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25"/>
  </p:notesMasterIdLst>
  <p:sldIdLst>
    <p:sldId id="257" r:id="rId2"/>
    <p:sldId id="259" r:id="rId3"/>
    <p:sldId id="260" r:id="rId4"/>
    <p:sldId id="261" r:id="rId5"/>
    <p:sldId id="262" r:id="rId6"/>
    <p:sldId id="264" r:id="rId7"/>
    <p:sldId id="263" r:id="rId8"/>
    <p:sldId id="270" r:id="rId9"/>
    <p:sldId id="272" r:id="rId10"/>
    <p:sldId id="273" r:id="rId11"/>
    <p:sldId id="275" r:id="rId12"/>
    <p:sldId id="274" r:id="rId13"/>
    <p:sldId id="281" r:id="rId14"/>
    <p:sldId id="282" r:id="rId15"/>
    <p:sldId id="290" r:id="rId16"/>
    <p:sldId id="286" r:id="rId17"/>
    <p:sldId id="285" r:id="rId18"/>
    <p:sldId id="287" r:id="rId19"/>
    <p:sldId id="284" r:id="rId20"/>
    <p:sldId id="276" r:id="rId21"/>
    <p:sldId id="278" r:id="rId22"/>
    <p:sldId id="280" r:id="rId23"/>
    <p:sldId id="291" r:id="rId24"/>
  </p:sldIdLst>
  <p:sldSz cx="9144000" cy="5143500" type="screen16x9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C2BB"/>
    <a:srgbClr val="21CF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786" y="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E746D8-7559-4078-A10F-B7ACB9D51D43}" type="datetimeFigureOut">
              <a:rPr lang="vi-VN" smtClean="0"/>
              <a:t>16/12/2023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ACDE57-8D52-40CB-87E4-09A31BF9524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884873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ACDE57-8D52-40CB-87E4-09A31BF9524D}" type="slidenum">
              <a:rPr lang="vi-VN" smtClean="0"/>
              <a:t>3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198397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BB8BE-32F4-4511-ACA9-377F1A1C485E}" type="datetimeFigureOut">
              <a:rPr lang="vi-VN" smtClean="0"/>
              <a:t>16/12/2023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971F9-D078-4FA7-99C6-C7D241A29CEA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496245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BB8BE-32F4-4511-ACA9-377F1A1C485E}" type="datetimeFigureOut">
              <a:rPr lang="vi-VN" smtClean="0"/>
              <a:t>16/12/2023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971F9-D078-4FA7-99C6-C7D241A29CEA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530221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BB8BE-32F4-4511-ACA9-377F1A1C485E}" type="datetimeFigureOut">
              <a:rPr lang="vi-VN" smtClean="0"/>
              <a:t>16/12/2023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971F9-D078-4FA7-99C6-C7D241A29CEA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18356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BB8BE-32F4-4511-ACA9-377F1A1C485E}" type="datetimeFigureOut">
              <a:rPr lang="vi-VN" smtClean="0"/>
              <a:t>16/12/2023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971F9-D078-4FA7-99C6-C7D241A29CEA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800482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BB8BE-32F4-4511-ACA9-377F1A1C485E}" type="datetimeFigureOut">
              <a:rPr lang="vi-VN" smtClean="0"/>
              <a:t>16/12/2023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971F9-D078-4FA7-99C6-C7D241A29CEA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909795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BB8BE-32F4-4511-ACA9-377F1A1C485E}" type="datetimeFigureOut">
              <a:rPr lang="vi-VN" smtClean="0"/>
              <a:t>16/12/2023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971F9-D078-4FA7-99C6-C7D241A29CEA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173636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BB8BE-32F4-4511-ACA9-377F1A1C485E}" type="datetimeFigureOut">
              <a:rPr lang="vi-VN" smtClean="0"/>
              <a:t>16/12/2023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971F9-D078-4FA7-99C6-C7D241A29CEA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3843532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BB8BE-32F4-4511-ACA9-377F1A1C485E}" type="datetimeFigureOut">
              <a:rPr lang="vi-VN" smtClean="0"/>
              <a:t>16/12/2023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971F9-D078-4FA7-99C6-C7D241A29CEA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42390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BB8BE-32F4-4511-ACA9-377F1A1C485E}" type="datetimeFigureOut">
              <a:rPr lang="vi-VN" smtClean="0"/>
              <a:t>16/12/2023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971F9-D078-4FA7-99C6-C7D241A29CEA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6306281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BB8BE-32F4-4511-ACA9-377F1A1C485E}" type="datetimeFigureOut">
              <a:rPr lang="vi-VN" smtClean="0"/>
              <a:t>16/12/2023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971F9-D078-4FA7-99C6-C7D241A29CEA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391652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BB8BE-32F4-4511-ACA9-377F1A1C485E}" type="datetimeFigureOut">
              <a:rPr lang="vi-VN" smtClean="0"/>
              <a:t>16/12/2023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971F9-D078-4FA7-99C6-C7D241A29CEA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501231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7BB8BE-32F4-4511-ACA9-377F1A1C485E}" type="datetimeFigureOut">
              <a:rPr lang="vi-VN" smtClean="0"/>
              <a:t>16/12/2023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2971F9-D078-4FA7-99C6-C7D241A29CEA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02608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6512" y="-20538"/>
            <a:ext cx="9180512" cy="5164038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892099" y="-92546"/>
            <a:ext cx="1170623" cy="1170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3419872" y="987574"/>
            <a:ext cx="6049397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just"/>
            <a:r>
              <a:rPr lang="vi-VN" sz="4000" b="1" cap="none" spc="0" dirty="0">
                <a:ln/>
                <a:solidFill>
                  <a:schemeClr val="accent3"/>
                </a:solidFill>
                <a:effectLst/>
              </a:rPr>
              <a:t>               </a:t>
            </a:r>
            <a:r>
              <a:rPr lang="vi-VN" sz="4000" b="1" cap="none" spc="0">
                <a:ln/>
                <a:solidFill>
                  <a:schemeClr val="accent3"/>
                </a:solidFill>
                <a:effectLst/>
              </a:rPr>
              <a:t>Bài </a:t>
            </a:r>
            <a:r>
              <a:rPr lang="en-US" sz="4000" b="1" cap="none" spc="0">
                <a:ln/>
                <a:solidFill>
                  <a:schemeClr val="accent3"/>
                </a:solidFill>
                <a:effectLst/>
              </a:rPr>
              <a:t>6</a:t>
            </a:r>
            <a:r>
              <a:rPr lang="vi-VN" sz="4000" b="1" cap="none" spc="0">
                <a:ln/>
                <a:solidFill>
                  <a:schemeClr val="accent3"/>
                </a:solidFill>
                <a:effectLst/>
              </a:rPr>
              <a:t>: </a:t>
            </a:r>
            <a:endParaRPr lang="vi-VN" sz="4000" b="1" cap="none" spc="0" dirty="0">
              <a:ln/>
              <a:solidFill>
                <a:schemeClr val="accent3"/>
              </a:solidFill>
              <a:effectLst/>
            </a:endParaRPr>
          </a:p>
          <a:p>
            <a:pPr algn="just"/>
            <a:r>
              <a:rPr lang="vi-VN" sz="3600" b="1" cap="none" spc="0">
                <a:ln/>
                <a:solidFill>
                  <a:schemeClr val="accent3"/>
                </a:solidFill>
                <a:effectLst/>
              </a:rPr>
              <a:t>Trái </a:t>
            </a:r>
            <a:r>
              <a:rPr lang="vi-VN" sz="3600" b="1" cap="none" spc="0" dirty="0">
                <a:ln/>
                <a:solidFill>
                  <a:schemeClr val="accent3"/>
                </a:solidFill>
                <a:effectLst/>
              </a:rPr>
              <a:t>Đất trong hệ </a:t>
            </a:r>
            <a:r>
              <a:rPr lang="vi-VN" sz="3600" b="1" cap="none" spc="0">
                <a:ln/>
                <a:solidFill>
                  <a:schemeClr val="accent3"/>
                </a:solidFill>
                <a:effectLst/>
              </a:rPr>
              <a:t>Mặt Trời</a:t>
            </a:r>
            <a:endParaRPr lang="en-US" sz="36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751FF2DD-0FB9-4698-BCB5-2620192CD30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858" l="0" r="100000">
                        <a14:foregroundMark x1="35011" y1="16181" x2="35011" y2="16181"/>
                        <a14:foregroundMark x1="21625" y1="21117" x2="21625" y2="21117"/>
                        <a14:foregroundMark x1="18535" y1="22735" x2="18535" y2="22735"/>
                        <a14:foregroundMark x1="50915" y1="14644" x2="50915" y2="14644"/>
                        <a14:foregroundMark x1="60183" y1="15777" x2="60183" y2="15777"/>
                        <a14:foregroundMark x1="58238" y1="15777" x2="58238" y2="15777"/>
                        <a14:foregroundMark x1="62700" y1="16181" x2="62700" y2="161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0072" y="2249483"/>
            <a:ext cx="1854616" cy="2623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466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3">
            <a:extLst>
              <a:ext uri="{FF2B5EF4-FFF2-40B4-BE49-F238E27FC236}">
                <a16:creationId xmlns:a16="http://schemas.microsoft.com/office/drawing/2014/main" id="{A8FC664D-1FC3-45EA-85D0-45353F5C73C1}"/>
              </a:ext>
            </a:extLst>
          </p:cNvPr>
          <p:cNvSpPr/>
          <p:nvPr/>
        </p:nvSpPr>
        <p:spPr>
          <a:xfrm>
            <a:off x="179512" y="915566"/>
            <a:ext cx="3888432" cy="3888432"/>
          </a:xfrm>
          <a:prstGeom prst="ellipse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" name="Oval 4">
            <a:extLst>
              <a:ext uri="{FF2B5EF4-FFF2-40B4-BE49-F238E27FC236}">
                <a16:creationId xmlns:a16="http://schemas.microsoft.com/office/drawing/2014/main" id="{55A54631-2B49-4A1A-A60C-D37BD32020EA}"/>
              </a:ext>
            </a:extLst>
          </p:cNvPr>
          <p:cNvSpPr/>
          <p:nvPr/>
        </p:nvSpPr>
        <p:spPr>
          <a:xfrm>
            <a:off x="179512" y="2490450"/>
            <a:ext cx="3888432" cy="864096"/>
          </a:xfrm>
          <a:prstGeom prst="ellipse">
            <a:avLst/>
          </a:prstGeom>
          <a:noFill/>
          <a:ln w="1905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" name="Freeform 7">
            <a:extLst>
              <a:ext uri="{FF2B5EF4-FFF2-40B4-BE49-F238E27FC236}">
                <a16:creationId xmlns:a16="http://schemas.microsoft.com/office/drawing/2014/main" id="{65F2FEF5-4973-4C7A-A519-827ACA887BEC}"/>
              </a:ext>
            </a:extLst>
          </p:cNvPr>
          <p:cNvSpPr/>
          <p:nvPr/>
        </p:nvSpPr>
        <p:spPr>
          <a:xfrm>
            <a:off x="192720" y="3003798"/>
            <a:ext cx="3870856" cy="339047"/>
          </a:xfrm>
          <a:custGeom>
            <a:avLst/>
            <a:gdLst>
              <a:gd name="connsiteX0" fmla="*/ 0 w 3870856"/>
              <a:gd name="connsiteY0" fmla="*/ 0 h 339047"/>
              <a:gd name="connsiteX1" fmla="*/ 308225 w 3870856"/>
              <a:gd name="connsiteY1" fmla="*/ 164386 h 339047"/>
              <a:gd name="connsiteX2" fmla="*/ 945222 w 3870856"/>
              <a:gd name="connsiteY2" fmla="*/ 287676 h 339047"/>
              <a:gd name="connsiteX3" fmla="*/ 1921267 w 3870856"/>
              <a:gd name="connsiteY3" fmla="*/ 339047 h 339047"/>
              <a:gd name="connsiteX4" fmla="*/ 2856216 w 3870856"/>
              <a:gd name="connsiteY4" fmla="*/ 287676 h 339047"/>
              <a:gd name="connsiteX5" fmla="*/ 3184989 w 3870856"/>
              <a:gd name="connsiteY5" fmla="*/ 226031 h 339047"/>
              <a:gd name="connsiteX6" fmla="*/ 3472665 w 3870856"/>
              <a:gd name="connsiteY6" fmla="*/ 154112 h 339047"/>
              <a:gd name="connsiteX7" fmla="*/ 3832260 w 3870856"/>
              <a:gd name="connsiteY7" fmla="*/ 30822 h 339047"/>
              <a:gd name="connsiteX8" fmla="*/ 3863083 w 3870856"/>
              <a:gd name="connsiteY8" fmla="*/ 10274 h 339047"/>
              <a:gd name="connsiteX9" fmla="*/ 3852809 w 3870856"/>
              <a:gd name="connsiteY9" fmla="*/ 0 h 339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870856" h="339047">
                <a:moveTo>
                  <a:pt x="0" y="0"/>
                </a:moveTo>
                <a:cubicBezTo>
                  <a:pt x="75344" y="58220"/>
                  <a:pt x="150688" y="116440"/>
                  <a:pt x="308225" y="164386"/>
                </a:cubicBezTo>
                <a:cubicBezTo>
                  <a:pt x="465762" y="212332"/>
                  <a:pt x="676382" y="258566"/>
                  <a:pt x="945222" y="287676"/>
                </a:cubicBezTo>
                <a:cubicBezTo>
                  <a:pt x="1214062" y="316786"/>
                  <a:pt x="1602768" y="339047"/>
                  <a:pt x="1921267" y="339047"/>
                </a:cubicBezTo>
                <a:cubicBezTo>
                  <a:pt x="2239766" y="339047"/>
                  <a:pt x="2645596" y="306512"/>
                  <a:pt x="2856216" y="287676"/>
                </a:cubicBezTo>
                <a:cubicBezTo>
                  <a:pt x="3066836" y="268840"/>
                  <a:pt x="3082248" y="248292"/>
                  <a:pt x="3184989" y="226031"/>
                </a:cubicBezTo>
                <a:cubicBezTo>
                  <a:pt x="3287730" y="203770"/>
                  <a:pt x="3364786" y="186647"/>
                  <a:pt x="3472665" y="154112"/>
                </a:cubicBezTo>
                <a:cubicBezTo>
                  <a:pt x="3580544" y="121577"/>
                  <a:pt x="3767190" y="54795"/>
                  <a:pt x="3832260" y="30822"/>
                </a:cubicBezTo>
                <a:cubicBezTo>
                  <a:pt x="3897330" y="6849"/>
                  <a:pt x="3859658" y="15411"/>
                  <a:pt x="3863083" y="10274"/>
                </a:cubicBezTo>
                <a:cubicBezTo>
                  <a:pt x="3866508" y="5137"/>
                  <a:pt x="3859658" y="2568"/>
                  <a:pt x="3852809" y="0"/>
                </a:cubicBezTo>
              </a:path>
            </a:pathLst>
          </a:cu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cxnSp>
        <p:nvCxnSpPr>
          <p:cNvPr id="5" name="Straight Connector 9">
            <a:extLst>
              <a:ext uri="{FF2B5EF4-FFF2-40B4-BE49-F238E27FC236}">
                <a16:creationId xmlns:a16="http://schemas.microsoft.com/office/drawing/2014/main" id="{CBF7A18C-3EFF-4503-A61B-352E3D6FE9A6}"/>
              </a:ext>
            </a:extLst>
          </p:cNvPr>
          <p:cNvCxnSpPr/>
          <p:nvPr/>
        </p:nvCxnSpPr>
        <p:spPr>
          <a:xfrm>
            <a:off x="2136551" y="2922498"/>
            <a:ext cx="1931393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12">
            <a:extLst>
              <a:ext uri="{FF2B5EF4-FFF2-40B4-BE49-F238E27FC236}">
                <a16:creationId xmlns:a16="http://schemas.microsoft.com/office/drawing/2014/main" id="{D1EFCF83-0AE6-4666-9BEC-2A9FE77435D6}"/>
              </a:ext>
            </a:extLst>
          </p:cNvPr>
          <p:cNvCxnSpPr>
            <a:stCxn id="2" idx="0"/>
            <a:endCxn id="2" idx="4"/>
          </p:cNvCxnSpPr>
          <p:nvPr/>
        </p:nvCxnSpPr>
        <p:spPr>
          <a:xfrm>
            <a:off x="2123728" y="915566"/>
            <a:ext cx="0" cy="3888432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13">
            <a:extLst>
              <a:ext uri="{FF2B5EF4-FFF2-40B4-BE49-F238E27FC236}">
                <a16:creationId xmlns:a16="http://schemas.microsoft.com/office/drawing/2014/main" id="{09AC3B59-5752-4FEA-B2DB-5587B95C95E3}"/>
              </a:ext>
            </a:extLst>
          </p:cNvPr>
          <p:cNvSpPr txBox="1"/>
          <p:nvPr/>
        </p:nvSpPr>
        <p:spPr>
          <a:xfrm>
            <a:off x="1638659" y="627534"/>
            <a:ext cx="10326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1400" b="1" dirty="0"/>
              <a:t>CỰC BẮC</a:t>
            </a:r>
          </a:p>
        </p:txBody>
      </p:sp>
      <p:sp>
        <p:nvSpPr>
          <p:cNvPr id="8" name="TextBox 14">
            <a:extLst>
              <a:ext uri="{FF2B5EF4-FFF2-40B4-BE49-F238E27FC236}">
                <a16:creationId xmlns:a16="http://schemas.microsoft.com/office/drawing/2014/main" id="{509D76A7-2B91-4C26-A8EA-BA6D5D55EB09}"/>
              </a:ext>
            </a:extLst>
          </p:cNvPr>
          <p:cNvSpPr txBox="1"/>
          <p:nvPr/>
        </p:nvSpPr>
        <p:spPr>
          <a:xfrm>
            <a:off x="1597782" y="4804115"/>
            <a:ext cx="10518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1400" b="1" dirty="0"/>
              <a:t>CỰC NAM</a:t>
            </a:r>
          </a:p>
        </p:txBody>
      </p:sp>
      <p:sp>
        <p:nvSpPr>
          <p:cNvPr id="9" name="TextBox 15">
            <a:extLst>
              <a:ext uri="{FF2B5EF4-FFF2-40B4-BE49-F238E27FC236}">
                <a16:creationId xmlns:a16="http://schemas.microsoft.com/office/drawing/2014/main" id="{D483C22E-50EE-4EEE-A35D-2FDBF3D90066}"/>
              </a:ext>
            </a:extLst>
          </p:cNvPr>
          <p:cNvSpPr txBox="1"/>
          <p:nvPr/>
        </p:nvSpPr>
        <p:spPr>
          <a:xfrm rot="21273933">
            <a:off x="452492" y="2465909"/>
            <a:ext cx="1383204" cy="369332"/>
          </a:xfrm>
          <a:prstGeom prst="rect">
            <a:avLst/>
          </a:prstGeom>
          <a:noFill/>
        </p:spPr>
        <p:txBody>
          <a:bodyPr wrap="none" rtlCol="0">
            <a:prstTxWarp prst="textArchUp">
              <a:avLst/>
            </a:prstTxWarp>
            <a:spAutoFit/>
          </a:bodyPr>
          <a:lstStyle/>
          <a:p>
            <a:r>
              <a:rPr lang="vi-VN" dirty="0"/>
              <a:t>Xích đạo</a:t>
            </a:r>
          </a:p>
        </p:txBody>
      </p:sp>
      <p:sp>
        <p:nvSpPr>
          <p:cNvPr id="10" name="TextBox 16">
            <a:extLst>
              <a:ext uri="{FF2B5EF4-FFF2-40B4-BE49-F238E27FC236}">
                <a16:creationId xmlns:a16="http://schemas.microsoft.com/office/drawing/2014/main" id="{7058E175-C624-460B-974F-57CCA147BD05}"/>
              </a:ext>
            </a:extLst>
          </p:cNvPr>
          <p:cNvSpPr txBox="1"/>
          <p:nvPr/>
        </p:nvSpPr>
        <p:spPr>
          <a:xfrm>
            <a:off x="2123728" y="2650575"/>
            <a:ext cx="1095172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vi-VN" dirty="0"/>
              <a:t>6370 km</a:t>
            </a:r>
          </a:p>
          <a:p>
            <a:pPr>
              <a:spcAft>
                <a:spcPts val="600"/>
              </a:spcAft>
            </a:pPr>
            <a:r>
              <a:rPr lang="vi-VN" dirty="0"/>
              <a:t>Bán kính</a:t>
            </a:r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1429378C-8421-473D-A9D6-10D367824D01}"/>
              </a:ext>
            </a:extLst>
          </p:cNvPr>
          <p:cNvSpPr/>
          <p:nvPr/>
        </p:nvSpPr>
        <p:spPr>
          <a:xfrm>
            <a:off x="2681696" y="51470"/>
            <a:ext cx="33304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B. Kích thước Trái Đất</a:t>
            </a:r>
            <a:endParaRPr lang="vi-VN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337A3DA6-5A98-4951-A79F-C8E9018C66BA}"/>
              </a:ext>
            </a:extLst>
          </p:cNvPr>
          <p:cNvSpPr txBox="1"/>
          <p:nvPr/>
        </p:nvSpPr>
        <p:spPr>
          <a:xfrm>
            <a:off x="4210882" y="1352838"/>
            <a:ext cx="460542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2000" b="1"/>
              <a:t>Bán kính đường Xích đạo của Trái Đất: </a:t>
            </a:r>
          </a:p>
          <a:p>
            <a:r>
              <a:rPr lang="en-US" sz="2000" b="1"/>
              <a:t>                                    </a:t>
            </a:r>
            <a:r>
              <a:rPr lang="en-US" sz="2000" b="1">
                <a:solidFill>
                  <a:srgbClr val="0070C0"/>
                </a:solidFill>
              </a:rPr>
              <a:t>6370 km</a:t>
            </a:r>
          </a:p>
          <a:p>
            <a:pPr marL="285750" indent="-285750">
              <a:buFontTx/>
              <a:buChar char="-"/>
            </a:pPr>
            <a:r>
              <a:rPr lang="en-US" sz="2000" b="1"/>
              <a:t>Đường </a:t>
            </a:r>
            <a:r>
              <a:rPr lang="en-US" sz="2000" b="1" smtClean="0"/>
              <a:t>Xích </a:t>
            </a:r>
            <a:r>
              <a:rPr lang="en-US" sz="2000" b="1"/>
              <a:t>đạo của Trái </a:t>
            </a:r>
            <a:r>
              <a:rPr lang="en-US" sz="2000" b="1" smtClean="0"/>
              <a:t>Đất là: </a:t>
            </a:r>
            <a:endParaRPr lang="en-US" sz="2000" b="1"/>
          </a:p>
          <a:p>
            <a:r>
              <a:rPr lang="en-US" sz="2000" b="1"/>
              <a:t>                                    </a:t>
            </a:r>
            <a:r>
              <a:rPr lang="en-US" sz="2000" b="1">
                <a:solidFill>
                  <a:srgbClr val="0070C0"/>
                </a:solidFill>
              </a:rPr>
              <a:t>40.076 km</a:t>
            </a:r>
          </a:p>
          <a:p>
            <a:pPr marL="285750" indent="-285750">
              <a:buFontTx/>
              <a:buChar char="-"/>
            </a:pPr>
            <a:r>
              <a:rPr lang="en-US" sz="2000" b="1"/>
              <a:t>Diện tích bề mặt của Trái Đất: </a:t>
            </a:r>
          </a:p>
          <a:p>
            <a:r>
              <a:rPr lang="en-US" sz="2000" b="1"/>
              <a:t>                                    </a:t>
            </a:r>
            <a:r>
              <a:rPr lang="en-US" sz="2000" b="1">
                <a:solidFill>
                  <a:srgbClr val="0070C0"/>
                </a:solidFill>
              </a:rPr>
              <a:t>510.100.000 km</a:t>
            </a:r>
            <a:r>
              <a:rPr lang="en-US" sz="2000" b="1" baseline="30000">
                <a:solidFill>
                  <a:srgbClr val="0070C0"/>
                </a:solidFill>
              </a:rPr>
              <a:t>2</a:t>
            </a:r>
            <a:endParaRPr lang="vi-VN" sz="2000" b="1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6102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47864" y="904528"/>
            <a:ext cx="4968552" cy="175432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en-US" sz="2400" b="0" i="0" u="none" strike="noStrike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vi-VN" sz="2400" b="0" i="0" u="none" strike="noStrike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Trái Đất có hình cầu.</a:t>
            </a:r>
            <a:endParaRPr lang="en-US" sz="3600" b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en-US" sz="2400" smtClean="0">
                <a:solidFill>
                  <a:srgbClr val="000000"/>
                </a:solidFill>
                <a:latin typeface="Times New Roman" panose="02020603050405020304" pitchFamily="18" charset="0"/>
              </a:rPr>
              <a:t>- D</a:t>
            </a:r>
            <a:r>
              <a:rPr lang="vi-VN" sz="2400" b="0" i="0" u="none" strike="noStrike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iện </a:t>
            </a:r>
            <a:r>
              <a:rPr lang="vi-VN" sz="2400" b="0" i="0" u="none" strike="noStrike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tích bề mặt là 510 triệu km</a:t>
            </a:r>
            <a:r>
              <a:rPr lang="vi-VN" sz="2400" b="0" i="0" u="none" strike="noStrike" baseline="3000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</a:t>
            </a:r>
            <a:r>
              <a:rPr lang="vi-VN" sz="2400" b="0" i="0" u="none" strike="noStrike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 </a:t>
            </a:r>
            <a:endParaRPr lang="en-US" sz="3600"/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en-US" sz="3600" b="0" i="0" u="none" strike="noStrike">
                <a:solidFill>
                  <a:srgbClr val="000000"/>
                </a:solidFill>
                <a:effectLst/>
                <a:latin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vi-VN" sz="2400" b="0" i="0" u="none" strike="noStrike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Nhờ có kích thước và khối lượng đủ lớn, Trái Đất đã tạo ra lực </a:t>
            </a:r>
            <a:r>
              <a:rPr lang="vi-VN" sz="2400" b="0" i="0" u="none" strike="noStrike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hút.</a:t>
            </a:r>
            <a:endParaRPr lang="vi-VN" sz="3600" b="1" dirty="0">
              <a:latin typeface="+mj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331640" y="68216"/>
            <a:ext cx="60504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2</a:t>
            </a:r>
            <a:r>
              <a:rPr lang="vi-VN" sz="2800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. </a:t>
            </a:r>
            <a:r>
              <a:rPr lang="en-US" sz="2800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Hình dạng và kích thước của Trái Đất</a:t>
            </a:r>
            <a:endParaRPr lang="vi-VN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6751" y1="76052" x2="6751" y2="76052"/>
                        <a14:foregroundMark x1="48398" y1="49029" x2="48398" y2="49029"/>
                        <a14:foregroundMark x1="1030" y1="24110" x2="1030" y2="24110"/>
                        <a14:foregroundMark x1="85927" y1="23867" x2="85927" y2="23867"/>
                        <a14:foregroundMark x1="686" y1="24515" x2="86270" y2="23382"/>
                        <a14:foregroundMark x1="1602" y1="62783" x2="1602" y2="62783"/>
                        <a14:foregroundMark x1="85011" y1="61893" x2="85011" y2="61893"/>
                        <a14:foregroundMark x1="2288" y1="63026" x2="85011" y2="62298"/>
                        <a14:foregroundMark x1="1030" y1="24515" x2="1030" y2="62783"/>
                        <a14:foregroundMark x1="85927" y1="24110" x2="85698" y2="60761"/>
                        <a14:foregroundMark x1="343" y1="24110" x2="36613" y2="40534"/>
                        <a14:foregroundMark x1="2517" y1="61893" x2="86270" y2="23139"/>
                        <a14:foregroundMark x1="2288" y1="44337" x2="85698" y2="41667"/>
                        <a14:foregroundMark x1="1602" y1="34628" x2="84668" y2="61246"/>
                        <a14:foregroundMark x1="12815" y1="33495" x2="12815" y2="33495"/>
                        <a14:foregroundMark x1="38215" y1="30178" x2="38215" y2="30178"/>
                        <a14:foregroundMark x1="43593" y1="63673" x2="42677" y2="23139"/>
                        <a14:foregroundMark x1="1945" y1="34223" x2="40732" y2="26294"/>
                        <a14:foregroundMark x1="17849" y1="24272" x2="17849" y2="24272"/>
                        <a14:foregroundMark x1="17849" y1="24272" x2="39817" y2="38916"/>
                        <a14:foregroundMark x1="45195" y1="24515" x2="86957" y2="42071"/>
                        <a14:foregroundMark x1="64989" y1="24515" x2="66590" y2="38673"/>
                        <a14:foregroundMark x1="45538" y1="33738" x2="85355" y2="37379"/>
                        <a14:foregroundMark x1="82494" y1="31715" x2="78032" y2="56230"/>
                        <a14:foregroundMark x1="47483" y1="63026" x2="78604" y2="40049"/>
                        <a14:foregroundMark x1="46453" y1="42961" x2="76087" y2="57848"/>
                        <a14:foregroundMark x1="63730" y1="62136" x2="64645" y2="50162"/>
                        <a14:foregroundMark x1="35698" y1="63026" x2="30320" y2="47735"/>
                        <a14:foregroundMark x1="24485" y1="62540" x2="38902" y2="57848"/>
                        <a14:foregroundMark x1="1030" y1="62136" x2="12128" y2="377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-226387"/>
            <a:ext cx="1156402" cy="1635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679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5683FFE0-513F-4E3A-9EFF-44F278A7621B}"/>
              </a:ext>
            </a:extLst>
          </p:cNvPr>
          <p:cNvSpPr txBox="1"/>
          <p:nvPr/>
        </p:nvSpPr>
        <p:spPr>
          <a:xfrm>
            <a:off x="3809213" y="1851670"/>
            <a:ext cx="40751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LUYỆN TẬP</a:t>
            </a:r>
            <a:endParaRPr lang="vi-VN" sz="5400" b="1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3479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B189B41D-D572-456E-968F-BBE72AC02B6B}"/>
              </a:ext>
            </a:extLst>
          </p:cNvPr>
          <p:cNvSpPr txBox="1"/>
          <p:nvPr/>
        </p:nvSpPr>
        <p:spPr>
          <a:xfrm>
            <a:off x="3635896" y="1094422"/>
            <a:ext cx="5328592" cy="295465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vi-VN" sz="2800" b="0" i="1" u="none" strike="noStrike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Câu 1: Trong hệ Mặt Trời, hành tinh nào sau đây xa Mặt Trời nhất ?</a:t>
            </a:r>
            <a:endParaRPr lang="vi-VN" sz="2800" b="0">
              <a:effectLst/>
            </a:endParaRP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vi-VN" sz="2800" b="0" i="0" u="none" strike="noStrike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A. Kim tinh.</a:t>
            </a:r>
            <a:endParaRPr lang="vi-VN" sz="2800" b="0">
              <a:effectLst/>
            </a:endParaRP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vi-VN" sz="2800" b="0" i="0" u="none" strike="noStrike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B. Thiên Vương tinh.</a:t>
            </a:r>
            <a:endParaRPr lang="vi-VN" sz="2800" b="0">
              <a:effectLst/>
            </a:endParaRP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vi-VN" sz="2800" b="0" i="0" u="none" strike="noStrike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C. Thủy tinh.</a:t>
            </a:r>
            <a:endParaRPr lang="vi-VN" sz="2800" b="0">
              <a:effectLst/>
            </a:endParaRP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vi-VN" sz="2800" b="0" i="0" u="none" strike="noStrike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D. Hải Vương tinh.</a:t>
            </a:r>
            <a:endParaRPr lang="vi-VN" sz="2800" b="0">
              <a:effectLst/>
            </a:endParaRPr>
          </a:p>
          <a:p>
            <a:endParaRPr lang="vi-VN"/>
          </a:p>
        </p:txBody>
      </p:sp>
      <p:sp>
        <p:nvSpPr>
          <p:cNvPr id="5" name="Hình Bầu dục 4">
            <a:extLst>
              <a:ext uri="{FF2B5EF4-FFF2-40B4-BE49-F238E27FC236}">
                <a16:creationId xmlns:a16="http://schemas.microsoft.com/office/drawing/2014/main" id="{2AE558E2-30C9-484F-9CBA-C0FFC7F8357D}"/>
              </a:ext>
            </a:extLst>
          </p:cNvPr>
          <p:cNvSpPr/>
          <p:nvPr/>
        </p:nvSpPr>
        <p:spPr>
          <a:xfrm>
            <a:off x="3635896" y="3219822"/>
            <a:ext cx="504056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39538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2DD53071-4237-49D3-A11D-D430CD94A7C6}"/>
              </a:ext>
            </a:extLst>
          </p:cNvPr>
          <p:cNvSpPr txBox="1"/>
          <p:nvPr/>
        </p:nvSpPr>
        <p:spPr>
          <a:xfrm>
            <a:off x="3707904" y="1131590"/>
            <a:ext cx="5184576" cy="310854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vi-VN" sz="2800" b="0" i="1" u="none" strike="noStrike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Câu 2: Trong hệ Mặt Trời, hành tinh nào sau đây gần Mặt Trời nhất ?</a:t>
            </a:r>
            <a:endParaRPr lang="vi-VN" sz="2800" b="0">
              <a:effectLst/>
            </a:endParaRP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vi-VN" sz="2800" b="0" i="0" u="none" strike="noStrike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A. Mộc tinh.</a:t>
            </a:r>
            <a:endParaRPr lang="vi-VN" sz="2800" b="0">
              <a:effectLst/>
            </a:endParaRP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vi-VN" sz="2800" b="0" i="0" u="none" strike="noStrike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B. Kim tinh.</a:t>
            </a:r>
            <a:endParaRPr lang="vi-VN" sz="2800" b="0">
              <a:effectLst/>
            </a:endParaRP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vi-VN" sz="2800" b="0" i="0" u="none" strike="noStrike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C. Thủy tinh.</a:t>
            </a:r>
            <a:endParaRPr lang="vi-VN" sz="2800" b="0">
              <a:effectLst/>
            </a:endParaRP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vi-VN" sz="2800" b="0" i="0" u="none" strike="noStrike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D. Thổ tinh.</a:t>
            </a:r>
            <a:endParaRPr lang="vi-VN" sz="2800"/>
          </a:p>
        </p:txBody>
      </p:sp>
      <p:sp>
        <p:nvSpPr>
          <p:cNvPr id="4" name="Hình Bầu dục 3">
            <a:extLst>
              <a:ext uri="{FF2B5EF4-FFF2-40B4-BE49-F238E27FC236}">
                <a16:creationId xmlns:a16="http://schemas.microsoft.com/office/drawing/2014/main" id="{DC5C8ECC-4A04-4635-AD82-E4821A75F64A}"/>
              </a:ext>
            </a:extLst>
          </p:cNvPr>
          <p:cNvSpPr/>
          <p:nvPr/>
        </p:nvSpPr>
        <p:spPr>
          <a:xfrm>
            <a:off x="3707904" y="3291830"/>
            <a:ext cx="432048" cy="432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30163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00569124-EE21-48DA-A6A5-6DD71FD22AAF}"/>
              </a:ext>
            </a:extLst>
          </p:cNvPr>
          <p:cNvSpPr txBox="1"/>
          <p:nvPr/>
        </p:nvSpPr>
        <p:spPr>
          <a:xfrm>
            <a:off x="3419872" y="123478"/>
            <a:ext cx="5472608" cy="483209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vi-VN" sz="2800" b="0" i="1" u="none" strike="noStrike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Câu 5: Nội dung nào sau đây </a:t>
            </a:r>
            <a:r>
              <a:rPr lang="vi-VN" sz="2800" b="1" i="1" u="none" strike="noStrike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không</a:t>
            </a:r>
            <a:r>
              <a:rPr lang="vi-VN" sz="2800" b="0" i="1" u="none" strike="noStrike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đúng với vị trí của Trái Đất trong hệ Mặt Trời?</a:t>
            </a:r>
            <a:endParaRPr lang="vi-VN" sz="2800" b="0">
              <a:effectLst/>
            </a:endParaRP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vi-VN" sz="2800" b="0" i="0" u="none" strike="noStrike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A. Nằm ở vị trí thứ ba từ Mặt Trời trở ra.</a:t>
            </a:r>
            <a:endParaRPr lang="vi-VN" sz="2800" b="0">
              <a:effectLst/>
            </a:endParaRP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vi-VN" sz="2800" b="0" i="0" u="none" strike="noStrike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B. Nằm ở vị trí thứ ba từ ngoài trở vào Mặt Trời.</a:t>
            </a:r>
            <a:endParaRPr lang="vi-VN" sz="2800" b="0">
              <a:effectLst/>
            </a:endParaRP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vi-VN" sz="2800" b="0" i="0" u="none" strike="noStrike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C. Khoảng cách đến Mặt Trời là 149,6 triệu km.</a:t>
            </a:r>
            <a:endParaRPr lang="vi-VN" sz="2800" b="0">
              <a:effectLst/>
            </a:endParaRP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vi-VN" sz="2800" b="0" i="0" u="none" strike="noStrike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D. Khoảng cách từ Mặt Trời đến Trái Đất phù hợp cho sự sống. </a:t>
            </a:r>
            <a:endParaRPr lang="vi-VN" sz="2800" b="0">
              <a:effectLst/>
            </a:endParaRPr>
          </a:p>
        </p:txBody>
      </p:sp>
      <p:sp>
        <p:nvSpPr>
          <p:cNvPr id="3" name="Hình Bầu dục 2">
            <a:extLst>
              <a:ext uri="{FF2B5EF4-FFF2-40B4-BE49-F238E27FC236}">
                <a16:creationId xmlns:a16="http://schemas.microsoft.com/office/drawing/2014/main" id="{903D0240-0A3D-4FBC-A179-A50E2C5B3678}"/>
              </a:ext>
            </a:extLst>
          </p:cNvPr>
          <p:cNvSpPr/>
          <p:nvPr/>
        </p:nvSpPr>
        <p:spPr>
          <a:xfrm>
            <a:off x="3419872" y="2283718"/>
            <a:ext cx="432048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65307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AC5D0956-5156-4D05-8A1E-99978C12A6E2}"/>
              </a:ext>
            </a:extLst>
          </p:cNvPr>
          <p:cNvSpPr txBox="1"/>
          <p:nvPr/>
        </p:nvSpPr>
        <p:spPr>
          <a:xfrm>
            <a:off x="3635896" y="1059582"/>
            <a:ext cx="5220072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vi-VN" sz="2800" b="0" i="1" u="none" strike="noStrike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Câu 6: Trái Đất có dạng hình gì ?</a:t>
            </a:r>
            <a:endParaRPr lang="vi-VN" sz="2800" b="0">
              <a:effectLst/>
            </a:endParaRP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vi-VN" sz="2800" b="0" i="0" u="none" strike="noStrike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A. Tròn.</a:t>
            </a:r>
            <a:endParaRPr lang="vi-VN" sz="2800" b="0">
              <a:effectLst/>
            </a:endParaRP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vi-VN" sz="2800" b="0" i="0" u="none" strike="noStrike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B. Cầu.</a:t>
            </a:r>
            <a:endParaRPr lang="vi-VN" sz="2800" b="0">
              <a:effectLst/>
            </a:endParaRP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vi-VN" sz="2800" b="0" i="0" u="none" strike="noStrike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C. Elip.</a:t>
            </a:r>
            <a:endParaRPr lang="vi-VN" sz="2800" b="0">
              <a:effectLst/>
            </a:endParaRP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vi-VN" sz="2800" b="0" i="0" u="none" strike="noStrike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D. Vuông.</a:t>
            </a:r>
            <a:endParaRPr lang="vi-VN" sz="2800" b="0">
              <a:effectLst/>
            </a:endParaRPr>
          </a:p>
          <a:p>
            <a:r>
              <a:rPr lang="vi-VN"/>
              <a:t/>
            </a:r>
            <a:br>
              <a:rPr lang="vi-VN"/>
            </a:br>
            <a:endParaRPr lang="vi-VN"/>
          </a:p>
        </p:txBody>
      </p:sp>
      <p:sp>
        <p:nvSpPr>
          <p:cNvPr id="4" name="Hình Bầu dục 3">
            <a:extLst>
              <a:ext uri="{FF2B5EF4-FFF2-40B4-BE49-F238E27FC236}">
                <a16:creationId xmlns:a16="http://schemas.microsoft.com/office/drawing/2014/main" id="{55B64DFF-3A17-494A-ACC3-8014B4AB4E3B}"/>
              </a:ext>
            </a:extLst>
          </p:cNvPr>
          <p:cNvSpPr/>
          <p:nvPr/>
        </p:nvSpPr>
        <p:spPr>
          <a:xfrm>
            <a:off x="3635896" y="1923678"/>
            <a:ext cx="432048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13669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9F802EFB-07AE-4E46-BD53-9FEC0AF97B1C}"/>
              </a:ext>
            </a:extLst>
          </p:cNvPr>
          <p:cNvSpPr txBox="1"/>
          <p:nvPr/>
        </p:nvSpPr>
        <p:spPr>
          <a:xfrm>
            <a:off x="2411760" y="1203598"/>
            <a:ext cx="6246440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vi-VN" sz="3200" b="0" i="1" u="none" strike="noStrike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Câu 7: Bán kính của Trái Đất là:</a:t>
            </a:r>
            <a:endParaRPr lang="vi-VN" sz="3200" b="0">
              <a:effectLst/>
            </a:endParaRP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vi-VN" sz="3200" b="0" i="0" u="none" strike="noStrike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A. 6378 km.</a:t>
            </a:r>
            <a:endParaRPr lang="vi-VN" sz="3200" b="0">
              <a:effectLst/>
            </a:endParaRP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vi-VN" sz="3200" b="0" i="0" u="none" strike="noStrike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B. 40 076 km.</a:t>
            </a:r>
            <a:endParaRPr lang="vi-VN" sz="3200" b="0">
              <a:effectLst/>
            </a:endParaRP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vi-VN" sz="3200" b="0" i="0" u="none" strike="noStrike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C. 510 triệu km</a:t>
            </a:r>
            <a:r>
              <a:rPr lang="vi-VN" sz="3200" b="0" i="0" u="none" strike="noStrike" baseline="3000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</a:t>
            </a:r>
            <a:r>
              <a:rPr lang="vi-VN" sz="3200" b="0" i="0" u="none" strike="noStrike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vi-VN" sz="3200" b="0">
              <a:effectLst/>
            </a:endParaRP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vi-VN" sz="3200" b="0" i="0" u="none" strike="noStrike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D. 149,6 triệu km.</a:t>
            </a:r>
            <a:endParaRPr lang="vi-VN" sz="3200" b="0">
              <a:effectLst/>
            </a:endParaRPr>
          </a:p>
          <a:p>
            <a:r>
              <a:rPr lang="vi-VN"/>
              <a:t/>
            </a:r>
            <a:br>
              <a:rPr lang="vi-VN"/>
            </a:br>
            <a:endParaRPr lang="vi-VN"/>
          </a:p>
        </p:txBody>
      </p:sp>
      <p:sp>
        <p:nvSpPr>
          <p:cNvPr id="5" name="Hình Bầu dục 4">
            <a:extLst>
              <a:ext uri="{FF2B5EF4-FFF2-40B4-BE49-F238E27FC236}">
                <a16:creationId xmlns:a16="http://schemas.microsoft.com/office/drawing/2014/main" id="{410F8F1F-CC1C-4FB7-BC76-B380F5BD4484}"/>
              </a:ext>
            </a:extLst>
          </p:cNvPr>
          <p:cNvSpPr/>
          <p:nvPr/>
        </p:nvSpPr>
        <p:spPr>
          <a:xfrm>
            <a:off x="2339752" y="1707654"/>
            <a:ext cx="648072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394353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12000" t="-5000" r="-14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0C1BA4A6-7AEC-4041-84DF-5AE61CDDB500}"/>
              </a:ext>
            </a:extLst>
          </p:cNvPr>
          <p:cNvSpPr txBox="1"/>
          <p:nvPr/>
        </p:nvSpPr>
        <p:spPr>
          <a:xfrm>
            <a:off x="755576" y="483518"/>
            <a:ext cx="7416824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vi-VN" sz="2400" b="1" i="1" u="none" strike="noStrike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Bài 2: Trong các câu sau, câu nào đúng, câu nào sai ?</a:t>
            </a:r>
            <a:endParaRPr lang="vi-VN" sz="2400" b="0">
              <a:effectLst/>
            </a:endParaRP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vi-VN" sz="2400" b="0" i="0" u="none" strike="noStrike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A. Mặt Trời là một hệ hành tinh, gồm nhiều thiên thể.</a:t>
            </a:r>
            <a:endParaRPr lang="vi-VN" sz="2400" b="0">
              <a:effectLst/>
            </a:endParaRP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vi-VN" sz="2400" b="0" i="0" u="none" strike="noStrike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B. Hệ Mặt Trời là một hệ sao, với nhiều sao có khả năng tự phát sáng.</a:t>
            </a:r>
            <a:endParaRPr lang="vi-VN" sz="2400" b="0">
              <a:effectLst/>
            </a:endParaRP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vi-VN" sz="2400" b="0" i="0" u="none" strike="noStrike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C. Hệ Mặt Trời là một hệ sao trong dải Ngân Hà, có tám hành tinh.</a:t>
            </a:r>
            <a:endParaRPr lang="vi-VN" sz="2400" b="0">
              <a:effectLst/>
            </a:endParaRP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vi-VN" sz="2400" b="0" i="0" u="none" strike="noStrike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D. Mặt Trời là một ngôi sao tự phát ra ánh sáng nằm trong hệ Mặt Trời.</a:t>
            </a:r>
            <a:endParaRPr lang="vi-VN"/>
          </a:p>
        </p:txBody>
      </p:sp>
      <p:sp>
        <p:nvSpPr>
          <p:cNvPr id="4" name="Hình chữ nhật: Góc vát 3">
            <a:extLst>
              <a:ext uri="{FF2B5EF4-FFF2-40B4-BE49-F238E27FC236}">
                <a16:creationId xmlns:a16="http://schemas.microsoft.com/office/drawing/2014/main" id="{0F40968B-B1AA-4316-BC8E-4D2B39F0ECE0}"/>
              </a:ext>
            </a:extLst>
          </p:cNvPr>
          <p:cNvSpPr/>
          <p:nvPr/>
        </p:nvSpPr>
        <p:spPr>
          <a:xfrm>
            <a:off x="7524328" y="843558"/>
            <a:ext cx="360040" cy="432048"/>
          </a:xfrm>
          <a:prstGeom prst="bevel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</a:rPr>
              <a:t>S</a:t>
            </a:r>
            <a:endParaRPr lang="vi-VN" sz="2800">
              <a:solidFill>
                <a:srgbClr val="FF0000"/>
              </a:solidFill>
            </a:endParaRPr>
          </a:p>
        </p:txBody>
      </p:sp>
      <p:sp>
        <p:nvSpPr>
          <p:cNvPr id="5" name="Hình chữ nhật: Góc vát 4">
            <a:extLst>
              <a:ext uri="{FF2B5EF4-FFF2-40B4-BE49-F238E27FC236}">
                <a16:creationId xmlns:a16="http://schemas.microsoft.com/office/drawing/2014/main" id="{590CC0E5-F2B0-491C-B37D-9762E2893C93}"/>
              </a:ext>
            </a:extLst>
          </p:cNvPr>
          <p:cNvSpPr/>
          <p:nvPr/>
        </p:nvSpPr>
        <p:spPr>
          <a:xfrm>
            <a:off x="2195736" y="1584158"/>
            <a:ext cx="360040" cy="432048"/>
          </a:xfrm>
          <a:prstGeom prst="bevel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</a:rPr>
              <a:t>S</a:t>
            </a:r>
            <a:endParaRPr lang="vi-VN" sz="2800">
              <a:solidFill>
                <a:srgbClr val="FF0000"/>
              </a:solidFill>
            </a:endParaRPr>
          </a:p>
        </p:txBody>
      </p:sp>
      <p:sp>
        <p:nvSpPr>
          <p:cNvPr id="6" name="Hình chữ nhật: Góc vát 5">
            <a:extLst>
              <a:ext uri="{FF2B5EF4-FFF2-40B4-BE49-F238E27FC236}">
                <a16:creationId xmlns:a16="http://schemas.microsoft.com/office/drawing/2014/main" id="{71D54E64-98EE-40C3-ABBC-DD6DFF55D5EF}"/>
              </a:ext>
            </a:extLst>
          </p:cNvPr>
          <p:cNvSpPr/>
          <p:nvPr/>
        </p:nvSpPr>
        <p:spPr>
          <a:xfrm>
            <a:off x="2163447" y="2341308"/>
            <a:ext cx="360040" cy="432048"/>
          </a:xfrm>
          <a:prstGeom prst="bevel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</a:rPr>
              <a:t>Đ</a:t>
            </a:r>
            <a:endParaRPr lang="vi-VN" sz="2800">
              <a:solidFill>
                <a:srgbClr val="FF0000"/>
              </a:solidFill>
            </a:endParaRPr>
          </a:p>
        </p:txBody>
      </p:sp>
      <p:sp>
        <p:nvSpPr>
          <p:cNvPr id="7" name="Hình chữ nhật: Góc vát 6">
            <a:extLst>
              <a:ext uri="{FF2B5EF4-FFF2-40B4-BE49-F238E27FC236}">
                <a16:creationId xmlns:a16="http://schemas.microsoft.com/office/drawing/2014/main" id="{CE51A09F-E39E-45C3-AC23-C53E2FB8D9A6}"/>
              </a:ext>
            </a:extLst>
          </p:cNvPr>
          <p:cNvSpPr/>
          <p:nvPr/>
        </p:nvSpPr>
        <p:spPr>
          <a:xfrm>
            <a:off x="2411760" y="3090884"/>
            <a:ext cx="360040" cy="432048"/>
          </a:xfrm>
          <a:prstGeom prst="bevel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</a:rPr>
              <a:t>Đ</a:t>
            </a:r>
            <a:endParaRPr lang="vi-VN" sz="28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762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751EB060-80ED-41EC-B72F-7C9E9FEEBD01}"/>
              </a:ext>
            </a:extLst>
          </p:cNvPr>
          <p:cNvSpPr txBox="1"/>
          <p:nvPr/>
        </p:nvSpPr>
        <p:spPr>
          <a:xfrm>
            <a:off x="395536" y="123478"/>
            <a:ext cx="8640960" cy="230832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vi-VN" sz="2400" b="1" i="1" u="none" strike="noStrike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Bài 3: Để thuyết phục người khác rằng: Trái Đất có dạng hình khối cầu, em có thể sử dụng các dẫn chứng nào sau đây ?</a:t>
            </a:r>
            <a:endParaRPr lang="vi-VN" sz="2400" b="0">
              <a:effectLst/>
            </a:endParaRP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vi-VN" sz="2400" b="0" i="0" u="none" strike="noStrike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A. Ảnh chụp Trái Đất từ vệ tinh.</a:t>
            </a:r>
            <a:endParaRPr lang="vi-VN" sz="2400" b="0">
              <a:effectLst/>
            </a:endParaRP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vi-VN" sz="2400" b="0" i="0" u="none" strike="noStrike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B. Bóng Trái Đất che Mặt Trăng vào đêm nguyệt thực.</a:t>
            </a:r>
            <a:endParaRPr lang="vi-VN" sz="2400" b="0">
              <a:effectLst/>
            </a:endParaRP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vi-VN" sz="2400" b="0" i="0" u="none" strike="noStrike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C. Sơ đồ hệ Mặt Trời trong SGK.</a:t>
            </a:r>
            <a:endParaRPr lang="vi-VN" sz="2400" b="0">
              <a:effectLst/>
            </a:endParaRP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vi-VN" sz="2400" b="0" i="0" u="none" strike="noStrike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D. Sự tích bánh chưng, bánh giầy. </a:t>
            </a:r>
            <a:endParaRPr lang="vi-VN" sz="2400"/>
          </a:p>
        </p:txBody>
      </p:sp>
      <p:sp>
        <p:nvSpPr>
          <p:cNvPr id="6" name="Hình Bầu dục 5">
            <a:extLst>
              <a:ext uri="{FF2B5EF4-FFF2-40B4-BE49-F238E27FC236}">
                <a16:creationId xmlns:a16="http://schemas.microsoft.com/office/drawing/2014/main" id="{737E757C-EF1A-4FC9-BB0D-F9325945FA01}"/>
              </a:ext>
            </a:extLst>
          </p:cNvPr>
          <p:cNvSpPr/>
          <p:nvPr/>
        </p:nvSpPr>
        <p:spPr>
          <a:xfrm>
            <a:off x="395536" y="843558"/>
            <a:ext cx="432048" cy="432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Hình Bầu dục 6">
            <a:extLst>
              <a:ext uri="{FF2B5EF4-FFF2-40B4-BE49-F238E27FC236}">
                <a16:creationId xmlns:a16="http://schemas.microsoft.com/office/drawing/2014/main" id="{943C5B28-4110-45DD-96BA-AE22C8524DD3}"/>
              </a:ext>
            </a:extLst>
          </p:cNvPr>
          <p:cNvSpPr/>
          <p:nvPr/>
        </p:nvSpPr>
        <p:spPr>
          <a:xfrm>
            <a:off x="381454" y="1275606"/>
            <a:ext cx="432048" cy="432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043310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2057401" y="-92546"/>
            <a:ext cx="7086599" cy="5367128"/>
            <a:chOff x="1365362" y="3004323"/>
            <a:chExt cx="6310086" cy="3552599"/>
          </a:xfrm>
        </p:grpSpPr>
        <p:grpSp>
          <p:nvGrpSpPr>
            <p:cNvPr id="3" name="Group 46"/>
            <p:cNvGrpSpPr>
              <a:grpSpLocks/>
            </p:cNvGrpSpPr>
            <p:nvPr/>
          </p:nvGrpSpPr>
          <p:grpSpPr bwMode="auto">
            <a:xfrm>
              <a:off x="1365362" y="3004323"/>
              <a:ext cx="6310086" cy="1748660"/>
              <a:chOff x="1728357" y="1304449"/>
              <a:chExt cx="5477985" cy="1518067"/>
            </a:xfrm>
          </p:grpSpPr>
          <p:grpSp>
            <p:nvGrpSpPr>
              <p:cNvPr id="13" name="Group 49"/>
              <p:cNvGrpSpPr>
                <a:grpSpLocks/>
              </p:cNvGrpSpPr>
              <p:nvPr/>
            </p:nvGrpSpPr>
            <p:grpSpPr bwMode="auto">
              <a:xfrm>
                <a:off x="1803761" y="1455304"/>
                <a:ext cx="5402581" cy="1367212"/>
                <a:chOff x="1803761" y="1455304"/>
                <a:chExt cx="5402581" cy="1367212"/>
              </a:xfrm>
            </p:grpSpPr>
            <p:pic>
              <p:nvPicPr>
                <p:cNvPr id="18" name="Picture 345" descr="shadow_1_m"/>
                <p:cNvPicPr>
                  <a:picLocks noChangeAspect="1" noChangeArrowheads="1"/>
                </p:cNvPicPr>
                <p:nvPr/>
              </p:nvPicPr>
              <p:blipFill>
                <a:blip r:embed="rId3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 t="1518" b="2"/>
                <a:stretch>
                  <a:fillRect/>
                </a:stretch>
              </p:blipFill>
              <p:spPr bwMode="gray">
                <a:xfrm>
                  <a:off x="1803761" y="2510102"/>
                  <a:ext cx="5402581" cy="31241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19" name="Rectangle 18"/>
                <p:cNvSpPr/>
                <p:nvPr/>
              </p:nvSpPr>
              <p:spPr>
                <a:xfrm>
                  <a:off x="2286492" y="1455304"/>
                  <a:ext cx="4640094" cy="1250224"/>
                </a:xfrm>
                <a:prstGeom prst="rect">
                  <a:avLst/>
                </a:prstGeom>
                <a:solidFill>
                  <a:schemeClr val="accent2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0" name="Rectangle 19"/>
                <p:cNvSpPr/>
                <p:nvPr/>
              </p:nvSpPr>
              <p:spPr>
                <a:xfrm>
                  <a:off x="2968694" y="1613781"/>
                  <a:ext cx="3829336" cy="935985"/>
                </a:xfrm>
                <a:prstGeom prst="rect">
                  <a:avLst/>
                </a:prstGeom>
                <a:gradFill flip="none" rotWithShape="1">
                  <a:gsLst>
                    <a:gs pos="0">
                      <a:schemeClr val="bg1">
                        <a:shade val="30000"/>
                        <a:satMod val="115000"/>
                        <a:lumMod val="23000"/>
                        <a:lumOff val="77000"/>
                      </a:schemeClr>
                    </a:gs>
                    <a:gs pos="50000">
                      <a:schemeClr val="bg1">
                        <a:shade val="67500"/>
                        <a:satMod val="115000"/>
                        <a:lumMod val="33000"/>
                        <a:lumOff val="67000"/>
                      </a:schemeClr>
                    </a:gs>
                    <a:gs pos="100000">
                      <a:schemeClr val="bg1">
                        <a:shade val="100000"/>
                        <a:satMod val="115000"/>
                      </a:schemeClr>
                    </a:gs>
                  </a:gsLst>
                  <a:lin ang="2700000" scaled="1"/>
                  <a:tileRect/>
                </a:gradFill>
                <a:ln w="31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US" sz="4000" b="1" dirty="0" err="1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Vị</a:t>
                  </a:r>
                  <a:r>
                    <a:rPr lang="en-US" sz="4000" b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sz="4000" b="1" dirty="0" err="1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trí</a:t>
                  </a:r>
                  <a:r>
                    <a:rPr lang="en-US" sz="4000" b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sz="4000" b="1" dirty="0" err="1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Trái</a:t>
                  </a:r>
                  <a:r>
                    <a:rPr lang="en-US" sz="4000" b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sz="4000" b="1" dirty="0" err="1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Đất</a:t>
                  </a:r>
                  <a:r>
                    <a:rPr lang="en-US" sz="4000" b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sz="4000" b="1" dirty="0" err="1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trong</a:t>
                  </a:r>
                  <a:r>
                    <a:rPr lang="en-US" sz="4000" b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sz="4000" b="1" dirty="0" err="1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hệ</a:t>
                  </a:r>
                  <a:r>
                    <a:rPr lang="en-US" sz="4000" b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sz="4000" b="1" dirty="0" err="1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Mặt</a:t>
                  </a:r>
                  <a:r>
                    <a:rPr lang="en-US" sz="4000" b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sz="4000" b="1" dirty="0" err="1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Trời</a:t>
                  </a:r>
                  <a:endParaRPr lang="en-US" sz="40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4" name="Group 50"/>
              <p:cNvGrpSpPr>
                <a:grpSpLocks/>
              </p:cNvGrpSpPr>
              <p:nvPr/>
            </p:nvGrpSpPr>
            <p:grpSpPr bwMode="auto">
              <a:xfrm>
                <a:off x="1728357" y="1304449"/>
                <a:ext cx="2001385" cy="1320641"/>
                <a:chOff x="1728357" y="1304449"/>
                <a:chExt cx="2001385" cy="1320641"/>
              </a:xfrm>
            </p:grpSpPr>
            <p:sp>
              <p:nvSpPr>
                <p:cNvPr id="15" name="Right Triangle 14"/>
                <p:cNvSpPr/>
                <p:nvPr/>
              </p:nvSpPr>
              <p:spPr>
                <a:xfrm flipH="1">
                  <a:off x="2114228" y="2473953"/>
                  <a:ext cx="172264" cy="151626"/>
                </a:xfrm>
                <a:prstGeom prst="rtTriangle">
                  <a:avLst/>
                </a:prstGeom>
                <a:solidFill>
                  <a:schemeClr val="tx2">
                    <a:lumMod val="60000"/>
                    <a:lumOff val="40000"/>
                  </a:schemeClr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6" name="Right Triangle 15"/>
                <p:cNvSpPr/>
                <p:nvPr/>
              </p:nvSpPr>
              <p:spPr>
                <a:xfrm flipH="1">
                  <a:off x="3449616" y="1305057"/>
                  <a:ext cx="172263" cy="151626"/>
                </a:xfrm>
                <a:prstGeom prst="rtTriangle">
                  <a:avLst/>
                </a:prstGeom>
                <a:solidFill>
                  <a:schemeClr val="tx2">
                    <a:lumMod val="60000"/>
                    <a:lumOff val="40000"/>
                  </a:schemeClr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7" name="Trapezoid 2"/>
                <p:cNvSpPr/>
                <p:nvPr/>
              </p:nvSpPr>
              <p:spPr>
                <a:xfrm rot="19191503">
                  <a:off x="1728357" y="1571091"/>
                  <a:ext cx="2001014" cy="464526"/>
                </a:xfrm>
                <a:custGeom>
                  <a:avLst/>
                  <a:gdLst>
                    <a:gd name="connsiteX0" fmla="*/ 0 w 1828800"/>
                    <a:gd name="connsiteY0" fmla="*/ 457200 h 457200"/>
                    <a:gd name="connsiteX1" fmla="*/ 114300 w 1828800"/>
                    <a:gd name="connsiteY1" fmla="*/ 0 h 457200"/>
                    <a:gd name="connsiteX2" fmla="*/ 1714500 w 1828800"/>
                    <a:gd name="connsiteY2" fmla="*/ 0 h 457200"/>
                    <a:gd name="connsiteX3" fmla="*/ 1828800 w 1828800"/>
                    <a:gd name="connsiteY3" fmla="*/ 457200 h 457200"/>
                    <a:gd name="connsiteX4" fmla="*/ 0 w 1828800"/>
                    <a:gd name="connsiteY4" fmla="*/ 457200 h 457200"/>
                    <a:gd name="connsiteX0" fmla="*/ 0 w 1828800"/>
                    <a:gd name="connsiteY0" fmla="*/ 463642 h 463642"/>
                    <a:gd name="connsiteX1" fmla="*/ 402156 w 1828800"/>
                    <a:gd name="connsiteY1" fmla="*/ 0 h 463642"/>
                    <a:gd name="connsiteX2" fmla="*/ 1714500 w 1828800"/>
                    <a:gd name="connsiteY2" fmla="*/ 6442 h 463642"/>
                    <a:gd name="connsiteX3" fmla="*/ 1828800 w 1828800"/>
                    <a:gd name="connsiteY3" fmla="*/ 463642 h 463642"/>
                    <a:gd name="connsiteX4" fmla="*/ 0 w 1828800"/>
                    <a:gd name="connsiteY4" fmla="*/ 463642 h 463642"/>
                    <a:gd name="connsiteX0" fmla="*/ 0 w 2001385"/>
                    <a:gd name="connsiteY0" fmla="*/ 463642 h 463642"/>
                    <a:gd name="connsiteX1" fmla="*/ 402156 w 2001385"/>
                    <a:gd name="connsiteY1" fmla="*/ 0 h 463642"/>
                    <a:gd name="connsiteX2" fmla="*/ 1714500 w 2001385"/>
                    <a:gd name="connsiteY2" fmla="*/ 6442 h 463642"/>
                    <a:gd name="connsiteX3" fmla="*/ 2001385 w 2001385"/>
                    <a:gd name="connsiteY3" fmla="*/ 426441 h 463642"/>
                    <a:gd name="connsiteX4" fmla="*/ 0 w 2001385"/>
                    <a:gd name="connsiteY4" fmla="*/ 463642 h 463642"/>
                    <a:gd name="connsiteX0" fmla="*/ 0 w 2001385"/>
                    <a:gd name="connsiteY0" fmla="*/ 463642 h 463642"/>
                    <a:gd name="connsiteX1" fmla="*/ 402156 w 2001385"/>
                    <a:gd name="connsiteY1" fmla="*/ 0 h 463642"/>
                    <a:gd name="connsiteX2" fmla="*/ 1514076 w 2001385"/>
                    <a:gd name="connsiteY2" fmla="*/ 7706 h 463642"/>
                    <a:gd name="connsiteX3" fmla="*/ 2001385 w 2001385"/>
                    <a:gd name="connsiteY3" fmla="*/ 426441 h 463642"/>
                    <a:gd name="connsiteX4" fmla="*/ 0 w 2001385"/>
                    <a:gd name="connsiteY4" fmla="*/ 463642 h 4636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01385" h="463642">
                      <a:moveTo>
                        <a:pt x="0" y="463642"/>
                      </a:moveTo>
                      <a:lnTo>
                        <a:pt x="402156" y="0"/>
                      </a:lnTo>
                      <a:lnTo>
                        <a:pt x="1514076" y="7706"/>
                      </a:lnTo>
                      <a:lnTo>
                        <a:pt x="2001385" y="426441"/>
                      </a:lnTo>
                      <a:lnTo>
                        <a:pt x="0" y="463642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>
                        <a:shade val="30000"/>
                        <a:satMod val="115000"/>
                        <a:lumMod val="67000"/>
                        <a:lumOff val="33000"/>
                      </a:schemeClr>
                    </a:gs>
                    <a:gs pos="42000">
                      <a:schemeClr val="bg1">
                        <a:shade val="67500"/>
                        <a:satMod val="115000"/>
                        <a:lumMod val="38000"/>
                        <a:lumOff val="62000"/>
                      </a:schemeClr>
                    </a:gs>
                    <a:gs pos="84000">
                      <a:schemeClr val="bg1">
                        <a:lumMod val="95000"/>
                        <a:shade val="100000"/>
                        <a:satMod val="115000"/>
                      </a:schemeClr>
                    </a:gs>
                  </a:gsLst>
                  <a:lin ang="3600000" scaled="0"/>
                  <a:tileRect/>
                </a:gradFill>
                <a:ln w="3175"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US" sz="2800" b="1" err="1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Phần</a:t>
                  </a:r>
                  <a:r>
                    <a:rPr lang="en-US" sz="2800" b="1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1</a:t>
                  </a:r>
                  <a:endParaRPr lang="en-US" sz="28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</p:grpSp>
        <p:grpSp>
          <p:nvGrpSpPr>
            <p:cNvPr id="4" name="Group 63"/>
            <p:cNvGrpSpPr>
              <a:grpSpLocks/>
            </p:cNvGrpSpPr>
            <p:nvPr/>
          </p:nvGrpSpPr>
          <p:grpSpPr bwMode="auto">
            <a:xfrm>
              <a:off x="1381212" y="4808760"/>
              <a:ext cx="6294236" cy="1748162"/>
              <a:chOff x="1742117" y="1304881"/>
              <a:chExt cx="5464225" cy="1517635"/>
            </a:xfrm>
          </p:grpSpPr>
          <p:grpSp>
            <p:nvGrpSpPr>
              <p:cNvPr id="5" name="Group 67"/>
              <p:cNvGrpSpPr>
                <a:grpSpLocks/>
              </p:cNvGrpSpPr>
              <p:nvPr/>
            </p:nvGrpSpPr>
            <p:grpSpPr bwMode="auto">
              <a:xfrm>
                <a:off x="1803761" y="1455127"/>
                <a:ext cx="5402581" cy="1367389"/>
                <a:chOff x="1803761" y="1455127"/>
                <a:chExt cx="5402581" cy="1367389"/>
              </a:xfrm>
            </p:grpSpPr>
            <p:pic>
              <p:nvPicPr>
                <p:cNvPr id="10" name="Picture 345" descr="shadow_1_m"/>
                <p:cNvPicPr>
                  <a:picLocks noChangeAspect="1" noChangeArrowheads="1"/>
                </p:cNvPicPr>
                <p:nvPr/>
              </p:nvPicPr>
              <p:blipFill>
                <a:blip r:embed="rId3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 t="1518" b="2"/>
                <a:stretch>
                  <a:fillRect/>
                </a:stretch>
              </p:blipFill>
              <p:spPr bwMode="gray">
                <a:xfrm>
                  <a:off x="1803761" y="2510102"/>
                  <a:ext cx="5402581" cy="31241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11" name="Rectangle 10"/>
                <p:cNvSpPr/>
                <p:nvPr/>
              </p:nvSpPr>
              <p:spPr>
                <a:xfrm>
                  <a:off x="2286492" y="1455127"/>
                  <a:ext cx="4640094" cy="1250224"/>
                </a:xfrm>
                <a:prstGeom prst="rect">
                  <a:avLst/>
                </a:prstGeom>
                <a:solidFill>
                  <a:schemeClr val="tx2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3006294" y="1561266"/>
                  <a:ext cx="3829336" cy="1029676"/>
                </a:xfrm>
                <a:prstGeom prst="rect">
                  <a:avLst/>
                </a:prstGeom>
                <a:gradFill flip="none" rotWithShape="1">
                  <a:gsLst>
                    <a:gs pos="0">
                      <a:schemeClr val="bg1">
                        <a:shade val="30000"/>
                        <a:satMod val="115000"/>
                        <a:lumMod val="23000"/>
                        <a:lumOff val="77000"/>
                      </a:schemeClr>
                    </a:gs>
                    <a:gs pos="50000">
                      <a:schemeClr val="bg1">
                        <a:shade val="67500"/>
                        <a:satMod val="115000"/>
                        <a:lumMod val="33000"/>
                        <a:lumOff val="67000"/>
                      </a:schemeClr>
                    </a:gs>
                    <a:gs pos="100000">
                      <a:schemeClr val="bg1">
                        <a:shade val="100000"/>
                        <a:satMod val="115000"/>
                      </a:schemeClr>
                    </a:gs>
                  </a:gsLst>
                  <a:lin ang="2700000" scaled="1"/>
                  <a:tileRect/>
                </a:gradFill>
                <a:ln w="31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US" sz="4000" b="1" dirty="0" err="1">
                      <a:solidFill>
                        <a:srgbClr val="00206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Hình</a:t>
                  </a:r>
                  <a:r>
                    <a:rPr lang="en-US" sz="4000" b="1" dirty="0">
                      <a:solidFill>
                        <a:srgbClr val="00206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sz="4000" b="1" dirty="0" err="1">
                      <a:solidFill>
                        <a:srgbClr val="00206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dạng</a:t>
                  </a:r>
                  <a:r>
                    <a:rPr lang="en-US" sz="4000" b="1" dirty="0">
                      <a:solidFill>
                        <a:srgbClr val="00206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sz="4000" b="1" dirty="0" err="1">
                      <a:solidFill>
                        <a:srgbClr val="00206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và</a:t>
                  </a:r>
                  <a:r>
                    <a:rPr lang="en-US" sz="4000" b="1" dirty="0">
                      <a:solidFill>
                        <a:srgbClr val="00206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sz="4000" b="1" dirty="0" err="1">
                      <a:solidFill>
                        <a:srgbClr val="00206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kích</a:t>
                  </a:r>
                  <a:r>
                    <a:rPr lang="en-US" sz="4000" b="1" dirty="0">
                      <a:solidFill>
                        <a:srgbClr val="00206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sz="4000" b="1" dirty="0" err="1">
                      <a:solidFill>
                        <a:srgbClr val="00206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thước</a:t>
                  </a:r>
                  <a:r>
                    <a:rPr lang="en-US" sz="4000" b="1" dirty="0">
                      <a:solidFill>
                        <a:srgbClr val="00206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sz="4000" b="1" dirty="0" err="1">
                      <a:solidFill>
                        <a:srgbClr val="00206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của</a:t>
                  </a:r>
                  <a:r>
                    <a:rPr lang="en-US" sz="4000" b="1" dirty="0">
                      <a:solidFill>
                        <a:srgbClr val="00206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sz="4000" b="1" dirty="0" err="1">
                      <a:solidFill>
                        <a:srgbClr val="00206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Trái</a:t>
                  </a:r>
                  <a:r>
                    <a:rPr lang="en-US" sz="4000" b="1" dirty="0">
                      <a:solidFill>
                        <a:srgbClr val="00206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sz="4000" b="1" dirty="0" err="1">
                      <a:solidFill>
                        <a:srgbClr val="00206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Đất</a:t>
                  </a:r>
                  <a:endParaRPr lang="en-US" sz="40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6" name="Group 68"/>
              <p:cNvGrpSpPr>
                <a:grpSpLocks/>
              </p:cNvGrpSpPr>
              <p:nvPr/>
            </p:nvGrpSpPr>
            <p:grpSpPr bwMode="auto">
              <a:xfrm>
                <a:off x="1742117" y="1304881"/>
                <a:ext cx="2001014" cy="1320522"/>
                <a:chOff x="1742117" y="1304881"/>
                <a:chExt cx="2001014" cy="1320522"/>
              </a:xfrm>
            </p:grpSpPr>
            <p:sp>
              <p:nvSpPr>
                <p:cNvPr id="7" name="Right Triangle 6"/>
                <p:cNvSpPr/>
                <p:nvPr/>
              </p:nvSpPr>
              <p:spPr>
                <a:xfrm flipH="1">
                  <a:off x="2114228" y="2473777"/>
                  <a:ext cx="172264" cy="151626"/>
                </a:xfrm>
                <a:prstGeom prst="rtTriangle">
                  <a:avLst/>
                </a:prstGeom>
                <a:solidFill>
                  <a:schemeClr val="tx2">
                    <a:lumMod val="60000"/>
                    <a:lumOff val="40000"/>
                  </a:schemeClr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8" name="Right Triangle 7"/>
                <p:cNvSpPr/>
                <p:nvPr/>
              </p:nvSpPr>
              <p:spPr>
                <a:xfrm flipH="1">
                  <a:off x="3449616" y="1304881"/>
                  <a:ext cx="172263" cy="151626"/>
                </a:xfrm>
                <a:prstGeom prst="rtTriangle">
                  <a:avLst/>
                </a:prstGeom>
                <a:solidFill>
                  <a:schemeClr val="tx2">
                    <a:lumMod val="60000"/>
                    <a:lumOff val="40000"/>
                  </a:schemeClr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" name="Trapezoid 2"/>
                <p:cNvSpPr/>
                <p:nvPr/>
              </p:nvSpPr>
              <p:spPr>
                <a:xfrm rot="19191503">
                  <a:off x="1742117" y="1553342"/>
                  <a:ext cx="2001014" cy="464526"/>
                </a:xfrm>
                <a:custGeom>
                  <a:avLst/>
                  <a:gdLst>
                    <a:gd name="connsiteX0" fmla="*/ 0 w 1828800"/>
                    <a:gd name="connsiteY0" fmla="*/ 457200 h 457200"/>
                    <a:gd name="connsiteX1" fmla="*/ 114300 w 1828800"/>
                    <a:gd name="connsiteY1" fmla="*/ 0 h 457200"/>
                    <a:gd name="connsiteX2" fmla="*/ 1714500 w 1828800"/>
                    <a:gd name="connsiteY2" fmla="*/ 0 h 457200"/>
                    <a:gd name="connsiteX3" fmla="*/ 1828800 w 1828800"/>
                    <a:gd name="connsiteY3" fmla="*/ 457200 h 457200"/>
                    <a:gd name="connsiteX4" fmla="*/ 0 w 1828800"/>
                    <a:gd name="connsiteY4" fmla="*/ 457200 h 457200"/>
                    <a:gd name="connsiteX0" fmla="*/ 0 w 1828800"/>
                    <a:gd name="connsiteY0" fmla="*/ 463642 h 463642"/>
                    <a:gd name="connsiteX1" fmla="*/ 402156 w 1828800"/>
                    <a:gd name="connsiteY1" fmla="*/ 0 h 463642"/>
                    <a:gd name="connsiteX2" fmla="*/ 1714500 w 1828800"/>
                    <a:gd name="connsiteY2" fmla="*/ 6442 h 463642"/>
                    <a:gd name="connsiteX3" fmla="*/ 1828800 w 1828800"/>
                    <a:gd name="connsiteY3" fmla="*/ 463642 h 463642"/>
                    <a:gd name="connsiteX4" fmla="*/ 0 w 1828800"/>
                    <a:gd name="connsiteY4" fmla="*/ 463642 h 463642"/>
                    <a:gd name="connsiteX0" fmla="*/ 0 w 2001385"/>
                    <a:gd name="connsiteY0" fmla="*/ 463642 h 463642"/>
                    <a:gd name="connsiteX1" fmla="*/ 402156 w 2001385"/>
                    <a:gd name="connsiteY1" fmla="*/ 0 h 463642"/>
                    <a:gd name="connsiteX2" fmla="*/ 1714500 w 2001385"/>
                    <a:gd name="connsiteY2" fmla="*/ 6442 h 463642"/>
                    <a:gd name="connsiteX3" fmla="*/ 2001385 w 2001385"/>
                    <a:gd name="connsiteY3" fmla="*/ 426441 h 463642"/>
                    <a:gd name="connsiteX4" fmla="*/ 0 w 2001385"/>
                    <a:gd name="connsiteY4" fmla="*/ 463642 h 463642"/>
                    <a:gd name="connsiteX0" fmla="*/ 0 w 2001385"/>
                    <a:gd name="connsiteY0" fmla="*/ 463642 h 463642"/>
                    <a:gd name="connsiteX1" fmla="*/ 402156 w 2001385"/>
                    <a:gd name="connsiteY1" fmla="*/ 0 h 463642"/>
                    <a:gd name="connsiteX2" fmla="*/ 1514076 w 2001385"/>
                    <a:gd name="connsiteY2" fmla="*/ 7706 h 463642"/>
                    <a:gd name="connsiteX3" fmla="*/ 2001385 w 2001385"/>
                    <a:gd name="connsiteY3" fmla="*/ 426441 h 463642"/>
                    <a:gd name="connsiteX4" fmla="*/ 0 w 2001385"/>
                    <a:gd name="connsiteY4" fmla="*/ 463642 h 4636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01385" h="463642">
                      <a:moveTo>
                        <a:pt x="0" y="463642"/>
                      </a:moveTo>
                      <a:lnTo>
                        <a:pt x="402156" y="0"/>
                      </a:lnTo>
                      <a:lnTo>
                        <a:pt x="1514076" y="7706"/>
                      </a:lnTo>
                      <a:lnTo>
                        <a:pt x="2001385" y="426441"/>
                      </a:lnTo>
                      <a:lnTo>
                        <a:pt x="0" y="463642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>
                        <a:shade val="30000"/>
                        <a:satMod val="115000"/>
                        <a:lumMod val="67000"/>
                        <a:lumOff val="33000"/>
                      </a:schemeClr>
                    </a:gs>
                    <a:gs pos="42000">
                      <a:schemeClr val="bg1">
                        <a:shade val="67500"/>
                        <a:satMod val="115000"/>
                        <a:lumMod val="38000"/>
                        <a:lumOff val="62000"/>
                      </a:schemeClr>
                    </a:gs>
                    <a:gs pos="84000">
                      <a:schemeClr val="bg1">
                        <a:lumMod val="95000"/>
                        <a:shade val="100000"/>
                        <a:satMod val="115000"/>
                      </a:schemeClr>
                    </a:gs>
                  </a:gsLst>
                  <a:lin ang="3600000" scaled="0"/>
                  <a:tileRect/>
                </a:gradFill>
                <a:ln w="3175"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US" sz="3200" b="1" err="1">
                      <a:solidFill>
                        <a:srgbClr val="0070C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Phần</a:t>
                  </a:r>
                  <a:r>
                    <a:rPr lang="en-US" sz="3200" b="1">
                      <a:solidFill>
                        <a:srgbClr val="0070C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2</a:t>
                  </a:r>
                  <a:endParaRPr lang="en-US" sz="3200" b="1" dirty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</p:grpSp>
      </p:grpSp>
      <p:sp>
        <p:nvSpPr>
          <p:cNvPr id="21" name="Isosceles Triangle 20"/>
          <p:cNvSpPr/>
          <p:nvPr/>
        </p:nvSpPr>
        <p:spPr>
          <a:xfrm rot="10396838">
            <a:off x="266465" y="1142633"/>
            <a:ext cx="2354717" cy="3386146"/>
          </a:xfrm>
          <a:prstGeom prst="triangle">
            <a:avLst>
              <a:gd name="adj" fmla="val 47773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Isosceles Triangle 21"/>
          <p:cNvSpPr/>
          <p:nvPr/>
        </p:nvSpPr>
        <p:spPr>
          <a:xfrm rot="21445776">
            <a:off x="118996" y="1184903"/>
            <a:ext cx="2406220" cy="2758265"/>
          </a:xfrm>
          <a:prstGeom prst="triangle">
            <a:avLst/>
          </a:prstGeom>
          <a:solidFill>
            <a:schemeClr val="tx2">
              <a:lumMod val="5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CẤU TRÚC BÀI HỌC</a:t>
            </a:r>
          </a:p>
          <a:p>
            <a:pPr algn="ctr"/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id-ID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0818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854FC432-A598-45A2-B7F3-83F00DCC73DD}"/>
              </a:ext>
            </a:extLst>
          </p:cNvPr>
          <p:cNvSpPr txBox="1"/>
          <p:nvPr/>
        </p:nvSpPr>
        <p:spPr>
          <a:xfrm>
            <a:off x="3809213" y="1851670"/>
            <a:ext cx="395012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VẬN DỤNG</a:t>
            </a:r>
            <a:endParaRPr lang="vi-VN" sz="5400" b="1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8448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3635B2B2-1947-4DD8-8325-0861940DAF8F}"/>
              </a:ext>
            </a:extLst>
          </p:cNvPr>
          <p:cNvSpPr txBox="1"/>
          <p:nvPr/>
        </p:nvSpPr>
        <p:spPr>
          <a:xfrm>
            <a:off x="395536" y="771550"/>
            <a:ext cx="660648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200" b="0" i="1" u="none" strike="noStrike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Bài </a:t>
            </a:r>
            <a:r>
              <a:rPr lang="en-US" sz="3200" i="1" smtClean="0">
                <a:solidFill>
                  <a:srgbClr val="000000"/>
                </a:solidFill>
                <a:latin typeface="Times New Roman" panose="02020603050405020304" pitchFamily="18" charset="0"/>
              </a:rPr>
              <a:t>tập</a:t>
            </a:r>
            <a:r>
              <a:rPr lang="vi-VN" sz="3200" b="0" i="1" u="none" strike="noStrike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</a:t>
            </a:r>
            <a:r>
              <a:rPr lang="vi-VN" sz="3200" b="0" i="1" u="none" strike="noStrike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Tại sao người ta phải xây dựng các đài quan sát ở ven biển ? Kể tên ba đài quan sát ven biển của nước ta.</a:t>
            </a:r>
            <a:endParaRPr lang="vi-VN" sz="3200"/>
          </a:p>
        </p:txBody>
      </p:sp>
    </p:spTree>
    <p:extLst>
      <p:ext uri="{BB962C8B-B14F-4D97-AF65-F5344CB8AC3E}">
        <p14:creationId xmlns:p14="http://schemas.microsoft.com/office/powerpoint/2010/main" val="688270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413512C7-A9CA-4510-A139-9E641AAE46C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164227"/>
            <a:ext cx="4439224" cy="2407523"/>
          </a:xfrm>
          <a:prstGeom prst="rect">
            <a:avLst/>
          </a:prstGeom>
        </p:spPr>
      </p:pic>
      <p:pic>
        <p:nvPicPr>
          <p:cNvPr id="5" name="Hình ảnh 4">
            <a:extLst>
              <a:ext uri="{FF2B5EF4-FFF2-40B4-BE49-F238E27FC236}">
                <a16:creationId xmlns:a16="http://schemas.microsoft.com/office/drawing/2014/main" id="{B1C947CE-D639-49E2-BFAE-68C9A4618D6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17473" y="1923678"/>
            <a:ext cx="3909053" cy="2931790"/>
          </a:xfrm>
          <a:prstGeom prst="rect">
            <a:avLst/>
          </a:prstGeom>
        </p:spPr>
      </p:pic>
      <p:pic>
        <p:nvPicPr>
          <p:cNvPr id="7" name="Hình ảnh 6">
            <a:extLst>
              <a:ext uri="{FF2B5EF4-FFF2-40B4-BE49-F238E27FC236}">
                <a16:creationId xmlns:a16="http://schemas.microsoft.com/office/drawing/2014/main" id="{BC1C4206-5D00-414A-B6F2-F90FE75C9A4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86375" y="164227"/>
            <a:ext cx="4134098" cy="2407523"/>
          </a:xfrm>
          <a:prstGeom prst="rect">
            <a:avLst/>
          </a:prstGeom>
        </p:spPr>
      </p:pic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990F78BF-5C85-4977-81A1-FD92BB64C2C5}"/>
              </a:ext>
            </a:extLst>
          </p:cNvPr>
          <p:cNvSpPr txBox="1"/>
          <p:nvPr/>
        </p:nvSpPr>
        <p:spPr>
          <a:xfrm>
            <a:off x="939831" y="2566555"/>
            <a:ext cx="9973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Đại Lãnh</a:t>
            </a:r>
            <a:endParaRPr lang="vi-VN"/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A30CBF55-F2EF-4737-A914-43DA1D2D8E4D}"/>
              </a:ext>
            </a:extLst>
          </p:cNvPr>
          <p:cNvSpPr txBox="1"/>
          <p:nvPr/>
        </p:nvSpPr>
        <p:spPr>
          <a:xfrm>
            <a:off x="4073304" y="4796044"/>
            <a:ext cx="7255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Kê Gà</a:t>
            </a:r>
            <a:endParaRPr lang="vi-VN"/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6824CC90-AE37-4AC9-A3F8-DB191F3549E8}"/>
              </a:ext>
            </a:extLst>
          </p:cNvPr>
          <p:cNvSpPr txBox="1"/>
          <p:nvPr/>
        </p:nvSpPr>
        <p:spPr>
          <a:xfrm>
            <a:off x="7048282" y="2566555"/>
            <a:ext cx="10005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Hòn Dáu</a:t>
            </a:r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671621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85450D8B-5037-4A7D-8B7F-B660D43AE026}"/>
              </a:ext>
            </a:extLst>
          </p:cNvPr>
          <p:cNvSpPr txBox="1"/>
          <p:nvPr/>
        </p:nvSpPr>
        <p:spPr>
          <a:xfrm>
            <a:off x="4283968" y="1491630"/>
            <a:ext cx="3417089" cy="144655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n-US" sz="4400" b="1">
                <a:ln/>
                <a:solidFill>
                  <a:schemeClr val="accent4"/>
                </a:solidFill>
              </a:rPr>
              <a:t>XIN CHÀO VÀ </a:t>
            </a:r>
          </a:p>
          <a:p>
            <a:r>
              <a:rPr lang="en-US" sz="4400" b="1">
                <a:ln/>
                <a:solidFill>
                  <a:schemeClr val="accent4"/>
                </a:solidFill>
              </a:rPr>
              <a:t>HẸN GẶP LẠI</a:t>
            </a:r>
            <a:endParaRPr lang="vi-VN" sz="4400" b="1">
              <a:ln/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0835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TRƯỜNG HOÀNG VIỆT\hình nền\hình nền hoạt động nhóm, khung ngộ nghĩnh\dbd45adab45b5303d6f95478e153f484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63" b="89904" l="9816" r="9366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42005" y="411510"/>
            <a:ext cx="2655790" cy="5190792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91627" y="990476"/>
            <a:ext cx="2176117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200" b="1" cap="none" spc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Trò chơi” Ai nhanh hơn”</a:t>
            </a:r>
            <a:endParaRPr lang="en-US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987824" y="987574"/>
            <a:ext cx="4572000" cy="255454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US" altLang="vi-VN" sz="4000" b="1" dirty="0" err="1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Thời</a:t>
            </a:r>
            <a:r>
              <a:rPr lang="en-US" altLang="vi-VN" sz="4000" b="1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gian</a:t>
            </a:r>
            <a:r>
              <a:rPr lang="en-US" altLang="vi-VN" sz="4000" b="1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 </a:t>
            </a:r>
            <a:r>
              <a:rPr lang="en-US" altLang="vi-VN" sz="4000" b="1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4 </a:t>
            </a:r>
            <a:r>
              <a:rPr lang="en-US" altLang="vi-VN" sz="4000" b="1" dirty="0" err="1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phút</a:t>
            </a:r>
            <a:endParaRPr lang="en-US" altLang="vi-VN" sz="4000" b="1" dirty="0">
              <a:solidFill>
                <a:schemeClr val="tx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US" altLang="vi-VN" sz="4000" b="1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4 đội thi hoàn </a:t>
            </a:r>
            <a:r>
              <a:rPr lang="en-US" altLang="vi-VN" sz="4000" b="1" dirty="0" err="1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thành</a:t>
            </a:r>
            <a:r>
              <a:rPr lang="en-US" altLang="vi-VN" sz="4000" b="1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phiếu</a:t>
            </a:r>
            <a:r>
              <a:rPr lang="en-US" altLang="vi-VN" sz="4000" b="1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học</a:t>
            </a:r>
            <a:r>
              <a:rPr lang="en-US" altLang="vi-VN" sz="4000" b="1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tập</a:t>
            </a:r>
            <a:r>
              <a:rPr lang="en-US" altLang="vi-VN" sz="4000" b="1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số</a:t>
            </a:r>
            <a:r>
              <a:rPr lang="en-US" altLang="vi-VN" sz="4000" b="1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1</a:t>
            </a:r>
            <a:endParaRPr lang="vi-VN" sz="40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1628" y="51470"/>
            <a:ext cx="46759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I. Vị trí Trái Đất trong hệ Mặt Trời</a:t>
            </a:r>
          </a:p>
        </p:txBody>
      </p:sp>
    </p:spTree>
    <p:extLst>
      <p:ext uri="{BB962C8B-B14F-4D97-AF65-F5344CB8AC3E}">
        <p14:creationId xmlns:p14="http://schemas.microsoft.com/office/powerpoint/2010/main" val="1171017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VỊ TRÍ CỦA TRÁI ĐẤT TRONG HỆ MẶT TRỜI 1a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496" y="915566"/>
            <a:ext cx="4608512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ADMIN\Desktop\VỊ TRÍ CỦA TRÁI ĐẤT TRONG HỆ MẶT TRỜI 1b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4008" y="915566"/>
            <a:ext cx="4499992" cy="4227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33151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63688" y="-20538"/>
            <a:ext cx="527093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Khái </a:t>
            </a:r>
            <a:r>
              <a:rPr lang="en-US" sz="4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quát</a:t>
            </a:r>
            <a:r>
              <a:rPr lang="en-US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4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về</a:t>
            </a:r>
            <a:r>
              <a:rPr lang="en-US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4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hệ</a:t>
            </a:r>
            <a:r>
              <a:rPr lang="en-US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4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Mặt</a:t>
            </a:r>
            <a:r>
              <a:rPr lang="en-US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4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Trời</a:t>
            </a:r>
            <a:endParaRPr lang="vi-VN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4889" y="699542"/>
            <a:ext cx="4663375" cy="226687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2855714"/>
            <a:ext cx="9144000" cy="2308324"/>
          </a:xfrm>
          <a:prstGeom prst="rect">
            <a:avLst/>
          </a:prstGeom>
          <a:solidFill>
            <a:srgbClr val="2EC2BB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HỆ MẶT TRỜI</a:t>
            </a:r>
          </a:p>
          <a:p>
            <a:pPr algn="just"/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ngôi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quỹ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e-lip.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trục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2651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41913" y="-80352"/>
            <a:ext cx="75016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Vị </a:t>
            </a:r>
            <a:r>
              <a:rPr lang="en-US" sz="4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trí</a:t>
            </a:r>
            <a:r>
              <a:rPr lang="en-US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4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của</a:t>
            </a:r>
            <a:r>
              <a:rPr lang="en-US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4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Trái</a:t>
            </a:r>
            <a:r>
              <a:rPr lang="en-US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4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Đất</a:t>
            </a:r>
            <a:r>
              <a:rPr lang="en-US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4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trong</a:t>
            </a:r>
            <a:r>
              <a:rPr lang="en-US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4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hệ</a:t>
            </a:r>
            <a:r>
              <a:rPr lang="en-US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4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Mặt</a:t>
            </a:r>
            <a:r>
              <a:rPr lang="en-US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4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Trời</a:t>
            </a:r>
            <a:endParaRPr lang="vi-VN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858" l="0" r="100000">
                        <a14:foregroundMark x1="35011" y1="16181" x2="35011" y2="16181"/>
                        <a14:foregroundMark x1="21625" y1="21117" x2="21625" y2="21117"/>
                        <a14:foregroundMark x1="18535" y1="22735" x2="18535" y2="22735"/>
                        <a14:foregroundMark x1="50915" y1="14644" x2="50915" y2="14644"/>
                        <a14:foregroundMark x1="60183" y1="15777" x2="60183" y2="15777"/>
                        <a14:foregroundMark x1="58238" y1="15777" x2="58238" y2="15777"/>
                        <a14:foregroundMark x1="62700" y1="16181" x2="62700" y2="161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596602"/>
            <a:ext cx="1854616" cy="26232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3225046"/>
            <a:ext cx="9144000" cy="1938992"/>
          </a:xfrm>
          <a:prstGeom prst="rect">
            <a:avLst/>
          </a:prstGeom>
          <a:solidFill>
            <a:srgbClr val="2EC2BB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3.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149,6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km.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quay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83768" y="915566"/>
            <a:ext cx="6538008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/>
              <a:t>Tên</a:t>
            </a:r>
            <a:r>
              <a:rPr lang="en-US" sz="2800" b="1" dirty="0"/>
              <a:t> : </a:t>
            </a:r>
            <a:r>
              <a:rPr lang="en-US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TRÁI ĐẤT</a:t>
            </a:r>
          </a:p>
          <a:p>
            <a:r>
              <a:rPr lang="en-US" sz="2800" b="1" dirty="0" err="1"/>
              <a:t>Khoảng</a:t>
            </a:r>
            <a:r>
              <a:rPr lang="en-US" sz="2800" b="1" dirty="0"/>
              <a:t> </a:t>
            </a:r>
            <a:r>
              <a:rPr lang="en-US" sz="2800" b="1" dirty="0" err="1"/>
              <a:t>cách</a:t>
            </a:r>
            <a:r>
              <a:rPr lang="en-US" sz="2800" b="1" dirty="0"/>
              <a:t> </a:t>
            </a:r>
            <a:r>
              <a:rPr lang="en-US" sz="2800" b="1" dirty="0" err="1"/>
              <a:t>đến</a:t>
            </a:r>
            <a:r>
              <a:rPr lang="en-US" sz="2800" b="1" dirty="0"/>
              <a:t> </a:t>
            </a:r>
            <a:r>
              <a:rPr lang="en-US" sz="2800" b="1" dirty="0" err="1"/>
              <a:t>Mặt</a:t>
            </a:r>
            <a:r>
              <a:rPr lang="en-US" sz="2800" b="1" dirty="0"/>
              <a:t> </a:t>
            </a:r>
            <a:r>
              <a:rPr lang="en-US" sz="2800" b="1" dirty="0" err="1"/>
              <a:t>Trời</a:t>
            </a:r>
            <a:r>
              <a:rPr lang="en-US" sz="2800" b="1" dirty="0"/>
              <a:t>: </a:t>
            </a:r>
            <a:r>
              <a:rPr lang="en-US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149,6 </a:t>
            </a:r>
            <a:r>
              <a:rPr lang="en-US" sz="28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triệu</a:t>
            </a:r>
            <a:r>
              <a:rPr lang="en-US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km</a:t>
            </a:r>
          </a:p>
          <a:p>
            <a:r>
              <a:rPr lang="en-US" sz="2800" b="1" dirty="0" err="1"/>
              <a:t>Nhiệt</a:t>
            </a:r>
            <a:r>
              <a:rPr lang="en-US" sz="2800" b="1" dirty="0"/>
              <a:t> </a:t>
            </a:r>
            <a:r>
              <a:rPr lang="en-US" sz="2800" b="1" dirty="0" err="1"/>
              <a:t>độ</a:t>
            </a:r>
            <a:r>
              <a:rPr lang="en-US" sz="2800" b="1" dirty="0"/>
              <a:t> </a:t>
            </a:r>
            <a:r>
              <a:rPr lang="en-US" sz="2800" b="1" dirty="0" err="1"/>
              <a:t>bề</a:t>
            </a:r>
            <a:r>
              <a:rPr lang="en-US" sz="2800" b="1" dirty="0"/>
              <a:t> </a:t>
            </a:r>
            <a:r>
              <a:rPr lang="en-US" sz="2800" b="1" dirty="0" err="1"/>
              <a:t>mặt</a:t>
            </a:r>
            <a:r>
              <a:rPr lang="en-US" sz="2800" b="1" dirty="0"/>
              <a:t> </a:t>
            </a:r>
            <a:r>
              <a:rPr lang="en-US" sz="2800" b="1" dirty="0" err="1"/>
              <a:t>Trái</a:t>
            </a:r>
            <a:r>
              <a:rPr lang="en-US" sz="2800" b="1" dirty="0"/>
              <a:t> </a:t>
            </a:r>
            <a:r>
              <a:rPr lang="en-US" sz="2800" b="1" dirty="0" err="1"/>
              <a:t>Đất</a:t>
            </a:r>
            <a:r>
              <a:rPr lang="en-US" sz="2800" b="1" dirty="0"/>
              <a:t>: 33</a:t>
            </a:r>
            <a:r>
              <a:rPr lang="en-US" sz="2800" b="1" baseline="30000" dirty="0"/>
              <a:t>0</a:t>
            </a:r>
            <a:r>
              <a:rPr lang="en-US" sz="2800" b="1" baseline="-25000" dirty="0"/>
              <a:t> </a:t>
            </a:r>
            <a:r>
              <a:rPr lang="en-US" sz="2800" b="1" dirty="0"/>
              <a:t>C (59</a:t>
            </a:r>
            <a:r>
              <a:rPr lang="en-US" sz="2800" b="1" baseline="30000" dirty="0"/>
              <a:t>0</a:t>
            </a:r>
            <a:r>
              <a:rPr lang="en-US" sz="2800" b="1" baseline="-25000" dirty="0"/>
              <a:t> </a:t>
            </a:r>
            <a:r>
              <a:rPr lang="en-US" sz="2800" b="1" dirty="0"/>
              <a:t>F) </a:t>
            </a:r>
          </a:p>
          <a:p>
            <a:r>
              <a:rPr lang="en-US" sz="2800" b="1" dirty="0" err="1"/>
              <a:t>Số</a:t>
            </a:r>
            <a:r>
              <a:rPr lang="en-US" sz="2800" b="1" dirty="0"/>
              <a:t> </a:t>
            </a:r>
            <a:r>
              <a:rPr lang="en-US" sz="2800" b="1" dirty="0" err="1"/>
              <a:t>lượng</a:t>
            </a:r>
            <a:r>
              <a:rPr lang="en-US" sz="2800" b="1" dirty="0"/>
              <a:t> </a:t>
            </a:r>
            <a:r>
              <a:rPr lang="en-US" sz="2800" b="1" dirty="0" err="1"/>
              <a:t>vệ</a:t>
            </a:r>
            <a:r>
              <a:rPr lang="en-US" sz="2800" b="1" dirty="0"/>
              <a:t> </a:t>
            </a:r>
            <a:r>
              <a:rPr lang="en-US" sz="2800" b="1" dirty="0" err="1"/>
              <a:t>tinh</a:t>
            </a:r>
            <a:r>
              <a:rPr lang="en-US" sz="2800" b="1" dirty="0"/>
              <a:t>:  </a:t>
            </a:r>
            <a:r>
              <a:rPr lang="en-US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01 (</a:t>
            </a:r>
            <a:r>
              <a:rPr lang="en-US" sz="28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Mặt</a:t>
            </a:r>
            <a:r>
              <a:rPr lang="en-US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Trăng</a:t>
            </a:r>
            <a:r>
              <a:rPr lang="en-US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)</a:t>
            </a:r>
            <a:endParaRPr lang="en-US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3984759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47864" y="904528"/>
            <a:ext cx="4896544" cy="267765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nl-NL" sz="2800" b="1" dirty="0">
                <a:latin typeface="+mj-lt"/>
              </a:rPr>
              <a:t>- Trái Đất nằm ở vị trí thứ 3 theo thứ tự xa dần Mặt Trời</a:t>
            </a:r>
            <a:r>
              <a:rPr lang="vi-VN" sz="2800" b="1" dirty="0">
                <a:latin typeface="+mj-lt"/>
              </a:rPr>
              <a:t>.</a:t>
            </a:r>
          </a:p>
          <a:p>
            <a:r>
              <a:rPr lang="nl-NL" sz="2800" b="1" dirty="0">
                <a:latin typeface="+mj-lt"/>
              </a:rPr>
              <a:t>- Ý nghĩa: Khoảng cách từ Trái Đất đến Mặt Trời là khoảng cách lí tưởng </a:t>
            </a:r>
            <a:r>
              <a:rPr lang="nl-NL" sz="2800" b="1">
                <a:latin typeface="+mj-lt"/>
              </a:rPr>
              <a:t>giúp </a:t>
            </a:r>
            <a:r>
              <a:rPr lang="nl-NL" sz="2800" b="1" smtClean="0">
                <a:latin typeface="+mj-lt"/>
              </a:rPr>
              <a:t>sự </a:t>
            </a:r>
            <a:r>
              <a:rPr lang="nl-NL" sz="2800" b="1" dirty="0">
                <a:latin typeface="+mj-lt"/>
              </a:rPr>
              <a:t>sống có th</a:t>
            </a:r>
            <a:r>
              <a:rPr lang="vi-VN" sz="2800" b="1" dirty="0">
                <a:latin typeface="+mj-lt"/>
              </a:rPr>
              <a:t>ể</a:t>
            </a:r>
            <a:r>
              <a:rPr lang="nl-NL" sz="2800" b="1" dirty="0">
                <a:latin typeface="+mj-lt"/>
              </a:rPr>
              <a:t> tồn tại và phát tri</a:t>
            </a:r>
            <a:r>
              <a:rPr lang="vi-VN" sz="2800" b="1" dirty="0">
                <a:latin typeface="+mj-lt"/>
              </a:rPr>
              <a:t>ể</a:t>
            </a:r>
            <a:r>
              <a:rPr lang="nl-NL" sz="2800" b="1" dirty="0">
                <a:latin typeface="+mj-lt"/>
              </a:rPr>
              <a:t>n</a:t>
            </a:r>
            <a:r>
              <a:rPr lang="vi-VN" sz="2800" b="1" dirty="0">
                <a:latin typeface="+mj-lt"/>
              </a:rPr>
              <a:t>.</a:t>
            </a:r>
          </a:p>
        </p:txBody>
      </p:sp>
      <p:sp>
        <p:nvSpPr>
          <p:cNvPr id="3" name="Rectangle 2"/>
          <p:cNvSpPr/>
          <p:nvPr/>
        </p:nvSpPr>
        <p:spPr>
          <a:xfrm>
            <a:off x="1331640" y="68216"/>
            <a:ext cx="58308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1</a:t>
            </a:r>
            <a:r>
              <a:rPr lang="vi-VN" sz="2800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. </a:t>
            </a:r>
            <a:r>
              <a:rPr lang="vi-VN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Vị trí Trái Đất trong hệ Mặt Trời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6751" y1="76052" x2="6751" y2="76052"/>
                        <a14:foregroundMark x1="48398" y1="49029" x2="48398" y2="49029"/>
                        <a14:foregroundMark x1="1030" y1="24110" x2="1030" y2="24110"/>
                        <a14:foregroundMark x1="85927" y1="23867" x2="85927" y2="23867"/>
                        <a14:foregroundMark x1="686" y1="24515" x2="86270" y2="23382"/>
                        <a14:foregroundMark x1="1602" y1="62783" x2="1602" y2="62783"/>
                        <a14:foregroundMark x1="85011" y1="61893" x2="85011" y2="61893"/>
                        <a14:foregroundMark x1="2288" y1="63026" x2="85011" y2="62298"/>
                        <a14:foregroundMark x1="1030" y1="24515" x2="1030" y2="62783"/>
                        <a14:foregroundMark x1="85927" y1="24110" x2="85698" y2="60761"/>
                        <a14:foregroundMark x1="343" y1="24110" x2="36613" y2="40534"/>
                        <a14:foregroundMark x1="2517" y1="61893" x2="86270" y2="23139"/>
                        <a14:foregroundMark x1="2288" y1="44337" x2="85698" y2="41667"/>
                        <a14:foregroundMark x1="1602" y1="34628" x2="84668" y2="61246"/>
                        <a14:foregroundMark x1="12815" y1="33495" x2="12815" y2="33495"/>
                        <a14:foregroundMark x1="38215" y1="30178" x2="38215" y2="30178"/>
                        <a14:foregroundMark x1="43593" y1="63673" x2="42677" y2="23139"/>
                        <a14:foregroundMark x1="1945" y1="34223" x2="40732" y2="26294"/>
                        <a14:foregroundMark x1="17849" y1="24272" x2="17849" y2="24272"/>
                        <a14:foregroundMark x1="17849" y1="24272" x2="39817" y2="38916"/>
                        <a14:foregroundMark x1="45195" y1="24515" x2="86957" y2="42071"/>
                        <a14:foregroundMark x1="64989" y1="24515" x2="66590" y2="38673"/>
                        <a14:foregroundMark x1="45538" y1="33738" x2="85355" y2="37379"/>
                        <a14:foregroundMark x1="82494" y1="31715" x2="78032" y2="56230"/>
                        <a14:foregroundMark x1="47483" y1="63026" x2="78604" y2="40049"/>
                        <a14:foregroundMark x1="46453" y1="42961" x2="76087" y2="57848"/>
                        <a14:foregroundMark x1="63730" y1="62136" x2="64645" y2="50162"/>
                        <a14:foregroundMark x1="35698" y1="63026" x2="30320" y2="47735"/>
                        <a14:foregroundMark x1="24485" y1="62540" x2="38902" y2="57848"/>
                        <a14:foregroundMark x1="1030" y1="62136" x2="12128" y2="377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-226387"/>
            <a:ext cx="1156402" cy="1635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307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2687" y="451582"/>
            <a:ext cx="4327305" cy="28803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19981" y="451582"/>
            <a:ext cx="4273517" cy="28803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35496" y="3363838"/>
            <a:ext cx="89289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smtClean="0"/>
              <a:t>Các nhóm trình bày và thảo luận những lập luận về hình dạng TĐ trong lịch sử ( 4 nhóm, thời gian trình bày và phản biện mỗi nhóm 3 phút)</a:t>
            </a:r>
            <a:endParaRPr lang="vi-VN" sz="2400" b="1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18FB5E11-56F2-497A-A8C6-67D63E229607}"/>
              </a:ext>
            </a:extLst>
          </p:cNvPr>
          <p:cNvSpPr/>
          <p:nvPr/>
        </p:nvSpPr>
        <p:spPr>
          <a:xfrm>
            <a:off x="2185050" y="0"/>
            <a:ext cx="4496167" cy="52322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n-US" sz="2800" b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</a:t>
            </a:r>
            <a:r>
              <a:rPr lang="vi-VN" sz="2800" b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. Hình dạng </a:t>
            </a:r>
            <a:r>
              <a:rPr lang="vi-VN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của Trái Đất</a:t>
            </a:r>
          </a:p>
        </p:txBody>
      </p:sp>
    </p:spTree>
    <p:extLst>
      <p:ext uri="{BB962C8B-B14F-4D97-AF65-F5344CB8AC3E}">
        <p14:creationId xmlns:p14="http://schemas.microsoft.com/office/powerpoint/2010/main" val="1559297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0FFA47B3-ED7C-4EA9-ACCC-209809E028A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6512" y="843558"/>
            <a:ext cx="9217024" cy="4536154"/>
          </a:xfrm>
          <a:prstGeom prst="rect">
            <a:avLst/>
          </a:prstGeom>
        </p:spPr>
      </p:pic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3230E1CA-A075-4FEF-88BA-9714125A6048}"/>
              </a:ext>
            </a:extLst>
          </p:cNvPr>
          <p:cNvSpPr txBox="1"/>
          <p:nvPr/>
        </p:nvSpPr>
        <p:spPr>
          <a:xfrm>
            <a:off x="35496" y="-69899"/>
            <a:ext cx="91085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spc="5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Bóng Trái Đất che Mặt Trăng vào đêm Nguyệt thực từ trái qua phải là hình tròn rồi khuyết dần thành hình lưỡi liềm.</a:t>
            </a:r>
            <a:endParaRPr lang="vi-VN" sz="2200" b="1" spc="5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7F92D01D-FD1F-4BD2-B14E-EAB39AAC09CC}"/>
              </a:ext>
            </a:extLst>
          </p:cNvPr>
          <p:cNvSpPr txBox="1"/>
          <p:nvPr/>
        </p:nvSpPr>
        <p:spPr>
          <a:xfrm>
            <a:off x="1475656" y="4227934"/>
            <a:ext cx="68034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chemeClr val="bg1"/>
                </a:solidFill>
              </a:rPr>
              <a:t>Kết luận: Trái Đất có dạng hình cầu</a:t>
            </a:r>
            <a:endParaRPr lang="vi-VN" sz="36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7785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907</Words>
  <Application>Microsoft Office PowerPoint</Application>
  <PresentationFormat>On-screen Show (16:9)</PresentationFormat>
  <Paragraphs>93</Paragraphs>
  <Slides>23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Calibri</vt:lpstr>
      <vt:lpstr>Tahoma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thuvienhoclieu.com</dc:title>
  <dc:creator/>
  <cp:keywords>thuvienhoclieu.com</cp:keywords>
  <dc:description>thuvienhoclieu.com</dc:description>
  <cp:lastModifiedBy/>
  <cp:revision>1</cp:revision>
  <dcterms:created xsi:type="dcterms:W3CDTF">2021-08-25T01:22:05Z</dcterms:created>
  <dcterms:modified xsi:type="dcterms:W3CDTF">2023-12-16T10:19:38Z</dcterms:modified>
</cp:coreProperties>
</file>