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 id="2147483844" r:id="rId2"/>
    <p:sldMasterId id="2147483856" r:id="rId3"/>
  </p:sldMasterIdLst>
  <p:notesMasterIdLst>
    <p:notesMasterId r:id="rId32"/>
  </p:notesMasterIdLst>
  <p:sldIdLst>
    <p:sldId id="311" r:id="rId4"/>
    <p:sldId id="287" r:id="rId5"/>
    <p:sldId id="319" r:id="rId6"/>
    <p:sldId id="346" r:id="rId7"/>
    <p:sldId id="355" r:id="rId8"/>
    <p:sldId id="351" r:id="rId9"/>
    <p:sldId id="350" r:id="rId10"/>
    <p:sldId id="358" r:id="rId11"/>
    <p:sldId id="353" r:id="rId12"/>
    <p:sldId id="359" r:id="rId13"/>
    <p:sldId id="357" r:id="rId14"/>
    <p:sldId id="352" r:id="rId15"/>
    <p:sldId id="360" r:id="rId16"/>
    <p:sldId id="365" r:id="rId17"/>
    <p:sldId id="361" r:id="rId18"/>
    <p:sldId id="362" r:id="rId19"/>
    <p:sldId id="363" r:id="rId20"/>
    <p:sldId id="257" r:id="rId21"/>
    <p:sldId id="256" r:id="rId22"/>
    <p:sldId id="258" r:id="rId23"/>
    <p:sldId id="259" r:id="rId24"/>
    <p:sldId id="260" r:id="rId25"/>
    <p:sldId id="261" r:id="rId26"/>
    <p:sldId id="349" r:id="rId27"/>
    <p:sldId id="276" r:id="rId28"/>
    <p:sldId id="341" r:id="rId29"/>
    <p:sldId id="366" r:id="rId30"/>
    <p:sldId id="342" r:id="rId31"/>
  </p:sldIdLst>
  <p:sldSz cx="9147175" cy="5145088"/>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CBA"/>
    <a:srgbClr val="F8FFB1"/>
    <a:srgbClr val="FF0000"/>
    <a:srgbClr val="DDEAD6"/>
    <a:srgbClr val="0000FF"/>
    <a:srgbClr val="000066"/>
    <a:srgbClr val="96BE80"/>
    <a:srgbClr val="123E61"/>
    <a:srgbClr val="EFEFEF"/>
    <a:srgbClr val="144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1" autoAdjust="0"/>
    <p:restoredTop sz="94660"/>
  </p:normalViewPr>
  <p:slideViewPr>
    <p:cSldViewPr>
      <p:cViewPr varScale="1">
        <p:scale>
          <a:sx n="150" d="100"/>
          <a:sy n="150" d="100"/>
        </p:scale>
        <p:origin x="552" y="84"/>
      </p:cViewPr>
      <p:guideLst>
        <p:guide orient="horz" pos="1621"/>
        <p:guide pos="2881"/>
      </p:guideLst>
    </p:cSldViewPr>
  </p:slideViewPr>
  <p:notesTextViewPr>
    <p:cViewPr>
      <p:scale>
        <a:sx n="100" d="100"/>
        <a:sy n="100" d="100"/>
      </p:scale>
      <p:origin x="0" y="0"/>
    </p:cViewPr>
  </p:notesTextViewPr>
  <p:sorterViewPr>
    <p:cViewPr>
      <p:scale>
        <a:sx n="174" d="100"/>
        <a:sy n="174"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2024/3/19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xfrm>
            <a:off x="381000" y="685800"/>
            <a:ext cx="6096000" cy="3429000"/>
          </a:xfrm>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10</a:t>
            </a:fld>
            <a:endParaRPr lang="en-US" altLang="zh-CN"/>
          </a:p>
        </p:txBody>
      </p:sp>
    </p:spTree>
    <p:extLst>
      <p:ext uri="{BB962C8B-B14F-4D97-AF65-F5344CB8AC3E}">
        <p14:creationId xmlns:p14="http://schemas.microsoft.com/office/powerpoint/2010/main" val="1079433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12</a:t>
            </a:fld>
            <a:endParaRPr lang="en-US" altLang="zh-CN"/>
          </a:p>
        </p:txBody>
      </p:sp>
    </p:spTree>
    <p:extLst>
      <p:ext uri="{BB962C8B-B14F-4D97-AF65-F5344CB8AC3E}">
        <p14:creationId xmlns:p14="http://schemas.microsoft.com/office/powerpoint/2010/main" val="184898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24</a:t>
            </a:fld>
            <a:endParaRPr lang="en-US" altLang="zh-CN"/>
          </a:p>
        </p:txBody>
      </p:sp>
    </p:spTree>
    <p:extLst>
      <p:ext uri="{BB962C8B-B14F-4D97-AF65-F5344CB8AC3E}">
        <p14:creationId xmlns:p14="http://schemas.microsoft.com/office/powerpoint/2010/main" val="3799766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4</a:t>
            </a:fld>
            <a:endParaRPr lang="en-US" altLang="zh-CN"/>
          </a:p>
        </p:txBody>
      </p:sp>
    </p:spTree>
    <p:extLst>
      <p:ext uri="{BB962C8B-B14F-4D97-AF65-F5344CB8AC3E}">
        <p14:creationId xmlns:p14="http://schemas.microsoft.com/office/powerpoint/2010/main" val="344075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1650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054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02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8</a:t>
            </a:fld>
            <a:endParaRPr lang="en-US" altLang="zh-CN"/>
          </a:p>
        </p:txBody>
      </p:sp>
    </p:spTree>
    <p:extLst>
      <p:ext uri="{BB962C8B-B14F-4D97-AF65-F5344CB8AC3E}">
        <p14:creationId xmlns:p14="http://schemas.microsoft.com/office/powerpoint/2010/main" val="2494910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9</a:t>
            </a:fld>
            <a:endParaRPr lang="en-US" altLang="zh-CN"/>
          </a:p>
        </p:txBody>
      </p:sp>
    </p:spTree>
    <p:extLst>
      <p:ext uri="{BB962C8B-B14F-4D97-AF65-F5344CB8AC3E}">
        <p14:creationId xmlns:p14="http://schemas.microsoft.com/office/powerpoint/2010/main" val="3512274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8082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02716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8671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117275942"/>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449202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16555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287169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023821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570635D2-1FD4-42FB-A3A0-B9DFEF7C7F90}"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32491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946282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570635D2-1FD4-42FB-A3A0-B9DFEF7C7F90}" type="datetimeFigureOut">
              <a:rPr lang="en-US" smtClean="0"/>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429514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570635D2-1FD4-42FB-A3A0-B9DFEF7C7F90}" type="datetimeFigureOut">
              <a:rPr lang="en-US" smtClean="0"/>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86063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635D2-1FD4-42FB-A3A0-B9DFEF7C7F90}" type="datetimeFigureOut">
              <a:rPr lang="en-US" smtClean="0"/>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176058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570635D2-1FD4-42FB-A3A0-B9DFEF7C7F90}"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40586452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570635D2-1FD4-42FB-A3A0-B9DFEF7C7F90}"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460986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15832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4859364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651502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5034362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368955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993223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5762768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8" name="Footer Placeholder 7"/>
          <p:cNvSpPr>
            <a:spLocks noGrp="1"/>
          </p:cNvSpPr>
          <p:nvPr>
            <p:ph type="ftr" sz="quarter" idx="11"/>
          </p:nvPr>
        </p:nvSpPr>
        <p:spPr/>
        <p:txBody>
          <a:bodyPr/>
          <a:lstStyle/>
          <a:p>
            <a:pPr defTabSz="686189">
              <a:defRPr/>
            </a:pPr>
            <a:endParaRPr lang="en-GB"/>
          </a:p>
        </p:txBody>
      </p:sp>
      <p:sp>
        <p:nvSpPr>
          <p:cNvPr id="9" name="Slide Number Placeholder 8"/>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5308405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4" name="Footer Placeholder 3"/>
          <p:cNvSpPr>
            <a:spLocks noGrp="1"/>
          </p:cNvSpPr>
          <p:nvPr>
            <p:ph type="ftr" sz="quarter" idx="11"/>
          </p:nvPr>
        </p:nvSpPr>
        <p:spPr/>
        <p:txBody>
          <a:bodyPr/>
          <a:lstStyle/>
          <a:p>
            <a:pPr defTabSz="686189">
              <a:defRPr/>
            </a:pPr>
            <a:endParaRPr lang="en-GB"/>
          </a:p>
        </p:txBody>
      </p:sp>
      <p:sp>
        <p:nvSpPr>
          <p:cNvPr id="5" name="Slide Number Placeholder 4"/>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4130189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3" name="Footer Placeholder 2"/>
          <p:cNvSpPr>
            <a:spLocks noGrp="1"/>
          </p:cNvSpPr>
          <p:nvPr>
            <p:ph type="ftr" sz="quarter" idx="11"/>
          </p:nvPr>
        </p:nvSpPr>
        <p:spPr/>
        <p:txBody>
          <a:bodyPr/>
          <a:lstStyle/>
          <a:p>
            <a:pPr defTabSz="686189">
              <a:defRPr/>
            </a:pPr>
            <a:endParaRPr lang="en-GB"/>
          </a:p>
        </p:txBody>
      </p:sp>
      <p:sp>
        <p:nvSpPr>
          <p:cNvPr id="4" name="Slide Number Placeholder 3"/>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7147417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3620048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2677804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4490887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437336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07539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39319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6269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64497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60142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96588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152335567"/>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708" r:id="rId14"/>
    <p:sldLayoutId id="2147483662" r:id="rId15"/>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863678046"/>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19/03/2024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60844618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pn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13.gif"/></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5.gif"/></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1.xml"/><Relationship Id="rId7" Type="http://schemas.openxmlformats.org/officeDocument/2006/relationships/image" Target="../media/image26.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slide" Target="slide22.xml"/><Relationship Id="rId18" Type="http://schemas.openxmlformats.org/officeDocument/2006/relationships/image" Target="../media/image39.png"/><Relationship Id="rId3" Type="http://schemas.openxmlformats.org/officeDocument/2006/relationships/image" Target="../media/image29.jpeg"/><Relationship Id="rId7" Type="http://schemas.openxmlformats.org/officeDocument/2006/relationships/slide" Target="slide20.xml"/><Relationship Id="rId12" Type="http://schemas.openxmlformats.org/officeDocument/2006/relationships/image" Target="../media/image35.png"/><Relationship Id="rId17" Type="http://schemas.openxmlformats.org/officeDocument/2006/relationships/image" Target="../media/image38.png"/><Relationship Id="rId2" Type="http://schemas.openxmlformats.org/officeDocument/2006/relationships/image" Target="../media/image28.jpg"/><Relationship Id="rId16" Type="http://schemas.openxmlformats.org/officeDocument/2006/relationships/slide" Target="slide23.xml"/><Relationship Id="rId20" Type="http://schemas.openxmlformats.org/officeDocument/2006/relationships/slide" Target="slide24.xml"/><Relationship Id="rId1" Type="http://schemas.openxmlformats.org/officeDocument/2006/relationships/slideLayout" Target="../slideLayouts/slideLayout16.xml"/><Relationship Id="rId6" Type="http://schemas.openxmlformats.org/officeDocument/2006/relationships/image" Target="../media/image31.png"/><Relationship Id="rId11" Type="http://schemas.openxmlformats.org/officeDocument/2006/relationships/image" Target="../media/image34.png"/><Relationship Id="rId5" Type="http://schemas.openxmlformats.org/officeDocument/2006/relationships/image" Target="../media/image30.png"/><Relationship Id="rId15" Type="http://schemas.openxmlformats.org/officeDocument/2006/relationships/image" Target="../media/image37.png"/><Relationship Id="rId10" Type="http://schemas.openxmlformats.org/officeDocument/2006/relationships/slide" Target="slide21.xml"/><Relationship Id="rId19" Type="http://schemas.openxmlformats.org/officeDocument/2006/relationships/image" Target="../media/image40.gif"/><Relationship Id="rId4" Type="http://schemas.openxmlformats.org/officeDocument/2006/relationships/slide" Target="slide19.xml"/><Relationship Id="rId9" Type="http://schemas.openxmlformats.org/officeDocument/2006/relationships/image" Target="../media/image33.png"/><Relationship Id="rId14"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7.gif"/><Relationship Id="rId3" Type="http://schemas.openxmlformats.org/officeDocument/2006/relationships/audio" Target="../media/audio2.wav"/><Relationship Id="rId7" Type="http://schemas.openxmlformats.org/officeDocument/2006/relationships/image" Target="../media/image31.png"/><Relationship Id="rId12" Type="http://schemas.openxmlformats.org/officeDocument/2006/relationships/image" Target="../media/image46.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6.xml"/><Relationship Id="rId6" Type="http://schemas.openxmlformats.org/officeDocument/2006/relationships/image" Target="../media/image30.png"/><Relationship Id="rId11" Type="http://schemas.openxmlformats.org/officeDocument/2006/relationships/image" Target="../media/image45.gif"/><Relationship Id="rId5" Type="http://schemas.openxmlformats.org/officeDocument/2006/relationships/image" Target="../media/image42.gif"/><Relationship Id="rId15" Type="http://schemas.openxmlformats.org/officeDocument/2006/relationships/image" Target="../media/image49.gif"/><Relationship Id="rId10" Type="http://schemas.openxmlformats.org/officeDocument/2006/relationships/image" Target="../media/image44.gif"/><Relationship Id="rId4" Type="http://schemas.openxmlformats.org/officeDocument/2006/relationships/image" Target="../media/image41.PNG"/><Relationship Id="rId9" Type="http://schemas.openxmlformats.org/officeDocument/2006/relationships/slide" Target="slide18.xml"/><Relationship Id="rId14" Type="http://schemas.openxmlformats.org/officeDocument/2006/relationships/image" Target="../media/image48.gif"/></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7.gif"/><Relationship Id="rId3" Type="http://schemas.openxmlformats.org/officeDocument/2006/relationships/audio" Target="../media/audio2.wav"/><Relationship Id="rId7" Type="http://schemas.openxmlformats.org/officeDocument/2006/relationships/image" Target="../media/image33.png"/><Relationship Id="rId12" Type="http://schemas.openxmlformats.org/officeDocument/2006/relationships/image" Target="../media/image46.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6.xml"/><Relationship Id="rId6" Type="http://schemas.openxmlformats.org/officeDocument/2006/relationships/image" Target="../media/image32.png"/><Relationship Id="rId11" Type="http://schemas.openxmlformats.org/officeDocument/2006/relationships/image" Target="../media/image45.gif"/><Relationship Id="rId5" Type="http://schemas.openxmlformats.org/officeDocument/2006/relationships/image" Target="../media/image42.gif"/><Relationship Id="rId15" Type="http://schemas.openxmlformats.org/officeDocument/2006/relationships/image" Target="../media/image49.gif"/><Relationship Id="rId10" Type="http://schemas.openxmlformats.org/officeDocument/2006/relationships/image" Target="../media/image44.gif"/><Relationship Id="rId4" Type="http://schemas.openxmlformats.org/officeDocument/2006/relationships/image" Target="../media/image41.PNG"/><Relationship Id="rId9" Type="http://schemas.openxmlformats.org/officeDocument/2006/relationships/slide" Target="slide18.xml"/><Relationship Id="rId14" Type="http://schemas.openxmlformats.org/officeDocument/2006/relationships/image" Target="../media/image48.gif"/></Relationships>
</file>

<file path=ppt/slides/_rels/slide21.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7.gif"/><Relationship Id="rId3" Type="http://schemas.openxmlformats.org/officeDocument/2006/relationships/audio" Target="../media/audio2.wav"/><Relationship Id="rId7" Type="http://schemas.openxmlformats.org/officeDocument/2006/relationships/image" Target="../media/image35.png"/><Relationship Id="rId12" Type="http://schemas.openxmlformats.org/officeDocument/2006/relationships/image" Target="../media/image46.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6.xml"/><Relationship Id="rId6" Type="http://schemas.openxmlformats.org/officeDocument/2006/relationships/image" Target="../media/image34.png"/><Relationship Id="rId11" Type="http://schemas.openxmlformats.org/officeDocument/2006/relationships/image" Target="../media/image45.gif"/><Relationship Id="rId5" Type="http://schemas.openxmlformats.org/officeDocument/2006/relationships/image" Target="../media/image42.gif"/><Relationship Id="rId15" Type="http://schemas.openxmlformats.org/officeDocument/2006/relationships/image" Target="../media/image49.gif"/><Relationship Id="rId10" Type="http://schemas.openxmlformats.org/officeDocument/2006/relationships/image" Target="../media/image44.gif"/><Relationship Id="rId4" Type="http://schemas.openxmlformats.org/officeDocument/2006/relationships/image" Target="../media/image41.PNG"/><Relationship Id="rId9" Type="http://schemas.openxmlformats.org/officeDocument/2006/relationships/slide" Target="slide18.xml"/><Relationship Id="rId14" Type="http://schemas.openxmlformats.org/officeDocument/2006/relationships/image" Target="../media/image48.gif"/></Relationships>
</file>

<file path=ppt/slides/_rels/slide22.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7.gif"/><Relationship Id="rId3" Type="http://schemas.openxmlformats.org/officeDocument/2006/relationships/audio" Target="../media/audio2.wav"/><Relationship Id="rId7" Type="http://schemas.openxmlformats.org/officeDocument/2006/relationships/image" Target="../media/image37.png"/><Relationship Id="rId12" Type="http://schemas.openxmlformats.org/officeDocument/2006/relationships/image" Target="../media/image46.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6.xml"/><Relationship Id="rId6" Type="http://schemas.openxmlformats.org/officeDocument/2006/relationships/image" Target="../media/image36.png"/><Relationship Id="rId11" Type="http://schemas.openxmlformats.org/officeDocument/2006/relationships/image" Target="../media/image45.gif"/><Relationship Id="rId5" Type="http://schemas.openxmlformats.org/officeDocument/2006/relationships/image" Target="../media/image42.gif"/><Relationship Id="rId15" Type="http://schemas.openxmlformats.org/officeDocument/2006/relationships/image" Target="../media/image49.gif"/><Relationship Id="rId10" Type="http://schemas.openxmlformats.org/officeDocument/2006/relationships/image" Target="../media/image44.gif"/><Relationship Id="rId4" Type="http://schemas.openxmlformats.org/officeDocument/2006/relationships/image" Target="../media/image41.PNG"/><Relationship Id="rId9" Type="http://schemas.openxmlformats.org/officeDocument/2006/relationships/slide" Target="slide18.xml"/><Relationship Id="rId14" Type="http://schemas.openxmlformats.org/officeDocument/2006/relationships/image" Target="../media/image48.gif"/></Relationships>
</file>

<file path=ppt/slides/_rels/slide23.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7.gif"/><Relationship Id="rId3" Type="http://schemas.openxmlformats.org/officeDocument/2006/relationships/audio" Target="../media/audio2.wav"/><Relationship Id="rId7" Type="http://schemas.openxmlformats.org/officeDocument/2006/relationships/image" Target="../media/image39.png"/><Relationship Id="rId12" Type="http://schemas.openxmlformats.org/officeDocument/2006/relationships/image" Target="../media/image46.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6.xml"/><Relationship Id="rId6" Type="http://schemas.openxmlformats.org/officeDocument/2006/relationships/image" Target="../media/image38.png"/><Relationship Id="rId11" Type="http://schemas.openxmlformats.org/officeDocument/2006/relationships/image" Target="../media/image45.gif"/><Relationship Id="rId5" Type="http://schemas.openxmlformats.org/officeDocument/2006/relationships/image" Target="../media/image42.gif"/><Relationship Id="rId15" Type="http://schemas.openxmlformats.org/officeDocument/2006/relationships/image" Target="../media/image49.gif"/><Relationship Id="rId10" Type="http://schemas.openxmlformats.org/officeDocument/2006/relationships/image" Target="../media/image44.gif"/><Relationship Id="rId4" Type="http://schemas.openxmlformats.org/officeDocument/2006/relationships/image" Target="../media/image41.PNG"/><Relationship Id="rId9" Type="http://schemas.openxmlformats.org/officeDocument/2006/relationships/slide" Target="slide18.xml"/><Relationship Id="rId14" Type="http://schemas.openxmlformats.org/officeDocument/2006/relationships/image" Target="../media/image48.gif"/></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3.gif"/><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gif"/><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8"/>
          <p:cNvPicPr>
            <a:picLocks noChangeAspect="1" noChangeArrowheads="1"/>
          </p:cNvPicPr>
          <p:nvPr/>
        </p:nvPicPr>
        <p:blipFill>
          <a:blip r:embed="rId3">
            <a:extLst>
              <a:ext uri="{28A0092B-C50C-407E-A947-70E740481C1C}">
                <a14:useLocalDpi xmlns:a14="http://schemas.microsoft.com/office/drawing/2010/main" val="0"/>
              </a:ext>
            </a:extLst>
          </a:blip>
          <a:srcRect t="6667" r="45732"/>
          <a:stretch>
            <a:fillRect/>
          </a:stretch>
        </p:blipFill>
        <p:spPr bwMode="auto">
          <a:xfrm>
            <a:off x="5231243" y="4516919"/>
            <a:ext cx="2544843" cy="4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4">
            <a:extLst>
              <a:ext uri="{28A0092B-C50C-407E-A947-70E740481C1C}">
                <a14:useLocalDpi xmlns:a14="http://schemas.microsoft.com/office/drawing/2010/main" val="0"/>
              </a:ext>
            </a:extLst>
          </a:blip>
          <a:srcRect r="13333" b="53659"/>
          <a:stretch>
            <a:fillRect/>
          </a:stretch>
        </p:blipFill>
        <p:spPr bwMode="auto">
          <a:xfrm>
            <a:off x="7432962" y="2572544"/>
            <a:ext cx="371719" cy="2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3372651" y="342234"/>
            <a:ext cx="4231874" cy="41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6189" fontAlgn="base">
              <a:spcBef>
                <a:spcPct val="50000"/>
              </a:spcBef>
              <a:spcAft>
                <a:spcPct val="0"/>
              </a:spcAft>
            </a:pPr>
            <a:endParaRPr lang="vi-VN" altLang="en-US" sz="2102">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274785" y="342232"/>
            <a:ext cx="8512733" cy="2184"/>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8787518" y="342233"/>
            <a:ext cx="0" cy="4571384"/>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287623" y="342233"/>
            <a:ext cx="0" cy="4574999"/>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287623" y="4913617"/>
            <a:ext cx="8499894"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2063132">
            <a:off x="1142339" y="3830669"/>
            <a:ext cx="1143750" cy="1143750"/>
          </a:xfrm>
          <a:prstGeom prst="rect">
            <a:avLst/>
          </a:prstGeom>
          <a:noFill/>
          <a:extLst>
            <a:ext uri="{909E8E84-426E-40DD-AFC4-6F175D3DCCD1}">
              <a14:hiddenFill xmlns:a14="http://schemas.microsoft.com/office/drawing/2010/main">
                <a:solidFill>
                  <a:srgbClr val="FFFFFF"/>
                </a:solidFill>
              </a14:hiddenFill>
            </a:ext>
          </a:extLst>
        </p:spPr>
      </p:pic>
      <p:pic>
        <p:nvPicPr>
          <p:cNvPr id="47117" name="Picture 13" descr="CHIP0102"/>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3011" y="-128694"/>
            <a:ext cx="2055175" cy="2459062"/>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1657025" y="2217507"/>
            <a:ext cx="5775937" cy="640975"/>
          </a:xfrm>
          <a:prstGeom prst="rect">
            <a:avLst/>
          </a:prstGeom>
        </p:spPr>
        <p:txBody>
          <a:bodyPr wrap="none" fromWordArt="1">
            <a:prstTxWarp prst="textPlain">
              <a:avLst>
                <a:gd name="adj" fmla="val 49744"/>
              </a:avLst>
            </a:prstTxWarp>
          </a:bodyPr>
          <a:lstStyle/>
          <a:p>
            <a:pPr algn="ctr" defTabSz="686189" fontAlgn="base">
              <a:spcBef>
                <a:spcPct val="0"/>
              </a:spcBef>
              <a:spcAft>
                <a:spcPct val="0"/>
              </a:spcAft>
            </a:pPr>
            <a:r>
              <a:rPr lang="en-US" sz="2102"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LỚP 7…</a:t>
            </a:r>
          </a:p>
        </p:txBody>
      </p:sp>
      <p:pic>
        <p:nvPicPr>
          <p:cNvPr id="2050" name="Picture 2" descr="Ảnh động cối xay gió"/>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662771" y="391014"/>
            <a:ext cx="929297" cy="9292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60589" y="398825"/>
            <a:ext cx="1944375" cy="155121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12">
            <a:extLst>
              <a:ext uri="{FF2B5EF4-FFF2-40B4-BE49-F238E27FC236}">
                <a16:creationId xmlns:a16="http://schemas.microsoft.com/office/drawing/2014/main" id="{C9A2FAFD-17B4-466C-9077-2F7C0C01C339}"/>
              </a:ext>
            </a:extLst>
          </p:cNvPr>
          <p:cNvSpPr txBox="1">
            <a:spLocks noChangeArrowheads="1"/>
          </p:cNvSpPr>
          <p:nvPr/>
        </p:nvSpPr>
        <p:spPr bwMode="auto">
          <a:xfrm>
            <a:off x="2389575" y="2995131"/>
            <a:ext cx="4248472" cy="1323439"/>
          </a:xfrm>
          <a:prstGeom prst="rect">
            <a:avLst/>
          </a:prstGeom>
          <a:solidFill>
            <a:srgbClr val="FFFF99"/>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47" fontAlgn="base">
              <a:spcBef>
                <a:spcPct val="50000"/>
              </a:spcBef>
              <a:spcAft>
                <a:spcPct val="0"/>
              </a:spcAft>
            </a:pPr>
            <a:r>
              <a:rPr lang="en-US" altLang="en-US" sz="2000" b="1" dirty="0" err="1">
                <a:solidFill>
                  <a:srgbClr val="FF0000"/>
                </a:solidFill>
                <a:latin typeface="Times New Roman" panose="02020603050405020304" pitchFamily="18" charset="0"/>
                <a:cs typeface="Times New Roman" panose="02020603050405020304" pitchFamily="18" charset="0"/>
              </a:rPr>
              <a:t>Môn</a:t>
            </a:r>
            <a:r>
              <a:rPr lang="en-US" altLang="en-US" sz="2000" b="1" dirty="0">
                <a:solidFill>
                  <a:srgbClr val="FF0000"/>
                </a:solidFill>
                <a:latin typeface="Times New Roman" panose="02020603050405020304" pitchFamily="18" charset="0"/>
                <a:cs typeface="Times New Roman" panose="02020603050405020304" pitchFamily="18" charset="0"/>
              </a:rPr>
              <a:t>: Tin </a:t>
            </a:r>
            <a:r>
              <a:rPr lang="en-US" altLang="en-US" sz="2000" b="1" dirty="0" err="1">
                <a:solidFill>
                  <a:srgbClr val="FF0000"/>
                </a:solidFill>
                <a:latin typeface="Times New Roman" panose="02020603050405020304" pitchFamily="18" charset="0"/>
                <a:cs typeface="Times New Roman" panose="02020603050405020304" pitchFamily="18" charset="0"/>
              </a:rPr>
              <a:t>học</a:t>
            </a:r>
            <a:endParaRPr lang="en-US" altLang="en-US" sz="2000" b="1" dirty="0">
              <a:solidFill>
                <a:srgbClr val="FF0000"/>
              </a:solidFill>
              <a:latin typeface="Times New Roman" panose="02020603050405020304" pitchFamily="18" charset="0"/>
              <a:cs typeface="Times New Roman" panose="02020603050405020304" pitchFamily="18" charset="0"/>
            </a:endParaRPr>
          </a:p>
          <a:p>
            <a:pPr defTabSz="914347" fontAlgn="base">
              <a:spcBef>
                <a:spcPct val="50000"/>
              </a:spcBef>
              <a:spcAft>
                <a:spcPct val="0"/>
              </a:spcAft>
            </a:pPr>
            <a:r>
              <a:rPr lang="en-US" altLang="en-US" sz="2000" b="1" dirty="0" err="1">
                <a:solidFill>
                  <a:srgbClr val="FF0000"/>
                </a:solidFill>
                <a:latin typeface="Times New Roman" panose="02020603050405020304" pitchFamily="18" charset="0"/>
                <a:cs typeface="Times New Roman" panose="02020603050405020304" pitchFamily="18" charset="0"/>
              </a:rPr>
              <a:t>Giáo</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viên</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a:solidFill>
                  <a:srgbClr val="FF0000"/>
                </a:solidFill>
                <a:latin typeface="Times New Roman" panose="02020603050405020304" pitchFamily="18" charset="0"/>
                <a:cs typeface="Times New Roman" panose="02020603050405020304" pitchFamily="18" charset="0"/>
              </a:rPr>
              <a:t>: D</a:t>
            </a:r>
            <a:r>
              <a:rPr lang="vi-VN" altLang="en-US" sz="2000" b="1">
                <a:solidFill>
                  <a:srgbClr val="FF0000"/>
                </a:solidFill>
                <a:latin typeface="Times New Roman" panose="02020603050405020304" pitchFamily="18" charset="0"/>
                <a:cs typeface="Times New Roman" panose="02020603050405020304" pitchFamily="18" charset="0"/>
              </a:rPr>
              <a:t>ư</a:t>
            </a:r>
            <a:r>
              <a:rPr lang="en-US" altLang="en-US" sz="2000" b="1">
                <a:solidFill>
                  <a:srgbClr val="FF0000"/>
                </a:solidFill>
                <a:latin typeface="Times New Roman" panose="02020603050405020304" pitchFamily="18" charset="0"/>
                <a:cs typeface="Times New Roman" panose="02020603050405020304" pitchFamily="18" charset="0"/>
              </a:rPr>
              <a:t>ơng Thúy Hà</a:t>
            </a:r>
          </a:p>
          <a:p>
            <a:pPr defTabSz="914347" fontAlgn="base">
              <a:spcBef>
                <a:spcPct val="50000"/>
              </a:spcBef>
              <a:spcAft>
                <a:spcPct val="0"/>
              </a:spcAft>
            </a:pPr>
            <a:r>
              <a:rPr lang="en-US" altLang="en-US" sz="2000" b="1">
                <a:solidFill>
                  <a:srgbClr val="FF0000"/>
                </a:solidFill>
                <a:latin typeface="Times New Roman" panose="02020603050405020304" pitchFamily="18" charset="0"/>
                <a:cs typeface="Times New Roman" panose="02020603050405020304" pitchFamily="18" charset="0"/>
              </a:rPr>
              <a:t>Trường: THCS Viên S</a:t>
            </a:r>
            <a:r>
              <a:rPr lang="vi-VN" altLang="en-US" sz="2000" b="1">
                <a:solidFill>
                  <a:srgbClr val="FF0000"/>
                </a:solidFill>
                <a:latin typeface="Times New Roman" panose="02020603050405020304" pitchFamily="18" charset="0"/>
                <a:cs typeface="Times New Roman" panose="02020603050405020304" pitchFamily="18" charset="0"/>
              </a:rPr>
              <a:t>ơ</a:t>
            </a:r>
            <a:r>
              <a:rPr lang="en-US" altLang="en-US" sz="2000" b="1">
                <a:solidFill>
                  <a:srgbClr val="FF0000"/>
                </a:solidFill>
                <a:latin typeface="Times New Roman" panose="02020603050405020304" pitchFamily="18" charset="0"/>
                <a:cs typeface="Times New Roman" panose="02020603050405020304" pitchFamily="18" charset="0"/>
              </a:rPr>
              <a:t>n</a:t>
            </a: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5" y="1542"/>
            <a:ext cx="9280923" cy="613845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7158" y="4922576"/>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grpSp>
        <p:nvGrpSpPr>
          <p:cNvPr id="51" name="组合 7">
            <a:extLst>
              <a:ext uri="{FF2B5EF4-FFF2-40B4-BE49-F238E27FC236}">
                <a16:creationId xmlns:a16="http://schemas.microsoft.com/office/drawing/2014/main" id="{2698DB89-E781-088C-9B99-92F4DFD07106}"/>
              </a:ext>
            </a:extLst>
          </p:cNvPr>
          <p:cNvGrpSpPr/>
          <p:nvPr/>
        </p:nvGrpSpPr>
        <p:grpSpPr>
          <a:xfrm>
            <a:off x="279108" y="4156720"/>
            <a:ext cx="1710889" cy="1493934"/>
            <a:chOff x="2067317" y="1810431"/>
            <a:chExt cx="2488837" cy="2293259"/>
          </a:xfrm>
          <a:effectLst>
            <a:outerShdw blurRad="139700" dist="63500" dir="2700000" algn="tl" rotWithShape="0">
              <a:prstClr val="black">
                <a:alpha val="40000"/>
              </a:prstClr>
            </a:outerShdw>
          </a:effectLst>
        </p:grpSpPr>
        <p:sp>
          <p:nvSpPr>
            <p:cNvPr id="52" name="圆角矩形 8">
              <a:extLst>
                <a:ext uri="{FF2B5EF4-FFF2-40B4-BE49-F238E27FC236}">
                  <a16:creationId xmlns:a16="http://schemas.microsoft.com/office/drawing/2014/main" id="{DFD96371-0973-0E88-15DC-E5A624AF00EB}"/>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Arial"/>
                <a:ea typeface="微软雅黑" panose="020B0503020204020204" pitchFamily="34" charset="-122"/>
                <a:cs typeface="+mn-ea"/>
                <a:sym typeface="+mn-lt"/>
              </a:endParaRPr>
            </a:p>
          </p:txBody>
        </p:sp>
        <p:sp>
          <p:nvSpPr>
            <p:cNvPr id="53" name="圆角矩形 9">
              <a:extLst>
                <a:ext uri="{FF2B5EF4-FFF2-40B4-BE49-F238E27FC236}">
                  <a16:creationId xmlns:a16="http://schemas.microsoft.com/office/drawing/2014/main" id="{0D277F93-B462-49CE-2CEA-F469C1066F56}"/>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sp>
        <p:nvSpPr>
          <p:cNvPr id="16" name="TextBox 15">
            <a:extLst>
              <a:ext uri="{FF2B5EF4-FFF2-40B4-BE49-F238E27FC236}">
                <a16:creationId xmlns:a16="http://schemas.microsoft.com/office/drawing/2014/main" id="{36ADAD23-40BB-43C8-A2BA-3674F739B171}"/>
              </a:ext>
            </a:extLst>
          </p:cNvPr>
          <p:cNvSpPr txBox="1"/>
          <p:nvPr/>
        </p:nvSpPr>
        <p:spPr>
          <a:xfrm>
            <a:off x="1480110" y="279713"/>
            <a:ext cx="7163065" cy="4453527"/>
          </a:xfrm>
          <a:prstGeom prst="rect">
            <a:avLst/>
          </a:prstGeom>
          <a:noFill/>
        </p:spPr>
        <p:txBody>
          <a:bodyPr wrap="square" rtlCol="0">
            <a:spAutoFit/>
          </a:bodyPr>
          <a:lstStyle/>
          <a:p>
            <a:pPr algn="just">
              <a:lnSpc>
                <a:spcPct val="120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rPr>
              <a:t>Đ</a:t>
            </a:r>
            <a:r>
              <a:rPr lang="vi-VN" sz="2400" b="1" dirty="0">
                <a:solidFill>
                  <a:srgbClr val="000000"/>
                </a:solidFill>
                <a:effectLst/>
                <a:latin typeface="Times New Roman" panose="02020603050405020304" pitchFamily="18" charset="0"/>
                <a:ea typeface="Calibri" panose="020F0502020204030204" pitchFamily="34" charset="0"/>
              </a:rPr>
              <a:t>ọc nội dung phần “Thông tin số” (SGK – trg 11) và trả lời 3 câu hỏi:</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400" b="1" dirty="0">
                <a:solidFill>
                  <a:srgbClr val="000000"/>
                </a:solidFill>
                <a:effectLst/>
                <a:latin typeface="Times New Roman" panose="02020603050405020304" pitchFamily="18" charset="0"/>
                <a:ea typeface="Calibri" panose="020F0502020204030204" pitchFamily="34" charset="0"/>
              </a:rPr>
              <a:t>Câu 1: Máy chủ của dịch vụ thư điện tử có lưu trữ bức ảnh Khoa gửi không?</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400" b="1" dirty="0">
                <a:solidFill>
                  <a:srgbClr val="000000"/>
                </a:solidFill>
                <a:effectLst/>
                <a:latin typeface="Times New Roman" panose="02020603050405020304" pitchFamily="18" charset="0"/>
                <a:ea typeface="Calibri" panose="020F0502020204030204" pitchFamily="34" charset="0"/>
              </a:rPr>
              <a:t>Câu 2: Những ai có thể xem được bức ảnh An đưa lên mạng xã hội?</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400" b="1" dirty="0">
                <a:solidFill>
                  <a:srgbClr val="000000"/>
                </a:solidFill>
                <a:effectLst/>
                <a:latin typeface="Times New Roman" panose="02020603050405020304" pitchFamily="18" charset="0"/>
                <a:ea typeface="Calibri" panose="020F0502020204030204" pitchFamily="34" charset="0"/>
              </a:rPr>
              <a:t>Câu 3: An có thể gửi ảnh sau khi chỉnh sửa cho Khoa hoặc các bạn khác được không?</a:t>
            </a:r>
            <a:endParaRPr lang="en-US" sz="2400" b="1" dirty="0">
              <a:solidFill>
                <a:srgbClr val="000000"/>
              </a:solidFill>
              <a:effectLst/>
              <a:latin typeface="Times New Roman" panose="02020603050405020304" pitchFamily="18" charset="0"/>
              <a:ea typeface="Calibri" panose="020F0502020204030204" pitchFamily="34" charset="0"/>
            </a:endParaRPr>
          </a:p>
          <a:p>
            <a:endParaRPr lang="en-US" dirty="0"/>
          </a:p>
        </p:txBody>
      </p:sp>
      <p:pic>
        <p:nvPicPr>
          <p:cNvPr id="58" name="Picture 2" descr="Hình ảnh dấu chấm hỏi đẹp, ấn tượng và độc đáo nhất">
            <a:extLst>
              <a:ext uri="{FF2B5EF4-FFF2-40B4-BE49-F238E27FC236}">
                <a16:creationId xmlns:a16="http://schemas.microsoft.com/office/drawing/2014/main" id="{D635DEFA-80F1-4F28-AD2A-34E40E67B4C5}"/>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489" y="293257"/>
            <a:ext cx="944258" cy="54552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Trẻ Em, Học Tập, Học Bài, Giáo Dục, Tải hình PNG 109 - Free.Vector6.com">
            <a:extLst>
              <a:ext uri="{FF2B5EF4-FFF2-40B4-BE49-F238E27FC236}">
                <a16:creationId xmlns:a16="http://schemas.microsoft.com/office/drawing/2014/main" id="{DA196E06-5DB3-4964-AEE9-EE9F1BDDEF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995" y="3771400"/>
            <a:ext cx="2057851" cy="180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37326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childTnLst>
                          </p:cTn>
                        </p:par>
                        <p:par>
                          <p:cTn id="95" fill="hold">
                            <p:stCondLst>
                              <p:cond delay="2310"/>
                            </p:stCondLst>
                            <p:childTnLst>
                              <p:par>
                                <p:cTn id="96" presetID="22" presetClass="entr" presetSubtype="4" fill="hold" nodeType="afterEffect">
                                  <p:stCondLst>
                                    <p:cond delay="0"/>
                                  </p:stCondLst>
                                  <p:childTnLst>
                                    <p:set>
                                      <p:cBhvr>
                                        <p:cTn id="97" dur="1" fill="hold">
                                          <p:stCondLst>
                                            <p:cond delay="0"/>
                                          </p:stCondLst>
                                        </p:cTn>
                                        <p:tgtEl>
                                          <p:spTgt spid="51"/>
                                        </p:tgtEl>
                                        <p:attrNameLst>
                                          <p:attrName>style.visibility</p:attrName>
                                        </p:attrNameLst>
                                      </p:cBhvr>
                                      <p:to>
                                        <p:strVal val="visible"/>
                                      </p:to>
                                    </p:set>
                                    <p:animEffect transition="in" filter="wipe(down)">
                                      <p:cBhvr>
                                        <p:cTn id="98" dur="500"/>
                                        <p:tgtEl>
                                          <p:spTgt spid="51"/>
                                        </p:tgtEl>
                                      </p:cBhvr>
                                    </p:animEffect>
                                  </p:childTnLst>
                                </p:cTn>
                              </p:par>
                              <p:par>
                                <p:cTn id="99" presetID="23" presetClass="entr" presetSubtype="16" fill="hold" nodeType="withEffect">
                                  <p:stCondLst>
                                    <p:cond delay="0"/>
                                  </p:stCondLst>
                                  <p:childTnLst>
                                    <p:set>
                                      <p:cBhvr>
                                        <p:cTn id="100" dur="1" fill="hold">
                                          <p:stCondLst>
                                            <p:cond delay="0"/>
                                          </p:stCondLst>
                                        </p:cTn>
                                        <p:tgtEl>
                                          <p:spTgt spid="55"/>
                                        </p:tgtEl>
                                        <p:attrNameLst>
                                          <p:attrName>style.visibility</p:attrName>
                                        </p:attrNameLst>
                                      </p:cBhvr>
                                      <p:to>
                                        <p:strVal val="visible"/>
                                      </p:to>
                                    </p:set>
                                    <p:anim calcmode="lin" valueType="num">
                                      <p:cBhvr>
                                        <p:cTn id="101" dur="500" fill="hold"/>
                                        <p:tgtEl>
                                          <p:spTgt spid="55"/>
                                        </p:tgtEl>
                                        <p:attrNameLst>
                                          <p:attrName>ppt_w</p:attrName>
                                        </p:attrNameLst>
                                      </p:cBhvr>
                                      <p:tavLst>
                                        <p:tav tm="0">
                                          <p:val>
                                            <p:fltVal val="0"/>
                                          </p:val>
                                        </p:tav>
                                        <p:tav tm="100000">
                                          <p:val>
                                            <p:strVal val="#ppt_w"/>
                                          </p:val>
                                        </p:tav>
                                      </p:tavLst>
                                    </p:anim>
                                    <p:anim calcmode="lin" valueType="num">
                                      <p:cBhvr>
                                        <p:cTn id="102" dur="500" fill="hold"/>
                                        <p:tgtEl>
                                          <p:spTgt spid="5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4" descr="100+ Hình nền Slide đẹp 2021">
            <a:extLst>
              <a:ext uri="{FF2B5EF4-FFF2-40B4-BE49-F238E27FC236}">
                <a16:creationId xmlns:a16="http://schemas.microsoft.com/office/drawing/2014/main" id="{C3E594B0-A2AD-407D-B396-A47CB0B34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45" y="-8057"/>
            <a:ext cx="9280923" cy="613845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CE89322-F582-4DCE-9449-F4540465921F}"/>
              </a:ext>
            </a:extLst>
          </p:cNvPr>
          <p:cNvSpPr txBox="1"/>
          <p:nvPr/>
        </p:nvSpPr>
        <p:spPr>
          <a:xfrm>
            <a:off x="1008111" y="268288"/>
            <a:ext cx="7344816" cy="5236626"/>
          </a:xfrm>
          <a:prstGeom prst="rect">
            <a:avLst/>
          </a:prstGeom>
          <a:noFill/>
        </p:spPr>
        <p:txBody>
          <a:bodyPr wrap="square" rtlCol="0">
            <a:spAutoFit/>
          </a:bodyPr>
          <a:lstStyle/>
          <a:p>
            <a:pPr algn="just">
              <a:lnSpc>
                <a:spcPct val="120000"/>
              </a:lnSpc>
              <a:spcBef>
                <a:spcPts val="600"/>
              </a:spcBef>
              <a:spcAft>
                <a:spcPts val="600"/>
              </a:spcAft>
              <a:tabLst>
                <a:tab pos="180340" algn="l"/>
                <a:tab pos="1710690" algn="l"/>
                <a:tab pos="3330575" algn="l"/>
                <a:tab pos="4951095" algn="l"/>
              </a:tabLst>
            </a:pP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1:</a:t>
            </a:r>
            <a:r>
              <a:rPr lang="vi-VN" sz="2400" b="1" dirty="0">
                <a:solidFill>
                  <a:srgbClr val="000000"/>
                </a:solidFill>
                <a:effectLst/>
                <a:latin typeface="Times New Roman" panose="02020603050405020304" pitchFamily="18" charset="0"/>
                <a:ea typeface="Times New Roman" panose="02020603050405020304" pitchFamily="18" charset="0"/>
              </a:rPr>
              <a:t> Khi Khoa gửi ảnh cho An qua dịch vụ thư điện tử, máy chủ sẽ lưu trữ bức ảnh mà Khoa gửi.</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tabLst>
                <a:tab pos="180340" algn="l"/>
                <a:tab pos="1710690" algn="l"/>
                <a:tab pos="3330575" algn="l"/>
                <a:tab pos="4951095" algn="l"/>
              </a:tabLst>
            </a:pP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2: </a:t>
            </a:r>
            <a:r>
              <a:rPr lang="vi-VN" sz="2400" b="1" dirty="0">
                <a:solidFill>
                  <a:srgbClr val="000000"/>
                </a:solidFill>
                <a:effectLst/>
                <a:latin typeface="Times New Roman" panose="02020603050405020304" pitchFamily="18" charset="0"/>
                <a:ea typeface="Times New Roman" panose="02020603050405020304" pitchFamily="18" charset="0"/>
              </a:rPr>
              <a:t>Tuỳ theo lựa chọn của An khi chia sẻ bức ảnh lên mạng xã hội, chỉ những ai được cho phép mới có thể xem được bức ảnh. Nếu bức ảnh không đăng kí quyền tác giả của thông tin số thì ai cũng có thể sử dụng bức ảnh theo cách của mình. Quyền tác giả được pháp luật bảo hộ</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3:</a:t>
            </a:r>
            <a:r>
              <a:rPr lang="vi-VN" sz="2400" b="1" dirty="0">
                <a:solidFill>
                  <a:srgbClr val="000000"/>
                </a:solidFill>
                <a:effectLst/>
                <a:latin typeface="Times New Roman" panose="02020603050405020304" pitchFamily="18" charset="0"/>
                <a:ea typeface="Times New Roman" panose="02020603050405020304" pitchFamily="18" charset="0"/>
              </a:rPr>
              <a:t> An cũng có thể gửi lại bức ảnh đã chỉnh sửa cho Khoa hoặc cho các bạn khác và họ có thể tiếp tục xem, tải về máy của mình, chỉnh sửa và chia sẻ</a:t>
            </a:r>
            <a:r>
              <a:rPr lang="vi-VN" sz="2400" b="1" dirty="0">
                <a:solidFill>
                  <a:srgbClr val="000000"/>
                </a:solidFill>
                <a:effectLst/>
                <a:latin typeface="Times New Roman" panose="02020603050405020304" pitchFamily="18" charset="0"/>
                <a:ea typeface="Calibri" panose="020F0502020204030204" pitchFamily="34" charset="0"/>
              </a:rPr>
              <a:t>.</a:t>
            </a:r>
            <a:endParaRPr lang="en-US" sz="2400" b="1" dirty="0">
              <a:solidFill>
                <a:srgbClr val="000000"/>
              </a:solidFill>
              <a:effectLst/>
              <a:latin typeface="Times New Roman" panose="02020603050405020304" pitchFamily="18" charset="0"/>
              <a:ea typeface="Calibri" panose="020F0502020204030204" pitchFamily="34" charset="0"/>
            </a:endParaRPr>
          </a:p>
        </p:txBody>
      </p:sp>
      <p:pic>
        <p:nvPicPr>
          <p:cNvPr id="4" name="Picture 13" descr="CHIP0102">
            <a:extLst>
              <a:ext uri="{FF2B5EF4-FFF2-40B4-BE49-F238E27FC236}">
                <a16:creationId xmlns:a16="http://schemas.microsoft.com/office/drawing/2014/main" id="{8DE4ADC4-0533-425A-88BC-3955E59064D6}"/>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631503"/>
            <a:ext cx="1008111" cy="21709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Ảnh động cối xay gió">
            <a:extLst>
              <a:ext uri="{FF2B5EF4-FFF2-40B4-BE49-F238E27FC236}">
                <a16:creationId xmlns:a16="http://schemas.microsoft.com/office/drawing/2014/main" id="{02E5B80D-7C50-4045-A595-ED83B1EAB6B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33100" y="520316"/>
            <a:ext cx="1008111" cy="10081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FB95C03-D19A-495E-B414-7FAE7E6C91EA}"/>
              </a:ext>
            </a:extLst>
          </p:cNvPr>
          <p:cNvSpPr txBox="1"/>
          <p:nvPr/>
        </p:nvSpPr>
        <p:spPr>
          <a:xfrm>
            <a:off x="81197" y="520316"/>
            <a:ext cx="926914"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ĐÁP     ÁN</a:t>
            </a:r>
          </a:p>
        </p:txBody>
      </p:sp>
    </p:spTree>
    <p:extLst>
      <p:ext uri="{BB962C8B-B14F-4D97-AF65-F5344CB8AC3E}">
        <p14:creationId xmlns:p14="http://schemas.microsoft.com/office/powerpoint/2010/main" val="554694851"/>
      </p:ext>
    </p:extLst>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 y="-11518"/>
            <a:ext cx="9147174" cy="51566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1690137"/>
              <a:ext cx="3825872" cy="2896151"/>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dirty="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8431" y="5174948"/>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213934" y="498351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516433" y="4392281"/>
            <a:ext cx="1045317" cy="727777"/>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370644" y="5027239"/>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397552" y="4942757"/>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47" name="Oval 46">
            <a:extLst>
              <a:ext uri="{FF2B5EF4-FFF2-40B4-BE49-F238E27FC236}">
                <a16:creationId xmlns:a16="http://schemas.microsoft.com/office/drawing/2014/main" id="{3E720F37-D615-9871-03FD-0AAC54F2C09D}"/>
              </a:ext>
            </a:extLst>
          </p:cNvPr>
          <p:cNvSpPr/>
          <p:nvPr/>
        </p:nvSpPr>
        <p:spPr>
          <a:xfrm>
            <a:off x="1001743" y="87758"/>
            <a:ext cx="7275333" cy="1083163"/>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Bài</a:t>
            </a:r>
            <a:r>
              <a:rPr lang="en-US" sz="2800" b="1" dirty="0">
                <a:solidFill>
                  <a:schemeClr val="tx1"/>
                </a:solidFill>
                <a:latin typeface="Times New Roman" panose="02020603050405020304" pitchFamily="18" charset="0"/>
                <a:cs typeface="Times New Roman" panose="02020603050405020304" pitchFamily="18" charset="0"/>
              </a:rPr>
              <a:t> 2: </a:t>
            </a:r>
          </a:p>
          <a:p>
            <a:pPr algn="ctr"/>
            <a:r>
              <a:rPr lang="vi-VN" sz="2800" b="1" dirty="0">
                <a:solidFill>
                  <a:schemeClr val="tx1"/>
                </a:solidFill>
                <a:latin typeface="Times New Roman" panose="02020603050405020304" pitchFamily="18" charset="0"/>
                <a:ea typeface="Calibri" panose="020F0502020204030204" pitchFamily="34" charset="0"/>
              </a:rPr>
              <a:t>THÔNG TIN TRONG MÔI TRƯỜNG SỐ</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A70390AA-7CDA-8883-E091-05E3EB024F09}"/>
              </a:ext>
            </a:extLst>
          </p:cNvPr>
          <p:cNvSpPr txBox="1"/>
          <p:nvPr/>
        </p:nvSpPr>
        <p:spPr>
          <a:xfrm>
            <a:off x="318058" y="1153102"/>
            <a:ext cx="8443793" cy="3170099"/>
          </a:xfrm>
          <a:prstGeom prst="rect">
            <a:avLst/>
          </a:prstGeom>
          <a:noFill/>
        </p:spPr>
        <p:txBody>
          <a:bodyPr wrap="square">
            <a:spAutoFit/>
          </a:bodyPr>
          <a:lstStyle/>
          <a:p>
            <a:pPr algn="just"/>
            <a:r>
              <a:rPr lang="en-US" sz="28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a) </a:t>
            </a:r>
            <a:r>
              <a:rPr lang="en-US" sz="3200" b="1" dirty="0" err="1">
                <a:latin typeface="Times New Roman" panose="02020603050405020304" pitchFamily="18" charset="0"/>
                <a:cs typeface="Times New Roman" panose="02020603050405020304" pitchFamily="18" charset="0"/>
              </a:rPr>
              <a:t>Thông</a:t>
            </a:r>
            <a:r>
              <a:rPr lang="en-US" sz="3200" b="1" dirty="0">
                <a:latin typeface="Times New Roman" panose="02020603050405020304" pitchFamily="18" charset="0"/>
                <a:cs typeface="Times New Roman" panose="02020603050405020304" pitchFamily="18" charset="0"/>
              </a:rPr>
              <a:t> tin </a:t>
            </a:r>
            <a:r>
              <a:rPr lang="en-US" sz="3200" b="1" dirty="0" err="1">
                <a:latin typeface="Times New Roman" panose="02020603050405020304" pitchFamily="18" charset="0"/>
                <a:cs typeface="Times New Roman" panose="02020603050405020304" pitchFamily="18" charset="0"/>
              </a:rPr>
              <a:t>sô</a:t>
            </a:r>
            <a:r>
              <a:rPr lang="en-US" sz="3200" b="1" dirty="0">
                <a:latin typeface="Times New Roman" panose="02020603050405020304" pitchFamily="18" charset="0"/>
                <a:cs typeface="Times New Roman" panose="02020603050405020304" pitchFamily="18" charset="0"/>
              </a:rPr>
              <a:t>́</a:t>
            </a:r>
          </a:p>
          <a:p>
            <a:pPr algn="just"/>
            <a:endParaRPr lang="en-US" sz="2800" b="1"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có </a:t>
            </a:r>
            <a:r>
              <a:rPr lang="en-US" sz="2800" dirty="0" err="1">
                <a:latin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đặc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điểm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a:t>
            </a:r>
          </a:p>
          <a:p>
            <a:pPr marL="457200" indent="-457200" algn="just">
              <a:buFontTx/>
              <a:buChar char="-"/>
            </a:pP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a:t>
            </a:r>
            <a:r>
              <a:rPr lang="en-US" sz="2800" dirty="0">
                <a:latin typeface="Times New Roman" panose="02020603050405020304" pitchFamily="18" charset="0"/>
                <a:cs typeface="Times New Roman" panose="02020603050405020304" pitchFamily="18" charset="0"/>
              </a:rPr>
              <a:t>́ bị </a:t>
            </a:r>
            <a:r>
              <a:rPr lang="en-US" sz="2800" dirty="0" err="1">
                <a:latin typeface="Times New Roman" panose="02020603050405020304" pitchFamily="18" charset="0"/>
                <a:cs typeface="Times New Roman" panose="02020603050405020304" pitchFamily="18" charset="0"/>
              </a:rPr>
              <a:t>xoa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toàn</a:t>
            </a:r>
            <a:r>
              <a:rPr lang="en-US" sz="2800" dirty="0">
                <a:latin typeface="Times New Roman" panose="02020603050405020304" pitchFamily="18" charset="0"/>
                <a:cs typeface="Times New Roman" panose="02020603050405020304" pitchFamily="18" charset="0"/>
              </a:rPr>
              <a:t>.</a:t>
            </a:r>
          </a:p>
          <a:p>
            <a:pPr marL="457200" indent="-457200" algn="just">
              <a:buFontTx/>
              <a:buChar char="-"/>
            </a:pP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có </a:t>
            </a:r>
            <a:r>
              <a:rPr lang="en-US" sz="2800" dirty="0" err="1">
                <a:latin typeface="Times New Roman" panose="02020603050405020304" pitchFamily="18" charset="0"/>
                <a:cs typeface="Times New Roman" panose="02020603050405020304" pitchFamily="18" charset="0"/>
              </a:rPr>
              <a:t>thê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lí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phép</a:t>
            </a:r>
            <a:endParaRPr lang="vi-VN" sz="2800" dirty="0">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D9AF9BD2-21D6-D708-6DCF-C225079D3BAC}"/>
              </a:ext>
            </a:extLst>
          </p:cNvPr>
          <p:cNvPicPr>
            <a:picLocks noChangeAspect="1"/>
          </p:cNvPicPr>
          <p:nvPr/>
        </p:nvPicPr>
        <p:blipFill>
          <a:blip r:embed="rId4"/>
          <a:stretch>
            <a:fillRect/>
          </a:stretch>
        </p:blipFill>
        <p:spPr>
          <a:xfrm>
            <a:off x="189182" y="91385"/>
            <a:ext cx="1808588" cy="808348"/>
          </a:xfrm>
          <a:prstGeom prst="rect">
            <a:avLst/>
          </a:prstGeom>
        </p:spPr>
      </p:pic>
      <p:pic>
        <p:nvPicPr>
          <p:cNvPr id="17" name="Picture 16">
            <a:extLst>
              <a:ext uri="{FF2B5EF4-FFF2-40B4-BE49-F238E27FC236}">
                <a16:creationId xmlns:a16="http://schemas.microsoft.com/office/drawing/2014/main" id="{8EFEEE92-27A7-64EF-98E5-7BE94B12D11B}"/>
              </a:ext>
            </a:extLst>
          </p:cNvPr>
          <p:cNvPicPr>
            <a:picLocks noChangeAspect="1"/>
          </p:cNvPicPr>
          <p:nvPr/>
        </p:nvPicPr>
        <p:blipFill>
          <a:blip r:embed="rId5"/>
          <a:stretch>
            <a:fillRect/>
          </a:stretch>
        </p:blipFill>
        <p:spPr>
          <a:xfrm>
            <a:off x="7148471" y="132303"/>
            <a:ext cx="1830354" cy="808348"/>
          </a:xfrm>
          <a:prstGeom prst="rect">
            <a:avLst/>
          </a:prstGeom>
        </p:spPr>
      </p:pic>
      <p:pic>
        <p:nvPicPr>
          <p:cNvPr id="48" name="Picture 47">
            <a:extLst>
              <a:ext uri="{FF2B5EF4-FFF2-40B4-BE49-F238E27FC236}">
                <a16:creationId xmlns:a16="http://schemas.microsoft.com/office/drawing/2014/main" id="{C6D5D430-9BBB-42F2-84FB-49A783E2CB00}"/>
              </a:ext>
            </a:extLst>
          </p:cNvPr>
          <p:cNvPicPr>
            <a:picLocks noChangeAspect="1"/>
          </p:cNvPicPr>
          <p:nvPr/>
        </p:nvPicPr>
        <p:blipFill>
          <a:blip r:embed="rId6"/>
          <a:stretch>
            <a:fillRect/>
          </a:stretch>
        </p:blipFill>
        <p:spPr>
          <a:xfrm>
            <a:off x="449116" y="1261870"/>
            <a:ext cx="612068" cy="614889"/>
          </a:xfrm>
          <a:prstGeom prst="rect">
            <a:avLst/>
          </a:prstGeom>
        </p:spPr>
      </p:pic>
    </p:spTree>
    <p:extLst>
      <p:ext uri="{BB962C8B-B14F-4D97-AF65-F5344CB8AC3E}">
        <p14:creationId xmlns:p14="http://schemas.microsoft.com/office/powerpoint/2010/main" val="339019317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49">
                                            <p:txEl>
                                              <p:pRg st="2" end="2"/>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49">
                                            <p:txEl>
                                              <p:pRg st="3" end="3"/>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49">
                                            <p:txEl>
                                              <p:pRg st="4" end="4"/>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079" y="-4745"/>
            <a:ext cx="9146096" cy="51498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33127" y="1115752"/>
            <a:ext cx="8085179" cy="2677656"/>
          </a:xfrm>
          <a:prstGeom prst="rect">
            <a:avLst/>
          </a:prstGeom>
        </p:spPr>
        <p:txBody>
          <a:bodyPr wrap="square">
            <a:spAutoFit/>
          </a:bodyPr>
          <a:lstStyle/>
          <a:p>
            <a:r>
              <a:rPr lang="vi-VN" sz="2400" dirty="0">
                <a:latin typeface="Times New Roman" panose="02020603050405020304" pitchFamily="18" charset="0"/>
                <a:cs typeface="Times New Roman" panose="02020603050405020304" pitchFamily="18" charset="0"/>
              </a:rPr>
              <a:t>Hãy chọn phương án đúng nhất</a:t>
            </a:r>
            <a:r>
              <a:rPr lang="en-US" sz="2400" dirty="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Thông tin số rất khó để nhân bản và lan truyền</a:t>
            </a: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Thông tin số dễ dàng được nhân bản và lan truyền</a:t>
            </a: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C. </a:t>
            </a:r>
            <a:r>
              <a:rPr lang="vi-VN" sz="2400" dirty="0">
                <a:latin typeface="Times New Roman" panose="02020603050405020304" pitchFamily="18" charset="0"/>
                <a:cs typeface="Times New Roman" panose="02020603050405020304" pitchFamily="18" charset="0"/>
              </a:rPr>
              <a:t>Thông tin số không thể truy cập từ xa </a:t>
            </a: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D. </a:t>
            </a:r>
            <a:r>
              <a:rPr lang="vi-VN" sz="2400" dirty="0">
                <a:latin typeface="Times New Roman" panose="02020603050405020304" pitchFamily="18" charset="0"/>
                <a:cs typeface="Times New Roman" panose="02020603050405020304" pitchFamily="18" charset="0"/>
              </a:rPr>
              <a:t>Thông tin số không thể truy cập từ xa nếu người quản lí thông tin đó cho phép</a:t>
            </a:r>
            <a:endParaRPr lang="en-US" sz="2400" dirty="0">
              <a:latin typeface="Times New Roman" panose="02020603050405020304" pitchFamily="18" charset="0"/>
              <a:cs typeface="Times New Roman" panose="02020603050405020304" pitchFamily="18" charset="0"/>
            </a:endParaRPr>
          </a:p>
        </p:txBody>
      </p:sp>
      <p:sp>
        <p:nvSpPr>
          <p:cNvPr id="6" name="Oval 5"/>
          <p:cNvSpPr/>
          <p:nvPr/>
        </p:nvSpPr>
        <p:spPr>
          <a:xfrm rot="10800000" flipV="1">
            <a:off x="273374" y="2223424"/>
            <a:ext cx="648289" cy="462312"/>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pic>
        <p:nvPicPr>
          <p:cNvPr id="7" name="Picture 2" descr="Hình ảnh dấu chấm hỏi đẹp, ấn tượng và độc đáo nhất"/>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95" y="340296"/>
            <a:ext cx="944258" cy="5455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1DF5AE-FE29-446D-B52C-D2FD15B01969}"/>
              </a:ext>
            </a:extLst>
          </p:cNvPr>
          <p:cNvSpPr txBox="1"/>
          <p:nvPr/>
        </p:nvSpPr>
        <p:spPr>
          <a:xfrm>
            <a:off x="1081199" y="347071"/>
            <a:ext cx="3798826"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Hỏi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đáp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nhanh</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877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repeatCount="500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80">
                                          <p:stCondLst>
                                            <p:cond delay="0"/>
                                          </p:stCondLst>
                                        </p:cTn>
                                        <p:tgtEl>
                                          <p:spTgt spid="6"/>
                                        </p:tgtEl>
                                      </p:cBhvr>
                                    </p:animEffect>
                                    <p:anim calcmode="lin" valueType="num">
                                      <p:cBhvr>
                                        <p:cTn id="1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3" dur="26">
                                          <p:stCondLst>
                                            <p:cond delay="650"/>
                                          </p:stCondLst>
                                        </p:cTn>
                                        <p:tgtEl>
                                          <p:spTgt spid="6"/>
                                        </p:tgtEl>
                                      </p:cBhvr>
                                      <p:to x="100000" y="60000"/>
                                    </p:animScale>
                                    <p:animScale>
                                      <p:cBhvr>
                                        <p:cTn id="24" dur="166" decel="50000">
                                          <p:stCondLst>
                                            <p:cond delay="676"/>
                                          </p:stCondLst>
                                        </p:cTn>
                                        <p:tgtEl>
                                          <p:spTgt spid="6"/>
                                        </p:tgtEl>
                                      </p:cBhvr>
                                      <p:to x="100000" y="100000"/>
                                    </p:animScale>
                                    <p:animScale>
                                      <p:cBhvr>
                                        <p:cTn id="25" dur="26">
                                          <p:stCondLst>
                                            <p:cond delay="1312"/>
                                          </p:stCondLst>
                                        </p:cTn>
                                        <p:tgtEl>
                                          <p:spTgt spid="6"/>
                                        </p:tgtEl>
                                      </p:cBhvr>
                                      <p:to x="100000" y="80000"/>
                                    </p:animScale>
                                    <p:animScale>
                                      <p:cBhvr>
                                        <p:cTn id="26" dur="166" decel="50000">
                                          <p:stCondLst>
                                            <p:cond delay="1338"/>
                                          </p:stCondLst>
                                        </p:cTn>
                                        <p:tgtEl>
                                          <p:spTgt spid="6"/>
                                        </p:tgtEl>
                                      </p:cBhvr>
                                      <p:to x="100000" y="100000"/>
                                    </p:animScale>
                                    <p:animScale>
                                      <p:cBhvr>
                                        <p:cTn id="27" dur="26">
                                          <p:stCondLst>
                                            <p:cond delay="1642"/>
                                          </p:stCondLst>
                                        </p:cTn>
                                        <p:tgtEl>
                                          <p:spTgt spid="6"/>
                                        </p:tgtEl>
                                      </p:cBhvr>
                                      <p:to x="100000" y="90000"/>
                                    </p:animScale>
                                    <p:animScale>
                                      <p:cBhvr>
                                        <p:cTn id="28" dur="166" decel="50000">
                                          <p:stCondLst>
                                            <p:cond delay="1668"/>
                                          </p:stCondLst>
                                        </p:cTn>
                                        <p:tgtEl>
                                          <p:spTgt spid="6"/>
                                        </p:tgtEl>
                                      </p:cBhvr>
                                      <p:to x="100000" y="100000"/>
                                    </p:animScale>
                                    <p:animScale>
                                      <p:cBhvr>
                                        <p:cTn id="29" dur="26">
                                          <p:stCondLst>
                                            <p:cond delay="1808"/>
                                          </p:stCondLst>
                                        </p:cTn>
                                        <p:tgtEl>
                                          <p:spTgt spid="6"/>
                                        </p:tgtEl>
                                      </p:cBhvr>
                                      <p:to x="100000" y="95000"/>
                                    </p:animScale>
                                    <p:animScale>
                                      <p:cBhvr>
                                        <p:cTn id="3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2595" y="1404"/>
            <a:ext cx="9146096" cy="51498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442383" y="1004988"/>
            <a:ext cx="5029384" cy="3908762"/>
          </a:xfrm>
          <a:prstGeom prst="rect">
            <a:avLst/>
          </a:prstGeom>
        </p:spPr>
        <p:txBody>
          <a:bodyPr wrap="square">
            <a:spAutoFit/>
          </a:bodyPr>
          <a:lstStyle/>
          <a:p>
            <a:pPr lvl="0" algn="just"/>
            <a:r>
              <a:rPr lang="vi-VN" sz="2800" dirty="0">
                <a:latin typeface="+mj-lt"/>
              </a:rPr>
              <a:t>A. Được truy cập tự do và có dộ tin cậy khác nhau.</a:t>
            </a:r>
            <a:endParaRPr lang="en-US" sz="2800" dirty="0">
              <a:latin typeface="+mj-lt"/>
            </a:endParaRPr>
          </a:p>
          <a:p>
            <a:pPr lvl="0" algn="just"/>
            <a:r>
              <a:rPr lang="vi-VN" sz="2800" dirty="0">
                <a:latin typeface="+mj-lt"/>
              </a:rPr>
              <a:t>B. Được bảo hộ quyền tác giả và không đáng tin cậy.</a:t>
            </a:r>
            <a:endParaRPr lang="en-US" sz="2800" dirty="0">
              <a:latin typeface="+mj-lt"/>
            </a:endParaRPr>
          </a:p>
          <a:p>
            <a:pPr lvl="0" algn="just"/>
            <a:r>
              <a:rPr lang="vi-VN" sz="2800" dirty="0">
                <a:latin typeface="+mj-lt"/>
              </a:rPr>
              <a:t>C. Được bảo hộ quyền tác giả và có độ tin cậy khác nhau.</a:t>
            </a:r>
            <a:endParaRPr lang="en-US" sz="2800" dirty="0">
              <a:latin typeface="+mj-lt"/>
            </a:endParaRPr>
          </a:p>
          <a:p>
            <a:pPr algn="just"/>
            <a:r>
              <a:rPr lang="vi-VN" sz="2800" dirty="0">
                <a:latin typeface="+mj-lt"/>
              </a:rPr>
              <a:t>D. Được bảo hộ quyền tác giả và rất đáng tin cậy.</a:t>
            </a:r>
            <a:endParaRPr lang="en-US" sz="2800" dirty="0">
              <a:latin typeface="+mj-lt"/>
            </a:endParaRPr>
          </a:p>
          <a:p>
            <a:pPr lvl="0"/>
            <a:endParaRPr lang="en-US" sz="2400" dirty="0">
              <a:latin typeface="+mj-lt"/>
            </a:endParaRPr>
          </a:p>
        </p:txBody>
      </p:sp>
      <p:sp>
        <p:nvSpPr>
          <p:cNvPr id="6" name="Oval 5"/>
          <p:cNvSpPr/>
          <p:nvPr/>
        </p:nvSpPr>
        <p:spPr>
          <a:xfrm rot="10800000" flipV="1">
            <a:off x="3293056" y="2728213"/>
            <a:ext cx="648289" cy="462312"/>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pic>
        <p:nvPicPr>
          <p:cNvPr id="7" name="Picture 2" descr="Hình ảnh dấu chấm hỏi đẹp, ấn tượng và độc đáo nhất"/>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95" y="340296"/>
            <a:ext cx="944258" cy="5455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1DF5AE-FE29-446D-B52C-D2FD15B01969}"/>
              </a:ext>
            </a:extLst>
          </p:cNvPr>
          <p:cNvSpPr txBox="1"/>
          <p:nvPr/>
        </p:nvSpPr>
        <p:spPr>
          <a:xfrm>
            <a:off x="921663" y="347071"/>
            <a:ext cx="6784272" cy="584775"/>
          </a:xfrm>
          <a:prstGeom prst="rect">
            <a:avLst/>
          </a:prstGeom>
          <a:noFill/>
        </p:spPr>
        <p:txBody>
          <a:bodyPr wrap="square" rtlCol="0">
            <a:spAutoFit/>
          </a:bodyPr>
          <a:lstStyle/>
          <a:p>
            <a:r>
              <a:rPr lang="vi-VN" sz="3200" b="1" dirty="0">
                <a:solidFill>
                  <a:srgbClr val="FF0000"/>
                </a:solidFill>
                <a:latin typeface="+mj-lt"/>
              </a:rPr>
              <a:t>Em hãy chọn phương án ghép đúng</a:t>
            </a:r>
            <a:r>
              <a:rPr lang="en-US" sz="3200" b="1" dirty="0">
                <a:solidFill>
                  <a:srgbClr val="FF0000"/>
                </a:solidFill>
                <a:latin typeface="+mj-lt"/>
              </a:rPr>
              <a:t>:</a:t>
            </a:r>
            <a:endParaRPr lang="en-US" sz="3200" b="1" dirty="0">
              <a:solidFill>
                <a:srgbClr val="FF0000"/>
              </a:solidFill>
              <a:latin typeface="+mj-lt"/>
              <a:cs typeface="Times New Roman" panose="02020603050405020304" pitchFamily="18" charset="0"/>
            </a:endParaRPr>
          </a:p>
        </p:txBody>
      </p:sp>
      <p:sp>
        <p:nvSpPr>
          <p:cNvPr id="9" name="TextBox 8">
            <a:extLst>
              <a:ext uri="{FF2B5EF4-FFF2-40B4-BE49-F238E27FC236}">
                <a16:creationId xmlns:a16="http://schemas.microsoft.com/office/drawing/2014/main" id="{5F8DF505-55F2-4CD9-935E-21058DAFC668}"/>
              </a:ext>
            </a:extLst>
          </p:cNvPr>
          <p:cNvSpPr txBox="1"/>
          <p:nvPr/>
        </p:nvSpPr>
        <p:spPr>
          <a:xfrm>
            <a:off x="238998" y="1174842"/>
            <a:ext cx="2988332" cy="2677656"/>
          </a:xfrm>
          <a:prstGeom prst="rect">
            <a:avLst/>
          </a:prstGeom>
          <a:noFill/>
        </p:spPr>
        <p:txBody>
          <a:bodyPr wrap="square" rtlCol="0">
            <a:spAutoFit/>
          </a:bodyPr>
          <a:lstStyle/>
          <a:p>
            <a:pPr algn="just"/>
            <a:r>
              <a:rPr lang="vi-VN" sz="2800" b="1" dirty="0">
                <a:latin typeface="+mj-lt"/>
              </a:rPr>
              <a:t>Thông tin số được nhiều tổ chức và các cá nhân lưu trữ với dung lượng rất lớn</a:t>
            </a:r>
            <a:endParaRPr lang="en-US" sz="2800" b="1" dirty="0">
              <a:latin typeface="+mj-lt"/>
            </a:endParaRPr>
          </a:p>
          <a:p>
            <a:pPr algn="just"/>
            <a:endParaRPr lang="en-US" sz="2800" b="1" dirty="0">
              <a:latin typeface="+mj-lt"/>
            </a:endParaRPr>
          </a:p>
        </p:txBody>
      </p:sp>
    </p:spTree>
    <p:extLst>
      <p:ext uri="{BB962C8B-B14F-4D97-AF65-F5344CB8AC3E}">
        <p14:creationId xmlns:p14="http://schemas.microsoft.com/office/powerpoint/2010/main" val="21141979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Thông</a:t>
            </a:r>
            <a:r>
              <a:rPr lang="en-US" sz="2800" b="1" dirty="0">
                <a:latin typeface="Times New Roman" panose="02020603050405020304" pitchFamily="18" charset="0"/>
                <a:cs typeface="Times New Roman" panose="02020603050405020304" pitchFamily="18" charset="0"/>
              </a:rPr>
              <a:t> tin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sô</a:t>
            </a:r>
            <a:r>
              <a:rPr lang="en-US" sz="2800" b="1" dirty="0">
                <a:latin typeface="Times New Roman" panose="02020603050405020304" pitchFamily="18" charset="0"/>
                <a:cs typeface="Times New Roman" panose="02020603050405020304" pitchFamily="18" charset="0"/>
              </a:rPr>
              <a:t>́</a:t>
            </a:r>
          </a:p>
        </p:txBody>
      </p:sp>
      <p:grpSp>
        <p:nvGrpSpPr>
          <p:cNvPr id="4" name="组合 7"/>
          <p:cNvGrpSpPr/>
          <p:nvPr/>
        </p:nvGrpSpPr>
        <p:grpSpPr>
          <a:xfrm>
            <a:off x="490221" y="1665287"/>
            <a:ext cx="2103146" cy="1910966"/>
            <a:chOff x="2067313" y="1810432"/>
            <a:chExt cx="2488841" cy="2293271"/>
          </a:xfrm>
          <a:effectLst>
            <a:outerShdw blurRad="139700" dist="63500" dir="2700000" algn="tl" rotWithShape="0">
              <a:prstClr val="black">
                <a:alpha val="40000"/>
              </a:prstClr>
            </a:outerShdw>
          </a:effectLst>
        </p:grpSpPr>
        <p:sp>
          <p:nvSpPr>
            <p:cNvPr id="5"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9"/>
            <p:cNvSpPr/>
            <p:nvPr/>
          </p:nvSpPr>
          <p:spPr>
            <a:xfrm rot="2700000">
              <a:off x="2067311" y="1810443"/>
              <a:ext cx="2293262"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10" descr="Trẻ Em, Mầm Non, Đọc Sách, Học Tập, Cô Bé, Tải hình PNG 342 -  Free.Vector6.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592" y="1450131"/>
            <a:ext cx="2340056" cy="234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3110063" y="1251167"/>
            <a:ext cx="5315951" cy="311274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vi-VN" sz="4000" dirty="0">
                <a:latin typeface="+mj-lt"/>
              </a:rPr>
              <a:t>Em hãy nêu các đặc điểm của thông tin trong môi trường số</a:t>
            </a:r>
            <a:r>
              <a:rPr lang="en-US" sz="4000" dirty="0">
                <a:latin typeface="+mj-lt"/>
              </a:rPr>
              <a:t>?</a:t>
            </a:r>
            <a:endParaRPr lang="en-US" sz="4000" dirty="0">
              <a:latin typeface="+mj-lt"/>
              <a:cs typeface="Times New Roman" panose="02020603050405020304" pitchFamily="18" charset="0"/>
            </a:endParaRPr>
          </a:p>
        </p:txBody>
      </p:sp>
      <p:pic>
        <p:nvPicPr>
          <p:cNvPr id="9" name="Picture 2" descr="Hình ảnh dấu chấm hỏi đẹp, ấn tượng và độc đáo nhất"/>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8078" y="1384412"/>
            <a:ext cx="944258" cy="54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34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0563" y="97466"/>
            <a:ext cx="7889438" cy="994479"/>
          </a:xfrm>
        </p:spPr>
        <p:txBody>
          <a:bodyPr>
            <a:normAutofit/>
          </a:bodyPr>
          <a:lstStyle/>
          <a:p>
            <a:r>
              <a:rPr lang="en-US" sz="3600" b="1" dirty="0">
                <a:latin typeface="Times New Roman" panose="02020603050405020304" pitchFamily="18" charset="0"/>
                <a:cs typeface="Times New Roman" panose="02020603050405020304" pitchFamily="18" charset="0"/>
              </a:rPr>
              <a:t>b) </a:t>
            </a:r>
            <a:r>
              <a:rPr lang="en-US" sz="3600" b="1" dirty="0" err="1">
                <a:latin typeface="Times New Roman" panose="02020603050405020304" pitchFamily="18" charset="0"/>
                <a:cs typeface="Times New Roman" panose="02020603050405020304" pitchFamily="18" charset="0"/>
              </a:rPr>
              <a:t>Thông</a:t>
            </a:r>
            <a:r>
              <a:rPr lang="en-US" sz="3600" b="1" dirty="0">
                <a:latin typeface="Times New Roman" panose="02020603050405020304" pitchFamily="18" charset="0"/>
                <a:cs typeface="Times New Roman" panose="02020603050405020304" pitchFamily="18" charset="0"/>
              </a:rPr>
              <a:t> tin </a:t>
            </a:r>
            <a:r>
              <a:rPr lang="en-US" sz="3600" b="1" dirty="0" err="1">
                <a:latin typeface="Times New Roman" panose="02020603050405020304" pitchFamily="18" charset="0"/>
                <a:cs typeface="Times New Roman" panose="02020603050405020304" pitchFamily="18" charset="0"/>
              </a:rPr>
              <a:t>trong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môi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trường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sô</a:t>
            </a:r>
            <a:r>
              <a:rPr lang="en-US" sz="3600" b="1" dirty="0">
                <a:latin typeface="Times New Roman" panose="02020603050405020304" pitchFamily="18" charset="0"/>
                <a:cs typeface="Times New Roman" panose="02020603050405020304" pitchFamily="18" charset="0"/>
              </a:rPr>
              <a:t>́</a:t>
            </a:r>
            <a:endParaRPr lang="en-US" dirty="0"/>
          </a:p>
        </p:txBody>
      </p:sp>
      <p:sp>
        <p:nvSpPr>
          <p:cNvPr id="3" name="Content Placeholder 2"/>
          <p:cNvSpPr>
            <a:spLocks noGrp="1"/>
          </p:cNvSpPr>
          <p:nvPr>
            <p:ph idx="1"/>
          </p:nvPr>
        </p:nvSpPr>
        <p:spPr>
          <a:xfrm>
            <a:off x="616954" y="1065377"/>
            <a:ext cx="7889438" cy="3805782"/>
          </a:xfrm>
          <a:solidFill>
            <a:schemeClr val="accent2">
              <a:lumMod val="20000"/>
              <a:lumOff val="80000"/>
            </a:schemeClr>
          </a:solidFill>
        </p:spPr>
        <p:txBody>
          <a:bodyPr>
            <a:noAutofit/>
          </a:bodyPr>
          <a:lstStyle/>
          <a:p>
            <a:pPr algn="just">
              <a:lnSpc>
                <a:spcPct val="120000"/>
              </a:lnSpc>
              <a:spcBef>
                <a:spcPts val="600"/>
              </a:spcBef>
              <a:spcAft>
                <a:spcPts val="600"/>
              </a:spcAft>
            </a:pPr>
            <a:r>
              <a:rPr lang="en-GB" sz="2000" b="1" dirty="0">
                <a:latin typeface="Times New Roman" panose="02020603050405020304" pitchFamily="18" charset="0"/>
                <a:cs typeface="Times New Roman" panose="02020603050405020304" pitchFamily="18" charset="0"/>
              </a:rPr>
              <a:t> </a:t>
            </a:r>
            <a:r>
              <a:rPr lang="vi-VN" sz="2000" b="1" dirty="0">
                <a:solidFill>
                  <a:srgbClr val="000000"/>
                </a:solidFill>
                <a:effectLst/>
                <a:latin typeface="Times New Roman" panose="02020603050405020304" pitchFamily="18" charset="0"/>
                <a:ea typeface="Calibri" panose="020F0502020204030204" pitchFamily="34" charset="0"/>
              </a:rPr>
              <a:t>N</a:t>
            </a:r>
            <a:r>
              <a:rPr lang="en-US" sz="2000" b="1" dirty="0">
                <a:solidFill>
                  <a:srgbClr val="000000"/>
                </a:solidFill>
                <a:latin typeface="Times New Roman" panose="02020603050405020304" pitchFamily="18" charset="0"/>
                <a:ea typeface="Calibri" panose="020F0502020204030204" pitchFamily="34" charset="0"/>
              </a:rPr>
              <a:t>ĂM</a:t>
            </a:r>
            <a:r>
              <a:rPr lang="vi-VN" sz="2000" b="1" dirty="0">
                <a:solidFill>
                  <a:srgbClr val="000000"/>
                </a:solidFill>
                <a:effectLst/>
                <a:latin typeface="Times New Roman" panose="02020603050405020304" pitchFamily="18" charset="0"/>
                <a:ea typeface="Calibri" panose="020F0502020204030204" pitchFamily="34" charset="0"/>
              </a:rPr>
              <a:t> đặc điểm của thông tin trong môi trường số:</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spcBef>
                <a:spcPts val="600"/>
              </a:spcBef>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Thông tin số đa dạng, được thu thập nhanh, được lưu trữ với dung lượng rất lớn bởi nhiều tổ chức và cá nhân</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Có nhiều công cụ hỗ trợ tìm kiếm, truy cập, lưu trữ, xử lí và chia sẻ thông tin số</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Quyền tác giả của thông tin số được pháp luật bảo hộ</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spcAft>
                <a:spcPts val="600"/>
              </a:spcAft>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Thông tin số có độ tin cậy khác nhau</a:t>
            </a:r>
            <a:endParaRPr lang="en-US" sz="2000" b="1" dirty="0">
              <a:solidFill>
                <a:srgbClr val="000000"/>
              </a:solidFill>
              <a:effectLst/>
              <a:latin typeface="Times New Roman" panose="02020603050405020304" pitchFamily="18" charset="0"/>
              <a:ea typeface="Calibri" panose="020F0502020204030204" pitchFamily="34" charset="0"/>
            </a:endParaRPr>
          </a:p>
          <a:p>
            <a:pPr marL="0" indent="0">
              <a:buNone/>
            </a:pPr>
            <a:r>
              <a:rPr lang="en-US" sz="2000" b="1" dirty="0">
                <a:effectLst/>
                <a:latin typeface="Times New Roman" panose="02020603050405020304" pitchFamily="18" charset="0"/>
                <a:ea typeface="Calibri" panose="020F0502020204030204" pitchFamily="34" charset="0"/>
              </a:rPr>
              <a:t>-    </a:t>
            </a:r>
            <a:r>
              <a:rPr lang="vi-VN" sz="2000" b="1" dirty="0">
                <a:effectLst/>
                <a:latin typeface="Times New Roman" panose="02020603050405020304" pitchFamily="18" charset="0"/>
                <a:ea typeface="Calibri" panose="020F0502020204030204" pitchFamily="34" charset="0"/>
              </a:rPr>
              <a:t>Thông tin số cần được quản lí, khai thác an toàn và có trách nhiệm</a:t>
            </a:r>
            <a:endParaRPr lang="en-US" sz="2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8715" y="821915"/>
            <a:ext cx="612068" cy="540060"/>
          </a:xfrm>
          <a:prstGeom prst="rect">
            <a:avLst/>
          </a:prstGeom>
        </p:spPr>
      </p:pic>
    </p:spTree>
    <p:extLst>
      <p:ext uri="{BB962C8B-B14F-4D97-AF65-F5344CB8AC3E}">
        <p14:creationId xmlns:p14="http://schemas.microsoft.com/office/powerpoint/2010/main" val="1565541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54823"/>
            <a:ext cx="9144000" cy="5219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386926" y="0"/>
            <a:ext cx="4373322" cy="3226992"/>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915741" y="3043934"/>
            <a:ext cx="3315694" cy="484899"/>
          </a:xfrm>
          <a:prstGeom prst="rect">
            <a:avLst/>
          </a:prstGeom>
          <a:noFill/>
        </p:spPr>
        <p:txBody>
          <a:bodyPr wrap="none" lIns="68601" tIns="34301" rIns="68601" bIns="34301">
            <a:spAutoFit/>
          </a:bodyPr>
          <a:lstStyle/>
          <a:p>
            <a:pPr algn="ctr"/>
            <a:r>
              <a:rPr lang="en-US"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ĐỐ VUI</a:t>
            </a: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86446" y="-600260"/>
            <a:ext cx="343006" cy="457341"/>
          </a:xfrm>
          <a:prstGeom prst="rect">
            <a:avLst/>
          </a:prstGeom>
        </p:spPr>
      </p:pic>
      <p:sp>
        <p:nvSpPr>
          <p:cNvPr id="2" name="Rectangle 1"/>
          <p:cNvSpPr/>
          <p:nvPr/>
        </p:nvSpPr>
        <p:spPr>
          <a:xfrm>
            <a:off x="1477244" y="3599417"/>
            <a:ext cx="6409579" cy="1384995"/>
          </a:xfrm>
          <a:prstGeom prst="rect">
            <a:avLst/>
          </a:prstGeom>
        </p:spPr>
        <p:txBody>
          <a:bodyPr wrap="square">
            <a:spAutoFit/>
          </a:bodyPr>
          <a:lstStyle/>
          <a:p>
            <a:pPr algn="ctr"/>
            <a:r>
              <a:rPr lang="en-US" sz="2800" dirty="0">
                <a:latin typeface="Times New Roman" pitchFamily="18" charset="0"/>
                <a:cs typeface="Times New Roman" pitchFamily="18" charset="0"/>
              </a:rPr>
              <a:t>Chia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4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Mỗi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trọng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dõi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chéo</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dụng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phụ</a:t>
            </a:r>
            <a:r>
              <a:rPr lang="en-US" sz="2800" dirty="0">
                <a:latin typeface="Times New Roman" pitchFamily="18" charset="0"/>
                <a:cs typeface="Times New Roman" pitchFamily="18" charset="0"/>
              </a:rPr>
              <a:t>).</a:t>
            </a:r>
          </a:p>
        </p:txBody>
      </p:sp>
      <p:grpSp>
        <p:nvGrpSpPr>
          <p:cNvPr id="3" name="Group 2">
            <a:extLst>
              <a:ext uri="{FF2B5EF4-FFF2-40B4-BE49-F238E27FC236}">
                <a16:creationId xmlns:a16="http://schemas.microsoft.com/office/drawing/2014/main" id="{071C91C3-BA08-E06B-C0B9-D2FB37529799}"/>
              </a:ext>
            </a:extLst>
          </p:cNvPr>
          <p:cNvGrpSpPr/>
          <p:nvPr/>
        </p:nvGrpSpPr>
        <p:grpSpPr>
          <a:xfrm>
            <a:off x="1588" y="-58779"/>
            <a:ext cx="2025807" cy="1728192"/>
            <a:chOff x="1178402" y="317454"/>
            <a:chExt cx="2578679" cy="2579126"/>
          </a:xfrm>
        </p:grpSpPr>
        <p:pic>
          <p:nvPicPr>
            <p:cNvPr id="8" name="Picture 3" descr="C:\Users\Administrator\Desktop\微立体创业计划\002.png">
              <a:extLst>
                <a:ext uri="{FF2B5EF4-FFF2-40B4-BE49-F238E27FC236}">
                  <a16:creationId xmlns:a16="http://schemas.microsoft.com/office/drawing/2014/main" id="{4DC52703-CF33-DEF4-5407-2F721860547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8402" y="317454"/>
              <a:ext cx="2578679" cy="2579126"/>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CE5B20B-77E3-58E2-2DF7-714C796B3D0E}"/>
                </a:ext>
              </a:extLst>
            </p:cNvPr>
            <p:cNvSpPr txBox="1"/>
            <p:nvPr/>
          </p:nvSpPr>
          <p:spPr>
            <a:xfrm>
              <a:off x="1592415" y="1190182"/>
              <a:ext cx="1970691" cy="551185"/>
            </a:xfrm>
            <a:prstGeom prst="rect">
              <a:avLst/>
            </a:prstGeom>
            <a:noFill/>
          </p:spPr>
          <p:txBody>
            <a:bodyPr wrap="square" rtlCol="0">
              <a:spAutoFit/>
            </a:bodyPr>
            <a:lstStyle/>
            <a:p>
              <a:r>
                <a:rPr lang="en-US" b="1" dirty="0" err="1">
                  <a:solidFill>
                    <a:srgbClr val="C00000"/>
                  </a:solidFill>
                  <a:latin typeface="Times New Roman" panose="02020603050405020304" pitchFamily="18" charset="0"/>
                  <a:cs typeface="Times New Roman" panose="02020603050405020304" pitchFamily="18" charset="0"/>
                </a:rPr>
                <a:t>LUYỆN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TẬP</a:t>
              </a:r>
              <a:endParaRPr lang="en-US" b="1" dirty="0">
                <a:solidFill>
                  <a:srgbClr val="C0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76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13842" y="2920504"/>
            <a:ext cx="9147175" cy="856606"/>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269" y="2238743"/>
            <a:ext cx="1477397" cy="1308159"/>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2964" y="1854527"/>
            <a:ext cx="1546007" cy="1038294"/>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6919" y="2238742"/>
            <a:ext cx="1477397" cy="1308159"/>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02613" y="1854526"/>
            <a:ext cx="1546007" cy="1038294"/>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46569" y="2238742"/>
            <a:ext cx="1477397" cy="1308159"/>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12264" y="1854526"/>
            <a:ext cx="1546007" cy="1038294"/>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523" y="2238742"/>
            <a:ext cx="1477397" cy="1308159"/>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56217" y="1854525"/>
            <a:ext cx="1546007" cy="1038294"/>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65868" y="2238741"/>
            <a:ext cx="1477397" cy="1308159"/>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131562" y="1854525"/>
            <a:ext cx="1546007" cy="1038294"/>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4733118"/>
            <a:ext cx="4573586" cy="251201"/>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573589" y="4733118"/>
            <a:ext cx="4573586" cy="251201"/>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841" y="3772259"/>
            <a:ext cx="4573586" cy="251201"/>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559747" y="3772259"/>
            <a:ext cx="4573586" cy="251201"/>
          </a:xfrm>
          <a:prstGeom prst="rect">
            <a:avLst/>
          </a:prstGeom>
        </p:spPr>
      </p:pic>
      <p:sp>
        <p:nvSpPr>
          <p:cNvPr id="42" name="Flowchart: Summing Junction 41">
            <a:hlinkClick r:id="rId20" action="ppaction://hlinksldjump"/>
            <a:extLst>
              <a:ext uri="{FF2B5EF4-FFF2-40B4-BE49-F238E27FC236}">
                <a16:creationId xmlns:a16="http://schemas.microsoft.com/office/drawing/2014/main" id="{E51D645D-F5EB-48AD-9720-05E0BE57DF46}"/>
              </a:ext>
            </a:extLst>
          </p:cNvPr>
          <p:cNvSpPr/>
          <p:nvPr/>
        </p:nvSpPr>
        <p:spPr>
          <a:xfrm>
            <a:off x="8551985" y="4587690"/>
            <a:ext cx="486970" cy="486970"/>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dirty="0">
              <a:solidFill>
                <a:prstClr val="white"/>
              </a:solidFill>
              <a:latin typeface="Calibri" panose="020F0502020204030204"/>
            </a:endParaRPr>
          </a:p>
        </p:txBody>
      </p:sp>
    </p:spTree>
    <p:extLst>
      <p:ext uri="{BB962C8B-B14F-4D97-AF65-F5344CB8AC3E}">
        <p14:creationId xmlns:p14="http://schemas.microsoft.com/office/powerpoint/2010/main" val="557731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320460" y="356810"/>
            <a:ext cx="8331096" cy="294896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bg2">
                    <a:lumMod val="25000"/>
                  </a:schemeClr>
                </a:solidFill>
                <a:latin typeface="+mj-lt"/>
              </a:rPr>
              <a:t>Câu 1: Em hãy cho biết tổ chức, cá nhân nào sở hữu ứng dụng Zalo?</a:t>
            </a:r>
            <a:endParaRPr lang="en-US" sz="2800" b="1" dirty="0">
              <a:solidFill>
                <a:schemeClr val="bg2">
                  <a:lumMod val="25000"/>
                </a:schemeClr>
              </a:solidFill>
              <a:latin typeface="+mj-lt"/>
            </a:endParaRPr>
          </a:p>
          <a:p>
            <a:pPr lvl="0"/>
            <a:r>
              <a:rPr lang="en-US" sz="2800" dirty="0">
                <a:solidFill>
                  <a:schemeClr val="bg2">
                    <a:lumMod val="25000"/>
                  </a:schemeClr>
                </a:solidFill>
                <a:latin typeface="Times New Roman" panose="02020603050405020304" pitchFamily="18" charset="0"/>
                <a:cs typeface="Times New Roman" panose="02020603050405020304" pitchFamily="18" charset="0"/>
              </a:rPr>
              <a:t>A. </a:t>
            </a:r>
            <a:r>
              <a:rPr lang="en-US" sz="2800" dirty="0" err="1">
                <a:solidFill>
                  <a:schemeClr val="bg2">
                    <a:lumMod val="25000"/>
                  </a:schemeClr>
                </a:solidFill>
                <a:latin typeface="Times New Roman" panose="02020603050405020304" pitchFamily="18" charset="0"/>
                <a:cs typeface="Times New Roman" panose="02020603050405020304" pitchFamily="18" charset="0"/>
              </a:rPr>
              <a:t>Người</a:t>
            </a:r>
            <a:r>
              <a:rPr lang="en-US" sz="2800" dirty="0">
                <a:solidFill>
                  <a:schemeClr val="bg2">
                    <a:lumMod val="25000"/>
                  </a:schemeClr>
                </a:solidFill>
                <a:latin typeface="Times New Roman" panose="02020603050405020304" pitchFamily="18" charset="0"/>
                <a:cs typeface="Times New Roman" panose="02020603050405020304" pitchFamily="18" charset="0"/>
              </a:rPr>
              <a:t> có </a:t>
            </a:r>
            <a:r>
              <a:rPr lang="en-US" sz="2800" dirty="0" err="1">
                <a:solidFill>
                  <a:schemeClr val="bg2">
                    <a:lumMod val="25000"/>
                  </a:schemeClr>
                </a:solidFill>
                <a:latin typeface="Times New Roman" panose="02020603050405020304" pitchFamily="18" charset="0"/>
                <a:cs typeface="Times New Roman" panose="02020603050405020304" pitchFamily="18" charset="0"/>
              </a:rPr>
              <a:t>tên</a:t>
            </a:r>
            <a:r>
              <a:rPr lang="en-US" sz="2800" dirty="0">
                <a:solidFill>
                  <a:schemeClr val="bg2">
                    <a:lumMod val="25000"/>
                  </a:schemeClr>
                </a:solidFill>
                <a:latin typeface="Times New Roman" panose="02020603050405020304" pitchFamily="18" charset="0"/>
                <a:cs typeface="Times New Roman" panose="02020603050405020304" pitchFamily="18" charset="0"/>
              </a:rPr>
              <a:t> là </a:t>
            </a:r>
            <a:r>
              <a:rPr lang="en-US" sz="2800" dirty="0" err="1">
                <a:solidFill>
                  <a:schemeClr val="bg2">
                    <a:lumMod val="25000"/>
                  </a:schemeClr>
                </a:solidFill>
                <a:latin typeface="Times New Roman" panose="02020603050405020304" pitchFamily="18" charset="0"/>
                <a:cs typeface="Times New Roman" panose="02020603050405020304" pitchFamily="18" charset="0"/>
              </a:rPr>
              <a:t>Zalo</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lvl="0"/>
            <a:r>
              <a:rPr lang="en-US" sz="2800" dirty="0">
                <a:solidFill>
                  <a:schemeClr val="bg2">
                    <a:lumMod val="25000"/>
                  </a:schemeClr>
                </a:solidFill>
                <a:latin typeface="Times New Roman" panose="02020603050405020304" pitchFamily="18" charset="0"/>
                <a:cs typeface="Times New Roman" panose="02020603050405020304" pitchFamily="18" charset="0"/>
              </a:rPr>
              <a:t>B. </a:t>
            </a:r>
            <a:r>
              <a:rPr lang="en-US" sz="2800" dirty="0" err="1">
                <a:solidFill>
                  <a:schemeClr val="bg2">
                    <a:lumMod val="25000"/>
                  </a:schemeClr>
                </a:solidFill>
                <a:latin typeface="Times New Roman" panose="02020603050405020304" pitchFamily="18" charset="0"/>
                <a:cs typeface="Times New Roman" panose="02020603050405020304" pitchFamily="18" charset="0"/>
              </a:rPr>
              <a:t>Công</a:t>
            </a:r>
            <a:r>
              <a:rPr lang="en-US" sz="2800" dirty="0">
                <a:solidFill>
                  <a:schemeClr val="bg2">
                    <a:lumMod val="25000"/>
                  </a:schemeClr>
                </a:solidFill>
                <a:latin typeface="Times New Roman" panose="02020603050405020304" pitchFamily="18" charset="0"/>
                <a:cs typeface="Times New Roman" panose="02020603050405020304" pitchFamily="18" charset="0"/>
              </a:rPr>
              <a:t> ty </a:t>
            </a:r>
            <a:r>
              <a:rPr lang="en-US" sz="2800" dirty="0" err="1">
                <a:solidFill>
                  <a:schemeClr val="bg2">
                    <a:lumMod val="25000"/>
                  </a:schemeClr>
                </a:solidFill>
                <a:latin typeface="Times New Roman" panose="02020603050405020304" pitchFamily="18" charset="0"/>
                <a:cs typeface="Times New Roman" panose="02020603050405020304" pitchFamily="18" charset="0"/>
              </a:rPr>
              <a:t>cổ</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phần</a:t>
            </a:r>
            <a:r>
              <a:rPr lang="en-US" sz="2800" dirty="0">
                <a:solidFill>
                  <a:schemeClr val="bg2">
                    <a:lumMod val="25000"/>
                  </a:schemeClr>
                </a:solidFill>
                <a:latin typeface="Times New Roman" panose="02020603050405020304" pitchFamily="18" charset="0"/>
                <a:cs typeface="Times New Roman" panose="02020603050405020304" pitchFamily="18" charset="0"/>
              </a:rPr>
              <a:t> VNG (</a:t>
            </a:r>
            <a:r>
              <a:rPr lang="en-US" sz="2800" dirty="0" err="1">
                <a:solidFill>
                  <a:schemeClr val="bg2">
                    <a:lumMod val="25000"/>
                  </a:schemeClr>
                </a:solidFill>
                <a:latin typeface="Times New Roman" panose="02020603050405020304" pitchFamily="18" charset="0"/>
                <a:cs typeface="Times New Roman" panose="02020603050405020304" pitchFamily="18" charset="0"/>
              </a:rPr>
              <a:t>công</a:t>
            </a:r>
            <a:r>
              <a:rPr lang="en-US" sz="2800" dirty="0">
                <a:solidFill>
                  <a:schemeClr val="bg2">
                    <a:lumMod val="25000"/>
                  </a:schemeClr>
                </a:solidFill>
                <a:latin typeface="Times New Roman" panose="02020603050405020304" pitchFamily="18" charset="0"/>
                <a:cs typeface="Times New Roman" panose="02020603050405020304" pitchFamily="18" charset="0"/>
              </a:rPr>
              <a:t> ty </a:t>
            </a:r>
            <a:r>
              <a:rPr lang="en-US" sz="2800" dirty="0" err="1">
                <a:solidFill>
                  <a:schemeClr val="bg2">
                    <a:lumMod val="25000"/>
                  </a:schemeClr>
                </a:solidFill>
                <a:latin typeface="Times New Roman" panose="02020603050405020304" pitchFamily="18" charset="0"/>
                <a:cs typeface="Times New Roman" panose="02020603050405020304" pitchFamily="18" charset="0"/>
              </a:rPr>
              <a:t>công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nghệ</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Việt</a:t>
            </a:r>
            <a:r>
              <a:rPr lang="en-US" sz="2800" dirty="0">
                <a:solidFill>
                  <a:schemeClr val="bg2">
                    <a:lumMod val="25000"/>
                  </a:schemeClr>
                </a:solidFill>
                <a:latin typeface="Times New Roman" panose="02020603050405020304" pitchFamily="18" charset="0"/>
                <a:cs typeface="Times New Roman" panose="02020603050405020304" pitchFamily="18" charset="0"/>
              </a:rPr>
              <a:t> Nam)</a:t>
            </a:r>
          </a:p>
          <a:p>
            <a:pPr lvl="0"/>
            <a:r>
              <a:rPr lang="en-US" sz="2800" dirty="0">
                <a:solidFill>
                  <a:schemeClr val="bg2">
                    <a:lumMod val="25000"/>
                  </a:schemeClr>
                </a:solidFill>
                <a:latin typeface="Times New Roman" panose="02020603050405020304" pitchFamily="18" charset="0"/>
                <a:cs typeface="Times New Roman" panose="02020603050405020304" pitchFamily="18" charset="0"/>
              </a:rPr>
              <a:t>C. Bill Gates</a:t>
            </a:r>
          </a:p>
          <a:p>
            <a:r>
              <a:rPr lang="en-US" sz="2800" dirty="0">
                <a:solidFill>
                  <a:schemeClr val="bg2">
                    <a:lumMod val="25000"/>
                  </a:schemeClr>
                </a:solidFill>
                <a:latin typeface="Times New Roman" panose="02020603050405020304" pitchFamily="18" charset="0"/>
                <a:cs typeface="Times New Roman" panose="02020603050405020304" pitchFamily="18" charset="0"/>
              </a:rPr>
              <a:t>D. </a:t>
            </a:r>
            <a:r>
              <a:rPr lang="vi-VN" sz="2800" dirty="0">
                <a:solidFill>
                  <a:schemeClr val="bg2">
                    <a:lumMod val="25000"/>
                  </a:schemeClr>
                </a:solidFill>
                <a:latin typeface="Times New Roman" panose="02020603050405020304" pitchFamily="18" charset="0"/>
                <a:cs typeface="Times New Roman" panose="02020603050405020304" pitchFamily="18" charset="0"/>
              </a:rPr>
              <a:t>Tất cả đều sa</a:t>
            </a:r>
            <a:r>
              <a:rPr lang="en-US" sz="2800" dirty="0">
                <a:solidFill>
                  <a:schemeClr val="bg2">
                    <a:lumMod val="25000"/>
                  </a:schemeClr>
                </a:solidFill>
                <a:latin typeface="Times New Roman" panose="02020603050405020304" pitchFamily="18" charset="0"/>
                <a:cs typeface="Times New Roman" panose="02020603050405020304" pitchFamily="18" charset="0"/>
              </a:rPr>
              <a:t>i</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27099" y="3671476"/>
            <a:ext cx="2341073"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Đáp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B</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42987" y="2621992"/>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3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cái</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kẹo</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27" grpId="0" animBg="1"/>
      <p:bldP spid="28" grpId="0" animBg="1"/>
      <p:bldP spid="9" grpId="0" animBg="1"/>
      <p:bldP spid="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749" y="-5390737"/>
            <a:ext cx="16331519" cy="1143396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623" y="737560"/>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4" y="58740"/>
            <a:ext cx="3364291" cy="3364875"/>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104149"/>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877637" y="4778429"/>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845863" y="4792048"/>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444500"/>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4753215"/>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242401"/>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317927" y="4866076"/>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543970"/>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228125" y="4798224"/>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418754"/>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319219"/>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634444"/>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451072"/>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cxnSp>
        <p:nvCxnSpPr>
          <p:cNvPr id="164" name="直接连接符 163"/>
          <p:cNvCxnSpPr/>
          <p:nvPr/>
        </p:nvCxnSpPr>
        <p:spPr>
          <a:xfrm flipH="1">
            <a:off x="3481474" y="1026415"/>
            <a:ext cx="169" cy="2863069"/>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5676" y="541516"/>
            <a:ext cx="473969" cy="500622"/>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8766" y="1559367"/>
            <a:ext cx="473968" cy="498677"/>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60827" y="2647477"/>
            <a:ext cx="441296" cy="441286"/>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5600" y="326248"/>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1</a:t>
            </a:r>
          </a:p>
        </p:txBody>
      </p:sp>
      <p:sp>
        <p:nvSpPr>
          <p:cNvPr id="85" name="椭圆 64"/>
          <p:cNvSpPr/>
          <p:nvPr/>
        </p:nvSpPr>
        <p:spPr>
          <a:xfrm>
            <a:off x="3064715" y="1422299"/>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2</a:t>
            </a:r>
          </a:p>
        </p:txBody>
      </p:sp>
      <p:sp>
        <p:nvSpPr>
          <p:cNvPr id="86" name="椭圆 64"/>
          <p:cNvSpPr/>
          <p:nvPr/>
        </p:nvSpPr>
        <p:spPr>
          <a:xfrm>
            <a:off x="3045600" y="2534364"/>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6905" y="33942"/>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2909354"/>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741235" y="1121320"/>
            <a:ext cx="1940084" cy="1323899"/>
          </a:xfrm>
          <a:prstGeom prst="rect">
            <a:avLst/>
          </a:prstGeom>
          <a:noFill/>
        </p:spPr>
        <p:txBody>
          <a:bodyPr wrap="square" rtlCol="0">
            <a:spAutoFit/>
          </a:bodyPr>
          <a:lstStyle/>
          <a:p>
            <a:r>
              <a:rPr lang="en-US" sz="4001" dirty="0" err="1">
                <a:solidFill>
                  <a:srgbClr val="0000FF"/>
                </a:solidFill>
                <a:latin typeface="Times New Roman" panose="02020603050405020304" pitchFamily="18" charset="0"/>
                <a:cs typeface="Times New Roman" panose="02020603050405020304" pitchFamily="18" charset="0"/>
              </a:rPr>
              <a:t>Cấu</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trúc</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bài</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học</a:t>
            </a:r>
            <a:endParaRPr lang="en-US" sz="4001" dirty="0">
              <a:solidFill>
                <a:srgbClr val="0000FF"/>
              </a:solidFill>
              <a:latin typeface="Times New Roman" panose="02020603050405020304" pitchFamily="18" charset="0"/>
              <a:cs typeface="Times New Roman" panose="02020603050405020304" pitchFamily="18" charset="0"/>
            </a:endParaRP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9090" y="379248"/>
            <a:ext cx="2511629" cy="623853"/>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dirty="0">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9090" y="1552746"/>
            <a:ext cx="5088085" cy="571039"/>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3609" y="3652835"/>
            <a:ext cx="441296" cy="441286"/>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5600" y="3619634"/>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a:solidFill>
                  <a:srgbClr val="FF0000"/>
                </a:solidFill>
                <a:ea typeface="微软雅黑" panose="020B0503020204020204" pitchFamily="34" charset="-122"/>
                <a:cs typeface="+mn-ea"/>
                <a:sym typeface="+mn-lt"/>
              </a:rPr>
              <a:t>4</a:t>
            </a:r>
            <a:endParaRPr kumimoji="1" lang="en-US" sz="3201"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9090" y="2545290"/>
            <a:ext cx="2906288" cy="647935"/>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7380" y="3637251"/>
            <a:ext cx="2906288" cy="647935"/>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dirty="0">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1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cái</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bút</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81132" y="206801"/>
            <a:ext cx="8298335" cy="269468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0" b="1"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r>
              <a:rPr lang="vi-VN" sz="2800" b="1" dirty="0">
                <a:solidFill>
                  <a:schemeClr val="bg2">
                    <a:lumMod val="25000"/>
                  </a:schemeClr>
                </a:solidFill>
                <a:latin typeface="Times New Roman" panose="02020603050405020304" pitchFamily="18" charset="0"/>
                <a:cs typeface="Times New Roman" panose="02020603050405020304" pitchFamily="18" charset="0"/>
              </a:rPr>
              <a:t>Câu 2:</a:t>
            </a:r>
            <a:r>
              <a:rPr lang="vi-VN" sz="2800" dirty="0">
                <a:solidFill>
                  <a:schemeClr val="bg2">
                    <a:lumMod val="25000"/>
                  </a:schemeClr>
                </a:solidFill>
                <a:latin typeface="Times New Roman" panose="02020603050405020304" pitchFamily="18" charset="0"/>
                <a:cs typeface="Times New Roman" panose="02020603050405020304" pitchFamily="18" charset="0"/>
              </a:rPr>
              <a:t> Em hãy kể tên 3 ứng dụng thu thập nhiều thông tin từ người sử dụng mà e biết?</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485419" y="3499602"/>
            <a:ext cx="2944918"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2000" dirty="0" err="1">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Đáp</a:t>
            </a:r>
            <a:r>
              <a:rPr lang="en-US" sz="20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án</a:t>
            </a:r>
            <a:r>
              <a:rPr lang="en-US" sz="20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vi-VN" sz="2000" dirty="0">
                <a:solidFill>
                  <a:schemeClr val="bg2">
                    <a:lumMod val="25000"/>
                  </a:schemeClr>
                </a:solidFill>
                <a:latin typeface="Times New Roman" panose="02020603050405020304" pitchFamily="18" charset="0"/>
                <a:cs typeface="Times New Roman" panose="02020603050405020304" pitchFamily="18" charset="0"/>
              </a:rPr>
              <a:t>Ví dụ</a:t>
            </a:r>
            <a:r>
              <a:rPr lang="en-US" sz="2000" dirty="0">
                <a:solidFill>
                  <a:schemeClr val="bg2">
                    <a:lumMod val="25000"/>
                  </a:schemeClr>
                </a:solidFill>
                <a:latin typeface="Times New Roman" panose="02020603050405020304" pitchFamily="18" charset="0"/>
                <a:cs typeface="Times New Roman" panose="02020603050405020304" pitchFamily="18" charset="0"/>
              </a:rPr>
              <a:t>: Facebook, </a:t>
            </a:r>
            <a:r>
              <a:rPr lang="en-US" sz="2000" dirty="0" err="1">
                <a:solidFill>
                  <a:schemeClr val="bg2">
                    <a:lumMod val="25000"/>
                  </a:schemeClr>
                </a:solidFill>
                <a:latin typeface="Times New Roman" panose="02020603050405020304" pitchFamily="18" charset="0"/>
                <a:cs typeface="Times New Roman" panose="02020603050405020304" pitchFamily="18" charset="0"/>
              </a:rPr>
              <a:t>Zalo</a:t>
            </a:r>
            <a:r>
              <a:rPr lang="en-US" sz="2000" dirty="0">
                <a:solidFill>
                  <a:schemeClr val="bg2">
                    <a:lumMod val="25000"/>
                  </a:schemeClr>
                </a:solidFill>
                <a:latin typeface="Times New Roman" panose="02020603050405020304" pitchFamily="18" charset="0"/>
                <a:cs typeface="Times New Roman" panose="02020603050405020304" pitchFamily="18" charset="0"/>
              </a:rPr>
              <a:t>, Instagram…</a:t>
            </a:r>
            <a:endParaRPr lang="en-US" sz="20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65955964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Một</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tràng</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pháo</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tay</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của</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cả</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lớp</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257400" y="88247"/>
            <a:ext cx="8016197" cy="335209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chemeClr val="bg2">
                    <a:lumMod val="25000"/>
                  </a:schemeClr>
                </a:solidFill>
                <a:latin typeface="Times New Roman" panose="02020603050405020304" pitchFamily="18" charset="0"/>
                <a:cs typeface="Times New Roman" panose="02020603050405020304" pitchFamily="18" charset="0"/>
              </a:rPr>
              <a:t>Câu</a:t>
            </a:r>
            <a:r>
              <a:rPr lang="en-US" sz="2800" b="1" dirty="0">
                <a:solidFill>
                  <a:schemeClr val="bg2">
                    <a:lumMod val="25000"/>
                  </a:schemeClr>
                </a:solidFill>
                <a:latin typeface="Times New Roman" panose="02020603050405020304" pitchFamily="18" charset="0"/>
                <a:cs typeface="Times New Roman" panose="02020603050405020304" pitchFamily="18" charset="0"/>
              </a:rPr>
              <a:t> 3: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Ứng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dụng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Youtube</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thu</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thập</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thông</a:t>
            </a:r>
            <a:r>
              <a:rPr lang="en-US" sz="2800" b="1" dirty="0">
                <a:solidFill>
                  <a:schemeClr val="bg2">
                    <a:lumMod val="25000"/>
                  </a:schemeClr>
                </a:solidFill>
                <a:latin typeface="Times New Roman" panose="02020603050405020304" pitchFamily="18" charset="0"/>
                <a:cs typeface="Times New Roman" panose="02020603050405020304" pitchFamily="18" charset="0"/>
              </a:rPr>
              <a:t> tin dang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nào</a:t>
            </a:r>
            <a:r>
              <a:rPr lang="en-US" sz="2400" b="1" dirty="0">
                <a:solidFill>
                  <a:schemeClr val="bg2">
                    <a:lumMod val="25000"/>
                  </a:schemeClr>
                </a:solidFill>
                <a:latin typeface="Times New Roman" panose="02020603050405020304" pitchFamily="18" charset="0"/>
                <a:cs typeface="Times New Roman" panose="02020603050405020304" pitchFamily="18" charset="0"/>
              </a:rPr>
              <a:t>?</a:t>
            </a:r>
          </a:p>
          <a:p>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lvl="0"/>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A. </a:t>
            </a:r>
            <a:r>
              <a:rPr lang="en-US" sz="2800" dirty="0" err="1">
                <a:solidFill>
                  <a:schemeClr val="bg2">
                    <a:lumMod val="25000"/>
                  </a:schemeClr>
                </a:solidFill>
                <a:latin typeface="Times New Roman" panose="02020603050405020304" pitchFamily="18" charset="0"/>
                <a:cs typeface="Times New Roman" panose="02020603050405020304" pitchFamily="18" charset="0"/>
              </a:rPr>
              <a:t>Dạng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văn</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bản</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dirty="0" err="1">
                <a:solidFill>
                  <a:schemeClr val="bg2">
                    <a:lumMod val="25000"/>
                  </a:schemeClr>
                </a:solidFill>
                <a:latin typeface="Times New Roman" panose="02020603050405020304" pitchFamily="18" charset="0"/>
                <a:cs typeface="Times New Roman" panose="02020603050405020304" pitchFamily="18" charset="0"/>
              </a:rPr>
              <a:t>Dạng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hình</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ảnh</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lvl="0"/>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solidFill>
                  <a:schemeClr val="bg2">
                    <a:lumMod val="25000"/>
                  </a:schemeClr>
                </a:solidFill>
                <a:latin typeface="Times New Roman" panose="02020603050405020304" pitchFamily="18" charset="0"/>
                <a:cs typeface="Times New Roman" panose="02020603050405020304" pitchFamily="18" charset="0"/>
              </a:rPr>
              <a:t>Dạng</a:t>
            </a:r>
            <a:r>
              <a:rPr lang="en-US" sz="2800" dirty="0">
                <a:solidFill>
                  <a:schemeClr val="bg2">
                    <a:lumMod val="25000"/>
                  </a:schemeClr>
                </a:solidFill>
                <a:latin typeface="Times New Roman" panose="02020603050405020304" pitchFamily="18" charset="0"/>
                <a:cs typeface="Times New Roman" panose="02020603050405020304" pitchFamily="18" charset="0"/>
              </a:rPr>
              <a:t> video		</a:t>
            </a:r>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solidFill>
                  <a:schemeClr val="bg2">
                    <a:lumMod val="25000"/>
                  </a:schemeClr>
                </a:solidFill>
                <a:latin typeface="Times New Roman" panose="02020603050405020304" pitchFamily="18" charset="0"/>
                <a:cs typeface="Times New Roman" panose="02020603050405020304" pitchFamily="18" charset="0"/>
              </a:rPr>
              <a:t>Tất</a:t>
            </a:r>
            <a:r>
              <a:rPr lang="en-US" sz="2800" dirty="0">
                <a:solidFill>
                  <a:schemeClr val="bg2">
                    <a:lumMod val="25000"/>
                  </a:schemeClr>
                </a:solidFill>
                <a:latin typeface="Times New Roman" panose="02020603050405020304" pitchFamily="18" charset="0"/>
                <a:cs typeface="Times New Roman" panose="02020603050405020304" pitchFamily="18" charset="0"/>
              </a:rPr>
              <a:t> cả </a:t>
            </a:r>
            <a:r>
              <a:rPr lang="en-US" sz="2800" dirty="0" err="1">
                <a:solidFill>
                  <a:schemeClr val="bg2">
                    <a:lumMod val="25000"/>
                  </a:schemeClr>
                </a:solidFill>
                <a:latin typeface="Times New Roman" panose="02020603050405020304" pitchFamily="18" charset="0"/>
                <a:cs typeface="Times New Roman" panose="02020603050405020304" pitchFamily="18" charset="0"/>
              </a:rPr>
              <a:t>các</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phương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án</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trên</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493125" y="3719185"/>
            <a:ext cx="2639341"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3201" dirty="0" err="1">
                <a:solidFill>
                  <a:srgbClr val="000000"/>
                </a:solidFill>
                <a:latin typeface="Times New Roman" panose="02020603050405020304" pitchFamily="18" charset="0"/>
                <a:ea typeface="Calibri" panose="020F0502020204030204" pitchFamily="34" charset="0"/>
              </a:rPr>
              <a:t>Đáp</a:t>
            </a:r>
            <a:r>
              <a:rPr lang="en-US" sz="3201" dirty="0">
                <a:solidFill>
                  <a:srgbClr val="000000"/>
                </a:solidFill>
                <a:latin typeface="Times New Roman" panose="02020603050405020304" pitchFamily="18" charset="0"/>
                <a:ea typeface="Calibri" panose="020F0502020204030204" pitchFamily="34" charset="0"/>
              </a:rPr>
              <a:t> </a:t>
            </a:r>
            <a:r>
              <a:rPr lang="en-US" sz="3201" dirty="0" err="1">
                <a:solidFill>
                  <a:srgbClr val="000000"/>
                </a:solidFill>
                <a:latin typeface="Times New Roman" panose="02020603050405020304" pitchFamily="18" charset="0"/>
                <a:ea typeface="Calibri" panose="020F0502020204030204" pitchFamily="34" charset="0"/>
              </a:rPr>
              <a:t>án</a:t>
            </a:r>
            <a:r>
              <a:rPr lang="en-US" sz="3201" dirty="0">
                <a:solidFill>
                  <a:srgbClr val="000000"/>
                </a:solidFill>
                <a:latin typeface="Times New Roman" panose="02020603050405020304" pitchFamily="18" charset="0"/>
                <a:ea typeface="Calibri" panose="020F0502020204030204" pitchFamily="34" charset="0"/>
              </a:rPr>
              <a:t> C</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4116" y="3121862"/>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Chúc</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may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mắn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lần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sau</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20459" y="-29969"/>
            <a:ext cx="8523407" cy="329661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600" b="1"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r>
              <a:rPr lang="en-US" sz="3200" b="1" dirty="0" err="1">
                <a:solidFill>
                  <a:schemeClr val="bg2">
                    <a:lumMod val="25000"/>
                  </a:schemeClr>
                </a:solidFill>
                <a:latin typeface="Times New Roman" panose="02020603050405020304" pitchFamily="18" charset="0"/>
                <a:cs typeface="Times New Roman" panose="02020603050405020304" pitchFamily="18" charset="0"/>
              </a:rPr>
              <a:t>Câu</a:t>
            </a:r>
            <a:r>
              <a:rPr lang="en-US" sz="3200" b="1" dirty="0">
                <a:solidFill>
                  <a:schemeClr val="bg2">
                    <a:lumMod val="25000"/>
                  </a:schemeClr>
                </a:solidFill>
                <a:latin typeface="Times New Roman" panose="02020603050405020304" pitchFamily="18" charset="0"/>
                <a:cs typeface="Times New Roman" panose="02020603050405020304" pitchFamily="18" charset="0"/>
              </a:rPr>
              <a:t> 4: </a:t>
            </a:r>
            <a:r>
              <a:rPr lang="en-US" sz="3200" dirty="0" err="1">
                <a:solidFill>
                  <a:schemeClr val="bg2">
                    <a:lumMod val="25000"/>
                  </a:schemeClr>
                </a:solidFill>
                <a:latin typeface="Times New Roman" panose="02020603050405020304" pitchFamily="18" charset="0"/>
                <a:cs typeface="Times New Roman" panose="02020603050405020304" pitchFamily="18" charset="0"/>
              </a:rPr>
              <a:t>Mạng</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xa</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hội</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facebook</a:t>
            </a:r>
            <a:r>
              <a:rPr lang="en-US" sz="3200" dirty="0">
                <a:solidFill>
                  <a:schemeClr val="bg2">
                    <a:lumMod val="25000"/>
                  </a:schemeClr>
                </a:solidFill>
                <a:latin typeface="Times New Roman" panose="02020603050405020304" pitchFamily="18" charset="0"/>
                <a:cs typeface="Times New Roman" panose="02020603050405020304" pitchFamily="18" charset="0"/>
              </a:rPr>
              <a:t> do </a:t>
            </a:r>
            <a:r>
              <a:rPr lang="en-US" sz="3200" dirty="0" err="1">
                <a:solidFill>
                  <a:schemeClr val="bg2">
                    <a:lumMod val="25000"/>
                  </a:schemeClr>
                </a:solidFill>
                <a:latin typeface="Times New Roman" panose="02020603050405020304" pitchFamily="18" charset="0"/>
                <a:cs typeface="Times New Roman" panose="02020603050405020304" pitchFamily="18" charset="0"/>
              </a:rPr>
              <a:t>công</a:t>
            </a:r>
            <a:r>
              <a:rPr lang="en-US" sz="3200" dirty="0">
                <a:solidFill>
                  <a:schemeClr val="bg2">
                    <a:lumMod val="25000"/>
                  </a:schemeClr>
                </a:solidFill>
                <a:latin typeface="Times New Roman" panose="02020603050405020304" pitchFamily="18" charset="0"/>
                <a:cs typeface="Times New Roman" panose="02020603050405020304" pitchFamily="18" charset="0"/>
              </a:rPr>
              <a:t> ty Meta </a:t>
            </a:r>
            <a:r>
              <a:rPr lang="en-US" sz="3200" dirty="0" err="1">
                <a:solidFill>
                  <a:schemeClr val="bg2">
                    <a:lumMod val="25000"/>
                  </a:schemeClr>
                </a:solidFill>
                <a:latin typeface="Times New Roman" panose="02020603050405020304" pitchFamily="18" charset="0"/>
                <a:cs typeface="Times New Roman" panose="02020603050405020304" pitchFamily="18" charset="0"/>
              </a:rPr>
              <a:t>sơ</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hữu</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đúng</a:t>
            </a:r>
            <a:r>
              <a:rPr lang="en-US" sz="3200" dirty="0">
                <a:solidFill>
                  <a:schemeClr val="bg2">
                    <a:lumMod val="25000"/>
                  </a:schemeClr>
                </a:solidFill>
                <a:latin typeface="Times New Roman" panose="02020603050405020304" pitchFamily="18" charset="0"/>
                <a:cs typeface="Times New Roman" panose="02020603050405020304" pitchFamily="18" charset="0"/>
              </a:rPr>
              <a:t> hay </a:t>
            </a:r>
            <a:r>
              <a:rPr lang="en-US" sz="3200" dirty="0" err="1">
                <a:solidFill>
                  <a:schemeClr val="bg2">
                    <a:lumMod val="25000"/>
                  </a:schemeClr>
                </a:solidFill>
                <a:latin typeface="Times New Roman" panose="02020603050405020304" pitchFamily="18" charset="0"/>
                <a:cs typeface="Times New Roman" panose="02020603050405020304" pitchFamily="18" charset="0"/>
              </a:rPr>
              <a:t>sai</a:t>
            </a:r>
            <a:r>
              <a:rPr lang="en-US" sz="3200" dirty="0">
                <a:solidFill>
                  <a:schemeClr val="bg2">
                    <a:lumMod val="25000"/>
                  </a:schemeClr>
                </a:solidFill>
                <a:latin typeface="Times New Roman" panose="02020603050405020304" pitchFamily="18" charset="0"/>
                <a:cs typeface="Times New Roman" panose="02020603050405020304" pitchFamily="18" charset="0"/>
              </a:rPr>
              <a:t>?</a:t>
            </a:r>
          </a:p>
          <a:p>
            <a:pPr lvl="0"/>
            <a:r>
              <a:rPr lang="en-US" sz="3200" dirty="0">
                <a:solidFill>
                  <a:schemeClr val="bg2">
                    <a:lumMod val="25000"/>
                  </a:schemeClr>
                </a:solidFill>
                <a:latin typeface="Times New Roman" panose="02020603050405020304" pitchFamily="18" charset="0"/>
                <a:cs typeface="Times New Roman" panose="02020603050405020304" pitchFamily="18" charset="0"/>
              </a:rPr>
              <a:t>        A. </a:t>
            </a:r>
            <a:r>
              <a:rPr lang="en-US" sz="3200" dirty="0" err="1">
                <a:solidFill>
                  <a:schemeClr val="bg2">
                    <a:lumMod val="25000"/>
                  </a:schemeClr>
                </a:solidFill>
                <a:latin typeface="Times New Roman" panose="02020603050405020304" pitchFamily="18" charset="0"/>
                <a:cs typeface="Times New Roman" panose="02020603050405020304" pitchFamily="18" charset="0"/>
              </a:rPr>
              <a:t>Đúng</a:t>
            </a:r>
            <a:r>
              <a:rPr lang="en-US" sz="3200" dirty="0">
                <a:solidFill>
                  <a:schemeClr val="bg2">
                    <a:lumMod val="25000"/>
                  </a:schemeClr>
                </a:solidFill>
                <a:latin typeface="Times New Roman" panose="02020603050405020304" pitchFamily="18" charset="0"/>
                <a:cs typeface="Times New Roman" panose="02020603050405020304" pitchFamily="18" charset="0"/>
              </a:rPr>
              <a:t>					B. Sai</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94446" y="3443887"/>
            <a:ext cx="2495674"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Đáp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A</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074207" y="451983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75705" y="3496558"/>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26105" y="2882110"/>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837560" y="2934122"/>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Phần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thưởng</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đặc</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biệt</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03909" y="190131"/>
            <a:ext cx="8298335" cy="258781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3600" b="1"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r>
              <a:rPr lang="en-US" sz="3600" b="1" dirty="0" err="1">
                <a:solidFill>
                  <a:schemeClr val="bg2">
                    <a:lumMod val="25000"/>
                  </a:schemeClr>
                </a:solidFill>
                <a:latin typeface="Times New Roman" panose="02020603050405020304" pitchFamily="18" charset="0"/>
                <a:cs typeface="Times New Roman" panose="02020603050405020304" pitchFamily="18" charset="0"/>
              </a:rPr>
              <a:t>Câu</a:t>
            </a:r>
            <a:r>
              <a:rPr lang="en-US" sz="3600" b="1" dirty="0">
                <a:solidFill>
                  <a:schemeClr val="bg2">
                    <a:lumMod val="25000"/>
                  </a:schemeClr>
                </a:solidFill>
                <a:latin typeface="Times New Roman" panose="02020603050405020304" pitchFamily="18" charset="0"/>
                <a:cs typeface="Times New Roman" panose="02020603050405020304" pitchFamily="18" charset="0"/>
              </a:rPr>
              <a:t> 5: </a:t>
            </a:r>
            <a:r>
              <a:rPr lang="en-US" sz="3600" dirty="0" err="1">
                <a:solidFill>
                  <a:schemeClr val="bg2">
                    <a:lumMod val="25000"/>
                  </a:schemeClr>
                </a:solidFill>
                <a:latin typeface="Times New Roman" panose="02020603050405020304" pitchFamily="18" charset="0"/>
                <a:cs typeface="Times New Roman" panose="02020603050405020304" pitchFamily="18" charset="0"/>
              </a:rPr>
              <a:t>Hãy</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lấy</a:t>
            </a:r>
            <a:r>
              <a:rPr lang="en-US" sz="3600" dirty="0">
                <a:solidFill>
                  <a:schemeClr val="bg2">
                    <a:lumMod val="25000"/>
                  </a:schemeClr>
                </a:solidFill>
                <a:latin typeface="Times New Roman" panose="02020603050405020304" pitchFamily="18" charset="0"/>
                <a:cs typeface="Times New Roman" panose="02020603050405020304" pitchFamily="18" charset="0"/>
              </a:rPr>
              <a:t> 1 ví dụ </a:t>
            </a:r>
            <a:r>
              <a:rPr lang="en-US" sz="3600" dirty="0" err="1">
                <a:solidFill>
                  <a:schemeClr val="bg2">
                    <a:lumMod val="25000"/>
                  </a:schemeClr>
                </a:solidFill>
                <a:latin typeface="Times New Roman" panose="02020603050405020304" pitchFamily="18" charset="0"/>
                <a:cs typeface="Times New Roman" panose="02020603050405020304" pitchFamily="18" charset="0"/>
              </a:rPr>
              <a:t>cho</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thấy</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thông</a:t>
            </a:r>
            <a:r>
              <a:rPr lang="en-US" sz="3600" dirty="0">
                <a:solidFill>
                  <a:schemeClr val="bg2">
                    <a:lumMod val="25000"/>
                  </a:schemeClr>
                </a:solidFill>
                <a:latin typeface="Times New Roman" panose="02020603050405020304" pitchFamily="18" charset="0"/>
                <a:cs typeface="Times New Roman" panose="02020603050405020304" pitchFamily="18" charset="0"/>
              </a:rPr>
              <a:t> tin </a:t>
            </a:r>
            <a:r>
              <a:rPr lang="en-US" sz="3600" dirty="0" err="1">
                <a:solidFill>
                  <a:schemeClr val="bg2">
                    <a:lumMod val="25000"/>
                  </a:schemeClr>
                </a:solidFill>
                <a:latin typeface="Times New Roman" panose="02020603050405020304" pitchFamily="18" charset="0"/>
                <a:cs typeface="Times New Roman" panose="02020603050405020304" pitchFamily="18" charset="0"/>
              </a:rPr>
              <a:t>sô</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đa</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dạng</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va</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được</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lưu</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trư</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với</a:t>
            </a:r>
            <a:r>
              <a:rPr lang="en-US" sz="3600" dirty="0">
                <a:solidFill>
                  <a:schemeClr val="bg2">
                    <a:lumMod val="25000"/>
                  </a:schemeClr>
                </a:solidFill>
                <a:latin typeface="Times New Roman" panose="02020603050405020304" pitchFamily="18" charset="0"/>
                <a:cs typeface="Times New Roman" panose="02020603050405020304" pitchFamily="18" charset="0"/>
              </a:rPr>
              <a:t> dung </a:t>
            </a:r>
            <a:r>
              <a:rPr lang="en-US" sz="3600" dirty="0" err="1">
                <a:solidFill>
                  <a:schemeClr val="bg2">
                    <a:lumMod val="25000"/>
                  </a:schemeClr>
                </a:solidFill>
                <a:latin typeface="Times New Roman" panose="02020603050405020304" pitchFamily="18" charset="0"/>
                <a:cs typeface="Times New Roman" panose="02020603050405020304" pitchFamily="18" charset="0"/>
              </a:rPr>
              <a:t>lượng</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khổng</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lô</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bởi</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nhiều</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tô</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chức</a:t>
            </a:r>
            <a:r>
              <a:rPr lang="en-US" sz="3600" dirty="0">
                <a:solidFill>
                  <a:schemeClr val="bg2">
                    <a:lumMod val="25000"/>
                  </a:schemeClr>
                </a:solidFill>
                <a:latin typeface="Times New Roman" panose="02020603050405020304" pitchFamily="18" charset="0"/>
                <a:cs typeface="Times New Roman" panose="02020603050405020304" pitchFamily="18" charset="0"/>
              </a:rPr>
              <a:t>?</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53077" y="3006009"/>
            <a:ext cx="2569195" cy="194894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6006">
              <a:defRPr/>
            </a:pPr>
            <a:r>
              <a:rPr lang="vi-VN" sz="2000" dirty="0">
                <a:solidFill>
                  <a:schemeClr val="bg2">
                    <a:lumMod val="25000"/>
                  </a:schemeClr>
                </a:solidFill>
                <a:latin typeface="+mj-lt"/>
              </a:rPr>
              <a:t>Ngoài facebook , Meta còn sở hữu các sả</a:t>
            </a:r>
            <a:r>
              <a:rPr lang="en-US" sz="2000" dirty="0">
                <a:solidFill>
                  <a:schemeClr val="bg2">
                    <a:lumMod val="25000"/>
                  </a:schemeClr>
                </a:solidFill>
                <a:latin typeface="+mj-lt"/>
              </a:rPr>
              <a:t>n</a:t>
            </a:r>
            <a:r>
              <a:rPr lang="vi-VN" sz="2000" dirty="0">
                <a:solidFill>
                  <a:schemeClr val="bg2">
                    <a:lumMod val="25000"/>
                  </a:schemeClr>
                </a:solidFill>
                <a:latin typeface="+mj-lt"/>
              </a:rPr>
              <a:t> phẩm khác như: WhatsApp, Instagram…</a:t>
            </a:r>
            <a:endParaRPr lang="en-US" sz="2000" dirty="0">
              <a:solidFill>
                <a:schemeClr val="bg2">
                  <a:lumMod val="25000"/>
                </a:schemeClr>
              </a:solidFill>
              <a:latin typeface="+mj-lt"/>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33" y="-13840"/>
            <a:ext cx="9254108" cy="6478955"/>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935" y="1677644"/>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503" y="1141498"/>
            <a:ext cx="2743148" cy="2743624"/>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812213" y="4082121"/>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0687" y="3879250"/>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1269493" y="3877341"/>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3034484" y="4290792"/>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885784" y="2181965"/>
            <a:ext cx="2415651" cy="584978"/>
          </a:xfrm>
          <a:prstGeom prst="rect">
            <a:avLst/>
          </a:prstGeom>
          <a:noFill/>
        </p:spPr>
        <p:txBody>
          <a:bodyPr wrap="square" rtlCol="0">
            <a:spAutoFit/>
          </a:bodyPr>
          <a:lstStyle/>
          <a:p>
            <a:r>
              <a:rPr lang="en-US" sz="3201" dirty="0" err="1">
                <a:solidFill>
                  <a:srgbClr val="0000FF"/>
                </a:solidFill>
                <a:latin typeface="Times New Roman" panose="02020603050405020304" pitchFamily="18" charset="0"/>
                <a:cs typeface="Times New Roman" panose="02020603050405020304" pitchFamily="18" charset="0"/>
              </a:rPr>
              <a:t>Vận</a:t>
            </a:r>
            <a:r>
              <a:rPr lang="en-US" sz="3201" dirty="0">
                <a:solidFill>
                  <a:srgbClr val="0000FF"/>
                </a:solidFill>
                <a:latin typeface="Times New Roman" panose="02020603050405020304" pitchFamily="18" charset="0"/>
                <a:cs typeface="Times New Roman" panose="02020603050405020304" pitchFamily="18" charset="0"/>
              </a:rPr>
              <a:t> </a:t>
            </a:r>
            <a:r>
              <a:rPr lang="en-US" sz="3201" dirty="0" err="1">
                <a:solidFill>
                  <a:srgbClr val="0000FF"/>
                </a:solidFill>
                <a:latin typeface="Times New Roman" panose="02020603050405020304" pitchFamily="18" charset="0"/>
                <a:cs typeface="Times New Roman" panose="02020603050405020304" pitchFamily="18" charset="0"/>
              </a:rPr>
              <a:t>dụng</a:t>
            </a:r>
            <a:endParaRPr lang="en-US" sz="3201" dirty="0">
              <a:solidFill>
                <a:srgbClr val="0000FF"/>
              </a:solidFill>
              <a:latin typeface="Times New Roman" panose="02020603050405020304" pitchFamily="18" charset="0"/>
              <a:cs typeface="Times New Roman" panose="02020603050405020304" pitchFamily="18" charset="0"/>
            </a:endParaRPr>
          </a:p>
        </p:txBody>
      </p:sp>
      <p:sp>
        <p:nvSpPr>
          <p:cNvPr id="47" name="Oval 46">
            <a:extLst>
              <a:ext uri="{FF2B5EF4-FFF2-40B4-BE49-F238E27FC236}">
                <a16:creationId xmlns:a16="http://schemas.microsoft.com/office/drawing/2014/main" id="{A9EE896E-B576-D2FC-D037-0578BE2DB1F6}"/>
              </a:ext>
            </a:extLst>
          </p:cNvPr>
          <p:cNvSpPr/>
          <p:nvPr/>
        </p:nvSpPr>
        <p:spPr>
          <a:xfrm>
            <a:off x="1415753" y="229065"/>
            <a:ext cx="7275333" cy="158255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2: </a:t>
            </a:r>
          </a:p>
          <a:p>
            <a:pPr algn="ctr"/>
            <a:r>
              <a:rPr lang="vi-VN" sz="3200" b="1" dirty="0">
                <a:solidFill>
                  <a:schemeClr val="tx1"/>
                </a:solidFill>
                <a:latin typeface="Times New Roman" panose="02020603050405020304" pitchFamily="18" charset="0"/>
                <a:ea typeface="Calibri" panose="020F0502020204030204" pitchFamily="34" charset="0"/>
              </a:rPr>
              <a:t>THÔNG TIN TRONG MÔI TRƯỜNG SỐ</a:t>
            </a:r>
            <a:r>
              <a:rPr lang="en-US" sz="3200" b="1" dirty="0">
                <a:solidFill>
                  <a:schemeClr val="tx1"/>
                </a:solidFill>
                <a:latin typeface="Times New Roman" panose="02020603050405020304" pitchFamily="18" charset="0"/>
                <a:ea typeface="Calibri" panose="020F0502020204030204" pitchFamily="34" charset="0"/>
              </a:rPr>
              <a:t>(T1)</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26E4D503-B8FB-2500-6713-A24C46905362}"/>
              </a:ext>
            </a:extLst>
          </p:cNvPr>
          <p:cNvSpPr txBox="1"/>
          <p:nvPr/>
        </p:nvSpPr>
        <p:spPr>
          <a:xfrm>
            <a:off x="3103823" y="2345830"/>
            <a:ext cx="5188302" cy="2115451"/>
          </a:xfrm>
          <a:prstGeom prst="rect">
            <a:avLst/>
          </a:prstGeom>
          <a:noFill/>
        </p:spPr>
        <p:txBody>
          <a:bodyPr wrap="square">
            <a:spAutoFit/>
          </a:bodyPr>
          <a:lstStyle/>
          <a:p>
            <a:pPr algn="just">
              <a:lnSpc>
                <a:spcPct val="120000"/>
              </a:lnSpc>
              <a:spcBef>
                <a:spcPts val="600"/>
              </a:spcBef>
              <a:spcAft>
                <a:spcPts val="600"/>
              </a:spcAft>
            </a:pPr>
            <a:r>
              <a:rPr lang="en-US" sz="2800" dirty="0" err="1">
                <a:solidFill>
                  <a:srgbClr val="FF0000"/>
                </a:solidFill>
                <a:latin typeface="Times New Roman" panose="02020603050405020304" pitchFamily="18" charset="0"/>
                <a:ea typeface="Calibri" panose="020F0502020204030204" pitchFamily="34" charset="0"/>
              </a:rPr>
              <a:t>Học</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sinh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thảo</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luận</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theo</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nhóm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và</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tìm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kiếm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trên</a:t>
            </a:r>
            <a:r>
              <a:rPr lang="en-US" sz="2800" dirty="0">
                <a:solidFill>
                  <a:srgbClr val="FF0000"/>
                </a:solidFill>
                <a:latin typeface="Times New Roman" panose="02020603050405020304" pitchFamily="18" charset="0"/>
                <a:ea typeface="Calibri" panose="020F0502020204030204" pitchFamily="34" charset="0"/>
              </a:rPr>
              <a:t> Internet </a:t>
            </a:r>
            <a:r>
              <a:rPr lang="en-US" sz="2800" dirty="0" err="1">
                <a:solidFill>
                  <a:srgbClr val="FF0000"/>
                </a:solidFill>
                <a:latin typeface="Times New Roman" panose="02020603050405020304" pitchFamily="18" charset="0"/>
                <a:ea typeface="Calibri" panose="020F0502020204030204" pitchFamily="34" charset="0"/>
              </a:rPr>
              <a:t>vê</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thông</a:t>
            </a:r>
            <a:r>
              <a:rPr lang="en-US" sz="2800" dirty="0">
                <a:solidFill>
                  <a:srgbClr val="FF0000"/>
                </a:solidFill>
                <a:latin typeface="Times New Roman" panose="02020603050405020304" pitchFamily="18" charset="0"/>
                <a:ea typeface="Calibri" panose="020F0502020204030204" pitchFamily="34" charset="0"/>
              </a:rPr>
              <a:t> tin 1 </a:t>
            </a:r>
            <a:r>
              <a:rPr lang="en-US" sz="2800" dirty="0" err="1">
                <a:solidFill>
                  <a:srgbClr val="FF0000"/>
                </a:solidFill>
                <a:latin typeface="Times New Roman" panose="02020603050405020304" pitchFamily="18" charset="0"/>
                <a:ea typeface="Calibri" panose="020F0502020204030204" pitchFamily="34" charset="0"/>
              </a:rPr>
              <a:t>đội</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bóng</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hoặc</a:t>
            </a:r>
            <a:r>
              <a:rPr lang="en-US" sz="2800" dirty="0">
                <a:solidFill>
                  <a:srgbClr val="FF0000"/>
                </a:solidFill>
                <a:latin typeface="Times New Roman" panose="02020603050405020304" pitchFamily="18" charset="0"/>
                <a:ea typeface="Calibri" panose="020F0502020204030204" pitchFamily="34" charset="0"/>
              </a:rPr>
              <a:t> 1 </a:t>
            </a:r>
            <a:r>
              <a:rPr lang="en-US" sz="2800" dirty="0" err="1">
                <a:solidFill>
                  <a:srgbClr val="FF0000"/>
                </a:solidFill>
                <a:latin typeface="Times New Roman" panose="02020603050405020304" pitchFamily="18" charset="0"/>
                <a:ea typeface="Calibri" panose="020F0502020204030204" pitchFamily="34" charset="0"/>
              </a:rPr>
              <a:t>cầu</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thu</a:t>
            </a:r>
            <a:r>
              <a:rPr lang="en-US" sz="2800" dirty="0">
                <a:solidFill>
                  <a:srgbClr val="FF0000"/>
                </a:solidFill>
                <a:latin typeface="Times New Roman" panose="02020603050405020304" pitchFamily="18" charset="0"/>
                <a:ea typeface="Calibri" panose="020F0502020204030204" pitchFamily="34" charset="0"/>
              </a:rPr>
              <a:t>̉ mà </a:t>
            </a:r>
            <a:r>
              <a:rPr lang="en-US" sz="2800" dirty="0" err="1">
                <a:solidFill>
                  <a:srgbClr val="FF0000"/>
                </a:solidFill>
                <a:latin typeface="Times New Roman" panose="02020603050405020304" pitchFamily="18" charset="0"/>
                <a:ea typeface="Calibri" panose="020F0502020204030204" pitchFamily="34" charset="0"/>
              </a:rPr>
              <a:t>em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yêu</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thích</a:t>
            </a:r>
            <a:r>
              <a:rPr lang="en-US" sz="2800" dirty="0">
                <a:solidFill>
                  <a:srgbClr val="FF0000"/>
                </a:solidFill>
                <a:latin typeface="Times New Roman" panose="02020603050405020304" pitchFamily="18" charset="0"/>
                <a:ea typeface="Calibri" panose="020F0502020204030204" pitchFamily="34" charset="0"/>
              </a:rPr>
              <a:t>?</a:t>
            </a:r>
            <a:endParaRPr lang="en-US" sz="2801" dirty="0">
              <a:solidFill>
                <a:srgbClr val="FF0000"/>
              </a:solidFill>
              <a:latin typeface="Times New Roman" panose="02020603050405020304" pitchFamily="18" charset="0"/>
              <a:ea typeface="Calibri" panose="020F0502020204030204" pitchFamily="34" charset="0"/>
            </a:endParaRPr>
          </a:p>
        </p:txBody>
      </p:sp>
      <p:grpSp>
        <p:nvGrpSpPr>
          <p:cNvPr id="50" name="组合 7">
            <a:extLst>
              <a:ext uri="{FF2B5EF4-FFF2-40B4-BE49-F238E27FC236}">
                <a16:creationId xmlns:a16="http://schemas.microsoft.com/office/drawing/2014/main" id="{892B5713-01C7-C37F-E16C-968E2B974BC2}"/>
              </a:ext>
            </a:extLst>
          </p:cNvPr>
          <p:cNvGrpSpPr/>
          <p:nvPr/>
        </p:nvGrpSpPr>
        <p:grpSpPr>
          <a:xfrm>
            <a:off x="454502" y="333884"/>
            <a:ext cx="1249458" cy="1059831"/>
            <a:chOff x="2067317" y="1810431"/>
            <a:chExt cx="2488837" cy="2293259"/>
          </a:xfrm>
          <a:effectLst>
            <a:outerShdw blurRad="139700" dist="63500" dir="2700000" algn="tl" rotWithShape="0">
              <a:prstClr val="black">
                <a:alpha val="40000"/>
              </a:prstClr>
            </a:outerShdw>
          </a:effectLst>
        </p:grpSpPr>
        <p:sp>
          <p:nvSpPr>
            <p:cNvPr id="51" name="圆角矩形 8">
              <a:extLst>
                <a:ext uri="{FF2B5EF4-FFF2-40B4-BE49-F238E27FC236}">
                  <a16:creationId xmlns:a16="http://schemas.microsoft.com/office/drawing/2014/main" id="{4931EEC2-64B9-C878-11BE-2F03F6344792}"/>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52" name="圆角矩形 9">
              <a:extLst>
                <a:ext uri="{FF2B5EF4-FFF2-40B4-BE49-F238E27FC236}">
                  <a16:creationId xmlns:a16="http://schemas.microsoft.com/office/drawing/2014/main" id="{73FC3294-D3D7-20D9-7E15-D4351FBD7485}"/>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53" name="Picture 10" descr="Trẻ Em, Mầm Non, Đọc Sách, Học Tập, Cô Bé, Tải hình PNG 342 -  Free.Vector6.com">
            <a:extLst>
              <a:ext uri="{FF2B5EF4-FFF2-40B4-BE49-F238E27FC236}">
                <a16:creationId xmlns:a16="http://schemas.microsoft.com/office/drawing/2014/main" id="{5E26C186-F091-D98B-46DF-231A12D90F7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778" y="299497"/>
            <a:ext cx="1174915" cy="117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59909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22" presetClass="entr" presetSubtype="4" fill="hold" nodeType="afterEffect">
                                  <p:stCondLst>
                                    <p:cond delay="0"/>
                                  </p:stCondLst>
                                  <p:childTnLst>
                                    <p:set>
                                      <p:cBhvr>
                                        <p:cTn id="111" dur="1" fill="hold">
                                          <p:stCondLst>
                                            <p:cond delay="0"/>
                                          </p:stCondLst>
                                        </p:cTn>
                                        <p:tgtEl>
                                          <p:spTgt spid="50"/>
                                        </p:tgtEl>
                                        <p:attrNameLst>
                                          <p:attrName>style.visibility</p:attrName>
                                        </p:attrNameLst>
                                      </p:cBhvr>
                                      <p:to>
                                        <p:strVal val="visible"/>
                                      </p:to>
                                    </p:set>
                                    <p:animEffect transition="in" filter="wipe(down)">
                                      <p:cBhvr>
                                        <p:cTn id="112" dur="500"/>
                                        <p:tgtEl>
                                          <p:spTgt spid="50"/>
                                        </p:tgtEl>
                                      </p:cBhvr>
                                    </p:animEffect>
                                  </p:childTnLst>
                                </p:cTn>
                              </p:par>
                              <p:par>
                                <p:cTn id="113" presetID="22" presetClass="entr" presetSubtype="4" fill="hold" nodeType="withEffect">
                                  <p:stCondLst>
                                    <p:cond delay="0"/>
                                  </p:stCondLst>
                                  <p:childTnLst>
                                    <p:set>
                                      <p:cBhvr>
                                        <p:cTn id="114" dur="1" fill="hold">
                                          <p:stCondLst>
                                            <p:cond delay="0"/>
                                          </p:stCondLst>
                                        </p:cTn>
                                        <p:tgtEl>
                                          <p:spTgt spid="53"/>
                                        </p:tgtEl>
                                        <p:attrNameLst>
                                          <p:attrName>style.visibility</p:attrName>
                                        </p:attrNameLst>
                                      </p:cBhvr>
                                      <p:to>
                                        <p:strVal val="visible"/>
                                      </p:to>
                                    </p:set>
                                    <p:animEffect transition="in" filter="wipe(down)">
                                      <p:cBhvr>
                                        <p:cTn id="115" dur="500"/>
                                        <p:tgtEl>
                                          <p:spTgt spid="53"/>
                                        </p:tgtEl>
                                      </p:cBhvr>
                                    </p:animEffec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9" grpId="0"/>
    </p:bld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F8FFB1"/>
        </a:solidFill>
        <a:effectLst/>
      </p:bgPr>
    </p:bg>
    <p:spTree>
      <p:nvGrpSpPr>
        <p:cNvPr id="1" name=""/>
        <p:cNvGrpSpPr/>
        <p:nvPr/>
      </p:nvGrpSpPr>
      <p:grpSpPr>
        <a:xfrm>
          <a:off x="0" y="0"/>
          <a:ext cx="0" cy="0"/>
          <a:chOff x="0" y="0"/>
          <a:chExt cx="0" cy="0"/>
        </a:xfrm>
      </p:grpSpPr>
      <p:sp>
        <p:nvSpPr>
          <p:cNvPr id="2" name="Oval 1"/>
          <p:cNvSpPr/>
          <p:nvPr/>
        </p:nvSpPr>
        <p:spPr>
          <a:xfrm>
            <a:off x="2121584" y="2284866"/>
            <a:ext cx="3094807" cy="1441620"/>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vi-VN" sz="2000" b="1" dirty="0">
                <a:solidFill>
                  <a:schemeClr val="tx1"/>
                </a:solidFill>
                <a:latin typeface="Times New Roman" panose="02020603050405020304" pitchFamily="18" charset="0"/>
                <a:ea typeface="Calibri" panose="020F0502020204030204" pitchFamily="34" charset="0"/>
              </a:rPr>
              <a:t>THÔNG TIN TRONG MÔI TRƯỜNG SỐ</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8" name="Speech Bubble: Oval 7"/>
          <p:cNvSpPr/>
          <p:nvPr/>
        </p:nvSpPr>
        <p:spPr>
          <a:xfrm>
            <a:off x="325115" y="62957"/>
            <a:ext cx="2848440" cy="1385506"/>
          </a:xfrm>
          <a:prstGeom prst="wedgeEllipseCallout">
            <a:avLst>
              <a:gd name="adj1" fmla="val 35197"/>
              <a:gd name="adj2" fmla="val 1219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Thông</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sô</a:t>
            </a:r>
            <a:r>
              <a:rPr lang="en-US" sz="3200" dirty="0">
                <a:latin typeface="Times New Roman" panose="02020603050405020304" pitchFamily="18" charset="0"/>
                <a:cs typeface="Times New Roman" panose="02020603050405020304" pitchFamily="18" charset="0"/>
              </a:rPr>
              <a:t>́ </a:t>
            </a:r>
          </a:p>
        </p:txBody>
      </p:sp>
      <p:sp>
        <p:nvSpPr>
          <p:cNvPr id="9" name="Speech Bubble: Oval 8"/>
          <p:cNvSpPr/>
          <p:nvPr/>
        </p:nvSpPr>
        <p:spPr>
          <a:xfrm>
            <a:off x="5453945" y="3328628"/>
            <a:ext cx="3579192" cy="1594527"/>
          </a:xfrm>
          <a:prstGeom prst="wedgeEllipseCallout">
            <a:avLst>
              <a:gd name="adj1" fmla="val -62275"/>
              <a:gd name="adj2" fmla="val -46947"/>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XH</a:t>
            </a:r>
          </a:p>
        </p:txBody>
      </p:sp>
      <p:sp>
        <p:nvSpPr>
          <p:cNvPr id="10" name="TextBox 9"/>
          <p:cNvSpPr txBox="1"/>
          <p:nvPr/>
        </p:nvSpPr>
        <p:spPr>
          <a:xfrm>
            <a:off x="4689991" y="221933"/>
            <a:ext cx="4367388" cy="2862322"/>
          </a:xfrm>
          <a:prstGeom prst="rect">
            <a:avLst/>
          </a:prstGeom>
          <a:noFill/>
        </p:spPr>
        <p:txBody>
          <a:bodyPr wrap="square" rtlCol="0">
            <a:spAutoFit/>
          </a:bodyPr>
          <a:lstStyle/>
          <a:p>
            <a:pPr marL="285750" lvl="0" indent="-285750" algn="just">
              <a:buFont typeface="Wingdings" panose="05000000000000000000" pitchFamily="2" charset="2"/>
              <a:buChar char="v"/>
            </a:pPr>
            <a:r>
              <a:rPr lang="vi-VN" dirty="0">
                <a:latin typeface="+mj-lt"/>
              </a:rPr>
              <a:t>Thông tin số đa dạng, được thu thập nhanh, được lưu trữ với dung lượng rất lớn bởi nhiều tổ chức và cá nhân</a:t>
            </a:r>
            <a:endParaRPr lang="en-US" dirty="0">
              <a:latin typeface="+mj-lt"/>
            </a:endParaRPr>
          </a:p>
          <a:p>
            <a:pPr marL="285750" lvl="0" indent="-285750" algn="just">
              <a:buFont typeface="Wingdings" panose="05000000000000000000" pitchFamily="2" charset="2"/>
              <a:buChar char="v"/>
            </a:pPr>
            <a:r>
              <a:rPr lang="vi-VN" dirty="0">
                <a:latin typeface="+mj-lt"/>
              </a:rPr>
              <a:t>Có nhiều công cụ hỗ trợ tìm kiếm, truy cập, lưu trữ, xử lí và chia sẻ thông tin số</a:t>
            </a:r>
            <a:endParaRPr lang="en-US" dirty="0">
              <a:latin typeface="+mj-lt"/>
            </a:endParaRPr>
          </a:p>
          <a:p>
            <a:pPr marL="285750" lvl="0" indent="-285750" algn="just">
              <a:buFont typeface="Wingdings" panose="05000000000000000000" pitchFamily="2" charset="2"/>
              <a:buChar char="v"/>
            </a:pPr>
            <a:r>
              <a:rPr lang="vi-VN" dirty="0">
                <a:latin typeface="+mj-lt"/>
              </a:rPr>
              <a:t>Quyền tác giả của thông tin số được pháp luật bảo hộ</a:t>
            </a:r>
            <a:endParaRPr lang="en-US" dirty="0">
              <a:latin typeface="+mj-lt"/>
            </a:endParaRPr>
          </a:p>
          <a:p>
            <a:pPr marL="285750" lvl="0" indent="-285750" algn="just">
              <a:buFont typeface="Wingdings" panose="05000000000000000000" pitchFamily="2" charset="2"/>
              <a:buChar char="v"/>
            </a:pPr>
            <a:r>
              <a:rPr lang="vi-VN" dirty="0">
                <a:latin typeface="+mj-lt"/>
              </a:rPr>
              <a:t>Thông tin số có độ tin cậy khác nhau</a:t>
            </a:r>
            <a:endParaRPr lang="en-US" dirty="0">
              <a:latin typeface="+mj-lt"/>
            </a:endParaRPr>
          </a:p>
          <a:p>
            <a:pPr marL="285750" indent="-285750" algn="just">
              <a:buFont typeface="Wingdings" panose="05000000000000000000" pitchFamily="2" charset="2"/>
              <a:buChar char="v"/>
            </a:pPr>
            <a:r>
              <a:rPr lang="vi-VN" dirty="0">
                <a:latin typeface="+mj-lt"/>
              </a:rPr>
              <a:t>Thông tin số cần được quản lí, khai thác an toàn và có trách nhiệm</a:t>
            </a:r>
            <a:endParaRPr lang="en-US" sz="2101" dirty="0">
              <a:solidFill>
                <a:srgbClr val="000099"/>
              </a:solidFill>
              <a:latin typeface="+mj-lt"/>
              <a:cs typeface="Times New Roman" panose="02020603050405020304" pitchFamily="18" charset="0"/>
            </a:endParaRPr>
          </a:p>
        </p:txBody>
      </p:sp>
      <p:sp>
        <p:nvSpPr>
          <p:cNvPr id="11" name="TextBox 10"/>
          <p:cNvSpPr txBox="1"/>
          <p:nvPr/>
        </p:nvSpPr>
        <p:spPr>
          <a:xfrm>
            <a:off x="78748" y="3511396"/>
            <a:ext cx="3094807" cy="1569660"/>
          </a:xfrm>
          <a:prstGeom prst="rect">
            <a:avLst/>
          </a:prstGeom>
          <a:noFill/>
        </p:spPr>
        <p:txBody>
          <a:bodyPr wrap="square" rtlCol="0">
            <a:spAutoFit/>
          </a:bodyPr>
          <a:lstStyle/>
          <a:p>
            <a:pPr marL="285750" lvl="0" indent="-285750">
              <a:buFont typeface="Wingdings" panose="05000000000000000000" pitchFamily="2" charset="2"/>
              <a:buChar char="Ø"/>
            </a:pPr>
            <a:r>
              <a:rPr lang="vi-VN" sz="1600" dirty="0">
                <a:latin typeface="+mj-lt"/>
              </a:rPr>
              <a:t>Thông tin số dễ dàng nhân bản và lan truyền</a:t>
            </a:r>
            <a:r>
              <a:rPr lang="en-US" sz="1600" dirty="0">
                <a:latin typeface="+mj-lt"/>
              </a:rPr>
              <a:t>,</a:t>
            </a:r>
            <a:r>
              <a:rPr lang="vi-VN" sz="1600" dirty="0">
                <a:latin typeface="+mj-lt"/>
              </a:rPr>
              <a:t> khó bị xoá bỏ hoàn toàn.</a:t>
            </a:r>
            <a:endParaRPr lang="en-US" sz="1600" dirty="0">
              <a:latin typeface="+mj-lt"/>
            </a:endParaRPr>
          </a:p>
          <a:p>
            <a:pPr marL="285750" lvl="0" indent="-285750">
              <a:buFont typeface="Wingdings" panose="05000000000000000000" pitchFamily="2" charset="2"/>
              <a:buChar char="Ø"/>
            </a:pPr>
            <a:r>
              <a:rPr lang="vi-VN" sz="1600" dirty="0">
                <a:latin typeface="+mj-lt"/>
              </a:rPr>
              <a:t>Thông tin số có thể được truy cập từ xa nếu người quản lí thông tin đó cho phép</a:t>
            </a:r>
            <a:endParaRPr lang="en-US" sz="1600" dirty="0">
              <a:latin typeface="+mj-lt"/>
            </a:endParaRPr>
          </a:p>
        </p:txBody>
      </p:sp>
    </p:spTree>
    <p:extLst>
      <p:ext uri="{BB962C8B-B14F-4D97-AF65-F5344CB8AC3E}">
        <p14:creationId xmlns:p14="http://schemas.microsoft.com/office/powerpoint/2010/main" val="17704625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lt">
                                    <p:tmPct val="0"/>
                                  </p:iterate>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6" presetClass="emph" presetSubtype="0" fill="hold" grpId="1" nodeType="withEffect">
                                  <p:stCondLst>
                                    <p:cond delay="0"/>
                                  </p:stCondLst>
                                  <p:iterate type="lt">
                                    <p:tmPct val="4000"/>
                                  </p:iterate>
                                  <p:childTnLst>
                                    <p:set>
                                      <p:cBhvr override="childStyle">
                                        <p:cTn id="28" dur="500" fill="hold"/>
                                        <p:tgtEl>
                                          <p:spTgt spid="10"/>
                                        </p:tgtEl>
                                        <p:attrNameLst>
                                          <p:attrName>style.color</p:attrName>
                                        </p:attrNameLst>
                                      </p:cBhvr>
                                      <p:to>
                                        <p:clrVal>
                                          <a:schemeClr val="accent2"/>
                                        </p:clrVal>
                                      </p:to>
                                    </p:set>
                                    <p:set>
                                      <p:cBhvr>
                                        <p:cTn id="29" dur="500" fill="hold"/>
                                        <p:tgtEl>
                                          <p:spTgt spid="10"/>
                                        </p:tgtEl>
                                        <p:attrNameLst>
                                          <p:attrName>fillcolor</p:attrName>
                                        </p:attrNameLst>
                                      </p:cBhvr>
                                      <p:to>
                                        <p:clrVal>
                                          <a:schemeClr val="accent2"/>
                                        </p:clrVal>
                                      </p:to>
                                    </p:set>
                                    <p:set>
                                      <p:cBhvr>
                                        <p:cTn id="30" dur="500" fill="hold"/>
                                        <p:tgtEl>
                                          <p:spTgt spid="10"/>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lt">
                                    <p:tmPct val="0"/>
                                  </p:iterate>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5" presetClass="emph" presetSubtype="0" grpId="1" nodeType="withEffect">
                                  <p:stCondLst>
                                    <p:cond delay="0"/>
                                  </p:stCondLst>
                                  <p:iterate type="lt">
                                    <p:tmAbs val="25"/>
                                  </p:iterate>
                                  <p:childTnLst>
                                    <p:set>
                                      <p:cBhvr override="childStyle">
                                        <p:cTn id="37" dur="17300"/>
                                        <p:tgtEl>
                                          <p:spTgt spid="11"/>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p:bldP spid="10" grpId="1"/>
      <p:bldP spid="11" grpId="0"/>
      <p:bldP spid="11" grpId="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6DCBA"/>
        </a:solidFill>
        <a:effectLst/>
      </p:bgPr>
    </p:bg>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339" y="160275"/>
            <a:ext cx="6862499" cy="486054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1400" y="1085669"/>
            <a:ext cx="5661561" cy="30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6189"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0774" y="849772"/>
            <a:ext cx="800625" cy="440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5698" y="814028"/>
            <a:ext cx="762500" cy="50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874782" y="748550"/>
            <a:ext cx="5547186" cy="61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6189" fontAlgn="base">
              <a:lnSpc>
                <a:spcPct val="115000"/>
              </a:lnSpc>
              <a:spcBef>
                <a:spcPct val="0"/>
              </a:spcBef>
              <a:spcAft>
                <a:spcPct val="0"/>
              </a:spcAft>
            </a:pPr>
            <a:r>
              <a:rPr lang="nl-NL" sz="3201" b="1" dirty="0">
                <a:solidFill>
                  <a:srgbClr val="000000"/>
                </a:solidFill>
                <a:latin typeface="Times New Roman" pitchFamily="18" charset="0"/>
                <a:ea typeface="Calibri" pitchFamily="34" charset="0"/>
                <a:cs typeface="Times New Roman" pitchFamily="18" charset="0"/>
              </a:rPr>
              <a:t>Hướng dẫn về nhà</a:t>
            </a:r>
            <a:endParaRPr lang="en-US" sz="3201" dirty="0">
              <a:solidFill>
                <a:srgbClr val="000000"/>
              </a:solidFill>
              <a:latin typeface="Times New Roman" pitchFamily="18" charset="0"/>
              <a:ea typeface="Calibri" pitchFamily="34" charset="0"/>
              <a:cs typeface="Times New Roman" pitchFamily="18" charset="0"/>
            </a:endParaRPr>
          </a:p>
        </p:txBody>
      </p:sp>
      <p:sp>
        <p:nvSpPr>
          <p:cNvPr id="8" name="TextBox 7">
            <a:extLst>
              <a:ext uri="{FF2B5EF4-FFF2-40B4-BE49-F238E27FC236}">
                <a16:creationId xmlns:a16="http://schemas.microsoft.com/office/drawing/2014/main" id="{8DB5436B-FEB3-E3FD-62FC-320D2E66EABF}"/>
              </a:ext>
            </a:extLst>
          </p:cNvPr>
          <p:cNvSpPr txBox="1"/>
          <p:nvPr/>
        </p:nvSpPr>
        <p:spPr>
          <a:xfrm>
            <a:off x="1874782" y="1454692"/>
            <a:ext cx="5547185" cy="2247282"/>
          </a:xfrm>
          <a:prstGeom prst="rect">
            <a:avLst/>
          </a:prstGeom>
          <a:noFill/>
        </p:spPr>
        <p:txBody>
          <a:bodyPr wrap="square">
            <a:spAutoFit/>
          </a:bodyPr>
          <a:lstStyle/>
          <a:p>
            <a:r>
              <a:rPr lang="vi-VN" sz="2801" dirty="0">
                <a:latin typeface="+mj-lt"/>
              </a:rPr>
              <a:t>-</a:t>
            </a:r>
            <a:r>
              <a:rPr lang="en-US" sz="2801" dirty="0">
                <a:latin typeface="+mj-lt"/>
              </a:rPr>
              <a:t> </a:t>
            </a:r>
            <a:r>
              <a:rPr lang="vi-VN" sz="2801" dirty="0">
                <a:latin typeface="+mj-lt"/>
              </a:rPr>
              <a:t>HS xem lại và học nội dung đã học.</a:t>
            </a:r>
          </a:p>
          <a:p>
            <a:r>
              <a:rPr lang="vi-VN" sz="2801" dirty="0">
                <a:latin typeface="+mj-lt"/>
              </a:rPr>
              <a:t>-</a:t>
            </a:r>
            <a:r>
              <a:rPr lang="en-US" sz="2801" dirty="0">
                <a:latin typeface="+mj-lt"/>
              </a:rPr>
              <a:t> </a:t>
            </a:r>
            <a:r>
              <a:rPr lang="vi-VN" sz="2801" dirty="0">
                <a:latin typeface="+mj-lt"/>
              </a:rPr>
              <a:t>HS về nhà làm bài tập 2</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phần</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vận</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dụng</a:t>
            </a:r>
            <a:endParaRPr lang="vi-VN" sz="2801" dirty="0">
              <a:latin typeface="Times New Roman" panose="02020603050405020304" pitchFamily="18" charset="0"/>
              <a:cs typeface="Times New Roman" panose="02020603050405020304" pitchFamily="18" charset="0"/>
            </a:endParaRPr>
          </a:p>
          <a:p>
            <a:r>
              <a:rPr lang="vi-VN" sz="2801" dirty="0">
                <a:latin typeface="+mj-lt"/>
              </a:rPr>
              <a:t>-</a:t>
            </a:r>
            <a:r>
              <a:rPr lang="en-US" sz="2801" dirty="0">
                <a:latin typeface="+mj-lt"/>
              </a:rPr>
              <a:t> </a:t>
            </a:r>
            <a:r>
              <a:rPr lang="vi-VN" sz="2801" dirty="0">
                <a:latin typeface="+mj-lt"/>
              </a:rPr>
              <a:t>Đọc và tìm hiểu trước nội dun</a:t>
            </a:r>
            <a:r>
              <a:rPr lang="vi-VN" sz="2800" dirty="0">
                <a:latin typeface="+mj-lt"/>
              </a:rPr>
              <a:t>g phần 2: Thông tin đang tin cậy.</a:t>
            </a:r>
          </a:p>
        </p:txBody>
      </p:sp>
    </p:spTree>
    <p:extLst>
      <p:ext uri="{BB962C8B-B14F-4D97-AF65-F5344CB8AC3E}">
        <p14:creationId xmlns:p14="http://schemas.microsoft.com/office/powerpoint/2010/main" val="59529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AF7D6D-7B4B-AEDA-A5A5-B190068ECD64}"/>
              </a:ext>
            </a:extLst>
          </p:cNvPr>
          <p:cNvSpPr txBox="1"/>
          <p:nvPr/>
        </p:nvSpPr>
        <p:spPr>
          <a:xfrm>
            <a:off x="1261219" y="844352"/>
            <a:ext cx="7092788" cy="1477328"/>
          </a:xfrm>
          <a:prstGeom prst="rect">
            <a:avLst/>
          </a:prstGeom>
          <a:noFill/>
        </p:spPr>
        <p:txBody>
          <a:bodyPr wrap="square" rtlCol="0">
            <a:spAutoFit/>
          </a:bodyPr>
          <a:lstStyle/>
          <a:p>
            <a:r>
              <a:rPr lang="en-US" dirty="0"/>
              <a:t>Nhận xét:</a:t>
            </a:r>
          </a:p>
          <a:p>
            <a:r>
              <a:rPr lang="en-US" dirty="0"/>
              <a:t>- Slide 11 </a:t>
            </a:r>
            <a:r>
              <a:rPr lang="en-US" dirty="0" err="1"/>
              <a:t>bị</a:t>
            </a:r>
            <a:r>
              <a:rPr lang="en-US" dirty="0"/>
              <a:t> </a:t>
            </a:r>
            <a:r>
              <a:rPr lang="en-US" dirty="0" err="1"/>
              <a:t>mất</a:t>
            </a:r>
            <a:r>
              <a:rPr lang="en-US" dirty="0"/>
              <a:t> </a:t>
            </a:r>
            <a:r>
              <a:rPr lang="en-US" dirty="0" err="1"/>
              <a:t>chữ</a:t>
            </a:r>
            <a:r>
              <a:rPr lang="en-US" dirty="0"/>
              <a:t> phần câu trả </a:t>
            </a:r>
            <a:r>
              <a:rPr lang="en-US" dirty="0" err="1"/>
              <a:t>lời</a:t>
            </a:r>
            <a:r>
              <a:rPr lang="en-US" dirty="0"/>
              <a:t> số 3, </a:t>
            </a:r>
            <a:r>
              <a:rPr lang="en-US" dirty="0" err="1"/>
              <a:t>bạn</a:t>
            </a:r>
            <a:r>
              <a:rPr lang="en-US" dirty="0"/>
              <a:t> </a:t>
            </a:r>
            <a:r>
              <a:rPr lang="en-US" dirty="0" err="1"/>
              <a:t>để</a:t>
            </a:r>
            <a:r>
              <a:rPr lang="en-US" dirty="0"/>
              <a:t> </a:t>
            </a:r>
            <a:r>
              <a:rPr lang="en-US" dirty="0" err="1"/>
              <a:t>nội</a:t>
            </a:r>
            <a:r>
              <a:rPr lang="en-US" dirty="0"/>
              <a:t> dung </a:t>
            </a:r>
            <a:r>
              <a:rPr lang="en-US" dirty="0" err="1"/>
              <a:t>quá</a:t>
            </a:r>
            <a:r>
              <a:rPr lang="en-US" dirty="0"/>
              <a:t> </a:t>
            </a:r>
            <a:r>
              <a:rPr lang="en-US" dirty="0" err="1"/>
              <a:t>dài</a:t>
            </a:r>
            <a:r>
              <a:rPr lang="en-US" dirty="0"/>
              <a:t>.</a:t>
            </a:r>
          </a:p>
          <a:p>
            <a:r>
              <a:rPr lang="en-US" dirty="0"/>
              <a:t>- Phần trò chơi </a:t>
            </a:r>
            <a:r>
              <a:rPr lang="en-US" dirty="0" err="1"/>
              <a:t>sau</a:t>
            </a:r>
            <a:r>
              <a:rPr lang="en-US" dirty="0"/>
              <a:t> </a:t>
            </a:r>
            <a:r>
              <a:rPr lang="en-US" dirty="0" err="1"/>
              <a:t>khi</a:t>
            </a:r>
            <a:r>
              <a:rPr lang="en-US" dirty="0"/>
              <a:t> </a:t>
            </a:r>
            <a:r>
              <a:rPr lang="en-US" dirty="0" err="1"/>
              <a:t>mở</a:t>
            </a:r>
            <a:r>
              <a:rPr lang="en-US" dirty="0"/>
              <a:t> </a:t>
            </a:r>
            <a:r>
              <a:rPr lang="en-US" dirty="0" err="1"/>
              <a:t>hộp</a:t>
            </a:r>
            <a:r>
              <a:rPr lang="en-US" dirty="0"/>
              <a:t> 1 thì </a:t>
            </a:r>
            <a:r>
              <a:rPr lang="en-US" dirty="0" err="1"/>
              <a:t>nó</a:t>
            </a:r>
            <a:r>
              <a:rPr lang="en-US" dirty="0"/>
              <a:t> </a:t>
            </a:r>
            <a:r>
              <a:rPr lang="en-US" dirty="0" err="1"/>
              <a:t>không</a:t>
            </a:r>
            <a:r>
              <a:rPr lang="en-US" dirty="0"/>
              <a:t> </a:t>
            </a:r>
            <a:r>
              <a:rPr lang="en-US" dirty="0" err="1"/>
              <a:t>mất</a:t>
            </a:r>
            <a:r>
              <a:rPr lang="en-US" dirty="0"/>
              <a:t> </a:t>
            </a:r>
            <a:r>
              <a:rPr lang="en-US" dirty="0" err="1"/>
              <a:t>đi</a:t>
            </a:r>
            <a:r>
              <a:rPr lang="en-US" dirty="0"/>
              <a:t>, nếu </a:t>
            </a:r>
            <a:r>
              <a:rPr lang="en-US" dirty="0" err="1"/>
              <a:t>mở</a:t>
            </a:r>
            <a:r>
              <a:rPr lang="en-US" dirty="0"/>
              <a:t> </a:t>
            </a:r>
            <a:r>
              <a:rPr lang="en-US" dirty="0" err="1"/>
              <a:t>hộp</a:t>
            </a:r>
            <a:r>
              <a:rPr lang="en-US" dirty="0"/>
              <a:t> khác, </a:t>
            </a:r>
            <a:r>
              <a:rPr lang="en-US" dirty="0" err="1"/>
              <a:t>lần</a:t>
            </a:r>
            <a:r>
              <a:rPr lang="en-US" dirty="0"/>
              <a:t> </a:t>
            </a:r>
            <a:r>
              <a:rPr lang="en-US" dirty="0" err="1"/>
              <a:t>đầu</a:t>
            </a:r>
            <a:r>
              <a:rPr lang="en-US" dirty="0"/>
              <a:t> </a:t>
            </a:r>
            <a:r>
              <a:rPr lang="en-US" dirty="0" err="1"/>
              <a:t>tiên</a:t>
            </a:r>
            <a:r>
              <a:rPr lang="en-US" dirty="0"/>
              <a:t> </a:t>
            </a:r>
            <a:r>
              <a:rPr lang="en-US" dirty="0" err="1"/>
              <a:t>nó</a:t>
            </a:r>
            <a:r>
              <a:rPr lang="en-US" dirty="0"/>
              <a:t> </a:t>
            </a:r>
            <a:r>
              <a:rPr lang="en-US" dirty="0" err="1"/>
              <a:t>vẫn</a:t>
            </a:r>
            <a:r>
              <a:rPr lang="en-US" dirty="0"/>
              <a:t> </a:t>
            </a:r>
            <a:r>
              <a:rPr lang="en-US" dirty="0" err="1"/>
              <a:t>nhảy</a:t>
            </a:r>
            <a:r>
              <a:rPr lang="en-US" dirty="0"/>
              <a:t> lại câu </a:t>
            </a:r>
            <a:r>
              <a:rPr lang="en-US" dirty="0" err="1"/>
              <a:t>hỏi</a:t>
            </a:r>
            <a:r>
              <a:rPr lang="en-US" dirty="0"/>
              <a:t> </a:t>
            </a:r>
            <a:r>
              <a:rPr lang="en-US" dirty="0" err="1"/>
              <a:t>của</a:t>
            </a:r>
            <a:r>
              <a:rPr lang="en-US" dirty="0"/>
              <a:t> </a:t>
            </a:r>
            <a:r>
              <a:rPr lang="en-US" dirty="0" err="1"/>
              <a:t>hộp</a:t>
            </a:r>
            <a:r>
              <a:rPr lang="en-US" dirty="0"/>
              <a:t> 1</a:t>
            </a:r>
          </a:p>
          <a:p>
            <a:pPr marL="285750" indent="-285750">
              <a:buFontTx/>
              <a:buChar char="-"/>
            </a:pPr>
            <a:endParaRPr lang="en-US" dirty="0"/>
          </a:p>
        </p:txBody>
      </p:sp>
    </p:spTree>
    <p:extLst>
      <p:ext uri="{BB962C8B-B14F-4D97-AF65-F5344CB8AC3E}">
        <p14:creationId xmlns:p14="http://schemas.microsoft.com/office/powerpoint/2010/main" val="1864617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893"/>
            <a:ext cx="9147175" cy="514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8587" y="685357"/>
            <a:ext cx="5775937" cy="915000"/>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en-US" sz="2702"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300384" y="1829107"/>
            <a:ext cx="4589296" cy="828027"/>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en-US" sz="2702"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6400" y="3208755"/>
            <a:ext cx="3774374" cy="679102"/>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pt-BR" sz="2702"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2"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2337526312"/>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10" y="-893"/>
            <a:ext cx="9133339" cy="5146874"/>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7020" y="2342607"/>
            <a:ext cx="2127435" cy="1932790"/>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1" name="组合 10"/>
          <p:cNvGrpSpPr/>
          <p:nvPr/>
        </p:nvGrpSpPr>
        <p:grpSpPr>
          <a:xfrm>
            <a:off x="3321121" y="2270680"/>
            <a:ext cx="2246977" cy="2057038"/>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914674">
                <a:defRPr/>
              </a:pP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4" name="组合 13"/>
          <p:cNvGrpSpPr/>
          <p:nvPr/>
        </p:nvGrpSpPr>
        <p:grpSpPr>
          <a:xfrm>
            <a:off x="6328155" y="2308219"/>
            <a:ext cx="2183557" cy="1980908"/>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3" name="TextBox 2"/>
          <p:cNvSpPr txBox="1"/>
          <p:nvPr/>
        </p:nvSpPr>
        <p:spPr>
          <a:xfrm>
            <a:off x="1041607" y="51389"/>
            <a:ext cx="1589449" cy="523402"/>
          </a:xfrm>
          <a:prstGeom prst="rect">
            <a:avLst/>
          </a:prstGeom>
          <a:noFill/>
        </p:spPr>
        <p:txBody>
          <a:bodyPr wrap="none" rtlCol="0">
            <a:spAutoFit/>
          </a:bodyPr>
          <a:lstStyle/>
          <a:p>
            <a:pPr defTabSz="914674">
              <a:defRPr/>
            </a:pPr>
            <a:r>
              <a:rPr lang="en-US" sz="2801" i="1" dirty="0" err="1">
                <a:solidFill>
                  <a:srgbClr val="FF0000"/>
                </a:solidFill>
                <a:latin typeface="Times New Roman" panose="02020603050405020304" pitchFamily="18" charset="0"/>
                <a:cs typeface="Times New Roman" panose="02020603050405020304" pitchFamily="18" charset="0"/>
              </a:rPr>
              <a:t>Chú</a:t>
            </a:r>
            <a:r>
              <a:rPr lang="en-US" sz="2801" i="1" dirty="0">
                <a:solidFill>
                  <a:srgbClr val="FF0000"/>
                </a:solidFill>
                <a:latin typeface="Times New Roman" panose="02020603050405020304" pitchFamily="18" charset="0"/>
                <a:cs typeface="Times New Roman" panose="02020603050405020304" pitchFamily="18" charset="0"/>
              </a:rPr>
              <a:t> </a:t>
            </a:r>
            <a:r>
              <a:rPr lang="en-US" sz="2801" i="1" dirty="0" err="1">
                <a:solidFill>
                  <a:srgbClr val="FF0000"/>
                </a:solidFill>
                <a:latin typeface="Times New Roman" panose="02020603050405020304" pitchFamily="18" charset="0"/>
                <a:cs typeface="Times New Roman" panose="02020603050405020304" pitchFamily="18" charset="0"/>
              </a:rPr>
              <a:t>thích</a:t>
            </a:r>
            <a:endParaRPr lang="en-US" sz="2801" i="1" dirty="0">
              <a:solidFill>
                <a:srgbClr val="FF0000"/>
              </a:solidFill>
              <a:latin typeface="Times New Roman" panose="02020603050405020304" pitchFamily="18" charset="0"/>
              <a:cs typeface="Times New Roman" panose="02020603050405020304" pitchFamily="18" charset="0"/>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2955" y="1650877"/>
            <a:ext cx="2639297" cy="231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295" y="2308219"/>
            <a:ext cx="2000512" cy="200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8070" y="2041880"/>
            <a:ext cx="1927334" cy="1927334"/>
          </a:xfrm>
          <a:prstGeom prst="rect">
            <a:avLst/>
          </a:prstGeom>
        </p:spPr>
      </p:pic>
      <p:sp>
        <p:nvSpPr>
          <p:cNvPr id="7" name="Cloud Callout 6"/>
          <p:cNvSpPr/>
          <p:nvPr/>
        </p:nvSpPr>
        <p:spPr>
          <a:xfrm>
            <a:off x="784244" y="532052"/>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cá</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nhân</a:t>
            </a:r>
            <a:endParaRPr lang="en-US" sz="2601"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3677515" y="460380"/>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cặp</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đôi</a:t>
            </a:r>
            <a:endParaRPr lang="en-US" sz="2601"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6520243" y="532052"/>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nhóm</a:t>
            </a:r>
            <a:endParaRPr lang="en-US" sz="2601" dirty="0">
              <a:solidFill>
                <a:srgbClr val="0000FF"/>
              </a:solidFill>
              <a:latin typeface="Times New Roman" panose="02020603050405020304" pitchFamily="18" charset="0"/>
              <a:cs typeface="Times New Roman" panose="02020603050405020304" pitchFamily="18" charset="0"/>
            </a:endParaRPr>
          </a:p>
        </p:txBody>
      </p:sp>
      <p:pic>
        <p:nvPicPr>
          <p:cNvPr id="21" name="Picture 20" descr="A picture containing toy, doll&#10;&#10;Description automatically generated">
            <a:extLst>
              <a:ext uri="{FF2B5EF4-FFF2-40B4-BE49-F238E27FC236}">
                <a16:creationId xmlns:a16="http://schemas.microsoft.com/office/drawing/2014/main" id="{557D3755-A99F-4DB6-BFFE-D1F51D2623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6971" y="2037173"/>
            <a:ext cx="1927334" cy="1927334"/>
          </a:xfrm>
          <a:prstGeom prst="rect">
            <a:avLst/>
          </a:prstGeom>
        </p:spPr>
      </p:pic>
      <p:pic>
        <p:nvPicPr>
          <p:cNvPr id="23" name="Picture 4" descr="Trẻ Em, Học Tập, Học Bài, Giáo Dục, Tải hình PNG 109 - Free.Vector6.com">
            <a:extLst>
              <a:ext uri="{FF2B5EF4-FFF2-40B4-BE49-F238E27FC236}">
                <a16:creationId xmlns:a16="http://schemas.microsoft.com/office/drawing/2014/main" id="{391AB971-20B8-48FE-AFCE-7036E2E468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3147" y="1646170"/>
            <a:ext cx="2639297" cy="231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par>
                                <p:cTn id="46" presetID="45" presetClass="entr" presetSubtype="0"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2000"/>
                                        <p:tgtEl>
                                          <p:spTgt spid="21"/>
                                        </p:tgtEl>
                                      </p:cBhvr>
                                    </p:animEffect>
                                    <p:anim calcmode="lin" valueType="num">
                                      <p:cBhvr>
                                        <p:cTn id="49" dur="2000" fill="hold"/>
                                        <p:tgtEl>
                                          <p:spTgt spid="21"/>
                                        </p:tgtEl>
                                        <p:attrNameLst>
                                          <p:attrName>ppt_w</p:attrName>
                                        </p:attrNameLst>
                                      </p:cBhvr>
                                      <p:tavLst>
                                        <p:tav tm="0" fmla="#ppt_w*sin(2.5*pi*$)">
                                          <p:val>
                                            <p:fltVal val="0"/>
                                          </p:val>
                                        </p:tav>
                                        <p:tav tm="100000">
                                          <p:val>
                                            <p:fltVal val="1"/>
                                          </p:val>
                                        </p:tav>
                                      </p:tavLst>
                                    </p:anim>
                                    <p:anim calcmode="lin" valueType="num">
                                      <p:cBhvr>
                                        <p:cTn id="50" dur="2000" fill="hold"/>
                                        <p:tgtEl>
                                          <p:spTgt spid="21"/>
                                        </p:tgtEl>
                                        <p:attrNameLst>
                                          <p:attrName>ppt_h</p:attrName>
                                        </p:attrNameLst>
                                      </p:cBhvr>
                                      <p:tavLst>
                                        <p:tav tm="0">
                                          <p:val>
                                            <p:strVal val="#ppt_h"/>
                                          </p:val>
                                        </p:tav>
                                        <p:tav tm="100000">
                                          <p:val>
                                            <p:strVal val="#ppt_h"/>
                                          </p:val>
                                        </p:tav>
                                      </p:tavLst>
                                    </p:anim>
                                  </p:childTnLst>
                                </p:cTn>
                              </p:par>
                              <p:par>
                                <p:cTn id="51" presetID="23" presetClass="entr" presetSubtype="16"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p:cTn id="53" dur="500" fill="hold"/>
                                        <p:tgtEl>
                                          <p:spTgt spid="23"/>
                                        </p:tgtEl>
                                        <p:attrNameLst>
                                          <p:attrName>ppt_w</p:attrName>
                                        </p:attrNameLst>
                                      </p:cBhvr>
                                      <p:tavLst>
                                        <p:tav tm="0">
                                          <p:val>
                                            <p:fltVal val="0"/>
                                          </p:val>
                                        </p:tav>
                                        <p:tav tm="100000">
                                          <p:val>
                                            <p:strVal val="#ppt_w"/>
                                          </p:val>
                                        </p:tav>
                                      </p:tavLst>
                                    </p:anim>
                                    <p:anim calcmode="lin" valueType="num">
                                      <p:cBhvr>
                                        <p:cTn id="54"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5" y="1542"/>
            <a:ext cx="9280923" cy="613845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623" y="1025692"/>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795" y="381765"/>
            <a:ext cx="2961208" cy="2961723"/>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84006" y="5116366"/>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630558" y="5018399"/>
            <a:ext cx="541974" cy="811154"/>
            <a:chOff x="279276" y="673100"/>
            <a:chExt cx="4026024" cy="9464137"/>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279276" y="6311364"/>
              <a:ext cx="3825872" cy="3825873"/>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dirty="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7158" y="4922576"/>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185040" y="4970763"/>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296032" y="1539371"/>
            <a:ext cx="2418404" cy="584775"/>
          </a:xfrm>
          <a:prstGeom prst="rect">
            <a:avLst/>
          </a:prstGeom>
          <a:noFill/>
        </p:spPr>
        <p:txBody>
          <a:bodyPr wrap="square" rtlCol="0">
            <a:spAutoFit/>
          </a:bodyPr>
          <a:lstStyle/>
          <a:p>
            <a:r>
              <a:rPr lang="en-US" sz="3200" dirty="0" err="1">
                <a:solidFill>
                  <a:srgbClr val="0000FF"/>
                </a:solidFill>
                <a:latin typeface="Times New Roman" panose="02020603050405020304" pitchFamily="18" charset="0"/>
                <a:cs typeface="Times New Roman" panose="02020603050405020304" pitchFamily="18" charset="0"/>
              </a:rPr>
              <a:t>Khởi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động</a:t>
            </a:r>
            <a:endParaRPr lang="en-US" sz="3200" dirty="0">
              <a:solidFill>
                <a:srgbClr val="0000FF"/>
              </a:solidFill>
              <a:latin typeface="Times New Roman" panose="02020603050405020304" pitchFamily="18" charset="0"/>
              <a:cs typeface="Times New Roman" panose="02020603050405020304" pitchFamily="18" charset="0"/>
            </a:endParaRPr>
          </a:p>
        </p:txBody>
      </p:sp>
      <p:grpSp>
        <p:nvGrpSpPr>
          <p:cNvPr id="51" name="组合 7">
            <a:extLst>
              <a:ext uri="{FF2B5EF4-FFF2-40B4-BE49-F238E27FC236}">
                <a16:creationId xmlns:a16="http://schemas.microsoft.com/office/drawing/2014/main" id="{2698DB89-E781-088C-9B99-92F4DFD07106}"/>
              </a:ext>
            </a:extLst>
          </p:cNvPr>
          <p:cNvGrpSpPr/>
          <p:nvPr/>
        </p:nvGrpSpPr>
        <p:grpSpPr>
          <a:xfrm>
            <a:off x="279108" y="3717864"/>
            <a:ext cx="2127435" cy="1932790"/>
            <a:chOff x="2067317" y="1810431"/>
            <a:chExt cx="2488837" cy="2293259"/>
          </a:xfrm>
          <a:effectLst>
            <a:outerShdw blurRad="139700" dist="63500" dir="2700000" algn="tl" rotWithShape="0">
              <a:prstClr val="black">
                <a:alpha val="40000"/>
              </a:prstClr>
            </a:outerShdw>
          </a:effectLst>
        </p:grpSpPr>
        <p:sp>
          <p:nvSpPr>
            <p:cNvPr id="52" name="圆角矩形 8">
              <a:extLst>
                <a:ext uri="{FF2B5EF4-FFF2-40B4-BE49-F238E27FC236}">
                  <a16:creationId xmlns:a16="http://schemas.microsoft.com/office/drawing/2014/main" id="{DFD96371-0973-0E88-15DC-E5A624AF00EB}"/>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Arial"/>
                <a:ea typeface="微软雅黑" panose="020B0503020204020204" pitchFamily="34" charset="-122"/>
                <a:cs typeface="+mn-ea"/>
                <a:sym typeface="+mn-lt"/>
              </a:endParaRPr>
            </a:p>
          </p:txBody>
        </p:sp>
        <p:sp>
          <p:nvSpPr>
            <p:cNvPr id="53" name="圆角矩形 9">
              <a:extLst>
                <a:ext uri="{FF2B5EF4-FFF2-40B4-BE49-F238E27FC236}">
                  <a16:creationId xmlns:a16="http://schemas.microsoft.com/office/drawing/2014/main" id="{0D277F93-B462-49CE-2CEA-F469C1066F56}"/>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sp>
        <p:nvSpPr>
          <p:cNvPr id="16" name="TextBox 15">
            <a:extLst>
              <a:ext uri="{FF2B5EF4-FFF2-40B4-BE49-F238E27FC236}">
                <a16:creationId xmlns:a16="http://schemas.microsoft.com/office/drawing/2014/main" id="{36ADAD23-40BB-43C8-A2BA-3674F739B171}"/>
              </a:ext>
            </a:extLst>
          </p:cNvPr>
          <p:cNvSpPr txBox="1"/>
          <p:nvPr/>
        </p:nvSpPr>
        <p:spPr>
          <a:xfrm>
            <a:off x="2828837" y="1280659"/>
            <a:ext cx="5646272" cy="2554545"/>
          </a:xfrm>
          <a:prstGeom prst="rect">
            <a:avLst/>
          </a:prstGeom>
          <a:noFill/>
        </p:spPr>
        <p:txBody>
          <a:bodyPr wrap="square" rtlCol="0">
            <a:spAutoFit/>
          </a:bodyPr>
          <a:lstStyle/>
          <a:p>
            <a:r>
              <a:rPr lang="en-US" sz="4000" b="1" dirty="0">
                <a:effectLst/>
                <a:latin typeface="Times New Roman" panose="02020603050405020304" pitchFamily="18" charset="0"/>
                <a:ea typeface="Calibri" panose="020F0502020204030204" pitchFamily="34" charset="0"/>
              </a:rPr>
              <a:t>Chia </a:t>
            </a:r>
            <a:r>
              <a:rPr lang="en-US" sz="4000" b="1" dirty="0" err="1">
                <a:effectLst/>
                <a:latin typeface="Times New Roman" panose="02020603050405020304" pitchFamily="18" charset="0"/>
                <a:ea typeface="Calibri" panose="020F0502020204030204" pitchFamily="34" charset="0"/>
              </a:rPr>
              <a:t>lớp</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thành</a:t>
            </a:r>
            <a:r>
              <a:rPr lang="en-US" sz="4000" b="1" dirty="0">
                <a:effectLst/>
                <a:latin typeface="Times New Roman" panose="02020603050405020304" pitchFamily="18" charset="0"/>
                <a:ea typeface="Calibri" panose="020F0502020204030204" pitchFamily="34" charset="0"/>
              </a:rPr>
              <a:t> </a:t>
            </a:r>
            <a:r>
              <a:rPr lang="vi-VN" sz="4000" b="1" dirty="0">
                <a:effectLst/>
                <a:latin typeface="Times New Roman" panose="02020603050405020304" pitchFamily="18" charset="0"/>
                <a:ea typeface="Calibri" panose="020F0502020204030204" pitchFamily="34" charset="0"/>
              </a:rPr>
              <a:t>4 nhóm</a:t>
            </a:r>
            <a:r>
              <a:rPr lang="en-US" sz="4000" b="1" dirty="0">
                <a:latin typeface="Times New Roman" panose="02020603050405020304" pitchFamily="18" charset="0"/>
                <a:ea typeface="Calibri" panose="020F0502020204030204" pitchFamily="34" charset="0"/>
              </a:rPr>
              <a:t>,</a:t>
            </a:r>
            <a:r>
              <a:rPr lang="vi-VN" sz="4000" b="1" dirty="0">
                <a:effectLst/>
                <a:latin typeface="Times New Roman" panose="02020603050405020304" pitchFamily="18" charset="0"/>
                <a:ea typeface="Calibri" panose="020F0502020204030204" pitchFamily="34" charset="0"/>
              </a:rPr>
              <a:t> thảo luận </a:t>
            </a:r>
            <a:r>
              <a:rPr lang="en-US" sz="4000" b="1" dirty="0" err="1">
                <a:effectLst/>
                <a:latin typeface="Times New Roman" panose="02020603050405020304" pitchFamily="18" charset="0"/>
                <a:ea typeface="Calibri" panose="020F0502020204030204" pitchFamily="34" charset="0"/>
              </a:rPr>
              <a:t>va</a:t>
            </a:r>
            <a:r>
              <a:rPr lang="en-US" sz="4000" b="1" dirty="0">
                <a:effectLst/>
                <a:latin typeface="Times New Roman" panose="02020603050405020304" pitchFamily="18" charset="0"/>
                <a:ea typeface="Calibri" panose="020F0502020204030204" pitchFamily="34" charset="0"/>
              </a:rPr>
              <a:t>̀</a:t>
            </a:r>
            <a:r>
              <a:rPr lang="vi-VN" sz="4000" b="1" dirty="0">
                <a:effectLst/>
                <a:latin typeface="Times New Roman" panose="02020603050405020304" pitchFamily="18" charset="0"/>
                <a:ea typeface="Calibri" panose="020F0502020204030204" pitchFamily="34" charset="0"/>
              </a:rPr>
              <a:t> trả lời câu hỏi</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trong</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phiếu</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học</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tập</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sô</a:t>
            </a:r>
            <a:r>
              <a:rPr lang="en-US" sz="4000" b="1" dirty="0">
                <a:effectLst/>
                <a:latin typeface="Times New Roman" panose="02020603050405020304" pitchFamily="18" charset="0"/>
                <a:ea typeface="Calibri" panose="020F0502020204030204" pitchFamily="34" charset="0"/>
              </a:rPr>
              <a:t>́ 1 </a:t>
            </a:r>
            <a:r>
              <a:rPr lang="en-US" sz="4000" b="1" dirty="0" err="1">
                <a:effectLst/>
                <a:latin typeface="Times New Roman" panose="02020603050405020304" pitchFamily="18" charset="0"/>
                <a:ea typeface="Calibri" panose="020F0502020204030204" pitchFamily="34" charset="0"/>
              </a:rPr>
              <a:t>sau</a:t>
            </a:r>
            <a:r>
              <a:rPr lang="en-US" sz="4000" b="1" dirty="0">
                <a:effectLst/>
                <a:latin typeface="Times New Roman" panose="02020603050405020304" pitchFamily="18" charset="0"/>
                <a:ea typeface="Calibri" panose="020F0502020204030204" pitchFamily="34" charset="0"/>
              </a:rPr>
              <a:t>:</a:t>
            </a:r>
            <a:endParaRPr lang="en-US" sz="4000" b="1" dirty="0"/>
          </a:p>
        </p:txBody>
      </p:sp>
      <p:pic>
        <p:nvPicPr>
          <p:cNvPr id="58" name="Picture 2" descr="Hình ảnh dấu chấm hỏi đẹp, ấn tượng và độc đáo nhất">
            <a:extLst>
              <a:ext uri="{FF2B5EF4-FFF2-40B4-BE49-F238E27FC236}">
                <a16:creationId xmlns:a16="http://schemas.microsoft.com/office/drawing/2014/main" id="{D635DEFA-80F1-4F28-AD2A-34E40E67B4C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4598" y="3281175"/>
            <a:ext cx="944258" cy="54552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descr="A picture containing toy, doll&#10;&#10;Description automatically generated">
            <a:extLst>
              <a:ext uri="{FF2B5EF4-FFF2-40B4-BE49-F238E27FC236}">
                <a16:creationId xmlns:a16="http://schemas.microsoft.com/office/drawing/2014/main" id="{D61D26B9-0BE4-4DB8-B361-31595698C1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5223" y="3778616"/>
            <a:ext cx="1680112" cy="1680112"/>
          </a:xfrm>
          <a:prstGeom prst="rect">
            <a:avLst/>
          </a:prstGeom>
        </p:spPr>
      </p:pic>
    </p:spTree>
    <p:extLst>
      <p:ext uri="{BB962C8B-B14F-4D97-AF65-F5344CB8AC3E}">
        <p14:creationId xmlns:p14="http://schemas.microsoft.com/office/powerpoint/2010/main" val="121384691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22" presetClass="entr" presetSubtype="4" fill="hold"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wipe(down)">
                                      <p:cBhvr>
                                        <p:cTn id="112" dur="500"/>
                                        <p:tgtEl>
                                          <p:spTgt spid="51"/>
                                        </p:tgtEl>
                                      </p:cBhvr>
                                    </p:animEffect>
                                  </p:childTnLst>
                                </p:cTn>
                              </p:par>
                              <p:par>
                                <p:cTn id="113" presetID="45" presetClass="entr" presetSubtype="0" fill="hold" nodeType="withEffect">
                                  <p:stCondLst>
                                    <p:cond delay="0"/>
                                  </p:stCondLst>
                                  <p:childTnLst>
                                    <p:set>
                                      <p:cBhvr>
                                        <p:cTn id="114" dur="1" fill="hold">
                                          <p:stCondLst>
                                            <p:cond delay="0"/>
                                          </p:stCondLst>
                                        </p:cTn>
                                        <p:tgtEl>
                                          <p:spTgt spid="60"/>
                                        </p:tgtEl>
                                        <p:attrNameLst>
                                          <p:attrName>style.visibility</p:attrName>
                                        </p:attrNameLst>
                                      </p:cBhvr>
                                      <p:to>
                                        <p:strVal val="visible"/>
                                      </p:to>
                                    </p:set>
                                    <p:animEffect transition="in" filter="fade">
                                      <p:cBhvr>
                                        <p:cTn id="115" dur="2000"/>
                                        <p:tgtEl>
                                          <p:spTgt spid="60"/>
                                        </p:tgtEl>
                                      </p:cBhvr>
                                    </p:animEffect>
                                    <p:anim calcmode="lin" valueType="num">
                                      <p:cBhvr>
                                        <p:cTn id="116" dur="2000" fill="hold"/>
                                        <p:tgtEl>
                                          <p:spTgt spid="60"/>
                                        </p:tgtEl>
                                        <p:attrNameLst>
                                          <p:attrName>ppt_w</p:attrName>
                                        </p:attrNameLst>
                                      </p:cBhvr>
                                      <p:tavLst>
                                        <p:tav tm="0" fmla="#ppt_w*sin(2.5*pi*$)">
                                          <p:val>
                                            <p:fltVal val="0"/>
                                          </p:val>
                                        </p:tav>
                                        <p:tav tm="100000">
                                          <p:val>
                                            <p:fltVal val="1"/>
                                          </p:val>
                                        </p:tav>
                                      </p:tavLst>
                                    </p:anim>
                                    <p:anim calcmode="lin" valueType="num">
                                      <p:cBhvr>
                                        <p:cTn id="117" dur="2000" fill="hold"/>
                                        <p:tgtEl>
                                          <p:spTgt spid="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grpSp>
        <p:nvGrpSpPr>
          <p:cNvPr id="4" name="组合 13">
            <a:extLst>
              <a:ext uri="{FF2B5EF4-FFF2-40B4-BE49-F238E27FC236}">
                <a16:creationId xmlns:a16="http://schemas.microsoft.com/office/drawing/2014/main" id="{9D3E354B-8223-89F8-6C4D-1E8C17E32350}"/>
              </a:ext>
            </a:extLst>
          </p:cNvPr>
          <p:cNvGrpSpPr/>
          <p:nvPr/>
        </p:nvGrpSpPr>
        <p:grpSpPr>
          <a:xfrm>
            <a:off x="215591" y="-893"/>
            <a:ext cx="1162769" cy="116473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743BE3F5-4E31-478E-538E-C4A3F6F83246}"/>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15">
              <a:extLst>
                <a:ext uri="{FF2B5EF4-FFF2-40B4-BE49-F238E27FC236}">
                  <a16:creationId xmlns:a16="http://schemas.microsoft.com/office/drawing/2014/main" id="{E8E04596-1E84-C1AB-5400-154D6C0342C9}"/>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593E81F-14C0-34AE-7F2F-E34BF0A4B2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022" y="-893"/>
            <a:ext cx="922770" cy="922770"/>
          </a:xfrm>
          <a:prstGeom prst="rect">
            <a:avLst/>
          </a:prstGeom>
        </p:spPr>
      </p:pic>
      <p:sp>
        <p:nvSpPr>
          <p:cNvPr id="10" name="Rectangle: Rounded Corners 15">
            <a:extLst>
              <a:ext uri="{FF2B5EF4-FFF2-40B4-BE49-F238E27FC236}">
                <a16:creationId xmlns:a16="http://schemas.microsoft.com/office/drawing/2014/main" id="{955AD759-D001-DFBA-6002-F20CBB1C3B7C}"/>
              </a:ext>
            </a:extLst>
          </p:cNvPr>
          <p:cNvSpPr/>
          <p:nvPr/>
        </p:nvSpPr>
        <p:spPr>
          <a:xfrm>
            <a:off x="558882" y="2744998"/>
            <a:ext cx="8211961" cy="2073610"/>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1" b="1" dirty="0">
              <a:solidFill>
                <a:srgbClr val="0000FF"/>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FB072D6-644D-6F50-7F2D-1C3BDE44CC5C}"/>
              </a:ext>
            </a:extLst>
          </p:cNvPr>
          <p:cNvSpPr txBox="1"/>
          <p:nvPr/>
        </p:nvSpPr>
        <p:spPr>
          <a:xfrm>
            <a:off x="842662" y="410360"/>
            <a:ext cx="7928181" cy="4358116"/>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Nhóm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tài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ba</a:t>
            </a:r>
            <a:r>
              <a:rPr lang="en-US" sz="3200" b="1" dirty="0">
                <a:solidFill>
                  <a:srgbClr val="FF0000"/>
                </a:solidFill>
                <a:latin typeface="Times New Roman" panose="02020603050405020304" pitchFamily="18" charset="0"/>
                <a:cs typeface="Times New Roman" panose="02020603050405020304" pitchFamily="18" charset="0"/>
              </a:rPr>
              <a:t> </a:t>
            </a:r>
            <a:endParaRPr lang="en-US" sz="3200" b="1" i="1" dirty="0">
              <a:solidFill>
                <a:srgbClr val="FF0000"/>
              </a:solidFill>
              <a:latin typeface="Times New Roman" panose="02020603050405020304" pitchFamily="18" charset="0"/>
              <a:cs typeface="Times New Roman" panose="02020603050405020304" pitchFamily="18" charset="0"/>
            </a:endParaRPr>
          </a:p>
          <a:p>
            <a:pPr algn="just">
              <a:lnSpc>
                <a:spcPct val="120000"/>
              </a:lnSpc>
              <a:spcBef>
                <a:spcPts val="600"/>
              </a:spcBef>
              <a:spcAft>
                <a:spcPts val="600"/>
              </a:spcAft>
            </a:pPr>
            <a:r>
              <a:rPr lang="vi-VN" sz="2400" b="1" dirty="0">
                <a:solidFill>
                  <a:srgbClr val="000000"/>
                </a:solidFill>
                <a:latin typeface="Times New Roman" panose="02020603050405020304" pitchFamily="18" charset="0"/>
                <a:ea typeface="Calibri" panose="020F0502020204030204" pitchFamily="34" charset="0"/>
              </a:rPr>
              <a:t>Trong tập ảnh cũ, Khoa thấy bức ảnh ruộng bậc thang. Để chia sẻ ảnh với An mà không cần phải đến nhà bạn, Khoa đã dùng điện thoại thông minh chụp lại bức ảnh và gửi cho An qua thư điện tử. Em hãy cho biết?</a:t>
            </a:r>
            <a:endParaRPr lang="en-US" sz="2400" b="1" dirty="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000" b="1" dirty="0">
                <a:solidFill>
                  <a:srgbClr val="000000"/>
                </a:solidFill>
                <a:latin typeface="Times New Roman" panose="02020603050405020304" pitchFamily="18" charset="0"/>
                <a:ea typeface="Calibri" panose="020F0502020204030204" pitchFamily="34" charset="0"/>
              </a:rPr>
              <a:t>Câu 1: An có thể nhận được bức ảnh bằng cách nào?</a:t>
            </a:r>
            <a:endParaRPr lang="en-US" sz="2000" b="1" dirty="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000" b="1" dirty="0">
                <a:solidFill>
                  <a:srgbClr val="000000"/>
                </a:solidFill>
                <a:latin typeface="Times New Roman" panose="02020603050405020304" pitchFamily="18" charset="0"/>
                <a:ea typeface="Calibri" panose="020F0502020204030204" pitchFamily="34" charset="0"/>
              </a:rPr>
              <a:t>Câu 2: Sau khi An nhận được ảnh, Khoa có bị mất bức ảnh gốc không?</a:t>
            </a:r>
            <a:endParaRPr lang="en-US" sz="2000" b="1" dirty="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000" b="1" dirty="0">
                <a:solidFill>
                  <a:srgbClr val="000000"/>
                </a:solidFill>
                <a:latin typeface="Times New Roman" panose="02020603050405020304" pitchFamily="18" charset="0"/>
                <a:ea typeface="Calibri" panose="020F0502020204030204" pitchFamily="34" charset="0"/>
              </a:rPr>
              <a:t>Câu 3: An có thể lưu trữ ảnh vào những thiết bị nào?</a:t>
            </a:r>
            <a:endParaRPr lang="en-US" sz="2000" b="1" dirty="0">
              <a:solidFill>
                <a:srgbClr val="000000"/>
              </a:solidFill>
              <a:latin typeface="Times New Roman" panose="02020603050405020304" pitchFamily="18" charset="0"/>
              <a:ea typeface="Calibri" panose="020F0502020204030204" pitchFamily="34" charset="0"/>
            </a:endParaRPr>
          </a:p>
          <a:p>
            <a:endParaRPr lang="en-US" dirty="0"/>
          </a:p>
        </p:txBody>
      </p:sp>
      <p:pic>
        <p:nvPicPr>
          <p:cNvPr id="8" name="Picture 2" descr="Hình ảnh dấu chấm hỏi đẹp, ấn tượng và độc đáo nhất">
            <a:extLst>
              <a:ext uri="{FF2B5EF4-FFF2-40B4-BE49-F238E27FC236}">
                <a16:creationId xmlns:a16="http://schemas.microsoft.com/office/drawing/2014/main" id="{8BE54B24-2221-48EE-B64B-EA0E2CF457A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25883" y="460492"/>
            <a:ext cx="944258" cy="545526"/>
          </a:xfrm>
          <a:prstGeom prst="rect">
            <a:avLst/>
          </a:prstGeom>
          <a:noFill/>
          <a:extLst>
            <a:ext uri="{909E8E84-426E-40DD-AFC4-6F175D3DCCD1}">
              <a14:hiddenFill xmlns:a14="http://schemas.microsoft.com/office/drawing/2010/main">
                <a:solidFill>
                  <a:srgbClr val="FFFFFF"/>
                </a:solidFill>
              </a14:hiddenFill>
            </a:ext>
          </a:extLst>
        </p:spPr>
      </p:pic>
      <p:pic>
        <p:nvPicPr>
          <p:cNvPr id="11" name="Đồng hồ đếm ngược 3 phút gây sốc  3 Minutes">
            <a:hlinkClick r:id="" action="ppaction://media"/>
            <a:extLst>
              <a:ext uri="{FF2B5EF4-FFF2-40B4-BE49-F238E27FC236}">
                <a16:creationId xmlns:a16="http://schemas.microsoft.com/office/drawing/2014/main" id="{7E12F611-B0B2-4CCC-9B3D-3F5DBBF0E9C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584887" y="33307"/>
            <a:ext cx="1562288" cy="878787"/>
          </a:xfrm>
          <a:prstGeom prst="rect">
            <a:avLst/>
          </a:prstGeom>
        </p:spPr>
      </p:pic>
    </p:spTree>
    <p:extLst>
      <p:ext uri="{BB962C8B-B14F-4D97-AF65-F5344CB8AC3E}">
        <p14:creationId xmlns:p14="http://schemas.microsoft.com/office/powerpoint/2010/main" val="31083173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 calcmode="lin" valueType="num">
                                      <p:cBhvr additive="base">
                                        <p:cTn id="3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 calcmode="lin" valueType="num">
                                      <p:cBhvr additive="base">
                                        <p:cTn id="3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 calcmode="lin" valueType="num">
                                      <p:cBhvr additive="base">
                                        <p:cTn id="4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45" fill="hold" display="0">
                  <p:stCondLst>
                    <p:cond delay="indefinite"/>
                  </p:stCondLst>
                </p:cTn>
                <p:tgtEl>
                  <p:spTgt spid="11"/>
                </p:tgtEl>
              </p:cMediaNode>
            </p:video>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Shape 1764"/>
        <p:cNvGrpSpPr/>
        <p:nvPr/>
      </p:nvGrpSpPr>
      <p:grpSpPr>
        <a:xfrm>
          <a:off x="0" y="0"/>
          <a:ext cx="0" cy="0"/>
          <a:chOff x="0" y="0"/>
          <a:chExt cx="0" cy="0"/>
        </a:xfrm>
      </p:grpSpPr>
      <p:grpSp>
        <p:nvGrpSpPr>
          <p:cNvPr id="4" name="组合 13">
            <a:extLst>
              <a:ext uri="{FF2B5EF4-FFF2-40B4-BE49-F238E27FC236}">
                <a16:creationId xmlns:a16="http://schemas.microsoft.com/office/drawing/2014/main" id="{9D3E354B-8223-89F8-6C4D-1E8C17E32350}"/>
              </a:ext>
            </a:extLst>
          </p:cNvPr>
          <p:cNvGrpSpPr/>
          <p:nvPr/>
        </p:nvGrpSpPr>
        <p:grpSpPr>
          <a:xfrm>
            <a:off x="215591" y="-893"/>
            <a:ext cx="1162769" cy="116473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743BE3F5-4E31-478E-538E-C4A3F6F83246}"/>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15">
              <a:extLst>
                <a:ext uri="{FF2B5EF4-FFF2-40B4-BE49-F238E27FC236}">
                  <a16:creationId xmlns:a16="http://schemas.microsoft.com/office/drawing/2014/main" id="{E8E04596-1E84-C1AB-5400-154D6C0342C9}"/>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593E81F-14C0-34AE-7F2F-E34BF0A4B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831" y="11316"/>
            <a:ext cx="922770" cy="922770"/>
          </a:xfrm>
          <a:prstGeom prst="rect">
            <a:avLst/>
          </a:prstGeom>
        </p:spPr>
      </p:pic>
      <p:sp>
        <p:nvSpPr>
          <p:cNvPr id="3" name="TextBox 2">
            <a:extLst>
              <a:ext uri="{FF2B5EF4-FFF2-40B4-BE49-F238E27FC236}">
                <a16:creationId xmlns:a16="http://schemas.microsoft.com/office/drawing/2014/main" id="{D4691FC9-443D-4E04-943E-C2DB1B934214}"/>
              </a:ext>
            </a:extLst>
          </p:cNvPr>
          <p:cNvSpPr txBox="1"/>
          <p:nvPr/>
        </p:nvSpPr>
        <p:spPr>
          <a:xfrm>
            <a:off x="1322363" y="877912"/>
            <a:ext cx="6740117" cy="4004173"/>
          </a:xfrm>
          <a:prstGeom prst="rect">
            <a:avLst/>
          </a:prstGeom>
          <a:noFill/>
        </p:spPr>
        <p:txBody>
          <a:bodyPr wrap="square" rtlCol="0">
            <a:spAutoFit/>
          </a:bodyPr>
          <a:lstStyle/>
          <a:p>
            <a:pPr algn="just">
              <a:lnSpc>
                <a:spcPct val="120000"/>
              </a:lnSpc>
              <a:spcBef>
                <a:spcPts val="600"/>
              </a:spcBef>
              <a:spcAft>
                <a:spcPts val="600"/>
              </a:spcAft>
            </a:pPr>
            <a:r>
              <a:rPr lang="en-US" sz="2200" b="1" dirty="0">
                <a:solidFill>
                  <a:srgbClr val="000000"/>
                </a:solidFill>
                <a:effectLst/>
                <a:latin typeface="Times New Roman" panose="02020603050405020304" pitchFamily="18" charset="0"/>
                <a:ea typeface="Calibri" panose="020F0502020204030204" pitchFamily="34" charset="0"/>
              </a:rPr>
              <a:t> </a:t>
            </a:r>
            <a:r>
              <a:rPr lang="vi-VN" sz="2200" b="1" dirty="0">
                <a:solidFill>
                  <a:srgbClr val="FF0000"/>
                </a:solidFill>
                <a:effectLst/>
                <a:latin typeface="Times New Roman" panose="02020603050405020304" pitchFamily="18" charset="0"/>
                <a:ea typeface="Calibri" panose="020F0502020204030204" pitchFamily="34" charset="0"/>
              </a:rPr>
              <a:t>Câu 1</a:t>
            </a:r>
            <a:r>
              <a:rPr lang="vi-VN" sz="2200" b="1" dirty="0">
                <a:solidFill>
                  <a:srgbClr val="000000"/>
                </a:solidFill>
                <a:effectLst/>
                <a:latin typeface="Times New Roman" panose="02020603050405020304" pitchFamily="18" charset="0"/>
                <a:ea typeface="Calibri" panose="020F0502020204030204" pitchFamily="34" charset="0"/>
              </a:rPr>
              <a:t>: An nhận được bức ảnh số bằng cách truy cập vào hộp thư điện tử của mình qua mạng. Thông tin số được truy cập từ xa. </a:t>
            </a:r>
            <a:endParaRPr lang="en-US" sz="22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en-US" sz="2200" b="1" dirty="0">
                <a:solidFill>
                  <a:srgbClr val="000000"/>
                </a:solidFill>
                <a:effectLst/>
                <a:latin typeface="Times New Roman" panose="02020603050405020304" pitchFamily="18" charset="0"/>
                <a:ea typeface="Calibri" panose="020F0502020204030204" pitchFamily="34" charset="0"/>
              </a:rPr>
              <a:t> </a:t>
            </a:r>
            <a:r>
              <a:rPr lang="vi-VN" sz="2200" b="1" dirty="0">
                <a:solidFill>
                  <a:srgbClr val="FF0000"/>
                </a:solidFill>
                <a:effectLst/>
                <a:latin typeface="Times New Roman" panose="02020603050405020304" pitchFamily="18" charset="0"/>
                <a:ea typeface="Calibri" panose="020F0502020204030204" pitchFamily="34" charset="0"/>
              </a:rPr>
              <a:t>Câu 2</a:t>
            </a:r>
            <a:r>
              <a:rPr lang="vi-VN" sz="2200" b="1" dirty="0">
                <a:solidFill>
                  <a:srgbClr val="000000"/>
                </a:solidFill>
                <a:effectLst/>
                <a:latin typeface="Times New Roman" panose="02020603050405020304" pitchFamily="18" charset="0"/>
                <a:ea typeface="Calibri" panose="020F0502020204030204" pitchFamily="34" charset="0"/>
              </a:rPr>
              <a:t>: An nhận được ảnh nhưng Khoa không bị mất bức ảnh gốc. Việc nhân bản thông tin số không tốn vật liệu và dễ thực hiện. </a:t>
            </a:r>
            <a:endParaRPr lang="en-US" sz="22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en-US" sz="2200" b="1" dirty="0">
                <a:solidFill>
                  <a:srgbClr val="000000"/>
                </a:solidFill>
                <a:latin typeface="Times New Roman" panose="02020603050405020304" pitchFamily="18" charset="0"/>
                <a:ea typeface="Calibri" panose="020F0502020204030204" pitchFamily="34" charset="0"/>
              </a:rPr>
              <a:t> </a:t>
            </a:r>
            <a:r>
              <a:rPr lang="vi-VN" sz="2200" b="1" dirty="0">
                <a:solidFill>
                  <a:srgbClr val="FF0000"/>
                </a:solidFill>
                <a:effectLst/>
                <a:latin typeface="Times New Roman" panose="02020603050405020304" pitchFamily="18" charset="0"/>
                <a:ea typeface="Calibri" panose="020F0502020204030204" pitchFamily="34" charset="0"/>
              </a:rPr>
              <a:t>Câu 3</a:t>
            </a:r>
            <a:r>
              <a:rPr lang="vi-VN" sz="2200" b="1" dirty="0">
                <a:solidFill>
                  <a:srgbClr val="000000"/>
                </a:solidFill>
                <a:effectLst/>
                <a:latin typeface="Times New Roman" panose="02020603050405020304" pitchFamily="18" charset="0"/>
                <a:ea typeface="Calibri" panose="020F0502020204030204" pitchFamily="34" charset="0"/>
              </a:rPr>
              <a:t>: An có thể lưu trữ bức ảnh số vào nhiều thiết bị của mình. Dữ liệu số dễ dàng nhân bản và lan truyền.</a:t>
            </a:r>
            <a:endParaRPr lang="en-US" sz="2200" b="1" dirty="0">
              <a:solidFill>
                <a:srgbClr val="000000"/>
              </a:solidFill>
              <a:effectLst/>
              <a:latin typeface="Times New Roman" panose="02020603050405020304" pitchFamily="18" charset="0"/>
              <a:ea typeface="Calibri" panose="020F0502020204030204" pitchFamily="34" charset="0"/>
            </a:endParaRPr>
          </a:p>
          <a:p>
            <a:endParaRPr lang="en-US" dirty="0"/>
          </a:p>
        </p:txBody>
      </p:sp>
      <p:sp>
        <p:nvSpPr>
          <p:cNvPr id="2" name="TextBox 1">
            <a:extLst>
              <a:ext uri="{FF2B5EF4-FFF2-40B4-BE49-F238E27FC236}">
                <a16:creationId xmlns:a16="http://schemas.microsoft.com/office/drawing/2014/main" id="{2A87ABB8-34A2-461C-92F5-25E230EB03A3}"/>
              </a:ext>
            </a:extLst>
          </p:cNvPr>
          <p:cNvSpPr txBox="1"/>
          <p:nvPr/>
        </p:nvSpPr>
        <p:spPr>
          <a:xfrm>
            <a:off x="1709817" y="263003"/>
            <a:ext cx="5898918" cy="584775"/>
          </a:xfrm>
          <a:prstGeom prst="rect">
            <a:avLst/>
          </a:prstGeom>
          <a:noFill/>
        </p:spPr>
        <p:txBody>
          <a:bodyPr wrap="square" rtlCol="0">
            <a:spAutoFit/>
          </a:bodyPr>
          <a:lstStyle/>
          <a:p>
            <a:pPr algn="ctr"/>
            <a:r>
              <a:rPr lang="en-US" sz="3200" dirty="0">
                <a:solidFill>
                  <a:srgbClr val="FF0000"/>
                </a:solidFill>
              </a:rPr>
              <a:t>ĐÁP ÁN GỢI Ý:</a:t>
            </a:r>
          </a:p>
        </p:txBody>
      </p:sp>
    </p:spTree>
    <p:extLst>
      <p:ext uri="{BB962C8B-B14F-4D97-AF65-F5344CB8AC3E}">
        <p14:creationId xmlns:p14="http://schemas.microsoft.com/office/powerpoint/2010/main" val="527710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FB1"/>
        </a:solidFill>
        <a:effectLst/>
      </p:bgPr>
    </p:bg>
    <p:spTree>
      <p:nvGrpSpPr>
        <p:cNvPr id="1" name="Shape 1764"/>
        <p:cNvGrpSpPr/>
        <p:nvPr/>
      </p:nvGrpSpPr>
      <p:grpSpPr>
        <a:xfrm>
          <a:off x="0" y="0"/>
          <a:ext cx="0" cy="0"/>
          <a:chOff x="0" y="0"/>
          <a:chExt cx="0" cy="0"/>
        </a:xfrm>
      </p:grpSpPr>
      <p:sp>
        <p:nvSpPr>
          <p:cNvPr id="3" name="Oval 2"/>
          <p:cNvSpPr/>
          <p:nvPr/>
        </p:nvSpPr>
        <p:spPr>
          <a:xfrm>
            <a:off x="15451" y="126376"/>
            <a:ext cx="8748972" cy="142399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  </a:t>
            </a:r>
          </a:p>
          <a:p>
            <a:pPr algn="ct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2: </a:t>
            </a:r>
          </a:p>
          <a:p>
            <a:pPr algn="ctr"/>
            <a:r>
              <a:rPr lang="vi-VN" sz="3200" b="1" dirty="0">
                <a:solidFill>
                  <a:schemeClr val="tx1"/>
                </a:solidFill>
                <a:latin typeface="Times New Roman" panose="02020603050405020304" pitchFamily="18" charset="0"/>
                <a:ea typeface="Calibri" panose="020F0502020204030204" pitchFamily="34" charset="0"/>
              </a:rPr>
              <a:t>THÔNG TIN TRONG MÔI TRƯỜNG SỐ</a:t>
            </a:r>
            <a:r>
              <a:rPr lang="en-US" sz="3200" b="1" dirty="0">
                <a:solidFill>
                  <a:schemeClr val="tx1"/>
                </a:solidFill>
                <a:latin typeface="Times New Roman" panose="02020603050405020304" pitchFamily="18" charset="0"/>
                <a:ea typeface="Calibri" panose="020F0502020204030204" pitchFamily="34" charset="0"/>
              </a:rPr>
              <a:t>(T1)</a:t>
            </a:r>
            <a:endParaRPr lang="en-US" sz="3200" dirty="0">
              <a:solidFill>
                <a:schemeClr val="tx1"/>
              </a:solidFill>
              <a:latin typeface="Times New Roman" panose="02020603050405020304" pitchFamily="18" charset="0"/>
              <a:cs typeface="Times New Roman" panose="02020603050405020304" pitchFamily="18" charset="0"/>
            </a:endParaRPr>
          </a:p>
          <a:p>
            <a:pPr algn="ctr"/>
            <a:endParaRPr lang="en-US" sz="4501" dirty="0">
              <a:solidFill>
                <a:schemeClr val="tx1"/>
              </a:solidFill>
              <a:latin typeface="Times New Roman" panose="02020603050405020304" pitchFamily="18" charset="0"/>
              <a:cs typeface="Times New Roman" panose="02020603050405020304" pitchFamily="18" charset="0"/>
            </a:endParaRPr>
          </a:p>
        </p:txBody>
      </p:sp>
      <p:sp>
        <p:nvSpPr>
          <p:cNvPr id="4" name="Cloud 3"/>
          <p:cNvSpPr/>
          <p:nvPr/>
        </p:nvSpPr>
        <p:spPr>
          <a:xfrm>
            <a:off x="3105918" y="3242124"/>
            <a:ext cx="3583806" cy="2036573"/>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b="1" dirty="0">
                <a:solidFill>
                  <a:schemeClr val="tx1"/>
                </a:solidFill>
                <a:latin typeface="Times New Roman" panose="02020603050405020304" pitchFamily="18" charset="0"/>
                <a:ea typeface="Calibri" panose="020F0502020204030204" pitchFamily="34" charset="0"/>
              </a:rPr>
              <a:t>THÔNG TIN TRONG MÔI TRƯỜNG SỐ </a:t>
            </a:r>
            <a:endParaRPr lang="en-US" dirty="0">
              <a:solidFill>
                <a:schemeClr val="tx1"/>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188847" y="1703820"/>
            <a:ext cx="3421117" cy="2793644"/>
            <a:chOff x="217107" y="1367765"/>
            <a:chExt cx="3421117" cy="2793644"/>
          </a:xfrm>
        </p:grpSpPr>
        <p:cxnSp>
          <p:nvCxnSpPr>
            <p:cNvPr id="9" name="Curved Connector 8"/>
            <p:cNvCxnSpPr>
              <a:cxnSpLocks/>
            </p:cNvCxnSpPr>
            <p:nvPr/>
          </p:nvCxnSpPr>
          <p:spPr>
            <a:xfrm rot="10800000">
              <a:off x="1607872" y="2772460"/>
              <a:ext cx="2030352" cy="1388949"/>
            </a:xfrm>
            <a:prstGeom prst="curvedConnector2">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217107" y="1367765"/>
              <a:ext cx="2764560" cy="142399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b="1" dirty="0">
                  <a:solidFill>
                    <a:schemeClr val="tx1"/>
                  </a:solidFill>
                  <a:latin typeface="Times New Roman" panose="02020603050405020304" pitchFamily="18" charset="0"/>
                  <a:ea typeface="Calibri" panose="020F0502020204030204" pitchFamily="34" charset="0"/>
                </a:rPr>
                <a:t>THÔNG TIN TRONG MÔI TRƯỜNG SỐ </a:t>
              </a:r>
              <a:endParaRPr lang="en-US" dirty="0">
                <a:solidFill>
                  <a:schemeClr val="tx1"/>
                </a:solidFill>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6113275" y="1703866"/>
            <a:ext cx="2908577" cy="2556545"/>
            <a:chOff x="5241068" y="1405132"/>
            <a:chExt cx="2908577" cy="2264445"/>
          </a:xfrm>
        </p:grpSpPr>
        <p:cxnSp>
          <p:nvCxnSpPr>
            <p:cNvPr id="6" name="Curved Connector 5"/>
            <p:cNvCxnSpPr>
              <a:cxnSpLocks/>
              <a:stCxn id="4" idx="0"/>
            </p:cNvCxnSpPr>
            <p:nvPr/>
          </p:nvCxnSpPr>
          <p:spPr>
            <a:xfrm flipV="1">
              <a:off x="5814530" y="2438253"/>
              <a:ext cx="1126295" cy="1231324"/>
            </a:xfrm>
            <a:prstGeom prst="curvedConnector2">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241068" y="1405132"/>
              <a:ext cx="2908577" cy="1044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đáng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cậy</a:t>
              </a:r>
              <a:endParaRPr lang="en-US" sz="2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81854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 y="2388"/>
            <a:ext cx="9163054" cy="514269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9" y="1026230"/>
            <a:ext cx="2556285" cy="255672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345" y="1024372"/>
            <a:ext cx="2618787" cy="261924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9" name="Rectangle 2"/>
          <p:cNvSpPr>
            <a:spLocks noChangeArrowheads="1"/>
          </p:cNvSpPr>
          <p:nvPr/>
        </p:nvSpPr>
        <p:spPr bwMode="auto">
          <a:xfrm flipV="1">
            <a:off x="948165" y="245978"/>
            <a:ext cx="14401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27" name="Rectangle 8"/>
          <p:cNvSpPr>
            <a:spLocks noChangeArrowheads="1"/>
          </p:cNvSpPr>
          <p:nvPr/>
        </p:nvSpPr>
        <p:spPr bwMode="auto">
          <a:xfrm>
            <a:off x="4771355" y="3120393"/>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8" name="TextBox 17"/>
          <p:cNvSpPr txBox="1"/>
          <p:nvPr/>
        </p:nvSpPr>
        <p:spPr>
          <a:xfrm>
            <a:off x="289111" y="1824162"/>
            <a:ext cx="2272033" cy="954107"/>
          </a:xfrm>
          <a:prstGeom prst="rect">
            <a:avLst/>
          </a:prstGeom>
          <a:noFill/>
        </p:spPr>
        <p:txBody>
          <a:bodyPr wrap="square" rtlCol="0">
            <a:spAutoFit/>
          </a:bodyPr>
          <a:lstStyle/>
          <a:p>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kiến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thức</a:t>
            </a:r>
            <a:r>
              <a:rPr lang="en-US" sz="2800" b="1" dirty="0">
                <a:solidFill>
                  <a:srgbClr val="0000FF"/>
                </a:solidFill>
                <a:latin typeface="Times New Roman" panose="02020603050405020304" pitchFamily="18" charset="0"/>
                <a:cs typeface="Times New Roman" panose="02020603050405020304" pitchFamily="18" charset="0"/>
              </a:rPr>
              <a:t> </a:t>
            </a:r>
          </a:p>
        </p:txBody>
      </p:sp>
      <p:sp>
        <p:nvSpPr>
          <p:cNvPr id="52" name="Round Same Side Corner Rectangle 51"/>
          <p:cNvSpPr/>
          <p:nvPr/>
        </p:nvSpPr>
        <p:spPr>
          <a:xfrm rot="5400000">
            <a:off x="5431805" y="-1711497"/>
            <a:ext cx="808600" cy="6280341"/>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800">
              <a:latin typeface="Times New Roman" panose="02020603050405020304" pitchFamily="18" charset="0"/>
              <a:cs typeface="Times New Roman" panose="02020603050405020304" pitchFamily="18" charset="0"/>
            </a:endParaRPr>
          </a:p>
        </p:txBody>
      </p:sp>
      <p:sp>
        <p:nvSpPr>
          <p:cNvPr id="53" name="AutoShape 92"/>
          <p:cNvSpPr>
            <a:spLocks noChangeAspect="1" noChangeArrowheads="1"/>
          </p:cNvSpPr>
          <p:nvPr/>
        </p:nvSpPr>
        <p:spPr bwMode="auto">
          <a:xfrm rot="16200000" flipH="1">
            <a:off x="1964930" y="954245"/>
            <a:ext cx="954108" cy="993372"/>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latin typeface="Times New Roman" panose="02020603050405020304" pitchFamily="18" charset="0"/>
              <a:cs typeface="Times New Roman" panose="02020603050405020304" pitchFamily="18" charset="0"/>
            </a:endParaRPr>
          </a:p>
        </p:txBody>
      </p:sp>
      <p:sp>
        <p:nvSpPr>
          <p:cNvPr id="54" name="TextBox 53"/>
          <p:cNvSpPr txBox="1"/>
          <p:nvPr/>
        </p:nvSpPr>
        <p:spPr>
          <a:xfrm>
            <a:off x="2042921" y="1235487"/>
            <a:ext cx="875832" cy="430887"/>
          </a:xfrm>
          <a:prstGeom prst="rect">
            <a:avLst/>
          </a:prstGeom>
          <a:noFill/>
        </p:spPr>
        <p:txBody>
          <a:bodyPr wrap="square" tIns="0" bIns="0" rtlCol="0" anchor="ctr">
            <a:spAutoFit/>
          </a:bodyPr>
          <a:lstStyle/>
          <a:p>
            <a:pPr algn="ctr"/>
            <a:r>
              <a:rPr lang="en-US" altLang="ko-KR" sz="2800" b="1" dirty="0">
                <a:solidFill>
                  <a:schemeClr val="accent1"/>
                </a:solidFill>
                <a:latin typeface="Times New Roman" panose="02020603050405020304" pitchFamily="18" charset="0"/>
                <a:cs typeface="Times New Roman" panose="02020603050405020304" pitchFamily="18" charset="0"/>
              </a:rPr>
              <a:t>01</a:t>
            </a:r>
          </a:p>
        </p:txBody>
      </p:sp>
      <p:sp>
        <p:nvSpPr>
          <p:cNvPr id="55" name="TextBox 54"/>
          <p:cNvSpPr txBox="1"/>
          <p:nvPr/>
        </p:nvSpPr>
        <p:spPr bwMode="auto">
          <a:xfrm>
            <a:off x="3073460" y="1118045"/>
            <a:ext cx="6586338" cy="523220"/>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a:solidFill>
                  <a:schemeClr val="tx1"/>
                </a:solidFill>
                <a:latin typeface="Times New Roman" panose="02020603050405020304" pitchFamily="18" charset="0"/>
                <a:ea typeface="Calibri" panose="020F0502020204030204" pitchFamily="34" charset="0"/>
              </a:rPr>
              <a:t>THÔNG TIN</a:t>
            </a:r>
            <a:r>
              <a:rPr lang="en-US" sz="2800" b="1" dirty="0">
                <a:solidFill>
                  <a:schemeClr val="tx1"/>
                </a:solidFill>
                <a:latin typeface="Times New Roman" panose="02020603050405020304" pitchFamily="18" charset="0"/>
                <a:ea typeface="Calibri" panose="020F0502020204030204" pitchFamily="34" charset="0"/>
              </a:rPr>
              <a:t> SỐ</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9" name="Round Same Side Corner Rectangle 58"/>
          <p:cNvSpPr/>
          <p:nvPr/>
        </p:nvSpPr>
        <p:spPr>
          <a:xfrm rot="5400000">
            <a:off x="5266645" y="-193010"/>
            <a:ext cx="808225" cy="6549469"/>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latin typeface="Times New Roman" panose="02020603050405020304" pitchFamily="18" charset="0"/>
              <a:cs typeface="Times New Roman" panose="02020603050405020304" pitchFamily="18" charset="0"/>
            </a:endParaRPr>
          </a:p>
        </p:txBody>
      </p:sp>
      <p:sp>
        <p:nvSpPr>
          <p:cNvPr id="60" name="AutoShape 92"/>
          <p:cNvSpPr>
            <a:spLocks noChangeAspect="1" noChangeArrowheads="1"/>
          </p:cNvSpPr>
          <p:nvPr/>
        </p:nvSpPr>
        <p:spPr bwMode="auto">
          <a:xfrm rot="16200000" flipH="1">
            <a:off x="1964927" y="2506654"/>
            <a:ext cx="954108" cy="993372"/>
          </a:xfrm>
          <a:prstGeom prst="ellipse">
            <a:avLst/>
          </a:prstGeom>
          <a:solidFill>
            <a:schemeClr val="bg1"/>
          </a:solidFill>
          <a:ln w="50800">
            <a:solidFill>
              <a:schemeClr val="accent2"/>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Times New Roman" panose="02020603050405020304" pitchFamily="18" charset="0"/>
              <a:cs typeface="Times New Roman" panose="02020603050405020304" pitchFamily="18" charset="0"/>
            </a:endParaRPr>
          </a:p>
        </p:txBody>
      </p:sp>
      <p:sp>
        <p:nvSpPr>
          <p:cNvPr id="61" name="TextBox 60"/>
          <p:cNvSpPr txBox="1"/>
          <p:nvPr/>
        </p:nvSpPr>
        <p:spPr>
          <a:xfrm>
            <a:off x="2042921" y="2704234"/>
            <a:ext cx="749918" cy="492443"/>
          </a:xfrm>
          <a:prstGeom prst="rect">
            <a:avLst/>
          </a:prstGeom>
          <a:noFill/>
        </p:spPr>
        <p:txBody>
          <a:bodyPr wrap="square" tIns="0" bIns="0" rtlCol="0" anchor="ctr">
            <a:spAutoFit/>
          </a:bodyPr>
          <a:lstStyle/>
          <a:p>
            <a:pPr algn="ctr"/>
            <a:r>
              <a:rPr lang="en-US" altLang="ko-KR" sz="3200" b="1" dirty="0">
                <a:solidFill>
                  <a:schemeClr val="accent2"/>
                </a:solidFill>
                <a:latin typeface="Times New Roman" panose="02020603050405020304" pitchFamily="18" charset="0"/>
                <a:cs typeface="Times New Roman" panose="02020603050405020304" pitchFamily="18" charset="0"/>
              </a:rPr>
              <a:t>02</a:t>
            </a:r>
          </a:p>
        </p:txBody>
      </p:sp>
      <p:sp>
        <p:nvSpPr>
          <p:cNvPr id="62" name="TextBox 61"/>
          <p:cNvSpPr txBox="1"/>
          <p:nvPr/>
        </p:nvSpPr>
        <p:spPr bwMode="auto">
          <a:xfrm>
            <a:off x="3121469" y="2588920"/>
            <a:ext cx="5854807" cy="95410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a:solidFill>
                  <a:schemeClr val="tx1"/>
                </a:solidFill>
                <a:latin typeface="Times New Roman" panose="02020603050405020304" pitchFamily="18" charset="0"/>
                <a:ea typeface="Calibri" panose="020F0502020204030204" pitchFamily="34" charset="0"/>
              </a:rPr>
              <a:t>THÔNG TIN</a:t>
            </a:r>
            <a:r>
              <a:rPr lang="en-US" sz="2800" b="1" dirty="0">
                <a:solidFill>
                  <a:schemeClr val="tx1"/>
                </a:solidFill>
                <a:latin typeface="Times New Roman" panose="02020603050405020304" pitchFamily="18" charset="0"/>
                <a:ea typeface="Calibri" panose="020F0502020204030204" pitchFamily="34" charset="0"/>
              </a:rPr>
              <a:t> SỐ TRONG MẠNG </a:t>
            </a:r>
          </a:p>
          <a:p>
            <a:r>
              <a:rPr lang="en-US" sz="2800" b="1" dirty="0">
                <a:solidFill>
                  <a:schemeClr val="tx1"/>
                </a:solidFill>
                <a:latin typeface="Times New Roman" panose="02020603050405020304" pitchFamily="18" charset="0"/>
                <a:ea typeface="Calibri" panose="020F0502020204030204" pitchFamily="34" charset="0"/>
              </a:rPr>
              <a:t>XÃ HỘI</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3F469BC-1540-4E85-BA81-575C69C37C62}"/>
              </a:ext>
            </a:extLst>
          </p:cNvPr>
          <p:cNvSpPr txBox="1"/>
          <p:nvPr/>
        </p:nvSpPr>
        <p:spPr>
          <a:xfrm>
            <a:off x="1293532" y="333309"/>
            <a:ext cx="6849132" cy="800219"/>
          </a:xfrm>
          <a:prstGeom prst="rect">
            <a:avLst/>
          </a:prstGeom>
          <a:noFill/>
        </p:spPr>
        <p:txBody>
          <a:bodyPr wrap="square" rtlCol="0">
            <a:spAutoFit/>
          </a:bodyPr>
          <a:lstStyle/>
          <a:p>
            <a:r>
              <a:rPr lang="vi-VN" sz="2800" b="1" dirty="0">
                <a:solidFill>
                  <a:schemeClr val="tx1"/>
                </a:solidFill>
                <a:latin typeface="Times New Roman" panose="02020603050405020304" pitchFamily="18" charset="0"/>
                <a:ea typeface="Calibri" panose="020F0502020204030204" pitchFamily="34" charset="0"/>
              </a:rPr>
              <a:t>THÔNG TIN TRONG MÔI TRƯỜNG SỐ </a:t>
            </a:r>
            <a:endParaRPr lang="en-US" sz="28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22372603"/>
      </p:ext>
    </p:extLst>
  </p:cSld>
  <p:clrMapOvr>
    <a:masterClrMapping/>
  </p:clrMapOvr>
  <p:transition spd="slow">
    <p:comb/>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955"/>
            <a:ext cx="9147174" cy="51566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47" name="Oval 46">
            <a:extLst>
              <a:ext uri="{FF2B5EF4-FFF2-40B4-BE49-F238E27FC236}">
                <a16:creationId xmlns:a16="http://schemas.microsoft.com/office/drawing/2014/main" id="{3E720F37-D615-9871-03FD-0AAC54F2C09D}"/>
              </a:ext>
            </a:extLst>
          </p:cNvPr>
          <p:cNvSpPr/>
          <p:nvPr/>
        </p:nvSpPr>
        <p:spPr>
          <a:xfrm>
            <a:off x="821642" y="104501"/>
            <a:ext cx="7275333" cy="149312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Tiết</a:t>
            </a:r>
            <a:r>
              <a:rPr lang="en-US" sz="3200" b="1" dirty="0">
                <a:solidFill>
                  <a:schemeClr val="tx1"/>
                </a:solidFill>
                <a:latin typeface="Times New Roman" panose="02020603050405020304" pitchFamily="18" charset="0"/>
                <a:cs typeface="Times New Roman" panose="02020603050405020304" pitchFamily="18" charset="0"/>
              </a:rPr>
              <a:t> 2: </a:t>
            </a: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2: </a:t>
            </a:r>
          </a:p>
          <a:p>
            <a:pPr algn="ctr"/>
            <a:r>
              <a:rPr lang="vi-VN" sz="3200" b="1" dirty="0">
                <a:solidFill>
                  <a:schemeClr val="tx1"/>
                </a:solidFill>
                <a:effectLst/>
                <a:latin typeface="Times New Roman" panose="02020603050405020304" pitchFamily="18" charset="0"/>
                <a:ea typeface="Calibri" panose="020F0502020204030204" pitchFamily="34" charset="0"/>
              </a:rPr>
              <a:t>THÔNG TIN TRONG MÔI TRƯỜNG SỐ </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46" name="Rectangle: Rounded Corners 15">
            <a:extLst>
              <a:ext uri="{FF2B5EF4-FFF2-40B4-BE49-F238E27FC236}">
                <a16:creationId xmlns:a16="http://schemas.microsoft.com/office/drawing/2014/main" id="{54E531B6-196C-1FCE-CF4B-C736AF69522B}"/>
              </a:ext>
            </a:extLst>
          </p:cNvPr>
          <p:cNvSpPr/>
          <p:nvPr/>
        </p:nvSpPr>
        <p:spPr>
          <a:xfrm>
            <a:off x="506467" y="2061019"/>
            <a:ext cx="5679366" cy="2148724"/>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just">
              <a:buAutoNum type="arabicPeriod"/>
            </a:pPr>
            <a:r>
              <a:rPr lang="en-US" sz="3200" b="1" dirty="0" err="1">
                <a:solidFill>
                  <a:srgbClr val="0000FF"/>
                </a:solidFill>
                <a:latin typeface="Times New Roman" panose="02020603050405020304" pitchFamily="18" charset="0"/>
                <a:cs typeface="Times New Roman" panose="02020603050405020304" pitchFamily="18" charset="0"/>
              </a:rPr>
              <a:t>Thông</a:t>
            </a:r>
            <a:r>
              <a:rPr lang="en-US" sz="3200" b="1" dirty="0">
                <a:solidFill>
                  <a:srgbClr val="0000FF"/>
                </a:solidFill>
                <a:latin typeface="Times New Roman" panose="02020603050405020304" pitchFamily="18" charset="0"/>
                <a:cs typeface="Times New Roman" panose="02020603050405020304" pitchFamily="18" charset="0"/>
              </a:rPr>
              <a:t> tin </a:t>
            </a:r>
            <a:r>
              <a:rPr lang="en-US" sz="3200" b="1" dirty="0" err="1">
                <a:solidFill>
                  <a:srgbClr val="0000FF"/>
                </a:solidFill>
                <a:latin typeface="Times New Roman" panose="02020603050405020304" pitchFamily="18" charset="0"/>
                <a:cs typeface="Times New Roman" panose="02020603050405020304" pitchFamily="18" charset="0"/>
              </a:rPr>
              <a:t>trong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môi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trường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sô</a:t>
            </a:r>
            <a:r>
              <a:rPr lang="en-US" sz="3200" b="1" dirty="0">
                <a:solidFill>
                  <a:srgbClr val="0000FF"/>
                </a:solidFill>
                <a:latin typeface="Times New Roman" panose="02020603050405020304" pitchFamily="18" charset="0"/>
                <a:cs typeface="Times New Roman" panose="02020603050405020304" pitchFamily="18" charset="0"/>
              </a:rPr>
              <a:t>́</a:t>
            </a:r>
          </a:p>
        </p:txBody>
      </p:sp>
      <p:pic>
        <p:nvPicPr>
          <p:cNvPr id="15" name="Picture 14">
            <a:extLst>
              <a:ext uri="{FF2B5EF4-FFF2-40B4-BE49-F238E27FC236}">
                <a16:creationId xmlns:a16="http://schemas.microsoft.com/office/drawing/2014/main" id="{91B90EB1-7BE3-33C4-0E76-DB4B3407CF48}"/>
              </a:ext>
            </a:extLst>
          </p:cNvPr>
          <p:cNvPicPr>
            <a:picLocks noChangeAspect="1"/>
          </p:cNvPicPr>
          <p:nvPr/>
        </p:nvPicPr>
        <p:blipFill>
          <a:blip r:embed="rId4"/>
          <a:stretch>
            <a:fillRect/>
          </a:stretch>
        </p:blipFill>
        <p:spPr>
          <a:xfrm>
            <a:off x="6542080" y="2618169"/>
            <a:ext cx="2236779" cy="1823559"/>
          </a:xfrm>
          <a:prstGeom prst="rect">
            <a:avLst/>
          </a:prstGeom>
        </p:spPr>
      </p:pic>
    </p:spTree>
    <p:extLst>
      <p:ext uri="{BB962C8B-B14F-4D97-AF65-F5344CB8AC3E}">
        <p14:creationId xmlns:p14="http://schemas.microsoft.com/office/powerpoint/2010/main" val="185399975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par>
                                <p:cTn id="95" presetID="42" presetClass="entr" presetSubtype="0" fill="hold" grpId="0" nodeType="withEffect">
                                  <p:stCondLst>
                                    <p:cond delay="0"/>
                                  </p:stCondLst>
                                  <p:childTnLst>
                                    <p:set>
                                      <p:cBhvr>
                                        <p:cTn id="96" dur="1" fill="hold">
                                          <p:stCondLst>
                                            <p:cond delay="0"/>
                                          </p:stCondLst>
                                        </p:cTn>
                                        <p:tgtEl>
                                          <p:spTgt spid="46"/>
                                        </p:tgtEl>
                                        <p:attrNameLst>
                                          <p:attrName>style.visibility</p:attrName>
                                        </p:attrNameLst>
                                      </p:cBhvr>
                                      <p:to>
                                        <p:strVal val="visible"/>
                                      </p:to>
                                    </p:set>
                                    <p:animEffect transition="in" filter="fade">
                                      <p:cBhvr>
                                        <p:cTn id="97" dur="1000"/>
                                        <p:tgtEl>
                                          <p:spTgt spid="46"/>
                                        </p:tgtEl>
                                      </p:cBhvr>
                                    </p:animEffect>
                                    <p:anim calcmode="lin" valueType="num">
                                      <p:cBhvr>
                                        <p:cTn id="98" dur="1000" fill="hold"/>
                                        <p:tgtEl>
                                          <p:spTgt spid="46"/>
                                        </p:tgtEl>
                                        <p:attrNameLst>
                                          <p:attrName>ppt_x</p:attrName>
                                        </p:attrNameLst>
                                      </p:cBhvr>
                                      <p:tavLst>
                                        <p:tav tm="0">
                                          <p:val>
                                            <p:strVal val="#ppt_x"/>
                                          </p:val>
                                        </p:tav>
                                        <p:tav tm="100000">
                                          <p:val>
                                            <p:strVal val="#ppt_x"/>
                                          </p:val>
                                        </p:tav>
                                      </p:tavLst>
                                    </p:anim>
                                    <p:anim calcmode="lin" valueType="num">
                                      <p:cBhvr>
                                        <p:cTn id="9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1353787453"/>
</p:tagLst>
</file>

<file path=ppt/theme/theme1.xml><?xml version="1.0" encoding="utf-8"?>
<a:theme xmlns:a="http://schemas.openxmlformats.org/drawingml/2006/main" name="1_Office Theme">
  <a:themeElements>
    <a:clrScheme name="Chủ đề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2410</TotalTime>
  <Words>1608</Words>
  <Application>Microsoft Office PowerPoint</Application>
  <PresentationFormat>Custom</PresentationFormat>
  <Paragraphs>239</Paragraphs>
  <Slides>28</Slides>
  <Notes>12</Notes>
  <HiddenSlides>1</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Arial</vt:lpstr>
      <vt:lpstr>Calibri</vt:lpstr>
      <vt:lpstr>Calibri Light</vt:lpstr>
      <vt:lpstr>Tahoma</vt:lpstr>
      <vt:lpstr>Times New Roman</vt:lpstr>
      <vt:lpstr>Wingdings</vt:lpstr>
      <vt:lpstr>1_Office Theme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 Thông tin trong môi trường số</vt:lpstr>
      <vt:lpstr>b) Thông tin trong môi trường số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Hi</cp:lastModifiedBy>
  <cp:revision>472</cp:revision>
  <dcterms:created xsi:type="dcterms:W3CDTF">2017-04-06T01:11:23Z</dcterms:created>
  <dcterms:modified xsi:type="dcterms:W3CDTF">2024-03-19T01:29:19Z</dcterms:modified>
</cp:coreProperties>
</file>