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4" r:id="rId4"/>
    <p:sldId id="259" r:id="rId5"/>
    <p:sldId id="262" r:id="rId6"/>
    <p:sldId id="265" r:id="rId7"/>
    <p:sldId id="261" r:id="rId8"/>
    <p:sldId id="260"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25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4D482B-027B-4266-86FD-474F7562D7F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3411667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4D482B-027B-4266-86FD-474F7562D7F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3625685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4D482B-027B-4266-86FD-474F7562D7F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3174671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4D482B-027B-4266-86FD-474F7562D7F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2184841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4D482B-027B-4266-86FD-474F7562D7F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2703332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4D482B-027B-4266-86FD-474F7562D7FA}"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2717364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4D482B-027B-4266-86FD-474F7562D7FA}"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3640965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4D482B-027B-4266-86FD-474F7562D7FA}" type="datetimeFigureOut">
              <a:rPr lang="en-US" smtClean="0"/>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608761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D482B-027B-4266-86FD-474F7562D7FA}"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3999092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4D482B-027B-4266-86FD-474F7562D7FA}"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2671249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4D482B-027B-4266-86FD-474F7562D7FA}"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A5CD2C-290E-4F46-B16B-7E8DABF22370}" type="slidenum">
              <a:rPr lang="en-US" smtClean="0"/>
              <a:t>‹#›</a:t>
            </a:fld>
            <a:endParaRPr lang="en-US"/>
          </a:p>
        </p:txBody>
      </p:sp>
    </p:spTree>
    <p:extLst>
      <p:ext uri="{BB962C8B-B14F-4D97-AF65-F5344CB8AC3E}">
        <p14:creationId xmlns:p14="http://schemas.microsoft.com/office/powerpoint/2010/main" val="1588909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D482B-027B-4266-86FD-474F7562D7FA}" type="datetimeFigureOut">
              <a:rPr lang="en-US" smtClean="0"/>
              <a:t>9/7/2022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5CD2C-290E-4F46-B16B-7E8DABF22370}" type="slidenum">
              <a:rPr lang="en-US" smtClean="0"/>
              <a:t>‹#›</a:t>
            </a:fld>
            <a:endParaRPr lang="en-US"/>
          </a:p>
        </p:txBody>
      </p:sp>
    </p:spTree>
    <p:extLst>
      <p:ext uri="{BB962C8B-B14F-4D97-AF65-F5344CB8AC3E}">
        <p14:creationId xmlns:p14="http://schemas.microsoft.com/office/powerpoint/2010/main" val="2335936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308" y="38100"/>
            <a:ext cx="5995916" cy="747297"/>
          </a:xfrm>
        </p:spPr>
        <p:txBody>
          <a:bodyPr>
            <a:normAutofit/>
          </a:bodyPr>
          <a:lstStyle/>
          <a:p>
            <a:r>
              <a:rPr lang="en-US" sz="3200" b="1" dirty="0" err="1" smtClean="0">
                <a:solidFill>
                  <a:srgbClr val="FF0000"/>
                </a:solidFill>
                <a:latin typeface="Times New Roman" panose="02020603050405020304" pitchFamily="18" charset="0"/>
                <a:cs typeface="Times New Roman" panose="02020603050405020304" pitchFamily="18" charset="0"/>
              </a:rPr>
              <a:t>Trường</a:t>
            </a:r>
            <a:r>
              <a:rPr lang="en-US" sz="3200" b="1" dirty="0" smtClean="0">
                <a:solidFill>
                  <a:srgbClr val="FF0000"/>
                </a:solidFill>
                <a:latin typeface="Times New Roman" panose="02020603050405020304" pitchFamily="18" charset="0"/>
                <a:cs typeface="Times New Roman" panose="02020603050405020304" pitchFamily="18" charset="0"/>
              </a:rPr>
              <a:t> THCS An </a:t>
            </a:r>
            <a:r>
              <a:rPr lang="en-US" sz="3200" b="1" dirty="0" err="1" smtClean="0">
                <a:solidFill>
                  <a:srgbClr val="FF0000"/>
                </a:solidFill>
                <a:latin typeface="Times New Roman" panose="02020603050405020304" pitchFamily="18" charset="0"/>
                <a:cs typeface="Times New Roman" panose="02020603050405020304" pitchFamily="18" charset="0"/>
              </a:rPr>
              <a:t>Dương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3505200" y="-165166"/>
            <a:ext cx="9144000" cy="115382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smtClean="0">
                <a:solidFill>
                  <a:srgbClr val="00B050"/>
                </a:solidFill>
              </a:rPr>
              <a:t>GIỚI THIỆU SÁCH</a:t>
            </a:r>
            <a:endParaRPr lang="en-US" b="1" dirty="0">
              <a:solidFill>
                <a:srgbClr val="00B050"/>
              </a:solidFill>
            </a:endParaRPr>
          </a:p>
        </p:txBody>
      </p:sp>
      <p:sp>
        <p:nvSpPr>
          <p:cNvPr id="7" name="Rectangle 6"/>
          <p:cNvSpPr/>
          <p:nvPr/>
        </p:nvSpPr>
        <p:spPr>
          <a:xfrm>
            <a:off x="838200" y="1060641"/>
            <a:ext cx="10744200" cy="5215530"/>
          </a:xfrm>
          <a:prstGeom prst="rect">
            <a:avLst/>
          </a:prstGeom>
        </p:spPr>
        <p:txBody>
          <a:bodyPr wrap="square">
            <a:spAutoFit/>
          </a:bodyPr>
          <a:lstStyle/>
          <a:p>
            <a:pPr>
              <a:lnSpc>
                <a:spcPct val="107000"/>
              </a:lnSpc>
              <a:spcAft>
                <a:spcPts val="800"/>
              </a:spcAft>
            </a:pP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em</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thân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mến</a:t>
            </a: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Môi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trường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tự</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tất</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cả</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thứ</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có</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ở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xung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quanh</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chúng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ta.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Có</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thứ</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nó</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diễn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ra</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hàng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ngày</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trong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cuộc</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sống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chúng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ta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coi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đó</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là</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điều</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hiển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Ví</a:t>
            </a: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dụ</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như</a:t>
            </a: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t>
            </a:r>
          </a:p>
          <a:p>
            <a:pPr marL="1485900" indent="-685800">
              <a:lnSpc>
                <a:spcPct val="107000"/>
              </a:lnSpc>
              <a:spcAft>
                <a:spcPts val="800"/>
              </a:spcAft>
            </a:pP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t>
            </a: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Mặt</a:t>
            </a:r>
            <a:r>
              <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trời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mọc</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vào</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buổi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sáng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lặn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vào</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buổi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tối</a:t>
            </a:r>
            <a:r>
              <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a:p>
            <a:pPr marL="1485900" indent="-685800">
              <a:lnSpc>
                <a:spcPct val="107000"/>
              </a:lnSpc>
              <a:spcAft>
                <a:spcPts val="800"/>
              </a:spcAft>
              <a:buFontTx/>
              <a:buChar char="-"/>
            </a:pPr>
            <a:r>
              <a:rPr lang="en-US" sz="28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Mặt</a:t>
            </a:r>
            <a:r>
              <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trăng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thường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xuất</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vào</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buổi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tối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ban </a:t>
            </a:r>
            <a:r>
              <a:rPr lang="en-US" sz="28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đêm</a:t>
            </a:r>
            <a:endPar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1485900" indent="-685800">
              <a:lnSpc>
                <a:spcPct val="107000"/>
              </a:lnSpc>
              <a:spcAft>
                <a:spcPts val="800"/>
              </a:spcAft>
              <a:buFontTx/>
              <a:buChar char="-"/>
            </a:pPr>
            <a:r>
              <a:rPr lang="en-US" sz="28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năm</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có</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4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mùa</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xuân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hạ</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thu</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đông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1485900" indent="-685800">
              <a:lnSpc>
                <a:spcPct val="107000"/>
              </a:lnSpc>
              <a:spcAft>
                <a:spcPts val="800"/>
              </a:spcAft>
              <a:buFontTx/>
              <a:buChar char="-"/>
            </a:pPr>
            <a:r>
              <a:rPr lang="en-US" sz="28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Mặt</a:t>
            </a:r>
            <a:r>
              <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trời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tỏa</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ánh</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nắng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vào</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ban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ngày</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Tuy</a:t>
            </a:r>
            <a:r>
              <a:rPr lang="en-US" sz="2800" b="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để</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thích</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tại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sao</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lại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có</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này</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thì</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có</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rất</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nhiều</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người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thậm</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chí</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cả</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người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lớn</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lại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không</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phải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thích</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thế</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nào</a:t>
            </a:r>
            <a:r>
              <a:rPr lang="en-US" sz="28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endParaRPr lang="en-US" sz="28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9305677"/>
      </p:ext>
    </p:extLst>
  </p:cSld>
  <p:clrMapOvr>
    <a:masterClrMapping/>
  </p:clrMapOvr>
  <mc:AlternateContent xmlns:mc="http://schemas.openxmlformats.org/markup-compatibility/2006" xmlns:p14="http://schemas.microsoft.com/office/powerpoint/2010/main">
    <mc:Choice Requires="p14">
      <p:transition spd="slow" p14:dur="2000" advTm="30000"/>
    </mc:Choice>
    <mc:Fallback xmlns="">
      <p:transition spd="slow" advTm="30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10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nodeType="afterEffect">
                                  <p:stCondLst>
                                    <p:cond delay="2000"/>
                                  </p:stCondLst>
                                  <p:childTnLst>
                                    <p:set>
                                      <p:cBhvr>
                                        <p:cTn id="11" dur="1" fill="hold">
                                          <p:stCondLst>
                                            <p:cond delay="0"/>
                                          </p:stCondLst>
                                        </p:cTn>
                                        <p:tgtEl>
                                          <p:spTgt spid="7">
                                            <p:txEl>
                                              <p:pRg st="1" end="1"/>
                                            </p:txEl>
                                          </p:spTgt>
                                        </p:tgtEl>
                                        <p:attrNameLst>
                                          <p:attrName>style.visibility</p:attrName>
                                        </p:attrNameLst>
                                      </p:cBhvr>
                                      <p:to>
                                        <p:strVal val="visible"/>
                                      </p:to>
                                    </p:set>
                                    <p:anim calcmode="lin" valueType="num">
                                      <p:cBhvr additive="base">
                                        <p:cTn id="12" dur="20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3" dur="20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5000"/>
                            </p:stCondLst>
                            <p:childTnLst>
                              <p:par>
                                <p:cTn id="15" presetID="2" presetClass="entr" presetSubtype="2" fill="hold" nodeType="afterEffect">
                                  <p:stCondLst>
                                    <p:cond delay="200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20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18" dur="20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9000"/>
                            </p:stCondLst>
                            <p:childTnLst>
                              <p:par>
                                <p:cTn id="20" presetID="2" presetClass="entr" presetSubtype="2" fill="hold" nodeType="afterEffect">
                                  <p:stCondLst>
                                    <p:cond delay="2000"/>
                                  </p:stCondLst>
                                  <p:childTnLst>
                                    <p:set>
                                      <p:cBhvr>
                                        <p:cTn id="21" dur="1" fill="hold">
                                          <p:stCondLst>
                                            <p:cond delay="0"/>
                                          </p:stCondLst>
                                        </p:cTn>
                                        <p:tgtEl>
                                          <p:spTgt spid="7">
                                            <p:txEl>
                                              <p:pRg st="3" end="3"/>
                                            </p:txEl>
                                          </p:spTgt>
                                        </p:tgtEl>
                                        <p:attrNameLst>
                                          <p:attrName>style.visibility</p:attrName>
                                        </p:attrNameLst>
                                      </p:cBhvr>
                                      <p:to>
                                        <p:strVal val="visible"/>
                                      </p:to>
                                    </p:set>
                                    <p:anim calcmode="lin" valueType="num">
                                      <p:cBhvr additive="base">
                                        <p:cTn id="22" dur="2000" fill="hold"/>
                                        <p:tgtEl>
                                          <p:spTgt spid="7">
                                            <p:txEl>
                                              <p:pRg st="3" end="3"/>
                                            </p:txEl>
                                          </p:spTgt>
                                        </p:tgtEl>
                                        <p:attrNameLst>
                                          <p:attrName>ppt_x</p:attrName>
                                        </p:attrNameLst>
                                      </p:cBhvr>
                                      <p:tavLst>
                                        <p:tav tm="0">
                                          <p:val>
                                            <p:strVal val="1+#ppt_w/2"/>
                                          </p:val>
                                        </p:tav>
                                        <p:tav tm="100000">
                                          <p:val>
                                            <p:strVal val="#ppt_x"/>
                                          </p:val>
                                        </p:tav>
                                      </p:tavLst>
                                    </p:anim>
                                    <p:anim calcmode="lin" valueType="num">
                                      <p:cBhvr additive="base">
                                        <p:cTn id="23" dur="20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13000"/>
                            </p:stCondLst>
                            <p:childTnLst>
                              <p:par>
                                <p:cTn id="25" presetID="2" presetClass="entr" presetSubtype="2" fill="hold" nodeType="afterEffect">
                                  <p:stCondLst>
                                    <p:cond delay="2000"/>
                                  </p:stCondLst>
                                  <p:childTnLst>
                                    <p:set>
                                      <p:cBhvr>
                                        <p:cTn id="26" dur="1" fill="hold">
                                          <p:stCondLst>
                                            <p:cond delay="0"/>
                                          </p:stCondLst>
                                        </p:cTn>
                                        <p:tgtEl>
                                          <p:spTgt spid="7">
                                            <p:txEl>
                                              <p:pRg st="4" end="4"/>
                                            </p:txEl>
                                          </p:spTgt>
                                        </p:tgtEl>
                                        <p:attrNameLst>
                                          <p:attrName>style.visibility</p:attrName>
                                        </p:attrNameLst>
                                      </p:cBhvr>
                                      <p:to>
                                        <p:strVal val="visible"/>
                                      </p:to>
                                    </p:set>
                                    <p:anim calcmode="lin" valueType="num">
                                      <p:cBhvr additive="base">
                                        <p:cTn id="27" dur="20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28" dur="20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17000"/>
                            </p:stCondLst>
                            <p:childTnLst>
                              <p:par>
                                <p:cTn id="30" presetID="2" presetClass="entr" presetSubtype="2" fill="hold" nodeType="afterEffect">
                                  <p:stCondLst>
                                    <p:cond delay="2000"/>
                                  </p:stCondLst>
                                  <p:childTnLst>
                                    <p:set>
                                      <p:cBhvr>
                                        <p:cTn id="31" dur="1" fill="hold">
                                          <p:stCondLst>
                                            <p:cond delay="0"/>
                                          </p:stCondLst>
                                        </p:cTn>
                                        <p:tgtEl>
                                          <p:spTgt spid="7">
                                            <p:txEl>
                                              <p:pRg st="5" end="5"/>
                                            </p:txEl>
                                          </p:spTgt>
                                        </p:tgtEl>
                                        <p:attrNameLst>
                                          <p:attrName>style.visibility</p:attrName>
                                        </p:attrNameLst>
                                      </p:cBhvr>
                                      <p:to>
                                        <p:strVal val="visible"/>
                                      </p:to>
                                    </p:set>
                                    <p:anim calcmode="lin" valueType="num">
                                      <p:cBhvr additive="base">
                                        <p:cTn id="32" dur="2000" fill="hold"/>
                                        <p:tgtEl>
                                          <p:spTgt spid="7">
                                            <p:txEl>
                                              <p:pRg st="5" end="5"/>
                                            </p:txEl>
                                          </p:spTgt>
                                        </p:tgtEl>
                                        <p:attrNameLst>
                                          <p:attrName>ppt_x</p:attrName>
                                        </p:attrNameLst>
                                      </p:cBhvr>
                                      <p:tavLst>
                                        <p:tav tm="0">
                                          <p:val>
                                            <p:strVal val="1+#ppt_w/2"/>
                                          </p:val>
                                        </p:tav>
                                        <p:tav tm="100000">
                                          <p:val>
                                            <p:strVal val="#ppt_x"/>
                                          </p:val>
                                        </p:tav>
                                      </p:tavLst>
                                    </p:anim>
                                    <p:anim calcmode="lin" valueType="num">
                                      <p:cBhvr additive="base">
                                        <p:cTn id="33" dur="2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ười Vạn Câu Hỏi Vì Sao - Các Hiện Tượng Tự Nhiên (Câu Hỏi Và Trả Lời)"/>
          <p:cNvPicPr>
            <a:picLocks noChangeAspect="1" noChangeArrowheads="1"/>
          </p:cNvPicPr>
          <p:nvPr/>
        </p:nvPicPr>
        <p:blipFill rotWithShape="1">
          <a:blip r:embed="rId2">
            <a:extLst>
              <a:ext uri="{28A0092B-C50C-407E-A947-70E740481C1C}">
                <a14:useLocalDpi xmlns:a14="http://schemas.microsoft.com/office/drawing/2010/main" val="0"/>
              </a:ext>
            </a:extLst>
          </a:blip>
          <a:srcRect l="14424" r="15406"/>
          <a:stretch/>
        </p:blipFill>
        <p:spPr bwMode="auto">
          <a:xfrm>
            <a:off x="6629400" y="0"/>
            <a:ext cx="5562600" cy="684759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283944"/>
            <a:ext cx="6762750" cy="2463367"/>
          </a:xfrm>
          <a:prstGeom prst="rect">
            <a:avLst/>
          </a:prstGeom>
        </p:spPr>
        <p:txBody>
          <a:bodyPr wrap="square">
            <a:spAutoFit/>
          </a:bodyPr>
          <a:lstStyle/>
          <a:p>
            <a:pPr>
              <a:lnSpc>
                <a:spcPct val="107000"/>
              </a:lnSpc>
              <a:spcAft>
                <a:spcPts val="800"/>
              </a:spcAft>
            </a:pP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Hôm</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nay,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cô</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xin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giới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thiệu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em</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cuốn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nhằm</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giải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đáp</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thắc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mắc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đó</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Cuốn</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Mười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vạn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câu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hỏi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vì</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sao</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Cuốn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này</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đã</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rất</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nhiều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sự</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yêu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mến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từ</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bạn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nhỏ</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bậc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phụ</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huynh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cũng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như</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giáo</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viên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5" name="Rectangle 4"/>
          <p:cNvSpPr/>
          <p:nvPr/>
        </p:nvSpPr>
        <p:spPr>
          <a:xfrm>
            <a:off x="209550" y="2432991"/>
            <a:ext cx="6419850" cy="3956661"/>
          </a:xfrm>
          <a:prstGeom prst="rect">
            <a:avLst/>
          </a:prstGeom>
        </p:spPr>
        <p:txBody>
          <a:bodyPr wrap="square">
            <a:spAutoFit/>
          </a:bodyPr>
          <a:lstStyle/>
          <a:p>
            <a:pPr>
              <a:lnSpc>
                <a:spcPct val="107000"/>
              </a:lnSpc>
              <a:spcAft>
                <a:spcPts val="800"/>
              </a:spcAft>
            </a:pP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Cuốn</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Mười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vạn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câu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hỏi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vì</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sao</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NXB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Thế</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Giới</a:t>
            </a:r>
            <a:endPar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Khổ</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:17x25 </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cm </a:t>
            </a:r>
            <a:endPar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Cuối</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bao</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gồm</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80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trang</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800"/>
              </a:spcAft>
            </a:pP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Trang</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bìa</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cuốn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sách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sử</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sắc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màu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tươi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sáng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màu</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vàng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xanh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lá</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cây</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với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ảnh</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trái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đất</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tinh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cỏ</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cây</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hoa</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lá</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giúp</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em</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sinh</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dễ</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dàng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tưởng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đến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nhiên</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diễn</a:t>
            </a:r>
            <a:r>
              <a:rPr lang="en-US"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ra</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đời</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sống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hàng</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ngày</a:t>
            </a:r>
            <a:r>
              <a:rPr lang="en-US"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8754477"/>
      </p:ext>
    </p:extLst>
  </p:cSld>
  <p:clrMapOvr>
    <a:masterClrMapping/>
  </p:clrMapOvr>
  <mc:AlternateContent xmlns:mc="http://schemas.openxmlformats.org/markup-compatibility/2006" xmlns:p14="http://schemas.microsoft.com/office/powerpoint/2010/main">
    <mc:Choice Requires="p14">
      <p:transition spd="slow" p14:dur="1400" advTm="27000">
        <p14:ripple/>
      </p:transition>
    </mc:Choice>
    <mc:Fallback xmlns="">
      <p:transition spd="slow" advTm="27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6188992" y="2506629"/>
            <a:ext cx="5793457" cy="375592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smtClean="0">
                <a:solidFill>
                  <a:srgbClr val="FF0000"/>
                </a:solidFill>
              </a:rPr>
              <a:t>       </a:t>
            </a:r>
            <a:r>
              <a:rPr lang="vi-VN" sz="2000" dirty="0" smtClean="0">
                <a:solidFill>
                  <a:srgbClr val="FF0000"/>
                </a:solidFill>
              </a:rPr>
              <a:t>Khi </a:t>
            </a:r>
            <a:r>
              <a:rPr lang="en-US" sz="2000" dirty="0" err="1" smtClean="0">
                <a:solidFill>
                  <a:srgbClr val="FF0000"/>
                </a:solidFill>
              </a:rPr>
              <a:t>mặt</a:t>
            </a:r>
            <a:r>
              <a:rPr lang="en-US" sz="2000" dirty="0" smtClean="0">
                <a:solidFill>
                  <a:srgbClr val="FF0000"/>
                </a:solidFill>
              </a:rPr>
              <a:t> </a:t>
            </a:r>
            <a:r>
              <a:rPr lang="en-US" sz="2000" dirty="0" err="1">
                <a:solidFill>
                  <a:srgbClr val="FF0000"/>
                </a:solidFill>
              </a:rPr>
              <a:t>trời</a:t>
            </a:r>
            <a:r>
              <a:rPr lang="en-US" sz="2000" dirty="0">
                <a:solidFill>
                  <a:srgbClr val="FF0000"/>
                </a:solidFill>
              </a:rPr>
              <a:t> </a:t>
            </a:r>
            <a:r>
              <a:rPr lang="en-US" sz="2000" dirty="0" err="1">
                <a:solidFill>
                  <a:srgbClr val="FF0000"/>
                </a:solidFill>
              </a:rPr>
              <a:t>chiếu</a:t>
            </a:r>
            <a:r>
              <a:rPr lang="en-US" sz="2000" dirty="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xuống</a:t>
            </a:r>
            <a:r>
              <a:rPr lang="en-US" sz="2000" dirty="0">
                <a:solidFill>
                  <a:srgbClr val="FF0000"/>
                </a:solidFill>
              </a:rPr>
              <a:t> </a:t>
            </a:r>
            <a:r>
              <a:rPr lang="en-US" sz="2000" dirty="0" err="1">
                <a:solidFill>
                  <a:srgbClr val="FF0000"/>
                </a:solidFill>
              </a:rPr>
              <a:t>mặt</a:t>
            </a:r>
            <a:r>
              <a:rPr lang="en-US" sz="2000" dirty="0">
                <a:solidFill>
                  <a:srgbClr val="FF0000"/>
                </a:solidFill>
              </a:rPr>
              <a:t> </a:t>
            </a:r>
            <a:r>
              <a:rPr lang="en-US" sz="2000" dirty="0" err="1">
                <a:solidFill>
                  <a:srgbClr val="FF0000"/>
                </a:solidFill>
              </a:rPr>
              <a:t>đất</a:t>
            </a:r>
            <a:r>
              <a:rPr lang="en-US" sz="2000" dirty="0">
                <a:solidFill>
                  <a:srgbClr val="FF0000"/>
                </a:solidFill>
              </a:rPr>
              <a:t>, </a:t>
            </a:r>
            <a:r>
              <a:rPr lang="en-US" sz="2000" dirty="0" err="1">
                <a:solidFill>
                  <a:srgbClr val="FF0000"/>
                </a:solidFill>
              </a:rPr>
              <a:t>bụi</a:t>
            </a:r>
            <a:r>
              <a:rPr lang="en-US" sz="2000" dirty="0">
                <a:solidFill>
                  <a:srgbClr val="FF0000"/>
                </a:solidFill>
              </a:rPr>
              <a:t> </a:t>
            </a:r>
            <a:r>
              <a:rPr lang="en-US" sz="2000" dirty="0" err="1">
                <a:solidFill>
                  <a:srgbClr val="FF0000"/>
                </a:solidFill>
              </a:rPr>
              <a:t>và</a:t>
            </a:r>
            <a:r>
              <a:rPr lang="en-US" sz="2000" dirty="0">
                <a:solidFill>
                  <a:srgbClr val="FF0000"/>
                </a:solidFill>
              </a:rPr>
              <a:t> </a:t>
            </a:r>
            <a:r>
              <a:rPr lang="en-US" sz="2000" dirty="0" err="1">
                <a:solidFill>
                  <a:srgbClr val="FF0000"/>
                </a:solidFill>
              </a:rPr>
              <a:t>những</a:t>
            </a:r>
            <a:r>
              <a:rPr lang="en-US" sz="2000" dirty="0">
                <a:solidFill>
                  <a:srgbClr val="FF0000"/>
                </a:solidFill>
              </a:rPr>
              <a:t> </a:t>
            </a:r>
            <a:r>
              <a:rPr lang="en-US" sz="2000" dirty="0" err="1">
                <a:solidFill>
                  <a:srgbClr val="FF0000"/>
                </a:solidFill>
              </a:rPr>
              <a:t>giọt</a:t>
            </a:r>
            <a:r>
              <a:rPr lang="en-US" sz="2000" dirty="0">
                <a:solidFill>
                  <a:srgbClr val="FF0000"/>
                </a:solidFill>
              </a:rPr>
              <a:t> </a:t>
            </a:r>
            <a:r>
              <a:rPr lang="en-US" sz="2000" dirty="0" err="1">
                <a:solidFill>
                  <a:srgbClr val="FF0000"/>
                </a:solidFill>
              </a:rPr>
              <a:t>nước</a:t>
            </a:r>
            <a:r>
              <a:rPr lang="en-US" sz="2000" dirty="0">
                <a:solidFill>
                  <a:srgbClr val="FF0000"/>
                </a:solidFill>
              </a:rPr>
              <a:t> li </a:t>
            </a:r>
            <a:r>
              <a:rPr lang="en-US" sz="2000" dirty="0" err="1">
                <a:solidFill>
                  <a:srgbClr val="FF0000"/>
                </a:solidFill>
              </a:rPr>
              <a:t>ti</a:t>
            </a:r>
            <a:r>
              <a:rPr lang="en-US" sz="2000" dirty="0">
                <a:solidFill>
                  <a:srgbClr val="FF0000"/>
                </a:solidFill>
              </a:rPr>
              <a:t> </a:t>
            </a:r>
            <a:r>
              <a:rPr lang="en-US" sz="2000" dirty="0" err="1">
                <a:solidFill>
                  <a:srgbClr val="FF0000"/>
                </a:solidFill>
              </a:rPr>
              <a:t>trong</a:t>
            </a:r>
            <a:r>
              <a:rPr lang="en-US" sz="2000" dirty="0">
                <a:solidFill>
                  <a:srgbClr val="FF0000"/>
                </a:solidFill>
              </a:rPr>
              <a:t> </a:t>
            </a:r>
            <a:r>
              <a:rPr lang="en-US" sz="2000" dirty="0" err="1">
                <a:solidFill>
                  <a:srgbClr val="FF0000"/>
                </a:solidFill>
              </a:rPr>
              <a:t>không</a:t>
            </a:r>
            <a:r>
              <a:rPr lang="en-US" sz="2000" dirty="0">
                <a:solidFill>
                  <a:srgbClr val="FF0000"/>
                </a:solidFill>
              </a:rPr>
              <a:t> </a:t>
            </a:r>
            <a:r>
              <a:rPr lang="en-US" sz="2000" dirty="0" err="1">
                <a:solidFill>
                  <a:srgbClr val="FF0000"/>
                </a:solidFill>
              </a:rPr>
              <a:t>khí</a:t>
            </a:r>
            <a:r>
              <a:rPr lang="en-US" sz="2000" dirty="0">
                <a:solidFill>
                  <a:srgbClr val="FF0000"/>
                </a:solidFill>
              </a:rPr>
              <a:t> </a:t>
            </a:r>
            <a:r>
              <a:rPr lang="en-US" sz="2000" dirty="0" err="1">
                <a:solidFill>
                  <a:srgbClr val="FF0000"/>
                </a:solidFill>
              </a:rPr>
              <a:t>đã</a:t>
            </a:r>
            <a:r>
              <a:rPr lang="en-US" sz="2000" dirty="0">
                <a:solidFill>
                  <a:srgbClr val="FF0000"/>
                </a:solidFill>
              </a:rPr>
              <a:t> </a:t>
            </a:r>
            <a:r>
              <a:rPr lang="en-US" sz="2000" dirty="0" err="1">
                <a:solidFill>
                  <a:srgbClr val="FF0000"/>
                </a:solidFill>
              </a:rPr>
              <a:t>chặn</a:t>
            </a:r>
            <a:r>
              <a:rPr lang="en-US" sz="2000" dirty="0">
                <a:solidFill>
                  <a:srgbClr val="FF0000"/>
                </a:solidFill>
              </a:rPr>
              <a:t> </a:t>
            </a:r>
            <a:r>
              <a:rPr lang="en-US" sz="2000" dirty="0" err="1">
                <a:solidFill>
                  <a:srgbClr val="FF0000"/>
                </a:solidFill>
              </a:rPr>
              <a:t>các</a:t>
            </a:r>
            <a:r>
              <a:rPr lang="en-US" sz="2000" dirty="0">
                <a:solidFill>
                  <a:srgbClr val="FF0000"/>
                </a:solidFill>
              </a:rPr>
              <a:t> </a:t>
            </a:r>
            <a:r>
              <a:rPr lang="en-US" sz="2000" dirty="0" err="1">
                <a:solidFill>
                  <a:srgbClr val="FF0000"/>
                </a:solidFill>
              </a:rPr>
              <a:t>tia</a:t>
            </a:r>
            <a:r>
              <a:rPr lang="en-US" sz="2000" dirty="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màu</a:t>
            </a:r>
            <a:r>
              <a:rPr lang="en-US" sz="2000" dirty="0">
                <a:solidFill>
                  <a:srgbClr val="FF0000"/>
                </a:solidFill>
              </a:rPr>
              <a:t> </a:t>
            </a:r>
            <a:r>
              <a:rPr lang="en-US" sz="2000" dirty="0" err="1">
                <a:solidFill>
                  <a:srgbClr val="FF0000"/>
                </a:solidFill>
              </a:rPr>
              <a:t>lục</a:t>
            </a:r>
            <a:r>
              <a:rPr lang="en-US" sz="2000" dirty="0">
                <a:solidFill>
                  <a:srgbClr val="FF0000"/>
                </a:solidFill>
              </a:rPr>
              <a:t>, lam, </a:t>
            </a:r>
            <a:r>
              <a:rPr lang="en-US" sz="2000" dirty="0" err="1">
                <a:solidFill>
                  <a:srgbClr val="FF0000"/>
                </a:solidFill>
              </a:rPr>
              <a:t>chàm</a:t>
            </a:r>
            <a:r>
              <a:rPr lang="en-US" sz="2000" dirty="0">
                <a:solidFill>
                  <a:srgbClr val="FF0000"/>
                </a:solidFill>
              </a:rPr>
              <a:t>, </a:t>
            </a:r>
            <a:r>
              <a:rPr lang="en-US" sz="2000" dirty="0" err="1">
                <a:solidFill>
                  <a:srgbClr val="FF0000"/>
                </a:solidFill>
              </a:rPr>
              <a:t>tím</a:t>
            </a:r>
            <a:r>
              <a:rPr lang="en-US" sz="2000" dirty="0">
                <a:solidFill>
                  <a:srgbClr val="FF0000"/>
                </a:solidFill>
              </a:rPr>
              <a:t> </a:t>
            </a:r>
            <a:r>
              <a:rPr lang="en-US" sz="2000" dirty="0" err="1">
                <a:solidFill>
                  <a:srgbClr val="FF0000"/>
                </a:solidFill>
              </a:rPr>
              <a:t>lại</a:t>
            </a:r>
            <a:r>
              <a:rPr lang="en-US" sz="2000" dirty="0">
                <a:solidFill>
                  <a:srgbClr val="FF0000"/>
                </a:solidFill>
              </a:rPr>
              <a:t>; </a:t>
            </a:r>
            <a:r>
              <a:rPr lang="en-US" sz="2000" dirty="0" err="1">
                <a:solidFill>
                  <a:srgbClr val="FF0000"/>
                </a:solidFill>
              </a:rPr>
              <a:t>chỉ</a:t>
            </a:r>
            <a:r>
              <a:rPr lang="en-US" sz="2000" dirty="0">
                <a:solidFill>
                  <a:srgbClr val="FF0000"/>
                </a:solidFill>
              </a:rPr>
              <a:t> </a:t>
            </a:r>
            <a:r>
              <a:rPr lang="en-US" sz="2000" dirty="0" err="1">
                <a:solidFill>
                  <a:srgbClr val="FF0000"/>
                </a:solidFill>
              </a:rPr>
              <a:t>có</a:t>
            </a:r>
            <a:r>
              <a:rPr lang="en-US" sz="2000" dirty="0">
                <a:solidFill>
                  <a:srgbClr val="FF0000"/>
                </a:solidFill>
              </a:rPr>
              <a:t> </a:t>
            </a:r>
            <a:r>
              <a:rPr lang="en-US" sz="2000" dirty="0" err="1">
                <a:solidFill>
                  <a:srgbClr val="FF0000"/>
                </a:solidFill>
              </a:rPr>
              <a:t>các</a:t>
            </a:r>
            <a:r>
              <a:rPr lang="en-US" sz="2000" dirty="0">
                <a:solidFill>
                  <a:srgbClr val="FF0000"/>
                </a:solidFill>
              </a:rPr>
              <a:t> </a:t>
            </a:r>
            <a:r>
              <a:rPr lang="en-US" sz="2000" dirty="0" err="1">
                <a:solidFill>
                  <a:srgbClr val="FF0000"/>
                </a:solidFill>
              </a:rPr>
              <a:t>tia</a:t>
            </a:r>
            <a:r>
              <a:rPr lang="en-US" sz="2000" dirty="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màu</a:t>
            </a:r>
            <a:r>
              <a:rPr lang="en-US" sz="2000" dirty="0">
                <a:solidFill>
                  <a:srgbClr val="FF0000"/>
                </a:solidFill>
              </a:rPr>
              <a:t> </a:t>
            </a:r>
            <a:r>
              <a:rPr lang="en-US" sz="2000" dirty="0" err="1">
                <a:solidFill>
                  <a:srgbClr val="FF0000"/>
                </a:solidFill>
              </a:rPr>
              <a:t>đỏ</a:t>
            </a:r>
            <a:r>
              <a:rPr lang="en-US" sz="2000" dirty="0">
                <a:solidFill>
                  <a:srgbClr val="FF0000"/>
                </a:solidFill>
              </a:rPr>
              <a:t>, cam, </a:t>
            </a:r>
            <a:r>
              <a:rPr lang="en-US" sz="2000" dirty="0" err="1">
                <a:solidFill>
                  <a:srgbClr val="FF0000"/>
                </a:solidFill>
              </a:rPr>
              <a:t>vàng</a:t>
            </a:r>
            <a:r>
              <a:rPr lang="en-US" sz="2000" dirty="0">
                <a:solidFill>
                  <a:srgbClr val="FF0000"/>
                </a:solidFill>
              </a:rPr>
              <a:t> </a:t>
            </a:r>
            <a:r>
              <a:rPr lang="en-US" sz="2000" dirty="0" err="1">
                <a:solidFill>
                  <a:srgbClr val="FF0000"/>
                </a:solidFill>
              </a:rPr>
              <a:t>mới</a:t>
            </a:r>
            <a:r>
              <a:rPr lang="en-US" sz="2000" dirty="0">
                <a:solidFill>
                  <a:srgbClr val="FF0000"/>
                </a:solidFill>
              </a:rPr>
              <a:t> </a:t>
            </a:r>
            <a:r>
              <a:rPr lang="en-US" sz="2000" dirty="0" err="1">
                <a:solidFill>
                  <a:srgbClr val="FF0000"/>
                </a:solidFill>
              </a:rPr>
              <a:t>xuyên</a:t>
            </a:r>
            <a:r>
              <a:rPr lang="en-US" sz="2000" dirty="0">
                <a:solidFill>
                  <a:srgbClr val="FF0000"/>
                </a:solidFill>
              </a:rPr>
              <a:t> qua </a:t>
            </a:r>
            <a:r>
              <a:rPr lang="en-US" sz="2000" dirty="0" err="1">
                <a:solidFill>
                  <a:srgbClr val="FF0000"/>
                </a:solidFill>
              </a:rPr>
              <a:t>được</a:t>
            </a:r>
            <a:r>
              <a:rPr lang="en-US" sz="2000" dirty="0">
                <a:solidFill>
                  <a:srgbClr val="FF0000"/>
                </a:solidFill>
              </a:rPr>
              <a:t> </a:t>
            </a:r>
            <a:r>
              <a:rPr lang="en-US" sz="2000" dirty="0" err="1">
                <a:solidFill>
                  <a:srgbClr val="FF0000"/>
                </a:solidFill>
              </a:rPr>
              <a:t>tầng</a:t>
            </a:r>
            <a:r>
              <a:rPr lang="en-US" sz="2000" dirty="0">
                <a:solidFill>
                  <a:srgbClr val="FF0000"/>
                </a:solidFill>
              </a:rPr>
              <a:t> </a:t>
            </a:r>
            <a:r>
              <a:rPr lang="en-US" sz="2000" dirty="0" err="1">
                <a:solidFill>
                  <a:srgbClr val="FF0000"/>
                </a:solidFill>
              </a:rPr>
              <a:t>khí</a:t>
            </a:r>
            <a:r>
              <a:rPr lang="en-US" sz="2000" dirty="0">
                <a:solidFill>
                  <a:srgbClr val="FF0000"/>
                </a:solidFill>
              </a:rPr>
              <a:t> </a:t>
            </a:r>
            <a:r>
              <a:rPr lang="en-US" sz="2000" dirty="0" err="1">
                <a:solidFill>
                  <a:srgbClr val="FF0000"/>
                </a:solidFill>
              </a:rPr>
              <a:t>quyển</a:t>
            </a:r>
            <a:r>
              <a:rPr lang="en-US" sz="2000" dirty="0">
                <a:solidFill>
                  <a:srgbClr val="FF0000"/>
                </a:solidFill>
              </a:rPr>
              <a:t>. </a:t>
            </a:r>
            <a:r>
              <a:rPr lang="en-US" sz="2000" dirty="0" err="1">
                <a:solidFill>
                  <a:srgbClr val="FF0000"/>
                </a:solidFill>
              </a:rPr>
              <a:t>Vì</a:t>
            </a:r>
            <a:r>
              <a:rPr lang="en-US" sz="2000" dirty="0">
                <a:solidFill>
                  <a:srgbClr val="FF0000"/>
                </a:solidFill>
              </a:rPr>
              <a:t> </a:t>
            </a:r>
            <a:r>
              <a:rPr lang="en-US" sz="2000" dirty="0" err="1">
                <a:solidFill>
                  <a:srgbClr val="FF0000"/>
                </a:solidFill>
              </a:rPr>
              <a:t>vậy</a:t>
            </a:r>
            <a:r>
              <a:rPr lang="en-US" sz="2000" dirty="0">
                <a:solidFill>
                  <a:srgbClr val="FF0000"/>
                </a:solidFill>
              </a:rPr>
              <a:t> </a:t>
            </a:r>
            <a:r>
              <a:rPr lang="en-US" sz="2000" dirty="0" err="1">
                <a:solidFill>
                  <a:srgbClr val="FF0000"/>
                </a:solidFill>
              </a:rPr>
              <a:t>mà</a:t>
            </a:r>
            <a:r>
              <a:rPr lang="en-US" sz="2000" dirty="0">
                <a:solidFill>
                  <a:srgbClr val="FF0000"/>
                </a:solidFill>
              </a:rPr>
              <a:t> </a:t>
            </a:r>
            <a:r>
              <a:rPr lang="en-US" sz="2000" dirty="0" err="1">
                <a:solidFill>
                  <a:srgbClr val="FF0000"/>
                </a:solidFill>
              </a:rPr>
              <a:t>chúng</a:t>
            </a:r>
            <a:r>
              <a:rPr lang="en-US" sz="2000" dirty="0">
                <a:solidFill>
                  <a:srgbClr val="FF0000"/>
                </a:solidFill>
              </a:rPr>
              <a:t> ta </a:t>
            </a:r>
            <a:r>
              <a:rPr lang="en-US" sz="2000" dirty="0" err="1">
                <a:solidFill>
                  <a:srgbClr val="FF0000"/>
                </a:solidFill>
              </a:rPr>
              <a:t>nhìn</a:t>
            </a:r>
            <a:r>
              <a:rPr lang="en-US" sz="2000" dirty="0">
                <a:solidFill>
                  <a:srgbClr val="FF0000"/>
                </a:solidFill>
              </a:rPr>
              <a:t> </a:t>
            </a:r>
            <a:r>
              <a:rPr lang="en-US" sz="2000" dirty="0" err="1">
                <a:solidFill>
                  <a:srgbClr val="FF0000"/>
                </a:solidFill>
              </a:rPr>
              <a:t>thấy</a:t>
            </a:r>
            <a:r>
              <a:rPr lang="en-US" sz="2000" dirty="0">
                <a:solidFill>
                  <a:srgbClr val="FF0000"/>
                </a:solidFill>
              </a:rPr>
              <a:t> </a:t>
            </a:r>
            <a:r>
              <a:rPr lang="en-US" sz="2000" dirty="0" err="1">
                <a:solidFill>
                  <a:srgbClr val="FF0000"/>
                </a:solidFill>
              </a:rPr>
              <a:t>tia</a:t>
            </a:r>
            <a:r>
              <a:rPr lang="en-US" sz="2000" dirty="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màu</a:t>
            </a:r>
            <a:r>
              <a:rPr lang="en-US" sz="2000" dirty="0">
                <a:solidFill>
                  <a:srgbClr val="FF0000"/>
                </a:solidFill>
              </a:rPr>
              <a:t> </a:t>
            </a:r>
            <a:r>
              <a:rPr lang="en-US" sz="2000" dirty="0" err="1">
                <a:solidFill>
                  <a:srgbClr val="FF0000"/>
                </a:solidFill>
              </a:rPr>
              <a:t>đỏ</a:t>
            </a:r>
            <a:r>
              <a:rPr lang="en-US" sz="2000" dirty="0">
                <a:solidFill>
                  <a:srgbClr val="FF0000"/>
                </a:solidFill>
              </a:rPr>
              <a:t> </a:t>
            </a:r>
            <a:r>
              <a:rPr lang="en-US" sz="2000" dirty="0" err="1">
                <a:solidFill>
                  <a:srgbClr val="FF0000"/>
                </a:solidFill>
              </a:rPr>
              <a:t>tương</a:t>
            </a:r>
            <a:r>
              <a:rPr lang="en-US" sz="2000" dirty="0">
                <a:solidFill>
                  <a:srgbClr val="FF0000"/>
                </a:solidFill>
              </a:rPr>
              <a:t> </a:t>
            </a:r>
            <a:r>
              <a:rPr lang="en-US" sz="2000" dirty="0" err="1">
                <a:solidFill>
                  <a:srgbClr val="FF0000"/>
                </a:solidFill>
              </a:rPr>
              <a:t>đối</a:t>
            </a:r>
            <a:r>
              <a:rPr lang="en-US" sz="2000" dirty="0">
                <a:solidFill>
                  <a:srgbClr val="FF0000"/>
                </a:solidFill>
              </a:rPr>
              <a:t> </a:t>
            </a:r>
            <a:r>
              <a:rPr lang="en-US" sz="2000" dirty="0" err="1">
                <a:solidFill>
                  <a:srgbClr val="FF0000"/>
                </a:solidFill>
              </a:rPr>
              <a:t>nhiều</a:t>
            </a:r>
            <a:r>
              <a:rPr lang="en-US" sz="2000" dirty="0">
                <a:solidFill>
                  <a:srgbClr val="FF0000"/>
                </a:solidFill>
              </a:rPr>
              <a:t>. </a:t>
            </a:r>
            <a:endParaRPr lang="en-US" sz="2000" dirty="0" smtClean="0">
              <a:solidFill>
                <a:srgbClr val="FF0000"/>
              </a:solidFill>
            </a:endParaRPr>
          </a:p>
          <a:p>
            <a:pPr algn="just"/>
            <a:r>
              <a:rPr lang="en-US" sz="2000" dirty="0">
                <a:solidFill>
                  <a:srgbClr val="FF0000"/>
                </a:solidFill>
              </a:rPr>
              <a:t> </a:t>
            </a:r>
            <a:r>
              <a:rPr lang="en-US" sz="2000" dirty="0" smtClean="0">
                <a:solidFill>
                  <a:srgbClr val="FF0000"/>
                </a:solidFill>
              </a:rPr>
              <a:t>      </a:t>
            </a:r>
            <a:r>
              <a:rPr lang="en-US" sz="2000" dirty="0" err="1" smtClean="0">
                <a:solidFill>
                  <a:srgbClr val="FF0000"/>
                </a:solidFill>
              </a:rPr>
              <a:t>Vào</a:t>
            </a:r>
            <a:r>
              <a:rPr lang="en-US" sz="2000" dirty="0" smtClean="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sớm</a:t>
            </a:r>
            <a:r>
              <a:rPr lang="en-US" sz="2000" dirty="0">
                <a:solidFill>
                  <a:srgbClr val="FF0000"/>
                </a:solidFill>
              </a:rPr>
              <a:t>, </a:t>
            </a:r>
            <a:r>
              <a:rPr lang="en-US" sz="2000" dirty="0" err="1">
                <a:solidFill>
                  <a:srgbClr val="FF0000"/>
                </a:solidFill>
              </a:rPr>
              <a:t>và</a:t>
            </a:r>
            <a:r>
              <a:rPr lang="en-US" sz="2000" dirty="0">
                <a:solidFill>
                  <a:srgbClr val="FF0000"/>
                </a:solidFill>
              </a:rPr>
              <a:t> </a:t>
            </a:r>
            <a:r>
              <a:rPr lang="en-US" sz="2000" dirty="0" err="1">
                <a:solidFill>
                  <a:srgbClr val="FF0000"/>
                </a:solidFill>
              </a:rPr>
              <a:t>buổi</a:t>
            </a:r>
            <a:r>
              <a:rPr lang="en-US" sz="2000" dirty="0">
                <a:solidFill>
                  <a:srgbClr val="FF0000"/>
                </a:solidFill>
              </a:rPr>
              <a:t> </a:t>
            </a:r>
            <a:r>
              <a:rPr lang="en-US" sz="2000" dirty="0" err="1">
                <a:solidFill>
                  <a:srgbClr val="FF0000"/>
                </a:solidFill>
              </a:rPr>
              <a:t>chiều</a:t>
            </a:r>
            <a:r>
              <a:rPr lang="en-US" sz="2000" dirty="0">
                <a:solidFill>
                  <a:srgbClr val="FF0000"/>
                </a:solidFill>
              </a:rPr>
              <a:t> </a:t>
            </a:r>
            <a:r>
              <a:rPr lang="en-US" sz="2000" dirty="0" err="1" smtClean="0">
                <a:solidFill>
                  <a:srgbClr val="FF0000"/>
                </a:solidFill>
              </a:rPr>
              <a:t>tà</a:t>
            </a:r>
            <a:r>
              <a:rPr lang="en-US" sz="2000" dirty="0" smtClean="0">
                <a:solidFill>
                  <a:srgbClr val="FF0000"/>
                </a:solidFill>
              </a:rPr>
              <a:t>, </a:t>
            </a:r>
            <a:r>
              <a:rPr lang="en-US" sz="2000" dirty="0" err="1" smtClean="0">
                <a:solidFill>
                  <a:srgbClr val="FF0000"/>
                </a:solidFill>
              </a:rPr>
              <a:t>mặt</a:t>
            </a:r>
            <a:r>
              <a:rPr lang="en-US" sz="2000" dirty="0" smtClean="0">
                <a:solidFill>
                  <a:srgbClr val="FF0000"/>
                </a:solidFill>
              </a:rPr>
              <a:t> </a:t>
            </a:r>
            <a:r>
              <a:rPr lang="en-US" sz="2000" dirty="0" err="1">
                <a:solidFill>
                  <a:srgbClr val="FF0000"/>
                </a:solidFill>
              </a:rPr>
              <a:t>trời</a:t>
            </a:r>
            <a:r>
              <a:rPr lang="en-US" sz="2000" dirty="0">
                <a:solidFill>
                  <a:srgbClr val="FF0000"/>
                </a:solidFill>
              </a:rPr>
              <a:t> </a:t>
            </a:r>
            <a:r>
              <a:rPr lang="en-US" sz="2000" dirty="0" err="1">
                <a:solidFill>
                  <a:srgbClr val="FF0000"/>
                </a:solidFill>
              </a:rPr>
              <a:t>chiếu</a:t>
            </a:r>
            <a:r>
              <a:rPr lang="en-US" sz="2000" dirty="0">
                <a:solidFill>
                  <a:srgbClr val="FF0000"/>
                </a:solidFill>
              </a:rPr>
              <a:t> </a:t>
            </a:r>
            <a:r>
              <a:rPr lang="en-US" sz="2000" dirty="0" err="1">
                <a:solidFill>
                  <a:srgbClr val="FF0000"/>
                </a:solidFill>
              </a:rPr>
              <a:t>nghiêng</a:t>
            </a:r>
            <a:r>
              <a:rPr lang="en-US" sz="2000" dirty="0">
                <a:solidFill>
                  <a:srgbClr val="FF0000"/>
                </a:solidFill>
              </a:rPr>
              <a:t> </a:t>
            </a:r>
            <a:r>
              <a:rPr lang="en-US" sz="2000" dirty="0" err="1">
                <a:solidFill>
                  <a:srgbClr val="FF0000"/>
                </a:solidFill>
              </a:rPr>
              <a:t>xuống</a:t>
            </a:r>
            <a:r>
              <a:rPr lang="en-US" sz="2000" dirty="0">
                <a:solidFill>
                  <a:srgbClr val="FF0000"/>
                </a:solidFill>
              </a:rPr>
              <a:t> </a:t>
            </a:r>
            <a:r>
              <a:rPr lang="en-US" sz="2000" dirty="0" err="1">
                <a:solidFill>
                  <a:srgbClr val="FF0000"/>
                </a:solidFill>
              </a:rPr>
              <a:t>mặt</a:t>
            </a:r>
            <a:r>
              <a:rPr lang="en-US" sz="2000" dirty="0">
                <a:solidFill>
                  <a:srgbClr val="FF0000"/>
                </a:solidFill>
              </a:rPr>
              <a:t> </a:t>
            </a:r>
            <a:r>
              <a:rPr lang="en-US" sz="2000" dirty="0" err="1">
                <a:solidFill>
                  <a:srgbClr val="FF0000"/>
                </a:solidFill>
              </a:rPr>
              <a:t>đất</a:t>
            </a:r>
            <a:r>
              <a:rPr lang="en-US" sz="2000" dirty="0">
                <a:solidFill>
                  <a:srgbClr val="FF0000"/>
                </a:solidFill>
              </a:rPr>
              <a:t>, </a:t>
            </a:r>
            <a:r>
              <a:rPr lang="en-US" sz="2000" dirty="0" err="1">
                <a:solidFill>
                  <a:srgbClr val="FF0000"/>
                </a:solidFill>
              </a:rPr>
              <a:t>nên</a:t>
            </a:r>
            <a:r>
              <a:rPr lang="en-US" sz="2000" dirty="0">
                <a:solidFill>
                  <a:srgbClr val="FF0000"/>
                </a:solidFill>
              </a:rPr>
              <a:t> </a:t>
            </a:r>
            <a:r>
              <a:rPr lang="en-US" sz="2000" dirty="0" err="1">
                <a:solidFill>
                  <a:srgbClr val="FF0000"/>
                </a:solidFill>
              </a:rPr>
              <a:t>ánh</a:t>
            </a:r>
            <a:r>
              <a:rPr lang="en-US" sz="2000" dirty="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phải</a:t>
            </a:r>
            <a:r>
              <a:rPr lang="en-US" sz="2000" dirty="0">
                <a:solidFill>
                  <a:srgbClr val="FF0000"/>
                </a:solidFill>
              </a:rPr>
              <a:t> </a:t>
            </a:r>
            <a:r>
              <a:rPr lang="en-US" sz="2000" dirty="0" err="1">
                <a:solidFill>
                  <a:srgbClr val="FF0000"/>
                </a:solidFill>
              </a:rPr>
              <a:t>xuyên</a:t>
            </a:r>
            <a:r>
              <a:rPr lang="en-US" sz="2000" dirty="0">
                <a:solidFill>
                  <a:srgbClr val="FF0000"/>
                </a:solidFill>
              </a:rPr>
              <a:t> qua </a:t>
            </a:r>
            <a:r>
              <a:rPr lang="en-US" sz="2000" dirty="0" err="1">
                <a:solidFill>
                  <a:srgbClr val="FF0000"/>
                </a:solidFill>
              </a:rPr>
              <a:t>tầng</a:t>
            </a:r>
            <a:r>
              <a:rPr lang="en-US" sz="2000" dirty="0">
                <a:solidFill>
                  <a:srgbClr val="FF0000"/>
                </a:solidFill>
              </a:rPr>
              <a:t> </a:t>
            </a:r>
            <a:r>
              <a:rPr lang="en-US" sz="2000" dirty="0" err="1">
                <a:solidFill>
                  <a:srgbClr val="FF0000"/>
                </a:solidFill>
              </a:rPr>
              <a:t>không</a:t>
            </a:r>
            <a:r>
              <a:rPr lang="en-US" sz="2000" dirty="0">
                <a:solidFill>
                  <a:srgbClr val="FF0000"/>
                </a:solidFill>
              </a:rPr>
              <a:t> </a:t>
            </a:r>
            <a:r>
              <a:rPr lang="en-US" sz="2000" dirty="0" err="1">
                <a:solidFill>
                  <a:srgbClr val="FF0000"/>
                </a:solidFill>
              </a:rPr>
              <a:t>khí</a:t>
            </a:r>
            <a:r>
              <a:rPr lang="en-US" sz="2000" dirty="0">
                <a:solidFill>
                  <a:srgbClr val="FF0000"/>
                </a:solidFill>
              </a:rPr>
              <a:t> </a:t>
            </a:r>
            <a:r>
              <a:rPr lang="en-US" sz="2000" dirty="0" err="1">
                <a:solidFill>
                  <a:srgbClr val="FF0000"/>
                </a:solidFill>
              </a:rPr>
              <a:t>khá</a:t>
            </a:r>
            <a:r>
              <a:rPr lang="en-US" sz="2000" dirty="0">
                <a:solidFill>
                  <a:srgbClr val="FF0000"/>
                </a:solidFill>
              </a:rPr>
              <a:t> </a:t>
            </a:r>
            <a:r>
              <a:rPr lang="en-US" sz="2000" dirty="0" err="1">
                <a:solidFill>
                  <a:srgbClr val="FF0000"/>
                </a:solidFill>
              </a:rPr>
              <a:t>dày</a:t>
            </a:r>
            <a:r>
              <a:rPr lang="en-US" sz="2000" dirty="0">
                <a:solidFill>
                  <a:srgbClr val="FF0000"/>
                </a:solidFill>
              </a:rPr>
              <a:t>, </a:t>
            </a:r>
            <a:r>
              <a:rPr lang="en-US" sz="2000" dirty="0" err="1">
                <a:solidFill>
                  <a:srgbClr val="FF0000"/>
                </a:solidFill>
              </a:rPr>
              <a:t>lúc</a:t>
            </a:r>
            <a:r>
              <a:rPr lang="en-US" sz="2000" dirty="0">
                <a:solidFill>
                  <a:srgbClr val="FF0000"/>
                </a:solidFill>
              </a:rPr>
              <a:t> </a:t>
            </a:r>
            <a:r>
              <a:rPr lang="en-US" sz="2000" dirty="0" err="1">
                <a:solidFill>
                  <a:srgbClr val="FF0000"/>
                </a:solidFill>
              </a:rPr>
              <a:t>này</a:t>
            </a:r>
            <a:r>
              <a:rPr lang="en-US" sz="2000" dirty="0">
                <a:solidFill>
                  <a:srgbClr val="FF0000"/>
                </a:solidFill>
              </a:rPr>
              <a:t> </a:t>
            </a:r>
            <a:r>
              <a:rPr lang="en-US" sz="2000" dirty="0" err="1">
                <a:solidFill>
                  <a:srgbClr val="FF0000"/>
                </a:solidFill>
              </a:rPr>
              <a:t>ánh</a:t>
            </a:r>
            <a:r>
              <a:rPr lang="en-US" sz="2000" dirty="0">
                <a:solidFill>
                  <a:srgbClr val="FF0000"/>
                </a:solidFill>
              </a:rPr>
              <a:t> </a:t>
            </a:r>
            <a:r>
              <a:rPr lang="en-US" sz="2000" dirty="0" err="1">
                <a:solidFill>
                  <a:srgbClr val="FF0000"/>
                </a:solidFill>
              </a:rPr>
              <a:t>sáng</a:t>
            </a:r>
            <a:r>
              <a:rPr lang="en-US" sz="2000" dirty="0">
                <a:solidFill>
                  <a:srgbClr val="FF0000"/>
                </a:solidFill>
              </a:rPr>
              <a:t> </a:t>
            </a:r>
            <a:r>
              <a:rPr lang="en-US" sz="2000" dirty="0" err="1">
                <a:solidFill>
                  <a:srgbClr val="FF0000"/>
                </a:solidFill>
              </a:rPr>
              <a:t>đỏ</a:t>
            </a:r>
            <a:r>
              <a:rPr lang="en-US" sz="2000" dirty="0">
                <a:solidFill>
                  <a:srgbClr val="FF0000"/>
                </a:solidFill>
              </a:rPr>
              <a:t> </a:t>
            </a:r>
            <a:r>
              <a:rPr lang="en-US" sz="2000" dirty="0" err="1">
                <a:solidFill>
                  <a:srgbClr val="FF0000"/>
                </a:solidFill>
              </a:rPr>
              <a:t>nhiều</a:t>
            </a:r>
            <a:r>
              <a:rPr lang="en-US" sz="2000" dirty="0">
                <a:solidFill>
                  <a:srgbClr val="FF0000"/>
                </a:solidFill>
              </a:rPr>
              <a:t> </a:t>
            </a:r>
            <a:r>
              <a:rPr lang="en-US" sz="2000" dirty="0" err="1">
                <a:solidFill>
                  <a:srgbClr val="FF0000"/>
                </a:solidFill>
              </a:rPr>
              <a:t>hơn</a:t>
            </a:r>
            <a:r>
              <a:rPr lang="en-US" sz="2000" dirty="0">
                <a:solidFill>
                  <a:srgbClr val="FF0000"/>
                </a:solidFill>
              </a:rPr>
              <a:t> do </a:t>
            </a:r>
            <a:r>
              <a:rPr lang="en-US" sz="2000" dirty="0" err="1">
                <a:solidFill>
                  <a:srgbClr val="FF0000"/>
                </a:solidFill>
              </a:rPr>
              <a:t>đó</a:t>
            </a:r>
            <a:r>
              <a:rPr lang="en-US" sz="2000" dirty="0">
                <a:solidFill>
                  <a:srgbClr val="FF0000"/>
                </a:solidFill>
              </a:rPr>
              <a:t> </a:t>
            </a:r>
            <a:r>
              <a:rPr lang="en-US" sz="2000" dirty="0" err="1">
                <a:solidFill>
                  <a:srgbClr val="FF0000"/>
                </a:solidFill>
              </a:rPr>
              <a:t>mặt</a:t>
            </a:r>
            <a:r>
              <a:rPr lang="en-US" sz="2000" dirty="0">
                <a:solidFill>
                  <a:srgbClr val="FF0000"/>
                </a:solidFill>
              </a:rPr>
              <a:t> </a:t>
            </a:r>
            <a:r>
              <a:rPr lang="en-US" sz="2000" dirty="0" err="1">
                <a:solidFill>
                  <a:srgbClr val="FF0000"/>
                </a:solidFill>
              </a:rPr>
              <a:t>trời</a:t>
            </a:r>
            <a:r>
              <a:rPr lang="en-US" sz="2000" dirty="0">
                <a:solidFill>
                  <a:srgbClr val="FF0000"/>
                </a:solidFill>
              </a:rPr>
              <a:t> </a:t>
            </a:r>
            <a:r>
              <a:rPr lang="en-US" sz="2000" dirty="0" err="1">
                <a:solidFill>
                  <a:srgbClr val="FF0000"/>
                </a:solidFill>
              </a:rPr>
              <a:t>có</a:t>
            </a:r>
            <a:r>
              <a:rPr lang="en-US" sz="2000" dirty="0">
                <a:solidFill>
                  <a:srgbClr val="FF0000"/>
                </a:solidFill>
              </a:rPr>
              <a:t> </a:t>
            </a:r>
            <a:r>
              <a:rPr lang="en-US" sz="2000" dirty="0" err="1">
                <a:solidFill>
                  <a:srgbClr val="FF0000"/>
                </a:solidFill>
              </a:rPr>
              <a:t>màu</a:t>
            </a:r>
            <a:r>
              <a:rPr lang="en-US" sz="2000" dirty="0">
                <a:solidFill>
                  <a:srgbClr val="FF0000"/>
                </a:solidFill>
              </a:rPr>
              <a:t> </a:t>
            </a:r>
            <a:r>
              <a:rPr lang="en-US" sz="2000" dirty="0" err="1">
                <a:solidFill>
                  <a:srgbClr val="FF0000"/>
                </a:solidFill>
              </a:rPr>
              <a:t>đỏ</a:t>
            </a:r>
            <a:r>
              <a:rPr lang="en-US" sz="2000" dirty="0">
                <a:solidFill>
                  <a:srgbClr val="FF0000"/>
                </a:solidFill>
              </a:rPr>
              <a:t> </a:t>
            </a:r>
            <a:r>
              <a:rPr lang="en-US" sz="2000" dirty="0" err="1" smtClean="0">
                <a:solidFill>
                  <a:srgbClr val="FF0000"/>
                </a:solidFill>
              </a:rPr>
              <a:t>rực</a:t>
            </a:r>
            <a:r>
              <a:rPr lang="en-US" sz="2000" dirty="0" smtClean="0">
                <a:solidFill>
                  <a:srgbClr val="FF0000"/>
                </a:solidFill>
              </a:rPr>
              <a:t>.</a:t>
            </a:r>
            <a:endParaRPr lang="en-US" sz="2000" dirty="0"/>
          </a:p>
        </p:txBody>
      </p:sp>
      <p:pic>
        <p:nvPicPr>
          <p:cNvPr id="1026" name="Picture 2" descr="Mơ thấy mặt trời báo điềm gì? Ý nghĩa giấc mơ thấy mặt trờ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057" y="2216525"/>
            <a:ext cx="5881935" cy="4308841"/>
          </a:xfrm>
          <a:prstGeom prst="rect">
            <a:avLst/>
          </a:prstGeom>
          <a:noFill/>
          <a:extLst>
            <a:ext uri="{909E8E84-426E-40DD-AFC4-6F175D3DCCD1}">
              <a14:hiddenFill xmlns:a14="http://schemas.microsoft.com/office/drawing/2010/main">
                <a:solidFill>
                  <a:srgbClr val="FFFFFF"/>
                </a:solidFill>
              </a14:hiddenFill>
            </a:ext>
          </a:extLst>
        </p:spPr>
      </p:pic>
      <p:sp>
        <p:nvSpPr>
          <p:cNvPr id="6" name="Cloud 5"/>
          <p:cNvSpPr/>
          <p:nvPr/>
        </p:nvSpPr>
        <p:spPr>
          <a:xfrm>
            <a:off x="307057" y="0"/>
            <a:ext cx="10720334" cy="1940068"/>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accent3">
                    <a:lumMod val="20000"/>
                    <a:lumOff val="80000"/>
                  </a:schemeClr>
                </a:solidFill>
              </a:rPr>
              <a:t>Tại</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sao</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khi</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mặt</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trời</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mọc</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lại</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có</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màu</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đỏ</a:t>
            </a:r>
            <a:r>
              <a:rPr lang="en-US" sz="2800" b="1" dirty="0" smtClean="0">
                <a:solidFill>
                  <a:schemeClr val="accent3">
                    <a:lumMod val="20000"/>
                    <a:lumOff val="80000"/>
                  </a:schemeClr>
                </a:solidFill>
              </a:rPr>
              <a:t> </a:t>
            </a:r>
            <a:r>
              <a:rPr lang="en-US" sz="2800" b="1" dirty="0" err="1" smtClean="0">
                <a:solidFill>
                  <a:schemeClr val="accent3">
                    <a:lumMod val="20000"/>
                    <a:lumOff val="80000"/>
                  </a:schemeClr>
                </a:solidFill>
              </a:rPr>
              <a:t>rực</a:t>
            </a:r>
            <a:r>
              <a:rPr lang="en-US" sz="2800" b="1" dirty="0">
                <a:solidFill>
                  <a:schemeClr val="accent3">
                    <a:lumMod val="20000"/>
                    <a:lumOff val="80000"/>
                  </a:schemeClr>
                </a:solidFill>
              </a:rPr>
              <a:t>?</a:t>
            </a:r>
          </a:p>
        </p:txBody>
      </p:sp>
    </p:spTree>
    <p:extLst>
      <p:ext uri="{BB962C8B-B14F-4D97-AF65-F5344CB8AC3E}">
        <p14:creationId xmlns:p14="http://schemas.microsoft.com/office/powerpoint/2010/main" val="13339124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Vì sao nước biển không uống đượ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38175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Cloud 5"/>
          <p:cNvSpPr/>
          <p:nvPr/>
        </p:nvSpPr>
        <p:spPr>
          <a:xfrm>
            <a:off x="638821" y="427672"/>
            <a:ext cx="4257675" cy="1714500"/>
          </a:xfrm>
          <a:prstGeom prst="cloud">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solidFill>
                  <a:srgbClr val="FF0000"/>
                </a:solidFill>
              </a:rPr>
              <a:t>Nước</a:t>
            </a:r>
            <a:r>
              <a:rPr lang="en-US" sz="4000" b="1" dirty="0" smtClean="0">
                <a:solidFill>
                  <a:srgbClr val="FF0000"/>
                </a:solidFill>
              </a:rPr>
              <a:t> </a:t>
            </a:r>
            <a:r>
              <a:rPr lang="en-US" sz="4000" b="1" dirty="0" err="1" smtClean="0">
                <a:solidFill>
                  <a:srgbClr val="FF0000"/>
                </a:solidFill>
              </a:rPr>
              <a:t>biển</a:t>
            </a:r>
            <a:endParaRPr lang="en-US" sz="4000" b="1" dirty="0" smtClean="0">
              <a:solidFill>
                <a:srgbClr val="FF0000"/>
              </a:solidFill>
            </a:endParaRPr>
          </a:p>
          <a:p>
            <a:pPr algn="ctr"/>
            <a:r>
              <a:rPr lang="en-US" sz="4000" b="1" dirty="0" smtClean="0">
                <a:solidFill>
                  <a:srgbClr val="FF0000"/>
                </a:solidFill>
              </a:rPr>
              <a:t> </a:t>
            </a:r>
            <a:r>
              <a:rPr lang="en-US" sz="4000" b="1" dirty="0" err="1" smtClean="0">
                <a:solidFill>
                  <a:srgbClr val="FF0000"/>
                </a:solidFill>
              </a:rPr>
              <a:t>có</a:t>
            </a:r>
            <a:r>
              <a:rPr lang="en-US" sz="4000" b="1" dirty="0" smtClean="0">
                <a:solidFill>
                  <a:srgbClr val="FF0000"/>
                </a:solidFill>
              </a:rPr>
              <a:t> </a:t>
            </a:r>
            <a:r>
              <a:rPr lang="en-US" sz="4000" b="1" dirty="0" err="1" smtClean="0">
                <a:solidFill>
                  <a:srgbClr val="FF0000"/>
                </a:solidFill>
              </a:rPr>
              <a:t>màu</a:t>
            </a:r>
            <a:r>
              <a:rPr lang="en-US" sz="4000" b="1" dirty="0" smtClean="0">
                <a:solidFill>
                  <a:srgbClr val="FF0000"/>
                </a:solidFill>
              </a:rPr>
              <a:t> </a:t>
            </a:r>
            <a:r>
              <a:rPr lang="en-US" sz="4000" b="1" dirty="0" err="1" smtClean="0">
                <a:solidFill>
                  <a:srgbClr val="FF0000"/>
                </a:solidFill>
              </a:rPr>
              <a:t>gì</a:t>
            </a:r>
            <a:r>
              <a:rPr lang="en-US" sz="4000" b="1" dirty="0" smtClean="0">
                <a:solidFill>
                  <a:srgbClr val="FF0000"/>
                </a:solidFill>
              </a:rPr>
              <a:t>?</a:t>
            </a:r>
            <a:endParaRPr lang="en-US" sz="4000" b="1" dirty="0">
              <a:solidFill>
                <a:srgbClr val="FF0000"/>
              </a:solidFill>
            </a:endParaRPr>
          </a:p>
        </p:txBody>
      </p:sp>
      <p:sp>
        <p:nvSpPr>
          <p:cNvPr id="10" name="Cloud 9"/>
          <p:cNvSpPr/>
          <p:nvPr/>
        </p:nvSpPr>
        <p:spPr>
          <a:xfrm>
            <a:off x="6105525" y="247650"/>
            <a:ext cx="5610225" cy="1714500"/>
          </a:xfrm>
          <a:prstGeom prst="cloud">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smtClean="0">
                <a:solidFill>
                  <a:srgbClr val="FF0000"/>
                </a:solidFill>
              </a:rPr>
              <a:t>Tại</a:t>
            </a:r>
            <a:r>
              <a:rPr lang="en-US" sz="3600" b="1" dirty="0" smtClean="0">
                <a:solidFill>
                  <a:srgbClr val="FF0000"/>
                </a:solidFill>
              </a:rPr>
              <a:t> </a:t>
            </a:r>
            <a:r>
              <a:rPr lang="en-US" sz="3600" b="1" dirty="0" err="1" smtClean="0">
                <a:solidFill>
                  <a:srgbClr val="FF0000"/>
                </a:solidFill>
              </a:rPr>
              <a:t>sao</a:t>
            </a:r>
            <a:r>
              <a:rPr lang="en-US" sz="3600" b="1" dirty="0" smtClean="0">
                <a:solidFill>
                  <a:srgbClr val="FF0000"/>
                </a:solidFill>
              </a:rPr>
              <a:t> </a:t>
            </a:r>
            <a:r>
              <a:rPr lang="en-US" sz="3600" b="1" dirty="0" err="1" smtClean="0">
                <a:solidFill>
                  <a:srgbClr val="FF0000"/>
                </a:solidFill>
              </a:rPr>
              <a:t>nước</a:t>
            </a:r>
            <a:r>
              <a:rPr lang="en-US" sz="3600" b="1" dirty="0" smtClean="0">
                <a:solidFill>
                  <a:srgbClr val="FF0000"/>
                </a:solidFill>
              </a:rPr>
              <a:t> </a:t>
            </a:r>
            <a:r>
              <a:rPr lang="en-US" sz="3600" b="1" dirty="0" err="1" smtClean="0">
                <a:solidFill>
                  <a:srgbClr val="FF0000"/>
                </a:solidFill>
              </a:rPr>
              <a:t>biển</a:t>
            </a:r>
            <a:r>
              <a:rPr lang="en-US" sz="3600" b="1" dirty="0" smtClean="0">
                <a:solidFill>
                  <a:srgbClr val="FF0000"/>
                </a:solidFill>
              </a:rPr>
              <a:t> </a:t>
            </a:r>
            <a:r>
              <a:rPr lang="en-US" sz="3600" b="1" dirty="0" err="1" smtClean="0">
                <a:solidFill>
                  <a:srgbClr val="FF0000"/>
                </a:solidFill>
              </a:rPr>
              <a:t>có</a:t>
            </a:r>
            <a:r>
              <a:rPr lang="en-US" sz="3600" b="1" dirty="0" smtClean="0">
                <a:solidFill>
                  <a:srgbClr val="FF0000"/>
                </a:solidFill>
              </a:rPr>
              <a:t> </a:t>
            </a:r>
            <a:r>
              <a:rPr lang="en-US" sz="3600" b="1" dirty="0" err="1" smtClean="0">
                <a:solidFill>
                  <a:srgbClr val="FF0000"/>
                </a:solidFill>
              </a:rPr>
              <a:t>màu</a:t>
            </a:r>
            <a:r>
              <a:rPr lang="en-US" sz="3600" b="1" dirty="0" smtClean="0">
                <a:solidFill>
                  <a:srgbClr val="FF0000"/>
                </a:solidFill>
              </a:rPr>
              <a:t> </a:t>
            </a:r>
            <a:r>
              <a:rPr lang="en-US" sz="3600" b="1" dirty="0" err="1" smtClean="0">
                <a:solidFill>
                  <a:srgbClr val="FF0000"/>
                </a:solidFill>
              </a:rPr>
              <a:t>xanh</a:t>
            </a:r>
            <a:r>
              <a:rPr lang="en-US" sz="3600" b="1" dirty="0" smtClean="0">
                <a:solidFill>
                  <a:srgbClr val="FF0000"/>
                </a:solidFill>
              </a:rPr>
              <a:t>?</a:t>
            </a:r>
            <a:endParaRPr lang="en-US" sz="3600" b="1" dirty="0">
              <a:solidFill>
                <a:srgbClr val="FF0000"/>
              </a:solidFill>
            </a:endParaRPr>
          </a:p>
        </p:txBody>
      </p:sp>
      <p:sp>
        <p:nvSpPr>
          <p:cNvPr id="7" name="Down Arrow 6"/>
          <p:cNvSpPr/>
          <p:nvPr/>
        </p:nvSpPr>
        <p:spPr>
          <a:xfrm rot="16040112">
            <a:off x="5220364" y="504899"/>
            <a:ext cx="590550" cy="1238156"/>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953250" y="2142172"/>
            <a:ext cx="4762500" cy="4493538"/>
          </a:xfrm>
          <a:prstGeom prst="rect">
            <a:avLst/>
          </a:prstGeom>
        </p:spPr>
        <p:txBody>
          <a:bodyPr wrap="square">
            <a:spAutoFit/>
          </a:bodyPr>
          <a:lstStyle/>
          <a:p>
            <a:r>
              <a:rPr lang="en-US" sz="2200" b="1" i="0" dirty="0" smtClean="0">
                <a:solidFill>
                  <a:srgbClr val="FF0000"/>
                </a:solidFill>
                <a:effectLst/>
                <a:latin typeface="arial" panose="020B0604020202020204" pitchFamily="34" charset="0"/>
              </a:rPr>
              <a:t>	</a:t>
            </a:r>
            <a:r>
              <a:rPr lang="en-US" sz="2200" b="1" i="0" dirty="0" err="1" smtClean="0">
                <a:solidFill>
                  <a:srgbClr val="FF0000"/>
                </a:solidFill>
                <a:effectLst/>
                <a:latin typeface="arial" panose="020B0604020202020204" pitchFamily="34" charset="0"/>
              </a:rPr>
              <a:t>Thực</a:t>
            </a:r>
            <a:r>
              <a:rPr lang="en-US" sz="2200" b="1" i="0" dirty="0" smtClean="0">
                <a:solidFill>
                  <a:srgbClr val="FF0000"/>
                </a:solidFill>
                <a:effectLst/>
                <a:latin typeface="arial" panose="020B0604020202020204" pitchFamily="34" charset="0"/>
              </a:rPr>
              <a:t> </a:t>
            </a:r>
            <a:r>
              <a:rPr lang="en-US" sz="2200" b="1" i="0" dirty="0" err="1" smtClean="0">
                <a:solidFill>
                  <a:srgbClr val="FF0000"/>
                </a:solidFill>
                <a:effectLst/>
                <a:latin typeface="arial" panose="020B0604020202020204" pitchFamily="34" charset="0"/>
              </a:rPr>
              <a:t>ra</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nước</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biển</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trong</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suốt</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chứ</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không</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hề</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có</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màu</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xanh</a:t>
            </a:r>
            <a:r>
              <a:rPr lang="en-US" sz="2200" b="1" dirty="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như</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bạn</a:t>
            </a:r>
            <a:r>
              <a:rPr lang="en-US" sz="2200" b="1" dirty="0" smtClean="0">
                <a:solidFill>
                  <a:srgbClr val="FF0000"/>
                </a:solidFill>
                <a:latin typeface="arial" panose="020B0604020202020204" pitchFamily="34" charset="0"/>
              </a:rPr>
              <a:t> </a:t>
            </a:r>
            <a:r>
              <a:rPr lang="en-US" sz="2200" b="1" dirty="0" err="1" smtClean="0">
                <a:solidFill>
                  <a:srgbClr val="FF0000"/>
                </a:solidFill>
                <a:latin typeface="arial" panose="020B0604020202020204" pitchFamily="34" charset="0"/>
              </a:rPr>
              <a:t>tưởng</a:t>
            </a:r>
            <a:r>
              <a:rPr lang="en-US" sz="2200" b="1" dirty="0" smtClean="0">
                <a:solidFill>
                  <a:srgbClr val="FF0000"/>
                </a:solidFill>
                <a:latin typeface="arial" panose="020B0604020202020204" pitchFamily="34" charset="0"/>
              </a:rPr>
              <a:t>. </a:t>
            </a:r>
          </a:p>
          <a:p>
            <a:r>
              <a:rPr lang="en-US" sz="2200" smtClean="0">
                <a:solidFill>
                  <a:srgbClr val="0000FF"/>
                </a:solidFill>
                <a:latin typeface="arial" panose="020B0604020202020204" pitchFamily="34" charset="0"/>
              </a:rPr>
              <a:t>	Sở</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dĩ</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bạn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nhìn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thấy</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nước</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biển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có</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màu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xanh</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là</a:t>
            </a:r>
            <a:r>
              <a:rPr lang="en-US" sz="2200" dirty="0" smtClean="0">
                <a:solidFill>
                  <a:srgbClr val="0000FF"/>
                </a:solidFill>
                <a:latin typeface="arial" panose="020B0604020202020204" pitchFamily="34" charset="0"/>
              </a:rPr>
              <a:t> do </a:t>
            </a:r>
            <a:r>
              <a:rPr lang="en-US" sz="2200" dirty="0" err="1" smtClean="0">
                <a:solidFill>
                  <a:srgbClr val="0000FF"/>
                </a:solidFill>
                <a:latin typeface="arial" panose="020B0604020202020204" pitchFamily="34" charset="0"/>
              </a:rPr>
              <a:t>khi</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mặt</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trời</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chiếu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xuống</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biển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chỉ</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có</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ánh</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sáng</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xanh</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được</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phản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chiếu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lại</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còn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các</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ánh</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sáng</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màu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khác</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đều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bị</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hấp</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thu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vào</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trong</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nước</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Vì</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vậy</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chúng</a:t>
            </a:r>
            <a:r>
              <a:rPr lang="en-US" sz="2200" dirty="0" smtClean="0">
                <a:solidFill>
                  <a:srgbClr val="0000FF"/>
                </a:solidFill>
                <a:latin typeface="arial" panose="020B0604020202020204" pitchFamily="34" charset="0"/>
              </a:rPr>
              <a:t> ta </a:t>
            </a:r>
            <a:r>
              <a:rPr lang="en-US" sz="2200" dirty="0" err="1" smtClean="0">
                <a:solidFill>
                  <a:srgbClr val="0000FF"/>
                </a:solidFill>
                <a:latin typeface="arial" panose="020B0604020202020204" pitchFamily="34" charset="0"/>
              </a:rPr>
              <a:t>nhìn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thấy</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nước</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biển</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có</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màu</a:t>
            </a:r>
            <a:r>
              <a:rPr lang="en-US" sz="2200" dirty="0" smtClean="0">
                <a:solidFill>
                  <a:srgbClr val="0000FF"/>
                </a:solidFill>
                <a:latin typeface="arial" panose="020B0604020202020204" pitchFamily="34" charset="0"/>
              </a:rPr>
              <a:t> </a:t>
            </a:r>
            <a:r>
              <a:rPr lang="en-US" sz="2200" dirty="0" err="1" smtClean="0">
                <a:solidFill>
                  <a:srgbClr val="0000FF"/>
                </a:solidFill>
                <a:latin typeface="arial" panose="020B0604020202020204" pitchFamily="34" charset="0"/>
              </a:rPr>
              <a:t>xanh</a:t>
            </a:r>
            <a:r>
              <a:rPr lang="en-US" sz="2200" dirty="0" smtClean="0">
                <a:solidFill>
                  <a:srgbClr val="0000FF"/>
                </a:solidFill>
                <a:latin typeface="arial" panose="020B0604020202020204" pitchFamily="34" charset="0"/>
              </a:rPr>
              <a:t>. </a:t>
            </a:r>
            <a:r>
              <a:rPr lang="en-US" sz="2200" dirty="0">
                <a:solidFill>
                  <a:srgbClr val="0000FF"/>
                </a:solidFill>
                <a:latin typeface="arial" panose="020B0604020202020204" pitchFamily="34" charset="0"/>
              </a:rPr>
              <a:t>D</a:t>
            </a:r>
            <a:r>
              <a:rPr lang="vi-VN" sz="2200" b="0" i="0" dirty="0" smtClean="0">
                <a:solidFill>
                  <a:srgbClr val="0000FF"/>
                </a:solidFill>
                <a:effectLst/>
                <a:latin typeface="arial" panose="020B0604020202020204" pitchFamily="34" charset="0"/>
              </a:rPr>
              <a:t>o vậy</a:t>
            </a:r>
            <a:r>
              <a:rPr lang="en-US" sz="2200" b="0" i="0" dirty="0" smtClean="0">
                <a:solidFill>
                  <a:srgbClr val="0000FF"/>
                </a:solidFill>
                <a:effectLst/>
                <a:latin typeface="arial" panose="020B0604020202020204" pitchFamily="34" charset="0"/>
              </a:rPr>
              <a:t>,</a:t>
            </a:r>
            <a:r>
              <a:rPr lang="vi-VN" sz="2200" b="0" i="0" dirty="0" smtClean="0">
                <a:solidFill>
                  <a:srgbClr val="0000FF"/>
                </a:solidFill>
                <a:effectLst/>
                <a:latin typeface="arial" panose="020B0604020202020204" pitchFamily="34" charset="0"/>
              </a:rPr>
              <a:t> lúc bầu trời có nhiều đám mây xám thì nước biển lại trở thành màu xám.</a:t>
            </a:r>
            <a:endParaRPr lang="en-US" sz="2200" dirty="0">
              <a:solidFill>
                <a:srgbClr val="0000FF"/>
              </a:solidFill>
            </a:endParaRPr>
          </a:p>
        </p:txBody>
      </p:sp>
    </p:spTree>
    <p:extLst>
      <p:ext uri="{BB962C8B-B14F-4D97-AF65-F5344CB8AC3E}">
        <p14:creationId xmlns:p14="http://schemas.microsoft.com/office/powerpoint/2010/main" val="3711821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0000">
        <p15:prstTrans prst="pageCurlDouble"/>
      </p:transition>
    </mc:Choice>
    <mc:Fallback xmlns="">
      <p:transition spd="slow" advTm="20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71450" y="4019550"/>
            <a:ext cx="11811000" cy="260240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6076953" y="132397"/>
            <a:ext cx="6115047" cy="3106103"/>
          </a:xfrm>
          <a:prstGeom prst="roundRect">
            <a:avLst/>
          </a:prstGeom>
          <a:solidFill>
            <a:schemeClr val="accent4">
              <a:lumMod val="40000"/>
              <a:lumOff val="6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2050" name="Picture 2" descr="Vì sao nước biển không uống đượ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15001" cy="3752850"/>
          </a:xfrm>
          <a:prstGeom prst="rect">
            <a:avLst/>
          </a:prstGeom>
          <a:noFill/>
          <a:extLst>
            <a:ext uri="{909E8E84-426E-40DD-AFC4-6F175D3DCCD1}">
              <a14:hiddenFill xmlns:a14="http://schemas.microsoft.com/office/drawing/2010/main">
                <a:solidFill>
                  <a:srgbClr val="FFFFFF"/>
                </a:solidFill>
              </a14:hiddenFill>
            </a:ext>
          </a:extLst>
        </p:spPr>
      </p:pic>
      <p:sp>
        <p:nvSpPr>
          <p:cNvPr id="6" name="Cloud 5"/>
          <p:cNvSpPr/>
          <p:nvPr/>
        </p:nvSpPr>
        <p:spPr>
          <a:xfrm>
            <a:off x="504825" y="-20003"/>
            <a:ext cx="4705350" cy="1190624"/>
          </a:xfrm>
          <a:prstGeom prst="cloud">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accent3">
                    <a:lumMod val="20000"/>
                    <a:lumOff val="80000"/>
                  </a:schemeClr>
                </a:solidFill>
              </a:rPr>
              <a:t>Vì</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sao</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nước</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biển</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có</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vị</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mặn</a:t>
            </a:r>
            <a:r>
              <a:rPr lang="en-US" sz="3200" b="1" dirty="0" smtClean="0">
                <a:solidFill>
                  <a:schemeClr val="accent3">
                    <a:lumMod val="20000"/>
                    <a:lumOff val="80000"/>
                  </a:schemeClr>
                </a:solidFill>
              </a:rPr>
              <a:t>?</a:t>
            </a:r>
            <a:endParaRPr lang="en-US" sz="3200" b="1" dirty="0">
              <a:solidFill>
                <a:schemeClr val="accent3">
                  <a:lumMod val="20000"/>
                  <a:lumOff val="80000"/>
                </a:schemeClr>
              </a:solidFill>
            </a:endParaRPr>
          </a:p>
        </p:txBody>
      </p:sp>
      <p:sp>
        <p:nvSpPr>
          <p:cNvPr id="7" name="Down Arrow 6"/>
          <p:cNvSpPr/>
          <p:nvPr/>
        </p:nvSpPr>
        <p:spPr>
          <a:xfrm rot="16200000">
            <a:off x="5734054" y="685798"/>
            <a:ext cx="323848" cy="36195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6229350" y="370522"/>
            <a:ext cx="5962650" cy="2954655"/>
          </a:xfrm>
          <a:prstGeom prst="rect">
            <a:avLst/>
          </a:prstGeom>
        </p:spPr>
        <p:txBody>
          <a:bodyPr wrap="square">
            <a:spAutoFit/>
          </a:bodyPr>
          <a:lstStyle/>
          <a:p>
            <a:r>
              <a:rPr lang="en-US" sz="2400" b="1" i="0" dirty="0" smtClean="0">
                <a:solidFill>
                  <a:srgbClr val="0000FF"/>
                </a:solidFill>
                <a:effectLst/>
              </a:rPr>
              <a:t>  </a:t>
            </a:r>
            <a:r>
              <a:rPr lang="en-US" sz="2400" b="1" i="0" dirty="0" err="1" smtClean="0">
                <a:solidFill>
                  <a:srgbClr val="0000FF"/>
                </a:solidFill>
                <a:effectLst/>
              </a:rPr>
              <a:t>Thứ</a:t>
            </a:r>
            <a:r>
              <a:rPr lang="en-US" sz="2400" b="1" i="0" dirty="0" smtClean="0">
                <a:solidFill>
                  <a:srgbClr val="0000FF"/>
                </a:solidFill>
                <a:effectLst/>
              </a:rPr>
              <a:t> </a:t>
            </a:r>
            <a:r>
              <a:rPr lang="en-US" sz="2400" b="1" i="0" dirty="0" err="1" smtClean="0">
                <a:solidFill>
                  <a:srgbClr val="0000FF"/>
                </a:solidFill>
                <a:effectLst/>
              </a:rPr>
              <a:t>nhất</a:t>
            </a:r>
            <a:r>
              <a:rPr lang="en-US" sz="2400" b="0" i="0" dirty="0" smtClean="0">
                <a:solidFill>
                  <a:srgbClr val="0000FF"/>
                </a:solidFill>
                <a:effectLst/>
              </a:rPr>
              <a:t>:  </a:t>
            </a:r>
            <a:r>
              <a:rPr lang="vi-VN" sz="2400" b="0" i="0" dirty="0" smtClean="0">
                <a:solidFill>
                  <a:srgbClr val="0000FF"/>
                </a:solidFill>
                <a:effectLst/>
              </a:rPr>
              <a:t>Lượng muối trong nước biển được sinh ra từ đá</a:t>
            </a:r>
            <a:r>
              <a:rPr lang="en-US" sz="2400" b="0" i="0" dirty="0" smtClean="0">
                <a:solidFill>
                  <a:srgbClr val="0000FF"/>
                </a:solidFill>
                <a:effectLst/>
              </a:rPr>
              <a:t>  </a:t>
            </a:r>
            <a:r>
              <a:rPr lang="vi-VN" sz="2400" b="0" i="0" dirty="0" smtClean="0">
                <a:solidFill>
                  <a:srgbClr val="0000FF"/>
                </a:solidFill>
                <a:effectLst/>
              </a:rPr>
              <a:t>các lớp trầm tích dưới đáy biển. Lượng muối này cũng thoát ra từ các miệng núi lửa phun nằm sâu trong lòng đại dương. Bên cạnh đó, lượng muối lớn trong các đại dương lại bắt nguồn từ đất liền bao quanh đại dương.</a:t>
            </a:r>
            <a:endParaRPr lang="en-US" sz="2400" b="0" i="0" dirty="0" smtClean="0">
              <a:solidFill>
                <a:srgbClr val="0000FF"/>
              </a:solidFill>
              <a:effectLst/>
            </a:endParaRPr>
          </a:p>
          <a:p>
            <a:endParaRPr lang="vi-VN" b="0" i="0" dirty="0" smtClean="0">
              <a:solidFill>
                <a:srgbClr val="0000FF"/>
              </a:solidFill>
              <a:effectLst/>
            </a:endParaRPr>
          </a:p>
        </p:txBody>
      </p:sp>
      <p:sp>
        <p:nvSpPr>
          <p:cNvPr id="3" name="Rectangle 2"/>
          <p:cNvSpPr/>
          <p:nvPr/>
        </p:nvSpPr>
        <p:spPr>
          <a:xfrm>
            <a:off x="423862" y="4218384"/>
            <a:ext cx="11387138" cy="2308324"/>
          </a:xfrm>
          <a:prstGeom prst="rect">
            <a:avLst/>
          </a:prstGeom>
        </p:spPr>
        <p:txBody>
          <a:bodyPr wrap="square">
            <a:spAutoFit/>
          </a:bodyPr>
          <a:lstStyle/>
          <a:p>
            <a:r>
              <a:rPr lang="en-US" sz="2400" b="1" dirty="0" smtClean="0">
                <a:solidFill>
                  <a:srgbClr val="FF0000"/>
                </a:solidFill>
              </a:rPr>
              <a:t>   </a:t>
            </a:r>
            <a:r>
              <a:rPr lang="vi-VN" sz="2400" b="1" dirty="0" smtClean="0">
                <a:solidFill>
                  <a:srgbClr val="FF0000"/>
                </a:solidFill>
              </a:rPr>
              <a:t>Thứ </a:t>
            </a:r>
            <a:r>
              <a:rPr lang="vi-VN" sz="2400" b="1" dirty="0">
                <a:solidFill>
                  <a:srgbClr val="FF0000"/>
                </a:solidFill>
              </a:rPr>
              <a:t>hai:</a:t>
            </a:r>
            <a:r>
              <a:rPr lang="vi-VN" sz="2400" dirty="0">
                <a:solidFill>
                  <a:srgbClr val="FF0000"/>
                </a:solidFill>
              </a:rPr>
              <a:t>Khi nước mưa rơi xuống hòa tan các khoáng chất, muối từ đá, và đất khô, cuốn chúng chảy ra sông. Lượng muối tích tụ ở các sông lâu dần được đưa tới các đại dương khi nước sông đổ ra biển qua các cửa biển. Cứ như vậy theo thời gian muối cứ lắng đọng dần xuống biển làm cho nước biển mặn. Lượng muối này ra biển được cô đặc bởi sức nóng của mặt trời khiên nước trên bề mặt bốc lên, để muối ở lại.</a:t>
            </a:r>
          </a:p>
        </p:txBody>
      </p:sp>
      <p:sp>
        <p:nvSpPr>
          <p:cNvPr id="9" name="Down Arrow 8"/>
          <p:cNvSpPr/>
          <p:nvPr/>
        </p:nvSpPr>
        <p:spPr>
          <a:xfrm>
            <a:off x="2657475" y="3752850"/>
            <a:ext cx="590550" cy="29408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48051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0">
        <p15:prstTrans prst="pageCurlDouble"/>
      </p:transition>
    </mc:Choice>
    <mc:Fallback xmlns="">
      <p:transition spd="slow" advTm="30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724165" y="305752"/>
            <a:ext cx="9297659" cy="1714500"/>
          </a:xfrm>
          <a:prstGeom prst="cloud">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solidFill>
                  <a:srgbClr val="FF0000"/>
                </a:solidFill>
              </a:rPr>
              <a:t>Tại</a:t>
            </a:r>
            <a:r>
              <a:rPr lang="en-US" sz="4000" b="1" dirty="0" smtClean="0">
                <a:solidFill>
                  <a:srgbClr val="FF0000"/>
                </a:solidFill>
              </a:rPr>
              <a:t> </a:t>
            </a:r>
            <a:r>
              <a:rPr lang="en-US" sz="4000" b="1" dirty="0" err="1" smtClean="0">
                <a:solidFill>
                  <a:srgbClr val="FF0000"/>
                </a:solidFill>
              </a:rPr>
              <a:t>sao</a:t>
            </a:r>
            <a:r>
              <a:rPr lang="en-US" sz="4000" b="1" dirty="0" smtClean="0">
                <a:solidFill>
                  <a:srgbClr val="FF0000"/>
                </a:solidFill>
              </a:rPr>
              <a:t> </a:t>
            </a:r>
            <a:r>
              <a:rPr lang="en-US" sz="4000" b="1" dirty="0" err="1" smtClean="0">
                <a:solidFill>
                  <a:srgbClr val="FF0000"/>
                </a:solidFill>
              </a:rPr>
              <a:t>mây</a:t>
            </a:r>
            <a:r>
              <a:rPr lang="en-US" sz="4000" b="1" dirty="0" smtClean="0">
                <a:solidFill>
                  <a:srgbClr val="FF0000"/>
                </a:solidFill>
              </a:rPr>
              <a:t> bay </a:t>
            </a:r>
            <a:r>
              <a:rPr lang="en-US" sz="4000" b="1" dirty="0" err="1" smtClean="0">
                <a:solidFill>
                  <a:srgbClr val="FF0000"/>
                </a:solidFill>
              </a:rPr>
              <a:t>trên</a:t>
            </a:r>
            <a:r>
              <a:rPr lang="en-US" sz="4000" b="1" dirty="0" smtClean="0">
                <a:solidFill>
                  <a:srgbClr val="FF0000"/>
                </a:solidFill>
              </a:rPr>
              <a:t> </a:t>
            </a:r>
            <a:r>
              <a:rPr lang="en-US" sz="4000" b="1" dirty="0" err="1" smtClean="0">
                <a:solidFill>
                  <a:srgbClr val="FF0000"/>
                </a:solidFill>
              </a:rPr>
              <a:t>trời</a:t>
            </a:r>
            <a:r>
              <a:rPr lang="en-US" sz="4000" b="1" dirty="0" smtClean="0">
                <a:solidFill>
                  <a:srgbClr val="FF0000"/>
                </a:solidFill>
              </a:rPr>
              <a:t> </a:t>
            </a:r>
            <a:r>
              <a:rPr lang="en-US" sz="4000" b="1" dirty="0" err="1" smtClean="0">
                <a:solidFill>
                  <a:srgbClr val="FF0000"/>
                </a:solidFill>
              </a:rPr>
              <a:t>lại</a:t>
            </a:r>
            <a:r>
              <a:rPr lang="en-US" sz="4000" b="1" dirty="0" smtClean="0">
                <a:solidFill>
                  <a:srgbClr val="FF0000"/>
                </a:solidFill>
              </a:rPr>
              <a:t> </a:t>
            </a:r>
            <a:r>
              <a:rPr lang="en-US" sz="4000" b="1" dirty="0" err="1" smtClean="0">
                <a:solidFill>
                  <a:srgbClr val="FF0000"/>
                </a:solidFill>
              </a:rPr>
              <a:t>không</a:t>
            </a:r>
            <a:r>
              <a:rPr lang="en-US" sz="4000" b="1" dirty="0" smtClean="0">
                <a:solidFill>
                  <a:srgbClr val="FF0000"/>
                </a:solidFill>
              </a:rPr>
              <a:t> </a:t>
            </a:r>
            <a:r>
              <a:rPr lang="en-US" sz="4000" b="1" dirty="0" err="1" smtClean="0">
                <a:solidFill>
                  <a:srgbClr val="FF0000"/>
                </a:solidFill>
              </a:rPr>
              <a:t>rơi</a:t>
            </a:r>
            <a:r>
              <a:rPr lang="en-US" sz="4000" b="1" dirty="0" smtClean="0">
                <a:solidFill>
                  <a:srgbClr val="FF0000"/>
                </a:solidFill>
              </a:rPr>
              <a:t> </a:t>
            </a:r>
            <a:r>
              <a:rPr lang="en-US" sz="4000" b="1" dirty="0" err="1" smtClean="0">
                <a:solidFill>
                  <a:srgbClr val="FF0000"/>
                </a:solidFill>
              </a:rPr>
              <a:t>xuống</a:t>
            </a:r>
            <a:r>
              <a:rPr lang="en-US" sz="4000" b="1" dirty="0" smtClean="0">
                <a:solidFill>
                  <a:srgbClr val="FF0000"/>
                </a:solidFill>
              </a:rPr>
              <a:t> </a:t>
            </a:r>
            <a:r>
              <a:rPr lang="en-US" sz="4000" b="1" dirty="0" err="1" smtClean="0">
                <a:solidFill>
                  <a:srgbClr val="FF0000"/>
                </a:solidFill>
              </a:rPr>
              <a:t>đấy</a:t>
            </a:r>
            <a:r>
              <a:rPr lang="en-US" sz="4000" b="1" dirty="0" smtClean="0">
                <a:solidFill>
                  <a:srgbClr val="FF0000"/>
                </a:solidFill>
              </a:rPr>
              <a:t>?</a:t>
            </a:r>
            <a:endParaRPr lang="en-US" sz="4000" b="1" dirty="0">
              <a:solidFill>
                <a:srgbClr val="FF0000"/>
              </a:solidFill>
            </a:endParaRPr>
          </a:p>
        </p:txBody>
      </p:sp>
      <p:sp>
        <p:nvSpPr>
          <p:cNvPr id="8" name="Rectangle 7"/>
          <p:cNvSpPr/>
          <p:nvPr/>
        </p:nvSpPr>
        <p:spPr>
          <a:xfrm>
            <a:off x="1658112" y="3690556"/>
            <a:ext cx="9070848" cy="1938992"/>
          </a:xfrm>
          <a:prstGeom prst="rect">
            <a:avLst/>
          </a:prstGeom>
        </p:spPr>
        <p:txBody>
          <a:bodyPr wrap="square">
            <a:spAutoFit/>
          </a:bodyPr>
          <a:lstStyle/>
          <a:p>
            <a:pPr algn="just"/>
            <a:r>
              <a:rPr lang="en-US" sz="2400" dirty="0">
                <a:solidFill>
                  <a:srgbClr val="0000FF"/>
                </a:solidFill>
                <a:latin typeface="arial" panose="020B0604020202020204" pitchFamily="34" charset="0"/>
              </a:rPr>
              <a:t> </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Mây</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là</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sự</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kết</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tinh</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của</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hàng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triệu</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triệu</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giọt</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nước</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trong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không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khí</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bản</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thân</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những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giọt</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nước</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này</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rất</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nhẹ</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nên</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được</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không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khí</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đẩy</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lên</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lững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lờ</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trôi</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trong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không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trung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nhờ</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thế</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mà</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mây</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không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bị</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rơi</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xuống</a:t>
            </a:r>
            <a:r>
              <a:rPr lang="en-US" sz="2400" dirty="0" smtClean="0">
                <a:solidFill>
                  <a:srgbClr val="0000FF"/>
                </a:solidFill>
                <a:latin typeface="arial" panose="020B0604020202020204" pitchFamily="34" charset="0"/>
              </a:rPr>
              <a:t> </a:t>
            </a:r>
            <a:r>
              <a:rPr lang="en-US" sz="2400" dirty="0" err="1" smtClean="0">
                <a:solidFill>
                  <a:srgbClr val="0000FF"/>
                </a:solidFill>
                <a:latin typeface="arial" panose="020B0604020202020204" pitchFamily="34" charset="0"/>
              </a:rPr>
              <a:t>đất</a:t>
            </a:r>
            <a:endParaRPr lang="en-US" sz="2400" dirty="0" smtClean="0">
              <a:solidFill>
                <a:srgbClr val="0000FF"/>
              </a:solidFill>
              <a:latin typeface="arial" panose="020B0604020202020204" pitchFamily="34" charset="0"/>
            </a:endParaRPr>
          </a:p>
          <a:p>
            <a:pPr algn="just"/>
            <a:endParaRPr lang="en-US" sz="2400" dirty="0">
              <a:solidFill>
                <a:srgbClr val="0000FF"/>
              </a:solidFill>
            </a:endParaRPr>
          </a:p>
        </p:txBody>
      </p:sp>
      <p:pic>
        <p:nvPicPr>
          <p:cNvPr id="2" name="Picture 2" descr="Hướng dẫn cách vẽ giọt nước đơn giản chi tiết với 5 bước cơ bản"/>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2365299" y="6177062"/>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955426" y="4257036"/>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3013096" y="2430376"/>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10721073" y="1923745"/>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11235777" y="6153877"/>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495203" y="2423990"/>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5051339" y="2833131"/>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397130">
            <a:off x="6247458" y="2333306"/>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606454">
            <a:off x="9365131" y="1819277"/>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7960039" y="2934965"/>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5510324" y="5390076"/>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8842769" y="5972259"/>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11255624" y="3801781"/>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10155545" y="5546982"/>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3925277" y="5317228"/>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8122369" y="5032532"/>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321001" y="5997849"/>
            <a:ext cx="643309" cy="45950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Hướng dẫn cách vẽ giọt nước đơn giản chi tiết với 5 bước cơ bản"/>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237729">
            <a:off x="6729050" y="6227602"/>
            <a:ext cx="643309" cy="4595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0672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 fill="hold"/>
                                        <p:tgtEl>
                                          <p:spTgt spid="8"/>
                                        </p:tgtEl>
                                        <p:attrNameLst>
                                          <p:attrName>ppt_x</p:attrName>
                                        </p:attrNameLst>
                                      </p:cBhvr>
                                      <p:tavLst>
                                        <p:tav tm="0">
                                          <p:val>
                                            <p:strVal val="#ppt_x"/>
                                          </p:val>
                                        </p:tav>
                                        <p:tav tm="100000">
                                          <p:val>
                                            <p:strVal val="#ppt_x"/>
                                          </p:val>
                                        </p:tav>
                                      </p:tavLst>
                                    </p:anim>
                                    <p:anim calcmode="lin" valueType="num">
                                      <p:cBhvr additive="base">
                                        <p:cTn id="8" dur="20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2000" fill="hold"/>
                                        <p:tgtEl>
                                          <p:spTgt spid="2"/>
                                        </p:tgtEl>
                                        <p:attrNameLst>
                                          <p:attrName>ppt_x</p:attrName>
                                        </p:attrNameLst>
                                      </p:cBhvr>
                                      <p:tavLst>
                                        <p:tav tm="0">
                                          <p:val>
                                            <p:strVal val="#ppt_x"/>
                                          </p:val>
                                        </p:tav>
                                        <p:tav tm="100000">
                                          <p:val>
                                            <p:strVal val="#ppt_x"/>
                                          </p:val>
                                        </p:tav>
                                      </p:tavLst>
                                    </p:anim>
                                    <p:anim calcmode="lin" valueType="num">
                                      <p:cBhvr additive="base">
                                        <p:cTn id="12" dur="20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2000" fill="hold"/>
                                        <p:tgtEl>
                                          <p:spTgt spid="9"/>
                                        </p:tgtEl>
                                        <p:attrNameLst>
                                          <p:attrName>ppt_x</p:attrName>
                                        </p:attrNameLst>
                                      </p:cBhvr>
                                      <p:tavLst>
                                        <p:tav tm="0">
                                          <p:val>
                                            <p:strVal val="#ppt_x"/>
                                          </p:val>
                                        </p:tav>
                                        <p:tav tm="100000">
                                          <p:val>
                                            <p:strVal val="#ppt_x"/>
                                          </p:val>
                                        </p:tav>
                                      </p:tavLst>
                                    </p:anim>
                                    <p:anim calcmode="lin" valueType="num">
                                      <p:cBhvr additive="base">
                                        <p:cTn id="16" dur="20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2000" fill="hold"/>
                                        <p:tgtEl>
                                          <p:spTgt spid="11"/>
                                        </p:tgtEl>
                                        <p:attrNameLst>
                                          <p:attrName>ppt_x</p:attrName>
                                        </p:attrNameLst>
                                      </p:cBhvr>
                                      <p:tavLst>
                                        <p:tav tm="0">
                                          <p:val>
                                            <p:strVal val="#ppt_x"/>
                                          </p:val>
                                        </p:tav>
                                        <p:tav tm="100000">
                                          <p:val>
                                            <p:strVal val="#ppt_x"/>
                                          </p:val>
                                        </p:tav>
                                      </p:tavLst>
                                    </p:anim>
                                    <p:anim calcmode="lin" valueType="num">
                                      <p:cBhvr additive="base">
                                        <p:cTn id="20" dur="20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2000" fill="hold"/>
                                        <p:tgtEl>
                                          <p:spTgt spid="13"/>
                                        </p:tgtEl>
                                        <p:attrNameLst>
                                          <p:attrName>ppt_x</p:attrName>
                                        </p:attrNameLst>
                                      </p:cBhvr>
                                      <p:tavLst>
                                        <p:tav tm="0">
                                          <p:val>
                                            <p:strVal val="#ppt_x"/>
                                          </p:val>
                                        </p:tav>
                                        <p:tav tm="100000">
                                          <p:val>
                                            <p:strVal val="#ppt_x"/>
                                          </p:val>
                                        </p:tav>
                                      </p:tavLst>
                                    </p:anim>
                                    <p:anim calcmode="lin" valueType="num">
                                      <p:cBhvr additive="base">
                                        <p:cTn id="24" dur="20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2000" fill="hold"/>
                                        <p:tgtEl>
                                          <p:spTgt spid="14"/>
                                        </p:tgtEl>
                                        <p:attrNameLst>
                                          <p:attrName>ppt_x</p:attrName>
                                        </p:attrNameLst>
                                      </p:cBhvr>
                                      <p:tavLst>
                                        <p:tav tm="0">
                                          <p:val>
                                            <p:strVal val="#ppt_x"/>
                                          </p:val>
                                        </p:tav>
                                        <p:tav tm="100000">
                                          <p:val>
                                            <p:strVal val="#ppt_x"/>
                                          </p:val>
                                        </p:tav>
                                      </p:tavLst>
                                    </p:anim>
                                    <p:anim calcmode="lin" valueType="num">
                                      <p:cBhvr additive="base">
                                        <p:cTn id="28" dur="2000" fill="hold"/>
                                        <p:tgtEl>
                                          <p:spTgt spid="14"/>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2000" fill="hold"/>
                                        <p:tgtEl>
                                          <p:spTgt spid="15"/>
                                        </p:tgtEl>
                                        <p:attrNameLst>
                                          <p:attrName>ppt_x</p:attrName>
                                        </p:attrNameLst>
                                      </p:cBhvr>
                                      <p:tavLst>
                                        <p:tav tm="0">
                                          <p:val>
                                            <p:strVal val="#ppt_x"/>
                                          </p:val>
                                        </p:tav>
                                        <p:tav tm="100000">
                                          <p:val>
                                            <p:strVal val="#ppt_x"/>
                                          </p:val>
                                        </p:tav>
                                      </p:tavLst>
                                    </p:anim>
                                    <p:anim calcmode="lin" valueType="num">
                                      <p:cBhvr additive="base">
                                        <p:cTn id="32" dur="2000" fill="hold"/>
                                        <p:tgtEl>
                                          <p:spTgt spid="15"/>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2000" fill="hold"/>
                                        <p:tgtEl>
                                          <p:spTgt spid="16"/>
                                        </p:tgtEl>
                                        <p:attrNameLst>
                                          <p:attrName>ppt_x</p:attrName>
                                        </p:attrNameLst>
                                      </p:cBhvr>
                                      <p:tavLst>
                                        <p:tav tm="0">
                                          <p:val>
                                            <p:strVal val="#ppt_x"/>
                                          </p:val>
                                        </p:tav>
                                        <p:tav tm="100000">
                                          <p:val>
                                            <p:strVal val="#ppt_x"/>
                                          </p:val>
                                        </p:tav>
                                      </p:tavLst>
                                    </p:anim>
                                    <p:anim calcmode="lin" valueType="num">
                                      <p:cBhvr additive="base">
                                        <p:cTn id="36" dur="2000" fill="hold"/>
                                        <p:tgtEl>
                                          <p:spTgt spid="16"/>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8"/>
                                        </p:tgtEl>
                                        <p:attrNameLst>
                                          <p:attrName>style.visibility</p:attrName>
                                        </p:attrNameLst>
                                      </p:cBhvr>
                                      <p:to>
                                        <p:strVal val="visible"/>
                                      </p:to>
                                    </p:set>
                                    <p:anim calcmode="lin" valueType="num">
                                      <p:cBhvr additive="base">
                                        <p:cTn id="39" dur="2000" fill="hold"/>
                                        <p:tgtEl>
                                          <p:spTgt spid="18"/>
                                        </p:tgtEl>
                                        <p:attrNameLst>
                                          <p:attrName>ppt_x</p:attrName>
                                        </p:attrNameLst>
                                      </p:cBhvr>
                                      <p:tavLst>
                                        <p:tav tm="0">
                                          <p:val>
                                            <p:strVal val="#ppt_x"/>
                                          </p:val>
                                        </p:tav>
                                        <p:tav tm="100000">
                                          <p:val>
                                            <p:strVal val="#ppt_x"/>
                                          </p:val>
                                        </p:tav>
                                      </p:tavLst>
                                    </p:anim>
                                    <p:anim calcmode="lin" valueType="num">
                                      <p:cBhvr additive="base">
                                        <p:cTn id="40" dur="2000" fill="hold"/>
                                        <p:tgtEl>
                                          <p:spTgt spid="18"/>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2000" fill="hold"/>
                                        <p:tgtEl>
                                          <p:spTgt spid="19"/>
                                        </p:tgtEl>
                                        <p:attrNameLst>
                                          <p:attrName>ppt_x</p:attrName>
                                        </p:attrNameLst>
                                      </p:cBhvr>
                                      <p:tavLst>
                                        <p:tav tm="0">
                                          <p:val>
                                            <p:strVal val="#ppt_x"/>
                                          </p:val>
                                        </p:tav>
                                        <p:tav tm="100000">
                                          <p:val>
                                            <p:strVal val="#ppt_x"/>
                                          </p:val>
                                        </p:tav>
                                      </p:tavLst>
                                    </p:anim>
                                    <p:anim calcmode="lin" valueType="num">
                                      <p:cBhvr additive="base">
                                        <p:cTn id="44" dur="2000" fill="hold"/>
                                        <p:tgtEl>
                                          <p:spTgt spid="19"/>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additive="base">
                                        <p:cTn id="47" dur="2000" fill="hold"/>
                                        <p:tgtEl>
                                          <p:spTgt spid="20"/>
                                        </p:tgtEl>
                                        <p:attrNameLst>
                                          <p:attrName>ppt_x</p:attrName>
                                        </p:attrNameLst>
                                      </p:cBhvr>
                                      <p:tavLst>
                                        <p:tav tm="0">
                                          <p:val>
                                            <p:strVal val="#ppt_x"/>
                                          </p:val>
                                        </p:tav>
                                        <p:tav tm="100000">
                                          <p:val>
                                            <p:strVal val="#ppt_x"/>
                                          </p:val>
                                        </p:tav>
                                      </p:tavLst>
                                    </p:anim>
                                    <p:anim calcmode="lin" valueType="num">
                                      <p:cBhvr additive="base">
                                        <p:cTn id="48" dur="2000" fill="hold"/>
                                        <p:tgtEl>
                                          <p:spTgt spid="20"/>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2000" fill="hold"/>
                                        <p:tgtEl>
                                          <p:spTgt spid="21"/>
                                        </p:tgtEl>
                                        <p:attrNameLst>
                                          <p:attrName>ppt_x</p:attrName>
                                        </p:attrNameLst>
                                      </p:cBhvr>
                                      <p:tavLst>
                                        <p:tav tm="0">
                                          <p:val>
                                            <p:strVal val="#ppt_x"/>
                                          </p:val>
                                        </p:tav>
                                        <p:tav tm="100000">
                                          <p:val>
                                            <p:strVal val="#ppt_x"/>
                                          </p:val>
                                        </p:tav>
                                      </p:tavLst>
                                    </p:anim>
                                    <p:anim calcmode="lin" valueType="num">
                                      <p:cBhvr additive="base">
                                        <p:cTn id="52" dur="2000" fill="hold"/>
                                        <p:tgtEl>
                                          <p:spTgt spid="21"/>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2000" fill="hold"/>
                                        <p:tgtEl>
                                          <p:spTgt spid="22"/>
                                        </p:tgtEl>
                                        <p:attrNameLst>
                                          <p:attrName>ppt_x</p:attrName>
                                        </p:attrNameLst>
                                      </p:cBhvr>
                                      <p:tavLst>
                                        <p:tav tm="0">
                                          <p:val>
                                            <p:strVal val="#ppt_x"/>
                                          </p:val>
                                        </p:tav>
                                        <p:tav tm="100000">
                                          <p:val>
                                            <p:strVal val="#ppt_x"/>
                                          </p:val>
                                        </p:tav>
                                      </p:tavLst>
                                    </p:anim>
                                    <p:anim calcmode="lin" valueType="num">
                                      <p:cBhvr additive="base">
                                        <p:cTn id="56" dur="2000" fill="hold"/>
                                        <p:tgtEl>
                                          <p:spTgt spid="22"/>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3"/>
                                        </p:tgtEl>
                                        <p:attrNameLst>
                                          <p:attrName>style.visibility</p:attrName>
                                        </p:attrNameLst>
                                      </p:cBhvr>
                                      <p:to>
                                        <p:strVal val="visible"/>
                                      </p:to>
                                    </p:set>
                                    <p:anim calcmode="lin" valueType="num">
                                      <p:cBhvr additive="base">
                                        <p:cTn id="59" dur="2000" fill="hold"/>
                                        <p:tgtEl>
                                          <p:spTgt spid="23"/>
                                        </p:tgtEl>
                                        <p:attrNameLst>
                                          <p:attrName>ppt_x</p:attrName>
                                        </p:attrNameLst>
                                      </p:cBhvr>
                                      <p:tavLst>
                                        <p:tav tm="0">
                                          <p:val>
                                            <p:strVal val="#ppt_x"/>
                                          </p:val>
                                        </p:tav>
                                        <p:tav tm="100000">
                                          <p:val>
                                            <p:strVal val="#ppt_x"/>
                                          </p:val>
                                        </p:tav>
                                      </p:tavLst>
                                    </p:anim>
                                    <p:anim calcmode="lin" valueType="num">
                                      <p:cBhvr additive="base">
                                        <p:cTn id="60" dur="2000" fill="hold"/>
                                        <p:tgtEl>
                                          <p:spTgt spid="23"/>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anim calcmode="lin" valueType="num">
                                      <p:cBhvr additive="base">
                                        <p:cTn id="63" dur="2000" fill="hold"/>
                                        <p:tgtEl>
                                          <p:spTgt spid="24"/>
                                        </p:tgtEl>
                                        <p:attrNameLst>
                                          <p:attrName>ppt_x</p:attrName>
                                        </p:attrNameLst>
                                      </p:cBhvr>
                                      <p:tavLst>
                                        <p:tav tm="0">
                                          <p:val>
                                            <p:strVal val="#ppt_x"/>
                                          </p:val>
                                        </p:tav>
                                        <p:tav tm="100000">
                                          <p:val>
                                            <p:strVal val="#ppt_x"/>
                                          </p:val>
                                        </p:tav>
                                      </p:tavLst>
                                    </p:anim>
                                    <p:anim calcmode="lin" valueType="num">
                                      <p:cBhvr additive="base">
                                        <p:cTn id="64" dur="2000" fill="hold"/>
                                        <p:tgtEl>
                                          <p:spTgt spid="24"/>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anim calcmode="lin" valueType="num">
                                      <p:cBhvr additive="base">
                                        <p:cTn id="67" dur="2000" fill="hold"/>
                                        <p:tgtEl>
                                          <p:spTgt spid="25"/>
                                        </p:tgtEl>
                                        <p:attrNameLst>
                                          <p:attrName>ppt_x</p:attrName>
                                        </p:attrNameLst>
                                      </p:cBhvr>
                                      <p:tavLst>
                                        <p:tav tm="0">
                                          <p:val>
                                            <p:strVal val="#ppt_x"/>
                                          </p:val>
                                        </p:tav>
                                        <p:tav tm="100000">
                                          <p:val>
                                            <p:strVal val="#ppt_x"/>
                                          </p:val>
                                        </p:tav>
                                      </p:tavLst>
                                    </p:anim>
                                    <p:anim calcmode="lin" valueType="num">
                                      <p:cBhvr additive="base">
                                        <p:cTn id="68" dur="2000" fill="hold"/>
                                        <p:tgtEl>
                                          <p:spTgt spid="25"/>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26"/>
                                        </p:tgtEl>
                                        <p:attrNameLst>
                                          <p:attrName>style.visibility</p:attrName>
                                        </p:attrNameLst>
                                      </p:cBhvr>
                                      <p:to>
                                        <p:strVal val="visible"/>
                                      </p:to>
                                    </p:set>
                                    <p:anim calcmode="lin" valueType="num">
                                      <p:cBhvr additive="base">
                                        <p:cTn id="71" dur="2000" fill="hold"/>
                                        <p:tgtEl>
                                          <p:spTgt spid="26"/>
                                        </p:tgtEl>
                                        <p:attrNameLst>
                                          <p:attrName>ppt_x</p:attrName>
                                        </p:attrNameLst>
                                      </p:cBhvr>
                                      <p:tavLst>
                                        <p:tav tm="0">
                                          <p:val>
                                            <p:strVal val="#ppt_x"/>
                                          </p:val>
                                        </p:tav>
                                        <p:tav tm="100000">
                                          <p:val>
                                            <p:strVal val="#ppt_x"/>
                                          </p:val>
                                        </p:tav>
                                      </p:tavLst>
                                    </p:anim>
                                    <p:anim calcmode="lin" valueType="num">
                                      <p:cBhvr additive="base">
                                        <p:cTn id="72" dur="2000" fill="hold"/>
                                        <p:tgtEl>
                                          <p:spTgt spid="26"/>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17"/>
                                        </p:tgtEl>
                                        <p:attrNameLst>
                                          <p:attrName>style.visibility</p:attrName>
                                        </p:attrNameLst>
                                      </p:cBhvr>
                                      <p:to>
                                        <p:strVal val="visible"/>
                                      </p:to>
                                    </p:set>
                                    <p:anim calcmode="lin" valueType="num">
                                      <p:cBhvr additive="base">
                                        <p:cTn id="75" dur="2000" fill="hold"/>
                                        <p:tgtEl>
                                          <p:spTgt spid="17"/>
                                        </p:tgtEl>
                                        <p:attrNameLst>
                                          <p:attrName>ppt_x</p:attrName>
                                        </p:attrNameLst>
                                      </p:cBhvr>
                                      <p:tavLst>
                                        <p:tav tm="0">
                                          <p:val>
                                            <p:strVal val="#ppt_x"/>
                                          </p:val>
                                        </p:tav>
                                        <p:tav tm="100000">
                                          <p:val>
                                            <p:strVal val="#ppt_x"/>
                                          </p:val>
                                        </p:tav>
                                      </p:tavLst>
                                    </p:anim>
                                    <p:anim calcmode="lin" valueType="num">
                                      <p:cBhvr additive="base">
                                        <p:cTn id="76" dur="2000" fill="hold"/>
                                        <p:tgtEl>
                                          <p:spTgt spid="17"/>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12"/>
                                        </p:tgtEl>
                                        <p:attrNameLst>
                                          <p:attrName>style.visibility</p:attrName>
                                        </p:attrNameLst>
                                      </p:cBhvr>
                                      <p:to>
                                        <p:strVal val="visible"/>
                                      </p:to>
                                    </p:set>
                                    <p:anim calcmode="lin" valueType="num">
                                      <p:cBhvr additive="base">
                                        <p:cTn id="79" dur="2000" fill="hold"/>
                                        <p:tgtEl>
                                          <p:spTgt spid="12"/>
                                        </p:tgtEl>
                                        <p:attrNameLst>
                                          <p:attrName>ppt_x</p:attrName>
                                        </p:attrNameLst>
                                      </p:cBhvr>
                                      <p:tavLst>
                                        <p:tav tm="0">
                                          <p:val>
                                            <p:strVal val="#ppt_x"/>
                                          </p:val>
                                        </p:tav>
                                        <p:tav tm="100000">
                                          <p:val>
                                            <p:strVal val="#ppt_x"/>
                                          </p:val>
                                        </p:tav>
                                      </p:tavLst>
                                    </p:anim>
                                    <p:anim calcmode="lin" valueType="num">
                                      <p:cBhvr additive="base">
                                        <p:cTn id="80" dur="2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Trăng xanh” và sao Hỏa “chạm” Mặt trời xuất hiện vào cuối tuần - DKN New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4050" y="0"/>
            <a:ext cx="6457950" cy="3848100"/>
          </a:xfrm>
          <a:prstGeom prst="rect">
            <a:avLst/>
          </a:prstGeom>
          <a:noFill/>
          <a:extLst>
            <a:ext uri="{909E8E84-426E-40DD-AFC4-6F175D3DCCD1}">
              <a14:hiddenFill xmlns:a14="http://schemas.microsoft.com/office/drawing/2010/main">
                <a:solidFill>
                  <a:srgbClr val="FFFFFF"/>
                </a:solidFill>
              </a14:hiddenFill>
            </a:ext>
          </a:extLst>
        </p:spPr>
      </p:pic>
      <p:sp>
        <p:nvSpPr>
          <p:cNvPr id="5" name="Cloud 4"/>
          <p:cNvSpPr/>
          <p:nvPr/>
        </p:nvSpPr>
        <p:spPr>
          <a:xfrm>
            <a:off x="0" y="457200"/>
            <a:ext cx="5276850" cy="2028825"/>
          </a:xfrm>
          <a:prstGeom prst="cloud">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accent3">
                    <a:lumMod val="20000"/>
                    <a:lumOff val="80000"/>
                  </a:schemeClr>
                </a:solidFill>
              </a:rPr>
              <a:t>Tại</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sao</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mặt</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trăng</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lại</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xuất</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hiện</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vào</a:t>
            </a:r>
            <a:r>
              <a:rPr lang="en-US" sz="3200" b="1" dirty="0" smtClean="0">
                <a:solidFill>
                  <a:schemeClr val="accent3">
                    <a:lumMod val="20000"/>
                    <a:lumOff val="80000"/>
                  </a:schemeClr>
                </a:solidFill>
              </a:rPr>
              <a:t> ban </a:t>
            </a:r>
            <a:r>
              <a:rPr lang="en-US" sz="3200" b="1" dirty="0" err="1" smtClean="0">
                <a:solidFill>
                  <a:schemeClr val="accent3">
                    <a:lumMod val="20000"/>
                    <a:lumOff val="80000"/>
                  </a:schemeClr>
                </a:solidFill>
              </a:rPr>
              <a:t>đêm</a:t>
            </a:r>
            <a:r>
              <a:rPr lang="en-US" sz="3200" b="1" dirty="0" smtClean="0">
                <a:solidFill>
                  <a:schemeClr val="accent3">
                    <a:lumMod val="20000"/>
                    <a:lumOff val="80000"/>
                  </a:schemeClr>
                </a:solidFill>
              </a:rPr>
              <a:t>?</a:t>
            </a:r>
            <a:endParaRPr lang="en-US" sz="3200" b="1" dirty="0">
              <a:solidFill>
                <a:schemeClr val="accent3">
                  <a:lumMod val="20000"/>
                  <a:lumOff val="80000"/>
                </a:schemeClr>
              </a:solidFill>
            </a:endParaRPr>
          </a:p>
        </p:txBody>
      </p:sp>
      <p:sp>
        <p:nvSpPr>
          <p:cNvPr id="4" name="Down Arrow 3"/>
          <p:cNvSpPr/>
          <p:nvPr/>
        </p:nvSpPr>
        <p:spPr>
          <a:xfrm>
            <a:off x="2228850" y="2495550"/>
            <a:ext cx="62865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419100" y="4038600"/>
            <a:ext cx="11772900" cy="28194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anose="02020603050405020304" pitchFamily="18" charset="0"/>
                <a:cs typeface="Times New Roman" panose="02020603050405020304" pitchFamily="18" charset="0"/>
              </a:rPr>
              <a:t>	</a:t>
            </a:r>
            <a:r>
              <a:rPr lang="vi-VN" sz="2800" dirty="0" smtClean="0">
                <a:solidFill>
                  <a:srgbClr val="FF0000"/>
                </a:solidFill>
                <a:latin typeface="Times New Roman" panose="02020603050405020304" pitchFamily="18" charset="0"/>
                <a:cs typeface="Times New Roman" panose="02020603050405020304" pitchFamily="18" charset="0"/>
              </a:rPr>
              <a:t>Mặt </a:t>
            </a:r>
            <a:r>
              <a:rPr lang="vi-VN" sz="2800" dirty="0">
                <a:solidFill>
                  <a:srgbClr val="FF0000"/>
                </a:solidFill>
                <a:latin typeface="Times New Roman" panose="02020603050405020304" pitchFamily="18" charset="0"/>
                <a:cs typeface="Times New Roman" panose="02020603050405020304" pitchFamily="18" charset="0"/>
              </a:rPr>
              <a:t>trăng xuất hiện vào ban ngày cũng nhiều như vào ban đêm. Chỉ có điều ban ngày mặt trời sáng hơn tất cả mọi thứ, sáng đến nỗi chúng ta không thể nhận ra mặt trăng ngay cả khi nó đang xuất </a:t>
            </a:r>
            <a:r>
              <a:rPr lang="vi-VN" sz="2800" dirty="0" smtClean="0">
                <a:solidFill>
                  <a:srgbClr val="FF0000"/>
                </a:solidFill>
                <a:latin typeface="Times New Roman" panose="02020603050405020304" pitchFamily="18" charset="0"/>
                <a:cs typeface="Times New Roman" panose="02020603050405020304" pitchFamily="18" charset="0"/>
              </a:rPr>
              <a:t>hiện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mặt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trăng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không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có</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bầu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khí</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quyển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để</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phân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tán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ánh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mặt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trời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làm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sáng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loá</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bầu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trời</a:t>
            </a:r>
            <a:r>
              <a:rPr lang="en-US" sz="2800" dirty="0">
                <a:solidFill>
                  <a:srgbClr val="FF0000"/>
                </a:solidFill>
                <a:latin typeface="Times New Roman" panose="02020603050405020304" pitchFamily="18" charset="0"/>
                <a:cs typeface="Times New Roman" panose="02020603050405020304" pitchFamily="18" charset="0"/>
              </a:rPr>
              <a:t> ban </a:t>
            </a:r>
            <a:r>
              <a:rPr lang="en-US" sz="2800" dirty="0" err="1">
                <a:solidFill>
                  <a:srgbClr val="FF0000"/>
                </a:solidFill>
                <a:latin typeface="Times New Roman" panose="02020603050405020304" pitchFamily="18" charset="0"/>
                <a:cs typeface="Times New Roman" panose="02020603050405020304" pitchFamily="18" charset="0"/>
              </a:rPr>
              <a:t>ngày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chúng</a:t>
            </a:r>
            <a:r>
              <a:rPr lang="en-US" sz="2800" dirty="0">
                <a:solidFill>
                  <a:srgbClr val="FF0000"/>
                </a:solidFill>
                <a:latin typeface="Times New Roman" panose="02020603050405020304" pitchFamily="18" charset="0"/>
                <a:cs typeface="Times New Roman" panose="02020603050405020304" pitchFamily="18" charset="0"/>
              </a:rPr>
              <a:t> ta </a:t>
            </a:r>
            <a:r>
              <a:rPr lang="en-US" sz="2800" dirty="0" err="1">
                <a:solidFill>
                  <a:srgbClr val="FF0000"/>
                </a:solidFill>
                <a:latin typeface="Times New Roman" panose="02020603050405020304" pitchFamily="18" charset="0"/>
                <a:cs typeface="Times New Roman" panose="02020603050405020304" pitchFamily="18" charset="0"/>
              </a:rPr>
              <a:t>thường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khó</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nhìn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mặt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trăng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vào</a:t>
            </a:r>
            <a:r>
              <a:rPr lang="en-US" sz="2800" dirty="0">
                <a:solidFill>
                  <a:srgbClr val="FF0000"/>
                </a:solidFill>
                <a:latin typeface="Times New Roman" panose="02020603050405020304" pitchFamily="18" charset="0"/>
                <a:cs typeface="Times New Roman" panose="02020603050405020304" pitchFamily="18" charset="0"/>
              </a:rPr>
              <a:t> ban </a:t>
            </a:r>
            <a:r>
              <a:rPr lang="en-US" sz="2800" dirty="0" err="1">
                <a:solidFill>
                  <a:srgbClr val="FF0000"/>
                </a:solidFill>
                <a:latin typeface="Times New Roman" panose="02020603050405020304" pitchFamily="18" charset="0"/>
                <a:cs typeface="Times New Roman" panose="02020603050405020304" pitchFamily="18" charset="0"/>
              </a:rPr>
              <a:t>ngày</a:t>
            </a:r>
            <a:r>
              <a:rPr 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897768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5000">
        <p15:prstTrans prst="pageCurlDouble"/>
      </p:transition>
    </mc:Choice>
    <mc:Fallback xmlns="">
      <p:transition spd="slow" advTm="25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media.doisongphapluat.com/514/2016/12/26/tai-sao-mua-dong-co-tuyet-roi-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9850" y="0"/>
            <a:ext cx="5772150" cy="4114800"/>
          </a:xfrm>
          <a:prstGeom prst="rect">
            <a:avLst/>
          </a:prstGeom>
          <a:noFill/>
          <a:extLst>
            <a:ext uri="{909E8E84-426E-40DD-AFC4-6F175D3DCCD1}">
              <a14:hiddenFill xmlns:a14="http://schemas.microsoft.com/office/drawing/2010/main">
                <a:solidFill>
                  <a:srgbClr val="FFFFFF"/>
                </a:solidFill>
              </a14:hiddenFill>
            </a:ext>
          </a:extLst>
        </p:spPr>
      </p:pic>
      <p:sp>
        <p:nvSpPr>
          <p:cNvPr id="5" name="Cloud 4"/>
          <p:cNvSpPr/>
          <p:nvPr/>
        </p:nvSpPr>
        <p:spPr>
          <a:xfrm>
            <a:off x="647700" y="1042987"/>
            <a:ext cx="5276850" cy="2028825"/>
          </a:xfrm>
          <a:prstGeom prst="cloud">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accent3">
                    <a:lumMod val="20000"/>
                    <a:lumOff val="80000"/>
                  </a:schemeClr>
                </a:solidFill>
              </a:rPr>
              <a:t>Tại</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sao</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mùa</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đông</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lại</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có</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tuyết</a:t>
            </a:r>
            <a:r>
              <a:rPr lang="en-US" sz="3200" b="1" dirty="0" smtClean="0">
                <a:solidFill>
                  <a:schemeClr val="accent3">
                    <a:lumMod val="20000"/>
                    <a:lumOff val="80000"/>
                  </a:schemeClr>
                </a:solidFill>
              </a:rPr>
              <a:t> </a:t>
            </a:r>
            <a:r>
              <a:rPr lang="en-US" sz="3200" b="1" dirty="0" err="1" smtClean="0">
                <a:solidFill>
                  <a:schemeClr val="accent3">
                    <a:lumMod val="20000"/>
                    <a:lumOff val="80000"/>
                  </a:schemeClr>
                </a:solidFill>
              </a:rPr>
              <a:t>rơi</a:t>
            </a:r>
            <a:r>
              <a:rPr lang="en-US" sz="3200" b="1" dirty="0" smtClean="0">
                <a:solidFill>
                  <a:schemeClr val="accent3">
                    <a:lumMod val="20000"/>
                    <a:lumOff val="80000"/>
                  </a:schemeClr>
                </a:solidFill>
              </a:rPr>
              <a:t>?</a:t>
            </a:r>
            <a:endParaRPr lang="en-US" sz="3200" b="1" dirty="0">
              <a:solidFill>
                <a:schemeClr val="accent3">
                  <a:lumMod val="20000"/>
                  <a:lumOff val="80000"/>
                </a:schemeClr>
              </a:solidFill>
            </a:endParaRPr>
          </a:p>
        </p:txBody>
      </p:sp>
      <p:sp>
        <p:nvSpPr>
          <p:cNvPr id="4" name="Rectangle 3"/>
          <p:cNvSpPr/>
          <p:nvPr/>
        </p:nvSpPr>
        <p:spPr>
          <a:xfrm>
            <a:off x="647700" y="4375488"/>
            <a:ext cx="11144250" cy="2246769"/>
          </a:xfrm>
          <a:prstGeom prst="rect">
            <a:avLst/>
          </a:prstGeom>
          <a:solidFill>
            <a:schemeClr val="accent1">
              <a:lumMod val="20000"/>
              <a:lumOff val="80000"/>
            </a:schemeClr>
          </a:solidFill>
        </p:spPr>
        <p:txBody>
          <a:bodyPr wrap="square">
            <a:spAutoFit/>
          </a:bodyPr>
          <a:lstStyle/>
          <a:p>
            <a:r>
              <a:rPr lang="vi-VN" sz="2800" b="0" i="0" dirty="0" smtClean="0">
                <a:solidFill>
                  <a:srgbClr val="FF0000"/>
                </a:solidFill>
                <a:effectLst/>
                <a:latin typeface="+mj-lt"/>
              </a:rPr>
              <a:t>Nhiều người nhầm tưởng r</a:t>
            </a:r>
            <a:r>
              <a:rPr lang="en-US" sz="2800" dirty="0" smtClean="0">
                <a:solidFill>
                  <a:srgbClr val="FF0000"/>
                </a:solidFill>
                <a:latin typeface="+mj-lt"/>
              </a:rPr>
              <a:t>ằ</a:t>
            </a:r>
            <a:r>
              <a:rPr lang="vi-VN" sz="2800" b="0" i="0" dirty="0" smtClean="0">
                <a:solidFill>
                  <a:srgbClr val="FF0000"/>
                </a:solidFill>
                <a:effectLst/>
                <a:latin typeface="+mj-lt"/>
              </a:rPr>
              <a:t>ng càng lạnh thì tuyết càng rơi. Điều này không đúng , tuyết chỉ rơi khi trong không khí còn một lượng hơi nước nhất định. Không khí càng lạnh, bầu trời càng giữ được ít hơi nước, nên nhiệt độ tuyết rơi phù hợp là – 10 độ , nhiệt độ này ở trên các đám mây bắt đầu xuất hiện các tinh thể tuyết, kết hợp với nhau tạo thành tuyết rơi xuống đất.</a:t>
            </a:r>
            <a:endParaRPr lang="en-US" sz="2800" dirty="0">
              <a:solidFill>
                <a:srgbClr val="FF0000"/>
              </a:solidFill>
              <a:latin typeface="+mj-lt"/>
            </a:endParaRPr>
          </a:p>
        </p:txBody>
      </p:sp>
    </p:spTree>
    <p:extLst>
      <p:ext uri="{BB962C8B-B14F-4D97-AF65-F5344CB8AC3E}">
        <p14:creationId xmlns:p14="http://schemas.microsoft.com/office/powerpoint/2010/main" val="2285958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5000">
        <p15:prstTrans prst="pageCurlDouble"/>
      </p:transition>
    </mc:Choice>
    <mc:Fallback xmlns="">
      <p:transition spd="slow" advTm="25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10174" y="247932"/>
            <a:ext cx="6810377" cy="2781018"/>
          </a:xfrm>
          <a:prstGeom prst="rect">
            <a:avLst/>
          </a:prstGeom>
          <a:solidFill>
            <a:schemeClr val="accent6">
              <a:lumMod val="20000"/>
              <a:lumOff val="80000"/>
            </a:schemeClr>
          </a:solidFill>
        </p:spPr>
        <p:txBody>
          <a:bodyPr wrap="square">
            <a:spAutoFit/>
          </a:bodyPr>
          <a:lstStyle/>
          <a:p>
            <a:pPr marL="342900" marR="0" lvl="0" indent="-342900">
              <a:lnSpc>
                <a:spcPct val="107000"/>
              </a:lnSpc>
              <a:spcBef>
                <a:spcPts val="0"/>
              </a:spcBef>
              <a:spcAft>
                <a:spcPts val="0"/>
              </a:spcAft>
              <a:buFont typeface="Calibri" panose="020F0502020204030204" pitchFamily="34" charset="0"/>
              <a:buChar char="-"/>
            </a:pPr>
            <a:r>
              <a:rPr lang="en-US" sz="2400" dirty="0" err="1">
                <a:latin typeface="Calibri" panose="020F0502020204030204" pitchFamily="34" charset="0"/>
                <a:ea typeface="Calibri" panose="020F0502020204030204" pitchFamily="34" charset="0"/>
                <a:cs typeface="Times New Roman" panose="02020603050405020304" pitchFamily="18" charset="0"/>
              </a:rPr>
              <a:t>Tại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sao</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khi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mặt</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trời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mọc</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lại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có</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màu</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đỏ</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rực</a:t>
            </a:r>
            <a:r>
              <a:rPr lang="en-US" sz="2400" dirty="0">
                <a:latin typeface="Calibri" panose="020F0502020204030204" pitchFamily="34"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400" dirty="0" err="1">
                <a:latin typeface="Calibri" panose="020F0502020204030204" pitchFamily="34" charset="0"/>
                <a:ea typeface="Calibri" panose="020F0502020204030204" pitchFamily="34" charset="0"/>
                <a:cs typeface="Times New Roman" panose="02020603050405020304" pitchFamily="18" charset="0"/>
              </a:rPr>
              <a:t>Mặt</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trời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cách</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chúng</a:t>
            </a:r>
            <a:r>
              <a:rPr lang="en-US" sz="2400" dirty="0">
                <a:latin typeface="Calibri" panose="020F0502020204030204" pitchFamily="34" charset="0"/>
                <a:ea typeface="Calibri" panose="020F0502020204030204" pitchFamily="34" charset="0"/>
                <a:cs typeface="Times New Roman" panose="02020603050405020304" pitchFamily="18" charset="0"/>
              </a:rPr>
              <a:t> ta </a:t>
            </a:r>
            <a:r>
              <a:rPr lang="en-US" sz="2400" dirty="0" err="1">
                <a:latin typeface="Calibri" panose="020F0502020204030204" pitchFamily="34" charset="0"/>
                <a:ea typeface="Calibri" panose="020F0502020204030204" pitchFamily="34" charset="0"/>
                <a:cs typeface="Times New Roman" panose="02020603050405020304" pitchFamily="18" charset="0"/>
              </a:rPr>
              <a:t>bao</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xa</a:t>
            </a:r>
            <a:r>
              <a:rPr lang="en-US" sz="2400" dirty="0">
                <a:latin typeface="Calibri" panose="020F0502020204030204" pitchFamily="34"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400" dirty="0" err="1" smtClean="0">
                <a:latin typeface="Calibri" panose="020F0502020204030204" pitchFamily="34" charset="0"/>
                <a:ea typeface="Calibri" panose="020F0502020204030204" pitchFamily="34" charset="0"/>
                <a:cs typeface="Times New Roman" panose="02020603050405020304" pitchFamily="18" charset="0"/>
              </a:rPr>
              <a:t>Gió</a:t>
            </a:r>
            <a:r>
              <a:rPr lang="en-US" sz="2400" dirty="0" smtClean="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từ</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đâu</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đến</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400" dirty="0" err="1">
                <a:latin typeface="Calibri" panose="020F0502020204030204" pitchFamily="34" charset="0"/>
                <a:ea typeface="Calibri" panose="020F0502020204030204" pitchFamily="34" charset="0"/>
                <a:cs typeface="Times New Roman" panose="02020603050405020304" pitchFamily="18" charset="0"/>
              </a:rPr>
              <a:t>Tại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sao</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mây</a:t>
            </a:r>
            <a:r>
              <a:rPr lang="en-US" sz="2400" dirty="0">
                <a:latin typeface="Calibri" panose="020F0502020204030204" pitchFamily="34" charset="0"/>
                <a:ea typeface="Calibri" panose="020F0502020204030204" pitchFamily="34" charset="0"/>
                <a:cs typeface="Times New Roman" panose="02020603050405020304" pitchFamily="18" charset="0"/>
              </a:rPr>
              <a:t> bay </a:t>
            </a:r>
            <a:r>
              <a:rPr lang="en-US" sz="2400" dirty="0" err="1">
                <a:latin typeface="Calibri" panose="020F0502020204030204" pitchFamily="34" charset="0"/>
                <a:ea typeface="Calibri" panose="020F0502020204030204" pitchFamily="34" charset="0"/>
                <a:cs typeface="Times New Roman" panose="02020603050405020304" pitchFamily="18" charset="0"/>
              </a:rPr>
              <a:t>trên</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trời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lại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không</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rơi</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xuống</a:t>
            </a:r>
            <a:r>
              <a:rPr lang="en-US" sz="2400" dirty="0" smtClean="0">
                <a:latin typeface="Calibri" panose="020F0502020204030204" pitchFamily="34" charset="0"/>
                <a:ea typeface="Calibri" panose="020F0502020204030204" pitchFamily="34" charset="0"/>
                <a:cs typeface="Times New Roman" panose="02020603050405020304" pitchFamily="18" charset="0"/>
              </a:rPr>
              <a:t>?</a:t>
            </a:r>
          </a:p>
          <a:p>
            <a:pPr lvl="0"/>
            <a:r>
              <a:rPr lang="en-US" sz="2400" dirty="0" smtClean="0"/>
              <a:t>-    </a:t>
            </a:r>
            <a:r>
              <a:rPr lang="en-US" sz="2400" dirty="0" err="1" smtClean="0"/>
              <a:t>Làm</a:t>
            </a:r>
            <a:r>
              <a:rPr lang="en-US" sz="2400" dirty="0" smtClean="0"/>
              <a:t> </a:t>
            </a:r>
            <a:r>
              <a:rPr lang="en-US" sz="2400" dirty="0" err="1"/>
              <a:t>thế</a:t>
            </a:r>
            <a:r>
              <a:rPr lang="en-US" sz="2400" dirty="0"/>
              <a:t> </a:t>
            </a:r>
            <a:r>
              <a:rPr lang="en-US" sz="2400" dirty="0" err="1"/>
              <a:t>nào</a:t>
            </a:r>
            <a:r>
              <a:rPr lang="en-US" sz="2400" dirty="0"/>
              <a:t> </a:t>
            </a:r>
            <a:r>
              <a:rPr lang="en-US" sz="2400" dirty="0" err="1"/>
              <a:t>để</a:t>
            </a:r>
            <a:r>
              <a:rPr lang="en-US" sz="2400" dirty="0"/>
              <a:t> </a:t>
            </a:r>
            <a:r>
              <a:rPr lang="en-US" sz="2400" dirty="0" err="1"/>
              <a:t>biết</a:t>
            </a:r>
            <a:r>
              <a:rPr lang="en-US" sz="2400" dirty="0"/>
              <a:t> </a:t>
            </a:r>
            <a:r>
              <a:rPr lang="en-US" sz="2400" dirty="0" err="1"/>
              <a:t>được</a:t>
            </a:r>
            <a:r>
              <a:rPr lang="en-US" sz="2400" dirty="0"/>
              <a:t> </a:t>
            </a:r>
            <a:r>
              <a:rPr lang="en-US" sz="2400" dirty="0" err="1"/>
              <a:t>tuổi</a:t>
            </a:r>
            <a:r>
              <a:rPr lang="en-US" sz="2400" dirty="0"/>
              <a:t> </a:t>
            </a:r>
            <a:r>
              <a:rPr lang="en-US" sz="2400" dirty="0" err="1"/>
              <a:t>thọ</a:t>
            </a:r>
            <a:r>
              <a:rPr lang="en-US" sz="2400" dirty="0"/>
              <a:t> </a:t>
            </a:r>
            <a:r>
              <a:rPr lang="en-US" sz="2400" dirty="0" err="1"/>
              <a:t>của</a:t>
            </a:r>
            <a:r>
              <a:rPr lang="en-US" sz="2400" dirty="0"/>
              <a:t> </a:t>
            </a:r>
            <a:r>
              <a:rPr lang="en-US" sz="2400" dirty="0" err="1"/>
              <a:t>cây</a:t>
            </a:r>
            <a:endParaRPr lang="en-US" sz="2400" dirty="0"/>
          </a:p>
          <a:p>
            <a:pPr marL="342900" lvl="0" indent="-342900">
              <a:buFontTx/>
              <a:buChar char="-"/>
            </a:pPr>
            <a:r>
              <a:rPr lang="en-US" sz="2400" dirty="0" err="1" smtClean="0"/>
              <a:t>Tại</a:t>
            </a:r>
            <a:r>
              <a:rPr lang="en-US" sz="2400" dirty="0" smtClean="0"/>
              <a:t> </a:t>
            </a:r>
            <a:r>
              <a:rPr lang="en-US" sz="2400" dirty="0" err="1"/>
              <a:t>sao</a:t>
            </a:r>
            <a:r>
              <a:rPr lang="en-US" sz="2400" dirty="0"/>
              <a:t> </a:t>
            </a:r>
            <a:r>
              <a:rPr lang="en-US" sz="2400" dirty="0" err="1"/>
              <a:t>măng</a:t>
            </a:r>
            <a:r>
              <a:rPr lang="en-US" sz="2400" dirty="0"/>
              <a:t> </a:t>
            </a:r>
            <a:r>
              <a:rPr lang="en-US" sz="2400" dirty="0" err="1"/>
              <a:t>lại</a:t>
            </a:r>
            <a:r>
              <a:rPr lang="en-US" sz="2400" dirty="0"/>
              <a:t> </a:t>
            </a:r>
            <a:r>
              <a:rPr lang="en-US" sz="2400" dirty="0" err="1"/>
              <a:t>mọc</a:t>
            </a:r>
            <a:r>
              <a:rPr lang="en-US" sz="2400" dirty="0"/>
              <a:t> </a:t>
            </a:r>
            <a:r>
              <a:rPr lang="en-US" sz="2400" dirty="0" err="1"/>
              <a:t>rất</a:t>
            </a:r>
            <a:r>
              <a:rPr lang="en-US" sz="2400" dirty="0"/>
              <a:t> </a:t>
            </a:r>
            <a:r>
              <a:rPr lang="en-US" sz="2400" dirty="0" err="1"/>
              <a:t>nhanh</a:t>
            </a:r>
            <a:r>
              <a:rPr lang="en-US" sz="2400" dirty="0"/>
              <a:t> </a:t>
            </a:r>
            <a:r>
              <a:rPr lang="en-US" sz="2400" dirty="0" err="1"/>
              <a:t>sau</a:t>
            </a:r>
            <a:r>
              <a:rPr lang="en-US" sz="2400" dirty="0"/>
              <a:t> </a:t>
            </a:r>
            <a:r>
              <a:rPr lang="en-US" sz="2400" dirty="0" err="1"/>
              <a:t>cơn</a:t>
            </a:r>
            <a:r>
              <a:rPr lang="en-US" sz="2400" dirty="0"/>
              <a:t> </a:t>
            </a:r>
            <a:r>
              <a:rPr lang="en-US" sz="2400" dirty="0" err="1"/>
              <a:t>mưa</a:t>
            </a:r>
            <a:r>
              <a:rPr lang="en-US" sz="2400" dirty="0" smtClean="0"/>
              <a:t>?</a:t>
            </a:r>
          </a:p>
          <a:p>
            <a:pPr marL="342900" lvl="0" indent="-342900">
              <a:buFontTx/>
              <a:buChar char="-"/>
            </a:pPr>
            <a:r>
              <a:rPr lang="en-US" sz="2400" dirty="0" smtClean="0"/>
              <a:t>……</a:t>
            </a:r>
          </a:p>
        </p:txBody>
      </p:sp>
      <p:pic>
        <p:nvPicPr>
          <p:cNvPr id="5" name="Picture 2" descr="Mười Vạn Câu Hỏi Vì Sao - Các Hiện Tượng Tự Nhiên (Câu Hỏi Và Trả Lời)"/>
          <p:cNvPicPr>
            <a:picLocks noChangeAspect="1" noChangeArrowheads="1"/>
          </p:cNvPicPr>
          <p:nvPr/>
        </p:nvPicPr>
        <p:blipFill rotWithShape="1">
          <a:blip r:embed="rId2">
            <a:extLst>
              <a:ext uri="{28A0092B-C50C-407E-A947-70E740481C1C}">
                <a14:useLocalDpi xmlns:a14="http://schemas.microsoft.com/office/drawing/2010/main" val="0"/>
              </a:ext>
            </a:extLst>
          </a:blip>
          <a:srcRect l="14424" r="15406"/>
          <a:stretch/>
        </p:blipFill>
        <p:spPr bwMode="auto">
          <a:xfrm>
            <a:off x="0" y="10406"/>
            <a:ext cx="4933950" cy="6847594"/>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le 5"/>
          <p:cNvSpPr/>
          <p:nvPr/>
        </p:nvSpPr>
        <p:spPr>
          <a:xfrm>
            <a:off x="5019674" y="3308258"/>
            <a:ext cx="7115176" cy="344174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err="1" smtClean="0">
                <a:solidFill>
                  <a:srgbClr val="FF0000"/>
                </a:solidFill>
                <a:latin typeface="Times New Roman" panose="02020603050405020304" pitchFamily="18" charset="0"/>
                <a:cs typeface="Times New Roman" panose="02020603050405020304" pitchFamily="18" charset="0"/>
              </a:rPr>
              <a:t>Các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em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thân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mến</a:t>
            </a:r>
            <a:r>
              <a:rPr lang="en-US" sz="2800" dirty="0" smtClean="0">
                <a:solidFill>
                  <a:srgbClr val="FF0000"/>
                </a:solidFill>
                <a:latin typeface="Times New Roman" panose="02020603050405020304" pitchFamily="18" charset="0"/>
                <a:cs typeface="Times New Roman" panose="02020603050405020304" pitchFamily="18" charset="0"/>
              </a:rPr>
              <a:t>!</a:t>
            </a:r>
          </a:p>
          <a:p>
            <a:r>
              <a:rPr lang="en-US" sz="2800" dirty="0" err="1" smtClean="0">
                <a:solidFill>
                  <a:srgbClr val="FF0000"/>
                </a:solidFill>
                <a:latin typeface="Times New Roman" panose="02020603050405020304" pitchFamily="18" charset="0"/>
                <a:cs typeface="Times New Roman" panose="02020603050405020304" pitchFamily="18" charset="0"/>
              </a:rPr>
              <a:t>Có</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rất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các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câu</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hỏi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tại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sao</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Vì</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sao</a:t>
            </a:r>
            <a:r>
              <a:rPr lang="en-US" sz="2800" dirty="0" smtClean="0">
                <a:solidFill>
                  <a:srgbClr val="FF0000"/>
                </a:solidFill>
                <a:latin typeface="Times New Roman" panose="02020603050405020304" pitchFamily="18" charset="0"/>
                <a:cs typeface="Times New Roman" panose="02020603050405020304" pitchFamily="18" charset="0"/>
              </a:rPr>
              <a:t> ? </a:t>
            </a:r>
            <a:r>
              <a:rPr lang="en-US" sz="2800" dirty="0" err="1" smtClean="0">
                <a:solidFill>
                  <a:srgbClr val="FF0000"/>
                </a:solidFill>
                <a:latin typeface="Times New Roman" panose="02020603050405020304" pitchFamily="18" charset="0"/>
                <a:cs typeface="Times New Roman" panose="02020603050405020304" pitchFamily="18" charset="0"/>
              </a:rPr>
              <a:t>Sẽ</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được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giải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đáp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trong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cuốn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sách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b="1" dirty="0" smtClean="0">
                <a:solidFill>
                  <a:srgbClr val="FF0000"/>
                </a:solidFill>
                <a:latin typeface="Times New Roman" panose="02020603050405020304" pitchFamily="18" charset="0"/>
                <a:cs typeface="Times New Roman" panose="02020603050405020304" pitchFamily="18" charset="0"/>
              </a:rPr>
              <a:t>“</a:t>
            </a:r>
            <a:r>
              <a:rPr lang="en-US" sz="2800" b="1" dirty="0" err="1" smtClean="0">
                <a:solidFill>
                  <a:srgbClr val="FF0000"/>
                </a:solidFill>
                <a:latin typeface="Times New Roman" panose="02020603050405020304" pitchFamily="18" charset="0"/>
                <a:cs typeface="Times New Roman" panose="02020603050405020304" pitchFamily="18" charset="0"/>
              </a:rPr>
              <a:t>Mười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vạn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câu</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hỏi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vì</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sao</a:t>
            </a:r>
            <a:r>
              <a:rPr lang="en-US" sz="2800" b="1" dirty="0" smtClean="0">
                <a:solidFill>
                  <a:srgbClr val="FF0000"/>
                </a:solidFill>
                <a:latin typeface="Times New Roman" panose="02020603050405020304" pitchFamily="18" charset="0"/>
                <a:cs typeface="Times New Roman" panose="02020603050405020304" pitchFamily="18" charset="0"/>
              </a:rPr>
              <a:t> – </a:t>
            </a:r>
            <a:r>
              <a:rPr lang="en-US" sz="2800" b="1" dirty="0" err="1" smtClean="0">
                <a:solidFill>
                  <a:srgbClr val="FF0000"/>
                </a:solidFill>
                <a:latin typeface="Times New Roman" panose="02020603050405020304" pitchFamily="18" charset="0"/>
                <a:cs typeface="Times New Roman" panose="02020603050405020304" pitchFamily="18" charset="0"/>
              </a:rPr>
              <a:t>Các</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hiện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tượng</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tự</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nhiên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Cô</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mong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rằng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các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em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sẽ</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tìm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đọc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cuốn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sách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tại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viện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trường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thcs</a:t>
            </a:r>
            <a:r>
              <a:rPr lang="en-US" sz="2800" dirty="0" smtClean="0">
                <a:solidFill>
                  <a:srgbClr val="FF0000"/>
                </a:solidFill>
                <a:latin typeface="Times New Roman" panose="02020603050405020304" pitchFamily="18" charset="0"/>
                <a:cs typeface="Times New Roman" panose="02020603050405020304" pitchFamily="18" charset="0"/>
              </a:rPr>
              <a:t> An </a:t>
            </a:r>
            <a:r>
              <a:rPr lang="en-US" sz="2800" dirty="0" err="1" smtClean="0">
                <a:solidFill>
                  <a:srgbClr val="FF0000"/>
                </a:solidFill>
                <a:latin typeface="Times New Roman" panose="02020603050405020304" pitchFamily="18" charset="0"/>
                <a:cs typeface="Times New Roman" panose="02020603050405020304" pitchFamily="18" charset="0"/>
              </a:rPr>
              <a:t>Dương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Để</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bổ</a:t>
            </a:r>
            <a:r>
              <a:rPr lang="en-US" sz="2800" dirty="0" smtClean="0">
                <a:solidFill>
                  <a:srgbClr val="FF0000"/>
                </a:solidFill>
                <a:latin typeface="Times New Roman" panose="02020603050405020304" pitchFamily="18" charset="0"/>
                <a:cs typeface="Times New Roman" panose="02020603050405020304" pitchFamily="18" charset="0"/>
              </a:rPr>
              <a:t> sung </a:t>
            </a:r>
            <a:r>
              <a:rPr lang="en-US" sz="2800" dirty="0" err="1" smtClean="0">
                <a:solidFill>
                  <a:srgbClr val="FF0000"/>
                </a:solidFill>
                <a:latin typeface="Times New Roman" panose="02020603050405020304" pitchFamily="18" charset="0"/>
                <a:cs typeface="Times New Roman" panose="02020603050405020304" pitchFamily="18" charset="0"/>
              </a:rPr>
              <a:t>thêm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các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kiến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thức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bổ</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ích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cho</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bản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thân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mình</a:t>
            </a:r>
            <a:r>
              <a:rPr lang="en-US" sz="2800" dirty="0" smtClean="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9304530"/>
      </p:ext>
    </p:extLst>
  </p:cSld>
  <p:clrMapOvr>
    <a:masterClrMapping/>
  </p:clrMapOvr>
  <mc:AlternateContent xmlns:mc="http://schemas.openxmlformats.org/markup-compatibility/2006" xmlns:p14="http://schemas.microsoft.com/office/powerpoint/2010/main">
    <mc:Choice Requires="p14">
      <p:transition spd="slow" p14:dur="2000" advTm="25000"/>
    </mc:Choice>
    <mc:Fallback xmlns="">
      <p:transition spd="slow" advTm="25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2000"/>
                                        <p:tgtEl>
                                          <p:spTgt spid="4"/>
                                        </p:tgtEl>
                                      </p:cBhvr>
                                    </p:animEffect>
                                  </p:childTnLst>
                                </p:cTn>
                              </p:par>
                            </p:childTnLst>
                          </p:cTn>
                        </p:par>
                        <p:par>
                          <p:cTn id="8" fill="hold">
                            <p:stCondLst>
                              <p:cond delay="2000"/>
                            </p:stCondLst>
                            <p:childTnLst>
                              <p:par>
                                <p:cTn id="9" presetID="42" presetClass="entr" presetSubtype="0" fill="hold" nodeType="afterEffect">
                                  <p:stCondLst>
                                    <p:cond delay="50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par>
                          <p:cTn id="14" fill="hold">
                            <p:stCondLst>
                              <p:cond delay="8000"/>
                            </p:stCondLst>
                            <p:childTnLst>
                              <p:par>
                                <p:cTn id="15" presetID="42" presetClass="entr" presetSubtype="0"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613</Words>
  <Application>Microsoft Office PowerPoint</Application>
  <PresentationFormat>Widescreen</PresentationFormat>
  <Paragraphs>39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vt:lpstr>
      <vt:lpstr>Calibri</vt:lpstr>
      <vt:lpstr>Calibri Light</vt:lpstr>
      <vt:lpstr>Times New Roman</vt:lpstr>
      <vt:lpstr>Office Theme</vt:lpstr>
      <vt:lpstr>Trường THCS An Dương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THCS An Dương</dc:title>
  <dc:creator>nobook</dc:creator>
  <cp:lastModifiedBy>nobook</cp:lastModifiedBy>
  <cp:revision>23</cp:revision>
  <dcterms:created xsi:type="dcterms:W3CDTF">2022-03-25T02:12:35Z</dcterms:created>
  <dcterms:modified xsi:type="dcterms:W3CDTF">2022-09-07T09:37:25Z</dcterms:modified>
</cp:coreProperties>
</file>