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13"/>
  </p:notesMasterIdLst>
  <p:sldIdLst>
    <p:sldId id="262" r:id="rId2"/>
    <p:sldId id="256" r:id="rId3"/>
    <p:sldId id="261" r:id="rId4"/>
    <p:sldId id="271" r:id="rId5"/>
    <p:sldId id="268" r:id="rId6"/>
    <p:sldId id="259" r:id="rId7"/>
    <p:sldId id="269" r:id="rId8"/>
    <p:sldId id="263" r:id="rId9"/>
    <p:sldId id="265" r:id="rId10"/>
    <p:sldId id="264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37"/>
    <a:srgbClr val="BEC749"/>
    <a:srgbClr val="E3DF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172" autoAdjust="0"/>
  </p:normalViewPr>
  <p:slideViewPr>
    <p:cSldViewPr>
      <p:cViewPr>
        <p:scale>
          <a:sx n="60" d="100"/>
          <a:sy n="60" d="100"/>
        </p:scale>
        <p:origin x="-165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1C90E9-54B6-4CD2-B773-639B5D9AC449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DC707E-12E3-442F-AA5F-5735446581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39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DC707E-12E3-442F-AA5F-57354465814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03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16A4AD7-5112-4082-882A-CC6C503E2A4B}" type="datetimeFigureOut">
              <a:rPr lang="en-US" smtClean="0"/>
              <a:t>2/19/2021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F7B59B9-BB2A-48D2-85FD-56A5F9DFB3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479634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429430" y="2967335"/>
            <a:ext cx="428514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CHÀO MỪNG </a:t>
            </a:r>
            <a:endParaRPr lang="en-US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6" name="Picture 5" descr="Picture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763168" y="1204062"/>
            <a:ext cx="780239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KÍNH CHÀO THẦY CÔ </a:t>
            </a:r>
          </a:p>
          <a:p>
            <a:pPr algn="ctr"/>
            <a:r>
              <a:rPr lang="en-US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VÀ CÁC EM HỌC SINH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85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HOÀN THÀNH CHUỖI PHẢN ỨNG</a:t>
            </a:r>
            <a:endParaRPr lang="en-US" sz="2800" b="1" dirty="0"/>
          </a:p>
        </p:txBody>
      </p:sp>
      <p:sp>
        <p:nvSpPr>
          <p:cNvPr id="36" name="Rectangle 35"/>
          <p:cNvSpPr/>
          <p:nvPr/>
        </p:nvSpPr>
        <p:spPr>
          <a:xfrm>
            <a:off x="160192" y="1961800"/>
            <a:ext cx="1859108" cy="3009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u="sng" dirty="0" err="1" smtClean="0">
                <a:solidFill>
                  <a:schemeClr val="tx1"/>
                </a:solidFill>
              </a:rPr>
              <a:t>Giải</a:t>
            </a:r>
            <a:r>
              <a:rPr lang="en-US" sz="2800" b="1" u="sng" dirty="0" smtClean="0">
                <a:solidFill>
                  <a:schemeClr val="tx1"/>
                </a:solidFill>
              </a:rPr>
              <a:t>:</a:t>
            </a:r>
            <a:endParaRPr lang="en-US" sz="2800" b="1" u="sng" dirty="0">
              <a:solidFill>
                <a:schemeClr val="tx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0" y="742188"/>
            <a:ext cx="9105900" cy="1200329"/>
            <a:chOff x="-38100" y="720436"/>
            <a:chExt cx="9105900" cy="1200329"/>
          </a:xfrm>
        </p:grpSpPr>
        <p:sp>
          <p:nvSpPr>
            <p:cNvPr id="4" name="Rectangle 3"/>
            <p:cNvSpPr/>
            <p:nvPr/>
          </p:nvSpPr>
          <p:spPr>
            <a:xfrm>
              <a:off x="0" y="720436"/>
              <a:ext cx="9067800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pt-BR" sz="2400" dirty="0">
                  <a:latin typeface="Times New Roman" pitchFamily="18" charset="0"/>
                  <a:cs typeface="Times New Roman" pitchFamily="18" charset="0"/>
                </a:rPr>
                <a:t>KMnO</a:t>
              </a:r>
              <a:r>
                <a:rPr lang="pt-BR" sz="2400" baseline="-25000" dirty="0">
                  <a:latin typeface="Times New Roman" pitchFamily="18" charset="0"/>
                  <a:cs typeface="Times New Roman" pitchFamily="18" charset="0"/>
                </a:rPr>
                <a:t>4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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Cl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NaCl 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HCl 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FeCl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FeCl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  <a:sym typeface="Symbol"/>
                </a:rPr>
                <a:t>3 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AgCl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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</a:rPr>
                <a:t> Cl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Br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de-DE" sz="2400" dirty="0">
                  <a:latin typeface="Times New Roman" pitchFamily="18" charset="0"/>
                  <a:cs typeface="Times New Roman" pitchFamily="18" charset="0"/>
                  <a:sym typeface="Symbol"/>
                </a:rPr>
                <a:t>  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Al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3 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	</a:t>
              </a:r>
            </a:p>
            <a:p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	  </a:t>
              </a:r>
              <a:r>
                <a:rPr lang="en-US" sz="2400" dirty="0" err="1" smtClean="0"/>
                <a:t>Clorua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vôi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400" baseline="-25000" dirty="0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400" baseline="-25000" dirty="0" smtClean="0"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400" dirty="0" smtClean="0">
                  <a:latin typeface="Times New Roman" pitchFamily="18" charset="0"/>
                  <a:cs typeface="Times New Roman" pitchFamily="18" charset="0"/>
                </a:rPr>
                <a:t>                            Gia-ven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1586466" y="1101754"/>
              <a:ext cx="0" cy="43237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7315200" y="1095048"/>
              <a:ext cx="0" cy="432376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/>
            <p:cNvSpPr/>
            <p:nvPr/>
          </p:nvSpPr>
          <p:spPr>
            <a:xfrm>
              <a:off x="1085850" y="760623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ysClr val="windowText" lastClr="000000"/>
                  </a:solidFill>
                </a:rPr>
                <a:t>1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8382000" y="720436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9</a:t>
              </a:r>
            </a:p>
          </p:txBody>
        </p:sp>
        <p:sp>
          <p:nvSpPr>
            <p:cNvPr id="16" name="Oval 15"/>
            <p:cNvSpPr/>
            <p:nvPr/>
          </p:nvSpPr>
          <p:spPr>
            <a:xfrm>
              <a:off x="7620000" y="762000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8</a:t>
              </a:r>
            </a:p>
          </p:txBody>
        </p:sp>
        <p:sp>
          <p:nvSpPr>
            <p:cNvPr id="17" name="Oval 16"/>
            <p:cNvSpPr/>
            <p:nvPr/>
          </p:nvSpPr>
          <p:spPr>
            <a:xfrm>
              <a:off x="6934200" y="760623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7</a:t>
              </a:r>
            </a:p>
          </p:txBody>
        </p:sp>
        <p:sp>
          <p:nvSpPr>
            <p:cNvPr id="18" name="Oval 17"/>
            <p:cNvSpPr/>
            <p:nvPr/>
          </p:nvSpPr>
          <p:spPr>
            <a:xfrm>
              <a:off x="5791200" y="720436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6</a:t>
              </a:r>
            </a:p>
          </p:txBody>
        </p:sp>
        <p:sp>
          <p:nvSpPr>
            <p:cNvPr id="19" name="Oval 18"/>
            <p:cNvSpPr/>
            <p:nvPr/>
          </p:nvSpPr>
          <p:spPr>
            <a:xfrm>
              <a:off x="4819650" y="720436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5</a:t>
              </a:r>
            </a:p>
          </p:txBody>
        </p:sp>
        <p:sp>
          <p:nvSpPr>
            <p:cNvPr id="20" name="Oval 19"/>
            <p:cNvSpPr/>
            <p:nvPr/>
          </p:nvSpPr>
          <p:spPr>
            <a:xfrm>
              <a:off x="3733800" y="761082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4</a:t>
              </a:r>
            </a:p>
          </p:txBody>
        </p:sp>
        <p:sp>
          <p:nvSpPr>
            <p:cNvPr id="21" name="Oval 20"/>
            <p:cNvSpPr/>
            <p:nvPr/>
          </p:nvSpPr>
          <p:spPr>
            <a:xfrm>
              <a:off x="2838450" y="742188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3</a:t>
              </a:r>
            </a:p>
          </p:txBody>
        </p:sp>
        <p:sp>
          <p:nvSpPr>
            <p:cNvPr id="22" name="Oval 21"/>
            <p:cNvSpPr/>
            <p:nvPr/>
          </p:nvSpPr>
          <p:spPr>
            <a:xfrm>
              <a:off x="1866900" y="759099"/>
              <a:ext cx="20955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ysClr val="windowText" lastClr="000000"/>
                  </a:solidFill>
                </a:rPr>
                <a:t>2</a:t>
              </a:r>
            </a:p>
          </p:txBody>
        </p:sp>
        <p:sp>
          <p:nvSpPr>
            <p:cNvPr id="33" name="Oval 32"/>
            <p:cNvSpPr/>
            <p:nvPr/>
          </p:nvSpPr>
          <p:spPr>
            <a:xfrm>
              <a:off x="-38100" y="1045048"/>
              <a:ext cx="559809" cy="264956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endParaRPr lang="en-US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1700705" y="1241727"/>
              <a:ext cx="547195" cy="259833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11</a:t>
              </a:r>
              <a:endParaRPr lang="en-US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6655378" y="1101754"/>
              <a:ext cx="659822" cy="295202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12</a:t>
              </a:r>
              <a:endParaRPr lang="en-US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86062" y="2262796"/>
            <a:ext cx="8850120" cy="4579715"/>
            <a:chOff x="86062" y="2262796"/>
            <a:chExt cx="8850120" cy="4579715"/>
          </a:xfrm>
        </p:grpSpPr>
        <p:grpSp>
          <p:nvGrpSpPr>
            <p:cNvPr id="35" name="Group 34"/>
            <p:cNvGrpSpPr/>
            <p:nvPr/>
          </p:nvGrpSpPr>
          <p:grpSpPr>
            <a:xfrm>
              <a:off x="86062" y="2262796"/>
              <a:ext cx="8850120" cy="4579715"/>
              <a:chOff x="86062" y="2262796"/>
              <a:chExt cx="8850120" cy="4579715"/>
            </a:xfrm>
          </p:grpSpPr>
          <p:sp>
            <p:nvSpPr>
              <p:cNvPr id="5" name="Rectangle 4"/>
              <p:cNvSpPr/>
              <p:nvPr/>
            </p:nvSpPr>
            <p:spPr>
              <a:xfrm>
                <a:off x="152400" y="2262796"/>
                <a:ext cx="8783782" cy="45797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pt-BR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2KMnO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4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+16HCl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2KCl+2MnCl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+5Cl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+8H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  <a:p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 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+ H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 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</a:t>
                </a:r>
                <a:r>
                  <a:rPr lang="pt-BR" sz="2400" dirty="0" smtClean="0"/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 2HCl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</a:t>
                </a:r>
              </a:p>
              <a:p>
                <a:r>
                  <a:rPr lang="pt-BR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 3HCl+Fe(OH)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FeCl</a:t>
                </a:r>
                <a:r>
                  <a:rPr lang="pt-BR" sz="2400" baseline="-25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+ 2H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</a:p>
              <a:p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     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FeCl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+ 3Cl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 2FeCl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3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 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 FeCl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+ 3AgNO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Fe(NO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3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)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3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+ 3AgCl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 2AgCl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 2Ag + </a:t>
                </a:r>
                <a:r>
                  <a:rPr lang="pt-BR" sz="2400" dirty="0">
                    <a:latin typeface="Times New Roman" pitchFamily="18" charset="0"/>
                    <a:cs typeface="Times New Roman" pitchFamily="18" charset="0"/>
                  </a:rPr>
                  <a:t>Cl</a:t>
                </a:r>
                <a:r>
                  <a:rPr lang="pt-BR" sz="2400" baseline="-25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</a:p>
              <a:p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 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+ 2NaBr </a:t>
                </a:r>
                <a:r>
                  <a:rPr lang="pt-BR" sz="2400" dirty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 2NaCl + Br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2</a:t>
                </a:r>
                <a:endParaRPr lang="pt-BR" sz="2400" baseline="-250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       Br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2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+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2NaI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 2NaBr  + I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2</a:t>
                </a:r>
              </a:p>
              <a:p>
                <a:pPr algn="just">
                  <a:lnSpc>
                    <a:spcPct val="115000"/>
                  </a:lnSpc>
                  <a:defRPr/>
                </a:pP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       2Al+3I</a:t>
                </a:r>
                <a:r>
                  <a:rPr lang="en-US" sz="2400" baseline="-25000" dirty="0" smtClean="0">
                    <a:latin typeface="Times New Roman" pitchFamily="18" charset="0"/>
                    <a:cs typeface="Times New Roman" pitchFamily="18" charset="0"/>
                  </a:rPr>
                  <a:t>2    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</a:t>
                </a:r>
                <a:r>
                  <a:rPr lang="en-US" sz="2400" baseline="-25000" dirty="0" smtClean="0"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en-US" sz="2400" dirty="0" smtClean="0"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2400" dirty="0">
                    <a:latin typeface="Times New Roman" pitchFamily="18" charset="0"/>
                    <a:cs typeface="Times New Roman" pitchFamily="18" charset="0"/>
                  </a:rPr>
                  <a:t>2AlI</a:t>
                </a:r>
                <a:r>
                  <a:rPr lang="en-US" sz="2400" baseline="-25000" dirty="0">
                    <a:latin typeface="Times New Roman" pitchFamily="18" charset="0"/>
                    <a:cs typeface="Times New Roman" pitchFamily="18" charset="0"/>
                  </a:rPr>
                  <a:t>3 </a:t>
                </a:r>
                <a:endParaRPr lang="en-US" sz="2400" dirty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   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+Ca(OH)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CaOCl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+H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pt-BR" sz="2400" baseline="-25000" dirty="0" smtClean="0"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         Cl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+2NaOH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  <a:sym typeface="Wingdings"/>
                  </a:rPr>
                  <a:t> </a:t>
                </a:r>
                <a:r>
                  <a:rPr lang="pt-BR" sz="2400" dirty="0">
                    <a:latin typeface="Times New Roman" pitchFamily="18" charset="0"/>
                    <a:cs typeface="Times New Roman" pitchFamily="18" charset="0"/>
                    <a:sym typeface="Wingdings"/>
                  </a:rPr>
                  <a:t> 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NaCl+NaClO+H</a:t>
                </a:r>
                <a:r>
                  <a:rPr lang="pt-BR" sz="2400" baseline="-25000" dirty="0" smtClean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pt-BR" sz="2400" dirty="0" smtClean="0"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pt-BR" sz="2400" dirty="0" smtClean="0">
                  <a:latin typeface="Times New Roman" pitchFamily="18" charset="0"/>
                  <a:cs typeface="Times New Roman" pitchFamily="18" charset="0"/>
                  <a:sym typeface="Wingdings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752600" y="2590800"/>
                <a:ext cx="533400" cy="228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ysClr val="windowText" lastClr="000000"/>
                    </a:solidFill>
                  </a:rPr>
                  <a:t>as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676400" y="4419600"/>
                <a:ext cx="533400" cy="228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ysClr val="windowText" lastClr="000000"/>
                    </a:solidFill>
                  </a:rPr>
                  <a:t>as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1866900" y="5562600"/>
                <a:ext cx="647700" cy="228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 smtClean="0">
                    <a:solidFill>
                      <a:sysClr val="windowText" lastClr="000000"/>
                    </a:solidFill>
                    <a:latin typeface="Times New Roman" pitchFamily="18" charset="0"/>
                    <a:cs typeface="Times New Roman" pitchFamily="18" charset="0"/>
                  </a:rPr>
                  <a:t>H</a:t>
                </a:r>
                <a:r>
                  <a:rPr lang="en-US" sz="1600" baseline="-25000" dirty="0" smtClean="0">
                    <a:solidFill>
                      <a:sysClr val="windowText" lastClr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sz="1600" dirty="0" smtClean="0">
                    <a:solidFill>
                      <a:sysClr val="windowText" lastClr="0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en-US" sz="1600" dirty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" name="Oval 12"/>
              <p:cNvSpPr/>
              <p:nvPr/>
            </p:nvSpPr>
            <p:spPr>
              <a:xfrm>
                <a:off x="457200" y="2362200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ysClr val="windowText" lastClr="000000"/>
                    </a:solidFill>
                  </a:rPr>
                  <a:t>1</a:t>
                </a:r>
                <a:endParaRPr lang="en-US" dirty="0">
                  <a:solidFill>
                    <a:sysClr val="windowText" lastClr="000000"/>
                  </a:solidFill>
                </a:endParaRPr>
              </a:p>
            </p:txBody>
          </p:sp>
          <p:sp>
            <p:nvSpPr>
              <p:cNvPr id="23" name="Oval 22"/>
              <p:cNvSpPr/>
              <p:nvPr/>
            </p:nvSpPr>
            <p:spPr>
              <a:xfrm>
                <a:off x="428625" y="3886200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ysClr val="windowText" lastClr="000000"/>
                    </a:solidFill>
                  </a:rPr>
                  <a:t>5</a:t>
                </a:r>
              </a:p>
            </p:txBody>
          </p:sp>
          <p:sp>
            <p:nvSpPr>
              <p:cNvPr id="24" name="Oval 23"/>
              <p:cNvSpPr/>
              <p:nvPr/>
            </p:nvSpPr>
            <p:spPr>
              <a:xfrm>
                <a:off x="339436" y="4191000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ysClr val="windowText" lastClr="000000"/>
                    </a:solidFill>
                  </a:rPr>
                  <a:t>6</a:t>
                </a:r>
              </a:p>
            </p:txBody>
          </p:sp>
          <p:sp>
            <p:nvSpPr>
              <p:cNvPr id="25" name="Oval 24"/>
              <p:cNvSpPr/>
              <p:nvPr/>
            </p:nvSpPr>
            <p:spPr>
              <a:xfrm>
                <a:off x="339436" y="4572000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ysClr val="windowText" lastClr="000000"/>
                    </a:solidFill>
                  </a:rPr>
                  <a:t>7</a:t>
                </a:r>
              </a:p>
            </p:txBody>
          </p:sp>
          <p:sp>
            <p:nvSpPr>
              <p:cNvPr id="26" name="Oval 25"/>
              <p:cNvSpPr/>
              <p:nvPr/>
            </p:nvSpPr>
            <p:spPr>
              <a:xfrm>
                <a:off x="428625" y="4953000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ysClr val="windowText" lastClr="000000"/>
                    </a:solidFill>
                  </a:rPr>
                  <a:t>8</a:t>
                </a:r>
              </a:p>
            </p:txBody>
          </p:sp>
          <p:sp>
            <p:nvSpPr>
              <p:cNvPr id="27" name="Oval 26"/>
              <p:cNvSpPr/>
              <p:nvPr/>
            </p:nvSpPr>
            <p:spPr>
              <a:xfrm>
                <a:off x="352425" y="5334000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ysClr val="windowText" lastClr="000000"/>
                    </a:solidFill>
                  </a:rPr>
                  <a:t>9</a:t>
                </a:r>
              </a:p>
            </p:txBody>
          </p:sp>
          <p:sp>
            <p:nvSpPr>
              <p:cNvPr id="29" name="Oval 28"/>
              <p:cNvSpPr/>
              <p:nvPr/>
            </p:nvSpPr>
            <p:spPr>
              <a:xfrm>
                <a:off x="352425" y="3048000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ysClr val="windowText" lastClr="000000"/>
                    </a:solidFill>
                  </a:rPr>
                  <a:t>3</a:t>
                </a:r>
              </a:p>
            </p:txBody>
          </p:sp>
          <p:sp>
            <p:nvSpPr>
              <p:cNvPr id="30" name="Oval 29"/>
              <p:cNvSpPr/>
              <p:nvPr/>
            </p:nvSpPr>
            <p:spPr>
              <a:xfrm>
                <a:off x="377873" y="3420131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ysClr val="windowText" lastClr="000000"/>
                    </a:solidFill>
                  </a:rPr>
                  <a:t>4</a:t>
                </a:r>
              </a:p>
            </p:txBody>
          </p:sp>
          <p:sp>
            <p:nvSpPr>
              <p:cNvPr id="31" name="Oval 30"/>
              <p:cNvSpPr/>
              <p:nvPr/>
            </p:nvSpPr>
            <p:spPr>
              <a:xfrm>
                <a:off x="428625" y="2743200"/>
                <a:ext cx="333375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solidFill>
                      <a:sysClr val="windowText" lastClr="000000"/>
                    </a:solidFill>
                  </a:rPr>
                  <a:t>2</a:t>
                </a:r>
              </a:p>
            </p:txBody>
          </p:sp>
          <p:sp>
            <p:nvSpPr>
              <p:cNvPr id="34" name="Oval 33"/>
              <p:cNvSpPr/>
              <p:nvPr/>
            </p:nvSpPr>
            <p:spPr>
              <a:xfrm>
                <a:off x="86062" y="5676900"/>
                <a:ext cx="659822" cy="310458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ln>
                      <a:solidFill>
                        <a:sysClr val="windowText" lastClr="000000"/>
                      </a:solidFill>
                    </a:ln>
                    <a:solidFill>
                      <a:sysClr val="windowText" lastClr="000000"/>
                    </a:solidFill>
                  </a:rPr>
                  <a:t>10</a:t>
                </a:r>
                <a:endParaRPr lang="en-US" dirty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endParaRPr>
              </a:p>
            </p:txBody>
          </p:sp>
        </p:grpSp>
        <p:sp>
          <p:nvSpPr>
            <p:cNvPr id="3" name="Rectangle 2"/>
            <p:cNvSpPr/>
            <p:nvPr/>
          </p:nvSpPr>
          <p:spPr>
            <a:xfrm>
              <a:off x="711248" y="2971800"/>
              <a:ext cx="446789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2NaCl + H</a:t>
              </a:r>
              <a:r>
                <a:rPr lang="en-US" sz="2400" baseline="-25000" dirty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SO</a:t>
              </a:r>
              <a:r>
                <a:rPr lang="en-US" sz="2400" baseline="-25000" dirty="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  <a:sym typeface="Wingdings"/>
                </a:rPr>
                <a:t> 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Na</a:t>
              </a:r>
              <a:r>
                <a:rPr lang="en-US" sz="2400" baseline="-25000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SO</a:t>
              </a:r>
              <a:r>
                <a:rPr lang="en-US" sz="2400" baseline="-25000" dirty="0" smtClean="0">
                  <a:latin typeface="Times New Roman" pitchFamily="18" charset="0"/>
                  <a:cs typeface="Times New Roman" pitchFamily="18" charset="0"/>
                </a:rPr>
                <a:t>4</a:t>
              </a:r>
              <a:r>
                <a:rPr lang="en-US" sz="24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400" dirty="0">
                  <a:latin typeface="Times New Roman" pitchFamily="18" charset="0"/>
                  <a:cs typeface="Times New Roman" pitchFamily="18" charset="0"/>
                </a:rPr>
                <a:t>+2HCl</a:t>
              </a:r>
            </a:p>
          </p:txBody>
        </p:sp>
        <p:sp>
          <p:nvSpPr>
            <p:cNvPr id="38" name="Oval 37"/>
            <p:cNvSpPr/>
            <p:nvPr/>
          </p:nvSpPr>
          <p:spPr>
            <a:xfrm>
              <a:off x="152400" y="6090342"/>
              <a:ext cx="659822" cy="31045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rPr>
                <a:t>11</a:t>
              </a:r>
              <a:endPara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152400" y="6471342"/>
              <a:ext cx="659822" cy="310458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ln>
                    <a:solidFill>
                      <a:sysClr val="windowText" lastClr="000000"/>
                    </a:solidFill>
                  </a:ln>
                  <a:solidFill>
                    <a:sysClr val="windowText" lastClr="000000"/>
                  </a:solidFill>
                </a:rPr>
                <a:t>10</a:t>
              </a:r>
              <a:endParaRPr lang="en-US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4246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WordArt 5"/>
          <p:cNvSpPr>
            <a:spLocks noChangeArrowheads="1" noChangeShapeType="1" noTextEdit="1"/>
          </p:cNvSpPr>
          <p:nvPr/>
        </p:nvSpPr>
        <p:spPr bwMode="auto">
          <a:xfrm>
            <a:off x="152400" y="729916"/>
            <a:ext cx="8991600" cy="3048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2400" kern="10" dirty="0">
                <a:solidFill>
                  <a:srgbClr val="0000FF">
                    <a:alpha val="83000"/>
                  </a:srgbClr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Cảm ơn quý thầy cô cùng các em học sinh</a:t>
            </a:r>
            <a:endParaRPr lang="en-US" sz="2400" kern="10" dirty="0">
              <a:solidFill>
                <a:srgbClr val="0000FF">
                  <a:alpha val="83000"/>
                </a:srgbClr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803111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MyNgoc\Desktop\downloa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1981200"/>
            <a:ext cx="5105400" cy="2438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MyNgoc\Desktop\image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19601"/>
            <a:ext cx="40386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MyNgoc\Desktop\images 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419602"/>
            <a:ext cx="5105400" cy="2438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0" y="1981200"/>
            <a:ext cx="4038600" cy="2438402"/>
            <a:chOff x="-17929" y="1828799"/>
            <a:chExt cx="4038600" cy="2438402"/>
          </a:xfrm>
        </p:grpSpPr>
        <p:pic>
          <p:nvPicPr>
            <p:cNvPr id="1027" name="Picture 3" descr="C:\Users\MyNgoc\Desktop\14949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7929" y="1828799"/>
              <a:ext cx="4038600" cy="24384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301171" y="3657599"/>
              <a:ext cx="685800" cy="389238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9 Flo</a:t>
              </a:r>
              <a:endParaRPr lang="en-US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0" y="0"/>
            <a:ext cx="9144000" cy="19811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LUYỆN TẬP: NHÓM HALOGEN (</a:t>
            </a:r>
            <a:r>
              <a:rPr lang="en-US" sz="3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</a:t>
            </a:r>
            <a:r>
              <a:rPr lang="en-US" sz="3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1)</a:t>
            </a:r>
            <a:endParaRPr lang="en-US" sz="3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MyNgoc\Desktop\BANG TUAN HOAN HOA HOC (2013)-0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0"/>
            <a:ext cx="9144000" cy="53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843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19" name="Group 3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449036"/>
              </p:ext>
            </p:extLst>
          </p:nvPr>
        </p:nvGraphicFramePr>
        <p:xfrm>
          <a:off x="0" y="1066801"/>
          <a:ext cx="9144000" cy="612037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2362200"/>
                <a:gridCol w="1752600"/>
                <a:gridCol w="1752600"/>
                <a:gridCol w="1600200"/>
                <a:gridCol w="1676400"/>
              </a:tblGrid>
              <a:tr h="848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Kí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hiệu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nguyên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tử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53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</a:tr>
              <a:tr h="4712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KLNT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18.998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35.453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79.904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129.905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</a:tr>
              <a:tr h="8482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 nguyên tố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Flo (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Fluorum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Clo (Chlorum)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Brom (Bromum)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Iot (Iodum)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</a:tr>
              <a:tr h="9513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Cấu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hình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lớp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ngoài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cùng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2s</a:t>
                      </a:r>
                      <a:r>
                        <a:rPr kumimoji="0" lang="en-US" sz="24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2p</a:t>
                      </a:r>
                      <a:r>
                        <a:rPr kumimoji="0" lang="en-US" sz="24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3s</a:t>
                      </a:r>
                      <a:r>
                        <a:rPr kumimoji="0" lang="en-US" sz="24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3p</a:t>
                      </a:r>
                      <a:r>
                        <a:rPr kumimoji="0" lang="en-US" sz="24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4s</a:t>
                      </a:r>
                      <a:r>
                        <a:rPr kumimoji="0" lang="en-US" sz="24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4p</a:t>
                      </a:r>
                      <a:r>
                        <a:rPr kumimoji="0" lang="en-US" sz="24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0" i="0" u="none" strike="noStrike" cap="none" normalizeH="0" baseline="30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5s</a:t>
                      </a:r>
                      <a:r>
                        <a:rPr kumimoji="0" lang="en-US" sz="24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5p</a:t>
                      </a:r>
                      <a:r>
                        <a:rPr kumimoji="0" lang="en-US" sz="2400" u="none" strike="noStrike" cap="none" normalizeH="0" baseline="3000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en-US" sz="2400" b="0" i="0" u="none" strike="noStrike" cap="none" normalizeH="0" baseline="300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</a:tr>
              <a:tr h="4712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 âm </a:t>
                      </a:r>
                      <a:r>
                        <a:rPr kumimoji="0" lang="vi-VN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iện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3.0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2.8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2.4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</a:tr>
              <a:tr h="4712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Đơn chất X</a:t>
                      </a: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</a:t>
                      </a: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</a:t>
                      </a: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kumimoji="0" lang="en-US" sz="2400" u="none" strike="noStrike" cap="none" normalizeH="0" baseline="-25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en-US" sz="2400" b="0" i="0" u="none" strike="noStrike" cap="none" normalizeH="0" baseline="-2500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</a:tr>
              <a:tr h="5041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Độ sôi[t</a:t>
                      </a:r>
                      <a:r>
                        <a:rPr kumimoji="0" lang="en-US" sz="24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]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-188.1</a:t>
                      </a:r>
                      <a:r>
                        <a:rPr kumimoji="0" lang="en-US" sz="24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-34.1</a:t>
                      </a:r>
                      <a:r>
                        <a:rPr kumimoji="0" lang="en-US" sz="24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59.2</a:t>
                      </a:r>
                      <a:r>
                        <a:rPr kumimoji="0" lang="en-US" sz="24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185.5</a:t>
                      </a:r>
                      <a:r>
                        <a:rPr kumimoji="0" lang="en-US" sz="2400" u="none" strike="noStrike" cap="none" normalizeH="0" baseline="3000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kumimoji="0" lang="en-US" sz="2400" u="none" strike="noStrike" cap="none" normalizeH="0" baseline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</a:tr>
              <a:tr h="12253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Trạng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thái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vật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lý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kumimoji="0" lang="vi-VN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iều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kiện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thường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lục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nhạt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Khí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vàng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lục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Lỏng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vi-VN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ỏ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nâu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Tinh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thể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màu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tím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đen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</a:t>
                      </a:r>
                      <a:r>
                        <a:rPr kumimoji="0" lang="vi-VN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ă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u="none" strike="noStrike" cap="none" normalizeH="0" baseline="0" dirty="0" err="1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hoa</a:t>
                      </a: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25" marB="45725" horzOverflow="overflow"/>
                </a:tc>
              </a:tr>
            </a:tbl>
          </a:graphicData>
        </a:graphic>
      </p:graphicFrame>
      <p:sp>
        <p:nvSpPr>
          <p:cNvPr id="4284" name="Text Box 188"/>
          <p:cNvSpPr txBox="1">
            <a:spLocks noChangeArrowheads="1"/>
          </p:cNvSpPr>
          <p:nvPr/>
        </p:nvSpPr>
        <p:spPr bwMode="auto">
          <a:xfrm>
            <a:off x="0" y="457200"/>
            <a:ext cx="2819400" cy="584200"/>
          </a:xfrm>
          <a:prstGeom prst="rect">
            <a:avLst/>
          </a:prstGeom>
          <a:solidFill>
            <a:srgbClr val="B5E9D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1pPr>
            <a:lvl2pPr marL="742950" indent="-285750"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2pPr>
            <a:lvl3pPr marL="1143000" indent="-228600"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3pPr>
            <a:lvl4pPr marL="1600200" indent="-228600"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4pPr>
            <a:lvl5pPr marL="2057400" indent="-228600" eaLnBrk="0" hangingPunct="0">
              <a:defRPr sz="4400">
                <a:solidFill>
                  <a:schemeClr val="tx2"/>
                </a:solidFill>
                <a:latin typeface="VNI-Times" pitchFamily="2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NI-Times" pitchFamily="2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NI-Times" pitchFamily="2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NI-Times" pitchFamily="2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NI-Times" pitchFamily="2" charset="0"/>
              </a:defRPr>
            </a:lvl9pPr>
          </a:lstStyle>
          <a:p>
            <a:pPr algn="l">
              <a:spcBef>
                <a:spcPct val="50000"/>
              </a:spcBef>
            </a:pPr>
            <a:r>
              <a:rPr lang="en-US" sz="3200" b="1">
                <a:solidFill>
                  <a:schemeClr val="tx1"/>
                </a:solidFill>
                <a:latin typeface="Arial" charset="0"/>
                <a:cs typeface="Arial" charset="0"/>
              </a:rPr>
              <a:t>Bảng tóm tắt:</a:t>
            </a:r>
          </a:p>
        </p:txBody>
      </p:sp>
      <p:sp>
        <p:nvSpPr>
          <p:cNvPr id="4417" name="AutoShape 321"/>
          <p:cNvSpPr>
            <a:spLocks noChangeArrowheads="1"/>
          </p:cNvSpPr>
          <p:nvPr/>
        </p:nvSpPr>
        <p:spPr bwMode="auto">
          <a:xfrm>
            <a:off x="2895600" y="0"/>
            <a:ext cx="4419600" cy="838200"/>
          </a:xfrm>
          <a:prstGeom prst="horizontalScroll">
            <a:avLst>
              <a:gd name="adj" fmla="val 12500"/>
            </a:avLst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r>
              <a:rPr lang="en-US" sz="3200" b="1">
                <a:latin typeface="Arial" charset="0"/>
                <a:cs typeface="Arial" charset="0"/>
              </a:rPr>
              <a:t>HALOGEN</a:t>
            </a:r>
          </a:p>
        </p:txBody>
      </p:sp>
    </p:spTree>
    <p:extLst>
      <p:ext uri="{BB962C8B-B14F-4D97-AF65-F5344CB8AC3E}">
        <p14:creationId xmlns:p14="http://schemas.microsoft.com/office/powerpoint/2010/main" val="2833784849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7" dur="1000"/>
                                        <p:tgtEl>
                                          <p:spTgt spid="4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84" grpId="0" animBg="1"/>
      <p:bldP spid="44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7361334"/>
              </p:ext>
            </p:extLst>
          </p:nvPr>
        </p:nvGraphicFramePr>
        <p:xfrm>
          <a:off x="76200" y="57150"/>
          <a:ext cx="9023685" cy="672465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040253"/>
                <a:gridCol w="2092744"/>
                <a:gridCol w="2015235"/>
                <a:gridCol w="2015235"/>
                <a:gridCol w="1860218"/>
              </a:tblGrid>
              <a:tr h="93074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effectLst/>
                        </a:rPr>
                        <a:t>FLO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200" dirty="0" smtClean="0">
                          <a:effectLst/>
                        </a:rPr>
                        <a:t>CLO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smtClean="0">
                          <a:effectLst/>
                        </a:rPr>
                        <a:t>BRÔM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>
                          <a:effectLst/>
                        </a:rPr>
                        <a:t>IỐT</a:t>
                      </a:r>
                    </a:p>
                    <a:p>
                      <a:pPr algn="ctr"/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13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</a:rPr>
                        <a:t>Tác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dụng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kim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loại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13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</a:rPr>
                        <a:t>Với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Hiđro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93130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 err="1">
                          <a:effectLst/>
                        </a:rPr>
                        <a:t>Với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r>
                        <a:rPr lang="en-US" sz="2200" dirty="0" err="1">
                          <a:effectLst/>
                        </a:rPr>
                        <a:t>nước</a:t>
                      </a:r>
                      <a:r>
                        <a:rPr lang="en-US" sz="2200" dirty="0">
                          <a:effectLst/>
                        </a:rPr>
                        <a:t> </a:t>
                      </a:r>
                      <a:endParaRPr lang="en-US" sz="2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143000" y="990600"/>
            <a:ext cx="19812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tất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3F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+2Fe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2FeF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3160295" y="990600"/>
            <a:ext cx="19812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defRPr/>
            </a:pPr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hầu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lnSpc>
                <a:spcPct val="115000"/>
              </a:lnSpc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Cu+Cl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CuCl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130716" y="4953000"/>
            <a:ext cx="1981200" cy="19049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Hầu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/>
            <a:endParaRPr lang="en-US" sz="2000" dirty="0"/>
          </a:p>
        </p:txBody>
      </p:sp>
      <p:sp>
        <p:nvSpPr>
          <p:cNvPr id="17" name="Rectangle 16"/>
          <p:cNvSpPr/>
          <p:nvPr/>
        </p:nvSpPr>
        <p:spPr>
          <a:xfrm>
            <a:off x="1143000" y="4944978"/>
            <a:ext cx="1981200" cy="19130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hủy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mãnh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liệt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>
              <a:lnSpc>
                <a:spcPct val="115000"/>
              </a:lnSpc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+2H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4HF + O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5257800" y="2895600"/>
            <a:ext cx="1981200" cy="2049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Phản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ở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Br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2HBr 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143000" y="2895600"/>
            <a:ext cx="2017295" cy="20493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ản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nổ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xảy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ngay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bóng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tối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thấp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+F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2HF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257800" y="990600"/>
            <a:ext cx="1981200" cy="1905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Oxihóa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kim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loại.phản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ứng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đun</a:t>
            </a:r>
            <a:r>
              <a: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3Br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+2Al 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Wingdings"/>
              </a:rPr>
              <a:t>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2AlBr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5149516" y="4952999"/>
            <a:ext cx="1981200" cy="1904999"/>
            <a:chOff x="5149516" y="4952999"/>
            <a:chExt cx="1981200" cy="1904999"/>
          </a:xfrm>
        </p:grpSpPr>
        <p:sp>
          <p:nvSpPr>
            <p:cNvPr id="15" name="Rectangle 14"/>
            <p:cNvSpPr/>
            <p:nvPr/>
          </p:nvSpPr>
          <p:spPr>
            <a:xfrm>
              <a:off x="5149516" y="4952999"/>
              <a:ext cx="1981200" cy="190499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defRPr/>
              </a:pP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chậm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hơn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clo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,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xảy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ra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thuận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nghịch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Br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+2H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        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HBr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HBrO</a:t>
              </a:r>
              <a:endParaRPr lang="en-US" sz="2000" dirty="0">
                <a:latin typeface="Times New Roman" pitchFamily="18" charset="0"/>
                <a:ea typeface="Calibri"/>
                <a:cs typeface="Times New Roman" pitchFamily="18" charset="0"/>
              </a:endParaRPr>
            </a:p>
            <a:p>
              <a:pPr algn="ctr"/>
              <a:endParaRPr lang="en-US" dirty="0"/>
            </a:p>
          </p:txBody>
        </p:sp>
        <p:cxnSp>
          <p:nvCxnSpPr>
            <p:cNvPr id="5" name="Straight Arrow Connector 4"/>
            <p:cNvCxnSpPr/>
            <p:nvPr/>
          </p:nvCxnSpPr>
          <p:spPr>
            <a:xfrm>
              <a:off x="6477000" y="6096000"/>
              <a:ext cx="381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3168316" y="4876800"/>
            <a:ext cx="1981200" cy="1913021"/>
            <a:chOff x="3168316" y="4876800"/>
            <a:chExt cx="1981200" cy="1913021"/>
          </a:xfrm>
        </p:grpSpPr>
        <p:sp>
          <p:nvSpPr>
            <p:cNvPr id="16" name="Rectangle 15"/>
            <p:cNvSpPr/>
            <p:nvPr/>
          </p:nvSpPr>
          <p:spPr>
            <a:xfrm>
              <a:off x="3168316" y="4876800"/>
              <a:ext cx="1981200" cy="191302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5000"/>
                </a:lnSpc>
              </a:pP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thuận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nghịch</a:t>
              </a: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</a:pP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Cl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  H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</a:pP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HCl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HClO</a:t>
              </a:r>
              <a:endParaRPr lang="en-US" sz="2000" dirty="0"/>
            </a:p>
          </p:txBody>
        </p:sp>
        <p:cxnSp>
          <p:nvCxnSpPr>
            <p:cNvPr id="24" name="Straight Arrow Connector 23"/>
            <p:cNvCxnSpPr/>
            <p:nvPr/>
          </p:nvCxnSpPr>
          <p:spPr>
            <a:xfrm>
              <a:off x="4419600" y="6019800"/>
              <a:ext cx="3810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8" name="Group 7"/>
          <p:cNvGrpSpPr/>
          <p:nvPr/>
        </p:nvGrpSpPr>
        <p:grpSpPr>
          <a:xfrm>
            <a:off x="7271084" y="2895600"/>
            <a:ext cx="1949116" cy="2049378"/>
            <a:chOff x="7162800" y="2895600"/>
            <a:chExt cx="1949116" cy="2049378"/>
          </a:xfrm>
        </p:grpSpPr>
        <p:sp>
          <p:nvSpPr>
            <p:cNvPr id="18" name="Rectangle 17"/>
            <p:cNvSpPr/>
            <p:nvPr/>
          </p:nvSpPr>
          <p:spPr>
            <a:xfrm>
              <a:off x="7162800" y="2895600"/>
              <a:ext cx="1949116" cy="20493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ở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nhiệt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độ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cao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và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có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Pt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làm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xúc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tác</a:t>
              </a:r>
              <a:r>
                <a:rPr lang="en-US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.</a:t>
              </a:r>
            </a:p>
            <a:p>
              <a:r>
                <a:rPr lang="en-US" sz="20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endParaRPr lang="en-US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+I</a:t>
              </a:r>
              <a:r>
                <a:rPr lang="en-US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     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2HI  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ounded Rectangle 24"/>
            <p:cNvSpPr/>
            <p:nvPr/>
          </p:nvSpPr>
          <p:spPr>
            <a:xfrm>
              <a:off x="7696200" y="4343400"/>
              <a:ext cx="1066800" cy="304800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5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350-500</a:t>
              </a:r>
              <a:r>
                <a:rPr lang="en-US" sz="1050" baseline="30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105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C,Pt</a:t>
              </a:r>
              <a:endParaRPr lang="en-US" sz="105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7866465" y="4648200"/>
              <a:ext cx="609600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3160294" y="2895600"/>
            <a:ext cx="1945105" cy="2049378"/>
            <a:chOff x="3124200" y="2895600"/>
            <a:chExt cx="1981200" cy="2049378"/>
          </a:xfrm>
        </p:grpSpPr>
        <p:sp>
          <p:nvSpPr>
            <p:cNvPr id="20" name="Rectangle 19"/>
            <p:cNvSpPr/>
            <p:nvPr/>
          </p:nvSpPr>
          <p:spPr>
            <a:xfrm>
              <a:off x="3124200" y="2895600"/>
              <a:ext cx="1981200" cy="204937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5000"/>
                </a:lnSpc>
              </a:pPr>
              <a:r>
                <a:rPr lang="en-US" sz="20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cần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chiếu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sáng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</a:pPr>
              <a:endParaRPr lang="pt-BR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</a:pPr>
              <a:r>
                <a:rPr lang="pt-BR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Cl</a:t>
              </a:r>
              <a:r>
                <a:rPr lang="pt-BR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pt-BR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+H</a:t>
              </a:r>
              <a:r>
                <a:rPr lang="pt-BR" sz="2000" baseline="-25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</a:t>
              </a:r>
              <a:r>
                <a:rPr lang="pt-BR" sz="2000" dirty="0" smtClean="0">
                  <a:solidFill>
                    <a:schemeClr val="tx1"/>
                  </a:solidFill>
                </a:rPr>
                <a:t>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 2HCl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ea typeface="Calibri"/>
                <a:cs typeface="Times New Roman" pitchFamily="18" charset="0"/>
              </a:endParaRP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3733800" y="4191000"/>
              <a:ext cx="533400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ysClr val="windowText" lastClr="000000"/>
                  </a:solidFill>
                </a:rPr>
                <a:t>as</a:t>
              </a:r>
              <a:endParaRPr lang="en-US" dirty="0">
                <a:solidFill>
                  <a:sysClr val="windowText" lastClr="000000"/>
                </a:solidFill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7162800" y="990600"/>
            <a:ext cx="1981200" cy="1905000"/>
            <a:chOff x="7162800" y="990600"/>
            <a:chExt cx="1981200" cy="1905000"/>
          </a:xfrm>
        </p:grpSpPr>
        <p:sp>
          <p:nvSpPr>
            <p:cNvPr id="23" name="Rectangle 22"/>
            <p:cNvSpPr/>
            <p:nvPr/>
          </p:nvSpPr>
          <p:spPr>
            <a:xfrm>
              <a:off x="7162800" y="990600"/>
              <a:ext cx="1981200" cy="19050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>
                <a:lnSpc>
                  <a:spcPct val="115000"/>
                </a:lnSpc>
                <a:defRPr/>
              </a:pPr>
              <a:r>
                <a:rPr lang="en-US" sz="2000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Phản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ứng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với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một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b="1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số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kim</a:t>
              </a: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loại</a:t>
              </a: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  <a:defRPr/>
              </a:pPr>
              <a:r>
                <a:rPr lang="en-US" sz="2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ĐK: 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en-US" sz="2000" b="1" baseline="300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r>
                <a:rPr lang="en-US" sz="2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,</a:t>
              </a:r>
              <a:r>
                <a:rPr lang="en-US" sz="2000" b="1" dirty="0" err="1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xt</a:t>
              </a:r>
              <a:endParaRPr lang="en-US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  <a:defRPr/>
              </a:pPr>
              <a:endPara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just">
                <a:lnSpc>
                  <a:spcPct val="115000"/>
                </a:lnSpc>
                <a:defRPr/>
              </a:pP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2Al+3I</a:t>
              </a:r>
              <a:r>
                <a:rPr lang="en-US" sz="2000" baseline="-25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  <a:sym typeface="Wingdings"/>
                </a:rPr>
                <a:t></a:t>
              </a:r>
              <a:r>
                <a:rPr lang="en-US" sz="2000" baseline="-25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2AlI</a:t>
              </a:r>
              <a:r>
                <a:rPr lang="en-US" sz="2000" baseline="-25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 </a:t>
              </a:r>
              <a:endParaRPr 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7841673" y="2362200"/>
              <a:ext cx="692727" cy="228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en-US" sz="1600" baseline="-250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16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O</a:t>
              </a:r>
              <a:endParaRPr lang="en-US" sz="1600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0" y="1524000"/>
            <a:ext cx="9144000" cy="3124200"/>
            <a:chOff x="-30077" y="2514600"/>
            <a:chExt cx="9144000" cy="3124200"/>
          </a:xfrm>
        </p:grpSpPr>
        <p:sp>
          <p:nvSpPr>
            <p:cNvPr id="30" name="Rectangle 29"/>
            <p:cNvSpPr/>
            <p:nvPr/>
          </p:nvSpPr>
          <p:spPr>
            <a:xfrm>
              <a:off x="-30077" y="2514600"/>
              <a:ext cx="9144000" cy="31242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Hiđro halogenua là các hợp chất khí dễ tan trong nước tạo ra các dung dịch axit </a:t>
              </a:r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halogenhiđric.</a:t>
              </a:r>
            </a:p>
            <a:p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	</a:t>
              </a:r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HF	  HCl	 	 HBr		   </a:t>
              </a:r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HI </a:t>
              </a:r>
              <a:endPara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		Tính </a:t>
              </a:r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chất axit tăng </a:t>
              </a:r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dần</a:t>
              </a:r>
            </a:p>
            <a:p>
              <a:r>
                <a:rPr lang="de-DE" sz="2800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		Tính </a:t>
              </a:r>
              <a:r>
                <a:rPr lang="de-DE" sz="28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chất khử tăng dần</a:t>
              </a:r>
              <a:endParaRPr lang="en-US" sz="28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Straight Arrow Connector 30"/>
            <p:cNvCxnSpPr/>
            <p:nvPr/>
          </p:nvCxnSpPr>
          <p:spPr>
            <a:xfrm>
              <a:off x="838200" y="4267200"/>
              <a:ext cx="5791200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/>
          <p:cNvGrpSpPr/>
          <p:nvPr/>
        </p:nvGrpSpPr>
        <p:grpSpPr>
          <a:xfrm>
            <a:off x="-51134" y="1943100"/>
            <a:ext cx="9144000" cy="3124200"/>
            <a:chOff x="0" y="1524000"/>
            <a:chExt cx="9144000" cy="3124200"/>
          </a:xfrm>
        </p:grpSpPr>
        <p:sp>
          <p:nvSpPr>
            <p:cNvPr id="33" name="Rectangle 32"/>
            <p:cNvSpPr/>
            <p:nvPr/>
          </p:nvSpPr>
          <p:spPr>
            <a:xfrm>
              <a:off x="0" y="1524000"/>
              <a:ext cx="9144000" cy="3124200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Flo 		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Clo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	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Brom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	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Iot</a:t>
              </a:r>
              <a:endParaRPr lang="en-US" sz="32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grpSp>
          <p:nvGrpSpPr>
            <p:cNvPr id="34" name="Group 33"/>
            <p:cNvGrpSpPr/>
            <p:nvPr/>
          </p:nvGrpSpPr>
          <p:grpSpPr>
            <a:xfrm>
              <a:off x="1752600" y="3657600"/>
              <a:ext cx="5929564" cy="670719"/>
              <a:chOff x="1752600" y="3200400"/>
              <a:chExt cx="5929564" cy="670719"/>
            </a:xfrm>
          </p:grpSpPr>
          <p:cxnSp>
            <p:nvCxnSpPr>
              <p:cNvPr id="35" name="Straight Arrow Connector 34"/>
              <p:cNvCxnSpPr/>
              <p:nvPr/>
            </p:nvCxnSpPr>
            <p:spPr>
              <a:xfrm>
                <a:off x="1752600" y="3200400"/>
                <a:ext cx="5791200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 Box 113"/>
              <p:cNvSpPr txBox="1">
                <a:spLocks noChangeArrowheads="1"/>
              </p:cNvSpPr>
              <p:nvPr/>
            </p:nvSpPr>
            <p:spPr bwMode="auto">
              <a:xfrm>
                <a:off x="2805364" y="3291681"/>
                <a:ext cx="4876800" cy="5794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Tính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oxi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hoá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giảm</a:t>
                </a:r>
                <a:r>
                  <a:rPr lang="en-US" sz="32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 </a:t>
                </a:r>
                <a:r>
                  <a:rPr lang="en-US" sz="32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Times New Roman" pitchFamily="18" charset="0"/>
                  </a:rPr>
                  <a:t>dần</a:t>
                </a:r>
                <a:endPara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Times New Roman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00603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7" grpId="0"/>
      <p:bldP spid="19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307576"/>
              </p:ext>
            </p:extLst>
          </p:nvPr>
        </p:nvGraphicFramePr>
        <p:xfrm>
          <a:off x="76200" y="762000"/>
          <a:ext cx="8991600" cy="327660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1447800"/>
                <a:gridCol w="1676400"/>
                <a:gridCol w="2270760"/>
                <a:gridCol w="1798320"/>
                <a:gridCol w="1798320"/>
              </a:tblGrid>
              <a:tr h="76200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 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FLO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CLO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BRÔM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IỐT</a:t>
                      </a:r>
                      <a:endParaRPr lang="en-US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1460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err="1" smtClean="0">
                          <a:effectLst/>
                        </a:rPr>
                        <a:t>Điều</a:t>
                      </a:r>
                      <a:r>
                        <a:rPr lang="en-US" sz="2000" dirty="0" smtClean="0">
                          <a:effectLst/>
                        </a:rPr>
                        <a:t> </a:t>
                      </a:r>
                      <a:r>
                        <a:rPr lang="en-US" sz="2000" dirty="0" err="1" smtClean="0">
                          <a:effectLst/>
                        </a:rPr>
                        <a:t>chế</a:t>
                      </a:r>
                      <a:endParaRPr lang="en-US" sz="20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latin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</a:pPr>
                      <a:endParaRPr lang="en-US" sz="2000" b="0" dirty="0" smtClean="0">
                        <a:latin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3276600" y="1524000"/>
            <a:ext cx="2173705" cy="243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Cho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đặc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mạnh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MnO</a:t>
            </a:r>
            <a:r>
              <a:rPr lang="en-US" sz="20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KMnO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>
              <a:spcBef>
                <a:spcPts val="0"/>
              </a:spcBef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dịch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NaCl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màng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ngăn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Rectangle 3"/>
          <p:cNvSpPr/>
          <p:nvPr/>
        </p:nvSpPr>
        <p:spPr>
          <a:xfrm>
            <a:off x="1524000" y="1524000"/>
            <a:ext cx="1694447" cy="25627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defRPr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Điện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hỗn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KF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HF</a:t>
            </a:r>
          </a:p>
        </p:txBody>
      </p:sp>
      <p:sp>
        <p:nvSpPr>
          <p:cNvPr id="6" name="Rectangle 5"/>
          <p:cNvSpPr/>
          <p:nvPr/>
        </p:nvSpPr>
        <p:spPr>
          <a:xfrm>
            <a:off x="5450304" y="1524000"/>
            <a:ext cx="1864895" cy="243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defRPr/>
            </a:pP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Cl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ion Br</a:t>
            </a:r>
            <a:r>
              <a:rPr lang="en-US" sz="20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NaBr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KBr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Br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199" y="1524000"/>
            <a:ext cx="1712493" cy="2438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biển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oxi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ion I</a:t>
            </a:r>
            <a:r>
              <a:rPr lang="en-US" sz="2000" baseline="30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−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NaI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I</a:t>
            </a:r>
            <a:r>
              <a:rPr lang="en-US" sz="20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41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9" name="Rectangle 327"/>
          <p:cNvSpPr>
            <a:spLocks noChangeArrowheads="1"/>
          </p:cNvSpPr>
          <p:nvPr/>
        </p:nvSpPr>
        <p:spPr bwMode="auto">
          <a:xfrm>
            <a:off x="0" y="5638800"/>
            <a:ext cx="9144000" cy="1219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A8F6F6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A8F6F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8792" name="Group 60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2506299"/>
              </p:ext>
            </p:extLst>
          </p:nvPr>
        </p:nvGraphicFramePr>
        <p:xfrm>
          <a:off x="1219200" y="685800"/>
          <a:ext cx="6172200" cy="5238750"/>
        </p:xfrm>
        <a:graphic>
          <a:graphicData uri="http://schemas.openxmlformats.org/drawingml/2006/table">
            <a:tbl>
              <a:tblPr/>
              <a:tblGrid>
                <a:gridCol w="617538"/>
                <a:gridCol w="617537"/>
                <a:gridCol w="615950"/>
                <a:gridCol w="617538"/>
                <a:gridCol w="617537"/>
                <a:gridCol w="617538"/>
                <a:gridCol w="617537"/>
                <a:gridCol w="615950"/>
                <a:gridCol w="617538"/>
                <a:gridCol w="617537"/>
              </a:tblGrid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77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300" name="Picture 108" descr="connected_dat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43" r="21428" b="17390"/>
          <a:stretch>
            <a:fillRect/>
          </a:stretch>
        </p:blipFill>
        <p:spPr bwMode="auto">
          <a:xfrm>
            <a:off x="8382000" y="619125"/>
            <a:ext cx="76200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20" name="Oval 328"/>
          <p:cNvSpPr>
            <a:spLocks noChangeArrowheads="1"/>
          </p:cNvSpPr>
          <p:nvPr/>
        </p:nvSpPr>
        <p:spPr bwMode="auto">
          <a:xfrm>
            <a:off x="1697182" y="7620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1</a:t>
            </a:r>
          </a:p>
        </p:txBody>
      </p:sp>
      <p:sp>
        <p:nvSpPr>
          <p:cNvPr id="8521" name="Oval 329"/>
          <p:cNvSpPr>
            <a:spLocks noChangeArrowheads="1"/>
          </p:cNvSpPr>
          <p:nvPr/>
        </p:nvSpPr>
        <p:spPr bwMode="auto">
          <a:xfrm>
            <a:off x="2230582" y="12954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2</a:t>
            </a:r>
          </a:p>
        </p:txBody>
      </p:sp>
      <p:sp>
        <p:nvSpPr>
          <p:cNvPr id="8522" name="Oval 330"/>
          <p:cNvSpPr>
            <a:spLocks noChangeArrowheads="1"/>
          </p:cNvSpPr>
          <p:nvPr/>
        </p:nvSpPr>
        <p:spPr bwMode="auto">
          <a:xfrm>
            <a:off x="1087582" y="19050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3</a:t>
            </a:r>
          </a:p>
        </p:txBody>
      </p:sp>
      <p:sp>
        <p:nvSpPr>
          <p:cNvPr id="8523" name="Oval 331"/>
          <p:cNvSpPr>
            <a:spLocks noChangeArrowheads="1"/>
          </p:cNvSpPr>
          <p:nvPr/>
        </p:nvSpPr>
        <p:spPr bwMode="auto">
          <a:xfrm>
            <a:off x="2306782" y="2473325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4</a:t>
            </a:r>
          </a:p>
        </p:txBody>
      </p:sp>
      <p:sp>
        <p:nvSpPr>
          <p:cNvPr id="8524" name="Oval 332"/>
          <p:cNvSpPr>
            <a:spLocks noChangeArrowheads="1"/>
          </p:cNvSpPr>
          <p:nvPr/>
        </p:nvSpPr>
        <p:spPr bwMode="auto">
          <a:xfrm>
            <a:off x="477982" y="30480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5</a:t>
            </a:r>
          </a:p>
        </p:txBody>
      </p:sp>
      <p:sp>
        <p:nvSpPr>
          <p:cNvPr id="8525" name="Oval 333"/>
          <p:cNvSpPr>
            <a:spLocks noChangeArrowheads="1"/>
          </p:cNvSpPr>
          <p:nvPr/>
        </p:nvSpPr>
        <p:spPr bwMode="auto">
          <a:xfrm>
            <a:off x="477982" y="36576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6</a:t>
            </a:r>
          </a:p>
        </p:txBody>
      </p:sp>
      <p:sp>
        <p:nvSpPr>
          <p:cNvPr id="8526" name="Oval 334"/>
          <p:cNvSpPr>
            <a:spLocks noChangeArrowheads="1"/>
          </p:cNvSpPr>
          <p:nvPr/>
        </p:nvSpPr>
        <p:spPr bwMode="auto">
          <a:xfrm>
            <a:off x="2306782" y="4267200"/>
            <a:ext cx="457200" cy="4572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F6600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3200" b="1" dirty="0"/>
              <a:t>7</a:t>
            </a:r>
          </a:p>
        </p:txBody>
      </p:sp>
      <p:graphicFrame>
        <p:nvGraphicFramePr>
          <p:cNvPr id="8548" name="Group 35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099678"/>
              </p:ext>
            </p:extLst>
          </p:nvPr>
        </p:nvGraphicFramePr>
        <p:xfrm>
          <a:off x="2443884" y="685800"/>
          <a:ext cx="1851025" cy="577850"/>
        </p:xfrm>
        <a:graphic>
          <a:graphicData uri="http://schemas.openxmlformats.org/drawingml/2006/table">
            <a:tbl>
              <a:tblPr/>
              <a:tblGrid>
                <a:gridCol w="615950"/>
                <a:gridCol w="617537"/>
                <a:gridCol w="617538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550" name="Text Box 358"/>
          <p:cNvSpPr txBox="1">
            <a:spLocks noChangeArrowheads="1"/>
          </p:cNvSpPr>
          <p:nvPr/>
        </p:nvSpPr>
        <p:spPr bwMode="auto">
          <a:xfrm>
            <a:off x="477982" y="5465212"/>
            <a:ext cx="70658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halogen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yếu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tồn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tại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dạng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793" name="Group 60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0366363"/>
              </p:ext>
            </p:extLst>
          </p:nvPr>
        </p:nvGraphicFramePr>
        <p:xfrm>
          <a:off x="3127154" y="1271587"/>
          <a:ext cx="4250391" cy="557213"/>
        </p:xfrm>
        <a:graphic>
          <a:graphicData uri="http://schemas.openxmlformats.org/drawingml/2006/table">
            <a:tbl>
              <a:tblPr/>
              <a:tblGrid>
                <a:gridCol w="607644"/>
                <a:gridCol w="607645"/>
                <a:gridCol w="607644"/>
                <a:gridCol w="607645"/>
                <a:gridCol w="607645"/>
                <a:gridCol w="606084"/>
                <a:gridCol w="606084"/>
              </a:tblGrid>
              <a:tr h="5572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P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586" name="Text Box 394"/>
          <p:cNvSpPr txBox="1">
            <a:spLocks noChangeArrowheads="1"/>
          </p:cNvSpPr>
          <p:nvPr/>
        </p:nvSpPr>
        <p:spPr bwMode="auto">
          <a:xfrm>
            <a:off x="772391" y="5399002"/>
            <a:ext cx="721821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Axit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flohidrit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đựng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vật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baseline="30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625" name="Group 43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6078655"/>
              </p:ext>
            </p:extLst>
          </p:nvPr>
        </p:nvGraphicFramePr>
        <p:xfrm>
          <a:off x="1790701" y="1844675"/>
          <a:ext cx="4952998" cy="577850"/>
        </p:xfrm>
        <a:graphic>
          <a:graphicData uri="http://schemas.openxmlformats.org/drawingml/2006/table">
            <a:tbl>
              <a:tblPr/>
              <a:tblGrid>
                <a:gridCol w="618328"/>
                <a:gridCol w="619921"/>
                <a:gridCol w="619922"/>
                <a:gridCol w="619921"/>
                <a:gridCol w="619922"/>
                <a:gridCol w="618328"/>
                <a:gridCol w="618328"/>
                <a:gridCol w="618328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U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Y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633" name="Text Box 441"/>
          <p:cNvSpPr txBox="1">
            <a:spLocks noChangeArrowheads="1"/>
          </p:cNvSpPr>
          <p:nvPr/>
        </p:nvSpPr>
        <p:spPr bwMode="auto">
          <a:xfrm>
            <a:off x="863455" y="5620038"/>
            <a:ext cx="5486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halogen?</a:t>
            </a:r>
          </a:p>
        </p:txBody>
      </p:sp>
      <p:graphicFrame>
        <p:nvGraphicFramePr>
          <p:cNvPr id="8673" name="Group 4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411782"/>
              </p:ext>
            </p:extLst>
          </p:nvPr>
        </p:nvGraphicFramePr>
        <p:xfrm>
          <a:off x="3103419" y="2413000"/>
          <a:ext cx="3733799" cy="577850"/>
        </p:xfrm>
        <a:graphic>
          <a:graphicData uri="http://schemas.openxmlformats.org/drawingml/2006/table">
            <a:tbl>
              <a:tblPr/>
              <a:tblGrid>
                <a:gridCol w="571324"/>
                <a:gridCol w="643816"/>
                <a:gridCol w="643815"/>
                <a:gridCol w="571324"/>
                <a:gridCol w="642161"/>
                <a:gridCol w="661359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X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sp>
        <p:nvSpPr>
          <p:cNvPr id="8674" name="Text Box 482"/>
          <p:cNvSpPr txBox="1">
            <a:spLocks noChangeArrowheads="1"/>
          </p:cNvSpPr>
          <p:nvPr/>
        </p:nvSpPr>
        <p:spPr bwMode="auto">
          <a:xfrm>
            <a:off x="1597746" y="5436542"/>
            <a:ext cx="4805507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giữa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halogen</a:t>
            </a:r>
            <a:r>
              <a:rPr lang="en-US" dirty="0"/>
              <a:t>?</a:t>
            </a:r>
          </a:p>
        </p:txBody>
      </p:sp>
      <p:graphicFrame>
        <p:nvGraphicFramePr>
          <p:cNvPr id="8738" name="Group 5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348595"/>
              </p:ext>
            </p:extLst>
          </p:nvPr>
        </p:nvGraphicFramePr>
        <p:xfrm>
          <a:off x="1198418" y="2987675"/>
          <a:ext cx="6163234" cy="577850"/>
        </p:xfrm>
        <a:graphic>
          <a:graphicData uri="http://schemas.openxmlformats.org/drawingml/2006/table">
            <a:tbl>
              <a:tblPr/>
              <a:tblGrid>
                <a:gridCol w="627585"/>
                <a:gridCol w="627584"/>
                <a:gridCol w="625971"/>
                <a:gridCol w="627585"/>
                <a:gridCol w="627584"/>
                <a:gridCol w="627585"/>
                <a:gridCol w="627584"/>
                <a:gridCol w="516587"/>
                <a:gridCol w="627585"/>
                <a:gridCol w="627584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G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H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739" name="Text Box 547"/>
          <p:cNvSpPr txBox="1">
            <a:spLocks noChangeArrowheads="1"/>
          </p:cNvSpPr>
          <p:nvPr/>
        </p:nvSpPr>
        <p:spPr bwMode="auto">
          <a:xfrm>
            <a:off x="1676400" y="5511665"/>
            <a:ext cx="428307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tẩy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773" name="Group 58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0680921"/>
              </p:ext>
            </p:extLst>
          </p:nvPr>
        </p:nvGraphicFramePr>
        <p:xfrm>
          <a:off x="1215736" y="3606223"/>
          <a:ext cx="3086100" cy="577850"/>
        </p:xfrm>
        <a:graphic>
          <a:graphicData uri="http://schemas.openxmlformats.org/drawingml/2006/table">
            <a:tbl>
              <a:tblPr/>
              <a:tblGrid>
                <a:gridCol w="617538"/>
                <a:gridCol w="617537"/>
                <a:gridCol w="615950"/>
                <a:gridCol w="617538"/>
                <a:gridCol w="617537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J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V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E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8774" name="Text Box 582"/>
          <p:cNvSpPr txBox="1">
            <a:spLocks noChangeArrowheads="1"/>
          </p:cNvSpPr>
          <p:nvPr/>
        </p:nvSpPr>
        <p:spPr bwMode="auto">
          <a:xfrm>
            <a:off x="658091" y="5544493"/>
            <a:ext cx="67056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Ở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nguyên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tố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lỏng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791" name="Group 59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4754673"/>
              </p:ext>
            </p:extLst>
          </p:nvPr>
        </p:nvGraphicFramePr>
        <p:xfrm>
          <a:off x="3048000" y="4191000"/>
          <a:ext cx="2590801" cy="577850"/>
        </p:xfrm>
        <a:graphic>
          <a:graphicData uri="http://schemas.openxmlformats.org/drawingml/2006/table">
            <a:tbl>
              <a:tblPr/>
              <a:tblGrid>
                <a:gridCol w="647698"/>
                <a:gridCol w="647701"/>
                <a:gridCol w="647701"/>
                <a:gridCol w="647701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O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Times New Roman" pitchFamily="18" charset="0"/>
                        </a:rPr>
                        <a:t>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839" name="Group 64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8196689"/>
              </p:ext>
            </p:extLst>
          </p:nvPr>
        </p:nvGraphicFramePr>
        <p:xfrm>
          <a:off x="152400" y="0"/>
          <a:ext cx="8890146" cy="578550"/>
        </p:xfrm>
        <a:graphic>
          <a:graphicData uri="http://schemas.openxmlformats.org/drawingml/2006/table">
            <a:tbl>
              <a:tblPr/>
              <a:tblGrid>
                <a:gridCol w="987794"/>
                <a:gridCol w="987794"/>
                <a:gridCol w="987794"/>
                <a:gridCol w="987794"/>
                <a:gridCol w="987794"/>
                <a:gridCol w="987794"/>
                <a:gridCol w="987794"/>
                <a:gridCol w="987794"/>
                <a:gridCol w="987794"/>
              </a:tblGrid>
              <a:tr h="5785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N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3320901"/>
              </p:ext>
            </p:extLst>
          </p:nvPr>
        </p:nvGraphicFramePr>
        <p:xfrm>
          <a:off x="1790700" y="4800600"/>
          <a:ext cx="4953000" cy="533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9125"/>
                <a:gridCol w="619125"/>
                <a:gridCol w="619125"/>
                <a:gridCol w="619125"/>
                <a:gridCol w="619125"/>
                <a:gridCol w="619125"/>
                <a:gridCol w="619125"/>
                <a:gridCol w="619125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Q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U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Y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R w="12700" cmpd="sng">
                      <a:noFill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mpd="sng">
                      <a:noFill/>
                    </a:lnL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endParaRPr lang="en-US" sz="2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598069" y="5572125"/>
            <a:ext cx="5715000" cy="6762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Chất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khí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Cl</a:t>
            </a:r>
            <a:r>
              <a:rPr lang="en-US" sz="2400" baseline="-25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HCl</a:t>
            </a:r>
            <a:r>
              <a:rPr lang="en-US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990600" y="4876800"/>
            <a:ext cx="457200" cy="457200"/>
          </a:xfrm>
          <a:prstGeom prst="ellipse">
            <a:avLst/>
          </a:prstGeom>
          <a:gradFill>
            <a:gsLst>
              <a:gs pos="0">
                <a:srgbClr val="FF0000"/>
              </a:gs>
              <a:gs pos="74569">
                <a:schemeClr val="bg1"/>
              </a:gs>
              <a:gs pos="51000">
                <a:schemeClr val="accent5">
                  <a:lumMod val="40000"/>
                  <a:lumOff val="60000"/>
                </a:schemeClr>
              </a:gs>
              <a:gs pos="100000">
                <a:schemeClr val="bg1"/>
              </a:gs>
            </a:gsLst>
            <a:lin ang="5400000" scaled="0"/>
          </a:gra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8</a:t>
            </a:r>
            <a:endParaRPr lang="en-US" sz="3200" dirty="0">
              <a:solidFill>
                <a:schemeClr val="tx1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521546" y="4840750"/>
            <a:ext cx="6631854" cy="1828800"/>
            <a:chOff x="1921300" y="4853739"/>
            <a:chExt cx="6294445" cy="1828800"/>
          </a:xfrm>
        </p:grpSpPr>
        <p:sp>
          <p:nvSpPr>
            <p:cNvPr id="8549" name="Text Box 357"/>
            <p:cNvSpPr txBox="1">
              <a:spLocks noChangeArrowheads="1"/>
            </p:cNvSpPr>
            <p:nvPr/>
          </p:nvSpPr>
          <p:spPr bwMode="auto">
            <a:xfrm>
              <a:off x="1921300" y="6313207"/>
              <a:ext cx="579120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 err="1" smtClean="0"/>
                <a:t>Chất</a:t>
              </a:r>
              <a:r>
                <a:rPr lang="en-US" dirty="0" smtClean="0"/>
                <a:t> </a:t>
              </a:r>
              <a:r>
                <a:rPr lang="en-US" dirty="0" err="1" smtClean="0"/>
                <a:t>nào</a:t>
              </a:r>
              <a:r>
                <a:rPr lang="en-US" dirty="0" smtClean="0"/>
                <a:t> </a:t>
              </a:r>
              <a:r>
                <a:rPr lang="en-US" dirty="0" err="1" smtClean="0"/>
                <a:t>gây</a:t>
              </a:r>
              <a:r>
                <a:rPr lang="en-US" dirty="0" smtClean="0"/>
                <a:t> </a:t>
              </a:r>
              <a:r>
                <a:rPr lang="en-US" dirty="0" err="1" smtClean="0"/>
                <a:t>nên</a:t>
              </a:r>
              <a:r>
                <a:rPr lang="en-US" dirty="0" smtClean="0"/>
                <a:t> </a:t>
              </a:r>
              <a:r>
                <a:rPr lang="en-US" dirty="0" err="1" smtClean="0"/>
                <a:t>hiện</a:t>
              </a:r>
              <a:r>
                <a:rPr lang="en-US" dirty="0" smtClean="0"/>
                <a:t> </a:t>
              </a:r>
              <a:r>
                <a:rPr lang="en-US" dirty="0" err="1" smtClean="0"/>
                <a:t>tượng</a:t>
              </a:r>
              <a:r>
                <a:rPr lang="en-US" dirty="0" smtClean="0"/>
                <a:t> </a:t>
              </a:r>
              <a:r>
                <a:rPr lang="en-US" dirty="0" err="1" smtClean="0"/>
                <a:t>này</a:t>
              </a:r>
              <a:r>
                <a:rPr lang="en-US" dirty="0" smtClean="0"/>
                <a:t>? </a:t>
              </a:r>
              <a:endParaRPr lang="en-US" dirty="0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92966" y="4853739"/>
              <a:ext cx="2722779" cy="1828800"/>
            </a:xfrm>
            <a:prstGeom prst="rect">
              <a:avLst/>
            </a:prstGeom>
          </p:spPr>
        </p:pic>
      </p:grpSp>
      <p:sp>
        <p:nvSpPr>
          <p:cNvPr id="8" name="Rectangle 7"/>
          <p:cNvSpPr/>
          <p:nvPr/>
        </p:nvSpPr>
        <p:spPr>
          <a:xfrm>
            <a:off x="1087582" y="76200"/>
            <a:ext cx="5846618" cy="60007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Tên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của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một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chất</a:t>
            </a:r>
            <a:r>
              <a:rPr lang="en-US" sz="2400" dirty="0" smtClean="0">
                <a:solidFill>
                  <a:schemeClr val="tx1"/>
                </a:solidFill>
              </a:rPr>
              <a:t>?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00800" y="-65088"/>
            <a:ext cx="2743200" cy="128428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Ô CHỮ</a:t>
            </a:r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17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8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8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8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8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8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500"/>
                                        <p:tgtEl>
                                          <p:spTgt spid="8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5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0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85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 nodeType="clickPar">
                      <p:stCondLst>
                        <p:cond delay="0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85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9" dur="500"/>
                                        <p:tgtEl>
                                          <p:spTgt spid="85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1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85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 nodeType="clickPar">
                      <p:stCondLst>
                        <p:cond delay="0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8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73" dur="500"/>
                                        <p:tgtEl>
                                          <p:spTgt spid="85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2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85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 nodeType="clickPar">
                      <p:stCondLst>
                        <p:cond delay="0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8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7" dur="500"/>
                                        <p:tgtEl>
                                          <p:spTgt spid="86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3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85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 nodeType="clickPar">
                      <p:stCondLst>
                        <p:cond delay="0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1" dur="500"/>
                                        <p:tgtEl>
                                          <p:spTgt spid="86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4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5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 nodeType="clickPar">
                      <p:stCondLst>
                        <p:cond delay="0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3" dur="500"/>
                                        <p:tgtEl>
                                          <p:spTgt spid="8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5" dur="500"/>
                                        <p:tgtEl>
                                          <p:spTgt spid="87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5"/>
                  </p:tgtEl>
                </p:cond>
              </p:nextCondLst>
            </p:seq>
            <p:seq concurrent="1" nextAc="seek">
              <p:cTn id="117" restart="whenNotActive" fill="hold" evtFilter="cancelBubble" nodeType="interactiveSeq">
                <p:stCondLst>
                  <p:cond evt="onClick" delay="0">
                    <p:tgtEl>
                      <p:spTgt spid="85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8" fill="hold" nodeType="clickPar">
                      <p:stCondLst>
                        <p:cond delay="0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2" dur="500"/>
                                        <p:tgtEl>
                                          <p:spTgt spid="8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9" dur="500"/>
                                        <p:tgtEl>
                                          <p:spTgt spid="87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526"/>
                  </p:tgtEl>
                </p:cond>
              </p:nextCondLst>
            </p:seq>
            <p:seq concurrent="1" nextAc="seek">
              <p:cTn id="131" restart="whenNotActive" fill="hold" evtFilter="cancelBubble" nodeType="interactiveSeq">
                <p:stCondLst>
                  <p:cond evt="onClick" delay="0">
                    <p:tgtEl>
                      <p:spTgt spid="83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2" fill="hold">
                      <p:stCondLst>
                        <p:cond delay="0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00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>
                      <p:stCondLst>
                        <p:cond delay="0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8520" grpId="0" animBg="1"/>
      <p:bldP spid="8521" grpId="0" animBg="1"/>
      <p:bldP spid="8522" grpId="0" animBg="1"/>
      <p:bldP spid="8523" grpId="0" animBg="1"/>
      <p:bldP spid="8524" grpId="0" animBg="1"/>
      <p:bldP spid="8525" grpId="0" animBg="1"/>
      <p:bldP spid="8526" grpId="0" animBg="1"/>
      <p:bldP spid="8550" grpId="0"/>
      <p:bldP spid="8550" grpId="1"/>
      <p:bldP spid="8586" grpId="0"/>
      <p:bldP spid="8586" grpId="1"/>
      <p:bldP spid="8633" grpId="0"/>
      <p:bldP spid="8633" grpId="1"/>
      <p:bldP spid="8674" grpId="0"/>
      <p:bldP spid="8674" grpId="1"/>
      <p:bldP spid="8739" grpId="0"/>
      <p:bldP spid="8739" grpId="1"/>
      <p:bldP spid="8774" grpId="0"/>
      <p:bldP spid="8774" grpId="1"/>
      <p:bldP spid="3" grpId="0"/>
      <p:bldP spid="3" grpId="1"/>
      <p:bldP spid="5" grpId="0" animBg="1"/>
      <p:bldP spid="8" grpId="0"/>
      <p:bldP spid="8" grpId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97042" y="23817"/>
            <a:ext cx="861060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DUNG DỊCH AgNO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</a:t>
            </a:r>
            <a:r>
              <a:rPr lang="en-US" sz="2800" b="1" dirty="0" smtClean="0"/>
              <a:t>PHÂN </a:t>
            </a:r>
            <a:r>
              <a:rPr lang="en-US" sz="2800" b="1" dirty="0"/>
              <a:t>BIỆT CÁC ION F</a:t>
            </a:r>
            <a:r>
              <a:rPr lang="en-US" sz="2800" b="1" baseline="30000" dirty="0"/>
              <a:t>-</a:t>
            </a:r>
            <a:r>
              <a:rPr lang="en-US" sz="2800" b="1" dirty="0"/>
              <a:t>, </a:t>
            </a:r>
            <a:r>
              <a:rPr lang="en-US" sz="2800" b="1" dirty="0" err="1"/>
              <a:t>Cl</a:t>
            </a:r>
            <a:r>
              <a:rPr lang="en-US" sz="2800" b="1" baseline="30000" dirty="0"/>
              <a:t>-</a:t>
            </a:r>
            <a:r>
              <a:rPr lang="en-US" sz="2800" b="1" dirty="0"/>
              <a:t>, Br</a:t>
            </a:r>
            <a:r>
              <a:rPr lang="en-US" sz="2800" b="1" baseline="30000" dirty="0"/>
              <a:t>-</a:t>
            </a:r>
            <a:r>
              <a:rPr lang="en-US" sz="2800" b="1" dirty="0"/>
              <a:t>, I</a:t>
            </a:r>
            <a:r>
              <a:rPr lang="en-US" sz="2800" b="1" baseline="30000" dirty="0"/>
              <a:t>-</a:t>
            </a: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/>
              <a:t>Muối</a:t>
            </a:r>
            <a:r>
              <a:rPr lang="en-US" sz="2800" dirty="0" smtClean="0"/>
              <a:t> </a:t>
            </a:r>
            <a:r>
              <a:rPr lang="en-US" sz="2800" dirty="0" err="1"/>
              <a:t>chứa</a:t>
            </a:r>
            <a:r>
              <a:rPr lang="en-US" sz="2800" dirty="0"/>
              <a:t> </a:t>
            </a:r>
            <a:r>
              <a:rPr lang="en-US" sz="2800" dirty="0" err="1"/>
              <a:t>gốc</a:t>
            </a:r>
            <a:r>
              <a:rPr lang="en-US" sz="2800" dirty="0"/>
              <a:t> F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phản</a:t>
            </a:r>
            <a:r>
              <a:rPr lang="en-US" sz="2800" dirty="0"/>
              <a:t> </a:t>
            </a:r>
            <a:r>
              <a:rPr lang="en-US" sz="2800" dirty="0" err="1"/>
              <a:t>ứng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	NaF+AgNO</a:t>
            </a:r>
            <a:r>
              <a:rPr lang="en-US" sz="2800" baseline="-25000" dirty="0" smtClean="0"/>
              <a:t>3</a:t>
            </a:r>
            <a:r>
              <a:rPr lang="en-US" sz="2800" dirty="0" smtClean="0"/>
              <a:t>              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tác</a:t>
            </a:r>
            <a:r>
              <a:rPr lang="en-US" sz="2800" dirty="0"/>
              <a:t> </a:t>
            </a:r>
            <a:r>
              <a:rPr lang="en-US" sz="2800" dirty="0" err="1" smtClean="0"/>
              <a:t>dụng</a:t>
            </a:r>
            <a:endParaRPr lang="en-US" sz="2800" dirty="0" smtClean="0"/>
          </a:p>
          <a:p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muối</a:t>
            </a:r>
            <a:r>
              <a:rPr lang="en-US" sz="2800" dirty="0"/>
              <a:t> </a:t>
            </a:r>
            <a:r>
              <a:rPr lang="en-US" sz="2800" dirty="0" err="1"/>
              <a:t>Cl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tủa</a:t>
            </a:r>
            <a:r>
              <a:rPr lang="en-US" sz="2800" dirty="0"/>
              <a:t> </a:t>
            </a:r>
            <a:r>
              <a:rPr lang="en-US" sz="2800" dirty="0" err="1" smtClean="0"/>
              <a:t>trắng</a:t>
            </a:r>
            <a:endParaRPr lang="en-US" sz="2800" dirty="0" smtClean="0"/>
          </a:p>
          <a:p>
            <a:r>
              <a:rPr lang="en-US" sz="2800" dirty="0" smtClean="0"/>
              <a:t>	</a:t>
            </a:r>
            <a:r>
              <a:rPr lang="en-US" sz="2800" dirty="0" err="1" smtClean="0"/>
              <a:t>NaCl</a:t>
            </a:r>
            <a:r>
              <a:rPr lang="en-US" sz="2800" dirty="0" smtClean="0"/>
              <a:t> </a:t>
            </a:r>
            <a:r>
              <a:rPr lang="en-US" sz="2800" dirty="0"/>
              <a:t>+ AgNO</a:t>
            </a:r>
            <a:r>
              <a:rPr lang="en-US" sz="2800" baseline="-25000" dirty="0"/>
              <a:t>3  		  </a:t>
            </a:r>
            <a:r>
              <a:rPr lang="en-US" sz="2800" dirty="0"/>
              <a:t> </a:t>
            </a:r>
            <a:r>
              <a:rPr lang="en-US" sz="2800" dirty="0" err="1"/>
              <a:t>AgCl</a:t>
            </a:r>
            <a:r>
              <a:rPr lang="en-US" sz="2800" dirty="0">
                <a:sym typeface="Wingdings 3"/>
              </a:rPr>
              <a:t></a:t>
            </a:r>
            <a:r>
              <a:rPr lang="en-US" sz="2800" dirty="0"/>
              <a:t> + NaNO</a:t>
            </a:r>
            <a:r>
              <a:rPr lang="en-US" sz="2800" baseline="-25000" dirty="0"/>
              <a:t>3</a:t>
            </a:r>
            <a:endParaRPr lang="en-US" sz="2800" dirty="0"/>
          </a:p>
          <a:p>
            <a:r>
              <a:rPr lang="en-US" sz="2800" i="1" dirty="0"/>
              <a:t>                                       </a:t>
            </a:r>
            <a:r>
              <a:rPr lang="en-US" sz="2800" i="1" dirty="0" smtClean="0"/>
              <a:t>         (</a:t>
            </a:r>
            <a:r>
              <a:rPr lang="en-US" sz="2800" i="1" dirty="0" err="1"/>
              <a:t>Trắng</a:t>
            </a:r>
            <a:r>
              <a:rPr lang="en-US" sz="2800" i="1" dirty="0"/>
              <a:t>)</a:t>
            </a:r>
            <a:r>
              <a:rPr lang="en-US" sz="2800" dirty="0"/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/>
              <a:t>M</a:t>
            </a:r>
            <a:r>
              <a:rPr lang="en-US" sz="2800" dirty="0" err="1" smtClean="0"/>
              <a:t>uối</a:t>
            </a:r>
            <a:r>
              <a:rPr lang="en-US" sz="2800" dirty="0" smtClean="0"/>
              <a:t> </a:t>
            </a:r>
            <a:r>
              <a:rPr lang="en-US" sz="2800" dirty="0"/>
              <a:t>Br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tủa</a:t>
            </a:r>
            <a:r>
              <a:rPr lang="en-US" sz="2800" dirty="0"/>
              <a:t> </a:t>
            </a:r>
            <a:r>
              <a:rPr lang="en-US" sz="2800" dirty="0" err="1"/>
              <a:t>vàng</a:t>
            </a:r>
            <a:r>
              <a:rPr lang="en-US" sz="2800" dirty="0"/>
              <a:t> </a:t>
            </a:r>
            <a:r>
              <a:rPr lang="en-US" sz="2800" dirty="0" err="1" smtClean="0"/>
              <a:t>nhạt</a:t>
            </a:r>
            <a:endParaRPr lang="en-US" sz="2800" dirty="0" smtClean="0"/>
          </a:p>
          <a:p>
            <a:r>
              <a:rPr lang="en-US" sz="2800" dirty="0" err="1"/>
              <a:t>NaBr</a:t>
            </a:r>
            <a:r>
              <a:rPr lang="en-US" sz="2800" dirty="0"/>
              <a:t> + AgNO</a:t>
            </a:r>
            <a:r>
              <a:rPr lang="en-US" sz="2800" baseline="-25000" dirty="0"/>
              <a:t>3    		  </a:t>
            </a:r>
            <a:r>
              <a:rPr lang="en-US" sz="2800" dirty="0"/>
              <a:t> </a:t>
            </a:r>
            <a:r>
              <a:rPr lang="en-US" sz="2800" dirty="0" err="1"/>
              <a:t>AgBr</a:t>
            </a:r>
            <a:r>
              <a:rPr lang="en-US" sz="2800" dirty="0">
                <a:sym typeface="Wingdings 3"/>
              </a:rPr>
              <a:t></a:t>
            </a:r>
            <a:r>
              <a:rPr lang="en-US" sz="2800" dirty="0"/>
              <a:t> + NaNO</a:t>
            </a:r>
            <a:r>
              <a:rPr lang="en-US" sz="2800" baseline="-25000" dirty="0"/>
              <a:t>3</a:t>
            </a:r>
            <a:endParaRPr lang="en-US" sz="2800" dirty="0"/>
          </a:p>
          <a:p>
            <a:r>
              <a:rPr lang="en-US" sz="2800" i="1" dirty="0"/>
              <a:t>                                       (</a:t>
            </a:r>
            <a:r>
              <a:rPr lang="en-US" sz="2800" i="1" dirty="0" err="1"/>
              <a:t>vàng</a:t>
            </a:r>
            <a:r>
              <a:rPr lang="en-US" sz="2800" i="1" dirty="0"/>
              <a:t> </a:t>
            </a:r>
            <a:r>
              <a:rPr lang="en-US" sz="2800" i="1" dirty="0" err="1"/>
              <a:t>nhạt</a:t>
            </a:r>
            <a:r>
              <a:rPr lang="en-US" sz="2800" i="1" dirty="0"/>
              <a:t>)</a:t>
            </a:r>
          </a:p>
          <a:p>
            <a:pPr marL="457200" indent="-457200">
              <a:buFont typeface="Arial" pitchFamily="34" charset="0"/>
              <a:buChar char="•"/>
            </a:pP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r>
              <a:rPr lang="en-US" sz="2800" dirty="0" err="1" smtClean="0"/>
              <a:t>Muối</a:t>
            </a:r>
            <a:r>
              <a:rPr lang="en-US" sz="2800" dirty="0" smtClean="0"/>
              <a:t> </a:t>
            </a:r>
            <a:r>
              <a:rPr lang="en-US" sz="2800" dirty="0"/>
              <a:t>I</a:t>
            </a:r>
            <a:r>
              <a:rPr lang="en-US" sz="2800" baseline="30000" dirty="0"/>
              <a:t>-</a:t>
            </a:r>
            <a:r>
              <a:rPr lang="en-US" sz="2800" dirty="0"/>
              <a:t> </a:t>
            </a:r>
            <a:r>
              <a:rPr lang="en-US" sz="2800" dirty="0" err="1"/>
              <a:t>tạo</a:t>
            </a:r>
            <a:r>
              <a:rPr lang="en-US" sz="2800" dirty="0"/>
              <a:t> </a:t>
            </a:r>
            <a:r>
              <a:rPr lang="en-US" sz="2800" dirty="0" err="1"/>
              <a:t>kết</a:t>
            </a:r>
            <a:r>
              <a:rPr lang="en-US" sz="2800" dirty="0"/>
              <a:t> </a:t>
            </a:r>
            <a:r>
              <a:rPr lang="en-US" sz="2800" dirty="0" err="1"/>
              <a:t>tủa</a:t>
            </a:r>
            <a:r>
              <a:rPr lang="en-US" sz="2800" dirty="0"/>
              <a:t> </a:t>
            </a:r>
            <a:r>
              <a:rPr lang="en-US" sz="2800" dirty="0" err="1"/>
              <a:t>vàng</a:t>
            </a:r>
            <a:r>
              <a:rPr lang="en-US" sz="2800" dirty="0"/>
              <a:t> </a:t>
            </a:r>
            <a:r>
              <a:rPr lang="en-US" sz="2800" dirty="0" err="1"/>
              <a:t>đậm</a:t>
            </a:r>
            <a:r>
              <a:rPr lang="en-US" sz="2800" dirty="0" smtClean="0"/>
              <a:t>.</a:t>
            </a:r>
          </a:p>
          <a:p>
            <a:r>
              <a:rPr lang="en-US" sz="2800" dirty="0" err="1"/>
              <a:t>NaI</a:t>
            </a:r>
            <a:r>
              <a:rPr lang="en-US" sz="2800" dirty="0"/>
              <a:t> + AgNO</a:t>
            </a:r>
            <a:r>
              <a:rPr lang="en-US" sz="2800" baseline="-25000" dirty="0"/>
              <a:t>3   </a:t>
            </a:r>
            <a:r>
              <a:rPr lang="en-US" sz="2800" dirty="0"/>
              <a:t>     			</a:t>
            </a:r>
            <a:r>
              <a:rPr lang="en-US" sz="2800" dirty="0" err="1"/>
              <a:t>AgI</a:t>
            </a:r>
            <a:r>
              <a:rPr lang="en-US" sz="2800" dirty="0">
                <a:sym typeface="Wingdings 3"/>
              </a:rPr>
              <a:t></a:t>
            </a:r>
            <a:r>
              <a:rPr lang="en-US" sz="2800" dirty="0"/>
              <a:t> + NaNO</a:t>
            </a:r>
            <a:r>
              <a:rPr lang="en-US" sz="2800" baseline="-25000" dirty="0"/>
              <a:t>3</a:t>
            </a:r>
            <a:endParaRPr lang="en-US" sz="2800" dirty="0"/>
          </a:p>
          <a:p>
            <a:r>
              <a:rPr lang="en-US" sz="2800" i="1" dirty="0"/>
              <a:t>                                       (</a:t>
            </a:r>
            <a:r>
              <a:rPr lang="en-US" sz="2800" i="1" dirty="0" err="1"/>
              <a:t>vàng</a:t>
            </a:r>
            <a:r>
              <a:rPr lang="en-US" sz="2800" i="1" dirty="0"/>
              <a:t> </a:t>
            </a:r>
            <a:r>
              <a:rPr lang="en-US" sz="2800" i="1" dirty="0" err="1"/>
              <a:t>đậm</a:t>
            </a:r>
            <a:r>
              <a:rPr lang="en-US" sz="2800" i="1" dirty="0"/>
              <a:t>)</a:t>
            </a:r>
            <a:endParaRPr lang="en-US" sz="2800" dirty="0"/>
          </a:p>
          <a:p>
            <a:pPr marL="457200" indent="-457200">
              <a:buFont typeface="Arial" pitchFamily="34" charset="0"/>
              <a:buChar char="•"/>
            </a:pPr>
            <a:endParaRPr lang="en-US" sz="2800" dirty="0"/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238500" y="1219200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3140242" y="5486400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140242" y="3810000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886200" y="2438400"/>
            <a:ext cx="1066800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330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smtClean="0"/>
              <a:t>NHẬN BIẾT </a:t>
            </a:r>
            <a:endParaRPr lang="en-US" sz="3200" b="1" dirty="0"/>
          </a:p>
        </p:txBody>
      </p:sp>
      <p:sp>
        <p:nvSpPr>
          <p:cNvPr id="3" name="Rectangle 2"/>
          <p:cNvSpPr/>
          <p:nvPr/>
        </p:nvSpPr>
        <p:spPr>
          <a:xfrm>
            <a:off x="1143000" y="2514600"/>
            <a:ext cx="65193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NaCl, NaBr, NaI, HCl, H</a:t>
            </a:r>
            <a:r>
              <a:rPr lang="de-DE" sz="32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de-DE" sz="3200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, NaOH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0" y="1295400"/>
            <a:ext cx="7924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Nhận biết các dung dịch mất nhãn sau bằng phương pháp hoá học</a:t>
            </a:r>
            <a:r>
              <a:rPr lang="de-DE" sz="2800" dirty="0" smtClean="0">
                <a:latin typeface="Times New Roman" pitchFamily="18" charset="0"/>
                <a:cs typeface="Times New Roman" pitchFamily="18" charset="0"/>
              </a:rPr>
              <a:t>: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28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4243" y="582706"/>
            <a:ext cx="6520952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>
            <a:spAutoFit/>
          </a:bodyPr>
          <a:lstStyle/>
          <a:p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NaCl, NaBr, NaI, HCl, </a:t>
            </a:r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HNO</a:t>
            </a:r>
            <a:r>
              <a:rPr lang="de-DE" sz="3200" baseline="-25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3200" dirty="0">
                <a:latin typeface="Times New Roman" pitchFamily="18" charset="0"/>
                <a:cs typeface="Times New Roman" pitchFamily="18" charset="0"/>
              </a:rPr>
              <a:t>NaOH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4691518" y="1167481"/>
            <a:ext cx="0" cy="9392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4736342" y="1195410"/>
            <a:ext cx="2057400" cy="6096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QUỲ TÍM</a:t>
            </a:r>
            <a:endParaRPr lang="en-US" b="1" dirty="0"/>
          </a:p>
        </p:txBody>
      </p:sp>
      <p:cxnSp>
        <p:nvCxnSpPr>
          <p:cNvPr id="5" name="Straight Connector 4"/>
          <p:cNvCxnSpPr/>
          <p:nvPr/>
        </p:nvCxnSpPr>
        <p:spPr>
          <a:xfrm>
            <a:off x="2169714" y="2241177"/>
            <a:ext cx="52578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1865628" y="2698377"/>
            <a:ext cx="0" cy="685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7457185" y="2833882"/>
            <a:ext cx="0" cy="62856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130490" y="3429000"/>
            <a:ext cx="3048000" cy="7620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NaCl, NaBr, NaI,</a:t>
            </a:r>
            <a:endParaRPr lang="en-US" sz="2800" dirty="0"/>
          </a:p>
        </p:txBody>
      </p:sp>
      <p:sp>
        <p:nvSpPr>
          <p:cNvPr id="9" name="Rectangle 8"/>
          <p:cNvSpPr/>
          <p:nvPr/>
        </p:nvSpPr>
        <p:spPr>
          <a:xfrm>
            <a:off x="3569692" y="3384177"/>
            <a:ext cx="1981200" cy="762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NaOH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Straight Connector 9"/>
          <p:cNvCxnSpPr>
            <a:endCxn id="9" idx="0"/>
          </p:cNvCxnSpPr>
          <p:nvPr/>
        </p:nvCxnSpPr>
        <p:spPr>
          <a:xfrm>
            <a:off x="4560292" y="2819401"/>
            <a:ext cx="0" cy="56477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>
          <a:xfrm>
            <a:off x="6271044" y="3461411"/>
            <a:ext cx="2350994" cy="74303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dirty="0">
                <a:latin typeface="Times New Roman" pitchFamily="18" charset="0"/>
                <a:cs typeface="Times New Roman" pitchFamily="18" charset="0"/>
              </a:rPr>
              <a:t>HCl, HNO</a:t>
            </a:r>
            <a:r>
              <a:rPr lang="de-DE" sz="2800" baseline="-25000" dirty="0">
                <a:latin typeface="Times New Roman" pitchFamily="18" charset="0"/>
                <a:cs typeface="Times New Roman" pitchFamily="18" charset="0"/>
              </a:rPr>
              <a:t>3</a:t>
            </a:r>
            <a:endParaRPr lang="en-US" sz="28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1986418" y="4195482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7375327" y="4213411"/>
            <a:ext cx="0" cy="4572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347616" y="5074024"/>
            <a:ext cx="304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274791" y="5074024"/>
            <a:ext cx="21336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Group 41"/>
          <p:cNvGrpSpPr/>
          <p:nvPr/>
        </p:nvGrpSpPr>
        <p:grpSpPr>
          <a:xfrm>
            <a:off x="7376107" y="5051612"/>
            <a:ext cx="1767893" cy="1407460"/>
            <a:chOff x="7376107" y="5051612"/>
            <a:chExt cx="1767893" cy="1407460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8349618" y="5051612"/>
              <a:ext cx="0" cy="510988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Rectangle 22"/>
            <p:cNvSpPr/>
            <p:nvPr/>
          </p:nvSpPr>
          <p:spPr>
            <a:xfrm>
              <a:off x="7376107" y="5580530"/>
              <a:ext cx="1767893" cy="8785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dirty="0" err="1" smtClean="0"/>
                <a:t>Kh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ông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hiện</a:t>
              </a:r>
              <a:r>
                <a:rPr lang="en-US" sz="2000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000" dirty="0" err="1" smtClean="0">
                  <a:latin typeface="Times New Roman" pitchFamily="18" charset="0"/>
                  <a:cs typeface="Times New Roman" pitchFamily="18" charset="0"/>
                </a:rPr>
                <a:t>tượng</a:t>
              </a:r>
              <a:endParaRPr lang="en-US" sz="20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sz="2000" dirty="0">
                  <a:latin typeface="Times New Roman" pitchFamily="18" charset="0"/>
                  <a:cs typeface="Times New Roman" pitchFamily="18" charset="0"/>
                </a:rPr>
                <a:t>HNO</a:t>
              </a:r>
              <a:r>
                <a:rPr lang="de-DE" sz="2000" baseline="-25000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de-DE" sz="2000" dirty="0" smtClean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27" name="Straight Arrow Connector 26"/>
          <p:cNvCxnSpPr/>
          <p:nvPr/>
        </p:nvCxnSpPr>
        <p:spPr>
          <a:xfrm>
            <a:off x="6198592" y="4334434"/>
            <a:ext cx="0" cy="2510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3150592" y="4285129"/>
            <a:ext cx="0" cy="251012"/>
          </a:xfrm>
          <a:prstGeom prst="straightConnector1">
            <a:avLst/>
          </a:prstGeom>
          <a:ln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29"/>
          <p:cNvSpPr/>
          <p:nvPr/>
        </p:nvSpPr>
        <p:spPr>
          <a:xfrm>
            <a:off x="1295400" y="4693024"/>
            <a:ext cx="1278474" cy="3810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AgNO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1" name="Rectangle 30"/>
          <p:cNvSpPr/>
          <p:nvPr/>
        </p:nvSpPr>
        <p:spPr>
          <a:xfrm>
            <a:off x="6793742" y="4670611"/>
            <a:ext cx="1163170" cy="381001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AgNO</a:t>
            </a:r>
            <a:r>
              <a:rPr lang="en-US" baseline="-25000" dirty="0" smtClean="0"/>
              <a:t>3</a:t>
            </a:r>
            <a:endParaRPr lang="en-US" baseline="-25000" dirty="0"/>
          </a:p>
        </p:txBody>
      </p:sp>
      <p:sp>
        <p:nvSpPr>
          <p:cNvPr id="32" name="Rectangle 31"/>
          <p:cNvSpPr/>
          <p:nvPr/>
        </p:nvSpPr>
        <p:spPr>
          <a:xfrm>
            <a:off x="6525244" y="2241177"/>
            <a:ext cx="1701726" cy="578224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đỏ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65945" y="2241177"/>
            <a:ext cx="2199365" cy="45720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đổi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màu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743944" y="2241177"/>
            <a:ext cx="1806947" cy="5608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Hóa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xanh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0" y="-32380"/>
            <a:ext cx="9144000" cy="4895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/>
              <a:t>NHẬN BIẾT </a:t>
            </a:r>
            <a:endParaRPr lang="en-US" sz="2800" b="1" dirty="0"/>
          </a:p>
        </p:txBody>
      </p:sp>
      <p:grpSp>
        <p:nvGrpSpPr>
          <p:cNvPr id="40" name="Group 39"/>
          <p:cNvGrpSpPr/>
          <p:nvPr/>
        </p:nvGrpSpPr>
        <p:grpSpPr>
          <a:xfrm>
            <a:off x="2921992" y="5074024"/>
            <a:ext cx="1295400" cy="1389530"/>
            <a:chOff x="2921992" y="5074024"/>
            <a:chExt cx="1295400" cy="1389530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3396118" y="5074024"/>
              <a:ext cx="0" cy="5647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/>
            <p:cNvSpPr/>
            <p:nvPr/>
          </p:nvSpPr>
          <p:spPr>
            <a:xfrm>
              <a:off x="2921992" y="5656730"/>
              <a:ext cx="1295400" cy="806824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sz="20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Vàng đậm</a:t>
              </a:r>
            </a:p>
            <a:p>
              <a:pPr algn="ctr"/>
              <a:r>
                <a:rPr lang="de-DE" sz="2000" dirty="0" smtClean="0">
                  <a:solidFill>
                    <a:sysClr val="windowText" lastClr="000000"/>
                  </a:solidFill>
                  <a:latin typeface="Times New Roman" pitchFamily="18" charset="0"/>
                  <a:cs typeface="Times New Roman" pitchFamily="18" charset="0"/>
                </a:rPr>
                <a:t>NaI</a:t>
              </a:r>
              <a:endParaRPr lang="en-US" sz="2000" dirty="0">
                <a:solidFill>
                  <a:sysClr val="windowText" lastClr="000000"/>
                </a:solidFill>
              </a:endParaRPr>
            </a:p>
          </p:txBody>
        </p:sp>
        <p:cxnSp>
          <p:nvCxnSpPr>
            <p:cNvPr id="29" name="Straight Arrow Connector 28"/>
            <p:cNvCxnSpPr/>
            <p:nvPr/>
          </p:nvCxnSpPr>
          <p:spPr>
            <a:xfrm>
              <a:off x="3048000" y="5775512"/>
              <a:ext cx="0" cy="2756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/>
          <p:cNvGrpSpPr/>
          <p:nvPr/>
        </p:nvGrpSpPr>
        <p:grpSpPr>
          <a:xfrm>
            <a:off x="5643627" y="5040407"/>
            <a:ext cx="1425155" cy="1405218"/>
            <a:chOff x="5643627" y="5040407"/>
            <a:chExt cx="1425155" cy="1405218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6311608" y="5040407"/>
              <a:ext cx="0" cy="5065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5643627" y="5567083"/>
              <a:ext cx="1425155" cy="878542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sz="2400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sz="2000" dirty="0" smtClean="0">
                  <a:latin typeface="Times New Roman" pitchFamily="18" charset="0"/>
                  <a:cs typeface="Times New Roman" pitchFamily="18" charset="0"/>
                </a:rPr>
                <a:t>Trắng</a:t>
              </a:r>
            </a:p>
            <a:p>
              <a:pPr algn="ctr"/>
              <a:r>
                <a:rPr lang="de-DE" sz="2000" dirty="0">
                  <a:latin typeface="Times New Roman" pitchFamily="18" charset="0"/>
                  <a:cs typeface="Times New Roman" pitchFamily="18" charset="0"/>
                </a:rPr>
                <a:t>H</a:t>
              </a:r>
              <a:r>
                <a:rPr lang="de-DE" sz="2000" dirty="0" smtClean="0">
                  <a:latin typeface="Times New Roman" pitchFamily="18" charset="0"/>
                  <a:cs typeface="Times New Roman" pitchFamily="18" charset="0"/>
                </a:rPr>
                <a:t>Cl</a:t>
              </a:r>
              <a:endParaRPr lang="en-US" sz="2000" dirty="0"/>
            </a:p>
          </p:txBody>
        </p:sp>
        <p:cxnSp>
          <p:nvCxnSpPr>
            <p:cNvPr id="36" name="Straight Arrow Connector 35"/>
            <p:cNvCxnSpPr/>
            <p:nvPr/>
          </p:nvCxnSpPr>
          <p:spPr>
            <a:xfrm>
              <a:off x="6019800" y="5730689"/>
              <a:ext cx="0" cy="2756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1414917" y="5074024"/>
            <a:ext cx="1295400" cy="1389530"/>
            <a:chOff x="1414917" y="5074024"/>
            <a:chExt cx="1295400" cy="1389530"/>
          </a:xfrm>
        </p:grpSpPr>
        <p:cxnSp>
          <p:nvCxnSpPr>
            <p:cNvPr id="16" name="Straight Connector 15"/>
            <p:cNvCxnSpPr/>
            <p:nvPr/>
          </p:nvCxnSpPr>
          <p:spPr>
            <a:xfrm>
              <a:off x="1961029" y="5074024"/>
              <a:ext cx="0" cy="4885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/>
            <p:cNvSpPr/>
            <p:nvPr/>
          </p:nvSpPr>
          <p:spPr>
            <a:xfrm>
              <a:off x="1414917" y="5585012"/>
              <a:ext cx="1295400" cy="878542"/>
            </a:xfrm>
            <a:prstGeom prst="rect">
              <a:avLst/>
            </a:prstGeom>
            <a:solidFill>
              <a:srgbClr val="D9D93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Vàng nhạt</a:t>
              </a:r>
            </a:p>
            <a:p>
              <a:pPr algn="ctr"/>
              <a:r>
                <a:rPr lang="de-DE" sz="2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NaBr</a:t>
              </a:r>
              <a:endParaRPr lang="en-US" sz="2000" dirty="0">
                <a:solidFill>
                  <a:schemeClr val="tx1"/>
                </a:solidFill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1550477" y="5721546"/>
              <a:ext cx="0" cy="2756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/>
          <p:cNvGrpSpPr/>
          <p:nvPr/>
        </p:nvGrpSpPr>
        <p:grpSpPr>
          <a:xfrm>
            <a:off x="0" y="5074024"/>
            <a:ext cx="1295400" cy="1389530"/>
            <a:chOff x="0" y="5074024"/>
            <a:chExt cx="1295400" cy="1389530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427295" y="5074024"/>
              <a:ext cx="0" cy="56477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0"/>
            <p:cNvSpPr/>
            <p:nvPr/>
          </p:nvSpPr>
          <p:spPr>
            <a:xfrm>
              <a:off x="0" y="5638800"/>
              <a:ext cx="1295400" cy="824754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de-DE" dirty="0" smtClean="0">
                <a:latin typeface="Times New Roman" pitchFamily="18" charset="0"/>
                <a:cs typeface="Times New Roman" pitchFamily="18" charset="0"/>
              </a:endParaRPr>
            </a:p>
            <a:p>
              <a:pPr algn="ctr"/>
              <a:r>
                <a:rPr lang="de-DE" dirty="0" smtClean="0"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de-DE" sz="2000" dirty="0" smtClean="0">
                  <a:latin typeface="Times New Roman" pitchFamily="18" charset="0"/>
                  <a:cs typeface="Times New Roman" pitchFamily="18" charset="0"/>
                </a:rPr>
                <a:t>rắng</a:t>
              </a:r>
            </a:p>
            <a:p>
              <a:pPr algn="ctr"/>
              <a:r>
                <a:rPr lang="de-DE" sz="2000" dirty="0" smtClean="0">
                  <a:latin typeface="Times New Roman" pitchFamily="18" charset="0"/>
                  <a:cs typeface="Times New Roman" pitchFamily="18" charset="0"/>
                </a:rPr>
                <a:t>NaCl</a:t>
              </a:r>
              <a:endParaRPr lang="en-US" sz="2000" dirty="0"/>
            </a:p>
          </p:txBody>
        </p:sp>
        <p:cxnSp>
          <p:nvCxnSpPr>
            <p:cNvPr id="38" name="Straight Arrow Connector 37"/>
            <p:cNvCxnSpPr/>
            <p:nvPr/>
          </p:nvCxnSpPr>
          <p:spPr>
            <a:xfrm>
              <a:off x="347616" y="5730689"/>
              <a:ext cx="0" cy="275665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0394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8" grpId="0" animBg="1"/>
      <p:bldP spid="9" grpId="0" animBg="1"/>
      <p:bldP spid="11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1277</TotalTime>
  <Words>801</Words>
  <Application>Microsoft Office PowerPoint</Application>
  <PresentationFormat>On-screen Show (4:3)</PresentationFormat>
  <Paragraphs>268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MyNgoc</dc:creator>
  <cp:lastModifiedBy>User</cp:lastModifiedBy>
  <cp:revision>84</cp:revision>
  <dcterms:created xsi:type="dcterms:W3CDTF">2015-01-19T16:48:02Z</dcterms:created>
  <dcterms:modified xsi:type="dcterms:W3CDTF">2021-02-19T04:28:25Z</dcterms:modified>
</cp:coreProperties>
</file>