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95" r:id="rId2"/>
    <p:sldId id="286" r:id="rId3"/>
    <p:sldId id="297" r:id="rId4"/>
    <p:sldId id="265" r:id="rId5"/>
    <p:sldId id="267" r:id="rId6"/>
    <p:sldId id="288" r:id="rId7"/>
    <p:sldId id="290" r:id="rId8"/>
    <p:sldId id="298" r:id="rId9"/>
    <p:sldId id="299" r:id="rId10"/>
    <p:sldId id="300" r:id="rId11"/>
    <p:sldId id="301" r:id="rId12"/>
    <p:sldId id="302" r:id="rId13"/>
    <p:sldId id="303" r:id="rId14"/>
    <p:sldId id="305" r:id="rId15"/>
    <p:sldId id="259" r:id="rId16"/>
    <p:sldId id="275" r:id="rId17"/>
    <p:sldId id="283" r:id="rId18"/>
    <p:sldId id="304" r:id="rId19"/>
    <p:sldId id="296" r:id="rId20"/>
    <p:sldId id="292" r:id="rId21"/>
    <p:sldId id="29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327337-F5B3-4247-8B0A-C79F4591D99F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F7FE47-BE2C-453F-9E91-1BED060F45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96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fld id="{CD7B71F4-28BB-4BF6-848E-8BB2F2036F6E}" type="slidenum">
              <a:rPr lang="en-US" sz="1200" smtClean="0">
                <a:solidFill>
                  <a:prstClr val="black"/>
                </a:solidFill>
                <a:latin typeface="Arial" charset="0"/>
              </a:rPr>
              <a:pPr/>
              <a:t>1</a:t>
            </a:fld>
            <a:endParaRPr lang="en-US" sz="1200" smtClean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731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3C4407-8F3A-4D50-B35C-9D2DE51513B4}" type="slidenum">
              <a:rPr lang="vi-VN"/>
              <a:pPr/>
              <a:t>2</a:t>
            </a:fld>
            <a:endParaRPr lang="vi-VN"/>
          </a:p>
        </p:txBody>
      </p:sp>
      <p:sp>
        <p:nvSpPr>
          <p:cNvPr id="6146" name="Rectangle 7"/>
          <p:cNvSpPr txBox="1">
            <a:spLocks noGrp="1" noChangeArrowheads="1"/>
          </p:cNvSpPr>
          <p:nvPr/>
        </p:nvSpPr>
        <p:spPr bwMode="auto">
          <a:xfrm>
            <a:off x="3887788" y="8688388"/>
            <a:ext cx="2970212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4475" tIns="47239" rIns="94475" bIns="47239" anchor="b"/>
          <a:lstStyle>
            <a:lvl1pPr defTabSz="942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2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2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2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2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2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2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2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2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ECF1C92F-6D47-4609-8C5F-950E4986D401}" type="slidenum">
              <a:rPr lang="en-GB" sz="1300"/>
              <a:pPr algn="r"/>
              <a:t>2</a:t>
            </a:fld>
            <a:endParaRPr lang="en-GB" sz="1300"/>
          </a:p>
        </p:txBody>
      </p:sp>
      <p:sp>
        <p:nvSpPr>
          <p:cNvPr id="6147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249238" y="4883150"/>
            <a:ext cx="6430962" cy="3767138"/>
          </a:xfrm>
        </p:spPr>
        <p:txBody>
          <a:bodyPr lIns="89384" tIns="44694" rIns="89384" bIns="44694"/>
          <a:lstStyle/>
          <a:p>
            <a:endParaRPr lang="en-GB"/>
          </a:p>
        </p:txBody>
      </p:sp>
      <p:sp>
        <p:nvSpPr>
          <p:cNvPr id="6148" name="Rectangle 102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720725" y="0"/>
            <a:ext cx="8299450" cy="4668838"/>
          </a:xfrm>
          <a:ln/>
        </p:spPr>
      </p:sp>
    </p:spTree>
    <p:extLst>
      <p:ext uri="{BB962C8B-B14F-4D97-AF65-F5344CB8AC3E}">
        <p14:creationId xmlns:p14="http://schemas.microsoft.com/office/powerpoint/2010/main" val="3616226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C707E-12E3-442F-AA5F-57354465814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303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066657-A09F-46E3-97C1-85393FFECE54}" type="slidenum">
              <a:rPr lang="vi-VN"/>
              <a:pPr/>
              <a:t>21</a:t>
            </a:fld>
            <a:endParaRPr lang="vi-VN"/>
          </a:p>
        </p:txBody>
      </p:sp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3887788" y="8688388"/>
            <a:ext cx="2970212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4475" tIns="47239" rIns="94475" bIns="47239" anchor="b"/>
          <a:lstStyle>
            <a:lvl1pPr defTabSz="942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2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2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2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2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2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2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2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2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D15A9B03-5B5C-4D1D-98BA-6BEF2410D4F8}" type="slidenum">
              <a:rPr lang="en-GB" sz="1300">
                <a:solidFill>
                  <a:srgbClr val="000000"/>
                </a:solidFill>
              </a:rPr>
              <a:pPr algn="r"/>
              <a:t>21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2531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249238" y="4883150"/>
            <a:ext cx="6430962" cy="3767138"/>
          </a:xfrm>
        </p:spPr>
        <p:txBody>
          <a:bodyPr lIns="89384" tIns="44694" rIns="89384" bIns="44694"/>
          <a:lstStyle/>
          <a:p>
            <a:endParaRPr lang="en-GB"/>
          </a:p>
        </p:txBody>
      </p:sp>
      <p:sp>
        <p:nvSpPr>
          <p:cNvPr id="22532" name="Rectangle 102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720725" y="0"/>
            <a:ext cx="8299450" cy="4668838"/>
          </a:xfrm>
          <a:ln/>
        </p:spPr>
      </p:sp>
    </p:spTree>
    <p:extLst>
      <p:ext uri="{BB962C8B-B14F-4D97-AF65-F5344CB8AC3E}">
        <p14:creationId xmlns:p14="http://schemas.microsoft.com/office/powerpoint/2010/main" val="1330190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5F30-B561-4853-96D5-7FF416D199ED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D7859-8A20-4486-8329-596502F39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954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5F30-B561-4853-96D5-7FF416D199ED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D7859-8A20-4486-8329-596502F39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342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5F30-B561-4853-96D5-7FF416D199ED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D7859-8A20-4486-8329-596502F39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299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5F30-B561-4853-96D5-7FF416D199ED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D7859-8A20-4486-8329-596502F39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106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5F30-B561-4853-96D5-7FF416D199ED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D7859-8A20-4486-8329-596502F39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0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5F30-B561-4853-96D5-7FF416D199ED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D7859-8A20-4486-8329-596502F39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306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5F30-B561-4853-96D5-7FF416D199ED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D7859-8A20-4486-8329-596502F39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758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5F30-B561-4853-96D5-7FF416D199ED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D7859-8A20-4486-8329-596502F39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02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5F30-B561-4853-96D5-7FF416D199ED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D7859-8A20-4486-8329-596502F39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399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5F30-B561-4853-96D5-7FF416D199ED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D7859-8A20-4486-8329-596502F39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819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5F30-B561-4853-96D5-7FF416D199ED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D7859-8A20-4486-8329-596502F39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004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7000"/>
            <a:lum/>
          </a:blip>
          <a:srcRect/>
          <a:stretch>
            <a:fillRect t="-69000" b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F5F30-B561-4853-96D5-7FF416D199ED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D7859-8A20-4486-8329-596502F39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066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hyperlink" Target="Package%20-%20Lesson/Lesson.exe" TargetMode="Externa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2.gif"/><Relationship Id="rId17" Type="http://schemas.openxmlformats.org/officeDocument/2006/relationships/image" Target="../media/image6.jpeg"/><Relationship Id="rId2" Type="http://schemas.openxmlformats.org/officeDocument/2006/relationships/tags" Target="../tags/tag2.xml"/><Relationship Id="rId16" Type="http://schemas.openxmlformats.org/officeDocument/2006/relationships/image" Target="../media/image5.wmf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5.xml"/><Relationship Id="rId15" Type="http://schemas.openxmlformats.org/officeDocument/2006/relationships/image" Target="../media/image4.gif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4000500" y="4959420"/>
            <a:ext cx="2514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400">
                <a:solidFill>
                  <a:srgbClr val="FF0000"/>
                </a:solidFill>
              </a:rPr>
              <a:t>Boä moân</a:t>
            </a:r>
            <a:r>
              <a:rPr lang="en-US" sz="4400" b="1">
                <a:solidFill>
                  <a:srgbClr val="FF0000"/>
                </a:solidFill>
              </a:rPr>
              <a:t>:</a:t>
            </a:r>
            <a:endParaRPr lang="en-US" sz="4400">
              <a:solidFill>
                <a:srgbClr val="FF0000"/>
              </a:solidFill>
            </a:endParaRPr>
          </a:p>
        </p:txBody>
      </p:sp>
      <p:sp>
        <p:nvSpPr>
          <p:cNvPr id="3078" name="Text Box 8"/>
          <p:cNvSpPr txBox="1">
            <a:spLocks noChangeArrowheads="1"/>
          </p:cNvSpPr>
          <p:nvPr/>
        </p:nvSpPr>
        <p:spPr bwMode="auto">
          <a:xfrm>
            <a:off x="6195432" y="5029200"/>
            <a:ext cx="2438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Hóa Học</a:t>
            </a:r>
          </a:p>
        </p:txBody>
      </p:sp>
      <p:grpSp>
        <p:nvGrpSpPr>
          <p:cNvPr id="3079" name="Group 15"/>
          <p:cNvGrpSpPr>
            <a:grpSpLocks/>
          </p:cNvGrpSpPr>
          <p:nvPr/>
        </p:nvGrpSpPr>
        <p:grpSpPr bwMode="auto">
          <a:xfrm>
            <a:off x="9958968" y="4553137"/>
            <a:ext cx="1905000" cy="2057400"/>
            <a:chOff x="2304" y="2016"/>
            <a:chExt cx="1200" cy="1224"/>
          </a:xfrm>
        </p:grpSpPr>
        <p:sp>
          <p:nvSpPr>
            <p:cNvPr id="140304" name="Oval 16"/>
            <p:cNvSpPr>
              <a:spLocks noChangeArrowheads="1"/>
            </p:cNvSpPr>
            <p:nvPr/>
          </p:nvSpPr>
          <p:spPr bwMode="auto">
            <a:xfrm>
              <a:off x="2304" y="2352"/>
              <a:ext cx="1200" cy="576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0305" name="Oval 17"/>
            <p:cNvSpPr>
              <a:spLocks noChangeArrowheads="1"/>
            </p:cNvSpPr>
            <p:nvPr/>
          </p:nvSpPr>
          <p:spPr bwMode="auto">
            <a:xfrm rot="-2801081">
              <a:off x="2304" y="2352"/>
              <a:ext cx="1200" cy="576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99" name="Oval 18"/>
            <p:cNvSpPr>
              <a:spLocks noChangeArrowheads="1"/>
            </p:cNvSpPr>
            <p:nvPr/>
          </p:nvSpPr>
          <p:spPr bwMode="auto">
            <a:xfrm rot="2801081" flipH="1">
              <a:off x="2280" y="2328"/>
              <a:ext cx="1200" cy="576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 sz="3200">
                <a:solidFill>
                  <a:srgbClr val="C0504D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0191750" y="4906791"/>
            <a:ext cx="1498600" cy="1066800"/>
            <a:chOff x="7391400" y="4976813"/>
            <a:chExt cx="1498600" cy="1066800"/>
          </a:xfrm>
        </p:grpSpPr>
        <p:sp>
          <p:nvSpPr>
            <p:cNvPr id="140307" name="Oval 19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7924800" y="5383213"/>
              <a:ext cx="457200" cy="381000"/>
            </a:xfrm>
            <a:prstGeom prst="ellipse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0309" name="Oval 21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8737600" y="5891213"/>
              <a:ext cx="152400" cy="152400"/>
            </a:xfrm>
            <a:prstGeom prst="ellipse">
              <a:avLst/>
            </a:prstGeom>
            <a:solidFill>
              <a:srgbClr val="FFFF00"/>
            </a:solidFill>
            <a:ln w="9525" algn="ctr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0308" name="Oval 20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391400" y="5867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0310" name="Oval 22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8077200" y="4976813"/>
              <a:ext cx="152400" cy="153987"/>
            </a:xfrm>
            <a:prstGeom prst="ellipse">
              <a:avLst/>
            </a:prstGeom>
            <a:solidFill>
              <a:srgbClr val="0000FF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140311" name="AutoShape 23"/>
          <p:cNvSpPr>
            <a:spLocks noChangeArrowheads="1"/>
          </p:cNvSpPr>
          <p:nvPr/>
        </p:nvSpPr>
        <p:spPr bwMode="auto">
          <a:xfrm>
            <a:off x="592138" y="314323"/>
            <a:ext cx="1905000" cy="838200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chemeClr val="tx2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b="1">
              <a:solidFill>
                <a:srgbClr val="6600CC"/>
              </a:solidFill>
              <a:cs typeface="Arial" charset="0"/>
            </a:endParaRPr>
          </a:p>
          <a:p>
            <a:pPr algn="ctr"/>
            <a:endParaRPr lang="en-US" b="1">
              <a:solidFill>
                <a:srgbClr val="6600CC"/>
              </a:solidFill>
              <a:cs typeface="Arial" charset="0"/>
            </a:endParaRPr>
          </a:p>
          <a:p>
            <a:pPr algn="ctr"/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40312" name="AutoShape 24"/>
          <p:cNvSpPr>
            <a:spLocks noChangeArrowheads="1"/>
          </p:cNvSpPr>
          <p:nvPr/>
        </p:nvSpPr>
        <p:spPr bwMode="auto">
          <a:xfrm>
            <a:off x="5257800" y="4191000"/>
            <a:ext cx="1905000" cy="838200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FF00"/>
              </a:gs>
              <a:gs pos="100000">
                <a:srgbClr val="0000FF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b="1">
              <a:solidFill>
                <a:srgbClr val="6600CC"/>
              </a:solidFill>
              <a:cs typeface="Arial" charset="0"/>
            </a:endParaRPr>
          </a:p>
          <a:p>
            <a:pPr algn="ctr"/>
            <a:endParaRPr lang="en-US" b="1">
              <a:solidFill>
                <a:srgbClr val="6600CC"/>
              </a:solidFill>
              <a:cs typeface="Arial" charset="0"/>
            </a:endParaRPr>
          </a:p>
          <a:p>
            <a:pPr algn="ctr"/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40313" name="AutoShape 25"/>
          <p:cNvSpPr>
            <a:spLocks noChangeArrowheads="1"/>
          </p:cNvSpPr>
          <p:nvPr/>
        </p:nvSpPr>
        <p:spPr bwMode="auto">
          <a:xfrm>
            <a:off x="971550" y="1735818"/>
            <a:ext cx="1600200" cy="838200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chemeClr val="tx1"/>
              </a:gs>
              <a:gs pos="100000">
                <a:srgbClr val="F02A3D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b="1">
              <a:solidFill>
                <a:srgbClr val="6600CC"/>
              </a:solidFill>
              <a:cs typeface="Arial" charset="0"/>
            </a:endParaRPr>
          </a:p>
          <a:p>
            <a:pPr algn="ctr"/>
            <a:endParaRPr lang="en-US" b="1">
              <a:solidFill>
                <a:srgbClr val="6600CC"/>
              </a:solidFill>
              <a:cs typeface="Arial" charset="0"/>
            </a:endParaRPr>
          </a:p>
          <a:p>
            <a:pPr algn="ctr"/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40320" name="Rectangle 3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524001" y="2924175"/>
            <a:ext cx="2098675" cy="263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32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3089" name="Group 7"/>
          <p:cNvGrpSpPr>
            <a:grpSpLocks/>
          </p:cNvGrpSpPr>
          <p:nvPr/>
        </p:nvGrpSpPr>
        <p:grpSpPr bwMode="auto">
          <a:xfrm>
            <a:off x="2842613" y="966788"/>
            <a:ext cx="6439998" cy="4093990"/>
            <a:chOff x="1202" y="1300"/>
            <a:chExt cx="3260" cy="2631"/>
          </a:xfrm>
        </p:grpSpPr>
        <p:pic>
          <p:nvPicPr>
            <p:cNvPr id="3095" name="Picture 8" descr="blumen-pflanzen148"/>
            <p:cNvPicPr>
              <a:picLocks noChangeAspect="1" noChangeArrowheads="1" noCrop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0" y="1790"/>
              <a:ext cx="1968" cy="2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WordArt 9"/>
            <p:cNvSpPr>
              <a:spLocks noChangeArrowheads="1" noChangeShapeType="1" noTextEdit="1"/>
            </p:cNvSpPr>
            <p:nvPr/>
          </p:nvSpPr>
          <p:spPr bwMode="auto">
            <a:xfrm>
              <a:off x="1202" y="1300"/>
              <a:ext cx="3260" cy="2631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9597233"/>
                </a:avLst>
              </a:prstTxWarp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5600" b="1" kern="10" spc="50" dirty="0" err="1" smtClean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"/>
                  <a:cs typeface="Arial"/>
                </a:rPr>
                <a:t>Chào</a:t>
              </a:r>
              <a:r>
                <a:rPr lang="en-US" sz="5600" b="1" kern="10" spc="50" dirty="0" smtClean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"/>
                  <a:cs typeface="Arial"/>
                </a:rPr>
                <a:t> </a:t>
              </a:r>
              <a:r>
                <a:rPr lang="en-US" sz="5600" b="1" kern="10" spc="50" dirty="0" err="1" smtClean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"/>
                  <a:cs typeface="Arial"/>
                </a:rPr>
                <a:t>mừng</a:t>
              </a:r>
              <a:r>
                <a:rPr lang="en-US" sz="5600" b="1" kern="10" spc="50" dirty="0" smtClean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"/>
                  <a:cs typeface="Arial"/>
                </a:rPr>
                <a:t> </a:t>
              </a:r>
              <a:r>
                <a:rPr lang="en-US" sz="5600" b="1" kern="10" spc="50" dirty="0" err="1" smtClean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"/>
                  <a:cs typeface="Arial"/>
                </a:rPr>
                <a:t>các</a:t>
              </a:r>
              <a:r>
                <a:rPr lang="en-US" sz="5600" b="1" kern="10" spc="50" dirty="0" smtClean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"/>
                  <a:cs typeface="Arial"/>
                </a:rPr>
                <a:t> </a:t>
              </a:r>
              <a:r>
                <a:rPr lang="en-US" sz="5600" b="1" kern="10" spc="50" dirty="0" err="1" smtClean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"/>
                  <a:cs typeface="Arial"/>
                </a:rPr>
                <a:t>em</a:t>
              </a:r>
              <a:r>
                <a:rPr lang="en-US" sz="5600" b="1" kern="10" spc="50" dirty="0" smtClean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"/>
                  <a:cs typeface="Arial"/>
                </a:rPr>
                <a:t> </a:t>
              </a:r>
              <a:r>
                <a:rPr lang="en-US" sz="5600" b="1" kern="10" spc="50" dirty="0" err="1" smtClean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"/>
                  <a:cs typeface="Arial"/>
                </a:rPr>
                <a:t>đến</a:t>
              </a:r>
              <a:r>
                <a:rPr lang="en-US" sz="5600" b="1" kern="10" spc="50" dirty="0" smtClean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"/>
                  <a:cs typeface="Arial"/>
                </a:rPr>
                <a:t> </a:t>
              </a:r>
              <a:r>
                <a:rPr lang="en-US" sz="5600" b="1" kern="10" spc="50" dirty="0" err="1" smtClean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"/>
                  <a:cs typeface="Arial"/>
                </a:rPr>
                <a:t>với</a:t>
              </a:r>
              <a:r>
                <a:rPr lang="vi-VN" sz="5600" b="1" kern="10" spc="50" dirty="0" smtClean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cs typeface="Arial"/>
                </a:rPr>
                <a:t> tiết học ngày hôm nay</a:t>
              </a:r>
              <a:endParaRPr lang="en-US" sz="5600" b="1" kern="1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endParaRPr>
            </a:p>
          </p:txBody>
        </p:sp>
      </p:grpSp>
      <p:pic>
        <p:nvPicPr>
          <p:cNvPr id="31" name="Picture 30" descr="happyguy.gif">
            <a:hlinkClick r:id="rId13" action="ppaction://hlinkfile"/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268" y="4980027"/>
            <a:ext cx="1600200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2" name="Picture 5" descr="058"/>
          <p:cNvPicPr>
            <a:picLocks noChangeAspect="1" noChangeArrowheads="1" noCrop="1"/>
          </p:cNvPicPr>
          <p:nvPr>
            <p:custDataLst>
              <p:tags r:id="rId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0057268" y="-176666"/>
            <a:ext cx="1135742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3" name="Picture 5" descr="058"/>
          <p:cNvPicPr>
            <a:picLocks noChangeAspect="1" noChangeArrowheads="1" noCrop="1"/>
          </p:cNvPicPr>
          <p:nvPr>
            <p:custDataLst>
              <p:tags r:id="rId5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5748338" y="652463"/>
            <a:ext cx="7620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0" descr="AWQ00064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15917">
            <a:off x="9989254" y="2694920"/>
            <a:ext cx="133667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4" descr="1labtackle3-med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9027">
            <a:off x="462553" y="1310034"/>
            <a:ext cx="2033584" cy="222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019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140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2000"/>
                                        <p:tgtEl>
                                          <p:spTgt spid="140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2000"/>
                                        <p:tgtEl>
                                          <p:spTgt spid="140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9" name="Rectangle 327"/>
          <p:cNvSpPr>
            <a:spLocks noChangeArrowheads="1"/>
          </p:cNvSpPr>
          <p:nvPr/>
        </p:nvSpPr>
        <p:spPr bwMode="auto">
          <a:xfrm>
            <a:off x="0" y="5638800"/>
            <a:ext cx="12192000" cy="12192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A8F6F6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A8F6F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792" name="Group 6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074988"/>
              </p:ext>
            </p:extLst>
          </p:nvPr>
        </p:nvGraphicFramePr>
        <p:xfrm>
          <a:off x="1625600" y="685800"/>
          <a:ext cx="8229602" cy="5238750"/>
        </p:xfrm>
        <a:graphic>
          <a:graphicData uri="http://schemas.openxmlformats.org/drawingml/2006/table">
            <a:tbl>
              <a:tblPr/>
              <a:tblGrid>
                <a:gridCol w="823384"/>
                <a:gridCol w="823383"/>
                <a:gridCol w="821267"/>
                <a:gridCol w="823384"/>
                <a:gridCol w="823383"/>
                <a:gridCol w="823384"/>
                <a:gridCol w="823383"/>
                <a:gridCol w="821267"/>
                <a:gridCol w="823384"/>
                <a:gridCol w="823383"/>
              </a:tblGrid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8300" name="Picture 108" descr="connected_da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43" r="21428" b="17390"/>
          <a:stretch>
            <a:fillRect/>
          </a:stretch>
        </p:blipFill>
        <p:spPr bwMode="auto">
          <a:xfrm>
            <a:off x="11176000" y="619125"/>
            <a:ext cx="1016000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20" name="Oval 328"/>
          <p:cNvSpPr>
            <a:spLocks noChangeArrowheads="1"/>
          </p:cNvSpPr>
          <p:nvPr/>
        </p:nvSpPr>
        <p:spPr bwMode="auto">
          <a:xfrm>
            <a:off x="2262909" y="762000"/>
            <a:ext cx="6096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/>
              <a:t>1</a:t>
            </a:r>
          </a:p>
        </p:txBody>
      </p:sp>
      <p:sp>
        <p:nvSpPr>
          <p:cNvPr id="8521" name="Oval 329"/>
          <p:cNvSpPr>
            <a:spLocks noChangeArrowheads="1"/>
          </p:cNvSpPr>
          <p:nvPr/>
        </p:nvSpPr>
        <p:spPr bwMode="auto">
          <a:xfrm>
            <a:off x="2974109" y="1295400"/>
            <a:ext cx="6096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/>
              <a:t>2</a:t>
            </a:r>
          </a:p>
        </p:txBody>
      </p:sp>
      <p:sp>
        <p:nvSpPr>
          <p:cNvPr id="8522" name="Oval 330"/>
          <p:cNvSpPr>
            <a:spLocks noChangeArrowheads="1"/>
          </p:cNvSpPr>
          <p:nvPr/>
        </p:nvSpPr>
        <p:spPr bwMode="auto">
          <a:xfrm>
            <a:off x="1450109" y="1905000"/>
            <a:ext cx="6096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/>
              <a:t>3</a:t>
            </a:r>
          </a:p>
        </p:txBody>
      </p:sp>
      <p:sp>
        <p:nvSpPr>
          <p:cNvPr id="8523" name="Oval 331"/>
          <p:cNvSpPr>
            <a:spLocks noChangeArrowheads="1"/>
          </p:cNvSpPr>
          <p:nvPr/>
        </p:nvSpPr>
        <p:spPr bwMode="auto">
          <a:xfrm>
            <a:off x="3075709" y="2473325"/>
            <a:ext cx="6096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/>
              <a:t>4</a:t>
            </a:r>
          </a:p>
        </p:txBody>
      </p:sp>
      <p:sp>
        <p:nvSpPr>
          <p:cNvPr id="8524" name="Oval 332"/>
          <p:cNvSpPr>
            <a:spLocks noChangeArrowheads="1"/>
          </p:cNvSpPr>
          <p:nvPr/>
        </p:nvSpPr>
        <p:spPr bwMode="auto">
          <a:xfrm>
            <a:off x="637309" y="3048000"/>
            <a:ext cx="6096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/>
              <a:t>5</a:t>
            </a:r>
          </a:p>
        </p:txBody>
      </p:sp>
      <p:sp>
        <p:nvSpPr>
          <p:cNvPr id="8525" name="Oval 333"/>
          <p:cNvSpPr>
            <a:spLocks noChangeArrowheads="1"/>
          </p:cNvSpPr>
          <p:nvPr/>
        </p:nvSpPr>
        <p:spPr bwMode="auto">
          <a:xfrm>
            <a:off x="637309" y="3657600"/>
            <a:ext cx="6096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/>
              <a:t>6</a:t>
            </a:r>
          </a:p>
        </p:txBody>
      </p:sp>
      <p:sp>
        <p:nvSpPr>
          <p:cNvPr id="8526" name="Oval 334"/>
          <p:cNvSpPr>
            <a:spLocks noChangeArrowheads="1"/>
          </p:cNvSpPr>
          <p:nvPr/>
        </p:nvSpPr>
        <p:spPr bwMode="auto">
          <a:xfrm>
            <a:off x="3075709" y="4267200"/>
            <a:ext cx="6096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/>
              <a:t>7</a:t>
            </a:r>
          </a:p>
        </p:txBody>
      </p:sp>
      <p:graphicFrame>
        <p:nvGraphicFramePr>
          <p:cNvPr id="8548" name="Group 3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283788"/>
              </p:ext>
            </p:extLst>
          </p:nvPr>
        </p:nvGraphicFramePr>
        <p:xfrm>
          <a:off x="3258513" y="685800"/>
          <a:ext cx="2468034" cy="577850"/>
        </p:xfrm>
        <a:graphic>
          <a:graphicData uri="http://schemas.openxmlformats.org/drawingml/2006/table">
            <a:tbl>
              <a:tblPr/>
              <a:tblGrid>
                <a:gridCol w="821267"/>
                <a:gridCol w="823383"/>
                <a:gridCol w="823384"/>
              </a:tblGrid>
              <a:tr h="577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</a:p>
                  </a:txBody>
                  <a:tcPr marL="121920" marR="12192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marL="121920" marR="12192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</a:p>
                  </a:txBody>
                  <a:tcPr marL="121920" marR="12192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8550" name="Text Box 358"/>
          <p:cNvSpPr txBox="1">
            <a:spLocks noChangeArrowheads="1"/>
          </p:cNvSpPr>
          <p:nvPr/>
        </p:nvSpPr>
        <p:spPr bwMode="auto">
          <a:xfrm>
            <a:off x="637309" y="5465213"/>
            <a:ext cx="942109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halogen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tồn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793" name="Group 60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800622"/>
              </p:ext>
            </p:extLst>
          </p:nvPr>
        </p:nvGraphicFramePr>
        <p:xfrm>
          <a:off x="4169539" y="1271588"/>
          <a:ext cx="5667187" cy="557213"/>
        </p:xfrm>
        <a:graphic>
          <a:graphicData uri="http://schemas.openxmlformats.org/drawingml/2006/table">
            <a:tbl>
              <a:tblPr/>
              <a:tblGrid>
                <a:gridCol w="810192"/>
                <a:gridCol w="810193"/>
                <a:gridCol w="810192"/>
                <a:gridCol w="810193"/>
                <a:gridCol w="810193"/>
                <a:gridCol w="808112"/>
                <a:gridCol w="808112"/>
              </a:tblGrid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H</a:t>
                      </a:r>
                    </a:p>
                  </a:txBody>
                  <a:tcPr marL="121920" marR="12192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P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H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586" name="Text Box 394"/>
          <p:cNvSpPr txBox="1">
            <a:spLocks noChangeArrowheads="1"/>
          </p:cNvSpPr>
          <p:nvPr/>
        </p:nvSpPr>
        <p:spPr bwMode="auto">
          <a:xfrm>
            <a:off x="1029855" y="5399003"/>
            <a:ext cx="962429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Axit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flohidrit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đựng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625" name="Group 4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704284"/>
              </p:ext>
            </p:extLst>
          </p:nvPr>
        </p:nvGraphicFramePr>
        <p:xfrm>
          <a:off x="2387602" y="1844675"/>
          <a:ext cx="6603996" cy="577850"/>
        </p:xfrm>
        <a:graphic>
          <a:graphicData uri="http://schemas.openxmlformats.org/drawingml/2006/table">
            <a:tbl>
              <a:tblPr/>
              <a:tblGrid>
                <a:gridCol w="824437"/>
                <a:gridCol w="826561"/>
                <a:gridCol w="826563"/>
                <a:gridCol w="826561"/>
                <a:gridCol w="826563"/>
                <a:gridCol w="824437"/>
                <a:gridCol w="824437"/>
                <a:gridCol w="824437"/>
              </a:tblGrid>
              <a:tr h="577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</a:p>
                  </a:txBody>
                  <a:tcPr marL="121920" marR="12192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H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U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Y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H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633" name="Text Box 441"/>
          <p:cNvSpPr txBox="1">
            <a:spLocks noChangeArrowheads="1"/>
          </p:cNvSpPr>
          <p:nvPr/>
        </p:nvSpPr>
        <p:spPr bwMode="auto">
          <a:xfrm>
            <a:off x="1151273" y="5620039"/>
            <a:ext cx="7315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halogen?</a:t>
            </a:r>
          </a:p>
        </p:txBody>
      </p:sp>
      <p:graphicFrame>
        <p:nvGraphicFramePr>
          <p:cNvPr id="8673" name="Group 4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542636"/>
              </p:ext>
            </p:extLst>
          </p:nvPr>
        </p:nvGraphicFramePr>
        <p:xfrm>
          <a:off x="4137893" y="2413000"/>
          <a:ext cx="4978398" cy="577850"/>
        </p:xfrm>
        <a:graphic>
          <a:graphicData uri="http://schemas.openxmlformats.org/drawingml/2006/table">
            <a:tbl>
              <a:tblPr/>
              <a:tblGrid>
                <a:gridCol w="761765"/>
                <a:gridCol w="858421"/>
                <a:gridCol w="858420"/>
                <a:gridCol w="761765"/>
                <a:gridCol w="856215"/>
                <a:gridCol w="881812"/>
              </a:tblGrid>
              <a:tr h="577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marL="121920" marR="12192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H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8674" name="Text Box 482"/>
          <p:cNvSpPr txBox="1">
            <a:spLocks noChangeArrowheads="1"/>
          </p:cNvSpPr>
          <p:nvPr/>
        </p:nvSpPr>
        <p:spPr bwMode="auto">
          <a:xfrm>
            <a:off x="2130329" y="5436543"/>
            <a:ext cx="64073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halogen</a:t>
            </a:r>
            <a:r>
              <a:rPr lang="en-US" dirty="0"/>
              <a:t>?</a:t>
            </a:r>
          </a:p>
        </p:txBody>
      </p:sp>
      <p:graphicFrame>
        <p:nvGraphicFramePr>
          <p:cNvPr id="8738" name="Group 5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630732"/>
              </p:ext>
            </p:extLst>
          </p:nvPr>
        </p:nvGraphicFramePr>
        <p:xfrm>
          <a:off x="1597891" y="2987675"/>
          <a:ext cx="8217647" cy="577850"/>
        </p:xfrm>
        <a:graphic>
          <a:graphicData uri="http://schemas.openxmlformats.org/drawingml/2006/table">
            <a:tbl>
              <a:tblPr/>
              <a:tblGrid>
                <a:gridCol w="836780"/>
                <a:gridCol w="836779"/>
                <a:gridCol w="834628"/>
                <a:gridCol w="836780"/>
                <a:gridCol w="836779"/>
                <a:gridCol w="836780"/>
                <a:gridCol w="836779"/>
                <a:gridCol w="688783"/>
                <a:gridCol w="836780"/>
                <a:gridCol w="836779"/>
              </a:tblGrid>
              <a:tr h="577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</a:p>
                  </a:txBody>
                  <a:tcPr marL="121920" marR="12192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H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R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739" name="Text Box 547"/>
          <p:cNvSpPr txBox="1">
            <a:spLocks noChangeArrowheads="1"/>
          </p:cNvSpPr>
          <p:nvPr/>
        </p:nvSpPr>
        <p:spPr bwMode="auto">
          <a:xfrm>
            <a:off x="2235201" y="5511666"/>
            <a:ext cx="571076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tẩy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773" name="Group 5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672538"/>
              </p:ext>
            </p:extLst>
          </p:nvPr>
        </p:nvGraphicFramePr>
        <p:xfrm>
          <a:off x="1620981" y="3606223"/>
          <a:ext cx="4114801" cy="577850"/>
        </p:xfrm>
        <a:graphic>
          <a:graphicData uri="http://schemas.openxmlformats.org/drawingml/2006/table">
            <a:tbl>
              <a:tblPr/>
              <a:tblGrid>
                <a:gridCol w="823384"/>
                <a:gridCol w="823383"/>
                <a:gridCol w="821267"/>
                <a:gridCol w="823384"/>
                <a:gridCol w="823383"/>
              </a:tblGrid>
              <a:tr h="577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J</a:t>
                      </a:r>
                    </a:p>
                  </a:txBody>
                  <a:tcPr marL="121920" marR="12192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V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E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774" name="Text Box 582"/>
          <p:cNvSpPr txBox="1">
            <a:spLocks noChangeArrowheads="1"/>
          </p:cNvSpPr>
          <p:nvPr/>
        </p:nvSpPr>
        <p:spPr bwMode="auto">
          <a:xfrm>
            <a:off x="877455" y="5544494"/>
            <a:ext cx="8940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Ở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791" name="Group 5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5804284"/>
              </p:ext>
            </p:extLst>
          </p:nvPr>
        </p:nvGraphicFramePr>
        <p:xfrm>
          <a:off x="4064001" y="4191000"/>
          <a:ext cx="3454400" cy="577850"/>
        </p:xfrm>
        <a:graphic>
          <a:graphicData uri="http://schemas.openxmlformats.org/drawingml/2006/table">
            <a:tbl>
              <a:tblPr/>
              <a:tblGrid>
                <a:gridCol w="863597"/>
                <a:gridCol w="863601"/>
                <a:gridCol w="863601"/>
                <a:gridCol w="863601"/>
              </a:tblGrid>
              <a:tr h="577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marL="121920" marR="12192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R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M</a:t>
                      </a:r>
                    </a:p>
                  </a:txBody>
                  <a:tcPr marL="121920" marR="12192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839" name="Group 6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148369"/>
              </p:ext>
            </p:extLst>
          </p:nvPr>
        </p:nvGraphicFramePr>
        <p:xfrm>
          <a:off x="203200" y="0"/>
          <a:ext cx="11853531" cy="578550"/>
        </p:xfrm>
        <a:graphic>
          <a:graphicData uri="http://schemas.openxmlformats.org/drawingml/2006/table">
            <a:tbl>
              <a:tblPr/>
              <a:tblGrid>
                <a:gridCol w="1317059"/>
                <a:gridCol w="1317059"/>
                <a:gridCol w="1317059"/>
                <a:gridCol w="1317059"/>
                <a:gridCol w="1317059"/>
                <a:gridCol w="1317059"/>
                <a:gridCol w="1317059"/>
                <a:gridCol w="1317059"/>
                <a:gridCol w="1317059"/>
              </a:tblGrid>
              <a:tr h="578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697668"/>
              </p:ext>
            </p:extLst>
          </p:nvPr>
        </p:nvGraphicFramePr>
        <p:xfrm>
          <a:off x="2387600" y="4800600"/>
          <a:ext cx="6604000" cy="53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500"/>
                <a:gridCol w="825500"/>
                <a:gridCol w="825500"/>
                <a:gridCol w="825500"/>
                <a:gridCol w="825500"/>
                <a:gridCol w="825500"/>
                <a:gridCol w="825500"/>
                <a:gridCol w="825500"/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>
                    <a:lnR w="12700" cmpd="sng"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>
                    <a:lnL w="12700" cmpd="sng">
                      <a:noFill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>
                    <a:noFill/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797425" y="5572126"/>
            <a:ext cx="7620000" cy="676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Cl</a:t>
            </a:r>
            <a:r>
              <a:rPr lang="en-US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320800" y="4876800"/>
            <a:ext cx="609600" cy="457200"/>
          </a:xfrm>
          <a:prstGeom prst="ellipse">
            <a:avLst/>
          </a:prstGeom>
          <a:gradFill>
            <a:gsLst>
              <a:gs pos="0">
                <a:srgbClr val="FF0000"/>
              </a:gs>
              <a:gs pos="74569">
                <a:schemeClr val="bg1"/>
              </a:gs>
              <a:gs pos="51000">
                <a:schemeClr val="accent5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5400000" scaled="0"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8</a:t>
            </a:r>
            <a:endParaRPr lang="en-US" sz="3200" dirty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028728" y="4840750"/>
            <a:ext cx="8842472" cy="1828800"/>
            <a:chOff x="1921300" y="4853739"/>
            <a:chExt cx="6294445" cy="1828800"/>
          </a:xfrm>
        </p:grpSpPr>
        <p:sp>
          <p:nvSpPr>
            <p:cNvPr id="8549" name="Text Box 357"/>
            <p:cNvSpPr txBox="1">
              <a:spLocks noChangeArrowheads="1"/>
            </p:cNvSpPr>
            <p:nvPr/>
          </p:nvSpPr>
          <p:spPr bwMode="auto">
            <a:xfrm>
              <a:off x="1921300" y="6313207"/>
              <a:ext cx="579120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 err="1" smtClean="0"/>
                <a:t>Chất</a:t>
              </a:r>
              <a:r>
                <a:rPr lang="en-US" dirty="0" smtClean="0"/>
                <a:t> </a:t>
              </a:r>
              <a:r>
                <a:rPr lang="en-US" dirty="0" err="1" smtClean="0"/>
                <a:t>nào</a:t>
              </a:r>
              <a:r>
                <a:rPr lang="en-US" dirty="0" smtClean="0"/>
                <a:t> </a:t>
              </a:r>
              <a:r>
                <a:rPr lang="en-US" dirty="0" err="1" smtClean="0"/>
                <a:t>gây</a:t>
              </a:r>
              <a:r>
                <a:rPr lang="en-US" dirty="0" smtClean="0"/>
                <a:t> </a:t>
              </a:r>
              <a:r>
                <a:rPr lang="en-US" dirty="0" err="1" smtClean="0"/>
                <a:t>nên</a:t>
              </a:r>
              <a:r>
                <a:rPr lang="en-US" dirty="0" smtClean="0"/>
                <a:t> </a:t>
              </a:r>
              <a:r>
                <a:rPr lang="en-US" dirty="0" err="1" smtClean="0"/>
                <a:t>hiện</a:t>
              </a:r>
              <a:r>
                <a:rPr lang="en-US" dirty="0" smtClean="0"/>
                <a:t> </a:t>
              </a:r>
              <a:r>
                <a:rPr lang="en-US" dirty="0" err="1" smtClean="0"/>
                <a:t>tượng</a:t>
              </a:r>
              <a:r>
                <a:rPr lang="en-US" dirty="0" smtClean="0"/>
                <a:t> </a:t>
              </a:r>
              <a:r>
                <a:rPr lang="en-US" dirty="0" err="1" smtClean="0"/>
                <a:t>này</a:t>
              </a:r>
              <a:r>
                <a:rPr lang="en-US" dirty="0" smtClean="0"/>
                <a:t>? </a:t>
              </a:r>
              <a:endParaRPr lang="en-US" dirty="0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2966" y="4853739"/>
              <a:ext cx="2722779" cy="1828800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1450109" y="76201"/>
            <a:ext cx="7795491" cy="6000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Tên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của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một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chất</a:t>
            </a:r>
            <a:r>
              <a:rPr lang="en-US" sz="2400" dirty="0" smtClean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534400" y="-65088"/>
            <a:ext cx="3657600" cy="12842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Ô CHỮ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8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8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8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8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8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8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8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8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5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2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5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8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8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9" dur="500"/>
                                        <p:tgtEl>
                                          <p:spTgt spid="85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2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85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 nodeType="clickPar">
                      <p:stCondLst>
                        <p:cond delay="0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8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8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3" dur="500"/>
                                        <p:tgtEl>
                                          <p:spTgt spid="85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2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85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 nodeType="clickPar">
                      <p:stCondLst>
                        <p:cond delay="0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8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7" dur="500"/>
                                        <p:tgtEl>
                                          <p:spTgt spid="86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2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85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 nodeType="clickPar">
                      <p:stCondLst>
                        <p:cond delay="0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8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1" dur="500"/>
                                        <p:tgtEl>
                                          <p:spTgt spid="86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24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85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 nodeType="clickPar">
                      <p:stCondLst>
                        <p:cond delay="0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8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8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5" dur="500"/>
                                        <p:tgtEl>
                                          <p:spTgt spid="87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25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85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 nodeType="clickPar">
                      <p:stCondLst>
                        <p:cond delay="0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8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8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9" dur="500"/>
                                        <p:tgtEl>
                                          <p:spTgt spid="87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26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83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00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520" grpId="0" animBg="1"/>
      <p:bldP spid="8521" grpId="0" animBg="1"/>
      <p:bldP spid="8522" grpId="0" animBg="1"/>
      <p:bldP spid="8523" grpId="0" animBg="1"/>
      <p:bldP spid="8524" grpId="0" animBg="1"/>
      <p:bldP spid="8525" grpId="0" animBg="1"/>
      <p:bldP spid="8526" grpId="0" animBg="1"/>
      <p:bldP spid="8550" grpId="0"/>
      <p:bldP spid="8550" grpId="1"/>
      <p:bldP spid="8586" grpId="0"/>
      <p:bldP spid="8586" grpId="1"/>
      <p:bldP spid="8633" grpId="0"/>
      <p:bldP spid="8633" grpId="1"/>
      <p:bldP spid="8674" grpId="0"/>
      <p:bldP spid="8674" grpId="1"/>
      <p:bldP spid="8739" grpId="0"/>
      <p:bldP spid="8739" grpId="1"/>
      <p:bldP spid="8774" grpId="0"/>
      <p:bldP spid="8774" grpId="1"/>
      <p:bldP spid="3" grpId="0"/>
      <p:bldP spid="3" grpId="1"/>
      <p:bldP spid="5" grpId="0" animBg="1"/>
      <p:bldP spid="8" grpId="0"/>
      <p:bldP spid="8" grpId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29389" y="23818"/>
            <a:ext cx="114808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DUNG DỊCH </a:t>
            </a:r>
            <a:r>
              <a:rPr lang="en-US" sz="2800" b="1" dirty="0" smtClean="0">
                <a:solidFill>
                  <a:srgbClr val="FF0000"/>
                </a:solidFill>
              </a:rPr>
              <a:t>AgNO</a:t>
            </a:r>
            <a:r>
              <a:rPr lang="en-US" sz="2800" b="1" baseline="-25000" dirty="0" smtClean="0">
                <a:solidFill>
                  <a:srgbClr val="FF0000"/>
                </a:solidFill>
              </a:rPr>
              <a:t>3</a:t>
            </a:r>
            <a:r>
              <a:rPr lang="en-US" sz="2800" dirty="0" smtClean="0"/>
              <a:t> </a:t>
            </a:r>
            <a:r>
              <a:rPr lang="en-US" sz="2800" b="1" dirty="0" smtClean="0"/>
              <a:t>PHÂN </a:t>
            </a:r>
            <a:r>
              <a:rPr lang="en-US" sz="2800" b="1" dirty="0"/>
              <a:t>BIỆT CÁC ION F</a:t>
            </a:r>
            <a:r>
              <a:rPr lang="en-US" sz="2800" b="1" baseline="30000" dirty="0"/>
              <a:t>-</a:t>
            </a:r>
            <a:r>
              <a:rPr lang="en-US" sz="2800" b="1" dirty="0"/>
              <a:t>, </a:t>
            </a:r>
            <a:r>
              <a:rPr lang="en-US" sz="2800" b="1" dirty="0" err="1"/>
              <a:t>Cl</a:t>
            </a:r>
            <a:r>
              <a:rPr lang="en-US" sz="2800" b="1" baseline="30000" dirty="0"/>
              <a:t>-</a:t>
            </a:r>
            <a:r>
              <a:rPr lang="en-US" sz="2800" b="1" dirty="0"/>
              <a:t>, Br</a:t>
            </a:r>
            <a:r>
              <a:rPr lang="en-US" sz="2800" b="1" baseline="30000" dirty="0"/>
              <a:t>-</a:t>
            </a:r>
            <a:r>
              <a:rPr lang="en-US" sz="2800" b="1" dirty="0"/>
              <a:t>, I</a:t>
            </a:r>
            <a:r>
              <a:rPr lang="en-US" sz="2800" b="1" baseline="30000" dirty="0"/>
              <a:t>-</a:t>
            </a:r>
            <a:endParaRPr lang="en-US" sz="28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err="1" smtClean="0"/>
              <a:t>Muối</a:t>
            </a:r>
            <a:r>
              <a:rPr lang="en-US" sz="2800" dirty="0" smtClean="0"/>
              <a:t> </a:t>
            </a:r>
            <a:r>
              <a:rPr lang="en-US" sz="2800" dirty="0" err="1"/>
              <a:t>chứa</a:t>
            </a:r>
            <a:r>
              <a:rPr lang="en-US" sz="2800" dirty="0"/>
              <a:t> </a:t>
            </a:r>
            <a:r>
              <a:rPr lang="en-US" sz="2800" dirty="0" err="1"/>
              <a:t>gốc</a:t>
            </a:r>
            <a:r>
              <a:rPr lang="en-US" sz="2800" dirty="0"/>
              <a:t> F</a:t>
            </a:r>
            <a:r>
              <a:rPr lang="en-US" sz="2800" baseline="30000" dirty="0"/>
              <a:t>-</a:t>
            </a:r>
            <a:r>
              <a:rPr lang="en-US" sz="2800" dirty="0"/>
              <a:t>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phản</a:t>
            </a:r>
            <a:r>
              <a:rPr lang="en-US" sz="2800" dirty="0"/>
              <a:t> </a:t>
            </a:r>
            <a:r>
              <a:rPr lang="en-US" sz="2800" dirty="0" err="1"/>
              <a:t>ứng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	NaF+AgNO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              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tác</a:t>
            </a:r>
            <a:r>
              <a:rPr lang="en-US" sz="2800" dirty="0"/>
              <a:t> </a:t>
            </a:r>
            <a:r>
              <a:rPr lang="en-US" sz="2800" dirty="0" err="1" smtClean="0"/>
              <a:t>dụng</a:t>
            </a:r>
            <a:endParaRPr lang="en-US" sz="2800" dirty="0" smtClean="0"/>
          </a:p>
          <a:p>
            <a:endParaRPr lang="en-US" sz="28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muối</a:t>
            </a:r>
            <a:r>
              <a:rPr lang="en-US" sz="2800" dirty="0"/>
              <a:t> </a:t>
            </a:r>
            <a:r>
              <a:rPr lang="en-US" sz="2800" dirty="0" err="1"/>
              <a:t>Cl</a:t>
            </a:r>
            <a:r>
              <a:rPr lang="en-US" sz="2800" baseline="30000" dirty="0"/>
              <a:t>-</a:t>
            </a:r>
            <a:r>
              <a:rPr lang="en-US" sz="2800" dirty="0"/>
              <a:t> </a:t>
            </a:r>
            <a:r>
              <a:rPr lang="en-US" sz="2800" dirty="0" err="1"/>
              <a:t>tạo</a:t>
            </a:r>
            <a:r>
              <a:rPr lang="en-US" sz="2800" dirty="0"/>
              <a:t> </a:t>
            </a:r>
            <a:r>
              <a:rPr lang="en-US" sz="2800" dirty="0" err="1"/>
              <a:t>kết</a:t>
            </a:r>
            <a:r>
              <a:rPr lang="en-US" sz="2800" dirty="0"/>
              <a:t> </a:t>
            </a:r>
            <a:r>
              <a:rPr lang="en-US" sz="2800" dirty="0" err="1"/>
              <a:t>tủa</a:t>
            </a:r>
            <a:r>
              <a:rPr lang="en-US" sz="2800" dirty="0"/>
              <a:t> </a:t>
            </a:r>
            <a:r>
              <a:rPr lang="en-US" sz="2800" dirty="0" err="1" smtClean="0"/>
              <a:t>trắng</a:t>
            </a:r>
            <a:endParaRPr lang="en-US" sz="2800" dirty="0" smtClean="0"/>
          </a:p>
          <a:p>
            <a:r>
              <a:rPr lang="en-US" sz="2800" dirty="0" smtClean="0"/>
              <a:t>	</a:t>
            </a:r>
            <a:r>
              <a:rPr lang="en-US" sz="2800" dirty="0" err="1" smtClean="0"/>
              <a:t>NaCl</a:t>
            </a:r>
            <a:r>
              <a:rPr lang="en-US" sz="2800" dirty="0" smtClean="0"/>
              <a:t> </a:t>
            </a:r>
            <a:r>
              <a:rPr lang="en-US" sz="2800" dirty="0"/>
              <a:t>+ AgNO</a:t>
            </a:r>
            <a:r>
              <a:rPr lang="en-US" sz="2800" baseline="-25000" dirty="0"/>
              <a:t>3  		  </a:t>
            </a:r>
            <a:r>
              <a:rPr lang="en-US" sz="2800" dirty="0"/>
              <a:t> </a:t>
            </a:r>
            <a:r>
              <a:rPr lang="en-US" sz="2800" dirty="0" err="1"/>
              <a:t>AgCl</a:t>
            </a:r>
            <a:r>
              <a:rPr lang="en-US" sz="2800" dirty="0">
                <a:sym typeface="Wingdings 3"/>
              </a:rPr>
              <a:t></a:t>
            </a:r>
            <a:r>
              <a:rPr lang="en-US" sz="2800" dirty="0"/>
              <a:t> + NaNO</a:t>
            </a:r>
            <a:r>
              <a:rPr lang="en-US" sz="2800" baseline="-25000" dirty="0"/>
              <a:t>3</a:t>
            </a:r>
            <a:endParaRPr lang="en-US" sz="2800" dirty="0"/>
          </a:p>
          <a:p>
            <a:r>
              <a:rPr lang="en-US" sz="2800" i="1" dirty="0"/>
              <a:t>                                       </a:t>
            </a:r>
            <a:r>
              <a:rPr lang="en-US" sz="2800" i="1" dirty="0" smtClean="0"/>
              <a:t>                 </a:t>
            </a:r>
            <a:r>
              <a:rPr lang="en-US" sz="2800" i="1" dirty="0" smtClean="0">
                <a:solidFill>
                  <a:srgbClr val="FF0000"/>
                </a:solidFill>
              </a:rPr>
              <a:t>(</a:t>
            </a:r>
            <a:r>
              <a:rPr lang="en-US" sz="2800" i="1" dirty="0" err="1">
                <a:solidFill>
                  <a:srgbClr val="FF0000"/>
                </a:solidFill>
              </a:rPr>
              <a:t>Trắng</a:t>
            </a:r>
            <a:r>
              <a:rPr lang="en-US" sz="2800" i="1" dirty="0">
                <a:solidFill>
                  <a:srgbClr val="FF0000"/>
                </a:solidFill>
              </a:rPr>
              <a:t>)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err="1"/>
              <a:t>M</a:t>
            </a:r>
            <a:r>
              <a:rPr lang="en-US" sz="2800" dirty="0" err="1" smtClean="0"/>
              <a:t>uối</a:t>
            </a:r>
            <a:r>
              <a:rPr lang="en-US" sz="2800" dirty="0" smtClean="0"/>
              <a:t> </a:t>
            </a:r>
            <a:r>
              <a:rPr lang="en-US" sz="2800" dirty="0"/>
              <a:t>Br</a:t>
            </a:r>
            <a:r>
              <a:rPr lang="en-US" sz="2800" baseline="30000" dirty="0"/>
              <a:t>-</a:t>
            </a:r>
            <a:r>
              <a:rPr lang="en-US" sz="2800" dirty="0"/>
              <a:t> </a:t>
            </a:r>
            <a:r>
              <a:rPr lang="en-US" sz="2800" dirty="0" err="1"/>
              <a:t>tạo</a:t>
            </a:r>
            <a:r>
              <a:rPr lang="en-US" sz="2800" dirty="0"/>
              <a:t> </a:t>
            </a:r>
            <a:r>
              <a:rPr lang="en-US" sz="2800" dirty="0" err="1"/>
              <a:t>kết</a:t>
            </a:r>
            <a:r>
              <a:rPr lang="en-US" sz="2800" dirty="0"/>
              <a:t> </a:t>
            </a:r>
            <a:r>
              <a:rPr lang="en-US" sz="2800" dirty="0" err="1"/>
              <a:t>tủa</a:t>
            </a:r>
            <a:r>
              <a:rPr lang="en-US" sz="2800" dirty="0"/>
              <a:t> </a:t>
            </a:r>
            <a:r>
              <a:rPr lang="en-US" sz="2800" dirty="0" err="1"/>
              <a:t>vàng</a:t>
            </a:r>
            <a:r>
              <a:rPr lang="en-US" sz="2800" dirty="0"/>
              <a:t> </a:t>
            </a:r>
            <a:r>
              <a:rPr lang="en-US" sz="2800" dirty="0" err="1" smtClean="0"/>
              <a:t>nhạt</a:t>
            </a:r>
            <a:endParaRPr lang="en-US" sz="2800" dirty="0" smtClean="0"/>
          </a:p>
          <a:p>
            <a:r>
              <a:rPr lang="en-US" sz="2800" dirty="0" err="1"/>
              <a:t>NaBr</a:t>
            </a:r>
            <a:r>
              <a:rPr lang="en-US" sz="2800" dirty="0"/>
              <a:t> + AgNO</a:t>
            </a:r>
            <a:r>
              <a:rPr lang="en-US" sz="2800" baseline="-25000" dirty="0"/>
              <a:t>3    		  </a:t>
            </a:r>
            <a:r>
              <a:rPr lang="en-US" sz="2800" dirty="0"/>
              <a:t> </a:t>
            </a:r>
            <a:r>
              <a:rPr lang="en-US" sz="2800" dirty="0" err="1"/>
              <a:t>AgBr</a:t>
            </a:r>
            <a:r>
              <a:rPr lang="en-US" sz="2800" dirty="0">
                <a:sym typeface="Wingdings 3"/>
              </a:rPr>
              <a:t></a:t>
            </a:r>
            <a:r>
              <a:rPr lang="en-US" sz="2800" dirty="0"/>
              <a:t> + NaNO</a:t>
            </a:r>
            <a:r>
              <a:rPr lang="en-US" sz="2800" baseline="-25000" dirty="0"/>
              <a:t>3</a:t>
            </a:r>
            <a:endParaRPr lang="en-US" sz="2800" dirty="0"/>
          </a:p>
          <a:p>
            <a:r>
              <a:rPr lang="en-US" sz="2800" i="1" dirty="0"/>
              <a:t>                                       </a:t>
            </a:r>
            <a:r>
              <a:rPr lang="en-US" sz="2800" i="1" dirty="0">
                <a:solidFill>
                  <a:srgbClr val="FF0000"/>
                </a:solidFill>
              </a:rPr>
              <a:t>(</a:t>
            </a:r>
            <a:r>
              <a:rPr lang="en-US" sz="2800" i="1" dirty="0" err="1">
                <a:solidFill>
                  <a:srgbClr val="FF0000"/>
                </a:solidFill>
              </a:rPr>
              <a:t>vàng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nhạt</a:t>
            </a:r>
            <a:r>
              <a:rPr lang="en-US" sz="2800" i="1" dirty="0">
                <a:solidFill>
                  <a:srgbClr val="FF0000"/>
                </a:solidFill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8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err="1" smtClean="0"/>
              <a:t>Muối</a:t>
            </a:r>
            <a:r>
              <a:rPr lang="en-US" sz="2800" dirty="0" smtClean="0"/>
              <a:t> </a:t>
            </a:r>
            <a:r>
              <a:rPr lang="en-US" sz="2800" dirty="0"/>
              <a:t>I</a:t>
            </a:r>
            <a:r>
              <a:rPr lang="en-US" sz="2800" baseline="30000" dirty="0"/>
              <a:t>-</a:t>
            </a:r>
            <a:r>
              <a:rPr lang="en-US" sz="2800" dirty="0"/>
              <a:t> </a:t>
            </a:r>
            <a:r>
              <a:rPr lang="en-US" sz="2800" dirty="0" err="1"/>
              <a:t>tạo</a:t>
            </a:r>
            <a:r>
              <a:rPr lang="en-US" sz="2800" dirty="0"/>
              <a:t> </a:t>
            </a:r>
            <a:r>
              <a:rPr lang="en-US" sz="2800" dirty="0" err="1"/>
              <a:t>kết</a:t>
            </a:r>
            <a:r>
              <a:rPr lang="en-US" sz="2800" dirty="0"/>
              <a:t> </a:t>
            </a:r>
            <a:r>
              <a:rPr lang="en-US" sz="2800" dirty="0" err="1"/>
              <a:t>tủa</a:t>
            </a:r>
            <a:r>
              <a:rPr lang="en-US" sz="2800" dirty="0"/>
              <a:t> </a:t>
            </a:r>
            <a:r>
              <a:rPr lang="en-US" sz="2800" dirty="0" err="1"/>
              <a:t>vàng</a:t>
            </a:r>
            <a:r>
              <a:rPr lang="en-US" sz="2800" dirty="0"/>
              <a:t> </a:t>
            </a:r>
            <a:r>
              <a:rPr lang="en-US" sz="2800" dirty="0" err="1"/>
              <a:t>đậm</a:t>
            </a:r>
            <a:r>
              <a:rPr lang="en-US" sz="2800" dirty="0" smtClean="0"/>
              <a:t>.</a:t>
            </a:r>
          </a:p>
          <a:p>
            <a:r>
              <a:rPr lang="en-US" sz="2800" dirty="0" err="1"/>
              <a:t>NaI</a:t>
            </a:r>
            <a:r>
              <a:rPr lang="en-US" sz="2800" dirty="0"/>
              <a:t> + AgNO</a:t>
            </a:r>
            <a:r>
              <a:rPr lang="en-US" sz="2800" baseline="-25000" dirty="0"/>
              <a:t>3   </a:t>
            </a:r>
            <a:r>
              <a:rPr lang="en-US" sz="2800" dirty="0"/>
              <a:t>     			</a:t>
            </a:r>
            <a:r>
              <a:rPr lang="en-US" sz="2800" dirty="0" err="1"/>
              <a:t>AgI</a:t>
            </a:r>
            <a:r>
              <a:rPr lang="en-US" sz="2800" dirty="0">
                <a:sym typeface="Wingdings 3"/>
              </a:rPr>
              <a:t></a:t>
            </a:r>
            <a:r>
              <a:rPr lang="en-US" sz="2800" dirty="0"/>
              <a:t> + NaNO</a:t>
            </a:r>
            <a:r>
              <a:rPr lang="en-US" sz="2800" baseline="-25000" dirty="0"/>
              <a:t>3</a:t>
            </a:r>
            <a:endParaRPr lang="en-US" sz="2800" dirty="0"/>
          </a:p>
          <a:p>
            <a:r>
              <a:rPr lang="en-US" sz="2800" i="1" dirty="0"/>
              <a:t>                                      </a:t>
            </a:r>
            <a:r>
              <a:rPr lang="en-US" sz="2800" i="1" dirty="0" smtClean="0"/>
              <a:t>         </a:t>
            </a:r>
            <a:r>
              <a:rPr lang="en-US" sz="2800" i="1" dirty="0">
                <a:solidFill>
                  <a:srgbClr val="FF0000"/>
                </a:solidFill>
              </a:rPr>
              <a:t>(</a:t>
            </a:r>
            <a:r>
              <a:rPr lang="en-US" sz="2800" i="1" dirty="0" err="1">
                <a:solidFill>
                  <a:srgbClr val="FF0000"/>
                </a:solidFill>
              </a:rPr>
              <a:t>vàng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đậm</a:t>
            </a:r>
            <a:r>
              <a:rPr lang="en-US" sz="2800" i="1" dirty="0">
                <a:solidFill>
                  <a:srgbClr val="FF0000"/>
                </a:solidFill>
              </a:rPr>
              <a:t>)</a:t>
            </a:r>
            <a:endParaRPr lang="en-US" sz="2800" dirty="0">
              <a:solidFill>
                <a:srgbClr val="FF000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sz="28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204307" y="1137138"/>
            <a:ext cx="109806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204307" y="5439507"/>
            <a:ext cx="14224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764589" y="3810000"/>
            <a:ext cx="14224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591169" y="2438400"/>
            <a:ext cx="14224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117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NHẬN BIẾT </a:t>
            </a:r>
            <a:endParaRPr lang="en-US" sz="3200" b="1" dirty="0"/>
          </a:p>
        </p:txBody>
      </p:sp>
      <p:sp>
        <p:nvSpPr>
          <p:cNvPr id="3" name="Rectangle 2"/>
          <p:cNvSpPr/>
          <p:nvPr/>
        </p:nvSpPr>
        <p:spPr>
          <a:xfrm>
            <a:off x="1524001" y="2514601"/>
            <a:ext cx="65209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3200" dirty="0">
                <a:latin typeface="Times New Roman" pitchFamily="18" charset="0"/>
                <a:cs typeface="Times New Roman" pitchFamily="18" charset="0"/>
              </a:rPr>
              <a:t>NaCl, NaBr, NaI, HCl, </a:t>
            </a:r>
            <a:r>
              <a:rPr lang="de-DE" sz="3200" dirty="0" smtClean="0">
                <a:latin typeface="Times New Roman" pitchFamily="18" charset="0"/>
                <a:cs typeface="Times New Roman" pitchFamily="18" charset="0"/>
              </a:rPr>
              <a:t>HNO</a:t>
            </a:r>
            <a:r>
              <a:rPr lang="de-DE" sz="32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de-DE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de-DE" sz="3200" dirty="0">
                <a:latin typeface="Times New Roman" pitchFamily="18" charset="0"/>
                <a:cs typeface="Times New Roman" pitchFamily="18" charset="0"/>
              </a:rPr>
              <a:t>NaOH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16000" y="1295401"/>
            <a:ext cx="10566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dirty="0">
                <a:latin typeface="Times New Roman" pitchFamily="18" charset="0"/>
                <a:cs typeface="Times New Roman" pitchFamily="18" charset="0"/>
              </a:rPr>
              <a:t>Nhận biết các dung dịch mất nhãn sau bằng phương pháp hoá học</a:t>
            </a:r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85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12324" y="582707"/>
            <a:ext cx="6452023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de-DE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3200" dirty="0">
                <a:latin typeface="Times New Roman" pitchFamily="18" charset="0"/>
                <a:cs typeface="Times New Roman" pitchFamily="18" charset="0"/>
              </a:rPr>
              <a:t>NaCl, NaBr, NaI, HCl, </a:t>
            </a:r>
            <a:r>
              <a:rPr lang="de-DE" sz="3200" dirty="0" smtClean="0">
                <a:latin typeface="Times New Roman" pitchFamily="18" charset="0"/>
                <a:cs typeface="Times New Roman" pitchFamily="18" charset="0"/>
              </a:rPr>
              <a:t>HNO</a:t>
            </a:r>
            <a:r>
              <a:rPr lang="de-DE" sz="32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de-DE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de-DE" sz="3200" dirty="0">
                <a:latin typeface="Times New Roman" pitchFamily="18" charset="0"/>
                <a:cs typeface="Times New Roman" pitchFamily="18" charset="0"/>
              </a:rPr>
              <a:t>NaOH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6255357" y="1167482"/>
            <a:ext cx="0" cy="9392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6315123" y="1195410"/>
            <a:ext cx="27432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QUỲ TÍM</a:t>
            </a:r>
            <a:endParaRPr lang="en-US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892952" y="2241177"/>
            <a:ext cx="7010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487504" y="2698377"/>
            <a:ext cx="0" cy="685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9942913" y="2833882"/>
            <a:ext cx="0" cy="6285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73987" y="3429000"/>
            <a:ext cx="4064000" cy="76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dirty="0">
                <a:latin typeface="Times New Roman" pitchFamily="18" charset="0"/>
                <a:cs typeface="Times New Roman" pitchFamily="18" charset="0"/>
              </a:rPr>
              <a:t>NaCl, NaBr, NaI,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4759589" y="3384177"/>
            <a:ext cx="2641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NaOH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Connector 9"/>
          <p:cNvCxnSpPr>
            <a:endCxn id="9" idx="0"/>
          </p:cNvCxnSpPr>
          <p:nvPr/>
        </p:nvCxnSpPr>
        <p:spPr>
          <a:xfrm>
            <a:off x="6080389" y="2819401"/>
            <a:ext cx="0" cy="5647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8361392" y="3461411"/>
            <a:ext cx="3134659" cy="7430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latin typeface="Times New Roman" pitchFamily="18" charset="0"/>
                <a:cs typeface="Times New Roman" pitchFamily="18" charset="0"/>
              </a:rPr>
              <a:t>HCl, HNO</a:t>
            </a:r>
            <a:r>
              <a:rPr lang="de-DE" sz="28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28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2648557" y="4195482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9833769" y="4213411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63488" y="5074024"/>
            <a:ext cx="406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366388" y="5074024"/>
            <a:ext cx="2844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/>
          <p:cNvGrpSpPr/>
          <p:nvPr/>
        </p:nvGrpSpPr>
        <p:grpSpPr>
          <a:xfrm>
            <a:off x="9834810" y="5051612"/>
            <a:ext cx="2357191" cy="1407460"/>
            <a:chOff x="7376107" y="5051612"/>
            <a:chExt cx="1767893" cy="1407460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8349618" y="5051612"/>
              <a:ext cx="0" cy="5109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7376107" y="5580530"/>
              <a:ext cx="1767893" cy="8785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 smtClean="0"/>
                <a:t>Kh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ông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hiện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tượng</a:t>
              </a:r>
              <a:endParaRPr lang="en-US" sz="2000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de-DE" sz="2000" dirty="0">
                  <a:latin typeface="Times New Roman" pitchFamily="18" charset="0"/>
                  <a:cs typeface="Times New Roman" pitchFamily="18" charset="0"/>
                </a:rPr>
                <a:t>HNO</a:t>
              </a:r>
              <a:r>
                <a:rPr lang="de-DE" sz="2000" baseline="-25000" dirty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de-DE" sz="20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7" name="Straight Arrow Connector 26"/>
          <p:cNvCxnSpPr/>
          <p:nvPr/>
        </p:nvCxnSpPr>
        <p:spPr>
          <a:xfrm>
            <a:off x="8264789" y="4334434"/>
            <a:ext cx="0" cy="25101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200789" y="4285129"/>
            <a:ext cx="0" cy="25101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1727200" y="4693024"/>
            <a:ext cx="1704632" cy="381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AgNO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1" name="Rectangle 30"/>
          <p:cNvSpPr/>
          <p:nvPr/>
        </p:nvSpPr>
        <p:spPr>
          <a:xfrm>
            <a:off x="9058323" y="4670612"/>
            <a:ext cx="1550893" cy="381001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AgNO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2" name="Rectangle 31"/>
          <p:cNvSpPr/>
          <p:nvPr/>
        </p:nvSpPr>
        <p:spPr>
          <a:xfrm>
            <a:off x="8700325" y="2241177"/>
            <a:ext cx="2268968" cy="57822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đỏ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021261" y="2241177"/>
            <a:ext cx="2932487" cy="457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991926" y="2241177"/>
            <a:ext cx="2409263" cy="560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xanh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0" y="-32380"/>
            <a:ext cx="12192000" cy="4895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NHẬN BIẾT </a:t>
            </a:r>
            <a:endParaRPr lang="en-US" sz="2800" b="1" dirty="0"/>
          </a:p>
        </p:txBody>
      </p:sp>
      <p:grpSp>
        <p:nvGrpSpPr>
          <p:cNvPr id="40" name="Group 39"/>
          <p:cNvGrpSpPr/>
          <p:nvPr/>
        </p:nvGrpSpPr>
        <p:grpSpPr>
          <a:xfrm>
            <a:off x="3895989" y="5074024"/>
            <a:ext cx="1727200" cy="1389530"/>
            <a:chOff x="2921992" y="5074024"/>
            <a:chExt cx="1295400" cy="1389530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3396118" y="5074024"/>
              <a:ext cx="0" cy="5647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/>
            <p:cNvSpPr/>
            <p:nvPr/>
          </p:nvSpPr>
          <p:spPr>
            <a:xfrm>
              <a:off x="2921992" y="5656730"/>
              <a:ext cx="1295400" cy="806824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de-DE" sz="2000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Vàng đậm</a:t>
              </a:r>
            </a:p>
            <a:p>
              <a:pPr algn="ctr"/>
              <a:r>
                <a:rPr lang="de-DE" sz="2000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NaI</a:t>
              </a:r>
              <a:endParaRPr lang="en-US" sz="2000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048000" y="5775512"/>
              <a:ext cx="0" cy="27566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7524837" y="5040407"/>
            <a:ext cx="1900207" cy="1405218"/>
            <a:chOff x="5643627" y="5040407"/>
            <a:chExt cx="1425155" cy="1405218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6311608" y="5040407"/>
              <a:ext cx="0" cy="5065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5643627" y="5567083"/>
              <a:ext cx="1425155" cy="87854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 sz="2400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de-DE" sz="2000" dirty="0" smtClean="0">
                  <a:latin typeface="Times New Roman" pitchFamily="18" charset="0"/>
                  <a:cs typeface="Times New Roman" pitchFamily="18" charset="0"/>
                </a:rPr>
                <a:t>Trắng</a:t>
              </a:r>
            </a:p>
            <a:p>
              <a:pPr algn="ctr"/>
              <a:r>
                <a:rPr lang="de-DE" sz="2000" dirty="0"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de-DE" sz="2000" dirty="0" smtClean="0">
                  <a:latin typeface="Times New Roman" pitchFamily="18" charset="0"/>
                  <a:cs typeface="Times New Roman" pitchFamily="18" charset="0"/>
                </a:rPr>
                <a:t>Cl</a:t>
              </a:r>
              <a:endParaRPr lang="en-US" sz="2000" dirty="0"/>
            </a:p>
          </p:txBody>
        </p:sp>
        <p:cxnSp>
          <p:nvCxnSpPr>
            <p:cNvPr id="36" name="Straight Arrow Connector 35"/>
            <p:cNvCxnSpPr/>
            <p:nvPr/>
          </p:nvCxnSpPr>
          <p:spPr>
            <a:xfrm>
              <a:off x="6019800" y="5730689"/>
              <a:ext cx="0" cy="27566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1886556" y="5074024"/>
            <a:ext cx="1727200" cy="1389530"/>
            <a:chOff x="1414917" y="5074024"/>
            <a:chExt cx="1295400" cy="1389530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1961029" y="5074024"/>
              <a:ext cx="0" cy="4885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/>
            <p:cNvSpPr/>
            <p:nvPr/>
          </p:nvSpPr>
          <p:spPr>
            <a:xfrm>
              <a:off x="1414917" y="5585012"/>
              <a:ext cx="1295400" cy="878542"/>
            </a:xfrm>
            <a:prstGeom prst="rect">
              <a:avLst/>
            </a:prstGeom>
            <a:solidFill>
              <a:srgbClr val="D9D93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de-DE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Vàng nhạt</a:t>
              </a:r>
            </a:p>
            <a:p>
              <a:pPr algn="ctr"/>
              <a:r>
                <a:rPr lang="de-DE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NaBr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  <p:cxnSp>
          <p:nvCxnSpPr>
            <p:cNvPr id="37" name="Straight Arrow Connector 36"/>
            <p:cNvCxnSpPr/>
            <p:nvPr/>
          </p:nvCxnSpPr>
          <p:spPr>
            <a:xfrm>
              <a:off x="1550477" y="5721546"/>
              <a:ext cx="0" cy="27566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0" y="5074024"/>
            <a:ext cx="1727200" cy="1389530"/>
            <a:chOff x="0" y="5074024"/>
            <a:chExt cx="1295400" cy="138953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427295" y="5074024"/>
              <a:ext cx="0" cy="5647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0" y="5638800"/>
              <a:ext cx="1295400" cy="824754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de-DE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de-DE" sz="2000" dirty="0" smtClean="0">
                  <a:latin typeface="Times New Roman" pitchFamily="18" charset="0"/>
                  <a:cs typeface="Times New Roman" pitchFamily="18" charset="0"/>
                </a:rPr>
                <a:t>rắng</a:t>
              </a:r>
            </a:p>
            <a:p>
              <a:pPr algn="ctr"/>
              <a:r>
                <a:rPr lang="de-DE" sz="2000" dirty="0" smtClean="0">
                  <a:latin typeface="Times New Roman" pitchFamily="18" charset="0"/>
                  <a:cs typeface="Times New Roman" pitchFamily="18" charset="0"/>
                </a:rPr>
                <a:t>NaCl</a:t>
              </a:r>
              <a:endParaRPr lang="en-US" sz="2000" dirty="0"/>
            </a:p>
          </p:txBody>
        </p:sp>
        <p:cxnSp>
          <p:nvCxnSpPr>
            <p:cNvPr id="38" name="Straight Arrow Connector 37"/>
            <p:cNvCxnSpPr/>
            <p:nvPr/>
          </p:nvCxnSpPr>
          <p:spPr>
            <a:xfrm>
              <a:off x="347616" y="5730689"/>
              <a:ext cx="0" cy="27566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61974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8" grpId="0" animBg="1"/>
      <p:bldP spid="9" grpId="0" animBg="1"/>
      <p:bldP spid="11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NHẬN BIẾT </a:t>
            </a:r>
            <a:endParaRPr lang="en-US" sz="32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8861"/>
              </p:ext>
            </p:extLst>
          </p:nvPr>
        </p:nvGraphicFramePr>
        <p:xfrm>
          <a:off x="691663" y="977704"/>
          <a:ext cx="10316306" cy="3688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3758"/>
                <a:gridCol w="1473758"/>
                <a:gridCol w="1473758"/>
                <a:gridCol w="1473758"/>
                <a:gridCol w="1473758"/>
                <a:gridCol w="1473758"/>
                <a:gridCol w="1473758"/>
              </a:tblGrid>
              <a:tr h="839371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NaCl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NaI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NaBr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HCl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HNO</a:t>
                      </a:r>
                      <a:r>
                        <a:rPr lang="de-DE" sz="32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NaOH</a:t>
                      </a:r>
                      <a:endParaRPr lang="en-US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3200" dirty="0"/>
                    </a:p>
                  </a:txBody>
                  <a:tcPr/>
                </a:tc>
              </a:tr>
              <a:tr h="874541"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Qùy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tím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X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X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X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Đỏ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Đỏ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xanh</a:t>
                      </a:r>
                      <a:endParaRPr lang="en-US" sz="3200" dirty="0"/>
                    </a:p>
                  </a:txBody>
                  <a:tcPr/>
                </a:tc>
              </a:tr>
              <a:tr h="1043354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AgNO</a:t>
                      </a:r>
                      <a:r>
                        <a:rPr lang="en-US" sz="3200" baseline="-25000" dirty="0" smtClean="0"/>
                        <a:t>3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Kết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tủa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trắng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Kủa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tủa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vàng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đậm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Kết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tủa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vàng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nhạt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Kết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tủa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trắng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Ko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hiện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tượng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X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07041" y="4609449"/>
            <a:ext cx="11577918" cy="221599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     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P</a:t>
            </a:r>
            <a:r>
              <a:rPr lang="en-US" sz="2400" b="1" dirty="0" err="1" smtClean="0">
                <a:latin typeface="+mj-lt"/>
              </a:rPr>
              <a:t>hương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trình</a:t>
            </a:r>
            <a:r>
              <a:rPr lang="en-US" sz="2400" b="1" dirty="0" smtClean="0">
                <a:latin typeface="+mj-lt"/>
              </a:rPr>
              <a:t>;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latin typeface="+mj-lt"/>
              </a:rPr>
              <a:t>AgNO</a:t>
            </a:r>
            <a:r>
              <a:rPr lang="en-US" sz="2400" b="1" baseline="-25000" dirty="0" smtClean="0">
                <a:latin typeface="+mj-lt"/>
              </a:rPr>
              <a:t>3</a:t>
            </a:r>
            <a:r>
              <a:rPr lang="en-US" sz="2400" b="1" dirty="0" smtClean="0">
                <a:latin typeface="+mj-lt"/>
              </a:rPr>
              <a:t>+ </a:t>
            </a:r>
            <a:r>
              <a:rPr lang="en-US" sz="2400" b="1" dirty="0" err="1" smtClean="0">
                <a:latin typeface="+mj-lt"/>
              </a:rPr>
              <a:t>NaCl</a:t>
            </a:r>
            <a:r>
              <a:rPr lang="en-US" sz="2400" b="1" dirty="0" smtClean="0">
                <a:latin typeface="+mj-lt"/>
                <a:sym typeface="Wingdings" panose="05000000000000000000" pitchFamily="2" charset="2"/>
              </a:rPr>
              <a:t> </a:t>
            </a:r>
            <a:r>
              <a:rPr lang="en-US" sz="2400" b="1" dirty="0" err="1" smtClean="0">
                <a:latin typeface="+mj-lt"/>
                <a:sym typeface="Wingdings" panose="05000000000000000000" pitchFamily="2" charset="2"/>
              </a:rPr>
              <a:t>AgCl</a:t>
            </a:r>
            <a:r>
              <a:rPr lang="en-US" sz="2400" b="1" dirty="0" smtClean="0">
                <a:latin typeface="+mj-lt"/>
                <a:sym typeface="Wingdings" panose="05000000000000000000" pitchFamily="2" charset="2"/>
              </a:rPr>
              <a:t> + NaNO</a:t>
            </a:r>
            <a:r>
              <a:rPr lang="en-US" sz="2400" b="1" baseline="-25000" dirty="0" smtClean="0">
                <a:latin typeface="+mj-lt"/>
                <a:sym typeface="Wingdings" panose="05000000000000000000" pitchFamily="2" charset="2"/>
              </a:rPr>
              <a:t>3</a:t>
            </a:r>
            <a:r>
              <a:rPr lang="en-US" sz="2400" b="1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400" b="1" dirty="0" smtClean="0">
                <a:latin typeface="+mj-lt"/>
                <a:sym typeface="Wingdings" panose="05000000000000000000" pitchFamily="2" charset="2"/>
              </a:rPr>
              <a:t>                               </a:t>
            </a:r>
            <a:r>
              <a:rPr lang="en-US" sz="2400" b="1" dirty="0" smtClean="0">
                <a:latin typeface="+mj-lt"/>
              </a:rPr>
              <a:t> AgNO</a:t>
            </a:r>
            <a:r>
              <a:rPr lang="en-US" sz="2400" b="1" baseline="-25000" dirty="0" smtClean="0">
                <a:latin typeface="+mj-lt"/>
              </a:rPr>
              <a:t>3</a:t>
            </a:r>
            <a:r>
              <a:rPr lang="en-US" sz="2400" b="1" dirty="0">
                <a:latin typeface="+mj-lt"/>
              </a:rPr>
              <a:t>+ </a:t>
            </a:r>
            <a:r>
              <a:rPr lang="en-US" sz="2400" b="1" dirty="0" err="1" smtClean="0">
                <a:latin typeface="+mj-lt"/>
              </a:rPr>
              <a:t>NaBr</a:t>
            </a:r>
            <a:r>
              <a:rPr lang="en-US" sz="2400" b="1" dirty="0" smtClean="0">
                <a:latin typeface="+mj-lt"/>
                <a:sym typeface="Wingdings" panose="05000000000000000000" pitchFamily="2" charset="2"/>
              </a:rPr>
              <a:t> </a:t>
            </a:r>
            <a:r>
              <a:rPr lang="en-US" sz="2400" b="1" dirty="0" err="1" smtClean="0">
                <a:latin typeface="+mj-lt"/>
                <a:sym typeface="Wingdings" panose="05000000000000000000" pitchFamily="2" charset="2"/>
              </a:rPr>
              <a:t>AgBr</a:t>
            </a:r>
            <a:r>
              <a:rPr lang="en-US" sz="2400" b="1" dirty="0" smtClean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400" b="1" dirty="0">
                <a:latin typeface="+mj-lt"/>
                <a:sym typeface="Wingdings" panose="05000000000000000000" pitchFamily="2" charset="2"/>
              </a:rPr>
              <a:t>+ NaNO</a:t>
            </a:r>
            <a:r>
              <a:rPr lang="en-US" sz="2400" b="1" baseline="-25000" dirty="0">
                <a:latin typeface="+mj-lt"/>
                <a:sym typeface="Wingdings" panose="05000000000000000000" pitchFamily="2" charset="2"/>
              </a:rPr>
              <a:t>3</a:t>
            </a:r>
            <a:endParaRPr lang="en-US" sz="2400" b="1" dirty="0">
              <a:latin typeface="+mj-lt"/>
              <a:sym typeface="Wingdings" panose="05000000000000000000" pitchFamily="2" charset="2"/>
            </a:endParaRPr>
          </a:p>
          <a:p>
            <a:pPr lvl="0"/>
            <a:endParaRPr lang="en-US" sz="2400" b="1" dirty="0">
              <a:latin typeface="+mj-lt"/>
            </a:endParaRPr>
          </a:p>
          <a:p>
            <a:pPr lvl="0"/>
            <a:r>
              <a:rPr lang="en-US" sz="2400" b="1" dirty="0" smtClean="0">
                <a:latin typeface="+mj-lt"/>
              </a:rPr>
              <a:t> AgNO</a:t>
            </a:r>
            <a:r>
              <a:rPr lang="en-US" sz="2400" b="1" baseline="-25000" dirty="0" smtClean="0">
                <a:latin typeface="+mj-lt"/>
              </a:rPr>
              <a:t>3</a:t>
            </a:r>
            <a:r>
              <a:rPr lang="en-US" sz="2400" b="1" dirty="0">
                <a:latin typeface="+mj-lt"/>
              </a:rPr>
              <a:t>+ </a:t>
            </a:r>
            <a:r>
              <a:rPr lang="en-US" sz="2400" b="1" dirty="0" err="1" smtClean="0">
                <a:latin typeface="+mj-lt"/>
              </a:rPr>
              <a:t>NaI</a:t>
            </a:r>
            <a:r>
              <a:rPr lang="en-US" sz="2400" b="1" dirty="0" smtClean="0">
                <a:latin typeface="+mj-lt"/>
                <a:sym typeface="Wingdings" panose="05000000000000000000" pitchFamily="2" charset="2"/>
              </a:rPr>
              <a:t> </a:t>
            </a:r>
            <a:r>
              <a:rPr lang="en-US" sz="2400" b="1" dirty="0" err="1" smtClean="0">
                <a:latin typeface="+mj-lt"/>
                <a:sym typeface="Wingdings" panose="05000000000000000000" pitchFamily="2" charset="2"/>
              </a:rPr>
              <a:t>AgI</a:t>
            </a:r>
            <a:r>
              <a:rPr lang="en-US" sz="2400" b="1" dirty="0" smtClean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400" b="1" dirty="0">
                <a:latin typeface="+mj-lt"/>
                <a:sym typeface="Wingdings" panose="05000000000000000000" pitchFamily="2" charset="2"/>
              </a:rPr>
              <a:t>+ </a:t>
            </a:r>
            <a:r>
              <a:rPr lang="en-US" sz="2400" b="1" dirty="0" smtClean="0">
                <a:latin typeface="+mj-lt"/>
                <a:sym typeface="Wingdings" panose="05000000000000000000" pitchFamily="2" charset="2"/>
              </a:rPr>
              <a:t>NaNO</a:t>
            </a:r>
            <a:r>
              <a:rPr lang="en-US" sz="2400" b="1" baseline="-25000" dirty="0" smtClean="0">
                <a:latin typeface="+mj-lt"/>
                <a:sym typeface="Wingdings" panose="05000000000000000000" pitchFamily="2" charset="2"/>
              </a:rPr>
              <a:t>3</a:t>
            </a:r>
            <a:r>
              <a:rPr lang="en-US" sz="2400" b="1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400" b="1" dirty="0" smtClean="0">
                <a:latin typeface="+mj-lt"/>
                <a:sym typeface="Wingdings" panose="05000000000000000000" pitchFamily="2" charset="2"/>
              </a:rPr>
              <a:t>                                     </a:t>
            </a:r>
            <a:r>
              <a:rPr lang="en-US" sz="2400" b="1" dirty="0" smtClean="0">
                <a:latin typeface="+mj-lt"/>
              </a:rPr>
              <a:t>AgNO</a:t>
            </a:r>
            <a:r>
              <a:rPr lang="en-US" sz="2400" b="1" baseline="-25000" dirty="0" smtClean="0">
                <a:latin typeface="+mj-lt"/>
              </a:rPr>
              <a:t>3</a:t>
            </a:r>
            <a:r>
              <a:rPr lang="en-US" sz="2400" b="1" dirty="0">
                <a:latin typeface="+mj-lt"/>
              </a:rPr>
              <a:t>+ </a:t>
            </a:r>
            <a:r>
              <a:rPr lang="en-US" sz="2400" b="1" dirty="0" err="1">
                <a:latin typeface="+mj-lt"/>
              </a:rPr>
              <a:t>H</a:t>
            </a:r>
            <a:r>
              <a:rPr lang="en-US" sz="2400" b="1" dirty="0" err="1" smtClean="0">
                <a:latin typeface="+mj-lt"/>
              </a:rPr>
              <a:t>Cl</a:t>
            </a:r>
            <a:r>
              <a:rPr lang="en-US" sz="2400" b="1" dirty="0">
                <a:latin typeface="+mj-lt"/>
                <a:sym typeface="Wingdings" panose="05000000000000000000" pitchFamily="2" charset="2"/>
              </a:rPr>
              <a:t> </a:t>
            </a:r>
            <a:r>
              <a:rPr lang="en-US" sz="2400" b="1" dirty="0" err="1">
                <a:latin typeface="+mj-lt"/>
                <a:sym typeface="Wingdings" panose="05000000000000000000" pitchFamily="2" charset="2"/>
              </a:rPr>
              <a:t>AgCl</a:t>
            </a:r>
            <a:r>
              <a:rPr lang="en-US" sz="2400" b="1" dirty="0">
                <a:latin typeface="+mj-lt"/>
                <a:sym typeface="Wingdings" panose="05000000000000000000" pitchFamily="2" charset="2"/>
              </a:rPr>
              <a:t> + </a:t>
            </a:r>
            <a:r>
              <a:rPr lang="en-US" sz="2400" b="1" dirty="0" smtClean="0">
                <a:latin typeface="+mj-lt"/>
                <a:sym typeface="Wingdings" panose="05000000000000000000" pitchFamily="2" charset="2"/>
              </a:rPr>
              <a:t>HNO</a:t>
            </a:r>
            <a:r>
              <a:rPr lang="en-US" sz="2400" b="1" baseline="-25000" dirty="0" smtClean="0">
                <a:latin typeface="+mj-lt"/>
                <a:sym typeface="Wingdings" panose="05000000000000000000" pitchFamily="2" charset="2"/>
              </a:rPr>
              <a:t>3</a:t>
            </a:r>
            <a:endParaRPr lang="en-US" sz="2400" dirty="0"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46845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42048" y="330859"/>
            <a:ext cx="11577918" cy="2754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30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6: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kumimoji="0" lang="en-US" sz="3000" b="0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kumimoji="0" lang="en-US" sz="3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en-US" sz="3000" b="0" i="0" u="none" strike="noStrike" cap="none" normalizeH="0" baseline="-25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 	 	 		 	  C. Br</a:t>
            </a:r>
            <a:r>
              <a:rPr kumimoji="0" lang="en-US" sz="3000" b="0" i="0" u="none" strike="noStrike" cap="none" normalizeH="0" baseline="-25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B. Cl</a:t>
            </a:r>
            <a:r>
              <a:rPr kumimoji="0" lang="en-US" sz="3000" b="0" i="0" u="none" strike="noStrike" cap="none" normalizeH="0" baseline="-25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	 	 	 	 	            D. I</a:t>
            </a:r>
            <a:r>
              <a:rPr kumimoji="0" lang="en-US" sz="3000" b="0" i="0" u="none" strike="noStrike" cap="none" normalizeH="0" baseline="-25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078" y="1193642"/>
            <a:ext cx="470646" cy="5679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42048" y="2381697"/>
            <a:ext cx="1083832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3419475" algn="l"/>
                <a:tab pos="5040313" algn="l"/>
              </a:tabLst>
            </a:pP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 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3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3419475" algn="l"/>
                <a:tab pos="5040313" algn="l"/>
              </a:tabLst>
            </a:pPr>
            <a:r>
              <a:rPr lang="en-US" sz="30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  A</a:t>
            </a:r>
            <a:r>
              <a:rPr lang="en-US" sz="30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 FeCl</a:t>
            </a:r>
            <a:r>
              <a:rPr lang="en-US" sz="3000" baseline="-300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2.</a:t>
            </a:r>
            <a:r>
              <a:rPr lang="en-US" sz="30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                               B</a:t>
            </a:r>
            <a:r>
              <a:rPr lang="en-US" sz="30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FeCl</a:t>
            </a:r>
            <a:r>
              <a:rPr lang="en-US" sz="30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</a:t>
            </a:r>
            <a:r>
              <a:rPr lang="en-US" sz="30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en-US" sz="30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	</a:t>
            </a:r>
            <a:endParaRPr lang="en-US" sz="3000" baseline="-30000" dirty="0"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53078" y="3396172"/>
            <a:ext cx="156805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FeCl</a:t>
            </a:r>
            <a:r>
              <a:rPr lang="en-US" sz="3000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000" baseline="-25000" dirty="0"/>
          </a:p>
        </p:txBody>
      </p:sp>
      <p:sp>
        <p:nvSpPr>
          <p:cNvPr id="6" name="Rectangle 5"/>
          <p:cNvSpPr/>
          <p:nvPr/>
        </p:nvSpPr>
        <p:spPr>
          <a:xfrm>
            <a:off x="6802378" y="3382353"/>
            <a:ext cx="171713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Fe</a:t>
            </a:r>
            <a:r>
              <a:rPr lang="en-US" sz="3000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sz="3000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000" baseline="-25000" dirty="0"/>
          </a:p>
        </p:txBody>
      </p:sp>
      <p:sp>
        <p:nvSpPr>
          <p:cNvPr id="7" name="Oval 6"/>
          <p:cNvSpPr/>
          <p:nvPr/>
        </p:nvSpPr>
        <p:spPr>
          <a:xfrm>
            <a:off x="853078" y="3419604"/>
            <a:ext cx="497541" cy="4794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42047" y="4432535"/>
            <a:ext cx="1171238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8: 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SO</a:t>
            </a:r>
            <a:r>
              <a:rPr lang="en-US" sz="3000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Br</a:t>
            </a:r>
            <a:r>
              <a:rPr lang="en-US" sz="3000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+ 2H</a:t>
            </a:r>
            <a:r>
              <a:rPr lang="en-US" sz="3000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→ H</a:t>
            </a:r>
            <a:r>
              <a:rPr lang="en-US" sz="3000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3000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+2X</a:t>
            </a:r>
          </a:p>
          <a:p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endParaRPr lang="en-US" sz="3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lphaUcPeriod"/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HBr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	 	 	 	 B.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HBrO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HBrO</a:t>
            </a:r>
            <a:r>
              <a:rPr lang="en-US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	 	 	 	 D. HBrO</a:t>
            </a:r>
            <a:r>
              <a:rPr lang="en-US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000" dirty="0"/>
          </a:p>
        </p:txBody>
      </p:sp>
      <p:sp>
        <p:nvSpPr>
          <p:cNvPr id="9" name="Oval 8"/>
          <p:cNvSpPr/>
          <p:nvPr/>
        </p:nvSpPr>
        <p:spPr>
          <a:xfrm>
            <a:off x="107577" y="5730533"/>
            <a:ext cx="605118" cy="5492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75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420" y="3398163"/>
            <a:ext cx="1174786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10: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halogen</a:t>
            </a:r>
          </a:p>
          <a:p>
            <a:endParaRPr lang="en-US" sz="2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lphaUcPeriod"/>
            </a:pPr>
            <a:r>
              <a:rPr lang="en-US" sz="28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halogen </a:t>
            </a:r>
            <a:r>
              <a:rPr lang="en-US" sz="28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 electron</a:t>
            </a:r>
          </a:p>
          <a:p>
            <a:pPr marL="342900" indent="-342900">
              <a:buAutoNum type="alphaUcPeriod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halogen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-1, +1, +3, +5, +7</a:t>
            </a:r>
          </a:p>
          <a:p>
            <a:pPr marL="342900" indent="-342900">
              <a:buAutoNum type="alphaUcPeriod"/>
            </a:pPr>
            <a:r>
              <a:rPr lang="en-US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Halogen </a:t>
            </a:r>
            <a:r>
              <a:rPr lang="en-US" sz="28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phi </a:t>
            </a:r>
            <a:r>
              <a:rPr lang="en-US" sz="28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điển</a:t>
            </a:r>
            <a:r>
              <a:rPr lang="en-US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lphaUcPeriod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halogen X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bền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halogen X</a:t>
            </a:r>
            <a:endParaRPr lang="en-US" sz="2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7561535" y="2120611"/>
            <a:ext cx="304421" cy="507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421" y="297607"/>
            <a:ext cx="1174786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s-ES" sz="3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s-E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r>
              <a:rPr lang="es-ES" sz="3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các phản ứng hoá học sau,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brom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3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fontAlgn="ctr">
              <a:buAutoNum type="arabicParenBoth"/>
            </a:pP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3000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Br</a:t>
            </a:r>
            <a:r>
              <a:rPr lang="en-US" sz="3000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+ 2H</a:t>
            </a:r>
            <a:r>
              <a:rPr lang="en-US" sz="3000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→ H</a:t>
            </a:r>
            <a:r>
              <a:rPr lang="en-US" sz="3000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3000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+ 2HBr					</a:t>
            </a:r>
            <a:endParaRPr lang="en-US" sz="3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fontAlgn="ctr">
              <a:buAutoNum type="arabicParenBoth"/>
            </a:pP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000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+ 4Br</a:t>
            </a:r>
            <a:r>
              <a:rPr lang="en-US" sz="3000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+ 4H</a:t>
            </a:r>
            <a:r>
              <a:rPr lang="en-US" sz="3000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→ H</a:t>
            </a:r>
            <a:r>
              <a:rPr lang="en-US" sz="3000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3000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8HBr</a:t>
            </a:r>
          </a:p>
          <a:p>
            <a:pPr marL="1428750" lvl="2" indent="-514350" fontAlgn="ctr">
              <a:buAutoNum type="arabicParenBoth"/>
            </a:pPr>
            <a:endParaRPr lang="en-US" sz="3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ctr"/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khử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B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khử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khử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Oval 2"/>
          <p:cNvSpPr/>
          <p:nvPr/>
        </p:nvSpPr>
        <p:spPr>
          <a:xfrm>
            <a:off x="304420" y="4746791"/>
            <a:ext cx="309282" cy="3496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3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417783"/>
            <a:ext cx="1219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US" sz="3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11,9 gam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Zn, Al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Cl</a:t>
            </a:r>
            <a:r>
              <a:rPr lang="en-US" sz="3000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40,3 gam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Cl</a:t>
            </a:r>
            <a:r>
              <a:rPr lang="en-US" sz="3000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đktc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3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lphaUcPeriod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8,96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B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6,72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17,92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D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11,2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3399001"/>
            <a:ext cx="12062012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2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2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ĐLBTKL: m</a:t>
            </a:r>
            <a:r>
              <a:rPr lang="en-US" sz="3200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Cl2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 40,3-11,9= 28,4 g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Cl2 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28,4: 71= 0,4 mol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Cl2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0,4. 22,4 = 8,96 lit</a:t>
            </a:r>
          </a:p>
          <a:p>
            <a:endParaRPr lang="en-US" sz="3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07577" y="2366684"/>
            <a:ext cx="403411" cy="3092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/>
              <a:t>Bài</a:t>
            </a:r>
            <a:r>
              <a:rPr lang="en-US" sz="2800" b="1" dirty="0" smtClean="0"/>
              <a:t> 12.HOÀN THÀNH CHUỖI PHẢN ỨNG</a:t>
            </a:r>
            <a:endParaRPr lang="en-US" sz="2800" b="1" dirty="0"/>
          </a:p>
        </p:txBody>
      </p:sp>
      <p:sp>
        <p:nvSpPr>
          <p:cNvPr id="36" name="Rectangle 35"/>
          <p:cNvSpPr/>
          <p:nvPr/>
        </p:nvSpPr>
        <p:spPr>
          <a:xfrm>
            <a:off x="213589" y="1961801"/>
            <a:ext cx="2478811" cy="300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 dirty="0" err="1" smtClean="0">
                <a:solidFill>
                  <a:schemeClr val="tx1"/>
                </a:solidFill>
              </a:rPr>
              <a:t>Giải</a:t>
            </a:r>
            <a:r>
              <a:rPr lang="en-US" sz="2800" b="1" u="sng" dirty="0" smtClean="0">
                <a:solidFill>
                  <a:schemeClr val="tx1"/>
                </a:solidFill>
              </a:rPr>
              <a:t>:</a:t>
            </a:r>
            <a:endParaRPr lang="en-US" sz="2800" b="1" u="sng" dirty="0">
              <a:solidFill>
                <a:schemeClr val="tx1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6586" y="689998"/>
            <a:ext cx="12090400" cy="1129409"/>
            <a:chOff x="0" y="668245"/>
            <a:chExt cx="9067800" cy="1129409"/>
          </a:xfrm>
        </p:grpSpPr>
        <p:sp>
          <p:nvSpPr>
            <p:cNvPr id="4" name="Rectangle 3"/>
            <p:cNvSpPr/>
            <p:nvPr/>
          </p:nvSpPr>
          <p:spPr>
            <a:xfrm>
              <a:off x="0" y="720436"/>
              <a:ext cx="906780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400" dirty="0">
                  <a:latin typeface="Times New Roman" pitchFamily="18" charset="0"/>
                  <a:cs typeface="Times New Roman" pitchFamily="18" charset="0"/>
                </a:rPr>
                <a:t>KMnO</a:t>
              </a:r>
              <a:r>
                <a:rPr lang="pt-BR" sz="2400" baseline="-25000" dirty="0">
                  <a:latin typeface="Times New Roman" pitchFamily="18" charset="0"/>
                  <a:cs typeface="Times New Roman" pitchFamily="18" charset="0"/>
                </a:rPr>
                <a:t>4 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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</a:rPr>
                <a:t>Cl</a:t>
              </a:r>
              <a:r>
                <a:rPr lang="de-DE" sz="2400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de-DE" sz="2400" dirty="0">
                  <a:latin typeface="Times New Roman" pitchFamily="18" charset="0"/>
                  <a:cs typeface="Times New Roman" pitchFamily="18" charset="0"/>
                  <a:sym typeface="Symbol"/>
                </a:rPr>
                <a:t>NaCl  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</a:rPr>
                <a:t>HCl </a:t>
              </a:r>
              <a:r>
                <a:rPr lang="de-DE" sz="2400" dirty="0">
                  <a:latin typeface="Times New Roman" pitchFamily="18" charset="0"/>
                  <a:cs typeface="Times New Roman" pitchFamily="18" charset="0"/>
                  <a:sym typeface="Symbol"/>
                </a:rPr>
                <a:t>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</a:rPr>
                <a:t>FeCl</a:t>
              </a:r>
              <a:r>
                <a:rPr lang="de-DE" sz="2400" baseline="-25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de-DE" sz="2400" dirty="0">
                  <a:latin typeface="Times New Roman" pitchFamily="18" charset="0"/>
                  <a:cs typeface="Times New Roman" pitchFamily="18" charset="0"/>
                  <a:sym typeface="Symbol"/>
                </a:rPr>
                <a:t>FeCl</a:t>
              </a:r>
              <a:r>
                <a:rPr lang="de-DE" sz="2400" baseline="-25000" dirty="0">
                  <a:latin typeface="Times New Roman" pitchFamily="18" charset="0"/>
                  <a:cs typeface="Times New Roman" pitchFamily="18" charset="0"/>
                  <a:sym typeface="Symbol"/>
                </a:rPr>
                <a:t>3 </a:t>
              </a:r>
              <a:r>
                <a:rPr lang="de-DE" sz="2400" dirty="0">
                  <a:latin typeface="Times New Roman" pitchFamily="18" charset="0"/>
                  <a:cs typeface="Times New Roman" pitchFamily="18" charset="0"/>
                  <a:sym typeface="Symbol"/>
                </a:rPr>
                <a:t> 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</a:rPr>
                <a:t>AgCl</a:t>
              </a:r>
              <a:r>
                <a:rPr lang="de-DE" sz="2400" dirty="0">
                  <a:latin typeface="Times New Roman" pitchFamily="18" charset="0"/>
                  <a:cs typeface="Times New Roman" pitchFamily="18" charset="0"/>
                  <a:sym typeface="Symbol"/>
                </a:rPr>
                <a:t></a:t>
              </a:r>
              <a:r>
                <a:rPr lang="de-DE" sz="2400" dirty="0">
                  <a:latin typeface="Times New Roman" pitchFamily="18" charset="0"/>
                  <a:cs typeface="Times New Roman" pitchFamily="18" charset="0"/>
                </a:rPr>
                <a:t> Cl</a:t>
              </a:r>
              <a:r>
                <a:rPr lang="de-DE" sz="2400" baseline="-25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 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</a:rPr>
                <a:t>Br</a:t>
              </a:r>
              <a:r>
                <a:rPr lang="de-DE" sz="2400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 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de-DE" sz="2400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de-DE" sz="2400" dirty="0">
                  <a:latin typeface="Times New Roman" pitchFamily="18" charset="0"/>
                  <a:cs typeface="Times New Roman" pitchFamily="18" charset="0"/>
                  <a:sym typeface="Symbol"/>
                </a:rPr>
                <a:t>  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Al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de-DE" sz="2400" baseline="-25000" dirty="0" smtClean="0">
                  <a:latin typeface="Times New Roman" pitchFamily="18" charset="0"/>
                  <a:cs typeface="Times New Roman" pitchFamily="18" charset="0"/>
                </a:rPr>
                <a:t>3 </a:t>
              </a:r>
              <a:r>
                <a:rPr lang="de-DE" sz="2400" baseline="-25000" dirty="0">
                  <a:latin typeface="Times New Roman" pitchFamily="18" charset="0"/>
                  <a:cs typeface="Times New Roman" pitchFamily="18" charset="0"/>
                </a:rPr>
                <a:t>	</a:t>
              </a:r>
              <a:r>
                <a:rPr lang="de-DE" sz="2400" baseline="-25000" dirty="0" smtClean="0">
                  <a:latin typeface="Times New Roman" pitchFamily="18" charset="0"/>
                  <a:cs typeface="Times New Roman" pitchFamily="18" charset="0"/>
                </a:rPr>
                <a:t>	</a:t>
              </a:r>
            </a:p>
            <a:p>
              <a:r>
                <a:rPr lang="de-DE" sz="2400" baseline="-25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sz="2400" baseline="-25000" dirty="0" smtClean="0">
                  <a:latin typeface="Times New Roman" pitchFamily="18" charset="0"/>
                  <a:cs typeface="Times New Roman" pitchFamily="18" charset="0"/>
                </a:rPr>
                <a:t>	 </a:t>
              </a:r>
            </a:p>
            <a:p>
              <a:r>
                <a:rPr lang="de-DE" sz="2400" baseline="-25000" dirty="0" smtClean="0">
                  <a:latin typeface="Times New Roman" pitchFamily="18" charset="0"/>
                  <a:cs typeface="Times New Roman" pitchFamily="18" charset="0"/>
                </a:rPr>
                <a:t>                          </a:t>
              </a:r>
              <a:r>
                <a:rPr lang="en-US" sz="2400" dirty="0" err="1" smtClean="0"/>
                <a:t>Clorua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vôi</a:t>
              </a:r>
              <a:r>
                <a:rPr lang="de-DE" sz="2400" baseline="-25000" dirty="0" smtClean="0">
                  <a:latin typeface="Times New Roman" pitchFamily="18" charset="0"/>
                  <a:cs typeface="Times New Roman" pitchFamily="18" charset="0"/>
                </a:rPr>
                <a:t>	</a:t>
              </a:r>
              <a:r>
                <a:rPr lang="de-DE" sz="2400" baseline="-25000" dirty="0">
                  <a:latin typeface="Times New Roman" pitchFamily="18" charset="0"/>
                  <a:cs typeface="Times New Roman" pitchFamily="18" charset="0"/>
                </a:rPr>
                <a:t>	</a:t>
              </a:r>
              <a:r>
                <a:rPr lang="de-DE" sz="2400" baseline="-25000" dirty="0" smtClean="0">
                  <a:latin typeface="Times New Roman" pitchFamily="18" charset="0"/>
                  <a:cs typeface="Times New Roman" pitchFamily="18" charset="0"/>
                </a:rPr>
                <a:t>	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</a:rPr>
                <a:t>                         </a:t>
              </a:r>
              <a:r>
                <a:rPr lang="de-DE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</a:rPr>
                <a:t>   Gia-ven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1208410" y="1066585"/>
              <a:ext cx="0" cy="43237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5512777" y="1119298"/>
              <a:ext cx="0" cy="43237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/>
            <p:cNvSpPr/>
            <p:nvPr/>
          </p:nvSpPr>
          <p:spPr>
            <a:xfrm>
              <a:off x="804506" y="760623"/>
              <a:ext cx="209550" cy="228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ysClr val="windowText" lastClr="000000"/>
                  </a:solidFill>
                </a:rPr>
                <a:t>1</a:t>
              </a:r>
              <a:endParaRPr 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07015" y="738299"/>
              <a:ext cx="209550" cy="228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9</a:t>
              </a:r>
            </a:p>
          </p:txBody>
        </p:sp>
        <p:sp>
          <p:nvSpPr>
            <p:cNvPr id="16" name="Oval 15"/>
            <p:cNvSpPr/>
            <p:nvPr/>
          </p:nvSpPr>
          <p:spPr>
            <a:xfrm>
              <a:off x="5712069" y="747090"/>
              <a:ext cx="209550" cy="228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8</a:t>
              </a:r>
            </a:p>
          </p:txBody>
        </p:sp>
        <p:sp>
          <p:nvSpPr>
            <p:cNvPr id="17" name="Oval 16"/>
            <p:cNvSpPr/>
            <p:nvPr/>
          </p:nvSpPr>
          <p:spPr>
            <a:xfrm>
              <a:off x="5096608" y="746386"/>
              <a:ext cx="209550" cy="228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7</a:t>
              </a:r>
            </a:p>
          </p:txBody>
        </p:sp>
        <p:sp>
          <p:nvSpPr>
            <p:cNvPr id="18" name="Oval 17"/>
            <p:cNvSpPr/>
            <p:nvPr/>
          </p:nvSpPr>
          <p:spPr>
            <a:xfrm>
              <a:off x="4324350" y="738299"/>
              <a:ext cx="209550" cy="228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6</a:t>
              </a:r>
            </a:p>
          </p:txBody>
        </p:sp>
        <p:sp>
          <p:nvSpPr>
            <p:cNvPr id="19" name="Oval 18"/>
            <p:cNvSpPr/>
            <p:nvPr/>
          </p:nvSpPr>
          <p:spPr>
            <a:xfrm>
              <a:off x="3553558" y="692396"/>
              <a:ext cx="209550" cy="228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5</a:t>
              </a:r>
            </a:p>
          </p:txBody>
        </p:sp>
        <p:sp>
          <p:nvSpPr>
            <p:cNvPr id="20" name="Oval 19"/>
            <p:cNvSpPr/>
            <p:nvPr/>
          </p:nvSpPr>
          <p:spPr>
            <a:xfrm>
              <a:off x="2845777" y="668245"/>
              <a:ext cx="209550" cy="228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4</a:t>
              </a:r>
            </a:p>
          </p:txBody>
        </p:sp>
        <p:sp>
          <p:nvSpPr>
            <p:cNvPr id="21" name="Oval 20"/>
            <p:cNvSpPr/>
            <p:nvPr/>
          </p:nvSpPr>
          <p:spPr>
            <a:xfrm>
              <a:off x="2108714" y="742188"/>
              <a:ext cx="209550" cy="228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3</a:t>
              </a:r>
            </a:p>
          </p:txBody>
        </p:sp>
        <p:sp>
          <p:nvSpPr>
            <p:cNvPr id="22" name="Oval 21"/>
            <p:cNvSpPr/>
            <p:nvPr/>
          </p:nvSpPr>
          <p:spPr>
            <a:xfrm>
              <a:off x="1339380" y="759099"/>
              <a:ext cx="209550" cy="228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2</a:t>
              </a:r>
            </a:p>
          </p:txBody>
        </p:sp>
        <p:sp>
          <p:nvSpPr>
            <p:cNvPr id="33" name="Oval 32"/>
            <p:cNvSpPr/>
            <p:nvPr/>
          </p:nvSpPr>
          <p:spPr>
            <a:xfrm>
              <a:off x="6679227" y="724634"/>
              <a:ext cx="521677" cy="22262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ln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endParaRPr lang="en-US" sz="1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1647953" y="1136220"/>
              <a:ext cx="547195" cy="259833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ln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11</a:t>
              </a:r>
              <a:endParaRPr lang="en-US" sz="1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5556378" y="1195538"/>
              <a:ext cx="659822" cy="29520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ln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12</a:t>
              </a:r>
              <a:endParaRPr lang="en-US" sz="1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169253" y="2244043"/>
            <a:ext cx="11711709" cy="457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      2KMnO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+16HCl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"/>
              </a:rPr>
              <a:t>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2KCl+2MnCl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+5Cl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+8H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O</a:t>
            </a:r>
          </a:p>
          <a:p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       Cl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2Na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pt-BR" sz="2400" dirty="0" smtClean="0"/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2NaCl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2HCl+Fe(OH)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FeCl</a:t>
            </a:r>
            <a:r>
              <a:rPr lang="pt-BR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 + 2H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O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2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FeCl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 2FeCl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3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       FeCl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 + 3AgNO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Fe(NO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+ 3AgCl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       2AgCl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 2Ag + 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pt-BR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       Cl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+ 2NaBr </a:t>
            </a:r>
            <a:r>
              <a:rPr lang="pt-BR" sz="2400" dirty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 2NaCl + Br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2</a:t>
            </a:r>
            <a:endParaRPr lang="pt-BR" sz="2400" baseline="-25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       Br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2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+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2NaI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 2NaBr  + I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2</a:t>
            </a:r>
          </a:p>
          <a:p>
            <a:pPr algn="just">
              <a:lnSpc>
                <a:spcPct val="115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2Al+3I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2    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2AlI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3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         Cl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+Ca(OH)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400" dirty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CaOCl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+H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pt-BR" sz="2400" baseline="-25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         Cl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+2NaOH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pt-BR" sz="2400" dirty="0">
                <a:latin typeface="Times New Roman" pitchFamily="18" charset="0"/>
                <a:cs typeface="Times New Roman" pitchFamily="18" charset="0"/>
                <a:sym typeface="Wingdings"/>
              </a:rPr>
              <a:t>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NaCl+NaClO+H</a:t>
            </a:r>
            <a:r>
              <a:rPr lang="pt-BR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pt-BR" sz="2400" dirty="0" smtClean="0">
              <a:latin typeface="Times New Roman" pitchFamily="18" charset="0"/>
              <a:cs typeface="Times New Roman" pitchFamily="18" charset="0"/>
              <a:sym typeface="Wingding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91607" y="4400847"/>
            <a:ext cx="71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as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45619" y="5520401"/>
            <a:ext cx="8636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600" baseline="-250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en-US" sz="160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94279" y="2343447"/>
            <a:ext cx="444500" cy="228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1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247633" y="3867447"/>
            <a:ext cx="444500" cy="228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5</a:t>
            </a:r>
          </a:p>
        </p:txBody>
      </p:sp>
      <p:sp>
        <p:nvSpPr>
          <p:cNvPr id="24" name="Oval 23"/>
          <p:cNvSpPr/>
          <p:nvPr/>
        </p:nvSpPr>
        <p:spPr>
          <a:xfrm>
            <a:off x="207598" y="4172247"/>
            <a:ext cx="444500" cy="228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6</a:t>
            </a:r>
          </a:p>
        </p:txBody>
      </p:sp>
      <p:sp>
        <p:nvSpPr>
          <p:cNvPr id="25" name="Oval 24"/>
          <p:cNvSpPr/>
          <p:nvPr/>
        </p:nvSpPr>
        <p:spPr>
          <a:xfrm>
            <a:off x="238123" y="4614795"/>
            <a:ext cx="444500" cy="228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7</a:t>
            </a:r>
          </a:p>
        </p:txBody>
      </p:sp>
      <p:sp>
        <p:nvSpPr>
          <p:cNvPr id="26" name="Oval 25"/>
          <p:cNvSpPr/>
          <p:nvPr/>
        </p:nvSpPr>
        <p:spPr>
          <a:xfrm>
            <a:off x="164634" y="4954763"/>
            <a:ext cx="444500" cy="228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8</a:t>
            </a:r>
          </a:p>
        </p:txBody>
      </p:sp>
      <p:sp>
        <p:nvSpPr>
          <p:cNvPr id="27" name="Oval 26"/>
          <p:cNvSpPr/>
          <p:nvPr/>
        </p:nvSpPr>
        <p:spPr>
          <a:xfrm>
            <a:off x="203445" y="5315247"/>
            <a:ext cx="444500" cy="228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9</a:t>
            </a:r>
          </a:p>
        </p:txBody>
      </p:sp>
      <p:sp>
        <p:nvSpPr>
          <p:cNvPr id="29" name="Oval 28"/>
          <p:cNvSpPr/>
          <p:nvPr/>
        </p:nvSpPr>
        <p:spPr>
          <a:xfrm>
            <a:off x="247633" y="3029247"/>
            <a:ext cx="444500" cy="228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3</a:t>
            </a:r>
          </a:p>
        </p:txBody>
      </p:sp>
      <p:sp>
        <p:nvSpPr>
          <p:cNvPr id="30" name="Oval 29"/>
          <p:cNvSpPr/>
          <p:nvPr/>
        </p:nvSpPr>
        <p:spPr>
          <a:xfrm>
            <a:off x="247633" y="3515678"/>
            <a:ext cx="444500" cy="228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4</a:t>
            </a:r>
          </a:p>
        </p:txBody>
      </p:sp>
      <p:sp>
        <p:nvSpPr>
          <p:cNvPr id="31" name="Oval 30"/>
          <p:cNvSpPr/>
          <p:nvPr/>
        </p:nvSpPr>
        <p:spPr>
          <a:xfrm>
            <a:off x="224675" y="2724447"/>
            <a:ext cx="444500" cy="228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2</a:t>
            </a:r>
          </a:p>
        </p:txBody>
      </p:sp>
      <p:sp>
        <p:nvSpPr>
          <p:cNvPr id="34" name="Oval 33"/>
          <p:cNvSpPr/>
          <p:nvPr/>
        </p:nvSpPr>
        <p:spPr>
          <a:xfrm>
            <a:off x="80802" y="5658147"/>
            <a:ext cx="879763" cy="31045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10</a:t>
            </a:r>
            <a:endParaRPr lang="en-U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48330" y="2971801"/>
            <a:ext cx="44678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2NaCl + H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"/>
              </a:rPr>
              <a:t>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+2HCl</a:t>
            </a:r>
          </a:p>
        </p:txBody>
      </p:sp>
      <p:sp>
        <p:nvSpPr>
          <p:cNvPr id="38" name="Oval 37"/>
          <p:cNvSpPr/>
          <p:nvPr/>
        </p:nvSpPr>
        <p:spPr>
          <a:xfrm>
            <a:off x="80822" y="6090343"/>
            <a:ext cx="879763" cy="31045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11</a:t>
            </a:r>
            <a:endParaRPr lang="en-U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40990" y="6448101"/>
            <a:ext cx="879763" cy="31045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12</a:t>
            </a:r>
            <a:endParaRPr lang="en-U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692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7382" y="209007"/>
            <a:ext cx="7495903" cy="1214844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HS </a:t>
            </a:r>
            <a:r>
              <a:rPr lang="en-US" b="1" dirty="0" err="1" smtClean="0">
                <a:solidFill>
                  <a:srgbClr val="FF0000"/>
                </a:solidFill>
              </a:rPr>
              <a:t>trả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lời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các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câu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hỏi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sau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955381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b="1" u="sng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b="1" u="sng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 Halogen gồm các nguyên tố nào, vị trí của nó trong bảng tuần hoàn?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u="sng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b="1" u="sng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 Halogen có mấy e ngoài cùng? Xu hướng chính trong phản ứng là gì? Rút ra tính chất hoá học cơ bản của chúng.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u="sng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vi-VN" b="1" u="sng" dirty="0" smtClean="0">
                <a:latin typeface="Times New Roman" pitchFamily="18" charset="0"/>
                <a:cs typeface="Times New Roman" pitchFamily="18" charset="0"/>
              </a:rPr>
              <a:t> 3.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 Tính chất hoá học của axit clohiđric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vi-VN" b="1" u="sng" dirty="0" smtClean="0">
                <a:latin typeface="Times New Roman" pitchFamily="18" charset="0"/>
                <a:cs typeface="Times New Roman" pitchFamily="18" charset="0"/>
              </a:rPr>
              <a:t>Câu 4.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 Nhận biết  các ion Cl</a:t>
            </a:r>
            <a:r>
              <a:rPr lang="vi-VN" b="1" baseline="30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Br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I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F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7467600" y="5029200"/>
            <a:ext cx="3200400" cy="1524000"/>
          </a:xfrm>
          <a:prstGeom prst="wedgeRoundRectCallout">
            <a:avLst>
              <a:gd name="adj1" fmla="val 45931"/>
              <a:gd name="adj2" fmla="val 61458"/>
              <a:gd name="adj3" fmla="val 16667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/>
            <a:r>
              <a:rPr lang="en-US" sz="2200" b="1">
                <a:solidFill>
                  <a:srgbClr val="FF0000"/>
                </a:solidFill>
                <a:latin typeface="Times New Roman" panose="02020603050405020304" pitchFamily="18" charset="0"/>
              </a:rPr>
              <a:t>Nêu đặc điểm chung về cấu hình electron lớp ngoài cùng của các nguyên tố Halogen?</a:t>
            </a:r>
            <a:endParaRPr lang="vi-VN" sz="2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-1" y="146051"/>
            <a:ext cx="11013141" cy="479423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Bài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26. LUYỆN TẬP: NHÓM HALOGEN </a:t>
            </a:r>
          </a:p>
        </p:txBody>
      </p:sp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524000" y="387351"/>
            <a:ext cx="4668838" cy="65087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endParaRPr lang="en-US" sz="2200" b="1" u="sng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58800" y="880268"/>
            <a:ext cx="8242300" cy="449262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sz="2200" b="1" u="sng" dirty="0">
                <a:latin typeface="Times New Roman" panose="02020603050405020304" pitchFamily="18" charset="0"/>
              </a:rPr>
              <a:t>I. CẤU TẠO NGUYÊN TỬ VÀ PHÂN TỬ CỦA CÁC HALOGEN</a:t>
            </a:r>
          </a:p>
        </p:txBody>
      </p:sp>
      <p:graphicFrame>
        <p:nvGraphicFramePr>
          <p:cNvPr id="4193" name="Group 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021259"/>
              </p:ext>
            </p:extLst>
          </p:nvPr>
        </p:nvGraphicFramePr>
        <p:xfrm>
          <a:off x="911225" y="1588098"/>
          <a:ext cx="8570913" cy="3501428"/>
        </p:xfrm>
        <a:graphic>
          <a:graphicData uri="http://schemas.openxmlformats.org/drawingml/2006/table">
            <a:tbl>
              <a:tblPr/>
              <a:tblGrid>
                <a:gridCol w="2216150"/>
                <a:gridCol w="1589088"/>
                <a:gridCol w="1589087"/>
                <a:gridCol w="1587500"/>
                <a:gridCol w="1589088"/>
              </a:tblGrid>
              <a:tr h="70552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́ Halogen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Bán kính nguyên tử (nm)</a:t>
                      </a:r>
                      <a:endParaRPr kumimoji="0" lang="vi-VN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20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Cấu hình electron lớp ngoài cùng</a:t>
                      </a:r>
                      <a:endParaRPr kumimoji="0" lang="vi-VN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(ns</a:t>
                      </a:r>
                      <a:r>
                        <a:rPr kumimoji="0" lang="en-US" sz="20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np</a:t>
                      </a:r>
                      <a:r>
                        <a:rPr kumimoji="0" lang="en-US" sz="20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9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Cấu tạo phân tử (liên kết cộng hóa trị không cực)</a:t>
                      </a:r>
                      <a:endParaRPr kumimoji="0" lang="vi-VN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33" name="Rectangle 37"/>
          <p:cNvSpPr>
            <a:spLocks noChangeArrowheads="1"/>
          </p:cNvSpPr>
          <p:nvPr/>
        </p:nvSpPr>
        <p:spPr bwMode="auto">
          <a:xfrm>
            <a:off x="5121650" y="2409502"/>
            <a:ext cx="755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latin typeface="Times New Roman" panose="02020603050405020304" pitchFamily="18" charset="0"/>
              </a:rPr>
              <a:t>0,099</a:t>
            </a:r>
          </a:p>
        </p:txBody>
      </p:sp>
      <p:sp>
        <p:nvSpPr>
          <p:cNvPr id="4134" name="Rectangle 38"/>
          <p:cNvSpPr>
            <a:spLocks noChangeArrowheads="1"/>
          </p:cNvSpPr>
          <p:nvPr/>
        </p:nvSpPr>
        <p:spPr bwMode="auto">
          <a:xfrm>
            <a:off x="6788150" y="2339976"/>
            <a:ext cx="755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latin typeface="Times New Roman" panose="02020603050405020304" pitchFamily="18" charset="0"/>
              </a:rPr>
              <a:t>0,114</a:t>
            </a:r>
          </a:p>
        </p:txBody>
      </p:sp>
      <p:sp>
        <p:nvSpPr>
          <p:cNvPr id="4135" name="Rectangle 39"/>
          <p:cNvSpPr>
            <a:spLocks noChangeArrowheads="1"/>
          </p:cNvSpPr>
          <p:nvPr/>
        </p:nvSpPr>
        <p:spPr bwMode="auto">
          <a:xfrm>
            <a:off x="8301226" y="2384798"/>
            <a:ext cx="755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latin typeface="Times New Roman" panose="02020603050405020304" pitchFamily="18" charset="0"/>
              </a:rPr>
              <a:t>0,133</a:t>
            </a:r>
          </a:p>
        </p:txBody>
      </p:sp>
      <p:sp>
        <p:nvSpPr>
          <p:cNvPr id="4136" name="Rectangle 40"/>
          <p:cNvSpPr>
            <a:spLocks noChangeArrowheads="1"/>
          </p:cNvSpPr>
          <p:nvPr/>
        </p:nvSpPr>
        <p:spPr bwMode="auto">
          <a:xfrm>
            <a:off x="3578505" y="3143394"/>
            <a:ext cx="981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latin typeface="Times New Roman" panose="02020603050405020304" pitchFamily="18" charset="0"/>
              </a:rPr>
              <a:t>2s</a:t>
            </a:r>
            <a:r>
              <a:rPr lang="en-US" sz="2400" b="1" baseline="30000" dirty="0">
                <a:latin typeface="Times New Roman" panose="02020603050405020304" pitchFamily="18" charset="0"/>
              </a:rPr>
              <a:t>2</a:t>
            </a:r>
            <a:r>
              <a:rPr lang="en-US" sz="2400" b="1" dirty="0">
                <a:latin typeface="Times New Roman" panose="02020603050405020304" pitchFamily="18" charset="0"/>
              </a:rPr>
              <a:t>2p</a:t>
            </a:r>
            <a:r>
              <a:rPr lang="en-US" sz="2400" b="1" baseline="30000" dirty="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4137" name="Rectangle 41"/>
          <p:cNvSpPr>
            <a:spLocks noChangeArrowheads="1"/>
          </p:cNvSpPr>
          <p:nvPr/>
        </p:nvSpPr>
        <p:spPr bwMode="auto">
          <a:xfrm>
            <a:off x="5080794" y="3111178"/>
            <a:ext cx="981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latin typeface="Times New Roman" panose="02020603050405020304" pitchFamily="18" charset="0"/>
              </a:rPr>
              <a:t>3s</a:t>
            </a:r>
            <a:r>
              <a:rPr lang="en-US" sz="2400" b="1" baseline="30000" dirty="0">
                <a:latin typeface="Times New Roman" panose="02020603050405020304" pitchFamily="18" charset="0"/>
              </a:rPr>
              <a:t>2</a:t>
            </a:r>
            <a:r>
              <a:rPr lang="en-US" sz="2400" b="1" dirty="0">
                <a:latin typeface="Times New Roman" panose="02020603050405020304" pitchFamily="18" charset="0"/>
              </a:rPr>
              <a:t>3p</a:t>
            </a:r>
            <a:r>
              <a:rPr lang="en-US" sz="2400" b="1" baseline="30000" dirty="0">
                <a:latin typeface="Times New Roman" panose="02020603050405020304" pitchFamily="18" charset="0"/>
              </a:rPr>
              <a:t>5</a:t>
            </a:r>
            <a:endParaRPr lang="vi-VN" sz="2400" b="1" baseline="30000" dirty="0">
              <a:latin typeface="Times New Roman" panose="02020603050405020304" pitchFamily="18" charset="0"/>
            </a:endParaRPr>
          </a:p>
        </p:txBody>
      </p:sp>
      <p:sp>
        <p:nvSpPr>
          <p:cNvPr id="4138" name="Rectangle 42"/>
          <p:cNvSpPr>
            <a:spLocks noChangeArrowheads="1"/>
          </p:cNvSpPr>
          <p:nvPr/>
        </p:nvSpPr>
        <p:spPr bwMode="auto">
          <a:xfrm>
            <a:off x="6539706" y="3166270"/>
            <a:ext cx="981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latin typeface="Times New Roman" panose="02020603050405020304" pitchFamily="18" charset="0"/>
              </a:rPr>
              <a:t>4s</a:t>
            </a:r>
            <a:r>
              <a:rPr lang="en-US" sz="2400" b="1" baseline="30000" dirty="0">
                <a:latin typeface="Times New Roman" panose="02020603050405020304" pitchFamily="18" charset="0"/>
              </a:rPr>
              <a:t>2</a:t>
            </a:r>
            <a:r>
              <a:rPr lang="en-US" sz="2400" b="1" dirty="0">
                <a:latin typeface="Times New Roman" panose="02020603050405020304" pitchFamily="18" charset="0"/>
              </a:rPr>
              <a:t>4p</a:t>
            </a:r>
            <a:r>
              <a:rPr lang="en-US" sz="2400" b="1" baseline="30000" dirty="0">
                <a:latin typeface="Times New Roman" panose="02020603050405020304" pitchFamily="18" charset="0"/>
              </a:rPr>
              <a:t>5</a:t>
            </a:r>
            <a:endParaRPr lang="vi-VN" sz="2400" b="1" baseline="30000" dirty="0">
              <a:latin typeface="Times New Roman" panose="02020603050405020304" pitchFamily="18" charset="0"/>
            </a:endParaRPr>
          </a:p>
        </p:txBody>
      </p:sp>
      <p:sp>
        <p:nvSpPr>
          <p:cNvPr id="4139" name="Rectangle 43"/>
          <p:cNvSpPr>
            <a:spLocks noChangeArrowheads="1"/>
          </p:cNvSpPr>
          <p:nvPr/>
        </p:nvSpPr>
        <p:spPr bwMode="auto">
          <a:xfrm>
            <a:off x="8233195" y="3111178"/>
            <a:ext cx="981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latin typeface="Times New Roman" panose="02020603050405020304" pitchFamily="18" charset="0"/>
              </a:rPr>
              <a:t>5s</a:t>
            </a:r>
            <a:r>
              <a:rPr lang="en-US" sz="2400" b="1" baseline="30000" dirty="0">
                <a:latin typeface="Times New Roman" panose="02020603050405020304" pitchFamily="18" charset="0"/>
              </a:rPr>
              <a:t>2</a:t>
            </a:r>
            <a:r>
              <a:rPr lang="en-US" sz="2400" b="1" dirty="0">
                <a:latin typeface="Times New Roman" panose="02020603050405020304" pitchFamily="18" charset="0"/>
              </a:rPr>
              <a:t>5p</a:t>
            </a:r>
            <a:r>
              <a:rPr lang="en-US" sz="2400" b="1" baseline="30000" dirty="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4140" name="Rectangle 44"/>
          <p:cNvSpPr>
            <a:spLocks noChangeArrowheads="1"/>
          </p:cNvSpPr>
          <p:nvPr/>
        </p:nvSpPr>
        <p:spPr bwMode="auto">
          <a:xfrm>
            <a:off x="3475599" y="4030664"/>
            <a:ext cx="10350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vi-VN" sz="2000" b="1" dirty="0">
                <a:latin typeface="Times New Roman" panose="02020603050405020304" pitchFamily="18" charset="0"/>
              </a:rPr>
              <a:t>F : F</a:t>
            </a:r>
          </a:p>
          <a:p>
            <a:pPr algn="ctr" eaLnBrk="0" hangingPunct="0"/>
            <a:r>
              <a:rPr lang="vi-VN" sz="2000" b="1" dirty="0">
                <a:latin typeface="Times New Roman" panose="02020603050405020304" pitchFamily="18" charset="0"/>
              </a:rPr>
              <a:t>(F</a:t>
            </a:r>
            <a:r>
              <a:rPr lang="vi-VN" sz="2000" b="1" baseline="-25000" dirty="0">
                <a:latin typeface="Times New Roman" panose="02020603050405020304" pitchFamily="18" charset="0"/>
              </a:rPr>
              <a:t>2</a:t>
            </a:r>
            <a:r>
              <a:rPr lang="vi-VN" sz="2000" b="1" dirty="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4141" name="Rectangle 45"/>
          <p:cNvSpPr>
            <a:spLocks noChangeArrowheads="1"/>
          </p:cNvSpPr>
          <p:nvPr/>
        </p:nvSpPr>
        <p:spPr bwMode="auto">
          <a:xfrm>
            <a:off x="5053806" y="3979862"/>
            <a:ext cx="10350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vi-VN" sz="2000" b="1" dirty="0">
                <a:latin typeface="Times New Roman" panose="02020603050405020304" pitchFamily="18" charset="0"/>
              </a:rPr>
              <a:t>Cl : Cl</a:t>
            </a:r>
          </a:p>
          <a:p>
            <a:pPr algn="ctr" eaLnBrk="0" hangingPunct="0"/>
            <a:r>
              <a:rPr lang="vi-VN" sz="2000" b="1" dirty="0">
                <a:latin typeface="Times New Roman" panose="02020603050405020304" pitchFamily="18" charset="0"/>
              </a:rPr>
              <a:t>(Cl</a:t>
            </a:r>
            <a:r>
              <a:rPr lang="vi-VN" sz="2000" b="1" baseline="-25000" dirty="0">
                <a:latin typeface="Times New Roman" panose="02020603050405020304" pitchFamily="18" charset="0"/>
              </a:rPr>
              <a:t>2</a:t>
            </a:r>
            <a:r>
              <a:rPr lang="vi-VN" sz="2000" b="1" dirty="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4142" name="Rectangle 46"/>
          <p:cNvSpPr>
            <a:spLocks noChangeArrowheads="1"/>
          </p:cNvSpPr>
          <p:nvPr/>
        </p:nvSpPr>
        <p:spPr bwMode="auto">
          <a:xfrm>
            <a:off x="6614647" y="4004469"/>
            <a:ext cx="10350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vi-VN" sz="2000" b="1" dirty="0">
                <a:latin typeface="Times New Roman" panose="02020603050405020304" pitchFamily="18" charset="0"/>
              </a:rPr>
              <a:t>Br : Br</a:t>
            </a:r>
          </a:p>
          <a:p>
            <a:pPr algn="ctr" eaLnBrk="0" hangingPunct="0"/>
            <a:r>
              <a:rPr lang="vi-VN" sz="2000" b="1" dirty="0">
                <a:latin typeface="Times New Roman" panose="02020603050405020304" pitchFamily="18" charset="0"/>
              </a:rPr>
              <a:t>(Br</a:t>
            </a:r>
            <a:r>
              <a:rPr lang="vi-VN" sz="2000" b="1" baseline="-25000" dirty="0">
                <a:latin typeface="Times New Roman" panose="02020603050405020304" pitchFamily="18" charset="0"/>
              </a:rPr>
              <a:t>2</a:t>
            </a:r>
            <a:r>
              <a:rPr lang="vi-VN" sz="2000" b="1" dirty="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4143" name="Rectangle 47"/>
          <p:cNvSpPr>
            <a:spLocks noChangeArrowheads="1"/>
          </p:cNvSpPr>
          <p:nvPr/>
        </p:nvSpPr>
        <p:spPr bwMode="auto">
          <a:xfrm>
            <a:off x="8168808" y="4055740"/>
            <a:ext cx="10350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vi-VN" sz="2000" b="1" dirty="0">
                <a:latin typeface="Times New Roman" panose="02020603050405020304" pitchFamily="18" charset="0"/>
              </a:rPr>
              <a:t>I : I</a:t>
            </a:r>
          </a:p>
          <a:p>
            <a:pPr algn="ctr" eaLnBrk="0" hangingPunct="0"/>
            <a:r>
              <a:rPr lang="vi-VN" sz="2000" b="1" dirty="0">
                <a:latin typeface="Times New Roman" panose="02020603050405020304" pitchFamily="18" charset="0"/>
              </a:rPr>
              <a:t>(I</a:t>
            </a:r>
            <a:r>
              <a:rPr lang="vi-VN" sz="2000" b="1" baseline="-25000" dirty="0">
                <a:latin typeface="Times New Roman" panose="02020603050405020304" pitchFamily="18" charset="0"/>
              </a:rPr>
              <a:t>2</a:t>
            </a:r>
            <a:r>
              <a:rPr lang="vi-VN" sz="2000" b="1" dirty="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4144" name="Rectangle 48"/>
          <p:cNvSpPr>
            <a:spLocks noChangeArrowheads="1"/>
          </p:cNvSpPr>
          <p:nvPr/>
        </p:nvSpPr>
        <p:spPr bwMode="auto">
          <a:xfrm>
            <a:off x="3691218" y="2377424"/>
            <a:ext cx="755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latin typeface="Times New Roman" panose="02020603050405020304" pitchFamily="18" charset="0"/>
              </a:rPr>
              <a:t>0,064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61182" y="5113338"/>
            <a:ext cx="7054069" cy="449262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sz="2400" b="1" dirty="0">
                <a:latin typeface="Times New Roman" panose="02020603050405020304" pitchFamily="18" charset="0"/>
              </a:rPr>
              <a:t>- </a:t>
            </a:r>
            <a:r>
              <a:rPr lang="en-US" sz="2400" b="1" dirty="0" err="1">
                <a:latin typeface="Times New Roman" panose="02020603050405020304" pitchFamily="18" charset="0"/>
              </a:rPr>
              <a:t>Bán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</a:rPr>
              <a:t>kính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</a:rPr>
              <a:t>nguyên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</a:rPr>
              <a:t>tư</a:t>
            </a:r>
            <a:r>
              <a:rPr lang="en-US" sz="2400" b="1" dirty="0">
                <a:latin typeface="Times New Roman" panose="02020603050405020304" pitchFamily="18" charset="0"/>
              </a:rPr>
              <a:t>̉ </a:t>
            </a:r>
            <a:r>
              <a:rPr lang="en-US" sz="2400" b="1" dirty="0" err="1">
                <a:latin typeface="Times New Roman" panose="02020603050405020304" pitchFamily="18" charset="0"/>
              </a:rPr>
              <a:t>tăng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</a:rPr>
              <a:t>dần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</a:rPr>
              <a:t>tư</a:t>
            </a:r>
            <a:r>
              <a:rPr lang="en-US" sz="2400" b="1" dirty="0">
                <a:latin typeface="Times New Roman" panose="02020603050405020304" pitchFamily="18" charset="0"/>
              </a:rPr>
              <a:t>̀ Flo </a:t>
            </a:r>
            <a:r>
              <a:rPr lang="en-US" sz="2400" b="1" dirty="0" err="1">
                <a:latin typeface="Times New Roman" panose="02020603050405020304" pitchFamily="18" charset="0"/>
              </a:rPr>
              <a:t>đến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</a:rPr>
              <a:t>Iot</a:t>
            </a:r>
            <a:r>
              <a:rPr lang="en-US" sz="2400" b="1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4146" name="AutoShape 50"/>
          <p:cNvSpPr>
            <a:spLocks noChangeArrowheads="1"/>
          </p:cNvSpPr>
          <p:nvPr/>
        </p:nvSpPr>
        <p:spPr bwMode="auto">
          <a:xfrm>
            <a:off x="7391400" y="5029201"/>
            <a:ext cx="3276600" cy="1389063"/>
          </a:xfrm>
          <a:prstGeom prst="wedgeRoundRectCallout">
            <a:avLst>
              <a:gd name="adj1" fmla="val 49611"/>
              <a:gd name="adj2" fmla="val 81773"/>
              <a:gd name="adj3" fmla="val 16667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/>
            <a:r>
              <a:rPr lang="en-US" sz="2200" b="1">
                <a:solidFill>
                  <a:srgbClr val="FF0000"/>
                </a:solidFill>
                <a:latin typeface="Times New Roman" panose="02020603050405020304" pitchFamily="18" charset="0"/>
              </a:rPr>
              <a:t>Hãy nhận xét bán kính nguyên tử các nguyên tố Halogen từ Flo đến Iot?</a:t>
            </a:r>
            <a:endParaRPr lang="vi-VN" sz="2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89756" y="5627690"/>
            <a:ext cx="5472113" cy="382588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sz="2400" b="1" dirty="0">
                <a:latin typeface="Times New Roman" panose="02020603050405020304" pitchFamily="18" charset="0"/>
              </a:rPr>
              <a:t>- </a:t>
            </a:r>
            <a:r>
              <a:rPr lang="en-US" sz="2400" b="1" dirty="0" err="1">
                <a:latin typeface="Times New Roman" panose="02020603050405020304" pitchFamily="18" charset="0"/>
              </a:rPr>
              <a:t>Lớp</a:t>
            </a:r>
            <a:r>
              <a:rPr lang="en-US" sz="2400" b="1" dirty="0">
                <a:latin typeface="Times New Roman" panose="02020603050405020304" pitchFamily="18" charset="0"/>
              </a:rPr>
              <a:t> electron </a:t>
            </a:r>
            <a:r>
              <a:rPr lang="en-US" sz="2400" b="1" dirty="0" err="1">
                <a:latin typeface="Times New Roman" panose="02020603050405020304" pitchFamily="18" charset="0"/>
              </a:rPr>
              <a:t>ngoài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</a:rPr>
              <a:t>cùng</a:t>
            </a:r>
            <a:r>
              <a:rPr lang="en-US" sz="2400" b="1" dirty="0">
                <a:latin typeface="Times New Roman" panose="02020603050405020304" pitchFamily="18" charset="0"/>
              </a:rPr>
              <a:t> có 7 electron.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589756" y="6123783"/>
            <a:ext cx="9561074" cy="461963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sz="2200" b="1" dirty="0">
                <a:latin typeface="Times New Roman" panose="02020603050405020304" pitchFamily="18" charset="0"/>
              </a:rPr>
              <a:t>- </a:t>
            </a:r>
            <a:r>
              <a:rPr lang="en-US" sz="2400" b="1" dirty="0" err="1">
                <a:latin typeface="Times New Roman" panose="02020603050405020304" pitchFamily="18" charset="0"/>
              </a:rPr>
              <a:t>Phân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</a:rPr>
              <a:t>tư</a:t>
            </a:r>
            <a:r>
              <a:rPr lang="en-US" sz="2400" b="1" dirty="0">
                <a:latin typeface="Times New Roman" panose="02020603050405020304" pitchFamily="18" charset="0"/>
              </a:rPr>
              <a:t>̉ </a:t>
            </a:r>
            <a:r>
              <a:rPr lang="en-US" sz="2400" b="1" dirty="0" err="1">
                <a:latin typeface="Times New Roman" panose="02020603050405020304" pitchFamily="18" charset="0"/>
              </a:rPr>
              <a:t>gồm</a:t>
            </a:r>
            <a:r>
              <a:rPr lang="en-US" sz="2400" b="1" dirty="0">
                <a:latin typeface="Times New Roman" panose="02020603050405020304" pitchFamily="18" charset="0"/>
              </a:rPr>
              <a:t> 2 </a:t>
            </a:r>
            <a:r>
              <a:rPr lang="en-US" sz="2400" b="1" dirty="0" err="1">
                <a:latin typeface="Times New Roman" panose="02020603050405020304" pitchFamily="18" charset="0"/>
              </a:rPr>
              <a:t>nguyên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</a:rPr>
              <a:t>tư</a:t>
            </a:r>
            <a:r>
              <a:rPr lang="en-US" sz="2400" b="1" dirty="0">
                <a:latin typeface="Times New Roman" panose="02020603050405020304" pitchFamily="18" charset="0"/>
              </a:rPr>
              <a:t>̉, </a:t>
            </a:r>
            <a:r>
              <a:rPr lang="en-US" sz="2400" b="1" dirty="0" err="1">
                <a:latin typeface="Times New Roman" panose="02020603050405020304" pitchFamily="18" charset="0"/>
              </a:rPr>
              <a:t>liên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</a:rPr>
              <a:t>kết</a:t>
            </a:r>
            <a:r>
              <a:rPr lang="en-US" sz="2400" b="1" dirty="0">
                <a:latin typeface="Times New Roman" panose="02020603050405020304" pitchFamily="18" charset="0"/>
              </a:rPr>
              <a:t> là </a:t>
            </a:r>
            <a:r>
              <a:rPr lang="en-US" sz="2400" b="1" dirty="0" err="1">
                <a:latin typeface="Times New Roman" panose="02020603050405020304" pitchFamily="18" charset="0"/>
              </a:rPr>
              <a:t>liên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</a:rPr>
              <a:t>kết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</a:rPr>
              <a:t>cộng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</a:rPr>
              <a:t>hóa</a:t>
            </a:r>
            <a:r>
              <a:rPr lang="en-US" sz="2400" b="1" dirty="0">
                <a:latin typeface="Times New Roman" panose="02020603050405020304" pitchFamily="18" charset="0"/>
              </a:rPr>
              <a:t> trị </a:t>
            </a:r>
            <a:r>
              <a:rPr lang="en-US" sz="2400" b="1" dirty="0" err="1">
                <a:latin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</a:rPr>
              <a:t>cực</a:t>
            </a:r>
            <a:r>
              <a:rPr lang="en-US" sz="2200" b="1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4194" name="AutoShape 98"/>
          <p:cNvSpPr>
            <a:spLocks noChangeArrowheads="1"/>
          </p:cNvSpPr>
          <p:nvPr/>
        </p:nvSpPr>
        <p:spPr bwMode="auto">
          <a:xfrm>
            <a:off x="7543800" y="5029200"/>
            <a:ext cx="3200400" cy="1524000"/>
          </a:xfrm>
          <a:prstGeom prst="wedgeRoundRectCallout">
            <a:avLst>
              <a:gd name="adj1" fmla="val 50694"/>
              <a:gd name="adj2" fmla="val 71458"/>
              <a:gd name="adj3" fmla="val 16667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/>
            <a:r>
              <a:rPr lang="en-US" sz="2200" b="1">
                <a:solidFill>
                  <a:srgbClr val="FF0000"/>
                </a:solidFill>
                <a:latin typeface="Times New Roman" panose="02020603050405020304" pitchFamily="18" charset="0"/>
              </a:rPr>
              <a:t>Hãy nhận xét về cấu tạo phân tử các nguyên tố halogen?</a:t>
            </a:r>
            <a:endParaRPr lang="vi-VN" sz="2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0505" name="Picture 5" descr="Bang tuan hoan cac NTH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" y="908842"/>
            <a:ext cx="12070081" cy="5949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6" name="Rectangle 100"/>
          <p:cNvSpPr>
            <a:spLocks noChangeArrowheads="1"/>
          </p:cNvSpPr>
          <p:nvPr/>
        </p:nvSpPr>
        <p:spPr bwMode="auto">
          <a:xfrm>
            <a:off x="10522634" y="1262856"/>
            <a:ext cx="593199" cy="3235326"/>
          </a:xfrm>
          <a:prstGeom prst="rect">
            <a:avLst/>
          </a:prstGeom>
          <a:noFill/>
          <a:ln w="28575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7" name="Line 101"/>
          <p:cNvSpPr>
            <a:spLocks noChangeShapeType="1"/>
          </p:cNvSpPr>
          <p:nvPr/>
        </p:nvSpPr>
        <p:spPr bwMode="auto">
          <a:xfrm>
            <a:off x="10744200" y="699292"/>
            <a:ext cx="0" cy="45720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9" name="Rectangle 103"/>
          <p:cNvSpPr>
            <a:spLocks noChangeArrowheads="1"/>
          </p:cNvSpPr>
          <p:nvPr/>
        </p:nvSpPr>
        <p:spPr bwMode="auto">
          <a:xfrm>
            <a:off x="9326882" y="126703"/>
            <a:ext cx="2743200" cy="53340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NHÓM HALOGEN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31522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205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4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4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4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4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4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4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4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4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4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4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4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4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414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414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7" dur="500"/>
                                        <p:tgtEl>
                                          <p:spTgt spid="4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0" dur="500"/>
                                        <p:tgtEl>
                                          <p:spTgt spid="4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4" dur="500"/>
                                        <p:tgtEl>
                                          <p:spTgt spid="4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7" dur="500"/>
                                        <p:tgtEl>
                                          <p:spTgt spid="4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1" dur="500"/>
                                        <p:tgtEl>
                                          <p:spTgt spid="4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4" dur="500"/>
                                        <p:tgtEl>
                                          <p:spTgt spid="4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8" dur="500"/>
                                        <p:tgtEl>
                                          <p:spTgt spid="4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3" dur="500"/>
                                        <p:tgtEl>
                                          <p:spTgt spid="419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6" dur="500"/>
                                        <p:tgtEl>
                                          <p:spTgt spid="4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4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4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419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419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0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1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47" grpId="0" build="allAtOnce" animBg="1"/>
      <p:bldP spid="4147" grpId="1" build="allAtOnce" animBg="1"/>
      <p:bldP spid="2" grpId="0"/>
      <p:bldP spid="3" grpId="0"/>
      <p:bldP spid="4133" grpId="0"/>
      <p:bldP spid="4134" grpId="0"/>
      <p:bldP spid="4135" grpId="0"/>
      <p:bldP spid="4143" grpId="0"/>
      <p:bldP spid="4144" grpId="0"/>
      <p:bldP spid="4146" grpId="0" animBg="1"/>
      <p:bldP spid="4146" grpId="1" animBg="1"/>
      <p:bldP spid="4194" grpId="0" build="allAtOnce" animBg="1"/>
      <p:bldP spid="4194" grpId="1" build="allAtOnce" animBg="1"/>
      <p:bldP spid="4196" grpId="0" animBg="1"/>
      <p:bldP spid="4197" grpId="0" animBg="1"/>
      <p:bldP spid="419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6388" y="381000"/>
            <a:ext cx="1733550" cy="685800"/>
          </a:xfrm>
        </p:spPr>
        <p:txBody>
          <a:bodyPr/>
          <a:lstStyle/>
          <a:p>
            <a:r>
              <a:rPr lang="en-US" sz="3200" b="1" u="sng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Củng</a:t>
            </a:r>
            <a:r>
              <a:rPr lang="en-US" sz="3200" b="1" u="sng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cô</a:t>
            </a:r>
            <a:r>
              <a:rPr lang="en-US" sz="3200" b="1" u="sng" dirty="0">
                <a:solidFill>
                  <a:srgbClr val="0000CC"/>
                </a:solidFill>
                <a:latin typeface="Times New Roman" panose="02020603050405020304" pitchFamily="18" charset="0"/>
              </a:rPr>
              <a:t>́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6388" y="1295400"/>
            <a:ext cx="10100236" cy="24384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>
                <a:latin typeface="Times New Roman" panose="02020603050405020304" pitchFamily="18" charset="0"/>
              </a:rPr>
              <a:t>-  </a:t>
            </a:r>
            <a:r>
              <a:rPr lang="en-US" dirty="0" err="1">
                <a:latin typeface="Times New Roman" panose="02020603050405020304" pitchFamily="18" charset="0"/>
              </a:rPr>
              <a:t>Nắm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vững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tính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chất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hóa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học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của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các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nguyên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tô</a:t>
            </a:r>
            <a:r>
              <a:rPr lang="en-US" dirty="0">
                <a:latin typeface="Times New Roman" panose="02020603050405020304" pitchFamily="18" charset="0"/>
              </a:rPr>
              <a:t>́ Halogen</a:t>
            </a:r>
          </a:p>
          <a:p>
            <a:pPr>
              <a:buFontTx/>
              <a:buNone/>
            </a:pPr>
            <a:r>
              <a:rPr lang="en-US" dirty="0">
                <a:latin typeface="Times New Roman" panose="02020603050405020304" pitchFamily="18" charset="0"/>
              </a:rPr>
              <a:t>-  </a:t>
            </a:r>
            <a:r>
              <a:rPr lang="en-US" dirty="0" err="1">
                <a:latin typeface="Times New Roman" panose="02020603050405020304" pitchFamily="18" charset="0"/>
              </a:rPr>
              <a:t>Nêu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</a:rPr>
              <a:t>được</a:t>
            </a:r>
            <a:r>
              <a:rPr lang="en-US" dirty="0" smtClean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quy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luật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biến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đổi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tính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chất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hóa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học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của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các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nguyên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tô</a:t>
            </a:r>
            <a:r>
              <a:rPr lang="en-US" dirty="0">
                <a:latin typeface="Times New Roman" panose="02020603050405020304" pitchFamily="18" charset="0"/>
              </a:rPr>
              <a:t>́ Halogen</a:t>
            </a:r>
          </a:p>
          <a:p>
            <a:pPr>
              <a:buFontTx/>
              <a:buNone/>
            </a:pPr>
            <a:r>
              <a:rPr lang="en-US" dirty="0">
                <a:latin typeface="Times New Roman" panose="02020603050405020304" pitchFamily="18" charset="0"/>
              </a:rPr>
              <a:t>-  </a:t>
            </a:r>
            <a:r>
              <a:rPr lang="en-US" dirty="0" err="1">
                <a:latin typeface="Times New Roman" panose="02020603050405020304" pitchFamily="18" charset="0"/>
              </a:rPr>
              <a:t>Làm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các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bài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toán</a:t>
            </a: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</a:rPr>
              <a:t>vê</a:t>
            </a:r>
            <a:r>
              <a:rPr lang="en-US" dirty="0">
                <a:latin typeface="Times New Roman" panose="02020603050405020304" pitchFamily="18" charset="0"/>
              </a:rPr>
              <a:t>̀ halogen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536388" y="3532094"/>
            <a:ext cx="84582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3200" b="1" u="sng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Bài</a:t>
            </a:r>
            <a:r>
              <a:rPr lang="en-US" sz="3200" b="1" u="sng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tập</a:t>
            </a:r>
            <a:r>
              <a:rPr lang="en-US" sz="3200" b="1" u="sng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vê</a:t>
            </a:r>
            <a:r>
              <a:rPr lang="en-US" sz="3200" b="1" u="sng" dirty="0">
                <a:solidFill>
                  <a:srgbClr val="0000CC"/>
                </a:solidFill>
                <a:latin typeface="Times New Roman" panose="02020603050405020304" pitchFamily="18" charset="0"/>
              </a:rPr>
              <a:t>̀ </a:t>
            </a:r>
            <a:r>
              <a:rPr lang="en-US" sz="3200" b="1" u="sng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nhà</a:t>
            </a:r>
            <a:r>
              <a:rPr lang="en-US" sz="3200" b="1" u="sng" dirty="0">
                <a:solidFill>
                  <a:srgbClr val="0000CC"/>
                </a:solidFill>
                <a:latin typeface="Times New Roman" panose="02020603050405020304" pitchFamily="18" charset="0"/>
              </a:rPr>
              <a:t>:</a:t>
            </a:r>
            <a:r>
              <a:rPr lang="en-US" sz="2800" b="1" dirty="0">
                <a:latin typeface="Times New Roman" panose="02020603050405020304" pitchFamily="18" charset="0"/>
              </a:rPr>
              <a:t> </a:t>
            </a:r>
          </a:p>
          <a:p>
            <a:r>
              <a:rPr lang="en-US" sz="3200" b="1" dirty="0">
                <a:latin typeface="Times New Roman" panose="02020603050405020304" pitchFamily="18" charset="0"/>
              </a:rPr>
              <a:t>*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tập</a:t>
            </a:r>
            <a:r>
              <a:rPr lang="en-US" sz="2800" dirty="0">
                <a:latin typeface="Times New Roman" panose="02020603050405020304" pitchFamily="18" charset="0"/>
              </a:rPr>
              <a:t> 6 </a:t>
            </a:r>
            <a:r>
              <a:rPr lang="en-US" sz="2800" dirty="0">
                <a:latin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800" dirty="0">
                <a:latin typeface="Times New Roman" panose="02020603050405020304" pitchFamily="18" charset="0"/>
              </a:rPr>
              <a:t>13 ( </a:t>
            </a:r>
            <a:r>
              <a:rPr lang="en-US" sz="2800" dirty="0" err="1">
                <a:latin typeface="Times New Roman" panose="02020603050405020304" pitchFamily="18" charset="0"/>
              </a:rPr>
              <a:t>Tr</a:t>
            </a:r>
            <a:r>
              <a:rPr lang="en-US" sz="2800" dirty="0">
                <a:latin typeface="Times New Roman" panose="02020603050405020304" pitchFamily="18" charset="0"/>
              </a:rPr>
              <a:t> 119/SGK)</a:t>
            </a:r>
          </a:p>
          <a:p>
            <a:r>
              <a:rPr lang="en-US" sz="3200" b="1" dirty="0">
                <a:latin typeface="Times New Roman" panose="02020603050405020304" pitchFamily="18" charset="0"/>
              </a:rPr>
              <a:t>*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Ôn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tập</a:t>
            </a:r>
            <a:r>
              <a:rPr lang="en-US" sz="2800" dirty="0">
                <a:latin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</a:rPr>
              <a:t>chuẩn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tiết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10" descr="AWQ0006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6730" y="4530476"/>
            <a:ext cx="1941794" cy="199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60225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  <p:bldP spid="1946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WordArt 2" descr="Narrow vertical"/>
          <p:cNvSpPr>
            <a:spLocks noChangeArrowheads="1" noChangeShapeType="1" noTextEdit="1"/>
          </p:cNvSpPr>
          <p:nvPr/>
        </p:nvSpPr>
        <p:spPr bwMode="auto">
          <a:xfrm>
            <a:off x="2082801" y="425451"/>
            <a:ext cx="8067675" cy="3840163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vi-VN" sz="36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XIN CHÂN THÀNH CẢM ƠN </a:t>
            </a:r>
            <a:r>
              <a:rPr lang="vi-VN" sz="36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36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36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CÁC EM HỌC SINH</a:t>
            </a:r>
            <a:endParaRPr lang="en-US" sz="36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85902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19" name="Group 3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468049"/>
              </p:ext>
            </p:extLst>
          </p:nvPr>
        </p:nvGraphicFramePr>
        <p:xfrm>
          <a:off x="0" y="1066801"/>
          <a:ext cx="12192000" cy="5791198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149600"/>
                <a:gridCol w="2336800"/>
                <a:gridCol w="2336800"/>
                <a:gridCol w="2133600"/>
                <a:gridCol w="2235200"/>
              </a:tblGrid>
              <a:tr h="8482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Kí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hiệu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nguyên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tử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-25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-25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-25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Br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-25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712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KLNT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18.998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35.453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79.904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129.905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8482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Tên nguyên tố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Flo (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Fluorum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Clo (Chlorum)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Brom (Bromum)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Iot (Iodum)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9513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Cấu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e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lớp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ngoài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cùng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2s</a:t>
                      </a:r>
                      <a:r>
                        <a:rPr kumimoji="0" lang="en-US" sz="2400" b="1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2p</a:t>
                      </a:r>
                      <a:r>
                        <a:rPr kumimoji="0" lang="en-US" sz="2400" b="1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en-US" sz="24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3s</a:t>
                      </a:r>
                      <a:r>
                        <a:rPr kumimoji="0" lang="en-US" sz="2400" b="1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3p</a:t>
                      </a:r>
                      <a:r>
                        <a:rPr kumimoji="0" lang="en-US" sz="2400" b="1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en-US" sz="24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4s</a:t>
                      </a:r>
                      <a:r>
                        <a:rPr kumimoji="0" lang="en-US" sz="2400" b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4p</a:t>
                      </a:r>
                      <a:r>
                        <a:rPr kumimoji="0" lang="en-US" sz="2400" b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en-US" sz="2400" b="1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5s</a:t>
                      </a:r>
                      <a:r>
                        <a:rPr kumimoji="0" lang="en-US" sz="2400" b="1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5p</a:t>
                      </a:r>
                      <a:r>
                        <a:rPr kumimoji="0" lang="en-US" sz="2400" b="1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en-US" sz="24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712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 âm </a:t>
                      </a:r>
                      <a:r>
                        <a:rPr kumimoji="0" lang="vi-VN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</a:t>
                      </a: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iện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4.0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3.0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2.8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2.4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712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Đơn chất X</a:t>
                      </a:r>
                      <a:r>
                        <a:rPr kumimoji="0" lang="en-US" sz="2400" b="1" u="none" strike="noStrike" cap="none" normalizeH="0" baseline="-25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4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en-US" sz="2400" b="1" u="none" strike="noStrike" cap="none" normalizeH="0" baseline="-25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4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</a:t>
                      </a:r>
                      <a:r>
                        <a:rPr kumimoji="0" lang="en-US" sz="2400" b="1" u="none" strike="noStrike" cap="none" normalizeH="0" baseline="-25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4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Br</a:t>
                      </a:r>
                      <a:r>
                        <a:rPr kumimoji="0" lang="en-US" sz="2400" b="1" u="none" strike="noStrike" cap="none" normalizeH="0" baseline="-25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4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400" b="1" u="none" strike="noStrike" cap="none" normalizeH="0" baseline="-25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4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041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 sôi[t</a:t>
                      </a:r>
                      <a:r>
                        <a:rPr kumimoji="0" lang="en-US" sz="2400" b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]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-188.1</a:t>
                      </a:r>
                      <a:r>
                        <a:rPr kumimoji="0" lang="en-US" sz="2400" b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-34.1</a:t>
                      </a:r>
                      <a:r>
                        <a:rPr kumimoji="0" lang="en-US" sz="2400" b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59.2</a:t>
                      </a:r>
                      <a:r>
                        <a:rPr kumimoji="0" lang="en-US" sz="2400" b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185.5</a:t>
                      </a:r>
                      <a:r>
                        <a:rPr kumimoji="0" lang="en-US" sz="2400" b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2253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Trạng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thái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lý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ở </a:t>
                      </a:r>
                      <a:r>
                        <a:rPr kumimoji="0" lang="vi-VN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iều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kiện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thường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màu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lục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nhạt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màu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vàng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lục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Lỏng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màu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vi-VN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ỏ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nâu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Tinh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thể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màu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tím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đen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</a:t>
                      </a:r>
                      <a:r>
                        <a:rPr kumimoji="0" lang="vi-VN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ă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hoa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45725" marB="45725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284" name="Text Box 188"/>
          <p:cNvSpPr txBox="1">
            <a:spLocks noChangeArrowheads="1"/>
          </p:cNvSpPr>
          <p:nvPr/>
        </p:nvSpPr>
        <p:spPr bwMode="auto">
          <a:xfrm>
            <a:off x="0" y="457200"/>
            <a:ext cx="3759200" cy="584200"/>
          </a:xfrm>
          <a:prstGeom prst="rect">
            <a:avLst/>
          </a:prstGeom>
          <a:solidFill>
            <a:srgbClr val="B5E9D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3200" b="1">
                <a:solidFill>
                  <a:schemeClr val="tx1"/>
                </a:solidFill>
                <a:latin typeface="Arial" charset="0"/>
                <a:cs typeface="Arial" charset="0"/>
              </a:rPr>
              <a:t>Bảng tóm tắt:</a:t>
            </a:r>
          </a:p>
        </p:txBody>
      </p:sp>
      <p:sp>
        <p:nvSpPr>
          <p:cNvPr id="4417" name="AutoShape 321"/>
          <p:cNvSpPr>
            <a:spLocks noChangeArrowheads="1"/>
          </p:cNvSpPr>
          <p:nvPr/>
        </p:nvSpPr>
        <p:spPr bwMode="auto">
          <a:xfrm>
            <a:off x="3860800" y="0"/>
            <a:ext cx="5892800" cy="838200"/>
          </a:xfrm>
          <a:prstGeom prst="horizontalScroll">
            <a:avLst>
              <a:gd name="adj" fmla="val 12500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en-US" sz="3200" b="1">
                <a:latin typeface="Arial" charset="0"/>
                <a:cs typeface="Arial" charset="0"/>
              </a:rPr>
              <a:t>HALOGEN</a:t>
            </a:r>
          </a:p>
        </p:txBody>
      </p:sp>
    </p:spTree>
    <p:extLst>
      <p:ext uri="{BB962C8B-B14F-4D97-AF65-F5344CB8AC3E}">
        <p14:creationId xmlns:p14="http://schemas.microsoft.com/office/powerpoint/2010/main" val="201117754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4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84" grpId="0" animBg="1"/>
      <p:bldP spid="44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83777"/>
            <a:ext cx="121919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0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30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iot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F,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Br, I )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000" dirty="0"/>
          </a:p>
        </p:txBody>
      </p:sp>
      <p:sp>
        <p:nvSpPr>
          <p:cNvPr id="7" name="Rectangle 6"/>
          <p:cNvSpPr/>
          <p:nvPr/>
        </p:nvSpPr>
        <p:spPr>
          <a:xfrm>
            <a:off x="381001" y="1244067"/>
            <a:ext cx="2369126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endParaRPr lang="en-US" sz="2900" dirty="0"/>
          </a:p>
        </p:txBody>
      </p:sp>
      <p:sp>
        <p:nvSpPr>
          <p:cNvPr id="8" name="Rectangle 7"/>
          <p:cNvSpPr/>
          <p:nvPr/>
        </p:nvSpPr>
        <p:spPr>
          <a:xfrm>
            <a:off x="5952185" y="1338400"/>
            <a:ext cx="3262745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endParaRPr lang="en-US" sz="2900" dirty="0"/>
          </a:p>
        </p:txBody>
      </p:sp>
      <p:sp>
        <p:nvSpPr>
          <p:cNvPr id="9" name="Rectangle 8"/>
          <p:cNvSpPr/>
          <p:nvPr/>
        </p:nvSpPr>
        <p:spPr>
          <a:xfrm>
            <a:off x="201706" y="1923105"/>
            <a:ext cx="2932213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endParaRPr lang="en-US" sz="2900" dirty="0"/>
          </a:p>
        </p:txBody>
      </p:sp>
      <p:sp>
        <p:nvSpPr>
          <p:cNvPr id="10" name="Rectangle 9"/>
          <p:cNvSpPr/>
          <p:nvPr/>
        </p:nvSpPr>
        <p:spPr>
          <a:xfrm>
            <a:off x="5952185" y="1899408"/>
            <a:ext cx="2737929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endParaRPr lang="en-US" sz="2900" dirty="0"/>
          </a:p>
        </p:txBody>
      </p:sp>
      <p:sp>
        <p:nvSpPr>
          <p:cNvPr id="3" name="Oval 2"/>
          <p:cNvSpPr/>
          <p:nvPr/>
        </p:nvSpPr>
        <p:spPr>
          <a:xfrm>
            <a:off x="201706" y="1187676"/>
            <a:ext cx="564777" cy="7117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2578446"/>
            <a:ext cx="1186030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0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30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halogen </a:t>
            </a:r>
            <a:r>
              <a:rPr lang="en-US" sz="3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000" dirty="0" smtClean="0">
                <a:latin typeface="Tahoma" panose="020B0604030504040204" pitchFamily="34" charset="0"/>
              </a:rPr>
              <a:t>A</a:t>
            </a:r>
            <a:r>
              <a:rPr lang="en-US" sz="3000" dirty="0">
                <a:latin typeface="Tahoma" panose="020B0604030504040204" pitchFamily="34" charset="0"/>
              </a:rPr>
              <a:t>. ns</a:t>
            </a:r>
            <a:r>
              <a:rPr lang="en-US" sz="3000" baseline="30000" dirty="0">
                <a:latin typeface="Tahoma" panose="020B0604030504040204" pitchFamily="34" charset="0"/>
              </a:rPr>
              <a:t>2</a:t>
            </a:r>
            <a:r>
              <a:rPr lang="en-US" sz="3000" dirty="0">
                <a:latin typeface="Tahoma" panose="020B0604030504040204" pitchFamily="34" charset="0"/>
              </a:rPr>
              <a:t>np</a:t>
            </a:r>
            <a:r>
              <a:rPr lang="en-US" sz="3000" baseline="30000" dirty="0">
                <a:latin typeface="Tahoma" panose="020B0604030504040204" pitchFamily="34" charset="0"/>
              </a:rPr>
              <a:t>4</a:t>
            </a:r>
            <a:r>
              <a:rPr lang="en-US" sz="3000" dirty="0">
                <a:latin typeface="Tahoma" panose="020B0604030504040204" pitchFamily="34" charset="0"/>
              </a:rPr>
              <a:t> 	 		 	 </a:t>
            </a:r>
            <a:r>
              <a:rPr lang="en-US" sz="3000" dirty="0" smtClean="0">
                <a:latin typeface="Tahoma" panose="020B0604030504040204" pitchFamily="34" charset="0"/>
              </a:rPr>
              <a:t>   </a:t>
            </a:r>
            <a:r>
              <a:rPr lang="vi-VN" sz="3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smtClean="0">
                <a:latin typeface="Tahoma" panose="020B0604030504040204" pitchFamily="34" charset="0"/>
              </a:rPr>
              <a:t>ns</a:t>
            </a:r>
            <a:r>
              <a:rPr lang="en-US" sz="3000" baseline="30000" dirty="0" smtClean="0">
                <a:latin typeface="Tahoma" panose="020B0604030504040204" pitchFamily="34" charset="0"/>
              </a:rPr>
              <a:t>2</a:t>
            </a:r>
            <a:r>
              <a:rPr lang="en-US" sz="3000" dirty="0" smtClean="0">
                <a:latin typeface="Tahoma" panose="020B0604030504040204" pitchFamily="34" charset="0"/>
              </a:rPr>
              <a:t>np</a:t>
            </a:r>
            <a:r>
              <a:rPr lang="en-US" sz="3000" baseline="30000" dirty="0" smtClean="0">
                <a:latin typeface="Tahoma" panose="020B0604030504040204" pitchFamily="34" charset="0"/>
              </a:rPr>
              <a:t>5</a:t>
            </a:r>
          </a:p>
          <a:p>
            <a:pPr algn="just"/>
            <a:r>
              <a:rPr lang="en-US" sz="3000" baseline="30000" dirty="0">
                <a:solidFill>
                  <a:srgbClr val="00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rgbClr val="00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 </a:t>
            </a:r>
            <a:r>
              <a:rPr lang="vi-VN" sz="3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>
                <a:latin typeface="Tahoma" panose="020B0604030504040204" pitchFamily="34" charset="0"/>
              </a:rPr>
              <a:t>ns</a:t>
            </a:r>
            <a:r>
              <a:rPr lang="en-US" sz="3000" baseline="30000" dirty="0">
                <a:latin typeface="Tahoma" panose="020B0604030504040204" pitchFamily="34" charset="0"/>
              </a:rPr>
              <a:t>2</a:t>
            </a:r>
            <a:r>
              <a:rPr lang="en-US" sz="3000" dirty="0">
                <a:latin typeface="Tahoma" panose="020B0604030504040204" pitchFamily="34" charset="0"/>
              </a:rPr>
              <a:t>np</a:t>
            </a:r>
            <a:r>
              <a:rPr lang="en-US" sz="3000" baseline="30000" dirty="0">
                <a:latin typeface="Tahoma" panose="020B0604030504040204" pitchFamily="34" charset="0"/>
              </a:rPr>
              <a:t>3	</a:t>
            </a:r>
            <a:r>
              <a:rPr lang="en-US" sz="3000" dirty="0">
                <a:latin typeface="Tahoma" panose="020B0604030504040204" pitchFamily="34" charset="0"/>
              </a:rPr>
              <a:t> 	 	  	    </a:t>
            </a:r>
            <a:r>
              <a:rPr lang="vi-VN" sz="3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>
                <a:latin typeface="Tahoma" panose="020B0604030504040204" pitchFamily="34" charset="0"/>
              </a:rPr>
              <a:t>ns</a:t>
            </a:r>
            <a:r>
              <a:rPr lang="en-US" sz="3000" baseline="30000" dirty="0">
                <a:latin typeface="Tahoma" panose="020B0604030504040204" pitchFamily="34" charset="0"/>
              </a:rPr>
              <a:t>1</a:t>
            </a:r>
            <a:r>
              <a:rPr lang="en-US" sz="3000" dirty="0">
                <a:latin typeface="Tahoma" panose="020B0604030504040204" pitchFamily="34" charset="0"/>
              </a:rPr>
              <a:t>np</a:t>
            </a:r>
            <a:r>
              <a:rPr lang="en-US" sz="3000" baseline="30000" dirty="0">
                <a:latin typeface="Tahoma" panose="020B0604030504040204" pitchFamily="34" charset="0"/>
              </a:rPr>
              <a:t>5</a:t>
            </a:r>
          </a:p>
        </p:txBody>
      </p:sp>
      <p:sp>
        <p:nvSpPr>
          <p:cNvPr id="4" name="Oval 3"/>
          <p:cNvSpPr/>
          <p:nvPr/>
        </p:nvSpPr>
        <p:spPr>
          <a:xfrm>
            <a:off x="5824627" y="3117055"/>
            <a:ext cx="542744" cy="4814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2959" y="4271655"/>
            <a:ext cx="121060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Z= 35.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ion X </a:t>
            </a:r>
            <a:r>
              <a:rPr lang="en-US" sz="3000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000" baseline="30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1706" y="5388292"/>
            <a:ext cx="2847254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[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]3d</a:t>
            </a:r>
            <a:r>
              <a:rPr lang="en-US" sz="2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4s</a:t>
            </a:r>
            <a:r>
              <a:rPr lang="en-US" sz="2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4p</a:t>
            </a:r>
            <a:r>
              <a:rPr lang="en-US" sz="2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52356" y="6027875"/>
            <a:ext cx="2826415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[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]3d</a:t>
            </a:r>
            <a:r>
              <a:rPr lang="en-US" sz="2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4s</a:t>
            </a:r>
            <a:r>
              <a:rPr lang="en-US" sz="2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4p</a:t>
            </a:r>
            <a:r>
              <a:rPr lang="en-US" sz="2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95999" y="5323681"/>
            <a:ext cx="2919389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[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3d</a:t>
            </a:r>
            <a:r>
              <a:rPr lang="en-US" sz="29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4s</a:t>
            </a:r>
            <a:r>
              <a:rPr lang="en-US" sz="29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4p</a:t>
            </a:r>
            <a:r>
              <a:rPr lang="en-US" sz="29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29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75160" y="5926901"/>
            <a:ext cx="2847254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[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]4s</a:t>
            </a:r>
            <a:r>
              <a:rPr lang="en-US" sz="2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</a:t>
            </a:r>
            <a:r>
              <a:rPr lang="en-US" sz="2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4p</a:t>
            </a:r>
            <a:r>
              <a:rPr lang="en-US" sz="2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5" name="Oval 14"/>
          <p:cNvSpPr/>
          <p:nvPr/>
        </p:nvSpPr>
        <p:spPr>
          <a:xfrm>
            <a:off x="5952185" y="5271611"/>
            <a:ext cx="524435" cy="5906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8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B3EA76-81FE-45F7-A71A-0818A2C9A67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90692" y="150470"/>
            <a:ext cx="1188476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sz="3000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Anion X</a:t>
            </a:r>
            <a:r>
              <a:rPr lang="en-US" sz="3000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3p</a:t>
            </a:r>
            <a:r>
              <a:rPr lang="en-US" sz="3000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3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ctr"/>
            <a:endParaRPr lang="en-US" sz="3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ctr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IVA.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B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IVA.</a:t>
            </a:r>
          </a:p>
          <a:p>
            <a:pPr fontAlgn="ctr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VIIA.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D.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IIA.</a:t>
            </a:r>
          </a:p>
          <a:p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Oval 3"/>
          <p:cNvSpPr/>
          <p:nvPr/>
        </p:nvSpPr>
        <p:spPr>
          <a:xfrm>
            <a:off x="190692" y="2072741"/>
            <a:ext cx="493059" cy="5513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691" y="3384484"/>
            <a:ext cx="1188476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</a:t>
            </a:r>
            <a:r>
              <a:rPr lang="en-US" sz="3000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(X: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F,Cl,Br,I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lphaUcPeriod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lphaUcPeriod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lphaUcPeriod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lphaUcPeriod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ion</a:t>
            </a:r>
          </a:p>
        </p:txBody>
      </p:sp>
      <p:sp>
        <p:nvSpPr>
          <p:cNvPr id="12" name="Oval 11"/>
          <p:cNvSpPr/>
          <p:nvPr/>
        </p:nvSpPr>
        <p:spPr>
          <a:xfrm>
            <a:off x="172763" y="4784576"/>
            <a:ext cx="510988" cy="4866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64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84969" y="27724"/>
            <a:ext cx="10355262" cy="65087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sz="3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Bài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26. LUYỆN TẬP: NHÓM HALOGEN </a:t>
            </a:r>
            <a:endParaRPr lang="en-US" sz="26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811305" y="648979"/>
            <a:ext cx="5791200" cy="65087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sz="2400" b="1" u="sng" dirty="0">
                <a:solidFill>
                  <a:srgbClr val="C00000"/>
                </a:solidFill>
                <a:latin typeface="Times New Roman" panose="02020603050405020304" pitchFamily="18" charset="0"/>
              </a:rPr>
              <a:t>A. KIẾN THỨC CẦN NẮM VỮNG</a:t>
            </a:r>
            <a:r>
              <a:rPr lang="en-US" sz="2400" b="1" u="sng" dirty="0">
                <a:solidFill>
                  <a:srgbClr val="0000CC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811305" y="1222899"/>
            <a:ext cx="8242300" cy="449262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sz="2400" b="1" u="sng" dirty="0">
                <a:latin typeface="Times New Roman" panose="02020603050405020304" pitchFamily="18" charset="0"/>
              </a:rPr>
              <a:t>II. TÍNH CHẤT HÓA HỌC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811304" y="1721097"/>
            <a:ext cx="107262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Tính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oxi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hóa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mạnh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: </a:t>
            </a:r>
            <a:r>
              <a:rPr lang="en-US" sz="2400" b="1" dirty="0" err="1">
                <a:latin typeface="Times New Roman" panose="02020603050405020304" pitchFamily="18" charset="0"/>
              </a:rPr>
              <a:t>Oxi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</a:rPr>
              <a:t>hóa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</a:rPr>
              <a:t>được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</a:rPr>
              <a:t>hầu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</a:rPr>
              <a:t>hết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</a:rPr>
              <a:t>kim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</a:rPr>
              <a:t>loại</a:t>
            </a:r>
            <a:r>
              <a:rPr lang="en-US" sz="2400" b="1" dirty="0">
                <a:latin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</a:rPr>
              <a:t>nhiều</a:t>
            </a:r>
            <a:r>
              <a:rPr lang="en-US" sz="2400" b="1" dirty="0">
                <a:latin typeface="Times New Roman" panose="02020603050405020304" pitchFamily="18" charset="0"/>
              </a:rPr>
              <a:t> phi </a:t>
            </a:r>
            <a:r>
              <a:rPr lang="en-US" sz="2400" b="1" dirty="0" err="1">
                <a:latin typeface="Times New Roman" panose="02020603050405020304" pitchFamily="18" charset="0"/>
              </a:rPr>
              <a:t>kim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</a:rPr>
              <a:t>va</a:t>
            </a:r>
            <a:r>
              <a:rPr lang="en-US" sz="2400" b="1" dirty="0">
                <a:latin typeface="Times New Roman" panose="02020603050405020304" pitchFamily="18" charset="0"/>
              </a:rPr>
              <a:t>̀ </a:t>
            </a:r>
            <a:r>
              <a:rPr lang="en-US" sz="2400" b="1" dirty="0" err="1">
                <a:latin typeface="Times New Roman" panose="02020603050405020304" pitchFamily="18" charset="0"/>
              </a:rPr>
              <a:t>hợp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</a:rPr>
              <a:t>chất</a:t>
            </a:r>
            <a:endParaRPr lang="vi-VN" sz="2400" b="1" dirty="0">
              <a:latin typeface="Times New Roman" panose="02020603050405020304" pitchFamily="18" charset="0"/>
            </a:endParaRPr>
          </a:p>
        </p:txBody>
      </p:sp>
      <p:sp>
        <p:nvSpPr>
          <p:cNvPr id="35848" name="AutoShape 8"/>
          <p:cNvSpPr>
            <a:spLocks noChangeArrowheads="1"/>
          </p:cNvSpPr>
          <p:nvPr/>
        </p:nvSpPr>
        <p:spPr bwMode="auto">
          <a:xfrm>
            <a:off x="5562600" y="2895600"/>
            <a:ext cx="3886200" cy="2514600"/>
          </a:xfrm>
          <a:prstGeom prst="wedgeRoundRectCallout">
            <a:avLst>
              <a:gd name="adj1" fmla="val 49593"/>
              <a:gd name="adj2" fmla="val 62565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Nêu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tính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chất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hóa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học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cơ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bản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của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các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nguyên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tô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́ Halogen?</a:t>
            </a:r>
            <a:endParaRPr lang="vi-VN" sz="32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23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58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58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58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5848" grpId="0" animBg="1"/>
      <p:bldP spid="3584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28"/>
          <p:cNvSpPr txBox="1">
            <a:spLocks noChangeArrowheads="1"/>
          </p:cNvSpPr>
          <p:nvPr/>
        </p:nvSpPr>
        <p:spPr bwMode="auto">
          <a:xfrm>
            <a:off x="1524000" y="5759450"/>
            <a:ext cx="9144000" cy="1098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endParaRPr lang="en-US" sz="6600" i="1"/>
          </a:p>
        </p:txBody>
      </p:sp>
      <p:graphicFrame>
        <p:nvGraphicFramePr>
          <p:cNvPr id="10360" name="Group 12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44960426"/>
              </p:ext>
            </p:extLst>
          </p:nvPr>
        </p:nvGraphicFramePr>
        <p:xfrm>
          <a:off x="860612" y="931132"/>
          <a:ext cx="8552329" cy="5668964"/>
        </p:xfrm>
        <a:graphic>
          <a:graphicData uri="http://schemas.openxmlformats.org/drawingml/2006/table">
            <a:tbl>
              <a:tblPr/>
              <a:tblGrid>
                <a:gridCol w="1425388"/>
                <a:gridCol w="1676400"/>
                <a:gridCol w="1676400"/>
                <a:gridCol w="1676400"/>
                <a:gridCol w="2097741"/>
              </a:tblGrid>
              <a:tr h="561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vi-VN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Cl</a:t>
                      </a:r>
                      <a:r>
                        <a:rPr kumimoji="0" lang="en-US" sz="2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vi-VN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Br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vi-VN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vi-VN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31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Với Kim loại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129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Với khí H</a:t>
                      </a:r>
                      <a:r>
                        <a:rPr kumimoji="0" lang="vi-VN" sz="2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vi-VN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0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Với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H</a:t>
                      </a:r>
                      <a:r>
                        <a:rPr kumimoji="0" lang="en-US" sz="2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kumimoji="0" lang="vi-VN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275" name="Text Box 35"/>
          <p:cNvSpPr txBox="1">
            <a:spLocks noChangeArrowheads="1"/>
          </p:cNvSpPr>
          <p:nvPr/>
        </p:nvSpPr>
        <p:spPr bwMode="auto">
          <a:xfrm>
            <a:off x="2347913" y="1405918"/>
            <a:ext cx="16764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err="1">
                <a:latin typeface="Times New Roman" panose="02020603050405020304" pitchFamily="18" charset="0"/>
              </a:rPr>
              <a:t>Oxi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hóa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được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tất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ca</a:t>
            </a:r>
            <a:r>
              <a:rPr lang="en-US" b="1" dirty="0">
                <a:latin typeface="Times New Roman" panose="02020603050405020304" pitchFamily="18" charset="0"/>
              </a:rPr>
              <a:t>̉ </a:t>
            </a:r>
            <a:r>
              <a:rPr lang="en-US" b="1" dirty="0" err="1">
                <a:latin typeface="Times New Roman" panose="02020603050405020304" pitchFamily="18" charset="0"/>
              </a:rPr>
              <a:t>kim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loại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muối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florua</a:t>
            </a:r>
            <a:endParaRPr lang="en-US" b="1" dirty="0">
              <a:solidFill>
                <a:srgbClr val="0000CC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0276" name="Text Box 36"/>
          <p:cNvSpPr txBox="1">
            <a:spLocks noChangeArrowheads="1"/>
          </p:cNvSpPr>
          <p:nvPr/>
        </p:nvSpPr>
        <p:spPr bwMode="auto">
          <a:xfrm>
            <a:off x="3995738" y="1397980"/>
            <a:ext cx="160020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Times New Roman" panose="02020603050405020304" pitchFamily="18" charset="0"/>
              </a:rPr>
              <a:t>Oxi hóa được hầu hết kim loại </a:t>
            </a:r>
            <a:r>
              <a:rPr lang="en-US" b="1">
                <a:latin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b="1">
                <a:solidFill>
                  <a:srgbClr val="0000CC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muối clorua</a:t>
            </a:r>
            <a:r>
              <a:rPr lang="en-US" b="1">
                <a:latin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cần đun nóng</a:t>
            </a:r>
            <a:endParaRPr lang="en-US" b="1">
              <a:solidFill>
                <a:srgbClr val="FF0000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0277" name="Text Box 37"/>
          <p:cNvSpPr txBox="1">
            <a:spLocks noChangeArrowheads="1"/>
          </p:cNvSpPr>
          <p:nvPr/>
        </p:nvSpPr>
        <p:spPr bwMode="auto">
          <a:xfrm>
            <a:off x="5643563" y="1383692"/>
            <a:ext cx="16764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err="1">
                <a:latin typeface="Times New Roman" panose="02020603050405020304" pitchFamily="18" charset="0"/>
              </a:rPr>
              <a:t>Oxi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hóa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được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nhiều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kim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loại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muối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Bromua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,</a:t>
            </a:r>
            <a:r>
              <a:rPr lang="en-US" b="1" dirty="0"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cần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đun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nóng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0278" name="Text Box 38"/>
          <p:cNvSpPr txBox="1">
            <a:spLocks noChangeArrowheads="1"/>
          </p:cNvSpPr>
          <p:nvPr/>
        </p:nvSpPr>
        <p:spPr bwMode="auto">
          <a:xfrm>
            <a:off x="7377113" y="1418503"/>
            <a:ext cx="208798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err="1">
                <a:latin typeface="Times New Roman" panose="02020603050405020304" pitchFamily="18" charset="0"/>
              </a:rPr>
              <a:t>Oxi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hóa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được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nhiều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kim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loại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muối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iotua</a:t>
            </a:r>
            <a:r>
              <a:rPr lang="en-US" b="1" dirty="0">
                <a:latin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chỉ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xảy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ra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khi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đun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nóng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hoặc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xúc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tác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0279" name="Text Box 39"/>
          <p:cNvSpPr txBox="1">
            <a:spLocks noChangeArrowheads="1"/>
          </p:cNvSpPr>
          <p:nvPr/>
        </p:nvSpPr>
        <p:spPr bwMode="auto">
          <a:xfrm>
            <a:off x="2257425" y="2847977"/>
            <a:ext cx="18288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u="sng" dirty="0" err="1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Trong</a:t>
            </a:r>
            <a:r>
              <a:rPr lang="en-US" b="1" u="sng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bóng</a:t>
            </a:r>
            <a:r>
              <a:rPr lang="en-US" b="1" u="sng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tối</a:t>
            </a:r>
            <a:r>
              <a:rPr lang="en-US" b="1" dirty="0">
                <a:latin typeface="Times New Roman" panose="02020603050405020304" pitchFamily="18" charset="0"/>
                <a:sym typeface="Symbol" panose="05050102010706020507" pitchFamily="18" charset="2"/>
              </a:rPr>
              <a:t> , t</a:t>
            </a:r>
            <a:r>
              <a:rPr lang="en-US" b="1" baseline="30000" dirty="0">
                <a:latin typeface="Times New Roman" panose="02020603050405020304" pitchFamily="18" charset="0"/>
                <a:sym typeface="Symbol" panose="05050102010706020507" pitchFamily="18" charset="2"/>
              </a:rPr>
              <a:t>o</a:t>
            </a:r>
            <a:r>
              <a:rPr lang="en-US" b="1" dirty="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sym typeface="Symbol" panose="05050102010706020507" pitchFamily="18" charset="2"/>
              </a:rPr>
              <a:t>thấp</a:t>
            </a:r>
            <a:r>
              <a:rPr lang="en-US" b="1" dirty="0">
                <a:latin typeface="Times New Roman" panose="02020603050405020304" pitchFamily="18" charset="0"/>
                <a:sym typeface="Symbol" panose="05050102010706020507" pitchFamily="18" charset="2"/>
              </a:rPr>
              <a:t> (-252</a:t>
            </a:r>
            <a:r>
              <a:rPr lang="en-US" b="1" baseline="30000" dirty="0">
                <a:latin typeface="Times New Roman" panose="02020603050405020304" pitchFamily="18" charset="0"/>
                <a:sym typeface="Symbol" panose="05050102010706020507" pitchFamily="18" charset="2"/>
              </a:rPr>
              <a:t>o</a:t>
            </a:r>
            <a:r>
              <a:rPr lang="en-US" b="1" dirty="0">
                <a:latin typeface="Times New Roman" panose="02020603050405020304" pitchFamily="18" charset="0"/>
                <a:sym typeface="Symbol" panose="05050102010706020507" pitchFamily="18" charset="2"/>
              </a:rPr>
              <a:t>C) </a:t>
            </a:r>
            <a:r>
              <a:rPr lang="en-US" b="1" dirty="0" err="1">
                <a:latin typeface="Times New Roman" panose="02020603050405020304" pitchFamily="18" charset="0"/>
                <a:sym typeface="Symbol" panose="05050102010706020507" pitchFamily="18" charset="2"/>
              </a:rPr>
              <a:t>va</a:t>
            </a:r>
            <a:r>
              <a:rPr lang="en-US" b="1" dirty="0">
                <a:latin typeface="Times New Roman" panose="02020603050405020304" pitchFamily="18" charset="0"/>
                <a:sym typeface="Symbol" panose="05050102010706020507" pitchFamily="18" charset="2"/>
              </a:rPr>
              <a:t>̀ </a:t>
            </a:r>
            <a:r>
              <a:rPr lang="en-US" b="1" dirty="0" err="1">
                <a:latin typeface="Times New Roman" panose="02020603050405020304" pitchFamily="18" charset="0"/>
                <a:sym typeface="Symbol" panose="05050102010706020507" pitchFamily="18" charset="2"/>
              </a:rPr>
              <a:t>nô</a:t>
            </a:r>
            <a:r>
              <a:rPr lang="en-US" b="1" dirty="0">
                <a:latin typeface="Times New Roman" panose="02020603050405020304" pitchFamily="18" charset="0"/>
                <a:sym typeface="Symbol" panose="05050102010706020507" pitchFamily="18" charset="2"/>
              </a:rPr>
              <a:t>̉ </a:t>
            </a:r>
            <a:r>
              <a:rPr lang="en-US" b="1" dirty="0" err="1">
                <a:latin typeface="Times New Roman" panose="02020603050405020304" pitchFamily="18" charset="0"/>
                <a:sym typeface="Symbol" panose="05050102010706020507" pitchFamily="18" charset="2"/>
              </a:rPr>
              <a:t>mạnh</a:t>
            </a:r>
            <a:endParaRPr lang="en-US" b="1" dirty="0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0280" name="Text Box 40"/>
          <p:cNvSpPr txBox="1">
            <a:spLocks noChangeArrowheads="1"/>
          </p:cNvSpPr>
          <p:nvPr/>
        </p:nvSpPr>
        <p:spPr bwMode="auto">
          <a:xfrm>
            <a:off x="2286000" y="4191003"/>
            <a:ext cx="1676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b="1" dirty="0">
                <a:latin typeface="Times New Roman" panose="02020603050405020304" pitchFamily="18" charset="0"/>
              </a:rPr>
              <a:t>H</a:t>
            </a:r>
            <a:r>
              <a:rPr lang="de-DE" b="1" baseline="-25000" dirty="0">
                <a:latin typeface="Times New Roman" panose="02020603050405020304" pitchFamily="18" charset="0"/>
              </a:rPr>
              <a:t>2</a:t>
            </a:r>
            <a:r>
              <a:rPr lang="de-DE" b="1" dirty="0">
                <a:latin typeface="Times New Roman" panose="02020603050405020304" pitchFamily="18" charset="0"/>
              </a:rPr>
              <a:t> + F</a:t>
            </a:r>
            <a:r>
              <a:rPr lang="de-DE" b="1" baseline="-25000" dirty="0">
                <a:latin typeface="Times New Roman" panose="02020603050405020304" pitchFamily="18" charset="0"/>
              </a:rPr>
              <a:t>2</a:t>
            </a:r>
            <a:r>
              <a:rPr lang="de-DE" b="1" dirty="0">
                <a:latin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de-DE" b="1" dirty="0">
                <a:latin typeface="Times New Roman" panose="02020603050405020304" pitchFamily="18" charset="0"/>
              </a:rPr>
              <a:t> 2HF  </a:t>
            </a:r>
            <a:endParaRPr lang="en-US" b="1" dirty="0">
              <a:latin typeface="Times New Roman" panose="02020603050405020304" pitchFamily="18" charset="0"/>
            </a:endParaRPr>
          </a:p>
        </p:txBody>
      </p:sp>
      <p:sp>
        <p:nvSpPr>
          <p:cNvPr id="10281" name="Text Box 41"/>
          <p:cNvSpPr txBox="1">
            <a:spLocks noChangeArrowheads="1"/>
          </p:cNvSpPr>
          <p:nvPr/>
        </p:nvSpPr>
        <p:spPr bwMode="auto">
          <a:xfrm>
            <a:off x="4038600" y="2895602"/>
            <a:ext cx="16002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u="sng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Cần chiếu sáng</a:t>
            </a:r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b="1">
                <a:latin typeface="Times New Roman" panose="02020603050405020304" pitchFamily="18" charset="0"/>
                <a:sym typeface="Symbol" panose="05050102010706020507" pitchFamily="18" charset="2"/>
              </a:rPr>
              <a:t> phản ứng nổ</a:t>
            </a:r>
          </a:p>
        </p:txBody>
      </p:sp>
      <p:sp>
        <p:nvSpPr>
          <p:cNvPr id="10282" name="Text Box 42"/>
          <p:cNvSpPr txBox="1">
            <a:spLocks noChangeArrowheads="1"/>
          </p:cNvSpPr>
          <p:nvPr/>
        </p:nvSpPr>
        <p:spPr bwMode="auto">
          <a:xfrm>
            <a:off x="3981450" y="4191002"/>
            <a:ext cx="1676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600" b="1">
                <a:latin typeface="Times New Roman" panose="02020603050405020304" pitchFamily="18" charset="0"/>
              </a:rPr>
              <a:t>H</a:t>
            </a:r>
            <a:r>
              <a:rPr lang="de-DE" sz="1600" b="1" baseline="-25000">
                <a:latin typeface="Times New Roman" panose="02020603050405020304" pitchFamily="18" charset="0"/>
              </a:rPr>
              <a:t>2</a:t>
            </a:r>
            <a:r>
              <a:rPr lang="de-DE" sz="1600" b="1">
                <a:latin typeface="Times New Roman" panose="02020603050405020304" pitchFamily="18" charset="0"/>
              </a:rPr>
              <a:t>+ Cl</a:t>
            </a:r>
            <a:r>
              <a:rPr lang="de-DE" sz="1600" b="1" baseline="-25000">
                <a:latin typeface="Times New Roman" panose="02020603050405020304" pitchFamily="18" charset="0"/>
              </a:rPr>
              <a:t>2</a:t>
            </a:r>
            <a:r>
              <a:rPr lang="de-DE" sz="1600" b="1">
                <a:latin typeface="Times New Roman" panose="02020603050405020304" pitchFamily="18" charset="0"/>
              </a:rPr>
              <a:t> </a:t>
            </a:r>
            <a:r>
              <a:rPr lang="en-US" sz="1600" b="1">
                <a:latin typeface="Times New Roman" panose="02020603050405020304" pitchFamily="18" charset="0"/>
                <a:sym typeface="Symbol" panose="05050102010706020507" pitchFamily="18" charset="2"/>
              </a:rPr>
              <a:t>  </a:t>
            </a:r>
            <a:r>
              <a:rPr lang="de-DE" sz="1600" b="1">
                <a:latin typeface="Times New Roman" panose="02020603050405020304" pitchFamily="18" charset="0"/>
              </a:rPr>
              <a:t>2HCl  </a:t>
            </a:r>
            <a:endParaRPr lang="en-US" sz="1600" b="1">
              <a:latin typeface="Times New Roman" panose="02020603050405020304" pitchFamily="18" charset="0"/>
            </a:endParaRPr>
          </a:p>
        </p:txBody>
      </p:sp>
      <p:sp>
        <p:nvSpPr>
          <p:cNvPr id="10283" name="Text Box 43"/>
          <p:cNvSpPr txBox="1">
            <a:spLocks noChangeArrowheads="1"/>
          </p:cNvSpPr>
          <p:nvPr/>
        </p:nvSpPr>
        <p:spPr bwMode="auto">
          <a:xfrm>
            <a:off x="5715000" y="2895602"/>
            <a:ext cx="1676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u="sng" dirty="0" err="1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Cần</a:t>
            </a:r>
            <a:r>
              <a:rPr lang="en-US" b="1" u="sng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nhiệt</a:t>
            </a:r>
            <a:r>
              <a:rPr lang="en-US" b="1" u="sng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đô</a:t>
            </a:r>
            <a:r>
              <a:rPr lang="en-US" b="1" u="sng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̣ </a:t>
            </a:r>
            <a:r>
              <a:rPr lang="en-US" b="1" u="sng" dirty="0" err="1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cao</a:t>
            </a:r>
            <a:endParaRPr lang="en-US" b="1" u="sng" dirty="0">
              <a:solidFill>
                <a:srgbClr val="FF0000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0284" name="Text Box 44"/>
          <p:cNvSpPr txBox="1">
            <a:spLocks noChangeArrowheads="1"/>
          </p:cNvSpPr>
          <p:nvPr/>
        </p:nvSpPr>
        <p:spPr bwMode="auto">
          <a:xfrm>
            <a:off x="7581900" y="2907789"/>
            <a:ext cx="15906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u="sng" dirty="0" err="1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Cần</a:t>
            </a:r>
            <a:r>
              <a:rPr lang="en-US" b="1" u="sng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nhiệt</a:t>
            </a:r>
            <a:r>
              <a:rPr lang="en-US" b="1" u="sng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đô</a:t>
            </a:r>
            <a:r>
              <a:rPr lang="en-US" b="1" u="sng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̣ </a:t>
            </a:r>
            <a:r>
              <a:rPr lang="en-US" b="1" u="sng" dirty="0" err="1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cao</a:t>
            </a:r>
            <a:r>
              <a:rPr lang="en-US" b="1" u="sng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hơn</a:t>
            </a:r>
            <a:endParaRPr lang="en-US" b="1" u="sng" dirty="0">
              <a:solidFill>
                <a:srgbClr val="FF0000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0285" name="Text Box 45"/>
          <p:cNvSpPr txBox="1">
            <a:spLocks noChangeArrowheads="1"/>
          </p:cNvSpPr>
          <p:nvPr/>
        </p:nvSpPr>
        <p:spPr bwMode="auto">
          <a:xfrm>
            <a:off x="5624513" y="4191002"/>
            <a:ext cx="1752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600" b="1" dirty="0">
                <a:latin typeface="Times New Roman" panose="02020603050405020304" pitchFamily="18" charset="0"/>
              </a:rPr>
              <a:t>H</a:t>
            </a:r>
            <a:r>
              <a:rPr lang="de-DE" sz="1600" b="1" baseline="-25000" dirty="0">
                <a:latin typeface="Times New Roman" panose="02020603050405020304" pitchFamily="18" charset="0"/>
              </a:rPr>
              <a:t>2</a:t>
            </a:r>
            <a:r>
              <a:rPr lang="de-DE" sz="1600" b="1" dirty="0">
                <a:latin typeface="Times New Roman" panose="02020603050405020304" pitchFamily="18" charset="0"/>
              </a:rPr>
              <a:t>+ Br</a:t>
            </a:r>
            <a:r>
              <a:rPr lang="de-DE" sz="1600" b="1" baseline="-25000" dirty="0">
                <a:latin typeface="Times New Roman" panose="02020603050405020304" pitchFamily="18" charset="0"/>
              </a:rPr>
              <a:t>2</a:t>
            </a:r>
            <a:r>
              <a:rPr lang="de-DE" sz="1600" b="1" dirty="0">
                <a:latin typeface="Times New Roman" panose="02020603050405020304" pitchFamily="18" charset="0"/>
              </a:rPr>
              <a:t> </a:t>
            </a:r>
            <a:r>
              <a:rPr lang="en-US" sz="1600" b="1" dirty="0">
                <a:latin typeface="Times New Roman" panose="02020603050405020304" pitchFamily="18" charset="0"/>
                <a:sym typeface="Symbol" panose="05050102010706020507" pitchFamily="18" charset="2"/>
              </a:rPr>
              <a:t>  </a:t>
            </a:r>
            <a:r>
              <a:rPr lang="de-DE" sz="1600" b="1" dirty="0">
                <a:latin typeface="Times New Roman" panose="02020603050405020304" pitchFamily="18" charset="0"/>
              </a:rPr>
              <a:t>2HBr  </a:t>
            </a:r>
            <a:endParaRPr lang="en-US" sz="1600" b="1" dirty="0">
              <a:latin typeface="Times New Roman" panose="02020603050405020304" pitchFamily="18" charset="0"/>
            </a:endParaRPr>
          </a:p>
        </p:txBody>
      </p:sp>
      <p:sp>
        <p:nvSpPr>
          <p:cNvPr id="10286" name="Text Box 46"/>
          <p:cNvSpPr txBox="1">
            <a:spLocks noChangeArrowheads="1"/>
          </p:cNvSpPr>
          <p:nvPr/>
        </p:nvSpPr>
        <p:spPr bwMode="auto">
          <a:xfrm>
            <a:off x="7660270" y="4097339"/>
            <a:ext cx="1676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b="1" dirty="0">
                <a:latin typeface="Times New Roman" panose="02020603050405020304" pitchFamily="18" charset="0"/>
              </a:rPr>
              <a:t>H</a:t>
            </a:r>
            <a:r>
              <a:rPr lang="de-DE" b="1" baseline="-25000" dirty="0">
                <a:latin typeface="Times New Roman" panose="02020603050405020304" pitchFamily="18" charset="0"/>
              </a:rPr>
              <a:t>2</a:t>
            </a:r>
            <a:r>
              <a:rPr lang="de-DE" b="1" dirty="0">
                <a:latin typeface="Times New Roman" panose="02020603050405020304" pitchFamily="18" charset="0"/>
              </a:rPr>
              <a:t>+ I</a:t>
            </a:r>
            <a:r>
              <a:rPr lang="de-DE" b="1" baseline="-25000" dirty="0">
                <a:latin typeface="Times New Roman" panose="02020603050405020304" pitchFamily="18" charset="0"/>
              </a:rPr>
              <a:t>2  </a:t>
            </a:r>
            <a:r>
              <a:rPr lang="de-DE" b="1" dirty="0">
                <a:latin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sym typeface="Symbol" panose="05050102010706020507" pitchFamily="18" charset="2"/>
              </a:rPr>
              <a:t>      </a:t>
            </a:r>
            <a:r>
              <a:rPr lang="de-DE" b="1" dirty="0">
                <a:latin typeface="Times New Roman" panose="02020603050405020304" pitchFamily="18" charset="0"/>
              </a:rPr>
              <a:t>2HI</a:t>
            </a:r>
            <a:r>
              <a:rPr lang="de-DE" b="1" dirty="0"/>
              <a:t> </a:t>
            </a:r>
            <a:endParaRPr lang="en-US" b="1" dirty="0"/>
          </a:p>
        </p:txBody>
      </p:sp>
      <p:sp>
        <p:nvSpPr>
          <p:cNvPr id="10287" name="Text Box 47"/>
          <p:cNvSpPr txBox="1">
            <a:spLocks noChangeArrowheads="1"/>
          </p:cNvSpPr>
          <p:nvPr/>
        </p:nvSpPr>
        <p:spPr bwMode="auto">
          <a:xfrm>
            <a:off x="4714875" y="4073771"/>
            <a:ext cx="457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dirty="0">
                <a:latin typeface="Times New Roman" panose="02020603050405020304" pitchFamily="18" charset="0"/>
              </a:rPr>
              <a:t>as</a:t>
            </a:r>
          </a:p>
        </p:txBody>
      </p:sp>
      <p:sp>
        <p:nvSpPr>
          <p:cNvPr id="10288" name="Text Box 48"/>
          <p:cNvSpPr txBox="1">
            <a:spLocks noChangeArrowheads="1"/>
          </p:cNvSpPr>
          <p:nvPr/>
        </p:nvSpPr>
        <p:spPr bwMode="auto">
          <a:xfrm>
            <a:off x="6477000" y="4102346"/>
            <a:ext cx="457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dirty="0">
                <a:latin typeface="Times New Roman" panose="02020603050405020304" pitchFamily="18" charset="0"/>
              </a:rPr>
              <a:t>t</a:t>
            </a:r>
            <a:r>
              <a:rPr lang="en-US" sz="1400" b="1" baseline="30000" dirty="0">
                <a:latin typeface="Times New Roman" panose="02020603050405020304" pitchFamily="18" charset="0"/>
              </a:rPr>
              <a:t>0</a:t>
            </a:r>
            <a:endParaRPr lang="en-US" sz="1400" b="1" dirty="0">
              <a:latin typeface="Times New Roman" panose="02020603050405020304" pitchFamily="18" charset="0"/>
            </a:endParaRPr>
          </a:p>
        </p:txBody>
      </p:sp>
      <p:sp>
        <p:nvSpPr>
          <p:cNvPr id="10289" name="Text Box 49"/>
          <p:cNvSpPr txBox="1">
            <a:spLocks noChangeArrowheads="1"/>
          </p:cNvSpPr>
          <p:nvPr/>
        </p:nvSpPr>
        <p:spPr bwMode="auto">
          <a:xfrm>
            <a:off x="2286000" y="4806098"/>
            <a:ext cx="16764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err="1">
                <a:latin typeface="Times New Roman" panose="02020603050405020304" pitchFamily="18" charset="0"/>
              </a:rPr>
              <a:t>Phân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hủy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mãnh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liệt</a:t>
            </a:r>
            <a:r>
              <a:rPr lang="en-US" b="1" dirty="0">
                <a:latin typeface="Times New Roman" panose="02020603050405020304" pitchFamily="18" charset="0"/>
              </a:rPr>
              <a:t> H</a:t>
            </a:r>
            <a:r>
              <a:rPr lang="en-US" b="1" baseline="-25000" dirty="0">
                <a:latin typeface="Times New Roman" panose="02020603050405020304" pitchFamily="18" charset="0"/>
              </a:rPr>
              <a:t>2</a:t>
            </a:r>
            <a:r>
              <a:rPr lang="en-US" b="1" dirty="0">
                <a:latin typeface="Times New Roman" panose="02020603050405020304" pitchFamily="18" charset="0"/>
              </a:rPr>
              <a:t>O ở (t</a:t>
            </a:r>
            <a:r>
              <a:rPr lang="en-US" b="1" baseline="30000" dirty="0">
                <a:latin typeface="Times New Roman" panose="02020603050405020304" pitchFamily="18" charset="0"/>
              </a:rPr>
              <a:t>o</a:t>
            </a:r>
            <a:r>
              <a:rPr lang="en-US" b="1" dirty="0">
                <a:latin typeface="Times New Roman" panose="02020603050405020304" pitchFamily="18" charset="0"/>
              </a:rPr>
              <a:t>) </a:t>
            </a:r>
            <a:r>
              <a:rPr lang="en-US" b="1" dirty="0" err="1">
                <a:latin typeface="Times New Roman" panose="02020603050405020304" pitchFamily="18" charset="0"/>
              </a:rPr>
              <a:t>thường</a:t>
            </a:r>
            <a:endParaRPr lang="en-US" b="1" dirty="0">
              <a:latin typeface="Times New Roman" panose="02020603050405020304" pitchFamily="18" charset="0"/>
            </a:endParaRPr>
          </a:p>
        </p:txBody>
      </p:sp>
      <p:sp>
        <p:nvSpPr>
          <p:cNvPr id="10290" name="Text Box 50"/>
          <p:cNvSpPr txBox="1">
            <a:spLocks noChangeArrowheads="1"/>
          </p:cNvSpPr>
          <p:nvPr/>
        </p:nvSpPr>
        <p:spPr bwMode="auto">
          <a:xfrm>
            <a:off x="4024313" y="4882297"/>
            <a:ext cx="1600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latin typeface="Times New Roman" panose="02020603050405020304" pitchFamily="18" charset="0"/>
              </a:rPr>
              <a:t>Ở </a:t>
            </a:r>
            <a:r>
              <a:rPr lang="en-US" b="1" dirty="0" err="1">
                <a:latin typeface="Times New Roman" panose="02020603050405020304" pitchFamily="18" charset="0"/>
              </a:rPr>
              <a:t>nhiệt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đô</a:t>
            </a:r>
            <a:r>
              <a:rPr lang="en-US" b="1" dirty="0">
                <a:latin typeface="Times New Roman" panose="02020603050405020304" pitchFamily="18" charset="0"/>
              </a:rPr>
              <a:t>̣ </a:t>
            </a:r>
            <a:r>
              <a:rPr lang="en-US" b="1" dirty="0" err="1">
                <a:latin typeface="Times New Roman" panose="02020603050405020304" pitchFamily="18" charset="0"/>
              </a:rPr>
              <a:t>thường</a:t>
            </a:r>
            <a:endParaRPr lang="en-US" b="1" dirty="0">
              <a:latin typeface="Times New Roman" panose="02020603050405020304" pitchFamily="18" charset="0"/>
            </a:endParaRPr>
          </a:p>
        </p:txBody>
      </p:sp>
      <p:sp>
        <p:nvSpPr>
          <p:cNvPr id="10291" name="Text Box 51"/>
          <p:cNvSpPr txBox="1">
            <a:spLocks noChangeArrowheads="1"/>
          </p:cNvSpPr>
          <p:nvPr/>
        </p:nvSpPr>
        <p:spPr bwMode="auto">
          <a:xfrm>
            <a:off x="5657850" y="4828079"/>
            <a:ext cx="16002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latin typeface="Times New Roman" panose="02020603050405020304" pitchFamily="18" charset="0"/>
              </a:rPr>
              <a:t>Ở (t</a:t>
            </a:r>
            <a:r>
              <a:rPr lang="en-US" b="1" baseline="30000" dirty="0">
                <a:latin typeface="Times New Roman" panose="02020603050405020304" pitchFamily="18" charset="0"/>
              </a:rPr>
              <a:t>o</a:t>
            </a:r>
            <a:r>
              <a:rPr lang="en-US" b="1" dirty="0">
                <a:latin typeface="Times New Roman" panose="02020603050405020304" pitchFamily="18" charset="0"/>
              </a:rPr>
              <a:t>) </a:t>
            </a:r>
            <a:r>
              <a:rPr lang="en-US" b="1" dirty="0" err="1">
                <a:latin typeface="Times New Roman" panose="02020603050405020304" pitchFamily="18" charset="0"/>
              </a:rPr>
              <a:t>thường</a:t>
            </a:r>
            <a:r>
              <a:rPr lang="en-US" b="1" dirty="0">
                <a:latin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</a:rPr>
              <a:t>chậm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hơn</a:t>
            </a:r>
            <a:r>
              <a:rPr lang="en-US" b="1" dirty="0">
                <a:latin typeface="Times New Roman" panose="02020603050405020304" pitchFamily="18" charset="0"/>
              </a:rPr>
              <a:t> so </a:t>
            </a:r>
            <a:r>
              <a:rPr lang="en-US" b="1" dirty="0" err="1">
                <a:latin typeface="Times New Roman" panose="02020603050405020304" pitchFamily="18" charset="0"/>
              </a:rPr>
              <a:t>với</a:t>
            </a:r>
            <a:r>
              <a:rPr lang="en-US" b="1" dirty="0">
                <a:latin typeface="Times New Roman" panose="02020603050405020304" pitchFamily="18" charset="0"/>
              </a:rPr>
              <a:t> Cl</a:t>
            </a:r>
            <a:r>
              <a:rPr lang="en-US" b="1" baseline="-25000" dirty="0">
                <a:latin typeface="Times New Roman" panose="02020603050405020304" pitchFamily="18" charset="0"/>
              </a:rPr>
              <a:t>2</a:t>
            </a:r>
            <a:endParaRPr lang="en-US" b="1" dirty="0">
              <a:latin typeface="Times New Roman" panose="02020603050405020304" pitchFamily="18" charset="0"/>
            </a:endParaRPr>
          </a:p>
        </p:txBody>
      </p:sp>
      <p:sp>
        <p:nvSpPr>
          <p:cNvPr id="10292" name="Text Box 52"/>
          <p:cNvSpPr txBox="1">
            <a:spLocks noChangeArrowheads="1"/>
          </p:cNvSpPr>
          <p:nvPr/>
        </p:nvSpPr>
        <p:spPr bwMode="auto">
          <a:xfrm>
            <a:off x="7653336" y="4973332"/>
            <a:ext cx="16764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err="1">
                <a:latin typeface="Times New Roman" panose="02020603050405020304" pitchFamily="18" charset="0"/>
              </a:rPr>
              <a:t>Hầu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như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không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tác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dụng</a:t>
            </a:r>
            <a:endParaRPr lang="en-US" b="1" dirty="0">
              <a:latin typeface="Times New Roman" panose="02020603050405020304" pitchFamily="18" charset="0"/>
            </a:endParaRPr>
          </a:p>
        </p:txBody>
      </p:sp>
      <p:sp>
        <p:nvSpPr>
          <p:cNvPr id="10293" name="Text Box 53"/>
          <p:cNvSpPr txBox="1">
            <a:spLocks noChangeArrowheads="1"/>
          </p:cNvSpPr>
          <p:nvPr/>
        </p:nvSpPr>
        <p:spPr bwMode="auto">
          <a:xfrm>
            <a:off x="2286000" y="5807688"/>
            <a:ext cx="1676400" cy="73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700" b="1" dirty="0">
                <a:latin typeface="Times New Roman" panose="02020603050405020304" pitchFamily="18" charset="0"/>
              </a:rPr>
              <a:t>2H</a:t>
            </a:r>
            <a:r>
              <a:rPr lang="de-DE" sz="1700" b="1" baseline="-25000" dirty="0">
                <a:latin typeface="Times New Roman" panose="02020603050405020304" pitchFamily="18" charset="0"/>
              </a:rPr>
              <a:t>2</a:t>
            </a:r>
            <a:r>
              <a:rPr lang="de-DE" sz="1700" b="1" dirty="0">
                <a:latin typeface="Times New Roman" panose="02020603050405020304" pitchFamily="18" charset="0"/>
              </a:rPr>
              <a:t>O + 2F</a:t>
            </a:r>
            <a:r>
              <a:rPr lang="de-DE" sz="1700" b="1" baseline="-25000" dirty="0">
                <a:latin typeface="Times New Roman" panose="02020603050405020304" pitchFamily="18" charset="0"/>
              </a:rPr>
              <a:t>2</a:t>
            </a:r>
            <a:r>
              <a:rPr lang="de-DE" sz="1700" b="1" dirty="0">
                <a:latin typeface="Times New Roman" panose="02020603050405020304" pitchFamily="18" charset="0"/>
              </a:rPr>
              <a:t> </a:t>
            </a:r>
            <a:r>
              <a:rPr lang="en-US" sz="1700" b="1" dirty="0">
                <a:latin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de-DE" sz="1700" b="1" dirty="0">
                <a:latin typeface="Times New Roman" panose="02020603050405020304" pitchFamily="18" charset="0"/>
              </a:rPr>
              <a:t>  </a:t>
            </a:r>
          </a:p>
          <a:p>
            <a:pPr>
              <a:spcBef>
                <a:spcPct val="50000"/>
              </a:spcBef>
            </a:pPr>
            <a:r>
              <a:rPr lang="en-US" sz="1700" b="1" dirty="0">
                <a:latin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de-DE" sz="1700" b="1" dirty="0">
                <a:latin typeface="Times New Roman" panose="02020603050405020304" pitchFamily="18" charset="0"/>
              </a:rPr>
              <a:t> 4HF + O</a:t>
            </a:r>
            <a:r>
              <a:rPr lang="de-DE" sz="1700" b="1" baseline="-25000" dirty="0">
                <a:latin typeface="Times New Roman" panose="02020603050405020304" pitchFamily="18" charset="0"/>
              </a:rPr>
              <a:t>2</a:t>
            </a:r>
            <a:endParaRPr lang="en-US" sz="1700" b="1" dirty="0">
              <a:latin typeface="Times New Roman" panose="02020603050405020304" pitchFamily="18" charset="0"/>
            </a:endParaRPr>
          </a:p>
        </p:txBody>
      </p:sp>
      <p:sp>
        <p:nvSpPr>
          <p:cNvPr id="10294" name="Text Box 54"/>
          <p:cNvSpPr txBox="1">
            <a:spLocks noChangeArrowheads="1"/>
          </p:cNvSpPr>
          <p:nvPr/>
        </p:nvSpPr>
        <p:spPr bwMode="auto">
          <a:xfrm>
            <a:off x="3886200" y="5707065"/>
            <a:ext cx="1752600" cy="70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600" b="1" dirty="0">
                <a:latin typeface="Times New Roman" panose="02020603050405020304" pitchFamily="18" charset="0"/>
              </a:rPr>
              <a:t>H</a:t>
            </a:r>
            <a:r>
              <a:rPr lang="de-DE" sz="1600" b="1" baseline="-25000" dirty="0">
                <a:latin typeface="Times New Roman" panose="02020603050405020304" pitchFamily="18" charset="0"/>
              </a:rPr>
              <a:t>2</a:t>
            </a:r>
            <a:r>
              <a:rPr lang="de-DE" sz="1600" b="1" dirty="0">
                <a:latin typeface="Times New Roman" panose="02020603050405020304" pitchFamily="18" charset="0"/>
              </a:rPr>
              <a:t>O + Cl</a:t>
            </a:r>
            <a:r>
              <a:rPr lang="de-DE" sz="1600" b="1" baseline="-25000" dirty="0">
                <a:latin typeface="Times New Roman" panose="02020603050405020304" pitchFamily="18" charset="0"/>
              </a:rPr>
              <a:t>2   </a:t>
            </a:r>
            <a:endParaRPr lang="de-DE" sz="1600" b="1" dirty="0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de-DE" sz="1600" b="1" dirty="0">
                <a:latin typeface="Times New Roman" panose="02020603050405020304" pitchFamily="18" charset="0"/>
              </a:rPr>
              <a:t>         HCl + HClO</a:t>
            </a:r>
            <a:endParaRPr lang="en-US" sz="1600" b="1" dirty="0">
              <a:latin typeface="Times New Roman" panose="02020603050405020304" pitchFamily="18" charset="0"/>
            </a:endParaRPr>
          </a:p>
        </p:txBody>
      </p:sp>
      <p:sp>
        <p:nvSpPr>
          <p:cNvPr id="10295" name="Line 55"/>
          <p:cNvSpPr>
            <a:spLocks noChangeShapeType="1"/>
          </p:cNvSpPr>
          <p:nvPr/>
        </p:nvSpPr>
        <p:spPr bwMode="auto">
          <a:xfrm>
            <a:off x="6038850" y="6061075"/>
            <a:ext cx="381000" cy="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96" name="Line 56"/>
          <p:cNvSpPr>
            <a:spLocks noChangeShapeType="1"/>
          </p:cNvSpPr>
          <p:nvPr/>
        </p:nvSpPr>
        <p:spPr bwMode="auto">
          <a:xfrm flipH="1">
            <a:off x="6019801" y="6146801"/>
            <a:ext cx="347663" cy="111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97" name="Line 57"/>
          <p:cNvSpPr>
            <a:spLocks noChangeShapeType="1"/>
          </p:cNvSpPr>
          <p:nvPr/>
        </p:nvSpPr>
        <p:spPr bwMode="auto">
          <a:xfrm>
            <a:off x="5062538" y="6399213"/>
            <a:ext cx="381000" cy="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98" name="Line 58"/>
          <p:cNvSpPr>
            <a:spLocks noChangeShapeType="1"/>
          </p:cNvSpPr>
          <p:nvPr/>
        </p:nvSpPr>
        <p:spPr bwMode="auto">
          <a:xfrm flipH="1">
            <a:off x="5086351" y="6569076"/>
            <a:ext cx="347663" cy="11112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99" name="Text Box 59"/>
          <p:cNvSpPr txBox="1">
            <a:spLocks noChangeArrowheads="1"/>
          </p:cNvSpPr>
          <p:nvPr/>
        </p:nvSpPr>
        <p:spPr bwMode="auto">
          <a:xfrm>
            <a:off x="5643564" y="5682031"/>
            <a:ext cx="1671637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400" b="1" dirty="0" smtClean="0">
                <a:latin typeface="Times New Roman" panose="02020603050405020304" pitchFamily="18" charset="0"/>
              </a:rPr>
              <a:t>H</a:t>
            </a:r>
            <a:r>
              <a:rPr lang="de-DE" sz="1400" b="1" baseline="-25000" dirty="0" smtClean="0">
                <a:latin typeface="Times New Roman" panose="02020603050405020304" pitchFamily="18" charset="0"/>
              </a:rPr>
              <a:t>2</a:t>
            </a:r>
            <a:r>
              <a:rPr lang="de-DE" sz="1400" b="1" dirty="0" smtClean="0">
                <a:latin typeface="Times New Roman" panose="02020603050405020304" pitchFamily="18" charset="0"/>
              </a:rPr>
              <a:t>O </a:t>
            </a:r>
            <a:r>
              <a:rPr lang="de-DE" sz="1400" b="1" dirty="0">
                <a:latin typeface="Times New Roman" panose="02020603050405020304" pitchFamily="18" charset="0"/>
              </a:rPr>
              <a:t>+ Br</a:t>
            </a:r>
            <a:r>
              <a:rPr lang="de-DE" sz="1400" b="1" baseline="-25000" dirty="0">
                <a:latin typeface="Times New Roman" panose="02020603050405020304" pitchFamily="18" charset="0"/>
              </a:rPr>
              <a:t>2   </a:t>
            </a:r>
          </a:p>
          <a:p>
            <a:r>
              <a:rPr lang="de-DE" sz="1400" b="1" dirty="0">
                <a:latin typeface="Times New Roman" panose="02020603050405020304" pitchFamily="18" charset="0"/>
              </a:rPr>
              <a:t>         </a:t>
            </a:r>
          </a:p>
          <a:p>
            <a:r>
              <a:rPr lang="de-DE" sz="1400" b="1" dirty="0">
                <a:latin typeface="Times New Roman" panose="02020603050405020304" pitchFamily="18" charset="0"/>
              </a:rPr>
              <a:t>          HBr + HBrO</a:t>
            </a:r>
            <a:endParaRPr lang="en-US" sz="1400" b="1" dirty="0">
              <a:latin typeface="Times New Roman" panose="02020603050405020304" pitchFamily="18" charset="0"/>
            </a:endParaRPr>
          </a:p>
        </p:txBody>
      </p:sp>
      <p:sp>
        <p:nvSpPr>
          <p:cNvPr id="10300" name="Line 60"/>
          <p:cNvSpPr>
            <a:spLocks noChangeShapeType="1"/>
          </p:cNvSpPr>
          <p:nvPr/>
        </p:nvSpPr>
        <p:spPr bwMode="auto">
          <a:xfrm>
            <a:off x="7848600" y="6242050"/>
            <a:ext cx="381000" cy="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01" name="Line 61"/>
          <p:cNvSpPr>
            <a:spLocks noChangeShapeType="1"/>
          </p:cNvSpPr>
          <p:nvPr/>
        </p:nvSpPr>
        <p:spPr bwMode="auto">
          <a:xfrm flipH="1">
            <a:off x="7858126" y="6327776"/>
            <a:ext cx="347663" cy="111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02" name="Line 62"/>
          <p:cNvSpPr>
            <a:spLocks noChangeShapeType="1"/>
          </p:cNvSpPr>
          <p:nvPr/>
        </p:nvSpPr>
        <p:spPr bwMode="auto">
          <a:xfrm>
            <a:off x="7186613" y="6480175"/>
            <a:ext cx="381000" cy="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03" name="Line 63"/>
          <p:cNvSpPr>
            <a:spLocks noChangeShapeType="1"/>
          </p:cNvSpPr>
          <p:nvPr/>
        </p:nvSpPr>
        <p:spPr bwMode="auto">
          <a:xfrm flipH="1">
            <a:off x="7181851" y="6580188"/>
            <a:ext cx="347663" cy="11112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-381839" y="35720"/>
            <a:ext cx="11631706" cy="45085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Bài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26. LUYỆN TẬP: NHÓM HALOGEN 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524000" y="358776"/>
            <a:ext cx="4668838" cy="436563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endParaRPr lang="en-US" sz="2200" b="1" u="sng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84351" y="495639"/>
            <a:ext cx="5159187" cy="24844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sz="2800" b="1" u="sng" dirty="0" smtClean="0">
                <a:latin typeface="Times New Roman" panose="02020603050405020304" pitchFamily="18" charset="0"/>
              </a:rPr>
              <a:t>II. TÍNH CHẤT HÓA HỌC.</a:t>
            </a:r>
            <a:endParaRPr lang="en-US" sz="2800" b="1" u="sng" dirty="0">
              <a:latin typeface="Times New Roman" panose="02020603050405020304" pitchFamily="18" charset="0"/>
            </a:endParaRPr>
          </a:p>
        </p:txBody>
      </p:sp>
      <p:graphicFrame>
        <p:nvGraphicFramePr>
          <p:cNvPr id="10420" name="Group 18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97791485"/>
              </p:ext>
            </p:extLst>
          </p:nvPr>
        </p:nvGraphicFramePr>
        <p:xfrm>
          <a:off x="9426388" y="927957"/>
          <a:ext cx="2151530" cy="5672138"/>
        </p:xfrm>
        <a:graphic>
          <a:graphicData uri="http://schemas.openxmlformats.org/drawingml/2006/table">
            <a:tbl>
              <a:tblPr/>
              <a:tblGrid>
                <a:gridCol w="2151530"/>
              </a:tblGrid>
              <a:tr h="5667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1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8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9655923" y="981751"/>
            <a:ext cx="1468438" cy="436563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sz="22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Nhận</a:t>
            </a:r>
            <a:r>
              <a:rPr lang="en-US" sz="22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xét</a:t>
            </a:r>
            <a:r>
              <a:rPr lang="en-US" sz="22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– so </a:t>
            </a:r>
            <a:r>
              <a:rPr lang="en-US" sz="22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sánh</a:t>
            </a:r>
            <a:endParaRPr lang="en-US" sz="22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519816" y="1424968"/>
            <a:ext cx="2182067" cy="1198562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Kha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̉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năng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phản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ứng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giảm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dần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F</a:t>
            </a:r>
            <a:r>
              <a:rPr lang="en-US" sz="2000" b="1" baseline="-25000" dirty="0">
                <a:solidFill>
                  <a:srgbClr val="0000CC"/>
                </a:solidFill>
                <a:latin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; Cl</a:t>
            </a:r>
            <a:r>
              <a:rPr lang="en-US" sz="2000" b="1" baseline="-25000" dirty="0">
                <a:solidFill>
                  <a:srgbClr val="0000CC"/>
                </a:solidFill>
                <a:latin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; Br</a:t>
            </a:r>
            <a:r>
              <a:rPr lang="en-US" sz="2000" b="1" baseline="-25000" dirty="0">
                <a:solidFill>
                  <a:srgbClr val="0000CC"/>
                </a:solidFill>
                <a:latin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; I</a:t>
            </a:r>
            <a:r>
              <a:rPr lang="en-US" sz="2000" b="1" baseline="-25000" dirty="0">
                <a:solidFill>
                  <a:srgbClr val="0000CC"/>
                </a:solidFill>
                <a:latin typeface="Times New Roman" panose="02020603050405020304" pitchFamily="18" charset="0"/>
              </a:rPr>
              <a:t>2</a:t>
            </a:r>
            <a:endParaRPr lang="en-US" sz="20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519816" y="2930527"/>
            <a:ext cx="2009264" cy="1395413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Kha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̉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năng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phản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ứng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giảm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dần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F</a:t>
            </a:r>
            <a:r>
              <a:rPr lang="en-US" sz="2000" b="1" baseline="-25000" dirty="0">
                <a:solidFill>
                  <a:srgbClr val="0000CC"/>
                </a:solidFill>
                <a:latin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; Cl</a:t>
            </a:r>
            <a:r>
              <a:rPr lang="en-US" sz="2000" b="1" baseline="-25000" dirty="0">
                <a:solidFill>
                  <a:srgbClr val="0000CC"/>
                </a:solidFill>
                <a:latin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; Br</a:t>
            </a:r>
            <a:r>
              <a:rPr lang="en-US" sz="2000" b="1" baseline="-25000" dirty="0">
                <a:solidFill>
                  <a:srgbClr val="0000CC"/>
                </a:solidFill>
                <a:latin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; I</a:t>
            </a:r>
            <a:r>
              <a:rPr lang="en-US" sz="2000" b="1" baseline="-25000" dirty="0">
                <a:solidFill>
                  <a:srgbClr val="0000CC"/>
                </a:solidFill>
                <a:latin typeface="Times New Roman" panose="02020603050405020304" pitchFamily="18" charset="0"/>
              </a:rPr>
              <a:t>2</a:t>
            </a:r>
            <a:endParaRPr lang="en-US" sz="20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9519815" y="4779189"/>
            <a:ext cx="1929235" cy="18288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Kha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̉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năng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phản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ứng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giảm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dần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F</a:t>
            </a:r>
            <a:r>
              <a:rPr lang="en-US" sz="2000" b="1" baseline="-25000" dirty="0">
                <a:solidFill>
                  <a:srgbClr val="0000CC"/>
                </a:solidFill>
                <a:latin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; Cl</a:t>
            </a:r>
            <a:r>
              <a:rPr lang="en-US" sz="2000" b="1" baseline="-25000" dirty="0">
                <a:solidFill>
                  <a:srgbClr val="0000CC"/>
                </a:solidFill>
                <a:latin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; Br</a:t>
            </a:r>
            <a:r>
              <a:rPr lang="en-US" sz="2000" b="1" baseline="-25000" dirty="0">
                <a:solidFill>
                  <a:srgbClr val="0000CC"/>
                </a:solidFill>
                <a:latin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; I</a:t>
            </a:r>
            <a:r>
              <a:rPr lang="en-US" sz="2000" b="1" baseline="-25000" dirty="0">
                <a:solidFill>
                  <a:srgbClr val="0000CC"/>
                </a:solidFill>
                <a:latin typeface="Times New Roman" panose="02020603050405020304" pitchFamily="18" charset="0"/>
              </a:rPr>
              <a:t>2</a:t>
            </a:r>
            <a:endParaRPr lang="en-US" sz="20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426" name="Line 186"/>
          <p:cNvSpPr>
            <a:spLocks noChangeShapeType="1"/>
          </p:cNvSpPr>
          <p:nvPr/>
        </p:nvSpPr>
        <p:spPr bwMode="auto">
          <a:xfrm>
            <a:off x="900953" y="1194836"/>
            <a:ext cx="1385047" cy="55300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004887" y="1430934"/>
            <a:ext cx="931489" cy="291506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sz="1300" dirty="0" err="1">
                <a:latin typeface="Times New Roman" panose="02020603050405020304" pitchFamily="18" charset="0"/>
              </a:rPr>
              <a:t>Phản</a:t>
            </a:r>
            <a:r>
              <a:rPr lang="en-US" sz="1300" dirty="0">
                <a:latin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</a:rPr>
              <a:t>ứng</a:t>
            </a:r>
            <a:endParaRPr lang="en-US" sz="1300" dirty="0">
              <a:latin typeface="Times New Roman" panose="02020603050405020304" pitchFamily="18" charset="0"/>
            </a:endParaRPr>
          </a:p>
        </p:txBody>
      </p:sp>
      <p:sp>
        <p:nvSpPr>
          <p:cNvPr id="10428" name="Line 188"/>
          <p:cNvSpPr>
            <a:spLocks noChangeShapeType="1"/>
          </p:cNvSpPr>
          <p:nvPr/>
        </p:nvSpPr>
        <p:spPr bwMode="auto">
          <a:xfrm>
            <a:off x="9629263" y="2600084"/>
            <a:ext cx="14478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29" name="Line 189"/>
          <p:cNvSpPr>
            <a:spLocks noChangeShapeType="1"/>
          </p:cNvSpPr>
          <p:nvPr/>
        </p:nvSpPr>
        <p:spPr bwMode="auto">
          <a:xfrm>
            <a:off x="9623051" y="4229770"/>
            <a:ext cx="1447800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30" name="Line 190"/>
          <p:cNvSpPr>
            <a:spLocks noChangeShapeType="1"/>
          </p:cNvSpPr>
          <p:nvPr/>
        </p:nvSpPr>
        <p:spPr bwMode="auto">
          <a:xfrm>
            <a:off x="9623051" y="6327776"/>
            <a:ext cx="1447800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0431" name="Object 19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4984264"/>
              </p:ext>
            </p:extLst>
          </p:nvPr>
        </p:nvGraphicFramePr>
        <p:xfrm>
          <a:off x="8503933" y="4116447"/>
          <a:ext cx="3048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3" imgW="431613" imgH="228501" progId="Equation.3">
                  <p:embed/>
                </p:oleObj>
              </mc:Choice>
              <mc:Fallback>
                <p:oleObj name="Equation" r:id="rId3" imgW="431613" imgH="228501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3933" y="4116447"/>
                        <a:ext cx="304800" cy="20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36" name="Line 196"/>
          <p:cNvSpPr>
            <a:spLocks noChangeShapeType="1"/>
          </p:cNvSpPr>
          <p:nvPr/>
        </p:nvSpPr>
        <p:spPr bwMode="auto">
          <a:xfrm flipH="1">
            <a:off x="8498470" y="434144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39" name="Line 199"/>
          <p:cNvSpPr>
            <a:spLocks noChangeShapeType="1"/>
          </p:cNvSpPr>
          <p:nvPr/>
        </p:nvSpPr>
        <p:spPr bwMode="auto">
          <a:xfrm>
            <a:off x="6553200" y="5808787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40" name="Line 200"/>
          <p:cNvSpPr>
            <a:spLocks noChangeShapeType="1"/>
          </p:cNvSpPr>
          <p:nvPr/>
        </p:nvSpPr>
        <p:spPr bwMode="auto">
          <a:xfrm flipH="1">
            <a:off x="6553200" y="5873264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41" name="Line 201"/>
          <p:cNvSpPr>
            <a:spLocks noChangeShapeType="1"/>
          </p:cNvSpPr>
          <p:nvPr/>
        </p:nvSpPr>
        <p:spPr bwMode="auto">
          <a:xfrm>
            <a:off x="5891213" y="653415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42" name="Line 202"/>
          <p:cNvSpPr>
            <a:spLocks noChangeShapeType="1"/>
          </p:cNvSpPr>
          <p:nvPr/>
        </p:nvSpPr>
        <p:spPr bwMode="auto">
          <a:xfrm flipH="1">
            <a:off x="5867400" y="6629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43" name="Line 203"/>
          <p:cNvSpPr>
            <a:spLocks noChangeShapeType="1"/>
          </p:cNvSpPr>
          <p:nvPr/>
        </p:nvSpPr>
        <p:spPr bwMode="auto">
          <a:xfrm>
            <a:off x="4876800" y="5867402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45" name="Line 205"/>
          <p:cNvSpPr>
            <a:spLocks noChangeShapeType="1"/>
          </p:cNvSpPr>
          <p:nvPr/>
        </p:nvSpPr>
        <p:spPr bwMode="auto">
          <a:xfrm flipH="1">
            <a:off x="4876800" y="5955325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46" name="Line 206"/>
          <p:cNvSpPr>
            <a:spLocks noChangeShapeType="1"/>
          </p:cNvSpPr>
          <p:nvPr/>
        </p:nvSpPr>
        <p:spPr bwMode="auto">
          <a:xfrm>
            <a:off x="4086225" y="6519863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47" name="Line 207"/>
          <p:cNvSpPr>
            <a:spLocks noChangeShapeType="1"/>
          </p:cNvSpPr>
          <p:nvPr/>
        </p:nvSpPr>
        <p:spPr bwMode="auto">
          <a:xfrm flipH="1">
            <a:off x="4038600" y="6596063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6938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28" grpId="0" animBg="1"/>
      <p:bldP spid="10429" grpId="0" animBg="1"/>
      <p:bldP spid="104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1977461"/>
              </p:ext>
            </p:extLst>
          </p:nvPr>
        </p:nvGraphicFramePr>
        <p:xfrm>
          <a:off x="101601" y="57150"/>
          <a:ext cx="12031580" cy="672465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87004"/>
                <a:gridCol w="2790325"/>
                <a:gridCol w="2686980"/>
                <a:gridCol w="2686980"/>
                <a:gridCol w="2480291"/>
              </a:tblGrid>
              <a:tr h="9307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effectLst/>
                        </a:rPr>
                        <a:t>FLO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effectLst/>
                        </a:rPr>
                        <a:t>CLO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</a:rPr>
                        <a:t>BRÔM</a:t>
                      </a:r>
                      <a:endParaRPr lang="en-US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</a:rPr>
                        <a:t>IỐT</a:t>
                      </a:r>
                    </a:p>
                    <a:p>
                      <a:pPr algn="ctr"/>
                      <a:endParaRPr lang="en-US" dirty="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30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</a:rPr>
                        <a:t>Tác</a:t>
                      </a:r>
                      <a:r>
                        <a:rPr lang="en-US" sz="2200" dirty="0">
                          <a:effectLst/>
                        </a:rPr>
                        <a:t> </a:t>
                      </a:r>
                      <a:r>
                        <a:rPr lang="en-US" sz="2200" dirty="0" err="1">
                          <a:effectLst/>
                        </a:rPr>
                        <a:t>dụng</a:t>
                      </a:r>
                      <a:r>
                        <a:rPr lang="en-US" sz="2200" dirty="0">
                          <a:effectLst/>
                        </a:rPr>
                        <a:t> </a:t>
                      </a:r>
                      <a:r>
                        <a:rPr lang="en-US" sz="2200" dirty="0" err="1">
                          <a:effectLst/>
                        </a:rPr>
                        <a:t>kim</a:t>
                      </a:r>
                      <a:r>
                        <a:rPr lang="en-US" sz="2200" dirty="0">
                          <a:effectLst/>
                        </a:rPr>
                        <a:t> </a:t>
                      </a:r>
                      <a:r>
                        <a:rPr lang="en-US" sz="2200" dirty="0" err="1">
                          <a:effectLst/>
                        </a:rPr>
                        <a:t>loại</a:t>
                      </a:r>
                      <a:endParaRPr lang="en-US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130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</a:rPr>
                        <a:t>Với</a:t>
                      </a:r>
                      <a:r>
                        <a:rPr lang="en-US" sz="2200" dirty="0">
                          <a:effectLst/>
                        </a:rPr>
                        <a:t> </a:t>
                      </a:r>
                      <a:r>
                        <a:rPr lang="en-US" sz="2200" dirty="0" err="1">
                          <a:effectLst/>
                        </a:rPr>
                        <a:t>Hiđro</a:t>
                      </a:r>
                      <a:endParaRPr lang="en-US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130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</a:rPr>
                        <a:t>Với</a:t>
                      </a:r>
                      <a:r>
                        <a:rPr lang="en-US" sz="2200" dirty="0">
                          <a:effectLst/>
                        </a:rPr>
                        <a:t> </a:t>
                      </a:r>
                      <a:r>
                        <a:rPr lang="en-US" sz="2200" dirty="0" err="1">
                          <a:effectLst/>
                        </a:rPr>
                        <a:t>nước</a:t>
                      </a:r>
                      <a:r>
                        <a:rPr lang="en-US" sz="2200" dirty="0">
                          <a:effectLst/>
                        </a:rPr>
                        <a:t> </a:t>
                      </a:r>
                      <a:endParaRPr lang="en-US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524000" y="990600"/>
            <a:ext cx="2641600" cy="19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3F</a:t>
            </a:r>
            <a:r>
              <a:rPr lang="en-US" sz="20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+2Fe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2FeF</a:t>
            </a:r>
            <a:r>
              <a:rPr lang="en-US" sz="20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213727" y="990600"/>
            <a:ext cx="2641600" cy="19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defRPr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hầu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đun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15000"/>
              </a:lnSpc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Cu+Cl</a:t>
            </a:r>
            <a:r>
              <a:rPr lang="en-US" sz="20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CuCl</a:t>
            </a:r>
            <a:r>
              <a:rPr lang="en-US" sz="20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0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507621" y="4953000"/>
            <a:ext cx="2641600" cy="1904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Hầu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/>
            <a:endParaRPr lang="en-US" sz="2000" dirty="0"/>
          </a:p>
        </p:txBody>
      </p:sp>
      <p:sp>
        <p:nvSpPr>
          <p:cNvPr id="17" name="Rectangle 16"/>
          <p:cNvSpPr/>
          <p:nvPr/>
        </p:nvSpPr>
        <p:spPr>
          <a:xfrm>
            <a:off x="1524000" y="4944978"/>
            <a:ext cx="2641600" cy="19130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hủy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mãnh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liệt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ngay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15000"/>
              </a:lnSpc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+2H</a:t>
            </a:r>
            <a:r>
              <a:rPr lang="en-US" sz="20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4HF + O</a:t>
            </a:r>
            <a:r>
              <a:rPr lang="en-US" sz="20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7010400" y="2895600"/>
            <a:ext cx="2641600" cy="20493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</a:t>
            </a:r>
            <a:r>
              <a:rPr lang="en-US" sz="20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2HBr 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524001" y="2895600"/>
            <a:ext cx="2689727" cy="20493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ản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nổ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xảy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ngay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tối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+F</a:t>
            </a:r>
            <a:r>
              <a:rPr lang="en-US" sz="20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2HF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010400" y="990600"/>
            <a:ext cx="2641600" cy="19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Oxihóa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loại.phản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đun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3Br</a:t>
            </a:r>
            <a:r>
              <a:rPr lang="en-US" sz="20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+2Al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2AlBr</a:t>
            </a:r>
            <a:r>
              <a:rPr lang="en-US" sz="20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866021" y="4953000"/>
            <a:ext cx="2641600" cy="1904999"/>
            <a:chOff x="5149516" y="4952999"/>
            <a:chExt cx="1981200" cy="1904999"/>
          </a:xfrm>
        </p:grpSpPr>
        <p:sp>
          <p:nvSpPr>
            <p:cNvPr id="15" name="Rectangle 14"/>
            <p:cNvSpPr/>
            <p:nvPr/>
          </p:nvSpPr>
          <p:spPr>
            <a:xfrm>
              <a:off x="5149516" y="4952999"/>
              <a:ext cx="1981200" cy="1904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Phản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ứng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chậm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hơn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clo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xảy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ra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thuận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nghịch</a:t>
              </a:r>
              <a:endPara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Br</a:t>
              </a:r>
              <a:r>
                <a:rPr lang="en-US" sz="2000" baseline="-25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+2H</a:t>
              </a:r>
              <a:r>
                <a:rPr lang="en-US" sz="2000" baseline="-25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O        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HBr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HBrO</a:t>
              </a:r>
              <a:endParaRPr lang="en-US" sz="2000" dirty="0">
                <a:latin typeface="Times New Roman" pitchFamily="18" charset="0"/>
                <a:ea typeface="Calibri"/>
                <a:cs typeface="Times New Roman" pitchFamily="18" charset="0"/>
              </a:endParaRPr>
            </a:p>
            <a:p>
              <a:pPr algn="ctr"/>
              <a:endParaRPr lang="en-US" dirty="0"/>
            </a:p>
          </p:txBody>
        </p:sp>
        <p:cxnSp>
          <p:nvCxnSpPr>
            <p:cNvPr id="5" name="Straight Arrow Connector 4"/>
            <p:cNvCxnSpPr/>
            <p:nvPr/>
          </p:nvCxnSpPr>
          <p:spPr>
            <a:xfrm>
              <a:off x="6477000" y="6096000"/>
              <a:ext cx="38100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4224421" y="4876801"/>
            <a:ext cx="2641600" cy="1913021"/>
            <a:chOff x="3168316" y="4876800"/>
            <a:chExt cx="1981200" cy="1913021"/>
          </a:xfrm>
        </p:grpSpPr>
        <p:sp>
          <p:nvSpPr>
            <p:cNvPr id="16" name="Rectangle 15"/>
            <p:cNvSpPr/>
            <p:nvPr/>
          </p:nvSpPr>
          <p:spPr>
            <a:xfrm>
              <a:off x="3168316" y="4876800"/>
              <a:ext cx="1981200" cy="19130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15000"/>
                </a:lnSpc>
              </a:pP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Phản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ứng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thuận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nghịch</a:t>
              </a:r>
              <a:endPara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just">
                <a:lnSpc>
                  <a:spcPct val="115000"/>
                </a:lnSpc>
              </a:pP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Cl</a:t>
              </a:r>
              <a:r>
                <a:rPr lang="en-US" sz="2000" baseline="-25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+  H</a:t>
              </a:r>
              <a:r>
                <a:rPr lang="en-US" sz="2000" baseline="-25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O </a:t>
              </a:r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just">
                <a:lnSpc>
                  <a:spcPct val="115000"/>
                </a:lnSpc>
              </a:pP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HCl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+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HClO</a:t>
              </a:r>
              <a:endParaRPr lang="en-US" sz="2000" dirty="0"/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>
              <a:off x="4419600" y="6019800"/>
              <a:ext cx="38100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9694779" y="2895600"/>
            <a:ext cx="2598821" cy="2049378"/>
            <a:chOff x="7162800" y="2895600"/>
            <a:chExt cx="1949116" cy="2049378"/>
          </a:xfrm>
        </p:grpSpPr>
        <p:sp>
          <p:nvSpPr>
            <p:cNvPr id="18" name="Rectangle 17"/>
            <p:cNvSpPr/>
            <p:nvPr/>
          </p:nvSpPr>
          <p:spPr>
            <a:xfrm>
              <a:off x="7162800" y="2895600"/>
              <a:ext cx="1949116" cy="20493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Phản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ứng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ở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nhiệt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độ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cao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Pt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làm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xúc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tác</a:t>
              </a:r>
              <a:r>
                <a:rPr lang="en-US" sz="20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r>
                <a:rPr lang="en-US" sz="20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endPara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en-US" sz="2000" baseline="-25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+I</a:t>
              </a:r>
              <a:r>
                <a:rPr lang="en-US" sz="2000" baseline="-25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       </a:t>
              </a:r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2HI  </a:t>
              </a:r>
              <a:endPara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7696200" y="4343400"/>
              <a:ext cx="1066800" cy="3048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350-500</a:t>
              </a:r>
              <a:r>
                <a:rPr lang="en-US" sz="1050" baseline="30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r>
                <a:rPr lang="en-US" sz="105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C,Pt</a:t>
              </a:r>
              <a:endParaRPr lang="en-US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>
              <a:off x="7866465" y="4648200"/>
              <a:ext cx="60960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4213726" y="2895600"/>
            <a:ext cx="2593473" cy="2049378"/>
            <a:chOff x="3124200" y="2895600"/>
            <a:chExt cx="1981200" cy="2049378"/>
          </a:xfrm>
        </p:grpSpPr>
        <p:sp>
          <p:nvSpPr>
            <p:cNvPr id="20" name="Rectangle 19"/>
            <p:cNvSpPr/>
            <p:nvPr/>
          </p:nvSpPr>
          <p:spPr>
            <a:xfrm>
              <a:off x="3124200" y="2895600"/>
              <a:ext cx="1981200" cy="20493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15000"/>
                </a:lnSpc>
              </a:pPr>
              <a:r>
                <a:rPr lang="en-US" sz="2000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Phản</a:t>
              </a:r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ứng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cần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chiếu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sáng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just">
                <a:lnSpc>
                  <a:spcPct val="115000"/>
                </a:lnSpc>
              </a:pPr>
              <a:endParaRPr lang="pt-B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just">
                <a:lnSpc>
                  <a:spcPct val="115000"/>
                </a:lnSpc>
              </a:pPr>
              <a:r>
                <a:rPr lang="pt-BR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Cl</a:t>
              </a:r>
              <a:r>
                <a:rPr lang="pt-BR" sz="2000" baseline="-25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pt-BR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+H</a:t>
              </a:r>
              <a:r>
                <a:rPr lang="pt-BR" sz="2000" baseline="-25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 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</a:t>
              </a:r>
              <a:r>
                <a:rPr lang="pt-BR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 2HCl</a:t>
              </a:r>
              <a:endParaRPr lang="en-US" sz="20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733800" y="4191000"/>
              <a:ext cx="533400" cy="228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ysClr val="windowText" lastClr="000000"/>
                  </a:solidFill>
                </a:rPr>
                <a:t>as</a:t>
              </a:r>
              <a:endParaRPr lang="en-US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550400" y="990600"/>
            <a:ext cx="2641600" cy="1905000"/>
            <a:chOff x="7162800" y="990600"/>
            <a:chExt cx="1981200" cy="1905000"/>
          </a:xfrm>
        </p:grpSpPr>
        <p:sp>
          <p:nvSpPr>
            <p:cNvPr id="23" name="Rectangle 22"/>
            <p:cNvSpPr/>
            <p:nvPr/>
          </p:nvSpPr>
          <p:spPr>
            <a:xfrm>
              <a:off x="7162800" y="990600"/>
              <a:ext cx="1981200" cy="1905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15000"/>
                </a:lnSpc>
                <a:defRPr/>
              </a:pPr>
              <a:r>
                <a:rPr lang="en-US" sz="2000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Phản</a:t>
              </a:r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ứng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kim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loại</a:t>
              </a:r>
              <a:endPara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just">
                <a:lnSpc>
                  <a:spcPct val="115000"/>
                </a:lnSpc>
                <a:defRPr/>
              </a:pP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ĐK: 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2000" b="1" baseline="30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,</a:t>
              </a:r>
              <a:r>
                <a:rPr lang="en-US" sz="2000" b="1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xt</a:t>
              </a:r>
              <a:endPara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just">
                <a:lnSpc>
                  <a:spcPct val="115000"/>
                </a:lnSpc>
                <a:defRPr/>
              </a:pPr>
              <a:endPara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just">
                <a:lnSpc>
                  <a:spcPct val="115000"/>
                </a:lnSpc>
                <a:defRPr/>
              </a:pPr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2Al+3I</a:t>
              </a:r>
              <a:r>
                <a:rPr lang="en-US" sz="2000" baseline="-25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 </a:t>
              </a:r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</a:t>
              </a:r>
              <a:r>
                <a:rPr lang="en-US" sz="2000" baseline="-25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2AlI</a:t>
              </a:r>
              <a:r>
                <a:rPr lang="en-US" sz="2000" baseline="-25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 </a:t>
              </a:r>
              <a:endParaRPr 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841673" y="2362200"/>
              <a:ext cx="692727" cy="228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en-US" sz="1600" baseline="-25000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1600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1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0" y="1524000"/>
            <a:ext cx="12192000" cy="3124200"/>
            <a:chOff x="-30077" y="2514600"/>
            <a:chExt cx="9144000" cy="3124200"/>
          </a:xfrm>
        </p:grpSpPr>
        <p:sp>
          <p:nvSpPr>
            <p:cNvPr id="30" name="Rectangle 29"/>
            <p:cNvSpPr/>
            <p:nvPr/>
          </p:nvSpPr>
          <p:spPr>
            <a:xfrm>
              <a:off x="-30077" y="2514600"/>
              <a:ext cx="9144000" cy="31242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8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Hiđro halogenua là các hợp chất khí dễ tan trong nước tạo ra các dung dịch axit </a:t>
              </a:r>
              <a:r>
                <a:rPr lang="de-DE" sz="28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halogenhiđric.</a:t>
              </a:r>
            </a:p>
            <a:p>
              <a:r>
                <a:rPr lang="de-DE" sz="28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	</a:t>
              </a:r>
              <a:r>
                <a:rPr lang="de-DE" sz="28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HF	  HCl	 	 HBr		   </a:t>
              </a:r>
              <a:r>
                <a:rPr lang="de-DE" sz="28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HI </a:t>
              </a:r>
              <a:endPara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de-DE" sz="28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		Tính </a:t>
              </a:r>
              <a:r>
                <a:rPr lang="de-DE" sz="28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chất axit tăng </a:t>
              </a:r>
              <a:r>
                <a:rPr lang="de-DE" sz="28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dần</a:t>
              </a:r>
            </a:p>
            <a:p>
              <a:r>
                <a:rPr lang="de-DE" sz="28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		Tính </a:t>
              </a:r>
              <a:r>
                <a:rPr lang="de-DE" sz="28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chất khử tăng dần</a:t>
              </a:r>
              <a:endPara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>
              <a:off x="838200" y="4267200"/>
              <a:ext cx="5791200" cy="0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-68179" y="1943100"/>
            <a:ext cx="12192000" cy="3124200"/>
            <a:chOff x="0" y="1524000"/>
            <a:chExt cx="9144000" cy="3124200"/>
          </a:xfrm>
        </p:grpSpPr>
        <p:sp>
          <p:nvSpPr>
            <p:cNvPr id="33" name="Rectangle 32"/>
            <p:cNvSpPr/>
            <p:nvPr/>
          </p:nvSpPr>
          <p:spPr>
            <a:xfrm>
              <a:off x="0" y="1524000"/>
              <a:ext cx="9144000" cy="31242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Flo 		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Clo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		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Brom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	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Iot</a:t>
              </a:r>
              <a:endParaRPr lang="en-US" sz="3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1752600" y="3657600"/>
              <a:ext cx="5929564" cy="670719"/>
              <a:chOff x="1752600" y="3200400"/>
              <a:chExt cx="5929564" cy="670719"/>
            </a:xfrm>
          </p:grpSpPr>
          <p:cxnSp>
            <p:nvCxnSpPr>
              <p:cNvPr id="35" name="Straight Arrow Connector 34"/>
              <p:cNvCxnSpPr/>
              <p:nvPr/>
            </p:nvCxnSpPr>
            <p:spPr>
              <a:xfrm>
                <a:off x="1752600" y="3200400"/>
                <a:ext cx="5791200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Text Box 113"/>
              <p:cNvSpPr txBox="1">
                <a:spLocks noChangeArrowheads="1"/>
              </p:cNvSpPr>
              <p:nvPr/>
            </p:nvSpPr>
            <p:spPr bwMode="auto">
              <a:xfrm>
                <a:off x="2805364" y="3291681"/>
                <a:ext cx="4876800" cy="5794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Tính</a:t>
                </a:r>
                <a:r>
                  <a:rPr lang="en-US" sz="3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oxi</a:t>
                </a:r>
                <a:r>
                  <a:rPr lang="en-US" sz="3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hoá</a:t>
                </a:r>
                <a:r>
                  <a:rPr lang="en-US" sz="3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giảm</a:t>
                </a:r>
                <a:r>
                  <a:rPr lang="en-US" sz="3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dần</a:t>
                </a:r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50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  <p:bldP spid="17" grpId="0"/>
      <p:bldP spid="19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638157"/>
              </p:ext>
            </p:extLst>
          </p:nvPr>
        </p:nvGraphicFramePr>
        <p:xfrm>
          <a:off x="101600" y="762000"/>
          <a:ext cx="11988800" cy="327660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1930400"/>
                <a:gridCol w="2235200"/>
                <a:gridCol w="3027680"/>
                <a:gridCol w="2397760"/>
                <a:gridCol w="2397760"/>
              </a:tblGrid>
              <a:tr h="762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 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FLO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CLO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BRÔM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IỐT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6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 smtClean="0">
                          <a:effectLst/>
                        </a:rPr>
                        <a:t>Điều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chế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dirty="0" smtClean="0">
                        <a:latin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endParaRPr lang="en-US" sz="2000" b="0" dirty="0" smtClean="0">
                        <a:latin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4368801" y="1524000"/>
            <a:ext cx="2898273" cy="243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 Cho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axit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MnO</a:t>
            </a:r>
            <a:r>
              <a:rPr lang="en-US" sz="20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KMnO</a:t>
            </a:r>
            <a:r>
              <a:rPr lang="en-US" sz="20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2032001" y="1524000"/>
            <a:ext cx="2259263" cy="25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defRPr/>
            </a:pP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KF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HF</a:t>
            </a:r>
          </a:p>
        </p:txBody>
      </p:sp>
      <p:sp>
        <p:nvSpPr>
          <p:cNvPr id="6" name="Rectangle 5"/>
          <p:cNvSpPr/>
          <p:nvPr/>
        </p:nvSpPr>
        <p:spPr>
          <a:xfrm>
            <a:off x="7267073" y="1524000"/>
            <a:ext cx="2486527" cy="243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Cl</a:t>
            </a:r>
            <a:r>
              <a:rPr lang="en-US" sz="20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ion Br</a:t>
            </a:r>
            <a:r>
              <a:rPr lang="en-US" sz="20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NaBr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KBr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Br</a:t>
            </a:r>
            <a:r>
              <a:rPr lang="en-US" sz="20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9753599" y="1524000"/>
            <a:ext cx="2283324" cy="243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Tách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ion I</a:t>
            </a:r>
            <a:r>
              <a:rPr lang="en-US" sz="20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I</a:t>
            </a:r>
            <a:r>
              <a:rPr lang="en-US" sz="20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638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,363434149,C:\Users\Administrator\Desktop\bai nhom\Media.ppcx"/>
  <p:tag name="ISPRING_CUSTOM_TIMING_USED" val="1"/>
  <p:tag name="GENSWF_SLIDE_TITLE" val="Chào mừng đến với bài học!"/>
  <p:tag name="ISPRING_SLIDE_INDENT_LEVEL" val="0"/>
  <p:tag name="GENSWF_ADVANCE_TIME" val="10.093"/>
  <p:tag name="TIMING" val="|9.023"/>
  <p:tag name="ISPRING_SLIDE_ID_2" val="{67D02E41-D161-451D-8280-75264C2C3EEF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97A090A0-00D9-4BF6-9FEE-60FF48108D41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6EAB3930-3AD7-4376-8583-91370E533B7A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41D1E044-592E-4786-8270-2A7C8047A201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2B44672B-201B-4787-9471-E227A5AFFA12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77B69009-7DA3-4F2E-9F6C-E6898FA01174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779DAD9B-86ED-460F-89C2-0146D66C7C27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DA530679-6F0C-4917-9C9B-5F068A5559CC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C1359C60-5774-49D3-9182-48B78F257B1A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1095</TotalTime>
  <Words>1801</Words>
  <Application>Microsoft Office PowerPoint</Application>
  <PresentationFormat>Custom</PresentationFormat>
  <Paragraphs>453</Paragraphs>
  <Slides>21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HS trả lời các câu hỏi sau </vt:lpstr>
      <vt:lpstr>Củng cố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User</cp:lastModifiedBy>
  <cp:revision>52</cp:revision>
  <dcterms:created xsi:type="dcterms:W3CDTF">2020-03-11T11:55:24Z</dcterms:created>
  <dcterms:modified xsi:type="dcterms:W3CDTF">2021-02-27T03:17:01Z</dcterms:modified>
</cp:coreProperties>
</file>