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23"/>
  </p:notesMasterIdLst>
  <p:sldIdLst>
    <p:sldId id="1024" r:id="rId2"/>
    <p:sldId id="1306" r:id="rId3"/>
    <p:sldId id="1037" r:id="rId4"/>
    <p:sldId id="1232" r:id="rId5"/>
    <p:sldId id="1233" r:id="rId6"/>
    <p:sldId id="1286" r:id="rId7"/>
    <p:sldId id="1288" r:id="rId8"/>
    <p:sldId id="1289" r:id="rId9"/>
    <p:sldId id="1290" r:id="rId10"/>
    <p:sldId id="1291" r:id="rId11"/>
    <p:sldId id="1303" r:id="rId12"/>
    <p:sldId id="1292" r:id="rId13"/>
    <p:sldId id="1248" r:id="rId14"/>
    <p:sldId id="1293" r:id="rId15"/>
    <p:sldId id="1305" r:id="rId16"/>
    <p:sldId id="1295" r:id="rId17"/>
    <p:sldId id="1296" r:id="rId18"/>
    <p:sldId id="1307" r:id="rId19"/>
    <p:sldId id="1297" r:id="rId20"/>
    <p:sldId id="1298" r:id="rId21"/>
    <p:sldId id="129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9900"/>
    <a:srgbClr val="006600"/>
    <a:srgbClr val="FF6600"/>
    <a:srgbClr val="0000FF"/>
    <a:srgbClr val="FFFFFF"/>
    <a:srgbClr val="3333FF"/>
    <a:srgbClr val="FF33CC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1" autoAdjust="0"/>
    <p:restoredTop sz="91462" autoAdjust="0"/>
  </p:normalViewPr>
  <p:slideViewPr>
    <p:cSldViewPr>
      <p:cViewPr varScale="1">
        <p:scale>
          <a:sx n="59" d="100"/>
          <a:sy n="59" d="100"/>
        </p:scale>
        <p:origin x="320" y="6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682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DAED22-7A29-4A9E-B8EC-A32B4889A174}" type="datetimeFigureOut">
              <a:rPr lang="en-US" smtClean="0"/>
              <a:t>8/3/2022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715DA6-C5A1-4164-8FBC-E4B0D1B4BE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233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15DA6-C5A1-4164-8FBC-E4B0D1B4BE1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945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15DA6-C5A1-4164-8FBC-E4B0D1B4BE1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592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15DA6-C5A1-4164-8FBC-E4B0D1B4BE1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589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15DA6-C5A1-4164-8FBC-E4B0D1B4BE1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271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7FAA9-0797-459A-9DDC-60AF31E586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875974-2CCF-4A28-9DE5-C32BEC3E4D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8F5FF-506E-4093-88E4-B6335DFC8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ECB38B-AEBD-499C-AE7B-5F6085F64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F8A1FD-F559-44C6-9C31-56C1B1BC0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81DF2-B961-4A43-8B93-FE9979AA9AC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7419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46C5B-19CD-41D1-9132-4B557BDE5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EA42BF-3120-4E76-884E-0CEC681921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564130-D43C-4C8C-A12F-3DE1D2098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259756-8432-4456-88F5-6345E3053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978EF2-FDDE-41E0-9ECA-20FA235B4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81DF2-B961-4A43-8B93-FE9979AA9AC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6888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EAB19A-A275-4334-BBD8-852322B71F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66FD98-FFBC-4F1B-BCE7-1F21202BA6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30E5B2-D5F2-443F-BA61-0F871C6A6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3AD875-7D32-4D5F-A51B-F8694B317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60F68A-15C9-4184-9377-52EEABB4E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81DF2-B961-4A43-8B93-FE9979AA9AC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3575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58939-70BC-40D1-852F-4B22446DB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4CD1E-A1B4-4A03-B224-33D828934A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CF2DA-1CD5-433D-8597-AD8A0A551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CAD618-837E-4107-AE34-36BB1D980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C747F4-25AF-4FFF-81AB-FAFC091C4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81DF2-B961-4A43-8B93-FE9979AA9AC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5559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9E61F-6057-47E9-A50C-B41118FF2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F20EAC-53FA-4099-A1B5-9B68AA856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FE59E-42BB-431F-B6DD-E7837926D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778F29-8DAD-4F66-9A9F-07BF23F31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24F01A-1056-4DDB-85AB-180AEEA14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81DF2-B961-4A43-8B93-FE9979AA9AC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1389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EDF39-ABF5-446D-BAAB-4D564D4F7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F32148-B6EE-49B6-9897-890CA65F3C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9BE846-7945-4CBD-996F-CD7AECDC60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D7488A-DC32-4854-92FA-E1C67D4D7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3EB1F2-1F80-4C49-ACC5-D166A8E4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3158AA-AED6-4347-8E80-69F1CA77D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81DF2-B961-4A43-8B93-FE9979AA9AC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6710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6516C-30DF-425E-94E5-3D9DCF47E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FF750B-417B-41E3-920A-DA318CAB26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DE2D2E-3395-432D-B6CC-A442129108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728D25-7F46-4AF7-A948-2E1ACE114F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7B626C-C118-465A-A34B-482EF3680A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C7E667-D97F-4B74-A5F8-3D3F775E5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10FA65-DB34-4462-8479-733096EAE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B1572C-B771-4677-BC85-6BFCACCE3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81DF2-B961-4A43-8B93-FE9979AA9AC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4777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5350B-39AB-44BC-A510-71F23373B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986D1C-A2CD-40AE-A45A-6F3973464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AC07C9-B8D9-45A8-99FC-2AC9ED734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5A4D27-9D6C-4811-8F2D-6712C8550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81DF2-B961-4A43-8B93-FE9979AA9AC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5897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2FFB9D-1CF4-446E-8DFD-DC02C2D53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08C77E-9C22-43AA-B179-0C3C69476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4FACC6-65C2-4A6A-937D-AF68F54A0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81DF2-B961-4A43-8B93-FE9979AA9AC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290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E74D6-7A89-4C06-9A1B-662FAAC0F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FFECAD-3DE0-4C62-8BB1-F01CA5C9B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23EE00-159F-4D36-B948-F6C6C61621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EB7696-0AAA-4E5A-89B9-FE591AB80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5AE5D0-34CD-413E-BD2E-091DF24A1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88E662-FEDD-47BA-BEA8-E108B936B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81DF2-B961-4A43-8B93-FE9979AA9AC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2062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983A6-3DB1-45B6-8B85-998A932E0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1F2E7C-EF7E-4C6E-ADE8-B2F30A917F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A8E69C-7FAF-4C20-A3B4-D7945CE2E9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E374EA-1756-4EAA-BFC5-D0F7B61E3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B0CC2F-DB2A-4976-9DC1-7C1DBF46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8B8417-9F8B-4609-8B23-ACF9B0866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81DF2-B961-4A43-8B93-FE9979AA9AC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6295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A905A1-B0BA-40AD-A229-2828D5B6D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2CDACB-D038-441F-BFB0-50458B8D8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1176A6-B0E3-41CC-B3B6-1822956F28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1F2AA0-E0A1-4E3F-A3AE-A9D779EB9B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B959DA-681D-4127-AE60-01C4F3E9C0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81DF2-B961-4A43-8B93-FE9979AA9AC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7480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microsoft.com/office/2007/relationships/hdphoto" Target="../media/hdphoto8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21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21.png"/><Relationship Id="rId4" Type="http://schemas.microsoft.com/office/2007/relationships/hdphoto" Target="../media/hdphoto8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microsoft.com/office/2007/relationships/hdphoto" Target="../media/hdphoto6.wdp"/><Relationship Id="rId7" Type="http://schemas.microsoft.com/office/2007/relationships/hdphoto" Target="../media/hdphoto10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5.png"/><Relationship Id="rId5" Type="http://schemas.microsoft.com/office/2007/relationships/hdphoto" Target="../media/hdphoto4.wdp"/><Relationship Id="rId10" Type="http://schemas.microsoft.com/office/2007/relationships/hdphoto" Target="../media/hdphoto11.wdp"/><Relationship Id="rId4" Type="http://schemas.openxmlformats.org/officeDocument/2006/relationships/image" Target="../media/image5.png"/><Relationship Id="rId9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microsoft.com/office/2007/relationships/hdphoto" Target="../media/hdphoto6.wdp"/><Relationship Id="rId7" Type="http://schemas.microsoft.com/office/2007/relationships/hdphoto" Target="../media/hdphoto10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5.png"/><Relationship Id="rId5" Type="http://schemas.microsoft.com/office/2007/relationships/hdphoto" Target="../media/hdphoto4.wdp"/><Relationship Id="rId10" Type="http://schemas.microsoft.com/office/2007/relationships/hdphoto" Target="../media/hdphoto11.wdp"/><Relationship Id="rId4" Type="http://schemas.openxmlformats.org/officeDocument/2006/relationships/image" Target="../media/image5.png"/><Relationship Id="rId9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13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microsoft.com/office/2007/relationships/hdphoto" Target="../media/hdphoto6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6.wdp"/><Relationship Id="rId7" Type="http://schemas.openxmlformats.org/officeDocument/2006/relationships/image" Target="../media/image31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3.wdp"/><Relationship Id="rId5" Type="http://schemas.openxmlformats.org/officeDocument/2006/relationships/image" Target="../media/image30.png"/><Relationship Id="rId4" Type="http://schemas.openxmlformats.org/officeDocument/2006/relationships/image" Target="../media/image29.jpg"/><Relationship Id="rId9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5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2.png"/><Relationship Id="rId7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2.png"/><Relationship Id="rId7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18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36D6EB-DA54-ACCF-D1FC-4ABB72CA9E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233477" cy="6858000"/>
          </a:xfrm>
          <a:prstGeom prst="rect">
            <a:avLst/>
          </a:prstGeom>
        </p:spPr>
      </p:pic>
      <p:sp>
        <p:nvSpPr>
          <p:cNvPr id="14" name="Rectangle 8">
            <a:extLst>
              <a:ext uri="{FF2B5EF4-FFF2-40B4-BE49-F238E27FC236}">
                <a16:creationId xmlns:a16="http://schemas.microsoft.com/office/drawing/2014/main" id="{85C250D4-EDF6-E585-A7D1-C1F5464CDE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95600"/>
            <a:ext cx="12192000" cy="853627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txBody>
          <a:bodyPr wrap="none" lIns="90000" tIns="46800" rIns="90000" bIns="46800" anchor="ctr"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A864A6F8-7FB6-E7E4-F928-5FE6DB8F8CA3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43000" y="2889208"/>
            <a:ext cx="10772539" cy="749141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3800" b="1">
                <a:solidFill>
                  <a:srgbClr val="7030A0"/>
                </a:solidFill>
                <a:ea typeface="ＭＳ Ｐゴシック" panose="020B0600070205080204" pitchFamily="50" charset="-128"/>
              </a:rPr>
              <a:t>Độ dịch chuyển và quãng đường đi được</a:t>
            </a:r>
            <a:endParaRPr lang="en-US" altLang="en-US" sz="3800" b="1">
              <a:solidFill>
                <a:srgbClr val="7030A0"/>
              </a:solidFill>
            </a:endParaRPr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id="{07D8CA84-1CD6-D895-8ACA-C128B9075317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-304800" y="2902061"/>
            <a:ext cx="2067910" cy="646986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Bài 4:</a:t>
            </a:r>
          </a:p>
        </p:txBody>
      </p:sp>
    </p:spTree>
    <p:extLst>
      <p:ext uri="{BB962C8B-B14F-4D97-AF65-F5344CB8AC3E}">
        <p14:creationId xmlns:p14="http://schemas.microsoft.com/office/powerpoint/2010/main" val="17477176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56">
            <a:extLst>
              <a:ext uri="{FF2B5EF4-FFF2-40B4-BE49-F238E27FC236}">
                <a16:creationId xmlns:a16="http://schemas.microsoft.com/office/drawing/2014/main" id="{191916B2-4ACD-4AAC-8F91-D3547A606C07}"/>
              </a:ext>
            </a:extLst>
          </p:cNvPr>
          <p:cNvGrpSpPr/>
          <p:nvPr/>
        </p:nvGrpSpPr>
        <p:grpSpPr>
          <a:xfrm>
            <a:off x="4718423" y="126868"/>
            <a:ext cx="2590800" cy="531988"/>
            <a:chOff x="2193" y="0"/>
            <a:chExt cx="2245706" cy="1239104"/>
          </a:xfrm>
          <a:solidFill>
            <a:srgbClr val="002060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4" name="Rounded Rectangle 57">
              <a:extLst>
                <a:ext uri="{FF2B5EF4-FFF2-40B4-BE49-F238E27FC236}">
                  <a16:creationId xmlns:a16="http://schemas.microsoft.com/office/drawing/2014/main" id="{F99A500B-7AFE-42F1-982B-FB60E374A9A0}"/>
                </a:ext>
              </a:extLst>
            </p:cNvPr>
            <p:cNvSpPr/>
            <p:nvPr/>
          </p:nvSpPr>
          <p:spPr>
            <a:xfrm>
              <a:off x="2193" y="0"/>
              <a:ext cx="2245706" cy="1239104"/>
            </a:xfrm>
            <a:prstGeom prst="roundRect">
              <a:avLst/>
            </a:prstGeom>
            <a:grpFill/>
            <a:sp3d prstMaterial="plastic">
              <a:bevelT w="127000" h="25400" prst="relaxedInset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ounded Rectangle 4">
              <a:extLst>
                <a:ext uri="{FF2B5EF4-FFF2-40B4-BE49-F238E27FC236}">
                  <a16:creationId xmlns:a16="http://schemas.microsoft.com/office/drawing/2014/main" id="{2D81FD56-72A7-41B1-BE9A-DBEF44418680}"/>
                </a:ext>
              </a:extLst>
            </p:cNvPr>
            <p:cNvSpPr/>
            <p:nvPr/>
          </p:nvSpPr>
          <p:spPr>
            <a:xfrm>
              <a:off x="77334" y="60488"/>
              <a:ext cx="2124730" cy="1118127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60960" rIns="121920" bIns="60960" numCol="1" spcCol="1270" anchor="ctr" anchorCtr="0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600" b="1">
                  <a:latin typeface="Arial" panose="020B0604020202020204" pitchFamily="34" charset="0"/>
                  <a:cs typeface="Arial" panose="020B0604020202020204" pitchFamily="34" charset="0"/>
                </a:rPr>
                <a:t>Câu hỏi</a:t>
              </a:r>
            </a:p>
          </p:txBody>
        </p:sp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7BC6088-E3D7-4AEC-8453-6B51263F81F1}"/>
              </a:ext>
            </a:extLst>
          </p:cNvPr>
          <p:cNvSpPr/>
          <p:nvPr/>
        </p:nvSpPr>
        <p:spPr>
          <a:xfrm>
            <a:off x="776074" y="774376"/>
            <a:ext cx="10972800" cy="714800"/>
          </a:xfrm>
          <a:prstGeom prst="roundRect">
            <a:avLst>
              <a:gd name="adj" fmla="val 8564"/>
            </a:avLst>
          </a:prstGeom>
          <a:solidFill>
            <a:schemeClr val="accent5">
              <a:lumMod val="20000"/>
              <a:lumOff val="80000"/>
            </a:schemeClr>
          </a:solidFill>
          <a:ln cmpd="dbl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0" name="Text Box 29">
            <a:extLst>
              <a:ext uri="{FF2B5EF4-FFF2-40B4-BE49-F238E27FC236}">
                <a16:creationId xmlns:a16="http://schemas.microsoft.com/office/drawing/2014/main" id="{A0300333-C687-4848-8F80-51CDEBECBD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0049" y="902379"/>
            <a:ext cx="10431902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</a:pPr>
            <a:r>
              <a:rPr lang="en-US" sz="27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Hãy xác định các độ dịch chuyển mô tả ở hình trong toạ độ địa lí.</a:t>
            </a:r>
            <a:endParaRPr lang="en-US" sz="27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DE850E9-C099-536B-328F-F52F75901BF9}"/>
              </a:ext>
            </a:extLst>
          </p:cNvPr>
          <p:cNvGrpSpPr/>
          <p:nvPr/>
        </p:nvGrpSpPr>
        <p:grpSpPr>
          <a:xfrm>
            <a:off x="523655" y="427780"/>
            <a:ext cx="629089" cy="639020"/>
            <a:chOff x="493574" y="321685"/>
            <a:chExt cx="755550" cy="790692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E528D5BC-B358-859B-E466-E89F286A6671}"/>
                </a:ext>
              </a:extLst>
            </p:cNvPr>
            <p:cNvSpPr/>
            <p:nvPr/>
          </p:nvSpPr>
          <p:spPr>
            <a:xfrm>
              <a:off x="504123" y="333892"/>
              <a:ext cx="644399" cy="6596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Picture 33" descr="Icon&#10;&#10;Description automatically generated">
              <a:extLst>
                <a:ext uri="{FF2B5EF4-FFF2-40B4-BE49-F238E27FC236}">
                  <a16:creationId xmlns:a16="http://schemas.microsoft.com/office/drawing/2014/main" id="{8F02AD5B-862A-99DE-18B0-942F0EA44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000" b="90000" l="7442" r="90349">
                          <a14:foregroundMark x1="7558" y1="39556" x2="7558" y2="39556"/>
                          <a14:foregroundMark x1="46744" y1="8556" x2="46744" y2="8556"/>
                          <a14:foregroundMark x1="49302" y1="7000" x2="49302" y2="7000"/>
                          <a14:foregroundMark x1="90349" y1="44333" x2="90349" y2="44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574" y="321685"/>
              <a:ext cx="755550" cy="790692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8ACF958-5DFA-97BF-2BB1-278E456151C8}"/>
              </a:ext>
            </a:extLst>
          </p:cNvPr>
          <p:cNvGrpSpPr/>
          <p:nvPr/>
        </p:nvGrpSpPr>
        <p:grpSpPr>
          <a:xfrm>
            <a:off x="3048000" y="1904039"/>
            <a:ext cx="5424868" cy="3875414"/>
            <a:chOff x="6762835" y="2536181"/>
            <a:chExt cx="5424868" cy="3875414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8F10C505-7A8E-26E9-D4B5-9536C0411A54}"/>
                </a:ext>
              </a:extLst>
            </p:cNvPr>
            <p:cNvGrpSpPr/>
            <p:nvPr/>
          </p:nvGrpSpPr>
          <p:grpSpPr>
            <a:xfrm>
              <a:off x="6762835" y="2536181"/>
              <a:ext cx="5424868" cy="3875414"/>
              <a:chOff x="6727392" y="2578261"/>
              <a:chExt cx="5424868" cy="3875414"/>
            </a:xfrm>
          </p:grpSpPr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4EC150F3-DA7F-63EE-8AA8-9D4F568304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03888" y="2657604"/>
                <a:ext cx="0" cy="3796071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1667322A-0D0B-6B96-936C-2EFEF9F5D79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105739" y="5070729"/>
                <a:ext cx="4746018" cy="46032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A07787E-F6C6-5476-A467-EADFD42E1B62}"/>
                  </a:ext>
                </a:extLst>
              </p:cNvPr>
              <p:cNvSpPr txBox="1"/>
              <p:nvPr/>
            </p:nvSpPr>
            <p:spPr>
              <a:xfrm>
                <a:off x="9892070" y="3155516"/>
                <a:ext cx="619106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50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2500" baseline="-2500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sz="2500" baseline="-25000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828CB50-BBBF-D290-412E-3B37FFE21496}"/>
                  </a:ext>
                </a:extLst>
              </p:cNvPr>
              <p:cNvSpPr txBox="1"/>
              <p:nvPr/>
            </p:nvSpPr>
            <p:spPr>
              <a:xfrm>
                <a:off x="7727212" y="2578261"/>
                <a:ext cx="952329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50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2500" baseline="-2500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n-US" sz="2500" baseline="-2500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E4EAB9A-5879-8927-C51B-DA0CC85C50B8}"/>
                  </a:ext>
                </a:extLst>
              </p:cNvPr>
              <p:cNvSpPr txBox="1"/>
              <p:nvPr/>
            </p:nvSpPr>
            <p:spPr>
              <a:xfrm>
                <a:off x="7953279" y="5058696"/>
                <a:ext cx="952329" cy="5539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000">
                    <a:latin typeface="Arial" panose="020B0604020202020204" pitchFamily="34" charset="0"/>
                    <a:cs typeface="Times New Roman" panose="02020603050405020304" pitchFamily="18" charset="0"/>
                  </a:rPr>
                  <a:t>0</a:t>
                </a:r>
                <a:endParaRPr lang="en-US" sz="3000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DA7DA79-0240-5B7E-B22C-A2DD6AFDA58E}"/>
                  </a:ext>
                </a:extLst>
              </p:cNvPr>
              <p:cNvSpPr txBox="1"/>
              <p:nvPr/>
            </p:nvSpPr>
            <p:spPr>
              <a:xfrm>
                <a:off x="11199931" y="5193179"/>
                <a:ext cx="952329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500">
                    <a:latin typeface="Arial" panose="020B0604020202020204" pitchFamily="34" charset="0"/>
                    <a:cs typeface="Times New Roman" panose="02020603050405020304" pitchFamily="18" charset="0"/>
                  </a:rPr>
                  <a:t>d</a:t>
                </a:r>
                <a:r>
                  <a:rPr lang="en-US" sz="2500" baseline="-25000">
                    <a:latin typeface="Arial" panose="020B0604020202020204" pitchFamily="34" charset="0"/>
                    <a:cs typeface="Times New Roman" panose="02020603050405020304" pitchFamily="18" charset="0"/>
                  </a:rPr>
                  <a:t>3</a:t>
                </a:r>
                <a:endParaRPr lang="en-US" sz="2500" baseline="-25000"/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0B91072-F6BE-7884-66F2-53865277D6B3}"/>
                  </a:ext>
                </a:extLst>
              </p:cNvPr>
              <p:cNvSpPr txBox="1"/>
              <p:nvPr/>
            </p:nvSpPr>
            <p:spPr>
              <a:xfrm>
                <a:off x="6727392" y="5124900"/>
                <a:ext cx="952329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500">
                    <a:latin typeface="Arial" panose="020B0604020202020204" pitchFamily="34" charset="0"/>
                    <a:cs typeface="Times New Roman" panose="02020603050405020304" pitchFamily="18" charset="0"/>
                  </a:rPr>
                  <a:t>d</a:t>
                </a:r>
                <a:r>
                  <a:rPr lang="en-US" sz="2500" baseline="-25000">
                    <a:latin typeface="Arial" panose="020B0604020202020204" pitchFamily="34" charset="0"/>
                    <a:cs typeface="Times New Roman" panose="02020603050405020304" pitchFamily="18" charset="0"/>
                  </a:rPr>
                  <a:t>4</a:t>
                </a:r>
                <a:endParaRPr lang="en-US" sz="2500" baseline="-25000"/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80095ED-4717-8D12-E1F6-8772B6194DDB}"/>
                </a:ext>
              </a:extLst>
            </p:cNvPr>
            <p:cNvSpPr txBox="1"/>
            <p:nvPr/>
          </p:nvSpPr>
          <p:spPr>
            <a:xfrm>
              <a:off x="9204995" y="4574392"/>
              <a:ext cx="952328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500"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45</a:t>
              </a:r>
              <a:r>
                <a:rPr lang="en-US" sz="2500" baseline="30000"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en-US" sz="2500" baseline="30000"/>
            </a:p>
          </p:txBody>
        </p:sp>
        <p:sp>
          <p:nvSpPr>
            <p:cNvPr id="14" name="Arc 13">
              <a:extLst>
                <a:ext uri="{FF2B5EF4-FFF2-40B4-BE49-F238E27FC236}">
                  <a16:creationId xmlns:a16="http://schemas.microsoft.com/office/drawing/2014/main" id="{AE1568F7-3038-6348-416D-D25312ED359E}"/>
                </a:ext>
              </a:extLst>
            </p:cNvPr>
            <p:cNvSpPr/>
            <p:nvPr/>
          </p:nvSpPr>
          <p:spPr>
            <a:xfrm>
              <a:off x="8871606" y="4781983"/>
              <a:ext cx="335623" cy="493332"/>
            </a:xfrm>
            <a:prstGeom prst="arc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7641328-2413-9F70-24F2-9DFD3130A4CC}"/>
              </a:ext>
            </a:extLst>
          </p:cNvPr>
          <p:cNvGrpSpPr/>
          <p:nvPr/>
        </p:nvGrpSpPr>
        <p:grpSpPr>
          <a:xfrm>
            <a:off x="6931738" y="2054779"/>
            <a:ext cx="1504078" cy="1460956"/>
            <a:chOff x="3860800" y="2711197"/>
            <a:chExt cx="3270114" cy="3831009"/>
          </a:xfrm>
        </p:grpSpPr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AC6659D4-8356-0E46-56B0-F10D1535C0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22020" t="16055" r="11467" b="17432"/>
            <a:stretch/>
          </p:blipFill>
          <p:spPr>
            <a:xfrm>
              <a:off x="4495800" y="3505200"/>
              <a:ext cx="2209800" cy="2209800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B2254E0-050B-D78E-A870-1CD4387D0193}"/>
                </a:ext>
              </a:extLst>
            </p:cNvPr>
            <p:cNvSpPr txBox="1"/>
            <p:nvPr/>
          </p:nvSpPr>
          <p:spPr>
            <a:xfrm>
              <a:off x="5094434" y="2711197"/>
              <a:ext cx="685799" cy="88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B16213F-DAD1-94D7-DBC5-15D3F65647EE}"/>
                </a:ext>
              </a:extLst>
            </p:cNvPr>
            <p:cNvSpPr txBox="1"/>
            <p:nvPr/>
          </p:nvSpPr>
          <p:spPr>
            <a:xfrm>
              <a:off x="5226695" y="5654429"/>
              <a:ext cx="685799" cy="88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6932E21-FC9B-0FC1-4EED-6B49361FC307}"/>
                </a:ext>
              </a:extLst>
            </p:cNvPr>
            <p:cNvSpPr txBox="1"/>
            <p:nvPr/>
          </p:nvSpPr>
          <p:spPr>
            <a:xfrm>
              <a:off x="6445115" y="4112995"/>
              <a:ext cx="685799" cy="88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4F73BA9-EC24-AF8A-C178-DFE895D7C3C7}"/>
                </a:ext>
              </a:extLst>
            </p:cNvPr>
            <p:cNvSpPr txBox="1"/>
            <p:nvPr/>
          </p:nvSpPr>
          <p:spPr>
            <a:xfrm>
              <a:off x="3860800" y="4243458"/>
              <a:ext cx="685799" cy="88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9307F09-5186-7DB6-6A88-CD5094D5DC03}"/>
              </a:ext>
            </a:extLst>
          </p:cNvPr>
          <p:cNvCxnSpPr/>
          <p:nvPr/>
        </p:nvCxnSpPr>
        <p:spPr>
          <a:xfrm>
            <a:off x="6012784" y="4328239"/>
            <a:ext cx="0" cy="2286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6E61BDE-37B8-4195-3542-23599005E100}"/>
              </a:ext>
            </a:extLst>
          </p:cNvPr>
          <p:cNvCxnSpPr/>
          <p:nvPr/>
        </p:nvCxnSpPr>
        <p:spPr>
          <a:xfrm>
            <a:off x="7029365" y="4350833"/>
            <a:ext cx="0" cy="2286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AB6ED98-D5B0-F1AF-E8ED-A9C3514F680B}"/>
              </a:ext>
            </a:extLst>
          </p:cNvPr>
          <p:cNvCxnSpPr/>
          <p:nvPr/>
        </p:nvCxnSpPr>
        <p:spPr>
          <a:xfrm flipV="1">
            <a:off x="5000149" y="3050182"/>
            <a:ext cx="1522082" cy="136912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B653718-6FF9-35B1-765C-A48477478D7E}"/>
              </a:ext>
            </a:extLst>
          </p:cNvPr>
          <p:cNvCxnSpPr>
            <a:cxnSpLocks/>
          </p:cNvCxnSpPr>
          <p:nvPr/>
        </p:nvCxnSpPr>
        <p:spPr>
          <a:xfrm>
            <a:off x="5702568" y="3659782"/>
            <a:ext cx="129417" cy="1669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81F256F5-A74C-76E3-1383-25F9AFA2812C}"/>
              </a:ext>
            </a:extLst>
          </p:cNvPr>
          <p:cNvSpPr txBox="1"/>
          <p:nvPr/>
        </p:nvSpPr>
        <p:spPr>
          <a:xfrm>
            <a:off x="2300830" y="5984500"/>
            <a:ext cx="613498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</a:pPr>
            <a:r>
              <a:rPr lang="en-US" sz="2600" b="1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Tỉ xích 1 cm ứng với 100 m </a:t>
            </a:r>
            <a:endParaRPr lang="en-US" sz="2600" b="1" i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409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6">
            <a:extLst>
              <a:ext uri="{FF2B5EF4-FFF2-40B4-BE49-F238E27FC236}">
                <a16:creationId xmlns:a16="http://schemas.microsoft.com/office/drawing/2014/main" id="{915A7278-3680-4F63-87E9-B2B61DDA569A}"/>
              </a:ext>
            </a:extLst>
          </p:cNvPr>
          <p:cNvGrpSpPr/>
          <p:nvPr/>
        </p:nvGrpSpPr>
        <p:grpSpPr>
          <a:xfrm>
            <a:off x="4876800" y="153812"/>
            <a:ext cx="2269096" cy="531988"/>
            <a:chOff x="2193" y="0"/>
            <a:chExt cx="2245706" cy="1239104"/>
          </a:xfrm>
          <a:solidFill>
            <a:srgbClr val="002060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7" name="Rounded Rectangle 57">
              <a:extLst>
                <a:ext uri="{FF2B5EF4-FFF2-40B4-BE49-F238E27FC236}">
                  <a16:creationId xmlns:a16="http://schemas.microsoft.com/office/drawing/2014/main" id="{B5301CE9-501A-4EE2-9D96-48AEC9FE29FF}"/>
                </a:ext>
              </a:extLst>
            </p:cNvPr>
            <p:cNvSpPr/>
            <p:nvPr/>
          </p:nvSpPr>
          <p:spPr>
            <a:xfrm>
              <a:off x="2193" y="0"/>
              <a:ext cx="2245706" cy="1239104"/>
            </a:xfrm>
            <a:prstGeom prst="roundRect">
              <a:avLst/>
            </a:prstGeom>
            <a:grpFill/>
            <a:sp3d prstMaterial="plastic">
              <a:bevelT w="127000" h="25400" prst="relaxedInset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>
              <a:extLst>
                <a:ext uri="{FF2B5EF4-FFF2-40B4-BE49-F238E27FC236}">
                  <a16:creationId xmlns:a16="http://schemas.microsoft.com/office/drawing/2014/main" id="{04006ED8-2EC5-4CA8-9308-7E51B58A717D}"/>
                </a:ext>
              </a:extLst>
            </p:cNvPr>
            <p:cNvSpPr/>
            <p:nvPr/>
          </p:nvSpPr>
          <p:spPr>
            <a:xfrm>
              <a:off x="77334" y="60488"/>
              <a:ext cx="2124730" cy="1118127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60960" rIns="121920" bIns="60960" numCol="1" spcCol="1270" anchor="ctr" anchorCtr="0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600" b="1">
                  <a:latin typeface="Arial" panose="020B0604020202020204" pitchFamily="34" charset="0"/>
                  <a:cs typeface="Arial" panose="020B0604020202020204" pitchFamily="34" charset="0"/>
                </a:rPr>
                <a:t>Hoạt động</a:t>
              </a:r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C509900-4AC3-45EA-A45F-EC1B97DE1172}"/>
              </a:ext>
            </a:extLst>
          </p:cNvPr>
          <p:cNvSpPr/>
          <p:nvPr/>
        </p:nvSpPr>
        <p:spPr>
          <a:xfrm>
            <a:off x="573132" y="762361"/>
            <a:ext cx="11275469" cy="941951"/>
          </a:xfrm>
          <a:prstGeom prst="roundRect">
            <a:avLst>
              <a:gd name="adj" fmla="val 8564"/>
            </a:avLst>
          </a:prstGeom>
          <a:solidFill>
            <a:schemeClr val="accent5">
              <a:lumMod val="20000"/>
              <a:lumOff val="80000"/>
            </a:schemeClr>
          </a:solidFill>
          <a:ln cmpd="dbl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12" name="Text Box 29">
            <a:extLst>
              <a:ext uri="{FF2B5EF4-FFF2-40B4-BE49-F238E27FC236}">
                <a16:creationId xmlns:a16="http://schemas.microsoft.com/office/drawing/2014/main" id="{189C30EA-1D33-48C1-A547-C2D77244DE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247" y="842538"/>
            <a:ext cx="10784784" cy="86177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</a:pPr>
            <a:r>
              <a:rPr lang="en-US" sz="25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Một ô tô đi từ điểm A đến điểm B như hình. Hãy cho biết đâu là độ dịch chuyển và đâu là quãng đường đi được</a:t>
            </a:r>
            <a:endParaRPr lang="en-US" sz="25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63D7165-747D-6AE5-0D3A-B29609E43398}"/>
              </a:ext>
            </a:extLst>
          </p:cNvPr>
          <p:cNvSpPr/>
          <p:nvPr/>
        </p:nvSpPr>
        <p:spPr>
          <a:xfrm>
            <a:off x="379575" y="556137"/>
            <a:ext cx="518742" cy="492626"/>
          </a:xfrm>
          <a:prstGeom prst="ellipse">
            <a:avLst/>
          </a:prstGeom>
          <a:solidFill>
            <a:schemeClr val="bg1"/>
          </a:solidFill>
          <a:ln cmpd="thickThin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CB35CCD-0C09-F172-E1DF-B1890B877F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227" b="89879" l="9494" r="98101">
                        <a14:foregroundMark x1="42405" y1="8097" x2="42405" y2="8097"/>
                        <a14:foregroundMark x1="54747" y1="5061" x2="54747" y2="5061"/>
                        <a14:foregroundMark x1="53481" y1="2227" x2="53481" y2="2227"/>
                        <a14:foregroundMark x1="92089" y1="39271" x2="92089" y2="39271"/>
                        <a14:foregroundMark x1="98101" y1="36437" x2="98101" y2="364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16970" b="22269"/>
          <a:stretch/>
        </p:blipFill>
        <p:spPr>
          <a:xfrm flipH="1">
            <a:off x="398806" y="556137"/>
            <a:ext cx="480281" cy="44262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384812C3-752C-4732-BCD3-323CBB8ABDBA}"/>
              </a:ext>
            </a:extLst>
          </p:cNvPr>
          <p:cNvGrpSpPr/>
          <p:nvPr/>
        </p:nvGrpSpPr>
        <p:grpSpPr>
          <a:xfrm>
            <a:off x="1371600" y="1837295"/>
            <a:ext cx="9665881" cy="4866893"/>
            <a:chOff x="104081" y="434578"/>
            <a:chExt cx="12110956" cy="6437277"/>
          </a:xfrm>
        </p:grpSpPr>
        <p:pic>
          <p:nvPicPr>
            <p:cNvPr id="14" name="Picture 13" descr="A picture containing tree, outdoor, forest&#10;&#10;Description automatically generated">
              <a:extLst>
                <a:ext uri="{FF2B5EF4-FFF2-40B4-BE49-F238E27FC236}">
                  <a16:creationId xmlns:a16="http://schemas.microsoft.com/office/drawing/2014/main" id="{F0B5F5AD-971E-A899-F0B0-0F7E3CF7D3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3" t="8887" r="-373" b="20571"/>
            <a:stretch/>
          </p:blipFill>
          <p:spPr>
            <a:xfrm>
              <a:off x="104081" y="434578"/>
              <a:ext cx="12110956" cy="643727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047C943-9AE1-A642-5C8F-E5072D461E1E}"/>
                </a:ext>
              </a:extLst>
            </p:cNvPr>
            <p:cNvSpPr/>
            <p:nvPr/>
          </p:nvSpPr>
          <p:spPr>
            <a:xfrm>
              <a:off x="5257800" y="4191000"/>
              <a:ext cx="5410201" cy="762000"/>
            </a:xfrm>
            <a:custGeom>
              <a:avLst/>
              <a:gdLst>
                <a:gd name="connsiteX0" fmla="*/ 5475767 w 5475767"/>
                <a:gd name="connsiteY0" fmla="*/ 818707 h 885324"/>
                <a:gd name="connsiteX1" fmla="*/ 4423144 w 5475767"/>
                <a:gd name="connsiteY1" fmla="*/ 861237 h 885324"/>
                <a:gd name="connsiteX2" fmla="*/ 3051544 w 5475767"/>
                <a:gd name="connsiteY2" fmla="*/ 871870 h 885324"/>
                <a:gd name="connsiteX3" fmla="*/ 1594883 w 5475767"/>
                <a:gd name="connsiteY3" fmla="*/ 669851 h 885324"/>
                <a:gd name="connsiteX4" fmla="*/ 0 w 5475767"/>
                <a:gd name="connsiteY4" fmla="*/ 0 h 885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75767" h="885324">
                  <a:moveTo>
                    <a:pt x="5475767" y="818707"/>
                  </a:moveTo>
                  <a:cubicBezTo>
                    <a:pt x="5151474" y="835542"/>
                    <a:pt x="4827181" y="852377"/>
                    <a:pt x="4423144" y="861237"/>
                  </a:cubicBezTo>
                  <a:cubicBezTo>
                    <a:pt x="4019107" y="870097"/>
                    <a:pt x="3522921" y="903768"/>
                    <a:pt x="3051544" y="871870"/>
                  </a:cubicBezTo>
                  <a:cubicBezTo>
                    <a:pt x="2580167" y="839972"/>
                    <a:pt x="2103473" y="815163"/>
                    <a:pt x="1594883" y="669851"/>
                  </a:cubicBezTo>
                  <a:cubicBezTo>
                    <a:pt x="1086293" y="524539"/>
                    <a:pt x="543146" y="262269"/>
                    <a:pt x="0" y="0"/>
                  </a:cubicBezTo>
                </a:path>
              </a:pathLst>
            </a:custGeom>
            <a:noFill/>
            <a:ln w="28575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F9D3D7AC-4307-1AF1-3AB6-02FE5F68F12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105399" y="4114800"/>
              <a:ext cx="5562602" cy="76200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4CB87E0-83E5-EB02-8B69-F271F43D3869}"/>
              </a:ext>
            </a:extLst>
          </p:cNvPr>
          <p:cNvSpPr txBox="1"/>
          <p:nvPr/>
        </p:nvSpPr>
        <p:spPr>
          <a:xfrm>
            <a:off x="9829800" y="5258495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3B2CC06-AB01-FCD5-4D49-559CB1AEB8AB}"/>
              </a:ext>
            </a:extLst>
          </p:cNvPr>
          <p:cNvSpPr txBox="1"/>
          <p:nvPr/>
        </p:nvSpPr>
        <p:spPr>
          <a:xfrm>
            <a:off x="5377381" y="418389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859086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5094BBC-4AEF-45E2-800C-D9EB80EB9602}"/>
              </a:ext>
            </a:extLst>
          </p:cNvPr>
          <p:cNvGrpSpPr/>
          <p:nvPr/>
        </p:nvGrpSpPr>
        <p:grpSpPr>
          <a:xfrm>
            <a:off x="-76200" y="65599"/>
            <a:ext cx="10134599" cy="541687"/>
            <a:chOff x="74035" y="2231322"/>
            <a:chExt cx="10071805" cy="756154"/>
          </a:xfrm>
        </p:grpSpPr>
        <p:grpSp>
          <p:nvGrpSpPr>
            <p:cNvPr id="5" name="Group 70">
              <a:extLst>
                <a:ext uri="{FF2B5EF4-FFF2-40B4-BE49-F238E27FC236}">
                  <a16:creationId xmlns:a16="http://schemas.microsoft.com/office/drawing/2014/main" id="{22027F8E-E199-4A54-B069-309AC25303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0531" y="2267004"/>
              <a:ext cx="9815309" cy="708275"/>
              <a:chOff x="587623" y="3377549"/>
              <a:chExt cx="5054426" cy="1364238"/>
            </a:xfrm>
          </p:grpSpPr>
          <p:pic>
            <p:nvPicPr>
              <p:cNvPr id="8" name="Picture 8" descr="empty-green-rectangle">
                <a:extLst>
                  <a:ext uri="{FF2B5EF4-FFF2-40B4-BE49-F238E27FC236}">
                    <a16:creationId xmlns:a16="http://schemas.microsoft.com/office/drawing/2014/main" id="{1EE22726-B2BB-421D-B925-BEC456C6480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7623" y="3377549"/>
                <a:ext cx="5054426" cy="1364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" name="Picture 9" descr="green-top-faded">
                <a:extLst>
                  <a:ext uri="{FF2B5EF4-FFF2-40B4-BE49-F238E27FC236}">
                    <a16:creationId xmlns:a16="http://schemas.microsoft.com/office/drawing/2014/main" id="{06869E57-2328-4344-AAC1-8990C425C49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205129" y="3887447"/>
                <a:ext cx="1273934" cy="3960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F6D9640-ADB6-4E6A-B6DE-3A9270062E74}"/>
                </a:ext>
              </a:extLst>
            </p:cNvPr>
            <p:cNvSpPr txBox="1"/>
            <p:nvPr/>
          </p:nvSpPr>
          <p:spPr bwMode="auto">
            <a:xfrm>
              <a:off x="74035" y="2267003"/>
              <a:ext cx="1501326" cy="6874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26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101600">
                      <a:schemeClr val="accent4">
                        <a:satMod val="175000"/>
                        <a:alpha val="40000"/>
                      </a:schemeClr>
                    </a:glow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III</a:t>
              </a:r>
              <a:endParaRPr 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1026060">
              <a:extLst>
                <a:ext uri="{FF2B5EF4-FFF2-40B4-BE49-F238E27FC236}">
                  <a16:creationId xmlns:a16="http://schemas.microsoft.com/office/drawing/2014/main" id="{071903BE-FA19-43F4-A858-1F57B905EB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9204" y="2231322"/>
              <a:ext cx="8557998" cy="756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109728" tIns="54864" rIns="109728" bIns="54864">
              <a:spAutoFit/>
            </a:bodyPr>
            <a:lstStyle>
              <a:lvl1pPr marL="287338" indent="-287338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indent="0" defTabSz="1095376">
                <a:buClr>
                  <a:schemeClr val="tx2"/>
                </a:buClr>
                <a:buSzPct val="95000"/>
                <a:defRPr/>
              </a:pPr>
              <a:r>
                <a:rPr lang="en-US" sz="2800" i="1">
                  <a:cs typeface="Arial" panose="020B0604020202020204" pitchFamily="34" charset="0"/>
                </a:rPr>
                <a:t>Phân biệt độ dịch chuyển và quãng đường đi được</a:t>
              </a:r>
              <a:endParaRPr lang="en-US" sz="2800" dirty="0">
                <a:cs typeface="Arial" panose="020B0604020202020204" pitchFamily="34" charset="0"/>
              </a:endParaRPr>
            </a:p>
          </p:txBody>
        </p:sp>
      </p:grpSp>
      <p:pic>
        <p:nvPicPr>
          <p:cNvPr id="15" name="Picture 5" descr="empty-blue-rectangle">
            <a:extLst>
              <a:ext uri="{FF2B5EF4-FFF2-40B4-BE49-F238E27FC236}">
                <a16:creationId xmlns:a16="http://schemas.microsoft.com/office/drawing/2014/main" id="{1DC6EFAC-399A-486B-88AB-5D7431CD0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39" y="1185530"/>
            <a:ext cx="5246598" cy="4529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C224933-9386-4EF8-83D5-7F9F847973BE}"/>
              </a:ext>
            </a:extLst>
          </p:cNvPr>
          <p:cNvSpPr txBox="1"/>
          <p:nvPr/>
        </p:nvSpPr>
        <p:spPr>
          <a:xfrm>
            <a:off x="685801" y="1497954"/>
            <a:ext cx="45720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>
              <a:spcBef>
                <a:spcPts val="600"/>
              </a:spcBef>
              <a:spcAft>
                <a:spcPts val="600"/>
              </a:spcAft>
            </a:pP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Xét ví dụ để giúp chúng ta phân biệt độ dịch chuyển và quãng đường đi được. 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Người đi xe máy (1)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5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</a:t>
            </a: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gười đi bộ (2)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5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</a:t>
            </a: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gười đi ô tô (3) </a:t>
            </a:r>
          </a:p>
          <a:p>
            <a:pPr marR="0">
              <a:spcBef>
                <a:spcPts val="600"/>
              </a:spcBef>
              <a:spcAft>
                <a:spcPts val="600"/>
              </a:spcAft>
            </a:pP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đều khởi hành từ siêu thị A để đi đến bưu điện B.</a:t>
            </a:r>
            <a:endParaRPr lang="en-US" sz="25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Picture 2" descr="A close-up of a book&#10;&#10;Description automatically generated with low confidence">
            <a:extLst>
              <a:ext uri="{FF2B5EF4-FFF2-40B4-BE49-F238E27FC236}">
                <a16:creationId xmlns:a16="http://schemas.microsoft.com/office/drawing/2014/main" id="{E84B2515-D942-C808-4D82-E4036D271A8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094" t="1228" r="13794" b="2476"/>
          <a:stretch/>
        </p:blipFill>
        <p:spPr>
          <a:xfrm rot="5400000">
            <a:off x="6041299" y="716729"/>
            <a:ext cx="5794744" cy="588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960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6">
            <a:extLst>
              <a:ext uri="{FF2B5EF4-FFF2-40B4-BE49-F238E27FC236}">
                <a16:creationId xmlns:a16="http://schemas.microsoft.com/office/drawing/2014/main" id="{915A7278-3680-4F63-87E9-B2B61DDA569A}"/>
              </a:ext>
            </a:extLst>
          </p:cNvPr>
          <p:cNvGrpSpPr/>
          <p:nvPr/>
        </p:nvGrpSpPr>
        <p:grpSpPr>
          <a:xfrm>
            <a:off x="4876800" y="153812"/>
            <a:ext cx="2269096" cy="531988"/>
            <a:chOff x="2193" y="0"/>
            <a:chExt cx="2245706" cy="1239104"/>
          </a:xfrm>
          <a:solidFill>
            <a:srgbClr val="002060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7" name="Rounded Rectangle 57">
              <a:extLst>
                <a:ext uri="{FF2B5EF4-FFF2-40B4-BE49-F238E27FC236}">
                  <a16:creationId xmlns:a16="http://schemas.microsoft.com/office/drawing/2014/main" id="{B5301CE9-501A-4EE2-9D96-48AEC9FE29FF}"/>
                </a:ext>
              </a:extLst>
            </p:cNvPr>
            <p:cNvSpPr/>
            <p:nvPr/>
          </p:nvSpPr>
          <p:spPr>
            <a:xfrm>
              <a:off x="2193" y="0"/>
              <a:ext cx="2245706" cy="1239104"/>
            </a:xfrm>
            <a:prstGeom prst="roundRect">
              <a:avLst/>
            </a:prstGeom>
            <a:grpFill/>
            <a:sp3d prstMaterial="plastic">
              <a:bevelT w="127000" h="25400" prst="relaxedInset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>
              <a:extLst>
                <a:ext uri="{FF2B5EF4-FFF2-40B4-BE49-F238E27FC236}">
                  <a16:creationId xmlns:a16="http://schemas.microsoft.com/office/drawing/2014/main" id="{04006ED8-2EC5-4CA8-9308-7E51B58A717D}"/>
                </a:ext>
              </a:extLst>
            </p:cNvPr>
            <p:cNvSpPr/>
            <p:nvPr/>
          </p:nvSpPr>
          <p:spPr>
            <a:xfrm>
              <a:off x="77334" y="60488"/>
              <a:ext cx="2124730" cy="1118127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60960" rIns="121920" bIns="60960" numCol="1" spcCol="1270" anchor="ctr" anchorCtr="0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600" b="1">
                  <a:latin typeface="Arial" panose="020B0604020202020204" pitchFamily="34" charset="0"/>
                  <a:cs typeface="Arial" panose="020B0604020202020204" pitchFamily="34" charset="0"/>
                </a:rPr>
                <a:t>Hoạt động</a:t>
              </a:r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C509900-4AC3-45EA-A45F-EC1B97DE1172}"/>
              </a:ext>
            </a:extLst>
          </p:cNvPr>
          <p:cNvSpPr/>
          <p:nvPr/>
        </p:nvSpPr>
        <p:spPr>
          <a:xfrm>
            <a:off x="641722" y="838924"/>
            <a:ext cx="11275469" cy="1441286"/>
          </a:xfrm>
          <a:prstGeom prst="roundRect">
            <a:avLst>
              <a:gd name="adj" fmla="val 8564"/>
            </a:avLst>
          </a:prstGeom>
          <a:solidFill>
            <a:schemeClr val="accent5">
              <a:lumMod val="20000"/>
              <a:lumOff val="80000"/>
            </a:schemeClr>
          </a:solidFill>
          <a:ln cmpd="dbl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12" name="Text Box 29">
            <a:extLst>
              <a:ext uri="{FF2B5EF4-FFF2-40B4-BE49-F238E27FC236}">
                <a16:creationId xmlns:a16="http://schemas.microsoft.com/office/drawing/2014/main" id="{189C30EA-1D33-48C1-A547-C2D77244DE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5837" y="919101"/>
            <a:ext cx="10784784" cy="124649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</a:pP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Hãy so sánh độ lớn của quãng đường đi được và độ dịch chuyển của ba chuyển động ở hình. Theo em, khi nào độ lớn của độ dịch chuyển và quãng đường đi được của một chuyển động bằng nhau?</a:t>
            </a:r>
            <a:endParaRPr lang="en-US" sz="25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63D7165-747D-6AE5-0D3A-B29609E43398}"/>
              </a:ext>
            </a:extLst>
          </p:cNvPr>
          <p:cNvSpPr/>
          <p:nvPr/>
        </p:nvSpPr>
        <p:spPr>
          <a:xfrm>
            <a:off x="501379" y="507464"/>
            <a:ext cx="518742" cy="492626"/>
          </a:xfrm>
          <a:prstGeom prst="ellipse">
            <a:avLst/>
          </a:prstGeom>
          <a:solidFill>
            <a:schemeClr val="bg1"/>
          </a:solidFill>
          <a:ln cmpd="thickThin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CB35CCD-0C09-F172-E1DF-B1890B877F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227" b="89879" l="9494" r="98101">
                        <a14:foregroundMark x1="42405" y1="8097" x2="42405" y2="8097"/>
                        <a14:foregroundMark x1="54747" y1="5061" x2="54747" y2="5061"/>
                        <a14:foregroundMark x1="53481" y1="2227" x2="53481" y2="2227"/>
                        <a14:foregroundMark x1="92089" y1="39271" x2="92089" y2="39271"/>
                        <a14:foregroundMark x1="98101" y1="36437" x2="98101" y2="364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16970" b="22269"/>
          <a:stretch/>
        </p:blipFill>
        <p:spPr>
          <a:xfrm flipH="1">
            <a:off x="501379" y="541049"/>
            <a:ext cx="480281" cy="442625"/>
          </a:xfrm>
          <a:prstGeom prst="rect">
            <a:avLst/>
          </a:prstGeom>
        </p:spPr>
      </p:pic>
      <p:pic>
        <p:nvPicPr>
          <p:cNvPr id="17" name="Picture 16" descr="A close-up of a book&#10;&#10;Description automatically generated with low confidence">
            <a:extLst>
              <a:ext uri="{FF2B5EF4-FFF2-40B4-BE49-F238E27FC236}">
                <a16:creationId xmlns:a16="http://schemas.microsoft.com/office/drawing/2014/main" id="{3284DB2C-6306-ECC0-E934-D1BAA68852B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094" t="1228" r="13794" b="2476"/>
          <a:stretch/>
        </p:blipFill>
        <p:spPr>
          <a:xfrm rot="5400000">
            <a:off x="3158901" y="2322200"/>
            <a:ext cx="4441779" cy="451118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537D874-EFB9-F78D-E8CD-A669B3CCBAB9}"/>
              </a:ext>
            </a:extLst>
          </p:cNvPr>
          <p:cNvSpPr txBox="1"/>
          <p:nvPr/>
        </p:nvSpPr>
        <p:spPr>
          <a:xfrm>
            <a:off x="8534400" y="3839127"/>
            <a:ext cx="22098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</a:pPr>
            <a:r>
              <a:rPr lang="en-US" sz="18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Sơ đồ mô tả quãng đường đi được của người ở xe máy người đi bộ và người đi ô tô</a:t>
            </a:r>
            <a:endParaRPr lang="en-US" sz="1800" i="1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3177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56">
            <a:extLst>
              <a:ext uri="{FF2B5EF4-FFF2-40B4-BE49-F238E27FC236}">
                <a16:creationId xmlns:a16="http://schemas.microsoft.com/office/drawing/2014/main" id="{191916B2-4ACD-4AAC-8F91-D3547A606C07}"/>
              </a:ext>
            </a:extLst>
          </p:cNvPr>
          <p:cNvGrpSpPr/>
          <p:nvPr/>
        </p:nvGrpSpPr>
        <p:grpSpPr>
          <a:xfrm>
            <a:off x="4718423" y="126868"/>
            <a:ext cx="2590800" cy="531988"/>
            <a:chOff x="2193" y="0"/>
            <a:chExt cx="2245706" cy="1239104"/>
          </a:xfrm>
          <a:solidFill>
            <a:srgbClr val="002060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4" name="Rounded Rectangle 57">
              <a:extLst>
                <a:ext uri="{FF2B5EF4-FFF2-40B4-BE49-F238E27FC236}">
                  <a16:creationId xmlns:a16="http://schemas.microsoft.com/office/drawing/2014/main" id="{F99A500B-7AFE-42F1-982B-FB60E374A9A0}"/>
                </a:ext>
              </a:extLst>
            </p:cNvPr>
            <p:cNvSpPr/>
            <p:nvPr/>
          </p:nvSpPr>
          <p:spPr>
            <a:xfrm>
              <a:off x="2193" y="0"/>
              <a:ext cx="2245706" cy="1239104"/>
            </a:xfrm>
            <a:prstGeom prst="roundRect">
              <a:avLst/>
            </a:prstGeom>
            <a:grpFill/>
            <a:sp3d prstMaterial="plastic">
              <a:bevelT w="127000" h="25400" prst="relaxedInset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ounded Rectangle 4">
              <a:extLst>
                <a:ext uri="{FF2B5EF4-FFF2-40B4-BE49-F238E27FC236}">
                  <a16:creationId xmlns:a16="http://schemas.microsoft.com/office/drawing/2014/main" id="{2D81FD56-72A7-41B1-BE9A-DBEF44418680}"/>
                </a:ext>
              </a:extLst>
            </p:cNvPr>
            <p:cNvSpPr/>
            <p:nvPr/>
          </p:nvSpPr>
          <p:spPr>
            <a:xfrm>
              <a:off x="77334" y="60488"/>
              <a:ext cx="2124730" cy="1118127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60960" rIns="121920" bIns="60960" numCol="1" spcCol="1270" anchor="ctr" anchorCtr="0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600" b="1">
                  <a:latin typeface="Arial" panose="020B0604020202020204" pitchFamily="34" charset="0"/>
                  <a:cs typeface="Arial" panose="020B0604020202020204" pitchFamily="34" charset="0"/>
                </a:rPr>
                <a:t>Câu hỏi</a:t>
              </a:r>
            </a:p>
          </p:txBody>
        </p:sp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7BC6088-E3D7-4AEC-8453-6B51263F81F1}"/>
              </a:ext>
            </a:extLst>
          </p:cNvPr>
          <p:cNvSpPr/>
          <p:nvPr/>
        </p:nvSpPr>
        <p:spPr>
          <a:xfrm>
            <a:off x="800709" y="739637"/>
            <a:ext cx="10972800" cy="861774"/>
          </a:xfrm>
          <a:prstGeom prst="roundRect">
            <a:avLst>
              <a:gd name="adj" fmla="val 8564"/>
            </a:avLst>
          </a:prstGeom>
          <a:solidFill>
            <a:schemeClr val="accent5">
              <a:lumMod val="20000"/>
              <a:lumOff val="80000"/>
            </a:schemeClr>
          </a:solidFill>
          <a:ln cmpd="dbl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0" name="Text Box 29">
            <a:extLst>
              <a:ext uri="{FF2B5EF4-FFF2-40B4-BE49-F238E27FC236}">
                <a16:creationId xmlns:a16="http://schemas.microsoft.com/office/drawing/2014/main" id="{A0300333-C687-4848-8F80-51CDEBECBD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6295" y="754540"/>
            <a:ext cx="10431902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</a:pP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Bạn A đi xe đạp từ nhà qua trạm xăng, tới siêu thị mua đồ rồi quay về nhà cất đồ, sau đó đi xe đến trường như hình.</a:t>
            </a:r>
            <a:endParaRPr lang="en-US" sz="25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DE850E9-C099-536B-328F-F52F75901BF9}"/>
              </a:ext>
            </a:extLst>
          </p:cNvPr>
          <p:cNvGrpSpPr/>
          <p:nvPr/>
        </p:nvGrpSpPr>
        <p:grpSpPr>
          <a:xfrm>
            <a:off x="523655" y="427780"/>
            <a:ext cx="629089" cy="639020"/>
            <a:chOff x="493574" y="321685"/>
            <a:chExt cx="755550" cy="790692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E528D5BC-B358-859B-E466-E89F286A6671}"/>
                </a:ext>
              </a:extLst>
            </p:cNvPr>
            <p:cNvSpPr/>
            <p:nvPr/>
          </p:nvSpPr>
          <p:spPr>
            <a:xfrm>
              <a:off x="504123" y="333892"/>
              <a:ext cx="644399" cy="6596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Picture 33" descr="Icon&#10;&#10;Description automatically generated">
              <a:extLst>
                <a:ext uri="{FF2B5EF4-FFF2-40B4-BE49-F238E27FC236}">
                  <a16:creationId xmlns:a16="http://schemas.microsoft.com/office/drawing/2014/main" id="{8F02AD5B-862A-99DE-18B0-942F0EA44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000" b="90000" l="7442" r="90349">
                          <a14:foregroundMark x1="7558" y1="39556" x2="7558" y2="39556"/>
                          <a14:foregroundMark x1="46744" y1="8556" x2="46744" y2="8556"/>
                          <a14:foregroundMark x1="49302" y1="7000" x2="49302" y2="7000"/>
                          <a14:foregroundMark x1="90349" y1="44333" x2="90349" y2="44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574" y="321685"/>
              <a:ext cx="755550" cy="790692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7075CEEC-AA81-C149-C2A4-A641D9F230CA}"/>
              </a:ext>
            </a:extLst>
          </p:cNvPr>
          <p:cNvSpPr txBox="1"/>
          <p:nvPr/>
        </p:nvSpPr>
        <p:spPr>
          <a:xfrm>
            <a:off x="1271401" y="4457343"/>
            <a:ext cx="8767975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457200" algn="just">
              <a:spcBef>
                <a:spcPts val="0"/>
              </a:spcBef>
              <a:buAutoNum type="arabicPeriod"/>
            </a:pPr>
            <a:r>
              <a:rPr lang="en-US" sz="25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Chọn hệ toạ độ có gốc là vị trí nhà bạn A, trục Ox trùng với đường đi từ nhà bạn A</a:t>
            </a:r>
            <a:r>
              <a:rPr lang="en-US" sz="25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</a:rPr>
              <a:t> tới trường. </a:t>
            </a:r>
          </a:p>
          <a:p>
            <a:pPr marL="914400" lvl="1" indent="-457200" algn="just">
              <a:buAutoNum type="alphaLcParenR"/>
            </a:pPr>
            <a:r>
              <a:rPr lang="en-US" sz="25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</a:rPr>
              <a:t>Tính quãng đường đi được và độ dịch chuyển của bạn A khi đi từ trạm xăng tới siêu thị. </a:t>
            </a:r>
          </a:p>
          <a:p>
            <a:pPr marL="862013" lvl="1" indent="-404813" algn="just"/>
            <a:r>
              <a:rPr lang="en-US" sz="25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</a:rPr>
              <a:t>b) Tính quãng đường đi được và độ dịch chuyển của bạn A trong cả chuyến đi trên</a:t>
            </a:r>
            <a:endParaRPr lang="en-US" sz="2500" i="1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EA53624-87FD-F3D0-0040-7B86C11A0E2A}"/>
              </a:ext>
            </a:extLst>
          </p:cNvPr>
          <p:cNvGrpSpPr/>
          <p:nvPr/>
        </p:nvGrpSpPr>
        <p:grpSpPr>
          <a:xfrm>
            <a:off x="636106" y="1758825"/>
            <a:ext cx="10919785" cy="2595701"/>
            <a:chOff x="489999" y="2904349"/>
            <a:chExt cx="10919785" cy="2595701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F0916BB-5D1E-CE61-C5E1-A037F330F4BF}"/>
                </a:ext>
              </a:extLst>
            </p:cNvPr>
            <p:cNvGrpSpPr/>
            <p:nvPr/>
          </p:nvGrpSpPr>
          <p:grpSpPr>
            <a:xfrm>
              <a:off x="489999" y="4013437"/>
              <a:ext cx="10919785" cy="1486613"/>
              <a:chOff x="489999" y="4013437"/>
              <a:chExt cx="10919785" cy="1486613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8413C8D-98E8-5536-DAC8-CEDED6198F35}"/>
                  </a:ext>
                </a:extLst>
              </p:cNvPr>
              <p:cNvSpPr/>
              <p:nvPr/>
            </p:nvSpPr>
            <p:spPr>
              <a:xfrm>
                <a:off x="782216" y="4013437"/>
                <a:ext cx="10268959" cy="1344524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lumMod val="20000"/>
                      <a:lumOff val="80000"/>
                      <a:shade val="30000"/>
                      <a:satMod val="115000"/>
                    </a:schemeClr>
                  </a:gs>
                  <a:gs pos="19000">
                    <a:schemeClr val="accent3">
                      <a:lumMod val="20000"/>
                      <a:lumOff val="80000"/>
                      <a:shade val="67500"/>
                      <a:satMod val="115000"/>
                      <a:alpha val="18000"/>
                    </a:schemeClr>
                  </a:gs>
                  <a:gs pos="100000">
                    <a:schemeClr val="accent3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0AC0A191-28AC-B821-1C9A-E248FB8CA19F}"/>
                  </a:ext>
                </a:extLst>
              </p:cNvPr>
              <p:cNvGrpSpPr/>
              <p:nvPr/>
            </p:nvGrpSpPr>
            <p:grpSpPr>
              <a:xfrm>
                <a:off x="489999" y="4067165"/>
                <a:ext cx="10919785" cy="1432885"/>
                <a:chOff x="489999" y="4067165"/>
                <a:chExt cx="10919785" cy="1432885"/>
              </a:xfrm>
            </p:grpSpPr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BC33180D-4887-043F-3261-1C707198931A}"/>
                    </a:ext>
                  </a:extLst>
                </p:cNvPr>
                <p:cNvGrpSpPr/>
                <p:nvPr/>
              </p:nvGrpSpPr>
              <p:grpSpPr>
                <a:xfrm>
                  <a:off x="838200" y="4572000"/>
                  <a:ext cx="10571584" cy="928050"/>
                  <a:chOff x="1374954" y="3663750"/>
                  <a:chExt cx="11640692" cy="928050"/>
                </a:xfrm>
              </p:grpSpPr>
              <p:grpSp>
                <p:nvGrpSpPr>
                  <p:cNvPr id="36" name="Group 35">
                    <a:extLst>
                      <a:ext uri="{FF2B5EF4-FFF2-40B4-BE49-F238E27FC236}">
                        <a16:creationId xmlns:a16="http://schemas.microsoft.com/office/drawing/2014/main" id="{40861273-3B07-DF19-EFA3-675C5F7A8A6B}"/>
                      </a:ext>
                    </a:extLst>
                  </p:cNvPr>
                  <p:cNvGrpSpPr/>
                  <p:nvPr/>
                </p:nvGrpSpPr>
                <p:grpSpPr>
                  <a:xfrm>
                    <a:off x="1374954" y="3663750"/>
                    <a:ext cx="11640692" cy="928050"/>
                    <a:chOff x="884591" y="5410200"/>
                    <a:chExt cx="11640692" cy="928050"/>
                  </a:xfrm>
                </p:grpSpPr>
                <p:grpSp>
                  <p:nvGrpSpPr>
                    <p:cNvPr id="39" name="Group 38">
                      <a:extLst>
                        <a:ext uri="{FF2B5EF4-FFF2-40B4-BE49-F238E27FC236}">
                          <a16:creationId xmlns:a16="http://schemas.microsoft.com/office/drawing/2014/main" id="{E3E92C20-67DB-684B-BB41-7C02C983588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156175" y="5410200"/>
                      <a:ext cx="11369108" cy="351068"/>
                      <a:chOff x="609477" y="5600170"/>
                      <a:chExt cx="12323766" cy="389698"/>
                    </a:xfrm>
                  </p:grpSpPr>
                  <p:grpSp>
                    <p:nvGrpSpPr>
                      <p:cNvPr id="46" name="Group 45">
                        <a:extLst>
                          <a:ext uri="{FF2B5EF4-FFF2-40B4-BE49-F238E27FC236}">
                            <a16:creationId xmlns:a16="http://schemas.microsoft.com/office/drawing/2014/main" id="{D10E206A-41E7-B9CF-2614-4D489C88F1B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09600" y="5600170"/>
                        <a:ext cx="7269376" cy="389698"/>
                        <a:chOff x="1112624" y="5697203"/>
                        <a:chExt cx="7269376" cy="389698"/>
                      </a:xfrm>
                    </p:grpSpPr>
                    <p:cxnSp>
                      <p:nvCxnSpPr>
                        <p:cNvPr id="49" name="Straight Connector 48">
                          <a:extLst>
                            <a:ext uri="{FF2B5EF4-FFF2-40B4-BE49-F238E27FC236}">
                              <a16:creationId xmlns:a16="http://schemas.microsoft.com/office/drawing/2014/main" id="{197A6113-9077-1C93-F303-63740D1027B4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112749" y="5889335"/>
                          <a:ext cx="7269251" cy="0"/>
                        </a:xfrm>
                        <a:prstGeom prst="line">
                          <a:avLst/>
                        </a:prstGeom>
                        <a:ln w="28575">
                          <a:solidFill>
                            <a:srgbClr val="7030A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" name="Straight Connector 49">
                          <a:extLst>
                            <a:ext uri="{FF2B5EF4-FFF2-40B4-BE49-F238E27FC236}">
                              <a16:creationId xmlns:a16="http://schemas.microsoft.com/office/drawing/2014/main" id="{6C745350-27CA-A84D-ADB3-6DBA4354C275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112624" y="5715475"/>
                          <a:ext cx="0" cy="347719"/>
                        </a:xfrm>
                        <a:prstGeom prst="line">
                          <a:avLst/>
                        </a:prstGeom>
                        <a:ln w="28575">
                          <a:solidFill>
                            <a:srgbClr val="7030A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" name="Straight Connector 50">
                          <a:extLst>
                            <a:ext uri="{FF2B5EF4-FFF2-40B4-BE49-F238E27FC236}">
                              <a16:creationId xmlns:a16="http://schemas.microsoft.com/office/drawing/2014/main" id="{45141DFE-5762-0647-8516-0F0ADC40B22F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2959033" y="5697203"/>
                          <a:ext cx="0" cy="347719"/>
                        </a:xfrm>
                        <a:prstGeom prst="line">
                          <a:avLst/>
                        </a:prstGeom>
                        <a:ln w="28575">
                          <a:solidFill>
                            <a:srgbClr val="7030A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" name="Straight Connector 51">
                          <a:extLst>
                            <a:ext uri="{FF2B5EF4-FFF2-40B4-BE49-F238E27FC236}">
                              <a16:creationId xmlns:a16="http://schemas.microsoft.com/office/drawing/2014/main" id="{4CF8C1AD-BD6E-A8A4-51E8-3BAD633BAD30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4800600" y="5715475"/>
                          <a:ext cx="0" cy="347719"/>
                        </a:xfrm>
                        <a:prstGeom prst="line">
                          <a:avLst/>
                        </a:prstGeom>
                        <a:ln w="28575">
                          <a:solidFill>
                            <a:srgbClr val="7030A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" name="Straight Connector 52">
                          <a:extLst>
                            <a:ext uri="{FF2B5EF4-FFF2-40B4-BE49-F238E27FC236}">
                              <a16:creationId xmlns:a16="http://schemas.microsoft.com/office/drawing/2014/main" id="{E1DA19D9-7915-632B-C82B-7E49D5739EBB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6553200" y="5739182"/>
                          <a:ext cx="0" cy="347719"/>
                        </a:xfrm>
                        <a:prstGeom prst="line">
                          <a:avLst/>
                        </a:prstGeom>
                        <a:ln w="28575">
                          <a:solidFill>
                            <a:srgbClr val="7030A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" name="Straight Connector 53">
                          <a:extLst>
                            <a:ext uri="{FF2B5EF4-FFF2-40B4-BE49-F238E27FC236}">
                              <a16:creationId xmlns:a16="http://schemas.microsoft.com/office/drawing/2014/main" id="{6FBE53A1-E029-7CED-C679-BD90B723681B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8382000" y="5739182"/>
                          <a:ext cx="0" cy="347719"/>
                        </a:xfrm>
                        <a:prstGeom prst="line">
                          <a:avLst/>
                        </a:prstGeom>
                        <a:ln w="28575">
                          <a:solidFill>
                            <a:srgbClr val="7030A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cxnSp>
                    <p:nvCxnSpPr>
                      <p:cNvPr id="47" name="Straight Arrow Connector 46">
                        <a:extLst>
                          <a:ext uri="{FF2B5EF4-FFF2-40B4-BE49-F238E27FC236}">
                            <a16:creationId xmlns:a16="http://schemas.microsoft.com/office/drawing/2014/main" id="{B3DD3160-CE17-8CFE-7CAB-BD69362D624C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609477" y="5792302"/>
                        <a:ext cx="12323766" cy="14133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7030A0"/>
                        </a:solidFill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8" name="Straight Connector 47">
                        <a:extLst>
                          <a:ext uri="{FF2B5EF4-FFF2-40B4-BE49-F238E27FC236}">
                            <a16:creationId xmlns:a16="http://schemas.microsoft.com/office/drawing/2014/main" id="{CC794612-822B-40DE-6C07-93AC7876E90B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9677400" y="5642149"/>
                        <a:ext cx="0" cy="347719"/>
                      </a:xfrm>
                      <a:prstGeom prst="line">
                        <a:avLst/>
                      </a:prstGeom>
                      <a:ln w="28575">
                        <a:solidFill>
                          <a:srgbClr val="7030A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40" name="TextBox 39">
                      <a:extLst>
                        <a:ext uri="{FF2B5EF4-FFF2-40B4-BE49-F238E27FC236}">
                          <a16:creationId xmlns:a16="http://schemas.microsoft.com/office/drawing/2014/main" id="{839D94C6-79B7-DF2B-94FE-2BC5FFB13E6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84591" y="5861196"/>
                      <a:ext cx="545325" cy="47705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sz="25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p:txBody>
                </p:sp>
                <p:sp>
                  <p:nvSpPr>
                    <p:cNvPr id="41" name="TextBox 40">
                      <a:extLst>
                        <a:ext uri="{FF2B5EF4-FFF2-40B4-BE49-F238E27FC236}">
                          <a16:creationId xmlns:a16="http://schemas.microsoft.com/office/drawing/2014/main" id="{D5BE7710-E7AE-8337-F917-B34E5C1ED54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097790" y="5756373"/>
                      <a:ext cx="1568060" cy="47705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sz="25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200m</a:t>
                      </a:r>
                    </a:p>
                  </p:txBody>
                </p:sp>
                <p:sp>
                  <p:nvSpPr>
                    <p:cNvPr id="42" name="TextBox 41">
                      <a:extLst>
                        <a:ext uri="{FF2B5EF4-FFF2-40B4-BE49-F238E27FC236}">
                          <a16:creationId xmlns:a16="http://schemas.microsoft.com/office/drawing/2014/main" id="{4815C25E-6C0F-3093-E335-2B2FEC21AA5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807434" y="5756373"/>
                      <a:ext cx="1568060" cy="47705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sz="25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400m</a:t>
                      </a:r>
                    </a:p>
                  </p:txBody>
                </p:sp>
                <p:sp>
                  <p:nvSpPr>
                    <p:cNvPr id="43" name="TextBox 42">
                      <a:extLst>
                        <a:ext uri="{FF2B5EF4-FFF2-40B4-BE49-F238E27FC236}">
                          <a16:creationId xmlns:a16="http://schemas.microsoft.com/office/drawing/2014/main" id="{D87B359C-FED1-311A-4EAC-D2EF6A1CA2B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426334" y="5755220"/>
                      <a:ext cx="1568060" cy="47705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sz="25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600m</a:t>
                      </a:r>
                    </a:p>
                  </p:txBody>
                </p:sp>
                <p:sp>
                  <p:nvSpPr>
                    <p:cNvPr id="44" name="TextBox 43">
                      <a:extLst>
                        <a:ext uri="{FF2B5EF4-FFF2-40B4-BE49-F238E27FC236}">
                          <a16:creationId xmlns:a16="http://schemas.microsoft.com/office/drawing/2014/main" id="{ACBFE2CD-D111-B08C-25DB-AC6EAD2E4A2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147649" y="5763715"/>
                      <a:ext cx="1568060" cy="47705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sz="25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800m</a:t>
                      </a:r>
                    </a:p>
                  </p:txBody>
                </p:sp>
                <p:sp>
                  <p:nvSpPr>
                    <p:cNvPr id="45" name="TextBox 44">
                      <a:extLst>
                        <a:ext uri="{FF2B5EF4-FFF2-40B4-BE49-F238E27FC236}">
                          <a16:creationId xmlns:a16="http://schemas.microsoft.com/office/drawing/2014/main" id="{62E27AED-4FE5-6172-5497-34832CA7320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845284" y="5723450"/>
                      <a:ext cx="1568060" cy="47705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sz="25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1000m</a:t>
                      </a:r>
                    </a:p>
                  </p:txBody>
                </p:sp>
              </p:grpSp>
              <p:cxnSp>
                <p:nvCxnSpPr>
                  <p:cNvPr id="37" name="Straight Connector 36">
                    <a:extLst>
                      <a:ext uri="{FF2B5EF4-FFF2-40B4-BE49-F238E27FC236}">
                        <a16:creationId xmlns:a16="http://schemas.microsoft.com/office/drawing/2014/main" id="{651C770D-8FE5-3396-E4EF-60F7CD32318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1506200" y="3701568"/>
                    <a:ext cx="0" cy="313250"/>
                  </a:xfrm>
                  <a:prstGeom prst="line">
                    <a:avLst/>
                  </a:prstGeom>
                  <a:ln w="28575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8" name="TextBox 37">
                    <a:extLst>
                      <a:ext uri="{FF2B5EF4-FFF2-40B4-BE49-F238E27FC236}">
                        <a16:creationId xmlns:a16="http://schemas.microsoft.com/office/drawing/2014/main" id="{C6E24696-41DD-3B6D-377D-C96EE03E4939}"/>
                      </a:ext>
                    </a:extLst>
                  </p:cNvPr>
                  <p:cNvSpPr txBox="1"/>
                  <p:nvPr/>
                </p:nvSpPr>
                <p:spPr>
                  <a:xfrm>
                    <a:off x="10768480" y="4001294"/>
                    <a:ext cx="1568060" cy="4770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250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1200m</a:t>
                    </a:r>
                  </a:p>
                </p:txBody>
              </p:sp>
            </p:grp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D9AA30C5-7A9E-D317-3457-BD95762EE67B}"/>
                    </a:ext>
                  </a:extLst>
                </p:cNvPr>
                <p:cNvSpPr txBox="1"/>
                <p:nvPr/>
              </p:nvSpPr>
              <p:spPr>
                <a:xfrm>
                  <a:off x="3621248" y="4067165"/>
                  <a:ext cx="1295400" cy="49244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600">
                      <a:latin typeface="Arial" panose="020B0604020202020204" pitchFamily="34" charset="0"/>
                      <a:cs typeface="Arial" panose="020B0604020202020204" pitchFamily="34" charset="0"/>
                    </a:rPr>
                    <a:t>X</a:t>
                  </a:r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E65332EB-41E2-FD99-929E-3B20315E4D76}"/>
                    </a:ext>
                  </a:extLst>
                </p:cNvPr>
                <p:cNvSpPr txBox="1"/>
                <p:nvPr/>
              </p:nvSpPr>
              <p:spPr>
                <a:xfrm>
                  <a:off x="489999" y="4091369"/>
                  <a:ext cx="1295400" cy="49244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600">
                      <a:latin typeface="Arial" panose="020B0604020202020204" pitchFamily="34" charset="0"/>
                      <a:cs typeface="Arial" panose="020B0604020202020204" pitchFamily="34" charset="0"/>
                    </a:rPr>
                    <a:t>N</a:t>
                  </a:r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92517ED9-C9C3-A221-5B96-2CEA44719A9B}"/>
                    </a:ext>
                  </a:extLst>
                </p:cNvPr>
                <p:cNvSpPr txBox="1"/>
                <p:nvPr/>
              </p:nvSpPr>
              <p:spPr>
                <a:xfrm>
                  <a:off x="6564118" y="4166294"/>
                  <a:ext cx="1295400" cy="49244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600">
                      <a:latin typeface="Arial" panose="020B0604020202020204" pitchFamily="34" charset="0"/>
                      <a:cs typeface="Arial" panose="020B0604020202020204" pitchFamily="34" charset="0"/>
                    </a:rPr>
                    <a:t>S</a:t>
                  </a: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00194A02-C93F-5DF4-F6EE-FD832DA68A72}"/>
                    </a:ext>
                  </a:extLst>
                </p:cNvPr>
                <p:cNvSpPr txBox="1"/>
                <p:nvPr/>
              </p:nvSpPr>
              <p:spPr>
                <a:xfrm>
                  <a:off x="9411360" y="4128138"/>
                  <a:ext cx="1295400" cy="49244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600">
                      <a:latin typeface="Arial" panose="020B0604020202020204" pitchFamily="34" charset="0"/>
                      <a:cs typeface="Arial" panose="020B0604020202020204" pitchFamily="34" charset="0"/>
                    </a:rPr>
                    <a:t>T</a:t>
                  </a:r>
                </a:p>
              </p:txBody>
            </p:sp>
          </p:grp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77BEFA0-CABF-7D20-8D02-6907E5DF6A0A}"/>
                </a:ext>
              </a:extLst>
            </p:cNvPr>
            <p:cNvGrpSpPr/>
            <p:nvPr/>
          </p:nvGrpSpPr>
          <p:grpSpPr>
            <a:xfrm>
              <a:off x="519406" y="2904349"/>
              <a:ext cx="10475787" cy="1359064"/>
              <a:chOff x="813400" y="4108043"/>
              <a:chExt cx="10475787" cy="1359064"/>
            </a:xfrm>
          </p:grpSpPr>
          <p:pic>
            <p:nvPicPr>
              <p:cNvPr id="17" name="Picture 16" descr="A picture containing building, house, outdoor, white&#10;&#10;Description automatically generated">
                <a:extLst>
                  <a:ext uri="{FF2B5EF4-FFF2-40B4-BE49-F238E27FC236}">
                    <a16:creationId xmlns:a16="http://schemas.microsoft.com/office/drawing/2014/main" id="{64A3D8F2-8DB9-B324-D5A7-508DE953686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779" b="89872" l="7500" r="97381">
                            <a14:foregroundMark x1="10952" y1="21886" x2="10952" y2="21886"/>
                            <a14:foregroundMark x1="8929" y1="18743" x2="8929" y2="18743"/>
                            <a14:foregroundMark x1="11429" y1="15483" x2="10476" y2="15600"/>
                            <a14:foregroundMark x1="47143" y1="45402" x2="47143" y2="45402"/>
                            <a14:foregroundMark x1="46905" y1="44237" x2="46905" y2="44237"/>
                            <a14:foregroundMark x1="10476" y1="21886" x2="10476" y2="21886"/>
                            <a14:foregroundMark x1="9881" y1="43190" x2="9881" y2="43190"/>
                            <a14:foregroundMark x1="10714" y1="27939" x2="10714" y2="27939"/>
                            <a14:foregroundMark x1="93095" y1="61583" x2="93095" y2="61583"/>
                            <a14:foregroundMark x1="12024" y1="18743" x2="12024" y2="18743"/>
                            <a14:foregroundMark x1="11190" y1="20256" x2="11190" y2="20256"/>
                            <a14:foregroundMark x1="11905" y1="24796" x2="11905" y2="24796"/>
                            <a14:foregroundMark x1="12857" y1="21769" x2="12857" y2="21769"/>
                            <a14:foregroundMark x1="7500" y1="72293" x2="7500" y2="72293"/>
                            <a14:foregroundMark x1="35000" y1="68335" x2="35000" y2="68335"/>
                            <a14:foregroundMark x1="35476" y1="78463" x2="35476" y2="78463"/>
                            <a14:foregroundMark x1="45357" y1="85099" x2="45357" y2="85099"/>
                            <a14:foregroundMark x1="24881" y1="84284" x2="24881" y2="84284"/>
                            <a14:foregroundMark x1="16786" y1="84866" x2="16786" y2="84866"/>
                            <a14:foregroundMark x1="9881" y1="84168" x2="11310" y2="83353"/>
                            <a14:foregroundMark x1="13214" y1="83353" x2="13214" y2="82887"/>
                            <a14:foregroundMark x1="41667" y1="82887" x2="41667" y2="82887"/>
                            <a14:foregroundMark x1="57381" y1="82421" x2="58810" y2="81839"/>
                            <a14:foregroundMark x1="66429" y1="82771" x2="68810" y2="83469"/>
                            <a14:foregroundMark x1="47143" y1="86729" x2="47143" y2="86729"/>
                            <a14:foregroundMark x1="38929" y1="85099" x2="38929" y2="85099"/>
                            <a14:foregroundMark x1="35119" y1="83120" x2="35119" y2="83120"/>
                            <a14:foregroundMark x1="97381" y1="63795" x2="97381" y2="63795"/>
                            <a14:foregroundMark x1="93571" y1="64494" x2="93571" y2="64494"/>
                            <a14:foregroundMark x1="96905" y1="64261" x2="96905" y2="64261"/>
                            <a14:foregroundMark x1="93571" y1="64843" x2="93571" y2="64843"/>
                            <a14:foregroundMark x1="91786" y1="64028" x2="93929" y2="63329"/>
                            <a14:foregroundMark x1="46667" y1="82654" x2="46667" y2="82654"/>
                            <a14:foregroundMark x1="34762" y1="84866" x2="35238" y2="84866"/>
                            <a14:foregroundMark x1="55476" y1="84400" x2="55476" y2="84400"/>
                            <a14:foregroundMark x1="78810" y1="83818" x2="78810" y2="83818"/>
                            <a14:foregroundMark x1="12381" y1="28056" x2="12381" y2="2805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418" t="9084" r="1476" b="12820"/>
              <a:stretch/>
            </p:blipFill>
            <p:spPr>
              <a:xfrm>
                <a:off x="813400" y="4108043"/>
                <a:ext cx="1311583" cy="1048065"/>
              </a:xfrm>
              <a:prstGeom prst="rect">
                <a:avLst/>
              </a:prstGeom>
            </p:spPr>
          </p:pic>
          <p:pic>
            <p:nvPicPr>
              <p:cNvPr id="18" name="Picture 17" descr="A picture containing calendar&#10;&#10;Description automatically generated">
                <a:extLst>
                  <a:ext uri="{FF2B5EF4-FFF2-40B4-BE49-F238E27FC236}">
                    <a16:creationId xmlns:a16="http://schemas.microsoft.com/office/drawing/2014/main" id="{115B8469-6C81-B7A1-FB6F-945EB60FE2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10000" b="90000" l="10000" r="90000">
                            <a14:foregroundMark x1="26063" y1="41375" x2="26438" y2="41500"/>
                            <a14:foregroundMark x1="32938" y1="40625" x2="32938" y2="40625"/>
                            <a14:foregroundMark x1="38563" y1="39750" x2="38563" y2="39750"/>
                            <a14:foregroundMark x1="44375" y1="40625" x2="44375" y2="40625"/>
                            <a14:foregroundMark x1="41750" y1="17250" x2="41750" y2="17250"/>
                            <a14:foregroundMark x1="59625" y1="18375" x2="59625" y2="18375"/>
                            <a14:foregroundMark x1="47750" y1="14750" x2="47750" y2="14750"/>
                            <a14:foregroundMark x1="40688" y1="17000" x2="40688" y2="17000"/>
                            <a14:foregroundMark x1="57938" y1="17250" x2="57938" y2="17250"/>
                            <a14:foregroundMark x1="48375" y1="38625" x2="48375" y2="38625"/>
                            <a14:foregroundMark x1="52875" y1="40000" x2="52875" y2="40000"/>
                            <a14:foregroundMark x1="58375" y1="41000" x2="58375" y2="41000"/>
                            <a14:foregroundMark x1="63125" y1="39500" x2="63125" y2="39500"/>
                            <a14:foregroundMark x1="67125" y1="40000" x2="67125" y2="40000"/>
                            <a14:foregroundMark x1="68938" y1="38750" x2="68938" y2="38750"/>
                            <a14:foregroundMark x1="74500" y1="38000" x2="74500" y2="38000"/>
                            <a14:foregroundMark x1="76625" y1="43625" x2="76625" y2="43625"/>
                            <a14:foregroundMark x1="77313" y1="38750" x2="77313" y2="38750"/>
                            <a14:foregroundMark x1="75500" y1="39625" x2="75500" y2="39625"/>
                            <a14:foregroundMark x1="78250" y1="44750" x2="78250" y2="44750"/>
                            <a14:foregroundMark x1="77750" y1="46875" x2="77750" y2="46875"/>
                            <a14:foregroundMark x1="77875" y1="43000" x2="77875" y2="43000"/>
                            <a14:foregroundMark x1="78250" y1="44125" x2="78250" y2="44125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88070" y="4146251"/>
                <a:ext cx="2287981" cy="1143991"/>
              </a:xfrm>
              <a:prstGeom prst="rect">
                <a:avLst/>
              </a:prstGeom>
            </p:spPr>
          </p:pic>
          <p:pic>
            <p:nvPicPr>
              <p:cNvPr id="19" name="Picture 18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86C443B3-CC4C-9551-5CB8-B1602DFEAE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96862" y="4269216"/>
                <a:ext cx="1992325" cy="956316"/>
              </a:xfrm>
              <a:prstGeom prst="rect">
                <a:avLst/>
              </a:prstGeom>
            </p:spPr>
          </p:pic>
          <p:pic>
            <p:nvPicPr>
              <p:cNvPr id="20" name="Picture 19" descr="A person riding a bicycle&#10;&#10;Description automatically generated with medium confidence">
                <a:extLst>
                  <a:ext uri="{FF2B5EF4-FFF2-40B4-BE49-F238E27FC236}">
                    <a16:creationId xmlns:a16="http://schemas.microsoft.com/office/drawing/2014/main" id="{DAB2CDC8-6D71-C3E9-9828-BC8B23670D6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8056" b="86296" l="9900" r="89200">
                            <a14:foregroundMark x1="59000" y1="8148" x2="59000" y2="8148"/>
                            <a14:foregroundMark x1="23200" y1="85648" x2="23200" y2="85648"/>
                            <a14:foregroundMark x1="75300" y1="86296" x2="75300" y2="8629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800" b="8889"/>
              <a:stretch/>
            </p:blipFill>
            <p:spPr>
              <a:xfrm>
                <a:off x="1965112" y="4849759"/>
                <a:ext cx="622367" cy="617348"/>
              </a:xfrm>
              <a:prstGeom prst="rect">
                <a:avLst/>
              </a:prstGeom>
            </p:spPr>
          </p:pic>
        </p:grpSp>
        <p:pic>
          <p:nvPicPr>
            <p:cNvPr id="16" name="Picture 15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9F168623-735B-49F1-D112-CB73C6AEBC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4664" y="2931608"/>
              <a:ext cx="1622902" cy="10800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84956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56">
            <a:extLst>
              <a:ext uri="{FF2B5EF4-FFF2-40B4-BE49-F238E27FC236}">
                <a16:creationId xmlns:a16="http://schemas.microsoft.com/office/drawing/2014/main" id="{191916B2-4ACD-4AAC-8F91-D3547A606C07}"/>
              </a:ext>
            </a:extLst>
          </p:cNvPr>
          <p:cNvGrpSpPr/>
          <p:nvPr/>
        </p:nvGrpSpPr>
        <p:grpSpPr>
          <a:xfrm>
            <a:off x="4718423" y="126868"/>
            <a:ext cx="2590800" cy="531988"/>
            <a:chOff x="2193" y="0"/>
            <a:chExt cx="2245706" cy="1239104"/>
          </a:xfrm>
          <a:solidFill>
            <a:srgbClr val="002060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4" name="Rounded Rectangle 57">
              <a:extLst>
                <a:ext uri="{FF2B5EF4-FFF2-40B4-BE49-F238E27FC236}">
                  <a16:creationId xmlns:a16="http://schemas.microsoft.com/office/drawing/2014/main" id="{F99A500B-7AFE-42F1-982B-FB60E374A9A0}"/>
                </a:ext>
              </a:extLst>
            </p:cNvPr>
            <p:cNvSpPr/>
            <p:nvPr/>
          </p:nvSpPr>
          <p:spPr>
            <a:xfrm>
              <a:off x="2193" y="0"/>
              <a:ext cx="2245706" cy="1239104"/>
            </a:xfrm>
            <a:prstGeom prst="roundRect">
              <a:avLst/>
            </a:prstGeom>
            <a:grpFill/>
            <a:sp3d prstMaterial="plastic">
              <a:bevelT w="127000" h="25400" prst="relaxedInset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ounded Rectangle 4">
              <a:extLst>
                <a:ext uri="{FF2B5EF4-FFF2-40B4-BE49-F238E27FC236}">
                  <a16:creationId xmlns:a16="http://schemas.microsoft.com/office/drawing/2014/main" id="{2D81FD56-72A7-41B1-BE9A-DBEF44418680}"/>
                </a:ext>
              </a:extLst>
            </p:cNvPr>
            <p:cNvSpPr/>
            <p:nvPr/>
          </p:nvSpPr>
          <p:spPr>
            <a:xfrm>
              <a:off x="77334" y="60488"/>
              <a:ext cx="2124730" cy="1118127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60960" rIns="121920" bIns="60960" numCol="1" spcCol="1270" anchor="ctr" anchorCtr="0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600" b="1">
                  <a:latin typeface="Arial" panose="020B0604020202020204" pitchFamily="34" charset="0"/>
                  <a:cs typeface="Arial" panose="020B0604020202020204" pitchFamily="34" charset="0"/>
                </a:rPr>
                <a:t>Câu hỏi</a:t>
              </a:r>
            </a:p>
          </p:txBody>
        </p:sp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7BC6088-E3D7-4AEC-8453-6B51263F81F1}"/>
              </a:ext>
            </a:extLst>
          </p:cNvPr>
          <p:cNvSpPr/>
          <p:nvPr/>
        </p:nvSpPr>
        <p:spPr>
          <a:xfrm>
            <a:off x="800709" y="739637"/>
            <a:ext cx="10972800" cy="861774"/>
          </a:xfrm>
          <a:prstGeom prst="roundRect">
            <a:avLst>
              <a:gd name="adj" fmla="val 8564"/>
            </a:avLst>
          </a:prstGeom>
          <a:solidFill>
            <a:schemeClr val="accent5">
              <a:lumMod val="20000"/>
              <a:lumOff val="80000"/>
            </a:schemeClr>
          </a:solidFill>
          <a:ln cmpd="dbl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0" name="Text Box 29">
            <a:extLst>
              <a:ext uri="{FF2B5EF4-FFF2-40B4-BE49-F238E27FC236}">
                <a16:creationId xmlns:a16="http://schemas.microsoft.com/office/drawing/2014/main" id="{A0300333-C687-4848-8F80-51CDEBECBD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7763" y="776289"/>
            <a:ext cx="9861393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</a:pP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Bạn A đi xe đạp từ nhà qua trạm xăng, tới siêu thị mua đồ rồi quay về nhà cất đồ, sau đó đi xe đến trường như hình.</a:t>
            </a:r>
            <a:endParaRPr lang="en-US" sz="25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DE850E9-C099-536B-328F-F52F75901BF9}"/>
              </a:ext>
            </a:extLst>
          </p:cNvPr>
          <p:cNvGrpSpPr/>
          <p:nvPr/>
        </p:nvGrpSpPr>
        <p:grpSpPr>
          <a:xfrm>
            <a:off x="523655" y="427780"/>
            <a:ext cx="629089" cy="639020"/>
            <a:chOff x="493574" y="321685"/>
            <a:chExt cx="755550" cy="790692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E528D5BC-B358-859B-E466-E89F286A6671}"/>
                </a:ext>
              </a:extLst>
            </p:cNvPr>
            <p:cNvSpPr/>
            <p:nvPr/>
          </p:nvSpPr>
          <p:spPr>
            <a:xfrm>
              <a:off x="504123" y="333892"/>
              <a:ext cx="644399" cy="6596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Picture 33" descr="Icon&#10;&#10;Description automatically generated">
              <a:extLst>
                <a:ext uri="{FF2B5EF4-FFF2-40B4-BE49-F238E27FC236}">
                  <a16:creationId xmlns:a16="http://schemas.microsoft.com/office/drawing/2014/main" id="{8F02AD5B-862A-99DE-18B0-942F0EA44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000" b="90000" l="7442" r="90349">
                          <a14:foregroundMark x1="7558" y1="39556" x2="7558" y2="39556"/>
                          <a14:foregroundMark x1="46744" y1="8556" x2="46744" y2="8556"/>
                          <a14:foregroundMark x1="49302" y1="7000" x2="49302" y2="7000"/>
                          <a14:foregroundMark x1="90349" y1="44333" x2="90349" y2="44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574" y="321685"/>
              <a:ext cx="755550" cy="790692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EA53624-87FD-F3D0-0040-7B86C11A0E2A}"/>
              </a:ext>
            </a:extLst>
          </p:cNvPr>
          <p:cNvGrpSpPr/>
          <p:nvPr/>
        </p:nvGrpSpPr>
        <p:grpSpPr>
          <a:xfrm>
            <a:off x="636106" y="1758825"/>
            <a:ext cx="10919785" cy="2595701"/>
            <a:chOff x="489999" y="2904349"/>
            <a:chExt cx="10919785" cy="2595701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F0916BB-5D1E-CE61-C5E1-A037F330F4BF}"/>
                </a:ext>
              </a:extLst>
            </p:cNvPr>
            <p:cNvGrpSpPr/>
            <p:nvPr/>
          </p:nvGrpSpPr>
          <p:grpSpPr>
            <a:xfrm>
              <a:off x="489999" y="4013437"/>
              <a:ext cx="10919785" cy="1486613"/>
              <a:chOff x="489999" y="4013437"/>
              <a:chExt cx="10919785" cy="1486613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8413C8D-98E8-5536-DAC8-CEDED6198F35}"/>
                  </a:ext>
                </a:extLst>
              </p:cNvPr>
              <p:cNvSpPr/>
              <p:nvPr/>
            </p:nvSpPr>
            <p:spPr>
              <a:xfrm>
                <a:off x="782216" y="4013437"/>
                <a:ext cx="10268959" cy="1344524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lumMod val="20000"/>
                      <a:lumOff val="80000"/>
                      <a:shade val="30000"/>
                      <a:satMod val="115000"/>
                    </a:schemeClr>
                  </a:gs>
                  <a:gs pos="19000">
                    <a:schemeClr val="accent3">
                      <a:lumMod val="20000"/>
                      <a:lumOff val="80000"/>
                      <a:shade val="67500"/>
                      <a:satMod val="115000"/>
                      <a:alpha val="18000"/>
                    </a:schemeClr>
                  </a:gs>
                  <a:gs pos="100000">
                    <a:schemeClr val="accent3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0AC0A191-28AC-B821-1C9A-E248FB8CA19F}"/>
                  </a:ext>
                </a:extLst>
              </p:cNvPr>
              <p:cNvGrpSpPr/>
              <p:nvPr/>
            </p:nvGrpSpPr>
            <p:grpSpPr>
              <a:xfrm>
                <a:off x="489999" y="4067165"/>
                <a:ext cx="10919785" cy="1432885"/>
                <a:chOff x="489999" y="4067165"/>
                <a:chExt cx="10919785" cy="1432885"/>
              </a:xfrm>
            </p:grpSpPr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BC33180D-4887-043F-3261-1C707198931A}"/>
                    </a:ext>
                  </a:extLst>
                </p:cNvPr>
                <p:cNvGrpSpPr/>
                <p:nvPr/>
              </p:nvGrpSpPr>
              <p:grpSpPr>
                <a:xfrm>
                  <a:off x="838200" y="4572000"/>
                  <a:ext cx="10571584" cy="928050"/>
                  <a:chOff x="1374954" y="3663750"/>
                  <a:chExt cx="11640692" cy="928050"/>
                </a:xfrm>
              </p:grpSpPr>
              <p:grpSp>
                <p:nvGrpSpPr>
                  <p:cNvPr id="36" name="Group 35">
                    <a:extLst>
                      <a:ext uri="{FF2B5EF4-FFF2-40B4-BE49-F238E27FC236}">
                        <a16:creationId xmlns:a16="http://schemas.microsoft.com/office/drawing/2014/main" id="{40861273-3B07-DF19-EFA3-675C5F7A8A6B}"/>
                      </a:ext>
                    </a:extLst>
                  </p:cNvPr>
                  <p:cNvGrpSpPr/>
                  <p:nvPr/>
                </p:nvGrpSpPr>
                <p:grpSpPr>
                  <a:xfrm>
                    <a:off x="1374954" y="3663750"/>
                    <a:ext cx="11640692" cy="928050"/>
                    <a:chOff x="884591" y="5410200"/>
                    <a:chExt cx="11640692" cy="928050"/>
                  </a:xfrm>
                </p:grpSpPr>
                <p:grpSp>
                  <p:nvGrpSpPr>
                    <p:cNvPr id="39" name="Group 38">
                      <a:extLst>
                        <a:ext uri="{FF2B5EF4-FFF2-40B4-BE49-F238E27FC236}">
                          <a16:creationId xmlns:a16="http://schemas.microsoft.com/office/drawing/2014/main" id="{E3E92C20-67DB-684B-BB41-7C02C983588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156175" y="5410200"/>
                      <a:ext cx="11369108" cy="351068"/>
                      <a:chOff x="609477" y="5600170"/>
                      <a:chExt cx="12323766" cy="389698"/>
                    </a:xfrm>
                  </p:grpSpPr>
                  <p:grpSp>
                    <p:nvGrpSpPr>
                      <p:cNvPr id="46" name="Group 45">
                        <a:extLst>
                          <a:ext uri="{FF2B5EF4-FFF2-40B4-BE49-F238E27FC236}">
                            <a16:creationId xmlns:a16="http://schemas.microsoft.com/office/drawing/2014/main" id="{D10E206A-41E7-B9CF-2614-4D489C88F1B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09600" y="5600170"/>
                        <a:ext cx="7269376" cy="389698"/>
                        <a:chOff x="1112624" y="5697203"/>
                        <a:chExt cx="7269376" cy="389698"/>
                      </a:xfrm>
                    </p:grpSpPr>
                    <p:cxnSp>
                      <p:nvCxnSpPr>
                        <p:cNvPr id="49" name="Straight Connector 48">
                          <a:extLst>
                            <a:ext uri="{FF2B5EF4-FFF2-40B4-BE49-F238E27FC236}">
                              <a16:creationId xmlns:a16="http://schemas.microsoft.com/office/drawing/2014/main" id="{197A6113-9077-1C93-F303-63740D1027B4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112749" y="5889335"/>
                          <a:ext cx="7269251" cy="0"/>
                        </a:xfrm>
                        <a:prstGeom prst="line">
                          <a:avLst/>
                        </a:prstGeom>
                        <a:ln w="28575">
                          <a:solidFill>
                            <a:srgbClr val="7030A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0" name="Straight Connector 49">
                          <a:extLst>
                            <a:ext uri="{FF2B5EF4-FFF2-40B4-BE49-F238E27FC236}">
                              <a16:creationId xmlns:a16="http://schemas.microsoft.com/office/drawing/2014/main" id="{6C745350-27CA-A84D-ADB3-6DBA4354C275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112624" y="5715475"/>
                          <a:ext cx="0" cy="347719"/>
                        </a:xfrm>
                        <a:prstGeom prst="line">
                          <a:avLst/>
                        </a:prstGeom>
                        <a:ln w="28575">
                          <a:solidFill>
                            <a:srgbClr val="7030A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1" name="Straight Connector 50">
                          <a:extLst>
                            <a:ext uri="{FF2B5EF4-FFF2-40B4-BE49-F238E27FC236}">
                              <a16:creationId xmlns:a16="http://schemas.microsoft.com/office/drawing/2014/main" id="{45141DFE-5762-0647-8516-0F0ADC40B22F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2959033" y="5697203"/>
                          <a:ext cx="0" cy="347719"/>
                        </a:xfrm>
                        <a:prstGeom prst="line">
                          <a:avLst/>
                        </a:prstGeom>
                        <a:ln w="28575">
                          <a:solidFill>
                            <a:srgbClr val="7030A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2" name="Straight Connector 51">
                          <a:extLst>
                            <a:ext uri="{FF2B5EF4-FFF2-40B4-BE49-F238E27FC236}">
                              <a16:creationId xmlns:a16="http://schemas.microsoft.com/office/drawing/2014/main" id="{4CF8C1AD-BD6E-A8A4-51E8-3BAD633BAD30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4800600" y="5715475"/>
                          <a:ext cx="0" cy="347719"/>
                        </a:xfrm>
                        <a:prstGeom prst="line">
                          <a:avLst/>
                        </a:prstGeom>
                        <a:ln w="28575">
                          <a:solidFill>
                            <a:srgbClr val="7030A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3" name="Straight Connector 52">
                          <a:extLst>
                            <a:ext uri="{FF2B5EF4-FFF2-40B4-BE49-F238E27FC236}">
                              <a16:creationId xmlns:a16="http://schemas.microsoft.com/office/drawing/2014/main" id="{E1DA19D9-7915-632B-C82B-7E49D5739EBB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6553200" y="5739182"/>
                          <a:ext cx="0" cy="347719"/>
                        </a:xfrm>
                        <a:prstGeom prst="line">
                          <a:avLst/>
                        </a:prstGeom>
                        <a:ln w="28575">
                          <a:solidFill>
                            <a:srgbClr val="7030A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4" name="Straight Connector 53">
                          <a:extLst>
                            <a:ext uri="{FF2B5EF4-FFF2-40B4-BE49-F238E27FC236}">
                              <a16:creationId xmlns:a16="http://schemas.microsoft.com/office/drawing/2014/main" id="{6FBE53A1-E029-7CED-C679-BD90B723681B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8382000" y="5739182"/>
                          <a:ext cx="0" cy="347719"/>
                        </a:xfrm>
                        <a:prstGeom prst="line">
                          <a:avLst/>
                        </a:prstGeom>
                        <a:ln w="28575">
                          <a:solidFill>
                            <a:srgbClr val="7030A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cxnSp>
                    <p:nvCxnSpPr>
                      <p:cNvPr id="47" name="Straight Arrow Connector 46">
                        <a:extLst>
                          <a:ext uri="{FF2B5EF4-FFF2-40B4-BE49-F238E27FC236}">
                            <a16:creationId xmlns:a16="http://schemas.microsoft.com/office/drawing/2014/main" id="{B3DD3160-CE17-8CFE-7CAB-BD69362D624C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609477" y="5792302"/>
                        <a:ext cx="12323766" cy="14133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7030A0"/>
                        </a:solidFill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8" name="Straight Connector 47">
                        <a:extLst>
                          <a:ext uri="{FF2B5EF4-FFF2-40B4-BE49-F238E27FC236}">
                            <a16:creationId xmlns:a16="http://schemas.microsoft.com/office/drawing/2014/main" id="{CC794612-822B-40DE-6C07-93AC7876E90B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9677400" y="5642149"/>
                        <a:ext cx="0" cy="347719"/>
                      </a:xfrm>
                      <a:prstGeom prst="line">
                        <a:avLst/>
                      </a:prstGeom>
                      <a:ln w="28575">
                        <a:solidFill>
                          <a:srgbClr val="7030A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40" name="TextBox 39">
                      <a:extLst>
                        <a:ext uri="{FF2B5EF4-FFF2-40B4-BE49-F238E27FC236}">
                          <a16:creationId xmlns:a16="http://schemas.microsoft.com/office/drawing/2014/main" id="{839D94C6-79B7-DF2B-94FE-2BC5FFB13E6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84591" y="5861196"/>
                      <a:ext cx="545325" cy="47705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sz="25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p:txBody>
                </p:sp>
                <p:sp>
                  <p:nvSpPr>
                    <p:cNvPr id="41" name="TextBox 40">
                      <a:extLst>
                        <a:ext uri="{FF2B5EF4-FFF2-40B4-BE49-F238E27FC236}">
                          <a16:creationId xmlns:a16="http://schemas.microsoft.com/office/drawing/2014/main" id="{D5BE7710-E7AE-8337-F917-B34E5C1ED54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097790" y="5756373"/>
                      <a:ext cx="1568060" cy="47705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sz="25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200m</a:t>
                      </a:r>
                    </a:p>
                  </p:txBody>
                </p:sp>
                <p:sp>
                  <p:nvSpPr>
                    <p:cNvPr id="42" name="TextBox 41">
                      <a:extLst>
                        <a:ext uri="{FF2B5EF4-FFF2-40B4-BE49-F238E27FC236}">
                          <a16:creationId xmlns:a16="http://schemas.microsoft.com/office/drawing/2014/main" id="{4815C25E-6C0F-3093-E335-2B2FEC21AA5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807434" y="5756373"/>
                      <a:ext cx="1568060" cy="47705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sz="25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400m</a:t>
                      </a:r>
                    </a:p>
                  </p:txBody>
                </p:sp>
                <p:sp>
                  <p:nvSpPr>
                    <p:cNvPr id="43" name="TextBox 42">
                      <a:extLst>
                        <a:ext uri="{FF2B5EF4-FFF2-40B4-BE49-F238E27FC236}">
                          <a16:creationId xmlns:a16="http://schemas.microsoft.com/office/drawing/2014/main" id="{D87B359C-FED1-311A-4EAC-D2EF6A1CA2B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426334" y="5755220"/>
                      <a:ext cx="1568060" cy="47705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sz="25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600m</a:t>
                      </a:r>
                    </a:p>
                  </p:txBody>
                </p:sp>
                <p:sp>
                  <p:nvSpPr>
                    <p:cNvPr id="44" name="TextBox 43">
                      <a:extLst>
                        <a:ext uri="{FF2B5EF4-FFF2-40B4-BE49-F238E27FC236}">
                          <a16:creationId xmlns:a16="http://schemas.microsoft.com/office/drawing/2014/main" id="{ACBFE2CD-D111-B08C-25DB-AC6EAD2E4A2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147649" y="5763715"/>
                      <a:ext cx="1568060" cy="47705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sz="25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800m</a:t>
                      </a:r>
                    </a:p>
                  </p:txBody>
                </p:sp>
                <p:sp>
                  <p:nvSpPr>
                    <p:cNvPr id="45" name="TextBox 44">
                      <a:extLst>
                        <a:ext uri="{FF2B5EF4-FFF2-40B4-BE49-F238E27FC236}">
                          <a16:creationId xmlns:a16="http://schemas.microsoft.com/office/drawing/2014/main" id="{62E27AED-4FE5-6172-5497-34832CA7320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845284" y="5723450"/>
                      <a:ext cx="1568060" cy="47705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sz="25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1000m</a:t>
                      </a:r>
                    </a:p>
                  </p:txBody>
                </p:sp>
              </p:grpSp>
              <p:cxnSp>
                <p:nvCxnSpPr>
                  <p:cNvPr id="37" name="Straight Connector 36">
                    <a:extLst>
                      <a:ext uri="{FF2B5EF4-FFF2-40B4-BE49-F238E27FC236}">
                        <a16:creationId xmlns:a16="http://schemas.microsoft.com/office/drawing/2014/main" id="{651C770D-8FE5-3396-E4EF-60F7CD32318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1506200" y="3701568"/>
                    <a:ext cx="0" cy="313250"/>
                  </a:xfrm>
                  <a:prstGeom prst="line">
                    <a:avLst/>
                  </a:prstGeom>
                  <a:ln w="28575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8" name="TextBox 37">
                    <a:extLst>
                      <a:ext uri="{FF2B5EF4-FFF2-40B4-BE49-F238E27FC236}">
                        <a16:creationId xmlns:a16="http://schemas.microsoft.com/office/drawing/2014/main" id="{C6E24696-41DD-3B6D-377D-C96EE03E4939}"/>
                      </a:ext>
                    </a:extLst>
                  </p:cNvPr>
                  <p:cNvSpPr txBox="1"/>
                  <p:nvPr/>
                </p:nvSpPr>
                <p:spPr>
                  <a:xfrm>
                    <a:off x="10768480" y="4001294"/>
                    <a:ext cx="1568060" cy="4770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250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1200m</a:t>
                    </a:r>
                  </a:p>
                </p:txBody>
              </p:sp>
            </p:grp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D9AA30C5-7A9E-D317-3457-BD95762EE67B}"/>
                    </a:ext>
                  </a:extLst>
                </p:cNvPr>
                <p:cNvSpPr txBox="1"/>
                <p:nvPr/>
              </p:nvSpPr>
              <p:spPr>
                <a:xfrm>
                  <a:off x="3621248" y="4067165"/>
                  <a:ext cx="1295400" cy="49244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600">
                      <a:latin typeface="Arial" panose="020B0604020202020204" pitchFamily="34" charset="0"/>
                      <a:cs typeface="Arial" panose="020B0604020202020204" pitchFamily="34" charset="0"/>
                    </a:rPr>
                    <a:t>X</a:t>
                  </a:r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E65332EB-41E2-FD99-929E-3B20315E4D76}"/>
                    </a:ext>
                  </a:extLst>
                </p:cNvPr>
                <p:cNvSpPr txBox="1"/>
                <p:nvPr/>
              </p:nvSpPr>
              <p:spPr>
                <a:xfrm>
                  <a:off x="489999" y="4091369"/>
                  <a:ext cx="1295400" cy="49244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600">
                      <a:latin typeface="Arial" panose="020B0604020202020204" pitchFamily="34" charset="0"/>
                      <a:cs typeface="Arial" panose="020B0604020202020204" pitchFamily="34" charset="0"/>
                    </a:rPr>
                    <a:t>N</a:t>
                  </a:r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92517ED9-C9C3-A221-5B96-2CEA44719A9B}"/>
                    </a:ext>
                  </a:extLst>
                </p:cNvPr>
                <p:cNvSpPr txBox="1"/>
                <p:nvPr/>
              </p:nvSpPr>
              <p:spPr>
                <a:xfrm>
                  <a:off x="6564118" y="4166294"/>
                  <a:ext cx="1295400" cy="49244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600">
                      <a:latin typeface="Arial" panose="020B0604020202020204" pitchFamily="34" charset="0"/>
                      <a:cs typeface="Arial" panose="020B0604020202020204" pitchFamily="34" charset="0"/>
                    </a:rPr>
                    <a:t>S</a:t>
                  </a: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00194A02-C93F-5DF4-F6EE-FD832DA68A72}"/>
                    </a:ext>
                  </a:extLst>
                </p:cNvPr>
                <p:cNvSpPr txBox="1"/>
                <p:nvPr/>
              </p:nvSpPr>
              <p:spPr>
                <a:xfrm>
                  <a:off x="9411360" y="4128138"/>
                  <a:ext cx="1295400" cy="49244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600">
                      <a:latin typeface="Arial" panose="020B0604020202020204" pitchFamily="34" charset="0"/>
                      <a:cs typeface="Arial" panose="020B0604020202020204" pitchFamily="34" charset="0"/>
                    </a:rPr>
                    <a:t>T</a:t>
                  </a:r>
                </a:p>
              </p:txBody>
            </p:sp>
          </p:grp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77BEFA0-CABF-7D20-8D02-6907E5DF6A0A}"/>
                </a:ext>
              </a:extLst>
            </p:cNvPr>
            <p:cNvGrpSpPr/>
            <p:nvPr/>
          </p:nvGrpSpPr>
          <p:grpSpPr>
            <a:xfrm>
              <a:off x="519406" y="2904349"/>
              <a:ext cx="10475787" cy="1359064"/>
              <a:chOff x="813400" y="4108043"/>
              <a:chExt cx="10475787" cy="1359064"/>
            </a:xfrm>
          </p:grpSpPr>
          <p:pic>
            <p:nvPicPr>
              <p:cNvPr id="17" name="Picture 16" descr="A picture containing building, house, outdoor, white&#10;&#10;Description automatically generated">
                <a:extLst>
                  <a:ext uri="{FF2B5EF4-FFF2-40B4-BE49-F238E27FC236}">
                    <a16:creationId xmlns:a16="http://schemas.microsoft.com/office/drawing/2014/main" id="{64A3D8F2-8DB9-B324-D5A7-508DE953686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9779" b="89872" l="7500" r="97381">
                            <a14:foregroundMark x1="10952" y1="21886" x2="10952" y2="21886"/>
                            <a14:foregroundMark x1="8929" y1="18743" x2="8929" y2="18743"/>
                            <a14:foregroundMark x1="11429" y1="15483" x2="10476" y2="15600"/>
                            <a14:foregroundMark x1="47143" y1="45402" x2="47143" y2="45402"/>
                            <a14:foregroundMark x1="46905" y1="44237" x2="46905" y2="44237"/>
                            <a14:foregroundMark x1="10476" y1="21886" x2="10476" y2="21886"/>
                            <a14:foregroundMark x1="9881" y1="43190" x2="9881" y2="43190"/>
                            <a14:foregroundMark x1="10714" y1="27939" x2="10714" y2="27939"/>
                            <a14:foregroundMark x1="93095" y1="61583" x2="93095" y2="61583"/>
                            <a14:foregroundMark x1="12024" y1="18743" x2="12024" y2="18743"/>
                            <a14:foregroundMark x1="11190" y1="20256" x2="11190" y2="20256"/>
                            <a14:foregroundMark x1="11905" y1="24796" x2="11905" y2="24796"/>
                            <a14:foregroundMark x1="12857" y1="21769" x2="12857" y2="21769"/>
                            <a14:foregroundMark x1="7500" y1="72293" x2="7500" y2="72293"/>
                            <a14:foregroundMark x1="35000" y1="68335" x2="35000" y2="68335"/>
                            <a14:foregroundMark x1="35476" y1="78463" x2="35476" y2="78463"/>
                            <a14:foregroundMark x1="45357" y1="85099" x2="45357" y2="85099"/>
                            <a14:foregroundMark x1="24881" y1="84284" x2="24881" y2="84284"/>
                            <a14:foregroundMark x1="16786" y1="84866" x2="16786" y2="84866"/>
                            <a14:foregroundMark x1="9881" y1="84168" x2="11310" y2="83353"/>
                            <a14:foregroundMark x1="13214" y1="83353" x2="13214" y2="82887"/>
                            <a14:foregroundMark x1="41667" y1="82887" x2="41667" y2="82887"/>
                            <a14:foregroundMark x1="57381" y1="82421" x2="58810" y2="81839"/>
                            <a14:foregroundMark x1="66429" y1="82771" x2="68810" y2="83469"/>
                            <a14:foregroundMark x1="47143" y1="86729" x2="47143" y2="86729"/>
                            <a14:foregroundMark x1="38929" y1="85099" x2="38929" y2="85099"/>
                            <a14:foregroundMark x1="35119" y1="83120" x2="35119" y2="83120"/>
                            <a14:foregroundMark x1="97381" y1="63795" x2="97381" y2="63795"/>
                            <a14:foregroundMark x1="93571" y1="64494" x2="93571" y2="64494"/>
                            <a14:foregroundMark x1="96905" y1="64261" x2="96905" y2="64261"/>
                            <a14:foregroundMark x1="93571" y1="64843" x2="93571" y2="64843"/>
                            <a14:foregroundMark x1="91786" y1="64028" x2="93929" y2="63329"/>
                            <a14:foregroundMark x1="46667" y1="82654" x2="46667" y2="82654"/>
                            <a14:foregroundMark x1="34762" y1="84866" x2="35238" y2="84866"/>
                            <a14:foregroundMark x1="55476" y1="84400" x2="55476" y2="84400"/>
                            <a14:foregroundMark x1="78810" y1="83818" x2="78810" y2="83818"/>
                            <a14:foregroundMark x1="12381" y1="28056" x2="12381" y2="2805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418" t="9084" r="1476" b="12820"/>
              <a:stretch/>
            </p:blipFill>
            <p:spPr>
              <a:xfrm>
                <a:off x="813400" y="4108043"/>
                <a:ext cx="1311583" cy="1048065"/>
              </a:xfrm>
              <a:prstGeom prst="rect">
                <a:avLst/>
              </a:prstGeom>
            </p:spPr>
          </p:pic>
          <p:pic>
            <p:nvPicPr>
              <p:cNvPr id="18" name="Picture 17" descr="A picture containing calendar&#10;&#10;Description automatically generated">
                <a:extLst>
                  <a:ext uri="{FF2B5EF4-FFF2-40B4-BE49-F238E27FC236}">
                    <a16:creationId xmlns:a16="http://schemas.microsoft.com/office/drawing/2014/main" id="{115B8469-6C81-B7A1-FB6F-945EB60FE2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10000" b="90000" l="10000" r="90000">
                            <a14:foregroundMark x1="26063" y1="41375" x2="26438" y2="41500"/>
                            <a14:foregroundMark x1="32938" y1="40625" x2="32938" y2="40625"/>
                            <a14:foregroundMark x1="38563" y1="39750" x2="38563" y2="39750"/>
                            <a14:foregroundMark x1="44375" y1="40625" x2="44375" y2="40625"/>
                            <a14:foregroundMark x1="41750" y1="17250" x2="41750" y2="17250"/>
                            <a14:foregroundMark x1="59625" y1="18375" x2="59625" y2="18375"/>
                            <a14:foregroundMark x1="47750" y1="14750" x2="47750" y2="14750"/>
                            <a14:foregroundMark x1="40688" y1="17000" x2="40688" y2="17000"/>
                            <a14:foregroundMark x1="57938" y1="17250" x2="57938" y2="17250"/>
                            <a14:foregroundMark x1="48375" y1="38625" x2="48375" y2="38625"/>
                            <a14:foregroundMark x1="52875" y1="40000" x2="52875" y2="40000"/>
                            <a14:foregroundMark x1="58375" y1="41000" x2="58375" y2="41000"/>
                            <a14:foregroundMark x1="63125" y1="39500" x2="63125" y2="39500"/>
                            <a14:foregroundMark x1="67125" y1="40000" x2="67125" y2="40000"/>
                            <a14:foregroundMark x1="68938" y1="38750" x2="68938" y2="38750"/>
                            <a14:foregroundMark x1="74500" y1="38000" x2="74500" y2="38000"/>
                            <a14:foregroundMark x1="76625" y1="43625" x2="76625" y2="43625"/>
                            <a14:foregroundMark x1="77313" y1="38750" x2="77313" y2="38750"/>
                            <a14:foregroundMark x1="75500" y1="39625" x2="75500" y2="39625"/>
                            <a14:foregroundMark x1="78250" y1="44750" x2="78250" y2="44750"/>
                            <a14:foregroundMark x1="77750" y1="46875" x2="77750" y2="46875"/>
                            <a14:foregroundMark x1="77875" y1="43000" x2="77875" y2="43000"/>
                            <a14:foregroundMark x1="78250" y1="44125" x2="78250" y2="44125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88070" y="4146251"/>
                <a:ext cx="2287981" cy="1143991"/>
              </a:xfrm>
              <a:prstGeom prst="rect">
                <a:avLst/>
              </a:prstGeom>
            </p:spPr>
          </p:pic>
          <p:pic>
            <p:nvPicPr>
              <p:cNvPr id="19" name="Picture 18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86C443B3-CC4C-9551-5CB8-B1602DFEAE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96862" y="4269216"/>
                <a:ext cx="1992325" cy="956316"/>
              </a:xfrm>
              <a:prstGeom prst="rect">
                <a:avLst/>
              </a:prstGeom>
            </p:spPr>
          </p:pic>
          <p:pic>
            <p:nvPicPr>
              <p:cNvPr id="20" name="Picture 19" descr="A person riding a bicycle&#10;&#10;Description automatically generated with medium confidence">
                <a:extLst>
                  <a:ext uri="{FF2B5EF4-FFF2-40B4-BE49-F238E27FC236}">
                    <a16:creationId xmlns:a16="http://schemas.microsoft.com/office/drawing/2014/main" id="{DAB2CDC8-6D71-C3E9-9828-BC8B23670D6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8056" b="86296" l="9900" r="89200">
                            <a14:foregroundMark x1="59000" y1="8148" x2="59000" y2="8148"/>
                            <a14:foregroundMark x1="23200" y1="85648" x2="23200" y2="85648"/>
                            <a14:foregroundMark x1="75300" y1="86296" x2="75300" y2="8629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800" b="8889"/>
              <a:stretch/>
            </p:blipFill>
            <p:spPr>
              <a:xfrm>
                <a:off x="1965112" y="4849759"/>
                <a:ext cx="622367" cy="617348"/>
              </a:xfrm>
              <a:prstGeom prst="rect">
                <a:avLst/>
              </a:prstGeom>
            </p:spPr>
          </p:pic>
        </p:grpSp>
        <p:pic>
          <p:nvPicPr>
            <p:cNvPr id="16" name="Picture 15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9F168623-735B-49F1-D112-CB73C6AEBC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4664" y="2931608"/>
              <a:ext cx="1622902" cy="1080041"/>
            </a:xfrm>
            <a:prstGeom prst="rect">
              <a:avLst/>
            </a:prstGeom>
          </p:spPr>
        </p:pic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2D7167C4-ECF6-EA5B-35D2-0B06C182A8FB}"/>
              </a:ext>
            </a:extLst>
          </p:cNvPr>
          <p:cNvSpPr txBox="1"/>
          <p:nvPr/>
        </p:nvSpPr>
        <p:spPr>
          <a:xfrm>
            <a:off x="892147" y="4384477"/>
            <a:ext cx="1024915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</a:pPr>
            <a:r>
              <a:rPr lang="en-US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2. Vẽ bảng 4.1 vào vở và ghi kết quả tính được ở câu 1 vào các ô thích hợp. 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3BA5B63-8E5A-192C-63AB-D6E74BE64276}"/>
              </a:ext>
            </a:extLst>
          </p:cNvPr>
          <p:cNvSpPr txBox="1"/>
          <p:nvPr/>
        </p:nvSpPr>
        <p:spPr>
          <a:xfrm>
            <a:off x="954885" y="5935722"/>
            <a:ext cx="1017209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</a:pPr>
            <a:r>
              <a:rPr lang="en-US" sz="22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3. Dựa vào bảng kết quả cho biết  “</a:t>
            </a:r>
            <a:r>
              <a:rPr lang="en-US" sz="2200" b="1" i="1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khi nào độ lớn của độ dịch chuyển và quãng đường đi được của một chuyển động bằng nhau?”</a:t>
            </a:r>
            <a:endParaRPr lang="en-US" sz="2200" b="1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7" name="Table 56">
            <a:extLst>
              <a:ext uri="{FF2B5EF4-FFF2-40B4-BE49-F238E27FC236}">
                <a16:creationId xmlns:a16="http://schemas.microsoft.com/office/drawing/2014/main" id="{C38887BC-6453-0367-5D31-27B592E53C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1322188"/>
              </p:ext>
            </p:extLst>
          </p:nvPr>
        </p:nvGraphicFramePr>
        <p:xfrm>
          <a:off x="636106" y="4505751"/>
          <a:ext cx="11080041" cy="125580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535270">
                  <a:extLst>
                    <a:ext uri="{9D8B030D-6E8A-4147-A177-3AD203B41FA5}">
                      <a16:colId xmlns:a16="http://schemas.microsoft.com/office/drawing/2014/main" val="1601266568"/>
                    </a:ext>
                  </a:extLst>
                </a:gridCol>
                <a:gridCol w="4397665">
                  <a:extLst>
                    <a:ext uri="{9D8B030D-6E8A-4147-A177-3AD203B41FA5}">
                      <a16:colId xmlns:a16="http://schemas.microsoft.com/office/drawing/2014/main" val="191516268"/>
                    </a:ext>
                  </a:extLst>
                </a:gridCol>
                <a:gridCol w="3147106">
                  <a:extLst>
                    <a:ext uri="{9D8B030D-6E8A-4147-A177-3AD203B41FA5}">
                      <a16:colId xmlns:a16="http://schemas.microsoft.com/office/drawing/2014/main" val="3726663111"/>
                    </a:ext>
                  </a:extLst>
                </a:gridCol>
              </a:tblGrid>
              <a:tr h="3877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Chuyển động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Quãng đường đi được s (m)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 dịch chuyển d(m)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3656310"/>
                  </a:ext>
                </a:extLst>
              </a:tr>
              <a:tr h="452641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Từ trạm xăng đến siêu thị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US" sz="2000" baseline="-25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TS</a:t>
                      </a:r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=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US" sz="2000" baseline="-25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TS</a:t>
                      </a:r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=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6915788"/>
                  </a:ext>
                </a:extLst>
              </a:tr>
              <a:tr h="406921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Cả chuyến đi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 =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 =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0321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1696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5094BBC-4AEF-45E2-800C-D9EB80EB9602}"/>
              </a:ext>
            </a:extLst>
          </p:cNvPr>
          <p:cNvGrpSpPr/>
          <p:nvPr/>
        </p:nvGrpSpPr>
        <p:grpSpPr>
          <a:xfrm>
            <a:off x="-76200" y="65599"/>
            <a:ext cx="9753600" cy="541687"/>
            <a:chOff x="74035" y="2231322"/>
            <a:chExt cx="9693167" cy="756154"/>
          </a:xfrm>
        </p:grpSpPr>
        <p:grpSp>
          <p:nvGrpSpPr>
            <p:cNvPr id="5" name="Group 70">
              <a:extLst>
                <a:ext uri="{FF2B5EF4-FFF2-40B4-BE49-F238E27FC236}">
                  <a16:creationId xmlns:a16="http://schemas.microsoft.com/office/drawing/2014/main" id="{22027F8E-E199-4A54-B069-309AC25303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0531" y="2267004"/>
              <a:ext cx="6028917" cy="708275"/>
              <a:chOff x="587623" y="3377549"/>
              <a:chExt cx="3104611" cy="1364238"/>
            </a:xfrm>
          </p:grpSpPr>
          <p:pic>
            <p:nvPicPr>
              <p:cNvPr id="8" name="Picture 8" descr="empty-green-rectangle">
                <a:extLst>
                  <a:ext uri="{FF2B5EF4-FFF2-40B4-BE49-F238E27FC236}">
                    <a16:creationId xmlns:a16="http://schemas.microsoft.com/office/drawing/2014/main" id="{1EE22726-B2BB-421D-B925-BEC456C6480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7623" y="3377549"/>
                <a:ext cx="3104611" cy="1364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" name="Picture 9" descr="green-top-faded">
                <a:extLst>
                  <a:ext uri="{FF2B5EF4-FFF2-40B4-BE49-F238E27FC236}">
                    <a16:creationId xmlns:a16="http://schemas.microsoft.com/office/drawing/2014/main" id="{06869E57-2328-4344-AAC1-8990C425C49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205129" y="3887447"/>
                <a:ext cx="1273934" cy="3960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F6D9640-ADB6-4E6A-B6DE-3A9270062E74}"/>
                </a:ext>
              </a:extLst>
            </p:cNvPr>
            <p:cNvSpPr txBox="1"/>
            <p:nvPr/>
          </p:nvSpPr>
          <p:spPr bwMode="auto">
            <a:xfrm>
              <a:off x="74035" y="2267003"/>
              <a:ext cx="1501326" cy="6874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26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101600">
                      <a:schemeClr val="accent4">
                        <a:satMod val="175000"/>
                        <a:alpha val="40000"/>
                      </a:schemeClr>
                    </a:glow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IV</a:t>
              </a:r>
              <a:endParaRPr 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1026060">
              <a:extLst>
                <a:ext uri="{FF2B5EF4-FFF2-40B4-BE49-F238E27FC236}">
                  <a16:creationId xmlns:a16="http://schemas.microsoft.com/office/drawing/2014/main" id="{071903BE-FA19-43F4-A858-1F57B905EB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9204" y="2231322"/>
              <a:ext cx="8557998" cy="756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109728" tIns="54864" rIns="109728" bIns="54864">
              <a:spAutoFit/>
            </a:bodyPr>
            <a:lstStyle>
              <a:lvl1pPr marL="287338" indent="-287338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indent="0" defTabSz="1095376">
                <a:buClr>
                  <a:schemeClr val="tx2"/>
                </a:buClr>
                <a:buSzPct val="95000"/>
                <a:defRPr/>
              </a:pPr>
              <a:r>
                <a:rPr lang="en-US" sz="2800" i="1">
                  <a:cs typeface="Arial" panose="020B0604020202020204" pitchFamily="34" charset="0"/>
                </a:rPr>
                <a:t>Tổng hợp độ dịch chuyển</a:t>
              </a:r>
              <a:endParaRPr lang="en-US" sz="2800" dirty="0">
                <a:cs typeface="Arial" panose="020B0604020202020204" pitchFamily="34" charset="0"/>
              </a:endParaRPr>
            </a:p>
          </p:txBody>
        </p:sp>
      </p:grpSp>
      <p:pic>
        <p:nvPicPr>
          <p:cNvPr id="15" name="Picture 5" descr="empty-blue-rectangle">
            <a:extLst>
              <a:ext uri="{FF2B5EF4-FFF2-40B4-BE49-F238E27FC236}">
                <a16:creationId xmlns:a16="http://schemas.microsoft.com/office/drawing/2014/main" id="{1DC6EFAC-399A-486B-88AB-5D7431CD0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44" y="728396"/>
            <a:ext cx="11784574" cy="66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C224933-9386-4EF8-83D5-7F9F847973BE}"/>
              </a:ext>
            </a:extLst>
          </p:cNvPr>
          <p:cNvSpPr txBox="1"/>
          <p:nvPr/>
        </p:nvSpPr>
        <p:spPr>
          <a:xfrm>
            <a:off x="1319608" y="813834"/>
            <a:ext cx="1070647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>
              <a:spcBef>
                <a:spcPts val="0"/>
              </a:spcBef>
            </a:pP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</a:rPr>
              <a:t>Có thể dùng phép cộng vectơ để tổng hợp độ dịch chuyển của vật. </a:t>
            </a:r>
            <a:endParaRPr lang="en-US" sz="25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90C9DA-33CD-C7B5-98BE-E8CED9BB0090}"/>
              </a:ext>
            </a:extLst>
          </p:cNvPr>
          <p:cNvSpPr txBox="1"/>
          <p:nvPr/>
        </p:nvSpPr>
        <p:spPr>
          <a:xfrm>
            <a:off x="522747" y="1973997"/>
            <a:ext cx="654836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sz="25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Ví dụ: Hai người đi xe đạp từ A đến C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500" i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</a:t>
            </a:r>
            <a:r>
              <a:rPr lang="en-US" sz="25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gười 1:  đi từ A </a:t>
            </a:r>
            <a:r>
              <a:rPr lang="en-US" sz="25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US" sz="25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B, rồi B </a:t>
            </a:r>
            <a:r>
              <a:rPr lang="en-US" sz="25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sym typeface="Symbol" panose="05050102010706020507" pitchFamily="18" charset="2"/>
              </a:rPr>
              <a:t> </a:t>
            </a:r>
            <a:r>
              <a:rPr lang="en-US" sz="25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500" i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</a:t>
            </a:r>
            <a:r>
              <a:rPr lang="en-US" sz="25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gười 2:  đi thẳng từ A </a:t>
            </a:r>
            <a:r>
              <a:rPr lang="en-US" sz="25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US" sz="25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C. </a:t>
            </a:r>
          </a:p>
          <a:p>
            <a:pPr marL="0" marR="0"/>
            <a:r>
              <a:rPr lang="en-US" sz="25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Cả hai đều về đích cùng một lúc, </a:t>
            </a:r>
            <a:endParaRPr lang="en-US" sz="2500" i="1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84BB96-725A-EA0E-EEB9-5F0A00B18D96}"/>
              </a:ext>
            </a:extLst>
          </p:cNvPr>
          <p:cNvSpPr txBox="1"/>
          <p:nvPr/>
        </p:nvSpPr>
        <p:spPr>
          <a:xfrm>
            <a:off x="1905000" y="5613279"/>
            <a:ext cx="749246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</a:pPr>
            <a:r>
              <a:rPr lang="en-US" sz="2500" i="1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Tính quãng đường đi được và độ dịch chuyển của </a:t>
            </a:r>
            <a:r>
              <a:rPr lang="en-US" sz="2500" i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</a:t>
            </a:r>
            <a:r>
              <a:rPr lang="en-US" sz="2500" i="1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gười 1 và người 2. So sánh và nhận xét kết quả. 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C64F764D-6F75-9BAA-6F3A-5A36791AB2A2}"/>
              </a:ext>
            </a:extLst>
          </p:cNvPr>
          <p:cNvGrpSpPr/>
          <p:nvPr/>
        </p:nvGrpSpPr>
        <p:grpSpPr>
          <a:xfrm>
            <a:off x="6373917" y="1362627"/>
            <a:ext cx="4881350" cy="3532595"/>
            <a:chOff x="6373917" y="1362627"/>
            <a:chExt cx="4881350" cy="353259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5513EA0-BCEC-E7C9-3473-84DE59A75071}"/>
                </a:ext>
              </a:extLst>
            </p:cNvPr>
            <p:cNvSpPr txBox="1"/>
            <p:nvPr/>
          </p:nvSpPr>
          <p:spPr>
            <a:xfrm>
              <a:off x="6373917" y="4260645"/>
              <a:ext cx="1084283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500">
                  <a:solidFill>
                    <a:srgbClr val="7030A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en-US" sz="2500">
                <a:solidFill>
                  <a:srgbClr val="7030A0"/>
                </a:solidFill>
              </a:endParaRPr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09B8697B-DE58-D986-D6FC-2DCA6A66BDD7}"/>
                </a:ext>
              </a:extLst>
            </p:cNvPr>
            <p:cNvGrpSpPr/>
            <p:nvPr/>
          </p:nvGrpSpPr>
          <p:grpSpPr>
            <a:xfrm>
              <a:off x="6553277" y="1362627"/>
              <a:ext cx="4701990" cy="3532595"/>
              <a:chOff x="6553277" y="1362627"/>
              <a:chExt cx="4701990" cy="3532595"/>
            </a:xfrm>
          </p:grpSpPr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A62212F5-ACBA-6C69-D88A-EB818C860B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86058" y="1512102"/>
                <a:ext cx="0" cy="2895600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BC1C1DEA-9850-9016-5D0E-E640FA570800}"/>
                  </a:ext>
                </a:extLst>
              </p:cNvPr>
              <p:cNvGrpSpPr/>
              <p:nvPr/>
            </p:nvGrpSpPr>
            <p:grpSpPr>
              <a:xfrm>
                <a:off x="6553277" y="1362627"/>
                <a:ext cx="4701990" cy="3532595"/>
                <a:chOff x="6553277" y="1362627"/>
                <a:chExt cx="4701990" cy="3532595"/>
              </a:xfrm>
            </p:grpSpPr>
            <p:cxnSp>
              <p:nvCxnSpPr>
                <p:cNvPr id="3" name="Straight Connector 2">
                  <a:extLst>
                    <a:ext uri="{FF2B5EF4-FFF2-40B4-BE49-F238E27FC236}">
                      <a16:creationId xmlns:a16="http://schemas.microsoft.com/office/drawing/2014/main" id="{4BFF8B75-A08B-9714-FF10-48D4458A3F41}"/>
                    </a:ext>
                  </a:extLst>
                </p:cNvPr>
                <p:cNvCxnSpPr/>
                <p:nvPr/>
              </p:nvCxnSpPr>
              <p:spPr>
                <a:xfrm>
                  <a:off x="7281759" y="4407702"/>
                  <a:ext cx="2819400" cy="0"/>
                </a:xfrm>
                <a:prstGeom prst="line">
                  <a:avLst/>
                </a:prstGeom>
                <a:ln w="3810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B1E6BA0D-8270-5980-C9F9-4AB8ABBFA3B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281759" y="1512102"/>
                  <a:ext cx="2804299" cy="2881659"/>
                </a:xfrm>
                <a:prstGeom prst="line">
                  <a:avLst/>
                </a:prstGeom>
                <a:ln w="3810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48E84C18-A8BD-A119-CCBD-CC3D9220FDF6}"/>
                    </a:ext>
                  </a:extLst>
                </p:cNvPr>
                <p:cNvSpPr txBox="1"/>
                <p:nvPr/>
              </p:nvSpPr>
              <p:spPr>
                <a:xfrm>
                  <a:off x="10170984" y="2639724"/>
                  <a:ext cx="1084283" cy="4770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500">
                      <a:solidFill>
                        <a:srgbClr val="0070C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4 km</a:t>
                  </a:r>
                  <a:endParaRPr lang="en-US" sz="2500"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B4182DE2-E1ED-EE3C-4FF2-25B219086281}"/>
                    </a:ext>
                  </a:extLst>
                </p:cNvPr>
                <p:cNvSpPr txBox="1"/>
                <p:nvPr/>
              </p:nvSpPr>
              <p:spPr>
                <a:xfrm>
                  <a:off x="8636015" y="4418168"/>
                  <a:ext cx="1084283" cy="4770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500">
                      <a:solidFill>
                        <a:srgbClr val="0070C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4 km</a:t>
                  </a:r>
                  <a:endParaRPr lang="en-US" sz="2500">
                    <a:solidFill>
                      <a:srgbClr val="0070C0"/>
                    </a:solidFill>
                  </a:endParaRPr>
                </a:p>
              </p:txBody>
            </p:sp>
            <p:cxnSp>
              <p:nvCxnSpPr>
                <p:cNvPr id="34" name="Straight Arrow Connector 33">
                  <a:extLst>
                    <a:ext uri="{FF2B5EF4-FFF2-40B4-BE49-F238E27FC236}">
                      <a16:creationId xmlns:a16="http://schemas.microsoft.com/office/drawing/2014/main" id="{9BD462C7-BF08-103C-8571-ABEAFF4012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210312" y="4495800"/>
                  <a:ext cx="990600" cy="0"/>
                </a:xfrm>
                <a:prstGeom prst="straightConnector1">
                  <a:avLst/>
                </a:prstGeom>
                <a:ln w="38100">
                  <a:solidFill>
                    <a:srgbClr val="00B0F0"/>
                  </a:solidFill>
                  <a:prstDash val="solid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Arrow Connector 35">
                  <a:extLst>
                    <a:ext uri="{FF2B5EF4-FFF2-40B4-BE49-F238E27FC236}">
                      <a16:creationId xmlns:a16="http://schemas.microsoft.com/office/drawing/2014/main" id="{AA28DA3B-3BCD-DD05-1812-9E42BD94549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210312" y="3731958"/>
                  <a:ext cx="549482" cy="571400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prstDash val="solid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14E8FAF7-02B9-B5D3-0C04-4919E230859F}"/>
                    </a:ext>
                  </a:extLst>
                </p:cNvPr>
                <p:cNvSpPr txBox="1"/>
                <p:nvPr/>
              </p:nvSpPr>
              <p:spPr>
                <a:xfrm>
                  <a:off x="6553277" y="4569263"/>
                  <a:ext cx="2083987" cy="323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rgbClr val="7030A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Người thứ nhất</a:t>
                  </a:r>
                  <a:endParaRPr lang="en-US" sz="1500">
                    <a:solidFill>
                      <a:srgbClr val="7030A0"/>
                    </a:solidFill>
                  </a:endParaRPr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0B23EEBE-D8A6-B9ED-AE0E-0DAC427564B5}"/>
                    </a:ext>
                  </a:extLst>
                </p:cNvPr>
                <p:cNvSpPr txBox="1"/>
                <p:nvPr/>
              </p:nvSpPr>
              <p:spPr>
                <a:xfrm rot="18772984">
                  <a:off x="6245421" y="3679434"/>
                  <a:ext cx="2083987" cy="323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rgbClr val="7030A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Người thứ hai</a:t>
                  </a:r>
                  <a:endParaRPr lang="en-US" sz="1500">
                    <a:solidFill>
                      <a:srgbClr val="7030A0"/>
                    </a:solidFill>
                  </a:endParaRPr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1D1C7884-4B0B-5521-9F00-AFE7BF8DF862}"/>
                    </a:ext>
                  </a:extLst>
                </p:cNvPr>
                <p:cNvSpPr txBox="1"/>
                <p:nvPr/>
              </p:nvSpPr>
              <p:spPr>
                <a:xfrm>
                  <a:off x="9796614" y="4214409"/>
                  <a:ext cx="1084283" cy="4770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500">
                      <a:solidFill>
                        <a:srgbClr val="7030A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B</a:t>
                  </a:r>
                  <a:endParaRPr lang="en-US" sz="2500">
                    <a:solidFill>
                      <a:srgbClr val="7030A0"/>
                    </a:solidFill>
                  </a:endParaRPr>
                </a:p>
              </p:txBody>
            </p: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71316646-3DBA-DA7C-EDDC-6B74F45D205F}"/>
                    </a:ext>
                  </a:extLst>
                </p:cNvPr>
                <p:cNvSpPr txBox="1"/>
                <p:nvPr/>
              </p:nvSpPr>
              <p:spPr>
                <a:xfrm>
                  <a:off x="9788109" y="1362627"/>
                  <a:ext cx="1084283" cy="4770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500">
                      <a:solidFill>
                        <a:srgbClr val="7030A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C</a:t>
                  </a:r>
                  <a:endParaRPr lang="en-US" sz="2500">
                    <a:solidFill>
                      <a:srgbClr val="7030A0"/>
                    </a:solidFill>
                  </a:endParaRPr>
                </a:p>
              </p:txBody>
            </p:sp>
            <p:grpSp>
              <p:nvGrpSpPr>
                <p:cNvPr id="56" name="Group 55">
                  <a:extLst>
                    <a:ext uri="{FF2B5EF4-FFF2-40B4-BE49-F238E27FC236}">
                      <a16:creationId xmlns:a16="http://schemas.microsoft.com/office/drawing/2014/main" id="{2FDC2E7D-AE73-CEAF-56F9-49ED68156A6C}"/>
                    </a:ext>
                  </a:extLst>
                </p:cNvPr>
                <p:cNvGrpSpPr/>
                <p:nvPr/>
              </p:nvGrpSpPr>
              <p:grpSpPr>
                <a:xfrm>
                  <a:off x="9854950" y="4207439"/>
                  <a:ext cx="231107" cy="186535"/>
                  <a:chOff x="9446293" y="3446249"/>
                  <a:chExt cx="231107" cy="186535"/>
                </a:xfrm>
              </p:grpSpPr>
              <p:cxnSp>
                <p:nvCxnSpPr>
                  <p:cNvPr id="43" name="Straight Connector 42">
                    <a:extLst>
                      <a:ext uri="{FF2B5EF4-FFF2-40B4-BE49-F238E27FC236}">
                        <a16:creationId xmlns:a16="http://schemas.microsoft.com/office/drawing/2014/main" id="{84F9962E-1419-0740-9CFB-018C7E716DD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446293" y="3446249"/>
                    <a:ext cx="231107" cy="0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" name="Straight Connector 46">
                    <a:extLst>
                      <a:ext uri="{FF2B5EF4-FFF2-40B4-BE49-F238E27FC236}">
                        <a16:creationId xmlns:a16="http://schemas.microsoft.com/office/drawing/2014/main" id="{01723E16-10E3-3766-AA67-6D5521AE766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460215" y="3446249"/>
                    <a:ext cx="110" cy="186535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2A3713F4-8FA9-0435-C137-44740A9528D3}"/>
                </a:ext>
              </a:extLst>
            </p:cNvPr>
            <p:cNvGrpSpPr/>
            <p:nvPr/>
          </p:nvGrpSpPr>
          <p:grpSpPr>
            <a:xfrm>
              <a:off x="6728805" y="1521243"/>
              <a:ext cx="1504078" cy="1460956"/>
              <a:chOff x="3860800" y="2711197"/>
              <a:chExt cx="3270114" cy="3831009"/>
            </a:xfrm>
          </p:grpSpPr>
          <p:pic>
            <p:nvPicPr>
              <p:cNvPr id="59" name="Graphic 58">
                <a:extLst>
                  <a:ext uri="{FF2B5EF4-FFF2-40B4-BE49-F238E27FC236}">
                    <a16:creationId xmlns:a16="http://schemas.microsoft.com/office/drawing/2014/main" id="{C1F182EC-594F-9E7D-1D88-6FDCEA96753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l="22020" t="16055" r="11467" b="17432"/>
              <a:stretch/>
            </p:blipFill>
            <p:spPr>
              <a:xfrm>
                <a:off x="4495800" y="3505200"/>
                <a:ext cx="2209800" cy="2209800"/>
              </a:xfrm>
              <a:prstGeom prst="rect">
                <a:avLst/>
              </a:prstGeom>
            </p:spPr>
          </p:pic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0D6013CA-CA2F-80F0-85BC-07713815E4ED}"/>
                  </a:ext>
                </a:extLst>
              </p:cNvPr>
              <p:cNvSpPr txBox="1"/>
              <p:nvPr/>
            </p:nvSpPr>
            <p:spPr>
              <a:xfrm>
                <a:off x="5094434" y="2711197"/>
                <a:ext cx="685799" cy="88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D01D8868-C27E-99C3-8570-AE0348D1CCFB}"/>
                  </a:ext>
                </a:extLst>
              </p:cNvPr>
              <p:cNvSpPr txBox="1"/>
              <p:nvPr/>
            </p:nvSpPr>
            <p:spPr>
              <a:xfrm>
                <a:off x="5226695" y="5654429"/>
                <a:ext cx="685799" cy="88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54B65170-AA67-9CEC-9B9D-635CFAF8196A}"/>
                  </a:ext>
                </a:extLst>
              </p:cNvPr>
              <p:cNvSpPr txBox="1"/>
              <p:nvPr/>
            </p:nvSpPr>
            <p:spPr>
              <a:xfrm>
                <a:off x="6445115" y="4112995"/>
                <a:ext cx="685799" cy="88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</a:t>
                </a: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3D6C3FBB-DFD7-DBCF-2272-6BF9E98A8BE8}"/>
                  </a:ext>
                </a:extLst>
              </p:cNvPr>
              <p:cNvSpPr txBox="1"/>
              <p:nvPr/>
            </p:nvSpPr>
            <p:spPr>
              <a:xfrm>
                <a:off x="3860800" y="4243458"/>
                <a:ext cx="685799" cy="88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43727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2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5094BBC-4AEF-45E2-800C-D9EB80EB9602}"/>
              </a:ext>
            </a:extLst>
          </p:cNvPr>
          <p:cNvGrpSpPr/>
          <p:nvPr/>
        </p:nvGrpSpPr>
        <p:grpSpPr>
          <a:xfrm>
            <a:off x="-76200" y="65599"/>
            <a:ext cx="9753600" cy="541687"/>
            <a:chOff x="74035" y="2231322"/>
            <a:chExt cx="9693167" cy="756154"/>
          </a:xfrm>
        </p:grpSpPr>
        <p:grpSp>
          <p:nvGrpSpPr>
            <p:cNvPr id="5" name="Group 70">
              <a:extLst>
                <a:ext uri="{FF2B5EF4-FFF2-40B4-BE49-F238E27FC236}">
                  <a16:creationId xmlns:a16="http://schemas.microsoft.com/office/drawing/2014/main" id="{22027F8E-E199-4A54-B069-309AC25303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0531" y="2267004"/>
              <a:ext cx="6028917" cy="708275"/>
              <a:chOff x="587623" y="3377549"/>
              <a:chExt cx="3104611" cy="1364238"/>
            </a:xfrm>
          </p:grpSpPr>
          <p:pic>
            <p:nvPicPr>
              <p:cNvPr id="8" name="Picture 8" descr="empty-green-rectangle">
                <a:extLst>
                  <a:ext uri="{FF2B5EF4-FFF2-40B4-BE49-F238E27FC236}">
                    <a16:creationId xmlns:a16="http://schemas.microsoft.com/office/drawing/2014/main" id="{1EE22726-B2BB-421D-B925-BEC456C6480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7623" y="3377549"/>
                <a:ext cx="3104611" cy="1364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" name="Picture 9" descr="green-top-faded">
                <a:extLst>
                  <a:ext uri="{FF2B5EF4-FFF2-40B4-BE49-F238E27FC236}">
                    <a16:creationId xmlns:a16="http://schemas.microsoft.com/office/drawing/2014/main" id="{06869E57-2328-4344-AAC1-8990C425C49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205129" y="3887447"/>
                <a:ext cx="1273934" cy="3960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F6D9640-ADB6-4E6A-B6DE-3A9270062E74}"/>
                </a:ext>
              </a:extLst>
            </p:cNvPr>
            <p:cNvSpPr txBox="1"/>
            <p:nvPr/>
          </p:nvSpPr>
          <p:spPr bwMode="auto">
            <a:xfrm>
              <a:off x="74035" y="2267003"/>
              <a:ext cx="1501326" cy="6874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26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101600">
                      <a:schemeClr val="accent4">
                        <a:satMod val="175000"/>
                        <a:alpha val="40000"/>
                      </a:schemeClr>
                    </a:glow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IV</a:t>
              </a:r>
              <a:endParaRPr 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1026060">
              <a:extLst>
                <a:ext uri="{FF2B5EF4-FFF2-40B4-BE49-F238E27FC236}">
                  <a16:creationId xmlns:a16="http://schemas.microsoft.com/office/drawing/2014/main" id="{071903BE-FA19-43F4-A858-1F57B905EB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9204" y="2231322"/>
              <a:ext cx="8557998" cy="756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109728" tIns="54864" rIns="109728" bIns="54864">
              <a:spAutoFit/>
            </a:bodyPr>
            <a:lstStyle>
              <a:lvl1pPr marL="287338" indent="-287338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indent="0" defTabSz="1095376">
                <a:buClr>
                  <a:schemeClr val="tx2"/>
                </a:buClr>
                <a:buSzPct val="95000"/>
                <a:defRPr/>
              </a:pPr>
              <a:r>
                <a:rPr lang="en-US" sz="2800" i="1">
                  <a:cs typeface="Arial" panose="020B0604020202020204" pitchFamily="34" charset="0"/>
                </a:rPr>
                <a:t>Tổng hợp độ dịch chuyển</a:t>
              </a:r>
              <a:endParaRPr lang="en-US" sz="2800" dirty="0">
                <a:cs typeface="Arial" panose="020B0604020202020204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EA5CC32B-85C1-4789-B9D6-CC32309698EC}"/>
              </a:ext>
            </a:extLst>
          </p:cNvPr>
          <p:cNvSpPr txBox="1"/>
          <p:nvPr/>
        </p:nvSpPr>
        <p:spPr>
          <a:xfrm>
            <a:off x="605589" y="1312136"/>
            <a:ext cx="6858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</a:pP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Quãng đường đi được của người thứ nhất:</a:t>
            </a:r>
            <a:endParaRPr lang="en-US" sz="25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1A2081A-A9C5-EC1B-DA20-1FC57211F97A}"/>
              </a:ext>
            </a:extLst>
          </p:cNvPr>
          <p:cNvSpPr txBox="1"/>
          <p:nvPr/>
        </p:nvSpPr>
        <p:spPr>
          <a:xfrm>
            <a:off x="2808291" y="754531"/>
            <a:ext cx="119994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</a:pPr>
            <a:r>
              <a:rPr lang="en-US" sz="2500" u="sng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Giải</a:t>
            </a:r>
            <a:endParaRPr lang="en-US" sz="2500" u="sng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1F189A8-4D0E-D938-7409-2602E8D90AE1}"/>
              </a:ext>
            </a:extLst>
          </p:cNvPr>
          <p:cNvSpPr txBox="1"/>
          <p:nvPr/>
        </p:nvSpPr>
        <p:spPr>
          <a:xfrm>
            <a:off x="561473" y="2521046"/>
            <a:ext cx="6858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Vì ABC là tam giác vuông nên </a:t>
            </a:r>
          </a:p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Độ lớn của độ dịch chuyển AC của người 1:</a:t>
            </a:r>
            <a:endParaRPr lang="en-US" sz="25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3469BE4-2B3B-E71C-B951-863E6FE98D0C}"/>
              </a:ext>
            </a:extLst>
          </p:cNvPr>
          <p:cNvGrpSpPr/>
          <p:nvPr/>
        </p:nvGrpSpPr>
        <p:grpSpPr>
          <a:xfrm>
            <a:off x="1066046" y="1847597"/>
            <a:ext cx="5327535" cy="650800"/>
            <a:chOff x="1073265" y="2232815"/>
            <a:chExt cx="5327535" cy="541971"/>
          </a:xfrm>
        </p:grpSpPr>
        <p:pic>
          <p:nvPicPr>
            <p:cNvPr id="24" name="Picture 5" descr="empty-blue-rectangle">
              <a:extLst>
                <a:ext uri="{FF2B5EF4-FFF2-40B4-BE49-F238E27FC236}">
                  <a16:creationId xmlns:a16="http://schemas.microsoft.com/office/drawing/2014/main" id="{71BC4056-4177-BED4-FE70-5953294380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3265" y="2232815"/>
              <a:ext cx="5327535" cy="4770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B17CBBF-07D4-56ED-1049-3DD1A1C8B626}"/>
                </a:ext>
              </a:extLst>
            </p:cNvPr>
            <p:cNvSpPr txBox="1"/>
            <p:nvPr/>
          </p:nvSpPr>
          <p:spPr>
            <a:xfrm>
              <a:off x="1452212" y="2297732"/>
              <a:ext cx="4475426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5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S</a:t>
              </a:r>
              <a:r>
                <a:rPr lang="en-US" sz="2500" baseline="-250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1 </a:t>
              </a:r>
              <a:r>
                <a:rPr lang="en-US" sz="25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= AB + BC = 4 + 4 </a:t>
              </a:r>
              <a:r>
                <a:rPr lang="en-US" sz="25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=</a:t>
              </a:r>
              <a:r>
                <a:rPr lang="en-US" sz="25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8 km</a:t>
              </a:r>
              <a:endParaRPr lang="en-US" sz="250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0696727-DC2D-B7F1-54EF-5C7520CCB575}"/>
              </a:ext>
            </a:extLst>
          </p:cNvPr>
          <p:cNvGrpSpPr/>
          <p:nvPr/>
        </p:nvGrpSpPr>
        <p:grpSpPr>
          <a:xfrm>
            <a:off x="5341597" y="5726789"/>
            <a:ext cx="6363982" cy="672869"/>
            <a:chOff x="6781801" y="4766168"/>
            <a:chExt cx="5867527" cy="536950"/>
          </a:xfrm>
        </p:grpSpPr>
        <p:pic>
          <p:nvPicPr>
            <p:cNvPr id="29" name="Picture 5" descr="empty-blue-rectangle">
              <a:extLst>
                <a:ext uri="{FF2B5EF4-FFF2-40B4-BE49-F238E27FC236}">
                  <a16:creationId xmlns:a16="http://schemas.microsoft.com/office/drawing/2014/main" id="{27335C20-50AD-8620-2FCE-C3AD6777A2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1801" y="4766168"/>
              <a:ext cx="5737436" cy="4770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0EB44D4-FB81-D4AE-8DFC-B3C23755968B}"/>
                </a:ext>
              </a:extLst>
            </p:cNvPr>
            <p:cNvSpPr txBox="1"/>
            <p:nvPr/>
          </p:nvSpPr>
          <p:spPr>
            <a:xfrm>
              <a:off x="7111593" y="4826064"/>
              <a:ext cx="5537735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5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d</a:t>
              </a:r>
              <a:r>
                <a:rPr lang="en-US" sz="2500" baseline="-250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1</a:t>
              </a:r>
              <a:r>
                <a:rPr lang="en-US" sz="25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= 5,7 km (hướng 45° Đông - Bắc). </a:t>
              </a:r>
              <a:endParaRPr lang="en-US" sz="25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3B14236-0676-9799-A9A4-BC36CC8411D7}"/>
                  </a:ext>
                </a:extLst>
              </p:cNvPr>
              <p:cNvSpPr txBox="1"/>
              <p:nvPr/>
            </p:nvSpPr>
            <p:spPr>
              <a:xfrm>
                <a:off x="709268" y="4563609"/>
                <a:ext cx="8611354" cy="10285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R="0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5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Vì </a:t>
                </a:r>
                <a:r>
                  <a:rPr lang="en-US" sz="25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sym typeface="Symbol" panose="05050102010706020507" pitchFamily="18" charset="2"/>
                  </a:rPr>
                  <a:t></a:t>
                </a:r>
                <a:r>
                  <a:rPr lang="en-US" sz="25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ABC vuông cân: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50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5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𝐶𝐴𝐵</m:t>
                        </m:r>
                      </m:e>
                    </m:acc>
                  </m:oMath>
                </a14:m>
                <a:r>
                  <a:rPr lang="en-US" sz="25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 = 45</a:t>
                </a:r>
                <a:r>
                  <a:rPr lang="en-US" sz="2500" baseline="300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0</a:t>
                </a:r>
                <a:r>
                  <a:rPr lang="en-US" sz="25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. </a:t>
                </a:r>
              </a:p>
              <a:p>
                <a:pPr marR="0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5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Hướng của độ dịch chuyển: 45° Đông - Bắc</a:t>
                </a:r>
                <a:endParaRPr lang="en-US" sz="250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3B14236-0676-9799-A9A4-BC36CC8411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68" y="4563609"/>
                <a:ext cx="8611354" cy="1028551"/>
              </a:xfrm>
              <a:prstGeom prst="rect">
                <a:avLst/>
              </a:prstGeom>
              <a:blipFill>
                <a:blip r:embed="rId5"/>
                <a:stretch>
                  <a:fillRect l="-1132" t="-4167" b="-130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>
            <a:extLst>
              <a:ext uri="{FF2B5EF4-FFF2-40B4-BE49-F238E27FC236}">
                <a16:creationId xmlns:a16="http://schemas.microsoft.com/office/drawing/2014/main" id="{FD9DA2E7-E142-6E94-5CDE-2D74D8D41EDB}"/>
              </a:ext>
            </a:extLst>
          </p:cNvPr>
          <p:cNvSpPr txBox="1"/>
          <p:nvPr/>
        </p:nvSpPr>
        <p:spPr>
          <a:xfrm>
            <a:off x="652561" y="5798294"/>
            <a:ext cx="454793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>
              <a:spcBef>
                <a:spcPts val="600"/>
              </a:spcBef>
            </a:pP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Độ dịch chuyển của người 1: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20B723E-3FDD-41FC-C7BC-81471BBC78E4}"/>
              </a:ext>
            </a:extLst>
          </p:cNvPr>
          <p:cNvGrpSpPr/>
          <p:nvPr/>
        </p:nvGrpSpPr>
        <p:grpSpPr>
          <a:xfrm>
            <a:off x="1051044" y="3752526"/>
            <a:ext cx="6092768" cy="724300"/>
            <a:chOff x="1370821" y="2904035"/>
            <a:chExt cx="6092768" cy="550925"/>
          </a:xfrm>
        </p:grpSpPr>
        <p:pic>
          <p:nvPicPr>
            <p:cNvPr id="41" name="Picture 5" descr="empty-blue-rectangle">
              <a:extLst>
                <a:ext uri="{FF2B5EF4-FFF2-40B4-BE49-F238E27FC236}">
                  <a16:creationId xmlns:a16="http://schemas.microsoft.com/office/drawing/2014/main" id="{ED772C37-BB6A-6FBF-1BD0-7E78C84D09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0821" y="2904035"/>
              <a:ext cx="6092768" cy="4770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1A69A746-FD1F-398C-F0C7-C696409664EB}"/>
                    </a:ext>
                  </a:extLst>
                </p:cNvPr>
                <p:cNvSpPr txBox="1"/>
                <p:nvPr/>
              </p:nvSpPr>
              <p:spPr>
                <a:xfrm>
                  <a:off x="1689751" y="2930842"/>
                  <a:ext cx="5486400" cy="52411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250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</a:rPr>
                    <a:t>d</a:t>
                  </a:r>
                  <a:r>
                    <a:rPr lang="en-US" sz="2500" baseline="-2500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</a:rPr>
                    <a:t>1</a:t>
                  </a:r>
                  <a:r>
                    <a:rPr lang="en-US" sz="250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</a:rPr>
                    <a:t>= </a:t>
                  </a:r>
                  <a14:m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500" i="1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500" i="1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500" b="0" i="1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𝐴𝐵</m:t>
                              </m:r>
                            </m:e>
                            <m:sup>
                              <m:r>
                                <a:rPr lang="en-US" sz="2500" b="0" i="1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500" b="0" i="1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5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5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US" sz="2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p>
                              <m:r>
                                <a:rPr lang="en-US" sz="25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a14:m>
                  <a:r>
                    <a:rPr lang="en-US" sz="250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</a:rPr>
                    <a:t> </a:t>
                  </a:r>
                  <a:r>
                    <a:rPr lang="en-US" sz="2500">
                      <a:solidFill>
                        <a:srgbClr val="000000"/>
                      </a:solidFill>
                      <a:latin typeface="Arial" panose="020B0604020202020204" pitchFamily="34" charset="0"/>
                      <a:ea typeface="Times New Roman" panose="02020603050405020304" pitchFamily="18" charset="0"/>
                    </a:rPr>
                    <a:t>=</a:t>
                  </a:r>
                  <a:r>
                    <a:rPr lang="en-US" sz="250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5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5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en-US" sz="25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5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5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en-US" sz="25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25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sz="250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</a:rPr>
                    <a:t>= 5,7 km</a:t>
                  </a:r>
                  <a:endParaRPr lang="en-US" sz="2500"/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1A69A746-FD1F-398C-F0C7-C696409664E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89751" y="2930842"/>
                  <a:ext cx="5486400" cy="524118"/>
                </a:xfrm>
                <a:prstGeom prst="rect">
                  <a:avLst/>
                </a:prstGeom>
                <a:blipFill>
                  <a:blip r:embed="rId6"/>
                  <a:stretch>
                    <a:fillRect l="-1889" t="-8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3DD98086-660D-3B70-E51D-7B5E33485845}"/>
              </a:ext>
            </a:extLst>
          </p:cNvPr>
          <p:cNvGrpSpPr/>
          <p:nvPr/>
        </p:nvGrpSpPr>
        <p:grpSpPr>
          <a:xfrm>
            <a:off x="7148500" y="191088"/>
            <a:ext cx="4881350" cy="3532595"/>
            <a:chOff x="6373917" y="1362627"/>
            <a:chExt cx="4881350" cy="3532595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DEB78D8-0A51-F571-7F2F-F86900946A0F}"/>
                </a:ext>
              </a:extLst>
            </p:cNvPr>
            <p:cNvSpPr txBox="1"/>
            <p:nvPr/>
          </p:nvSpPr>
          <p:spPr>
            <a:xfrm>
              <a:off x="6373917" y="4260645"/>
              <a:ext cx="1084283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500">
                  <a:solidFill>
                    <a:srgbClr val="7030A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en-US" sz="2500">
                <a:solidFill>
                  <a:srgbClr val="7030A0"/>
                </a:solidFill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F1443267-A9DA-5061-2F85-02A1C5588C3B}"/>
                </a:ext>
              </a:extLst>
            </p:cNvPr>
            <p:cNvGrpSpPr/>
            <p:nvPr/>
          </p:nvGrpSpPr>
          <p:grpSpPr>
            <a:xfrm>
              <a:off x="6553277" y="1362627"/>
              <a:ext cx="4701990" cy="3532595"/>
              <a:chOff x="6553277" y="1362627"/>
              <a:chExt cx="4701990" cy="3532595"/>
            </a:xfrm>
          </p:grpSpPr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61CE09DC-9592-CAF2-814E-A32B7501BC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86058" y="1512102"/>
                <a:ext cx="0" cy="2895600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FB97B4B2-D403-F82B-258F-11BD738B0960}"/>
                  </a:ext>
                </a:extLst>
              </p:cNvPr>
              <p:cNvGrpSpPr/>
              <p:nvPr/>
            </p:nvGrpSpPr>
            <p:grpSpPr>
              <a:xfrm>
                <a:off x="6553277" y="1362627"/>
                <a:ext cx="4701990" cy="3532595"/>
                <a:chOff x="6553277" y="1362627"/>
                <a:chExt cx="4701990" cy="3532595"/>
              </a:xfrm>
            </p:grpSpPr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EA16B88A-AAB9-C698-5922-02392C7BB9FA}"/>
                    </a:ext>
                  </a:extLst>
                </p:cNvPr>
                <p:cNvCxnSpPr/>
                <p:nvPr/>
              </p:nvCxnSpPr>
              <p:spPr>
                <a:xfrm>
                  <a:off x="7281759" y="4407702"/>
                  <a:ext cx="2819400" cy="0"/>
                </a:xfrm>
                <a:prstGeom prst="line">
                  <a:avLst/>
                </a:prstGeom>
                <a:ln w="3810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>
                  <a:extLst>
                    <a:ext uri="{FF2B5EF4-FFF2-40B4-BE49-F238E27FC236}">
                      <a16:creationId xmlns:a16="http://schemas.microsoft.com/office/drawing/2014/main" id="{E9BD85DA-FE9D-8C5B-1CB0-7DB7346EBD5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281759" y="1512102"/>
                  <a:ext cx="2804299" cy="2881659"/>
                </a:xfrm>
                <a:prstGeom prst="line">
                  <a:avLst/>
                </a:prstGeom>
                <a:ln w="3810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01E5D717-D458-0D06-2248-726F199DA9E9}"/>
                    </a:ext>
                  </a:extLst>
                </p:cNvPr>
                <p:cNvSpPr txBox="1"/>
                <p:nvPr/>
              </p:nvSpPr>
              <p:spPr>
                <a:xfrm>
                  <a:off x="10170984" y="2639724"/>
                  <a:ext cx="1084283" cy="4770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500">
                      <a:solidFill>
                        <a:srgbClr val="0070C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4 km</a:t>
                  </a:r>
                  <a:endParaRPr lang="en-US" sz="2500"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6ADB66DB-9581-9F58-92A5-8055BBB0BB2F}"/>
                    </a:ext>
                  </a:extLst>
                </p:cNvPr>
                <p:cNvSpPr txBox="1"/>
                <p:nvPr/>
              </p:nvSpPr>
              <p:spPr>
                <a:xfrm>
                  <a:off x="8636015" y="4418168"/>
                  <a:ext cx="1084283" cy="4770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500">
                      <a:solidFill>
                        <a:srgbClr val="0070C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4 km</a:t>
                  </a:r>
                  <a:endParaRPr lang="en-US" sz="2500">
                    <a:solidFill>
                      <a:srgbClr val="0070C0"/>
                    </a:solidFill>
                  </a:endParaRPr>
                </a:p>
              </p:txBody>
            </p:sp>
            <p:cxnSp>
              <p:nvCxnSpPr>
                <p:cNvPr id="79" name="Straight Arrow Connector 78">
                  <a:extLst>
                    <a:ext uri="{FF2B5EF4-FFF2-40B4-BE49-F238E27FC236}">
                      <a16:creationId xmlns:a16="http://schemas.microsoft.com/office/drawing/2014/main" id="{14B44CCC-C011-240B-C84F-008E224AE8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210312" y="4495800"/>
                  <a:ext cx="990600" cy="0"/>
                </a:xfrm>
                <a:prstGeom prst="straightConnector1">
                  <a:avLst/>
                </a:prstGeom>
                <a:ln w="38100">
                  <a:solidFill>
                    <a:srgbClr val="00B0F0"/>
                  </a:solidFill>
                  <a:prstDash val="solid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Arrow Connector 79">
                  <a:extLst>
                    <a:ext uri="{FF2B5EF4-FFF2-40B4-BE49-F238E27FC236}">
                      <a16:creationId xmlns:a16="http://schemas.microsoft.com/office/drawing/2014/main" id="{9A1CDD89-A4F6-783B-6FA9-07364E1D51D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210312" y="3731958"/>
                  <a:ext cx="549482" cy="571400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prstDash val="solid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7C140541-8775-DB10-9E0C-929B9FED5997}"/>
                    </a:ext>
                  </a:extLst>
                </p:cNvPr>
                <p:cNvSpPr txBox="1"/>
                <p:nvPr/>
              </p:nvSpPr>
              <p:spPr>
                <a:xfrm>
                  <a:off x="6553277" y="4569263"/>
                  <a:ext cx="2083987" cy="323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rgbClr val="7030A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Người thứ nhất</a:t>
                  </a:r>
                  <a:endParaRPr lang="en-US" sz="1500">
                    <a:solidFill>
                      <a:srgbClr val="7030A0"/>
                    </a:solidFill>
                  </a:endParaRPr>
                </a:p>
              </p:txBody>
            </p:sp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BDCD6F51-BD8C-04E3-B489-83494432628E}"/>
                    </a:ext>
                  </a:extLst>
                </p:cNvPr>
                <p:cNvSpPr txBox="1"/>
                <p:nvPr/>
              </p:nvSpPr>
              <p:spPr>
                <a:xfrm rot="18772984">
                  <a:off x="6245421" y="3679434"/>
                  <a:ext cx="2083987" cy="323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rgbClr val="7030A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Người thứ hai</a:t>
                  </a:r>
                  <a:endParaRPr lang="en-US" sz="1500">
                    <a:solidFill>
                      <a:srgbClr val="7030A0"/>
                    </a:solidFill>
                  </a:endParaRPr>
                </a:p>
              </p:txBody>
            </p:sp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F41CBC26-5AC3-412C-F0D5-C960C7770AD1}"/>
                    </a:ext>
                  </a:extLst>
                </p:cNvPr>
                <p:cNvSpPr txBox="1"/>
                <p:nvPr/>
              </p:nvSpPr>
              <p:spPr>
                <a:xfrm>
                  <a:off x="9796614" y="4214409"/>
                  <a:ext cx="1084283" cy="4770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500">
                      <a:solidFill>
                        <a:srgbClr val="7030A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B</a:t>
                  </a:r>
                  <a:endParaRPr lang="en-US" sz="2500">
                    <a:solidFill>
                      <a:srgbClr val="7030A0"/>
                    </a:solidFill>
                  </a:endParaRPr>
                </a:p>
              </p:txBody>
            </p:sp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AE5B8F20-89D9-EC3A-A00B-1E349329D899}"/>
                    </a:ext>
                  </a:extLst>
                </p:cNvPr>
                <p:cNvSpPr txBox="1"/>
                <p:nvPr/>
              </p:nvSpPr>
              <p:spPr>
                <a:xfrm>
                  <a:off x="9788109" y="1362627"/>
                  <a:ext cx="1084283" cy="4770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500">
                      <a:solidFill>
                        <a:srgbClr val="7030A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C</a:t>
                  </a:r>
                  <a:endParaRPr lang="en-US" sz="2500">
                    <a:solidFill>
                      <a:srgbClr val="7030A0"/>
                    </a:solidFill>
                  </a:endParaRPr>
                </a:p>
              </p:txBody>
            </p:sp>
            <p:grpSp>
              <p:nvGrpSpPr>
                <p:cNvPr id="85" name="Group 84">
                  <a:extLst>
                    <a:ext uri="{FF2B5EF4-FFF2-40B4-BE49-F238E27FC236}">
                      <a16:creationId xmlns:a16="http://schemas.microsoft.com/office/drawing/2014/main" id="{8D66AE2F-763F-2046-ADAF-B9C0D2557074}"/>
                    </a:ext>
                  </a:extLst>
                </p:cNvPr>
                <p:cNvGrpSpPr/>
                <p:nvPr/>
              </p:nvGrpSpPr>
              <p:grpSpPr>
                <a:xfrm>
                  <a:off x="9854950" y="4207439"/>
                  <a:ext cx="231107" cy="186535"/>
                  <a:chOff x="9446293" y="3446249"/>
                  <a:chExt cx="231107" cy="186535"/>
                </a:xfrm>
              </p:grpSpPr>
              <p:cxnSp>
                <p:nvCxnSpPr>
                  <p:cNvPr id="86" name="Straight Connector 85">
                    <a:extLst>
                      <a:ext uri="{FF2B5EF4-FFF2-40B4-BE49-F238E27FC236}">
                        <a16:creationId xmlns:a16="http://schemas.microsoft.com/office/drawing/2014/main" id="{1F9D8479-5521-5051-3392-FDCF799AF4A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446293" y="3446249"/>
                    <a:ext cx="231107" cy="0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7" name="Straight Connector 86">
                    <a:extLst>
                      <a:ext uri="{FF2B5EF4-FFF2-40B4-BE49-F238E27FC236}">
                        <a16:creationId xmlns:a16="http://schemas.microsoft.com/office/drawing/2014/main" id="{68AF8E20-677A-BA94-C8AF-96246AA1BF5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460215" y="3446249"/>
                    <a:ext cx="110" cy="186535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A82FAA42-926F-BDE1-BCCE-14F85524DFE6}"/>
                </a:ext>
              </a:extLst>
            </p:cNvPr>
            <p:cNvGrpSpPr/>
            <p:nvPr/>
          </p:nvGrpSpPr>
          <p:grpSpPr>
            <a:xfrm>
              <a:off x="6728805" y="1521243"/>
              <a:ext cx="1504078" cy="1460956"/>
              <a:chOff x="3860800" y="2711197"/>
              <a:chExt cx="3270114" cy="3831009"/>
            </a:xfrm>
          </p:grpSpPr>
          <p:pic>
            <p:nvPicPr>
              <p:cNvPr id="68" name="Graphic 67">
                <a:extLst>
                  <a:ext uri="{FF2B5EF4-FFF2-40B4-BE49-F238E27FC236}">
                    <a16:creationId xmlns:a16="http://schemas.microsoft.com/office/drawing/2014/main" id="{429BFDA0-9F45-40E1-6D33-7B35907227D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 l="22020" t="16055" r="11467" b="17432"/>
              <a:stretch/>
            </p:blipFill>
            <p:spPr>
              <a:xfrm>
                <a:off x="4495800" y="3505200"/>
                <a:ext cx="2209800" cy="2209800"/>
              </a:xfrm>
              <a:prstGeom prst="rect">
                <a:avLst/>
              </a:prstGeom>
            </p:spPr>
          </p:pic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555EAE7C-99CE-2383-3588-92C38A98BF4B}"/>
                  </a:ext>
                </a:extLst>
              </p:cNvPr>
              <p:cNvSpPr txBox="1"/>
              <p:nvPr/>
            </p:nvSpPr>
            <p:spPr>
              <a:xfrm>
                <a:off x="5094434" y="2711197"/>
                <a:ext cx="685799" cy="88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65BE6622-8822-8850-E3D6-B8E1B2D0991E}"/>
                  </a:ext>
                </a:extLst>
              </p:cNvPr>
              <p:cNvSpPr txBox="1"/>
              <p:nvPr/>
            </p:nvSpPr>
            <p:spPr>
              <a:xfrm>
                <a:off x="5226695" y="5654429"/>
                <a:ext cx="685799" cy="88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2B3686D3-D305-F883-8412-25E15D6E70C0}"/>
                  </a:ext>
                </a:extLst>
              </p:cNvPr>
              <p:cNvSpPr txBox="1"/>
              <p:nvPr/>
            </p:nvSpPr>
            <p:spPr>
              <a:xfrm>
                <a:off x="6445115" y="4112995"/>
                <a:ext cx="685799" cy="88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</a:t>
                </a: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CFF78AB2-5D13-1FC5-1DD3-5409BF8855CD}"/>
                  </a:ext>
                </a:extLst>
              </p:cNvPr>
              <p:cNvSpPr txBox="1"/>
              <p:nvPr/>
            </p:nvSpPr>
            <p:spPr>
              <a:xfrm>
                <a:off x="3860800" y="4243458"/>
                <a:ext cx="685799" cy="88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73989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3" grpId="0"/>
      <p:bldP spid="36" grpId="0"/>
      <p:bldP spid="3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5094BBC-4AEF-45E2-800C-D9EB80EB9602}"/>
              </a:ext>
            </a:extLst>
          </p:cNvPr>
          <p:cNvGrpSpPr/>
          <p:nvPr/>
        </p:nvGrpSpPr>
        <p:grpSpPr>
          <a:xfrm>
            <a:off x="-76200" y="65599"/>
            <a:ext cx="9753600" cy="541687"/>
            <a:chOff x="74035" y="2231322"/>
            <a:chExt cx="9693167" cy="756154"/>
          </a:xfrm>
        </p:grpSpPr>
        <p:grpSp>
          <p:nvGrpSpPr>
            <p:cNvPr id="5" name="Group 70">
              <a:extLst>
                <a:ext uri="{FF2B5EF4-FFF2-40B4-BE49-F238E27FC236}">
                  <a16:creationId xmlns:a16="http://schemas.microsoft.com/office/drawing/2014/main" id="{22027F8E-E199-4A54-B069-309AC25303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0531" y="2267004"/>
              <a:ext cx="6028917" cy="708275"/>
              <a:chOff x="587623" y="3377549"/>
              <a:chExt cx="3104611" cy="1364238"/>
            </a:xfrm>
          </p:grpSpPr>
          <p:pic>
            <p:nvPicPr>
              <p:cNvPr id="8" name="Picture 8" descr="empty-green-rectangle">
                <a:extLst>
                  <a:ext uri="{FF2B5EF4-FFF2-40B4-BE49-F238E27FC236}">
                    <a16:creationId xmlns:a16="http://schemas.microsoft.com/office/drawing/2014/main" id="{1EE22726-B2BB-421D-B925-BEC456C6480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7623" y="3377549"/>
                <a:ext cx="3104611" cy="1364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" name="Picture 9" descr="green-top-faded">
                <a:extLst>
                  <a:ext uri="{FF2B5EF4-FFF2-40B4-BE49-F238E27FC236}">
                    <a16:creationId xmlns:a16="http://schemas.microsoft.com/office/drawing/2014/main" id="{06869E57-2328-4344-AAC1-8990C425C49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205129" y="3887447"/>
                <a:ext cx="1273934" cy="3960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F6D9640-ADB6-4E6A-B6DE-3A9270062E74}"/>
                </a:ext>
              </a:extLst>
            </p:cNvPr>
            <p:cNvSpPr txBox="1"/>
            <p:nvPr/>
          </p:nvSpPr>
          <p:spPr bwMode="auto">
            <a:xfrm>
              <a:off x="74035" y="2267003"/>
              <a:ext cx="1501326" cy="6874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26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101600">
                      <a:schemeClr val="accent4">
                        <a:satMod val="175000"/>
                        <a:alpha val="40000"/>
                      </a:schemeClr>
                    </a:glow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IV</a:t>
              </a:r>
              <a:endParaRPr 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1026060">
              <a:extLst>
                <a:ext uri="{FF2B5EF4-FFF2-40B4-BE49-F238E27FC236}">
                  <a16:creationId xmlns:a16="http://schemas.microsoft.com/office/drawing/2014/main" id="{071903BE-FA19-43F4-A858-1F57B905EB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9204" y="2231322"/>
              <a:ext cx="8557998" cy="756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109728" tIns="54864" rIns="109728" bIns="54864">
              <a:spAutoFit/>
            </a:bodyPr>
            <a:lstStyle>
              <a:lvl1pPr marL="287338" indent="-287338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indent="0" defTabSz="1095376">
                <a:buClr>
                  <a:schemeClr val="tx2"/>
                </a:buClr>
                <a:buSzPct val="95000"/>
                <a:defRPr/>
              </a:pPr>
              <a:r>
                <a:rPr lang="en-US" sz="2800" i="1">
                  <a:cs typeface="Arial" panose="020B0604020202020204" pitchFamily="34" charset="0"/>
                </a:rPr>
                <a:t>Tổng hợp độ dịch chuyển</a:t>
              </a:r>
              <a:endParaRPr lang="en-US" sz="2800" dirty="0">
                <a:cs typeface="Arial" panose="020B0604020202020204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7CC9863A-21AA-6156-A302-CBAA0DB784AB}"/>
              </a:ext>
            </a:extLst>
          </p:cNvPr>
          <p:cNvSpPr txBox="1"/>
          <p:nvPr/>
        </p:nvSpPr>
        <p:spPr>
          <a:xfrm>
            <a:off x="523142" y="1255581"/>
            <a:ext cx="5642811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>
              <a:spcBef>
                <a:spcPts val="600"/>
              </a:spcBef>
            </a:pP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Quãng đường đi được của người 2: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1A2081A-A9C5-EC1B-DA20-1FC57211F97A}"/>
              </a:ext>
            </a:extLst>
          </p:cNvPr>
          <p:cNvSpPr txBox="1"/>
          <p:nvPr/>
        </p:nvSpPr>
        <p:spPr>
          <a:xfrm>
            <a:off x="679142" y="721184"/>
            <a:ext cx="119994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</a:pPr>
            <a:r>
              <a:rPr lang="en-US" sz="2500" u="sng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Giải</a:t>
            </a:r>
            <a:endParaRPr lang="en-US" sz="2500" u="sng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38E58FE-2423-C9FD-E5E4-AEF634622E26}"/>
              </a:ext>
            </a:extLst>
          </p:cNvPr>
          <p:cNvGrpSpPr/>
          <p:nvPr/>
        </p:nvGrpSpPr>
        <p:grpSpPr>
          <a:xfrm>
            <a:off x="1276185" y="1796005"/>
            <a:ext cx="3789541" cy="789775"/>
            <a:chOff x="4902468" y="5822435"/>
            <a:chExt cx="3789541" cy="526586"/>
          </a:xfrm>
        </p:grpSpPr>
        <p:pic>
          <p:nvPicPr>
            <p:cNvPr id="26" name="Picture 5" descr="empty-blue-rectangle">
              <a:extLst>
                <a:ext uri="{FF2B5EF4-FFF2-40B4-BE49-F238E27FC236}">
                  <a16:creationId xmlns:a16="http://schemas.microsoft.com/office/drawing/2014/main" id="{665D3420-8A99-53AE-E9A2-DCC54FD6DC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2468" y="5822435"/>
              <a:ext cx="3327132" cy="4770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368D84B-E63E-F6BC-1FD2-9EC7402B245E}"/>
                </a:ext>
              </a:extLst>
            </p:cNvPr>
            <p:cNvSpPr txBox="1"/>
            <p:nvPr/>
          </p:nvSpPr>
          <p:spPr>
            <a:xfrm>
              <a:off x="5235136" y="5871967"/>
              <a:ext cx="3456873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>
                <a:spcBef>
                  <a:spcPts val="600"/>
                </a:spcBef>
              </a:pPr>
              <a:r>
                <a:rPr lang="en-US" sz="25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s</a:t>
              </a:r>
              <a:r>
                <a:rPr lang="en-US" sz="2500" baseline="-250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2</a:t>
              </a:r>
              <a:r>
                <a:rPr lang="en-US" sz="25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= AC = 5,7 km 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4BE21E8-6D9D-C3D2-32C9-38B008DFDAF3}"/>
              </a:ext>
            </a:extLst>
          </p:cNvPr>
          <p:cNvGrpSpPr/>
          <p:nvPr/>
        </p:nvGrpSpPr>
        <p:grpSpPr>
          <a:xfrm>
            <a:off x="779566" y="3138410"/>
            <a:ext cx="6019800" cy="676721"/>
            <a:chOff x="6781801" y="4766168"/>
            <a:chExt cx="5737436" cy="530508"/>
          </a:xfrm>
        </p:grpSpPr>
        <p:pic>
          <p:nvPicPr>
            <p:cNvPr id="45" name="Picture 5" descr="empty-blue-rectangle">
              <a:extLst>
                <a:ext uri="{FF2B5EF4-FFF2-40B4-BE49-F238E27FC236}">
                  <a16:creationId xmlns:a16="http://schemas.microsoft.com/office/drawing/2014/main" id="{117E239B-C84B-6999-5D06-E77FCDD87F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1801" y="4766168"/>
              <a:ext cx="5737436" cy="4770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4FBA102-AA7E-98CE-9C38-A313142973BC}"/>
                </a:ext>
              </a:extLst>
            </p:cNvPr>
            <p:cNvSpPr txBox="1"/>
            <p:nvPr/>
          </p:nvSpPr>
          <p:spPr>
            <a:xfrm>
              <a:off x="6981502" y="4819622"/>
              <a:ext cx="5537735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5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d</a:t>
              </a:r>
              <a:r>
                <a:rPr lang="en-US" sz="2500" baseline="-250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2</a:t>
              </a:r>
              <a:r>
                <a:rPr lang="en-US" sz="25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= 5,7 km (hướng 45° Đông - Bắc). </a:t>
              </a:r>
              <a:endParaRPr lang="en-US" sz="2500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A712B2BF-A7A6-9C56-36D9-92CB318FAC6D}"/>
              </a:ext>
            </a:extLst>
          </p:cNvPr>
          <p:cNvSpPr txBox="1"/>
          <p:nvPr/>
        </p:nvSpPr>
        <p:spPr>
          <a:xfrm>
            <a:off x="536520" y="2565816"/>
            <a:ext cx="454793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>
              <a:spcBef>
                <a:spcPts val="600"/>
              </a:spcBef>
            </a:pP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Độ dịch chuyển của người 2: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3DD98086-660D-3B70-E51D-7B5E33485845}"/>
              </a:ext>
            </a:extLst>
          </p:cNvPr>
          <p:cNvGrpSpPr/>
          <p:nvPr/>
        </p:nvGrpSpPr>
        <p:grpSpPr>
          <a:xfrm>
            <a:off x="7148500" y="191088"/>
            <a:ext cx="4881350" cy="3532595"/>
            <a:chOff x="6373917" y="1362627"/>
            <a:chExt cx="4881350" cy="3532595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DEB78D8-0A51-F571-7F2F-F86900946A0F}"/>
                </a:ext>
              </a:extLst>
            </p:cNvPr>
            <p:cNvSpPr txBox="1"/>
            <p:nvPr/>
          </p:nvSpPr>
          <p:spPr>
            <a:xfrm>
              <a:off x="6373917" y="4260645"/>
              <a:ext cx="1084283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500">
                  <a:solidFill>
                    <a:srgbClr val="7030A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en-US" sz="2500">
                <a:solidFill>
                  <a:srgbClr val="7030A0"/>
                </a:solidFill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F1443267-A9DA-5061-2F85-02A1C5588C3B}"/>
                </a:ext>
              </a:extLst>
            </p:cNvPr>
            <p:cNvGrpSpPr/>
            <p:nvPr/>
          </p:nvGrpSpPr>
          <p:grpSpPr>
            <a:xfrm>
              <a:off x="6553277" y="1362627"/>
              <a:ext cx="4701990" cy="3532595"/>
              <a:chOff x="6553277" y="1362627"/>
              <a:chExt cx="4701990" cy="3532595"/>
            </a:xfrm>
          </p:grpSpPr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61CE09DC-9592-CAF2-814E-A32B7501BC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86058" y="1512102"/>
                <a:ext cx="0" cy="2895600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FB97B4B2-D403-F82B-258F-11BD738B0960}"/>
                  </a:ext>
                </a:extLst>
              </p:cNvPr>
              <p:cNvGrpSpPr/>
              <p:nvPr/>
            </p:nvGrpSpPr>
            <p:grpSpPr>
              <a:xfrm>
                <a:off x="6553277" y="1362627"/>
                <a:ext cx="4701990" cy="3532595"/>
                <a:chOff x="6553277" y="1362627"/>
                <a:chExt cx="4701990" cy="3532595"/>
              </a:xfrm>
            </p:grpSpPr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EA16B88A-AAB9-C698-5922-02392C7BB9FA}"/>
                    </a:ext>
                  </a:extLst>
                </p:cNvPr>
                <p:cNvCxnSpPr/>
                <p:nvPr/>
              </p:nvCxnSpPr>
              <p:spPr>
                <a:xfrm>
                  <a:off x="7281759" y="4407702"/>
                  <a:ext cx="2819400" cy="0"/>
                </a:xfrm>
                <a:prstGeom prst="line">
                  <a:avLst/>
                </a:prstGeom>
                <a:ln w="3810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>
                  <a:extLst>
                    <a:ext uri="{FF2B5EF4-FFF2-40B4-BE49-F238E27FC236}">
                      <a16:creationId xmlns:a16="http://schemas.microsoft.com/office/drawing/2014/main" id="{E9BD85DA-FE9D-8C5B-1CB0-7DB7346EBD5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281759" y="1512102"/>
                  <a:ext cx="2804299" cy="2881659"/>
                </a:xfrm>
                <a:prstGeom prst="line">
                  <a:avLst/>
                </a:prstGeom>
                <a:ln w="3810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01E5D717-D458-0D06-2248-726F199DA9E9}"/>
                    </a:ext>
                  </a:extLst>
                </p:cNvPr>
                <p:cNvSpPr txBox="1"/>
                <p:nvPr/>
              </p:nvSpPr>
              <p:spPr>
                <a:xfrm>
                  <a:off x="10170984" y="2639724"/>
                  <a:ext cx="1084283" cy="4770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500">
                      <a:solidFill>
                        <a:srgbClr val="0070C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4 km</a:t>
                  </a:r>
                  <a:endParaRPr lang="en-US" sz="2500"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6ADB66DB-9581-9F58-92A5-8055BBB0BB2F}"/>
                    </a:ext>
                  </a:extLst>
                </p:cNvPr>
                <p:cNvSpPr txBox="1"/>
                <p:nvPr/>
              </p:nvSpPr>
              <p:spPr>
                <a:xfrm>
                  <a:off x="8636015" y="4418168"/>
                  <a:ext cx="1084283" cy="4770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500">
                      <a:solidFill>
                        <a:srgbClr val="0070C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4 km</a:t>
                  </a:r>
                  <a:endParaRPr lang="en-US" sz="2500">
                    <a:solidFill>
                      <a:srgbClr val="0070C0"/>
                    </a:solidFill>
                  </a:endParaRPr>
                </a:p>
              </p:txBody>
            </p:sp>
            <p:cxnSp>
              <p:nvCxnSpPr>
                <p:cNvPr id="79" name="Straight Arrow Connector 78">
                  <a:extLst>
                    <a:ext uri="{FF2B5EF4-FFF2-40B4-BE49-F238E27FC236}">
                      <a16:creationId xmlns:a16="http://schemas.microsoft.com/office/drawing/2014/main" id="{14B44CCC-C011-240B-C84F-008E224AE8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210312" y="4495800"/>
                  <a:ext cx="990600" cy="0"/>
                </a:xfrm>
                <a:prstGeom prst="straightConnector1">
                  <a:avLst/>
                </a:prstGeom>
                <a:ln w="38100">
                  <a:solidFill>
                    <a:srgbClr val="00B0F0"/>
                  </a:solidFill>
                  <a:prstDash val="solid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Arrow Connector 79">
                  <a:extLst>
                    <a:ext uri="{FF2B5EF4-FFF2-40B4-BE49-F238E27FC236}">
                      <a16:creationId xmlns:a16="http://schemas.microsoft.com/office/drawing/2014/main" id="{9A1CDD89-A4F6-783B-6FA9-07364E1D51D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210312" y="3731958"/>
                  <a:ext cx="549482" cy="571400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prstDash val="solid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7C140541-8775-DB10-9E0C-929B9FED5997}"/>
                    </a:ext>
                  </a:extLst>
                </p:cNvPr>
                <p:cNvSpPr txBox="1"/>
                <p:nvPr/>
              </p:nvSpPr>
              <p:spPr>
                <a:xfrm>
                  <a:off x="6553277" y="4569263"/>
                  <a:ext cx="2083987" cy="323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rgbClr val="7030A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Người thứ nhất</a:t>
                  </a:r>
                  <a:endParaRPr lang="en-US" sz="1500">
                    <a:solidFill>
                      <a:srgbClr val="7030A0"/>
                    </a:solidFill>
                  </a:endParaRPr>
                </a:p>
              </p:txBody>
            </p:sp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BDCD6F51-BD8C-04E3-B489-83494432628E}"/>
                    </a:ext>
                  </a:extLst>
                </p:cNvPr>
                <p:cNvSpPr txBox="1"/>
                <p:nvPr/>
              </p:nvSpPr>
              <p:spPr>
                <a:xfrm rot="18772984">
                  <a:off x="6245421" y="3679434"/>
                  <a:ext cx="2083987" cy="323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rgbClr val="7030A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Người thứ hai</a:t>
                  </a:r>
                  <a:endParaRPr lang="en-US" sz="1500">
                    <a:solidFill>
                      <a:srgbClr val="7030A0"/>
                    </a:solidFill>
                  </a:endParaRPr>
                </a:p>
              </p:txBody>
            </p:sp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F41CBC26-5AC3-412C-F0D5-C960C7770AD1}"/>
                    </a:ext>
                  </a:extLst>
                </p:cNvPr>
                <p:cNvSpPr txBox="1"/>
                <p:nvPr/>
              </p:nvSpPr>
              <p:spPr>
                <a:xfrm>
                  <a:off x="9796614" y="4214409"/>
                  <a:ext cx="1084283" cy="4770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500">
                      <a:solidFill>
                        <a:srgbClr val="7030A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B</a:t>
                  </a:r>
                  <a:endParaRPr lang="en-US" sz="2500">
                    <a:solidFill>
                      <a:srgbClr val="7030A0"/>
                    </a:solidFill>
                  </a:endParaRPr>
                </a:p>
              </p:txBody>
            </p:sp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AE5B8F20-89D9-EC3A-A00B-1E349329D899}"/>
                    </a:ext>
                  </a:extLst>
                </p:cNvPr>
                <p:cNvSpPr txBox="1"/>
                <p:nvPr/>
              </p:nvSpPr>
              <p:spPr>
                <a:xfrm>
                  <a:off x="9788109" y="1362627"/>
                  <a:ext cx="1084283" cy="4770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500">
                      <a:solidFill>
                        <a:srgbClr val="7030A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C</a:t>
                  </a:r>
                  <a:endParaRPr lang="en-US" sz="2500">
                    <a:solidFill>
                      <a:srgbClr val="7030A0"/>
                    </a:solidFill>
                  </a:endParaRPr>
                </a:p>
              </p:txBody>
            </p:sp>
            <p:grpSp>
              <p:nvGrpSpPr>
                <p:cNvPr id="85" name="Group 84">
                  <a:extLst>
                    <a:ext uri="{FF2B5EF4-FFF2-40B4-BE49-F238E27FC236}">
                      <a16:creationId xmlns:a16="http://schemas.microsoft.com/office/drawing/2014/main" id="{8D66AE2F-763F-2046-ADAF-B9C0D2557074}"/>
                    </a:ext>
                  </a:extLst>
                </p:cNvPr>
                <p:cNvGrpSpPr/>
                <p:nvPr/>
              </p:nvGrpSpPr>
              <p:grpSpPr>
                <a:xfrm>
                  <a:off x="9854950" y="4207439"/>
                  <a:ext cx="231107" cy="186535"/>
                  <a:chOff x="9446293" y="3446249"/>
                  <a:chExt cx="231107" cy="186535"/>
                </a:xfrm>
              </p:grpSpPr>
              <p:cxnSp>
                <p:nvCxnSpPr>
                  <p:cNvPr id="86" name="Straight Connector 85">
                    <a:extLst>
                      <a:ext uri="{FF2B5EF4-FFF2-40B4-BE49-F238E27FC236}">
                        <a16:creationId xmlns:a16="http://schemas.microsoft.com/office/drawing/2014/main" id="{1F9D8479-5521-5051-3392-FDCF799AF4A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446293" y="3446249"/>
                    <a:ext cx="231107" cy="0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7" name="Straight Connector 86">
                    <a:extLst>
                      <a:ext uri="{FF2B5EF4-FFF2-40B4-BE49-F238E27FC236}">
                        <a16:creationId xmlns:a16="http://schemas.microsoft.com/office/drawing/2014/main" id="{68AF8E20-677A-BA94-C8AF-96246AA1BF5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460215" y="3446249"/>
                    <a:ext cx="110" cy="186535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A82FAA42-926F-BDE1-BCCE-14F85524DFE6}"/>
                </a:ext>
              </a:extLst>
            </p:cNvPr>
            <p:cNvGrpSpPr/>
            <p:nvPr/>
          </p:nvGrpSpPr>
          <p:grpSpPr>
            <a:xfrm>
              <a:off x="6728805" y="1521243"/>
              <a:ext cx="1504078" cy="1460956"/>
              <a:chOff x="3860800" y="2711197"/>
              <a:chExt cx="3270114" cy="3831009"/>
            </a:xfrm>
          </p:grpSpPr>
          <p:pic>
            <p:nvPicPr>
              <p:cNvPr id="68" name="Graphic 67">
                <a:extLst>
                  <a:ext uri="{FF2B5EF4-FFF2-40B4-BE49-F238E27FC236}">
                    <a16:creationId xmlns:a16="http://schemas.microsoft.com/office/drawing/2014/main" id="{429BFDA0-9F45-40E1-6D33-7B35907227D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l="22020" t="16055" r="11467" b="17432"/>
              <a:stretch/>
            </p:blipFill>
            <p:spPr>
              <a:xfrm>
                <a:off x="4495800" y="3505200"/>
                <a:ext cx="2209800" cy="2209800"/>
              </a:xfrm>
              <a:prstGeom prst="rect">
                <a:avLst/>
              </a:prstGeom>
            </p:spPr>
          </p:pic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555EAE7C-99CE-2383-3588-92C38A98BF4B}"/>
                  </a:ext>
                </a:extLst>
              </p:cNvPr>
              <p:cNvSpPr txBox="1"/>
              <p:nvPr/>
            </p:nvSpPr>
            <p:spPr>
              <a:xfrm>
                <a:off x="5094434" y="2711197"/>
                <a:ext cx="685799" cy="88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65BE6622-8822-8850-E3D6-B8E1B2D0991E}"/>
                  </a:ext>
                </a:extLst>
              </p:cNvPr>
              <p:cNvSpPr txBox="1"/>
              <p:nvPr/>
            </p:nvSpPr>
            <p:spPr>
              <a:xfrm>
                <a:off x="5226695" y="5654429"/>
                <a:ext cx="685799" cy="88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2B3686D3-D305-F883-8412-25E15D6E70C0}"/>
                  </a:ext>
                </a:extLst>
              </p:cNvPr>
              <p:cNvSpPr txBox="1"/>
              <p:nvPr/>
            </p:nvSpPr>
            <p:spPr>
              <a:xfrm>
                <a:off x="6445115" y="4112995"/>
                <a:ext cx="685799" cy="88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</a:t>
                </a: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CFF78AB2-5D13-1FC5-1DD3-5409BF8855CD}"/>
                  </a:ext>
                </a:extLst>
              </p:cNvPr>
              <p:cNvSpPr txBox="1"/>
              <p:nvPr/>
            </p:nvSpPr>
            <p:spPr>
              <a:xfrm>
                <a:off x="3860800" y="4243458"/>
                <a:ext cx="685799" cy="88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</a:p>
            </p:txBody>
          </p:sp>
        </p:grpSp>
      </p:grpSp>
      <p:graphicFrame>
        <p:nvGraphicFramePr>
          <p:cNvPr id="56" name="Table 55">
            <a:extLst>
              <a:ext uri="{FF2B5EF4-FFF2-40B4-BE49-F238E27FC236}">
                <a16:creationId xmlns:a16="http://schemas.microsoft.com/office/drawing/2014/main" id="{ADF79C13-7991-4DAB-62ED-5940F82EA3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2687104"/>
              </p:ext>
            </p:extLst>
          </p:nvPr>
        </p:nvGraphicFramePr>
        <p:xfrm>
          <a:off x="1276185" y="4479749"/>
          <a:ext cx="9130054" cy="17983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52752">
                  <a:extLst>
                    <a:ext uri="{9D8B030D-6E8A-4147-A177-3AD203B41FA5}">
                      <a16:colId xmlns:a16="http://schemas.microsoft.com/office/drawing/2014/main" val="1601266568"/>
                    </a:ext>
                  </a:extLst>
                </a:gridCol>
                <a:gridCol w="3029235">
                  <a:extLst>
                    <a:ext uri="{9D8B030D-6E8A-4147-A177-3AD203B41FA5}">
                      <a16:colId xmlns:a16="http://schemas.microsoft.com/office/drawing/2014/main" val="191516268"/>
                    </a:ext>
                  </a:extLst>
                </a:gridCol>
                <a:gridCol w="3348067">
                  <a:extLst>
                    <a:ext uri="{9D8B030D-6E8A-4147-A177-3AD203B41FA5}">
                      <a16:colId xmlns:a16="http://schemas.microsoft.com/office/drawing/2014/main" val="3726663111"/>
                    </a:ext>
                  </a:extLst>
                </a:gridCol>
              </a:tblGrid>
              <a:tr h="3877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5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Người thứ nhất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Người thứ hai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3656310"/>
                  </a:ext>
                </a:extLst>
              </a:tr>
              <a:tr h="452641">
                <a:tc>
                  <a:txBody>
                    <a:bodyPr/>
                    <a:lstStyle/>
                    <a:p>
                      <a:pPr algn="ctr"/>
                      <a:r>
                        <a:rPr lang="en-US" sz="25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Quãng đường đi được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US" sz="2500" baseline="-25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25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= 8 km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US" sz="2500" baseline="-25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5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= 5,7 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6915788"/>
                  </a:ext>
                </a:extLst>
              </a:tr>
              <a:tr h="406921">
                <a:tc>
                  <a:txBody>
                    <a:bodyPr/>
                    <a:lstStyle/>
                    <a:p>
                      <a:pPr algn="ctr"/>
                      <a:r>
                        <a:rPr lang="en-US" sz="25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 dịch chuyển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US" sz="2500" baseline="-25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25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= 5,7 km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US" sz="2500" baseline="-25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5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= 5,7 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0321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5786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4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F6558E1-33E6-48A8-35B4-AF24DFB71EE9}"/>
              </a:ext>
            </a:extLst>
          </p:cNvPr>
          <p:cNvGrpSpPr/>
          <p:nvPr/>
        </p:nvGrpSpPr>
        <p:grpSpPr>
          <a:xfrm>
            <a:off x="-76200" y="65599"/>
            <a:ext cx="9753600" cy="541687"/>
            <a:chOff x="74035" y="2231322"/>
            <a:chExt cx="9693167" cy="756154"/>
          </a:xfrm>
        </p:grpSpPr>
        <p:grpSp>
          <p:nvGrpSpPr>
            <p:cNvPr id="5" name="Group 70">
              <a:extLst>
                <a:ext uri="{FF2B5EF4-FFF2-40B4-BE49-F238E27FC236}">
                  <a16:creationId xmlns:a16="http://schemas.microsoft.com/office/drawing/2014/main" id="{BEA85D92-FD49-E45A-3734-259781FC099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0531" y="2267004"/>
              <a:ext cx="6028917" cy="708275"/>
              <a:chOff x="587623" y="3377549"/>
              <a:chExt cx="3104611" cy="1364238"/>
            </a:xfrm>
          </p:grpSpPr>
          <p:pic>
            <p:nvPicPr>
              <p:cNvPr id="8" name="Picture 8" descr="empty-green-rectangle">
                <a:extLst>
                  <a:ext uri="{FF2B5EF4-FFF2-40B4-BE49-F238E27FC236}">
                    <a16:creationId xmlns:a16="http://schemas.microsoft.com/office/drawing/2014/main" id="{6F61673A-8FC0-22F3-B7DB-2A0F22F2183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7623" y="3377549"/>
                <a:ext cx="3104611" cy="1364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" name="Picture 9" descr="green-top-faded">
                <a:extLst>
                  <a:ext uri="{FF2B5EF4-FFF2-40B4-BE49-F238E27FC236}">
                    <a16:creationId xmlns:a16="http://schemas.microsoft.com/office/drawing/2014/main" id="{F8E78C7C-187F-C3D4-836A-E768E0D77DC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205129" y="3887447"/>
                <a:ext cx="1273934" cy="3960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68EB15A-5C3B-8DDC-C6C6-5BCB4EE0F0E9}"/>
                </a:ext>
              </a:extLst>
            </p:cNvPr>
            <p:cNvSpPr txBox="1"/>
            <p:nvPr/>
          </p:nvSpPr>
          <p:spPr bwMode="auto">
            <a:xfrm>
              <a:off x="74035" y="2267003"/>
              <a:ext cx="1501326" cy="6874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26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101600">
                      <a:schemeClr val="accent4">
                        <a:satMod val="175000"/>
                        <a:alpha val="40000"/>
                      </a:schemeClr>
                    </a:glow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IV</a:t>
              </a:r>
              <a:endParaRPr 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1026060">
              <a:extLst>
                <a:ext uri="{FF2B5EF4-FFF2-40B4-BE49-F238E27FC236}">
                  <a16:creationId xmlns:a16="http://schemas.microsoft.com/office/drawing/2014/main" id="{DA6530D9-39E1-EAAD-DA70-ABD1641F91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9204" y="2231322"/>
              <a:ext cx="8557998" cy="756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109728" tIns="54864" rIns="109728" bIns="54864">
              <a:spAutoFit/>
            </a:bodyPr>
            <a:lstStyle>
              <a:lvl1pPr marL="287338" indent="-287338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indent="0" defTabSz="1095376">
                <a:buClr>
                  <a:schemeClr val="tx2"/>
                </a:buClr>
                <a:buSzPct val="95000"/>
                <a:defRPr/>
              </a:pPr>
              <a:r>
                <a:rPr lang="en-US" sz="2800" i="1">
                  <a:cs typeface="Arial" panose="020B0604020202020204" pitchFamily="34" charset="0"/>
                </a:rPr>
                <a:t>Tổng hợp độ dịch chuyển</a:t>
              </a:r>
              <a:endParaRPr lang="en-US" sz="2800" dirty="0">
                <a:cs typeface="Arial" panose="020B0604020202020204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DB9F5BE4-A055-BEBD-B82A-5B4862663F97}"/>
              </a:ext>
            </a:extLst>
          </p:cNvPr>
          <p:cNvSpPr txBox="1"/>
          <p:nvPr/>
        </p:nvSpPr>
        <p:spPr>
          <a:xfrm>
            <a:off x="679142" y="721184"/>
            <a:ext cx="119994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</a:pPr>
            <a:r>
              <a:rPr lang="en-US" sz="2500" u="sng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Giải</a:t>
            </a:r>
            <a:endParaRPr lang="en-US" sz="2500" u="sng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6" name="Picture 5" descr="empty-blue-rectangle">
            <a:extLst>
              <a:ext uri="{FF2B5EF4-FFF2-40B4-BE49-F238E27FC236}">
                <a16:creationId xmlns:a16="http://schemas.microsoft.com/office/drawing/2014/main" id="{F12AE1D0-6896-6555-5A9F-F736F54E9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04" y="1237810"/>
            <a:ext cx="6915580" cy="4324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C4CCAF4-1785-BBF0-18F6-114F63EDF1E9}"/>
              </a:ext>
            </a:extLst>
          </p:cNvPr>
          <p:cNvSpPr txBox="1"/>
          <p:nvPr/>
        </p:nvSpPr>
        <p:spPr>
          <a:xfrm>
            <a:off x="485427" y="1461280"/>
            <a:ext cx="6020554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 algn="just">
              <a:spcBef>
                <a:spcPts val="0"/>
              </a:spcBef>
              <a:buFontTx/>
              <a:buChar char="-"/>
            </a:pP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Vì sự dịch chuyển vị trí của người 1 và người 2 như nhau đều từ A đến C, nên hai người có </a:t>
            </a: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</a:rPr>
              <a:t>cùng độ dịch chuyển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B038B45-A947-3633-5E08-61A72EF59220}"/>
              </a:ext>
            </a:extLst>
          </p:cNvPr>
          <p:cNvGrpSpPr/>
          <p:nvPr/>
        </p:nvGrpSpPr>
        <p:grpSpPr>
          <a:xfrm>
            <a:off x="7148500" y="191088"/>
            <a:ext cx="4881350" cy="3532595"/>
            <a:chOff x="6373917" y="1362627"/>
            <a:chExt cx="4881350" cy="353259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7592E43-447A-1F2A-61C2-A96C7EF14C79}"/>
                </a:ext>
              </a:extLst>
            </p:cNvPr>
            <p:cNvSpPr txBox="1"/>
            <p:nvPr/>
          </p:nvSpPr>
          <p:spPr>
            <a:xfrm>
              <a:off x="6373917" y="4260645"/>
              <a:ext cx="1084283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500">
                  <a:solidFill>
                    <a:srgbClr val="7030A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en-US" sz="2500">
                <a:solidFill>
                  <a:srgbClr val="7030A0"/>
                </a:solidFill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0EE23BA-8B49-EBDA-8FBE-661C6F3742B0}"/>
                </a:ext>
              </a:extLst>
            </p:cNvPr>
            <p:cNvGrpSpPr/>
            <p:nvPr/>
          </p:nvGrpSpPr>
          <p:grpSpPr>
            <a:xfrm>
              <a:off x="6553277" y="1362627"/>
              <a:ext cx="4701990" cy="3532595"/>
              <a:chOff x="6553277" y="1362627"/>
              <a:chExt cx="4701990" cy="3532595"/>
            </a:xfrm>
          </p:grpSpPr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DB1B3A32-BB3A-FAC5-0CAB-5A7B5D19F5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86058" y="1512102"/>
                <a:ext cx="0" cy="2895600"/>
              </a:xfrm>
              <a:prstGeom prst="line">
                <a:avLst/>
              </a:prstGeom>
              <a:ln w="381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AA1D0A98-F953-15AE-A5C1-3760F042487A}"/>
                  </a:ext>
                </a:extLst>
              </p:cNvPr>
              <p:cNvGrpSpPr/>
              <p:nvPr/>
            </p:nvGrpSpPr>
            <p:grpSpPr>
              <a:xfrm>
                <a:off x="6553277" y="1362627"/>
                <a:ext cx="4701990" cy="3532595"/>
                <a:chOff x="6553277" y="1362627"/>
                <a:chExt cx="4701990" cy="3532595"/>
              </a:xfrm>
            </p:grpSpPr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B01BC4B2-FCBD-D26C-51D3-85347D28F0BA}"/>
                    </a:ext>
                  </a:extLst>
                </p:cNvPr>
                <p:cNvCxnSpPr/>
                <p:nvPr/>
              </p:nvCxnSpPr>
              <p:spPr>
                <a:xfrm>
                  <a:off x="7281759" y="4407702"/>
                  <a:ext cx="2819400" cy="0"/>
                </a:xfrm>
                <a:prstGeom prst="line">
                  <a:avLst/>
                </a:prstGeom>
                <a:ln w="3810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C83AB00F-4477-5B63-87F5-3705DDD962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281759" y="1512102"/>
                  <a:ext cx="2804299" cy="2881659"/>
                </a:xfrm>
                <a:prstGeom prst="line">
                  <a:avLst/>
                </a:prstGeom>
                <a:ln w="3810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6D370DF8-6C08-694E-10F4-DE7202DF9B7C}"/>
                    </a:ext>
                  </a:extLst>
                </p:cNvPr>
                <p:cNvSpPr txBox="1"/>
                <p:nvPr/>
              </p:nvSpPr>
              <p:spPr>
                <a:xfrm>
                  <a:off x="10170984" y="2639724"/>
                  <a:ext cx="1084283" cy="4770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500">
                      <a:solidFill>
                        <a:srgbClr val="0070C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4 km</a:t>
                  </a:r>
                  <a:endParaRPr lang="en-US" sz="2500"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316125A3-C587-178E-1D29-85540C758E1C}"/>
                    </a:ext>
                  </a:extLst>
                </p:cNvPr>
                <p:cNvSpPr txBox="1"/>
                <p:nvPr/>
              </p:nvSpPr>
              <p:spPr>
                <a:xfrm>
                  <a:off x="8636015" y="4418168"/>
                  <a:ext cx="1084283" cy="4770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500">
                      <a:solidFill>
                        <a:srgbClr val="0070C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4 km</a:t>
                  </a:r>
                  <a:endParaRPr lang="en-US" sz="2500">
                    <a:solidFill>
                      <a:srgbClr val="0070C0"/>
                    </a:solidFill>
                  </a:endParaRPr>
                </a:p>
              </p:txBody>
            </p:sp>
            <p:cxnSp>
              <p:nvCxnSpPr>
                <p:cNvPr id="31" name="Straight Arrow Connector 30">
                  <a:extLst>
                    <a:ext uri="{FF2B5EF4-FFF2-40B4-BE49-F238E27FC236}">
                      <a16:creationId xmlns:a16="http://schemas.microsoft.com/office/drawing/2014/main" id="{E182770B-2332-4632-D343-355A0143EA3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210312" y="4495800"/>
                  <a:ext cx="990600" cy="0"/>
                </a:xfrm>
                <a:prstGeom prst="straightConnector1">
                  <a:avLst/>
                </a:prstGeom>
                <a:ln w="38100">
                  <a:solidFill>
                    <a:srgbClr val="00B0F0"/>
                  </a:solidFill>
                  <a:prstDash val="solid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Arrow Connector 31">
                  <a:extLst>
                    <a:ext uri="{FF2B5EF4-FFF2-40B4-BE49-F238E27FC236}">
                      <a16:creationId xmlns:a16="http://schemas.microsoft.com/office/drawing/2014/main" id="{6BEA0767-B277-DF66-62E5-64F8B5B11A2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210312" y="3731958"/>
                  <a:ext cx="549482" cy="571400"/>
                </a:xfrm>
                <a:prstGeom prst="straightConnector1">
                  <a:avLst/>
                </a:prstGeom>
                <a:ln w="38100">
                  <a:solidFill>
                    <a:srgbClr val="FF0000"/>
                  </a:solidFill>
                  <a:prstDash val="solid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2EAF48D5-828F-3463-4EBC-D9B4A2828A79}"/>
                    </a:ext>
                  </a:extLst>
                </p:cNvPr>
                <p:cNvSpPr txBox="1"/>
                <p:nvPr/>
              </p:nvSpPr>
              <p:spPr>
                <a:xfrm>
                  <a:off x="6553277" y="4569263"/>
                  <a:ext cx="2083987" cy="323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rgbClr val="7030A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Người thứ nhất</a:t>
                  </a:r>
                  <a:endParaRPr lang="en-US" sz="1500">
                    <a:solidFill>
                      <a:srgbClr val="7030A0"/>
                    </a:solidFill>
                  </a:endParaRP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5BB7A974-95BC-792D-0714-C098164F07E6}"/>
                    </a:ext>
                  </a:extLst>
                </p:cNvPr>
                <p:cNvSpPr txBox="1"/>
                <p:nvPr/>
              </p:nvSpPr>
              <p:spPr>
                <a:xfrm rot="18772984">
                  <a:off x="6245421" y="3679434"/>
                  <a:ext cx="2083987" cy="323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500">
                      <a:solidFill>
                        <a:srgbClr val="7030A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Người thứ hai</a:t>
                  </a:r>
                  <a:endParaRPr lang="en-US" sz="1500">
                    <a:solidFill>
                      <a:srgbClr val="7030A0"/>
                    </a:solidFill>
                  </a:endParaRP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A910AEA0-5FD6-D618-ABE1-1E0A266C83EA}"/>
                    </a:ext>
                  </a:extLst>
                </p:cNvPr>
                <p:cNvSpPr txBox="1"/>
                <p:nvPr/>
              </p:nvSpPr>
              <p:spPr>
                <a:xfrm>
                  <a:off x="9796614" y="4214409"/>
                  <a:ext cx="1084283" cy="4770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500">
                      <a:solidFill>
                        <a:srgbClr val="7030A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B</a:t>
                  </a:r>
                  <a:endParaRPr lang="en-US" sz="2500">
                    <a:solidFill>
                      <a:srgbClr val="7030A0"/>
                    </a:solidFill>
                  </a:endParaRPr>
                </a:p>
              </p:txBody>
            </p: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2F1FE555-0411-02E9-DE60-4E1EDF92B5FF}"/>
                    </a:ext>
                  </a:extLst>
                </p:cNvPr>
                <p:cNvSpPr txBox="1"/>
                <p:nvPr/>
              </p:nvSpPr>
              <p:spPr>
                <a:xfrm>
                  <a:off x="9788109" y="1362627"/>
                  <a:ext cx="1084283" cy="4770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500">
                      <a:solidFill>
                        <a:srgbClr val="7030A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C</a:t>
                  </a:r>
                  <a:endParaRPr lang="en-US" sz="2500">
                    <a:solidFill>
                      <a:srgbClr val="7030A0"/>
                    </a:solidFill>
                  </a:endParaRPr>
                </a:p>
              </p:txBody>
            </p:sp>
            <p:grpSp>
              <p:nvGrpSpPr>
                <p:cNvPr id="37" name="Group 36">
                  <a:extLst>
                    <a:ext uri="{FF2B5EF4-FFF2-40B4-BE49-F238E27FC236}">
                      <a16:creationId xmlns:a16="http://schemas.microsoft.com/office/drawing/2014/main" id="{3002639E-B92E-ECD1-EA61-8DD7E27CD959}"/>
                    </a:ext>
                  </a:extLst>
                </p:cNvPr>
                <p:cNvGrpSpPr/>
                <p:nvPr/>
              </p:nvGrpSpPr>
              <p:grpSpPr>
                <a:xfrm>
                  <a:off x="9854950" y="4207439"/>
                  <a:ext cx="231107" cy="186535"/>
                  <a:chOff x="9446293" y="3446249"/>
                  <a:chExt cx="231107" cy="186535"/>
                </a:xfrm>
              </p:grpSpPr>
              <p:cxnSp>
                <p:nvCxnSpPr>
                  <p:cNvPr id="38" name="Straight Connector 37">
                    <a:extLst>
                      <a:ext uri="{FF2B5EF4-FFF2-40B4-BE49-F238E27FC236}">
                        <a16:creationId xmlns:a16="http://schemas.microsoft.com/office/drawing/2014/main" id="{504067AA-B9F0-9DAF-2756-87A47FED5C2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446293" y="3446249"/>
                    <a:ext cx="231107" cy="0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Straight Connector 38">
                    <a:extLst>
                      <a:ext uri="{FF2B5EF4-FFF2-40B4-BE49-F238E27FC236}">
                        <a16:creationId xmlns:a16="http://schemas.microsoft.com/office/drawing/2014/main" id="{5D5CC5A7-4006-9D3A-23E3-5694A3378A7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460215" y="3446249"/>
                    <a:ext cx="110" cy="186535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4464C17-1EBC-37C0-2097-837165F422CB}"/>
                </a:ext>
              </a:extLst>
            </p:cNvPr>
            <p:cNvGrpSpPr/>
            <p:nvPr/>
          </p:nvGrpSpPr>
          <p:grpSpPr>
            <a:xfrm>
              <a:off x="6728805" y="1521243"/>
              <a:ext cx="1504078" cy="1460956"/>
              <a:chOff x="3860800" y="2711197"/>
              <a:chExt cx="3270114" cy="3831009"/>
            </a:xfrm>
          </p:grpSpPr>
          <p:pic>
            <p:nvPicPr>
              <p:cNvPr id="20" name="Graphic 19">
                <a:extLst>
                  <a:ext uri="{FF2B5EF4-FFF2-40B4-BE49-F238E27FC236}">
                    <a16:creationId xmlns:a16="http://schemas.microsoft.com/office/drawing/2014/main" id="{83708947-5DA8-9DC9-BC02-364C8014517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l="22020" t="16055" r="11467" b="17432"/>
              <a:stretch/>
            </p:blipFill>
            <p:spPr>
              <a:xfrm>
                <a:off x="4495800" y="3505200"/>
                <a:ext cx="2209800" cy="2209800"/>
              </a:xfrm>
              <a:prstGeom prst="rect">
                <a:avLst/>
              </a:prstGeom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011A5C3-2FEA-E8E3-2346-1FA2CCE0F929}"/>
                  </a:ext>
                </a:extLst>
              </p:cNvPr>
              <p:cNvSpPr txBox="1"/>
              <p:nvPr/>
            </p:nvSpPr>
            <p:spPr>
              <a:xfrm>
                <a:off x="5094434" y="2711197"/>
                <a:ext cx="685799" cy="88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F296022-9FA1-C708-11BC-8B21413DA033}"/>
                  </a:ext>
                </a:extLst>
              </p:cNvPr>
              <p:cNvSpPr txBox="1"/>
              <p:nvPr/>
            </p:nvSpPr>
            <p:spPr>
              <a:xfrm>
                <a:off x="5226695" y="5654429"/>
                <a:ext cx="685799" cy="88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2525F35-649F-0EF2-B9F6-543817078AF4}"/>
                  </a:ext>
                </a:extLst>
              </p:cNvPr>
              <p:cNvSpPr txBox="1"/>
              <p:nvPr/>
            </p:nvSpPr>
            <p:spPr>
              <a:xfrm>
                <a:off x="6445115" y="4112995"/>
                <a:ext cx="685799" cy="88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05829EF-A697-3C58-A780-4C5B89DE2D4B}"/>
                  </a:ext>
                </a:extLst>
              </p:cNvPr>
              <p:cNvSpPr txBox="1"/>
              <p:nvPr/>
            </p:nvSpPr>
            <p:spPr>
              <a:xfrm>
                <a:off x="3860800" y="4243458"/>
                <a:ext cx="685799" cy="88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</a:p>
            </p:txBody>
          </p:sp>
        </p:grp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FF05B599-F4B2-BE5F-E7EC-B4E9A82D80AE}"/>
              </a:ext>
            </a:extLst>
          </p:cNvPr>
          <p:cNvSpPr txBox="1"/>
          <p:nvPr/>
        </p:nvSpPr>
        <p:spPr>
          <a:xfrm>
            <a:off x="437279" y="2712921"/>
            <a:ext cx="6020554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 algn="just">
              <a:spcBef>
                <a:spcPts val="0"/>
              </a:spcBef>
              <a:buFontTx/>
              <a:buChar char="-"/>
            </a:pP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</a:rPr>
              <a:t>Tuy về đích cùng một lúc nhưng người 1 đi nhanh hơn vì phải đi quãng đường dài hơn. </a:t>
            </a:r>
            <a:endParaRPr lang="en-US" sz="250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8F7FDC7-B5A2-1854-2BE5-0AE4B6F2E47B}"/>
              </a:ext>
            </a:extLst>
          </p:cNvPr>
          <p:cNvSpPr txBox="1"/>
          <p:nvPr/>
        </p:nvSpPr>
        <p:spPr>
          <a:xfrm>
            <a:off x="464162" y="4082375"/>
            <a:ext cx="6020554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 algn="just">
              <a:spcBef>
                <a:spcPts val="0"/>
              </a:spcBef>
              <a:buFontTx/>
              <a:buChar char="-"/>
            </a:pP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</a:rPr>
              <a:t>Tuy nhiên nếu chỉ chú ý đến sự thay đổi vị trí thì phải coi cả hai đều thay đổi vị trí nhanh như nhau</a:t>
            </a:r>
            <a:endParaRPr lang="en-US" sz="2500"/>
          </a:p>
        </p:txBody>
      </p:sp>
    </p:spTree>
    <p:extLst>
      <p:ext uri="{BB962C8B-B14F-4D97-AF65-F5344CB8AC3E}">
        <p14:creationId xmlns:p14="http://schemas.microsoft.com/office/powerpoint/2010/main" val="929778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41" grpId="0"/>
      <p:bldP spid="4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6">
            <a:extLst>
              <a:ext uri="{FF2B5EF4-FFF2-40B4-BE49-F238E27FC236}">
                <a16:creationId xmlns:a16="http://schemas.microsoft.com/office/drawing/2014/main" id="{915A7278-3680-4F63-87E9-B2B61DDA569A}"/>
              </a:ext>
            </a:extLst>
          </p:cNvPr>
          <p:cNvGrpSpPr/>
          <p:nvPr/>
        </p:nvGrpSpPr>
        <p:grpSpPr>
          <a:xfrm>
            <a:off x="4876800" y="153812"/>
            <a:ext cx="2269096" cy="531988"/>
            <a:chOff x="2193" y="0"/>
            <a:chExt cx="2245706" cy="1239104"/>
          </a:xfrm>
          <a:solidFill>
            <a:srgbClr val="002060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7" name="Rounded Rectangle 57">
              <a:extLst>
                <a:ext uri="{FF2B5EF4-FFF2-40B4-BE49-F238E27FC236}">
                  <a16:creationId xmlns:a16="http://schemas.microsoft.com/office/drawing/2014/main" id="{B5301CE9-501A-4EE2-9D96-48AEC9FE29FF}"/>
                </a:ext>
              </a:extLst>
            </p:cNvPr>
            <p:cNvSpPr/>
            <p:nvPr/>
          </p:nvSpPr>
          <p:spPr>
            <a:xfrm>
              <a:off x="2193" y="0"/>
              <a:ext cx="2245706" cy="1239104"/>
            </a:xfrm>
            <a:prstGeom prst="roundRect">
              <a:avLst/>
            </a:prstGeom>
            <a:grpFill/>
            <a:sp3d prstMaterial="plastic">
              <a:bevelT w="127000" h="25400" prst="relaxedInset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>
              <a:extLst>
                <a:ext uri="{FF2B5EF4-FFF2-40B4-BE49-F238E27FC236}">
                  <a16:creationId xmlns:a16="http://schemas.microsoft.com/office/drawing/2014/main" id="{04006ED8-2EC5-4CA8-9308-7E51B58A717D}"/>
                </a:ext>
              </a:extLst>
            </p:cNvPr>
            <p:cNvSpPr/>
            <p:nvPr/>
          </p:nvSpPr>
          <p:spPr>
            <a:xfrm>
              <a:off x="77334" y="60488"/>
              <a:ext cx="2124730" cy="1118127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60960" rIns="121920" bIns="60960" numCol="1" spcCol="1270" anchor="ctr" anchorCtr="0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600" b="1">
                  <a:latin typeface="Arial" panose="020B0604020202020204" pitchFamily="34" charset="0"/>
                  <a:cs typeface="Arial" panose="020B0604020202020204" pitchFamily="34" charset="0"/>
                </a:rPr>
                <a:t>Khởi động</a:t>
              </a:r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C509900-4AC3-45EA-A45F-EC1B97DE1172}"/>
              </a:ext>
            </a:extLst>
          </p:cNvPr>
          <p:cNvSpPr/>
          <p:nvPr/>
        </p:nvSpPr>
        <p:spPr>
          <a:xfrm>
            <a:off x="495810" y="1950833"/>
            <a:ext cx="4920877" cy="3961678"/>
          </a:xfrm>
          <a:prstGeom prst="roundRect">
            <a:avLst>
              <a:gd name="adj" fmla="val 8564"/>
            </a:avLst>
          </a:prstGeom>
          <a:solidFill>
            <a:schemeClr val="accent5">
              <a:lumMod val="20000"/>
              <a:lumOff val="80000"/>
            </a:schemeClr>
          </a:solidFill>
          <a:ln cmpd="dbl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12" name="Text Box 29">
            <a:extLst>
              <a:ext uri="{FF2B5EF4-FFF2-40B4-BE49-F238E27FC236}">
                <a16:creationId xmlns:a16="http://schemas.microsoft.com/office/drawing/2014/main" id="{189C30EA-1D33-48C1-A547-C2D77244DE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294" y="2211585"/>
            <a:ext cx="4434306" cy="36317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600"/>
              </a:spcAft>
            </a:pP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Một ô tô đi tới điểm O của một ngã tư đường có 4 hướng: Đông, Tây, Nam, Bắc với tốc độ không đổi 36 km/h. Nếu ô tô đi tiếp thì sau 10s</a:t>
            </a:r>
          </a:p>
          <a:p>
            <a:pPr marL="404813" marR="0" indent="-404813" algn="just">
              <a:spcBef>
                <a:spcPts val="0"/>
              </a:spcBef>
            </a:pP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a) Quãng đường đi tiếp của ô tô là bao nhiêu mét? </a:t>
            </a:r>
          </a:p>
          <a:p>
            <a:pPr marL="404813" marR="0" indent="-404813" algn="just">
              <a:spcBef>
                <a:spcPts val="0"/>
              </a:spcBef>
            </a:pP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b) Vị trí của ô tô ở điểm nào trên hình vẽ?</a:t>
            </a:r>
            <a:endParaRPr lang="en-US" sz="25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7216F74-D0F4-9D91-8CA3-EAD355525E30}"/>
              </a:ext>
            </a:extLst>
          </p:cNvPr>
          <p:cNvGrpSpPr/>
          <p:nvPr/>
        </p:nvGrpSpPr>
        <p:grpSpPr>
          <a:xfrm>
            <a:off x="346944" y="1599381"/>
            <a:ext cx="573943" cy="732171"/>
            <a:chOff x="492857" y="487470"/>
            <a:chExt cx="573943" cy="732171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E421933C-2E4F-D71C-C37B-BFE023129DD6}"/>
                </a:ext>
              </a:extLst>
            </p:cNvPr>
            <p:cNvGrpSpPr/>
            <p:nvPr/>
          </p:nvGrpSpPr>
          <p:grpSpPr>
            <a:xfrm>
              <a:off x="492857" y="487470"/>
              <a:ext cx="573943" cy="531990"/>
              <a:chOff x="492857" y="307120"/>
              <a:chExt cx="758778" cy="712340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B63D7165-747D-6AE5-0D3A-B29609E43398}"/>
                  </a:ext>
                </a:extLst>
              </p:cNvPr>
              <p:cNvSpPr/>
              <p:nvPr/>
            </p:nvSpPr>
            <p:spPr>
              <a:xfrm>
                <a:off x="504123" y="333892"/>
                <a:ext cx="685800" cy="659631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1" name="Picture 20" descr="Logo&#10;&#10;Description automatically generated">
                <a:extLst>
                  <a:ext uri="{FF2B5EF4-FFF2-40B4-BE49-F238E27FC236}">
                    <a16:creationId xmlns:a16="http://schemas.microsoft.com/office/drawing/2014/main" id="{464C6B4A-4DBC-92A0-49AF-A24BAE27A4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889" t="8771" r="26000" b="14679"/>
              <a:stretch/>
            </p:blipFill>
            <p:spPr>
              <a:xfrm>
                <a:off x="492857" y="307120"/>
                <a:ext cx="758778" cy="712340"/>
              </a:xfrm>
              <a:prstGeom prst="rect">
                <a:avLst/>
              </a:prstGeom>
            </p:spPr>
          </p:pic>
        </p:grpSp>
        <p:pic>
          <p:nvPicPr>
            <p:cNvPr id="17" name="Picture 16" descr="A picture containing handwear&#10;&#10;Description automatically generated">
              <a:extLst>
                <a:ext uri="{FF2B5EF4-FFF2-40B4-BE49-F238E27FC236}">
                  <a16:creationId xmlns:a16="http://schemas.microsoft.com/office/drawing/2014/main" id="{7C1437E1-7205-62BE-22E1-981A831C60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418" b="89942" l="7111" r="93889">
                          <a14:foregroundMark x1="42222" y1="5222" x2="42222" y2="5222"/>
                          <a14:foregroundMark x1="42667" y1="1934" x2="42667" y2="1934"/>
                          <a14:foregroundMark x1="7333" y1="34687" x2="7333" y2="34687"/>
                          <a14:foregroundMark x1="93889" y1="38878" x2="93889" y2="38878"/>
                          <a14:foregroundMark x1="42889" y1="1418" x2="42889" y2="141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877"/>
            <a:stretch/>
          </p:blipFill>
          <p:spPr>
            <a:xfrm>
              <a:off x="600775" y="770499"/>
              <a:ext cx="292432" cy="449142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446489D-B8F0-6B9B-7494-340C47BD1A53}"/>
              </a:ext>
            </a:extLst>
          </p:cNvPr>
          <p:cNvGrpSpPr/>
          <p:nvPr/>
        </p:nvGrpSpPr>
        <p:grpSpPr>
          <a:xfrm>
            <a:off x="5668171" y="711769"/>
            <a:ext cx="6389150" cy="5880417"/>
            <a:chOff x="3619500" y="2625456"/>
            <a:chExt cx="4305300" cy="4040358"/>
          </a:xfrm>
        </p:grpSpPr>
        <p:pic>
          <p:nvPicPr>
            <p:cNvPr id="4" name="Picture 3" descr="Calendar&#10;&#10;Description automatically generated">
              <a:extLst>
                <a:ext uri="{FF2B5EF4-FFF2-40B4-BE49-F238E27FC236}">
                  <a16:creationId xmlns:a16="http://schemas.microsoft.com/office/drawing/2014/main" id="{6E76FD5D-83F1-7982-D8A3-1E8F22AAD6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23" t="5555" r="5555" b="4074"/>
            <a:stretch/>
          </p:blipFill>
          <p:spPr>
            <a:xfrm>
              <a:off x="3619500" y="2625456"/>
              <a:ext cx="4305300" cy="4040358"/>
            </a:xfrm>
            <a:prstGeom prst="rect">
              <a:avLst/>
            </a:prstGeom>
          </p:spPr>
        </p:pic>
        <p:pic>
          <p:nvPicPr>
            <p:cNvPr id="18" name="Picture 17" descr="A picture containing building, house, outdoor, white&#10;&#10;Description automatically generated">
              <a:extLst>
                <a:ext uri="{FF2B5EF4-FFF2-40B4-BE49-F238E27FC236}">
                  <a16:creationId xmlns:a16="http://schemas.microsoft.com/office/drawing/2014/main" id="{3BBE94B5-96E7-8375-1C76-C46E0F894F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779" b="89872" l="7500" r="97381">
                          <a14:foregroundMark x1="10952" y1="21886" x2="10952" y2="21886"/>
                          <a14:foregroundMark x1="8929" y1="18743" x2="8929" y2="18743"/>
                          <a14:foregroundMark x1="11429" y1="15483" x2="10476" y2="15600"/>
                          <a14:foregroundMark x1="47143" y1="45402" x2="47143" y2="45402"/>
                          <a14:foregroundMark x1="46905" y1="44237" x2="46905" y2="44237"/>
                          <a14:foregroundMark x1="10476" y1="21886" x2="10476" y2="21886"/>
                          <a14:foregroundMark x1="9881" y1="43190" x2="9881" y2="43190"/>
                          <a14:foregroundMark x1="10714" y1="27939" x2="10714" y2="27939"/>
                          <a14:foregroundMark x1="93095" y1="61583" x2="93095" y2="61583"/>
                          <a14:foregroundMark x1="12024" y1="18743" x2="12024" y2="18743"/>
                          <a14:foregroundMark x1="11190" y1="20256" x2="11190" y2="20256"/>
                          <a14:foregroundMark x1="11905" y1="24796" x2="11905" y2="24796"/>
                          <a14:foregroundMark x1="12857" y1="21769" x2="12857" y2="21769"/>
                          <a14:foregroundMark x1="7500" y1="72293" x2="7500" y2="72293"/>
                          <a14:foregroundMark x1="35000" y1="68335" x2="35000" y2="68335"/>
                          <a14:foregroundMark x1="35476" y1="78463" x2="35476" y2="78463"/>
                          <a14:foregroundMark x1="45357" y1="85099" x2="45357" y2="85099"/>
                          <a14:foregroundMark x1="24881" y1="84284" x2="24881" y2="84284"/>
                          <a14:foregroundMark x1="16786" y1="84866" x2="16786" y2="84866"/>
                          <a14:foregroundMark x1="9881" y1="84168" x2="11310" y2="83353"/>
                          <a14:foregroundMark x1="13214" y1="83353" x2="13214" y2="82887"/>
                          <a14:foregroundMark x1="41667" y1="82887" x2="41667" y2="82887"/>
                          <a14:foregroundMark x1="57381" y1="82421" x2="58810" y2="81839"/>
                          <a14:foregroundMark x1="66429" y1="82771" x2="68810" y2="83469"/>
                          <a14:foregroundMark x1="47143" y1="86729" x2="47143" y2="86729"/>
                          <a14:foregroundMark x1="38929" y1="85099" x2="38929" y2="85099"/>
                          <a14:foregroundMark x1="35119" y1="83120" x2="35119" y2="83120"/>
                          <a14:foregroundMark x1="97381" y1="63795" x2="97381" y2="63795"/>
                          <a14:foregroundMark x1="93571" y1="64494" x2="93571" y2="64494"/>
                          <a14:foregroundMark x1="96905" y1="64261" x2="96905" y2="64261"/>
                          <a14:foregroundMark x1="93571" y1="64843" x2="93571" y2="64843"/>
                          <a14:foregroundMark x1="91786" y1="64028" x2="93929" y2="63329"/>
                          <a14:foregroundMark x1="46667" y1="82654" x2="46667" y2="82654"/>
                          <a14:foregroundMark x1="34762" y1="84866" x2="35238" y2="84866"/>
                          <a14:foregroundMark x1="55476" y1="84400" x2="55476" y2="84400"/>
                          <a14:foregroundMark x1="78810" y1="83818" x2="78810" y2="83818"/>
                          <a14:foregroundMark x1="12381" y1="28056" x2="12381" y2="280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418" t="9084" r="1476" b="12820"/>
            <a:stretch/>
          </p:blipFill>
          <p:spPr>
            <a:xfrm>
              <a:off x="4648200" y="2787700"/>
              <a:ext cx="802544" cy="641300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1CDC988-8AC0-A530-5A33-15DDDDF74EFF}"/>
                </a:ext>
              </a:extLst>
            </p:cNvPr>
            <p:cNvSpPr/>
            <p:nvPr/>
          </p:nvSpPr>
          <p:spPr>
            <a:xfrm>
              <a:off x="6553200" y="3429000"/>
              <a:ext cx="546384" cy="3810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BEAB58D-C8B5-4911-B8B9-053DFF98F9B0}"/>
                </a:ext>
              </a:extLst>
            </p:cNvPr>
            <p:cNvSpPr/>
            <p:nvPr/>
          </p:nvSpPr>
          <p:spPr>
            <a:xfrm>
              <a:off x="6210300" y="5067026"/>
              <a:ext cx="440296" cy="4572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739818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56">
            <a:extLst>
              <a:ext uri="{FF2B5EF4-FFF2-40B4-BE49-F238E27FC236}">
                <a16:creationId xmlns:a16="http://schemas.microsoft.com/office/drawing/2014/main" id="{191916B2-4ACD-4AAC-8F91-D3547A606C07}"/>
              </a:ext>
            </a:extLst>
          </p:cNvPr>
          <p:cNvGrpSpPr/>
          <p:nvPr/>
        </p:nvGrpSpPr>
        <p:grpSpPr>
          <a:xfrm>
            <a:off x="4718423" y="126868"/>
            <a:ext cx="2590800" cy="531988"/>
            <a:chOff x="2193" y="0"/>
            <a:chExt cx="2245706" cy="1239104"/>
          </a:xfrm>
          <a:solidFill>
            <a:srgbClr val="002060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4" name="Rounded Rectangle 57">
              <a:extLst>
                <a:ext uri="{FF2B5EF4-FFF2-40B4-BE49-F238E27FC236}">
                  <a16:creationId xmlns:a16="http://schemas.microsoft.com/office/drawing/2014/main" id="{F99A500B-7AFE-42F1-982B-FB60E374A9A0}"/>
                </a:ext>
              </a:extLst>
            </p:cNvPr>
            <p:cNvSpPr/>
            <p:nvPr/>
          </p:nvSpPr>
          <p:spPr>
            <a:xfrm>
              <a:off x="2193" y="0"/>
              <a:ext cx="2245706" cy="1239104"/>
            </a:xfrm>
            <a:prstGeom prst="roundRect">
              <a:avLst/>
            </a:prstGeom>
            <a:grpFill/>
            <a:sp3d prstMaterial="plastic">
              <a:bevelT w="127000" h="25400" prst="relaxedInset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ounded Rectangle 4">
              <a:extLst>
                <a:ext uri="{FF2B5EF4-FFF2-40B4-BE49-F238E27FC236}">
                  <a16:creationId xmlns:a16="http://schemas.microsoft.com/office/drawing/2014/main" id="{2D81FD56-72A7-41B1-BE9A-DBEF44418680}"/>
                </a:ext>
              </a:extLst>
            </p:cNvPr>
            <p:cNvSpPr/>
            <p:nvPr/>
          </p:nvSpPr>
          <p:spPr>
            <a:xfrm>
              <a:off x="77334" y="60488"/>
              <a:ext cx="2124730" cy="1118127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60960" rIns="121920" bIns="60960" numCol="1" spcCol="1270" anchor="ctr" anchorCtr="0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600" b="1">
                  <a:latin typeface="Arial" panose="020B0604020202020204" pitchFamily="34" charset="0"/>
                  <a:cs typeface="Arial" panose="020B0604020202020204" pitchFamily="34" charset="0"/>
                </a:rPr>
                <a:t>Câu hỏi</a:t>
              </a:r>
            </a:p>
          </p:txBody>
        </p:sp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7BC6088-E3D7-4AEC-8453-6B51263F81F1}"/>
              </a:ext>
            </a:extLst>
          </p:cNvPr>
          <p:cNvSpPr/>
          <p:nvPr/>
        </p:nvSpPr>
        <p:spPr>
          <a:xfrm>
            <a:off x="800709" y="727147"/>
            <a:ext cx="10972800" cy="2002612"/>
          </a:xfrm>
          <a:prstGeom prst="roundRect">
            <a:avLst>
              <a:gd name="adj" fmla="val 8564"/>
            </a:avLst>
          </a:prstGeom>
          <a:solidFill>
            <a:schemeClr val="accent5">
              <a:lumMod val="20000"/>
              <a:lumOff val="80000"/>
            </a:schemeClr>
          </a:solidFill>
          <a:ln cmpd="dbl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0" name="Text Box 29">
            <a:extLst>
              <a:ext uri="{FF2B5EF4-FFF2-40B4-BE49-F238E27FC236}">
                <a16:creationId xmlns:a16="http://schemas.microsoft.com/office/drawing/2014/main" id="{A0300333-C687-4848-8F80-51CDEBECBD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7251" y="732659"/>
            <a:ext cx="10163354" cy="2015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marR="0" indent="-457200">
              <a:spcBef>
                <a:spcPts val="0"/>
              </a:spcBef>
              <a:buAutoNum type="arabicPeriod"/>
            </a:pP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Một người lái ô tô: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Đi thẳng 6 km theo hướng Tây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</a:t>
            </a: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au đó rẽ trái đi thẳng theo hướng Nam 4 km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</a:t>
            </a: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ồi quay sang hướng Đông đi 3 km. </a:t>
            </a:r>
          </a:p>
          <a:p>
            <a:pPr marR="0">
              <a:spcBef>
                <a:spcPts val="0"/>
              </a:spcBef>
            </a:pP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Xác định quãng đường đi được và độ dịch chuyển của ô tô. 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DE850E9-C099-536B-328F-F52F75901BF9}"/>
              </a:ext>
            </a:extLst>
          </p:cNvPr>
          <p:cNvGrpSpPr/>
          <p:nvPr/>
        </p:nvGrpSpPr>
        <p:grpSpPr>
          <a:xfrm>
            <a:off x="523655" y="427780"/>
            <a:ext cx="629089" cy="639020"/>
            <a:chOff x="493574" y="321685"/>
            <a:chExt cx="755550" cy="790692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E528D5BC-B358-859B-E466-E89F286A6671}"/>
                </a:ext>
              </a:extLst>
            </p:cNvPr>
            <p:cNvSpPr/>
            <p:nvPr/>
          </p:nvSpPr>
          <p:spPr>
            <a:xfrm>
              <a:off x="504123" y="333892"/>
              <a:ext cx="644399" cy="6596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Picture 33" descr="Icon&#10;&#10;Description automatically generated">
              <a:extLst>
                <a:ext uri="{FF2B5EF4-FFF2-40B4-BE49-F238E27FC236}">
                  <a16:creationId xmlns:a16="http://schemas.microsoft.com/office/drawing/2014/main" id="{8F02AD5B-862A-99DE-18B0-942F0EA44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000" b="90000" l="7442" r="90349">
                          <a14:foregroundMark x1="7558" y1="39556" x2="7558" y2="39556"/>
                          <a14:foregroundMark x1="46744" y1="8556" x2="46744" y2="8556"/>
                          <a14:foregroundMark x1="49302" y1="7000" x2="49302" y2="7000"/>
                          <a14:foregroundMark x1="90349" y1="44333" x2="90349" y2="44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574" y="321685"/>
              <a:ext cx="755550" cy="790692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917D6AA-FFAC-92F9-DBC4-5D73A3ED92DF}"/>
              </a:ext>
            </a:extLst>
          </p:cNvPr>
          <p:cNvGrpSpPr/>
          <p:nvPr/>
        </p:nvGrpSpPr>
        <p:grpSpPr>
          <a:xfrm>
            <a:off x="1182485" y="3174908"/>
            <a:ext cx="1199278" cy="1369398"/>
            <a:chOff x="3860800" y="2711197"/>
            <a:chExt cx="3270114" cy="4067215"/>
          </a:xfrm>
        </p:grpSpPr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253C6EE4-1CAD-B52E-D7A9-66A0B1D4C9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22020" t="16055" r="11467" b="17432"/>
            <a:stretch/>
          </p:blipFill>
          <p:spPr>
            <a:xfrm>
              <a:off x="4495800" y="3505200"/>
              <a:ext cx="2209800" cy="2209800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0BFEE04-5B44-1FF3-C1C1-60010AB79AC0}"/>
                </a:ext>
              </a:extLst>
            </p:cNvPr>
            <p:cNvSpPr txBox="1"/>
            <p:nvPr/>
          </p:nvSpPr>
          <p:spPr>
            <a:xfrm>
              <a:off x="5094435" y="2711197"/>
              <a:ext cx="685799" cy="1123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47AACC6-3C7F-E7CE-0FE0-2ED0E5CE05E6}"/>
                </a:ext>
              </a:extLst>
            </p:cNvPr>
            <p:cNvSpPr txBox="1"/>
            <p:nvPr/>
          </p:nvSpPr>
          <p:spPr>
            <a:xfrm>
              <a:off x="5226695" y="5654429"/>
              <a:ext cx="685799" cy="1123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B49865D-F8B0-33F6-F8FA-E28E2D58FD01}"/>
                </a:ext>
              </a:extLst>
            </p:cNvPr>
            <p:cNvSpPr txBox="1"/>
            <p:nvPr/>
          </p:nvSpPr>
          <p:spPr>
            <a:xfrm>
              <a:off x="6445115" y="4112995"/>
              <a:ext cx="685799" cy="1123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latin typeface="Arial" panose="020B0604020202020204" pitchFamily="34" charset="0"/>
                  <a:cs typeface="Arial" panose="020B0604020202020204" pitchFamily="34" charset="0"/>
                </a:rPr>
                <a:t>Đ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7EFEE2C-E805-25F0-7624-897E8F9626C0}"/>
                </a:ext>
              </a:extLst>
            </p:cNvPr>
            <p:cNvSpPr txBox="1"/>
            <p:nvPr/>
          </p:nvSpPr>
          <p:spPr>
            <a:xfrm>
              <a:off x="3860800" y="4243459"/>
              <a:ext cx="685799" cy="1123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AAC6CC4-5A46-E77A-69D0-8E21EF3D33A2}"/>
              </a:ext>
            </a:extLst>
          </p:cNvPr>
          <p:cNvGrpSpPr/>
          <p:nvPr/>
        </p:nvGrpSpPr>
        <p:grpSpPr>
          <a:xfrm>
            <a:off x="2417686" y="3323563"/>
            <a:ext cx="5221633" cy="3272704"/>
            <a:chOff x="8353714" y="3239306"/>
            <a:chExt cx="3034115" cy="215910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38C567E-C3C8-848B-F862-7A81E6A16780}"/>
                </a:ext>
              </a:extLst>
            </p:cNvPr>
            <p:cNvGrpSpPr/>
            <p:nvPr/>
          </p:nvGrpSpPr>
          <p:grpSpPr>
            <a:xfrm>
              <a:off x="8353714" y="3239306"/>
              <a:ext cx="3034115" cy="2159101"/>
              <a:chOff x="-2113082" y="3087342"/>
              <a:chExt cx="3034115" cy="2159101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B31ACEC0-3BF7-FBE4-AB9C-E9735DD2D5A9}"/>
                  </a:ext>
                </a:extLst>
              </p:cNvPr>
              <p:cNvGrpSpPr/>
              <p:nvPr/>
            </p:nvGrpSpPr>
            <p:grpSpPr>
              <a:xfrm>
                <a:off x="-2113082" y="3419909"/>
                <a:ext cx="3034115" cy="1292162"/>
                <a:chOff x="-2078510" y="4450065"/>
                <a:chExt cx="3034115" cy="881050"/>
              </a:xfrm>
            </p:grpSpPr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6903735B-DDF0-F9CC-010D-7699ADA8A6F8}"/>
                    </a:ext>
                  </a:extLst>
                </p:cNvPr>
                <p:cNvSpPr txBox="1"/>
                <p:nvPr/>
              </p:nvSpPr>
              <p:spPr>
                <a:xfrm>
                  <a:off x="-2078510" y="4758060"/>
                  <a:ext cx="1402235" cy="32527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50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4 km</a:t>
                  </a:r>
                  <a:endParaRPr lang="en-US" sz="2500"/>
                </a:p>
              </p:txBody>
            </p:sp>
            <p:cxnSp>
              <p:nvCxnSpPr>
                <p:cNvPr id="22" name="Straight Arrow Connector 21">
                  <a:extLst>
                    <a:ext uri="{FF2B5EF4-FFF2-40B4-BE49-F238E27FC236}">
                      <a16:creationId xmlns:a16="http://schemas.microsoft.com/office/drawing/2014/main" id="{2AB3011C-93AB-5053-1445-8449DDCD67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-1082405" y="4450065"/>
                  <a:ext cx="2038010" cy="4867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Arrow Connector 26">
                  <a:extLst>
                    <a:ext uri="{FF2B5EF4-FFF2-40B4-BE49-F238E27FC236}">
                      <a16:creationId xmlns:a16="http://schemas.microsoft.com/office/drawing/2014/main" id="{7CE52380-4DA3-4A03-A5FF-40FBCAB363B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059506" y="4459684"/>
                  <a:ext cx="0" cy="866679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Arrow Connector 27">
                  <a:extLst>
                    <a:ext uri="{FF2B5EF4-FFF2-40B4-BE49-F238E27FC236}">
                      <a16:creationId xmlns:a16="http://schemas.microsoft.com/office/drawing/2014/main" id="{E844CC73-8494-4B79-50FA-A40FC50D3A8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1059506" y="5331115"/>
                  <a:ext cx="996106" cy="0"/>
                </a:xfrm>
                <a:prstGeom prst="straightConnector1">
                  <a:avLst/>
                </a:prstGeom>
                <a:ln w="38100">
                  <a:solidFill>
                    <a:srgbClr val="0070C0"/>
                  </a:solidFill>
                  <a:prstDash val="solid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5526410-7422-842C-143D-14680DBA1F92}"/>
                  </a:ext>
                </a:extLst>
              </p:cNvPr>
              <p:cNvSpPr txBox="1"/>
              <p:nvPr/>
            </p:nvSpPr>
            <p:spPr>
              <a:xfrm>
                <a:off x="-714965" y="3087342"/>
                <a:ext cx="1084283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5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6 km</a:t>
                </a:r>
                <a:endParaRPr lang="en-US" sz="2500"/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6C81364-79B0-B9F7-3831-5BA6481CBC58}"/>
                  </a:ext>
                </a:extLst>
              </p:cNvPr>
              <p:cNvSpPr txBox="1"/>
              <p:nvPr/>
            </p:nvSpPr>
            <p:spPr>
              <a:xfrm>
                <a:off x="-1094078" y="4769389"/>
                <a:ext cx="1124021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5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 km</a:t>
                </a:r>
                <a:endParaRPr lang="en-US" sz="2500"/>
              </a:p>
            </p:txBody>
          </p:sp>
        </p:grp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C1AF78B8-15EE-9F88-3D18-BEF476D479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368824" y="3592950"/>
              <a:ext cx="984976" cy="126411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2" name="Picture 41" descr="A picture containing icon&#10;&#10;Description automatically generated">
            <a:extLst>
              <a:ext uri="{FF2B5EF4-FFF2-40B4-BE49-F238E27FC236}">
                <a16:creationId xmlns:a16="http://schemas.microsoft.com/office/drawing/2014/main" id="{8CD33AC8-091B-80A6-5C37-4984804824D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79" b="89872" l="5357" r="94286">
                        <a14:foregroundMark x1="6310" y1="37951" x2="6310" y2="37951"/>
                        <a14:foregroundMark x1="94286" y1="37951" x2="94286" y2="37951"/>
                        <a14:foregroundMark x1="5357" y1="36321" x2="5357" y2="36321"/>
                        <a14:backgroundMark x1="45833" y1="67870" x2="45833" y2="67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77" t="21111" r="3414" b="35556"/>
          <a:stretch/>
        </p:blipFill>
        <p:spPr>
          <a:xfrm>
            <a:off x="7630856" y="3324308"/>
            <a:ext cx="1941142" cy="91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3887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56">
            <a:extLst>
              <a:ext uri="{FF2B5EF4-FFF2-40B4-BE49-F238E27FC236}">
                <a16:creationId xmlns:a16="http://schemas.microsoft.com/office/drawing/2014/main" id="{191916B2-4ACD-4AAC-8F91-D3547A606C07}"/>
              </a:ext>
            </a:extLst>
          </p:cNvPr>
          <p:cNvGrpSpPr/>
          <p:nvPr/>
        </p:nvGrpSpPr>
        <p:grpSpPr>
          <a:xfrm>
            <a:off x="4718423" y="126868"/>
            <a:ext cx="2590800" cy="531988"/>
            <a:chOff x="2193" y="0"/>
            <a:chExt cx="2245706" cy="1239104"/>
          </a:xfrm>
          <a:solidFill>
            <a:srgbClr val="002060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4" name="Rounded Rectangle 57">
              <a:extLst>
                <a:ext uri="{FF2B5EF4-FFF2-40B4-BE49-F238E27FC236}">
                  <a16:creationId xmlns:a16="http://schemas.microsoft.com/office/drawing/2014/main" id="{F99A500B-7AFE-42F1-982B-FB60E374A9A0}"/>
                </a:ext>
              </a:extLst>
            </p:cNvPr>
            <p:cNvSpPr/>
            <p:nvPr/>
          </p:nvSpPr>
          <p:spPr>
            <a:xfrm>
              <a:off x="2193" y="0"/>
              <a:ext cx="2245706" cy="1239104"/>
            </a:xfrm>
            <a:prstGeom prst="roundRect">
              <a:avLst/>
            </a:prstGeom>
            <a:grpFill/>
            <a:sp3d prstMaterial="plastic">
              <a:bevelT w="127000" h="25400" prst="relaxedInset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ounded Rectangle 4">
              <a:extLst>
                <a:ext uri="{FF2B5EF4-FFF2-40B4-BE49-F238E27FC236}">
                  <a16:creationId xmlns:a16="http://schemas.microsoft.com/office/drawing/2014/main" id="{2D81FD56-72A7-41B1-BE9A-DBEF44418680}"/>
                </a:ext>
              </a:extLst>
            </p:cNvPr>
            <p:cNvSpPr/>
            <p:nvPr/>
          </p:nvSpPr>
          <p:spPr>
            <a:xfrm>
              <a:off x="77334" y="60488"/>
              <a:ext cx="2124730" cy="1118127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60960" rIns="121920" bIns="60960" numCol="1" spcCol="1270" anchor="ctr" anchorCtr="0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600" b="1">
                  <a:latin typeface="Arial" panose="020B0604020202020204" pitchFamily="34" charset="0"/>
                  <a:cs typeface="Arial" panose="020B0604020202020204" pitchFamily="34" charset="0"/>
                </a:rPr>
                <a:t>Câu hỏi</a:t>
              </a:r>
            </a:p>
          </p:txBody>
        </p:sp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7BC6088-E3D7-4AEC-8453-6B51263F81F1}"/>
              </a:ext>
            </a:extLst>
          </p:cNvPr>
          <p:cNvSpPr/>
          <p:nvPr/>
        </p:nvSpPr>
        <p:spPr>
          <a:xfrm>
            <a:off x="790671" y="758277"/>
            <a:ext cx="10972800" cy="1691283"/>
          </a:xfrm>
          <a:prstGeom prst="roundRect">
            <a:avLst>
              <a:gd name="adj" fmla="val 8564"/>
            </a:avLst>
          </a:prstGeom>
          <a:solidFill>
            <a:schemeClr val="accent5">
              <a:lumMod val="20000"/>
              <a:lumOff val="80000"/>
            </a:schemeClr>
          </a:solidFill>
          <a:ln cmpd="dbl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0" name="Text Box 29">
            <a:extLst>
              <a:ext uri="{FF2B5EF4-FFF2-40B4-BE49-F238E27FC236}">
                <a16:creationId xmlns:a16="http://schemas.microsoft.com/office/drawing/2014/main" id="{A0300333-C687-4848-8F80-51CDEBECBD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5522" y="810252"/>
            <a:ext cx="10431902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7338" marR="0" indent="-287338" algn="just">
              <a:spcBef>
                <a:spcPts val="0"/>
              </a:spcBef>
            </a:pP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2.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Một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người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bơi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ngang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từ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bờ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bên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này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sang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bờ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bên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kia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một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dòng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sông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rộng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50 m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có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dòng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chảy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theo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hướng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từ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Bắc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xuống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Nam. </a:t>
            </a:r>
          </a:p>
          <a:p>
            <a:pPr marL="287338" marR="0" indent="-287338" algn="just">
              <a:spcBef>
                <a:spcPts val="0"/>
              </a:spcBef>
            </a:pP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Do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nước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sông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chảy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mạnh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nên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khi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sang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đến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bờ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bên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kia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thì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người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đó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đã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trôi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xuôi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theo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dòng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nước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50m.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Xác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định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độ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dịch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chuyển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người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đó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DE850E9-C099-536B-328F-F52F75901BF9}"/>
              </a:ext>
            </a:extLst>
          </p:cNvPr>
          <p:cNvGrpSpPr/>
          <p:nvPr/>
        </p:nvGrpSpPr>
        <p:grpSpPr>
          <a:xfrm>
            <a:off x="523655" y="427780"/>
            <a:ext cx="629089" cy="639020"/>
            <a:chOff x="493574" y="321685"/>
            <a:chExt cx="755550" cy="790692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E528D5BC-B358-859B-E466-E89F286A6671}"/>
                </a:ext>
              </a:extLst>
            </p:cNvPr>
            <p:cNvSpPr/>
            <p:nvPr/>
          </p:nvSpPr>
          <p:spPr>
            <a:xfrm>
              <a:off x="504123" y="333892"/>
              <a:ext cx="644399" cy="6596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Picture 33" descr="Icon&#10;&#10;Description automatically generated">
              <a:extLst>
                <a:ext uri="{FF2B5EF4-FFF2-40B4-BE49-F238E27FC236}">
                  <a16:creationId xmlns:a16="http://schemas.microsoft.com/office/drawing/2014/main" id="{8F02AD5B-862A-99DE-18B0-942F0EA44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000" b="90000" l="7442" r="90349">
                          <a14:foregroundMark x1="7558" y1="39556" x2="7558" y2="39556"/>
                          <a14:foregroundMark x1="46744" y1="8556" x2="46744" y2="8556"/>
                          <a14:foregroundMark x1="49302" y1="7000" x2="49302" y2="7000"/>
                          <a14:foregroundMark x1="90349" y1="44333" x2="90349" y2="44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574" y="321685"/>
              <a:ext cx="755550" cy="790692"/>
            </a:xfrm>
            <a:prstGeom prst="rect">
              <a:avLst/>
            </a:prstGeom>
          </p:spPr>
        </p:pic>
      </p:grpSp>
      <p:pic>
        <p:nvPicPr>
          <p:cNvPr id="10" name="Picture 9" descr="A person swimming in water&#10;&#10;Description automatically generated with low confidence">
            <a:extLst>
              <a:ext uri="{FF2B5EF4-FFF2-40B4-BE49-F238E27FC236}">
                <a16:creationId xmlns:a16="http://schemas.microsoft.com/office/drawing/2014/main" id="{5B1B816C-C3DE-139A-F83C-210BD2FC7BB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53" b="18136"/>
          <a:stretch/>
        </p:blipFill>
        <p:spPr>
          <a:xfrm>
            <a:off x="969094" y="2432950"/>
            <a:ext cx="6972299" cy="37946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DC978090-00F3-A4A4-18F6-117BA40867E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79" b="89872" l="2738" r="95833">
                        <a14:foregroundMark x1="7381" y1="47730" x2="7381" y2="47730"/>
                        <a14:foregroundMark x1="2857" y1="49825" x2="2857" y2="49825"/>
                        <a14:foregroundMark x1="95833" y1="53318" x2="95833" y2="533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8" t="34636" r="884" b="33416"/>
          <a:stretch/>
        </p:blipFill>
        <p:spPr>
          <a:xfrm rot="16033253">
            <a:off x="8084566" y="3681801"/>
            <a:ext cx="803998" cy="19307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1673B4D0-BD29-DEF9-B43A-BE78F6B7F04F}"/>
              </a:ext>
            </a:extLst>
          </p:cNvPr>
          <p:cNvGrpSpPr/>
          <p:nvPr/>
        </p:nvGrpSpPr>
        <p:grpSpPr>
          <a:xfrm rot="5400000">
            <a:off x="7879727" y="2968710"/>
            <a:ext cx="3638794" cy="2852152"/>
            <a:chOff x="6629400" y="1578858"/>
            <a:chExt cx="4751784" cy="2383542"/>
          </a:xfrm>
        </p:grpSpPr>
        <p:pic>
          <p:nvPicPr>
            <p:cNvPr id="17" name="Picture 16" descr="Background pattern&#10;&#10;Description automatically generated">
              <a:extLst>
                <a:ext uri="{FF2B5EF4-FFF2-40B4-BE49-F238E27FC236}">
                  <a16:creationId xmlns:a16="http://schemas.microsoft.com/office/drawing/2014/main" id="{1A21C1DF-464A-5F47-FD79-AED13C51F1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323" t="8982" r="20028" b="15236"/>
            <a:stretch/>
          </p:blipFill>
          <p:spPr>
            <a:xfrm rot="16200000">
              <a:off x="7813521" y="394737"/>
              <a:ext cx="2383542" cy="475178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75E30A2-72A9-A8BC-6435-E064AB5B68DD}"/>
                </a:ext>
              </a:extLst>
            </p:cNvPr>
            <p:cNvSpPr txBox="1"/>
            <p:nvPr/>
          </p:nvSpPr>
          <p:spPr>
            <a:xfrm rot="16200000">
              <a:off x="8351645" y="2184284"/>
              <a:ext cx="1048006" cy="8239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500">
                  <a:solidFill>
                    <a:schemeClr val="bg1"/>
                  </a:solidFill>
                </a:rPr>
                <a:t>50m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F10409A-8F27-01D8-BBC2-CFB67CC99B93}"/>
                </a:ext>
              </a:extLst>
            </p:cNvPr>
            <p:cNvSpPr txBox="1"/>
            <p:nvPr/>
          </p:nvSpPr>
          <p:spPr>
            <a:xfrm>
              <a:off x="8921077" y="1620998"/>
              <a:ext cx="1456918" cy="5272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500">
                  <a:solidFill>
                    <a:schemeClr val="bg1"/>
                  </a:solidFill>
                </a:rPr>
                <a:t>50 m</a:t>
              </a:r>
            </a:p>
          </p:txBody>
        </p:sp>
      </p:grp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11A6D99-47D3-4CC9-1D7D-AE370D1BD109}"/>
              </a:ext>
            </a:extLst>
          </p:cNvPr>
          <p:cNvCxnSpPr>
            <a:cxnSpLocks/>
          </p:cNvCxnSpPr>
          <p:nvPr/>
        </p:nvCxnSpPr>
        <p:spPr>
          <a:xfrm>
            <a:off x="9067800" y="4554577"/>
            <a:ext cx="1371600" cy="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CD3585F-7ED9-864F-DE8D-A1001BD0CA48}"/>
              </a:ext>
            </a:extLst>
          </p:cNvPr>
          <p:cNvCxnSpPr>
            <a:cxnSpLocks/>
          </p:cNvCxnSpPr>
          <p:nvPr/>
        </p:nvCxnSpPr>
        <p:spPr>
          <a:xfrm>
            <a:off x="10426858" y="4553262"/>
            <a:ext cx="0" cy="1085538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48481DE-E4FA-BA5A-AF85-351F76EEC21D}"/>
              </a:ext>
            </a:extLst>
          </p:cNvPr>
          <p:cNvCxnSpPr>
            <a:cxnSpLocks/>
          </p:cNvCxnSpPr>
          <p:nvPr/>
        </p:nvCxnSpPr>
        <p:spPr>
          <a:xfrm>
            <a:off x="9067800" y="4534524"/>
            <a:ext cx="1359058" cy="110427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51929039-C8E0-CC0B-0025-2C6997FD68AA}"/>
              </a:ext>
            </a:extLst>
          </p:cNvPr>
          <p:cNvSpPr txBox="1"/>
          <p:nvPr/>
        </p:nvSpPr>
        <p:spPr>
          <a:xfrm>
            <a:off x="11249759" y="3735315"/>
            <a:ext cx="8123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</a:t>
            </a:r>
            <a:r>
              <a:rPr lang="en-US" sz="4000" baseline="-2500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endParaRPr lang="en-US" sz="400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3F11245-2EED-6539-2972-C480E802EDC5}"/>
              </a:ext>
            </a:extLst>
          </p:cNvPr>
          <p:cNvSpPr txBox="1"/>
          <p:nvPr/>
        </p:nvSpPr>
        <p:spPr>
          <a:xfrm>
            <a:off x="7774473" y="3202127"/>
            <a:ext cx="8123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</a:t>
            </a:r>
            <a:r>
              <a:rPr lang="en-US" sz="4000" baseline="-2500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endParaRPr lang="en-US" sz="4000">
              <a:solidFill>
                <a:schemeClr val="bg1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FE4EE52-6F0A-B5DA-B3F8-2080B756F1F1}"/>
              </a:ext>
            </a:extLst>
          </p:cNvPr>
          <p:cNvGrpSpPr/>
          <p:nvPr/>
        </p:nvGrpSpPr>
        <p:grpSpPr>
          <a:xfrm>
            <a:off x="10933640" y="2744301"/>
            <a:ext cx="1199278" cy="1369398"/>
            <a:chOff x="3860800" y="2711197"/>
            <a:chExt cx="3270114" cy="4067215"/>
          </a:xfrm>
        </p:grpSpPr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8328C4ED-DFDB-2143-CF19-26736D7A17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22020" t="16055" r="11467" b="17432"/>
            <a:stretch/>
          </p:blipFill>
          <p:spPr>
            <a:xfrm>
              <a:off x="4495800" y="3505200"/>
              <a:ext cx="2209800" cy="220980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2B755C1-DD6B-608F-48CA-19BD04E29527}"/>
                </a:ext>
              </a:extLst>
            </p:cNvPr>
            <p:cNvSpPr txBox="1"/>
            <p:nvPr/>
          </p:nvSpPr>
          <p:spPr>
            <a:xfrm>
              <a:off x="5094435" y="2711197"/>
              <a:ext cx="685799" cy="1123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9899376-8D29-CC50-7945-E679FA112DC5}"/>
                </a:ext>
              </a:extLst>
            </p:cNvPr>
            <p:cNvSpPr txBox="1"/>
            <p:nvPr/>
          </p:nvSpPr>
          <p:spPr>
            <a:xfrm>
              <a:off x="5226695" y="5654429"/>
              <a:ext cx="685799" cy="1123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3F4EB74-9240-EC37-B64B-B41E42FB7B0E}"/>
                </a:ext>
              </a:extLst>
            </p:cNvPr>
            <p:cNvSpPr txBox="1"/>
            <p:nvPr/>
          </p:nvSpPr>
          <p:spPr>
            <a:xfrm>
              <a:off x="6445115" y="4112995"/>
              <a:ext cx="685799" cy="1123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latin typeface="Arial" panose="020B0604020202020204" pitchFamily="34" charset="0"/>
                  <a:cs typeface="Arial" panose="020B0604020202020204" pitchFamily="34" charset="0"/>
                </a:rPr>
                <a:t>Đ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4999A54-6F49-4B19-0714-04DE377396EC}"/>
                </a:ext>
              </a:extLst>
            </p:cNvPr>
            <p:cNvSpPr txBox="1"/>
            <p:nvPr/>
          </p:nvSpPr>
          <p:spPr>
            <a:xfrm>
              <a:off x="3860800" y="4243459"/>
              <a:ext cx="685799" cy="1123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</a:p>
          </p:txBody>
        </p:sp>
      </p:grp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2820CFF-4DB6-128F-53DC-E692A18CDE26}"/>
              </a:ext>
            </a:extLst>
          </p:cNvPr>
          <p:cNvCxnSpPr>
            <a:cxnSpLocks/>
          </p:cNvCxnSpPr>
          <p:nvPr/>
        </p:nvCxnSpPr>
        <p:spPr>
          <a:xfrm>
            <a:off x="9448800" y="2770970"/>
            <a:ext cx="0" cy="631015"/>
          </a:xfrm>
          <a:prstGeom prst="straightConnector1">
            <a:avLst/>
          </a:prstGeom>
          <a:ln w="762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4496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A4BF5096-ECDF-4580-86D3-7EE111E1302B}"/>
              </a:ext>
            </a:extLst>
          </p:cNvPr>
          <p:cNvSpPr txBox="1"/>
          <p:nvPr/>
        </p:nvSpPr>
        <p:spPr>
          <a:xfrm>
            <a:off x="760996" y="6083649"/>
            <a:ext cx="49483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altLang="en-US" sz="2000" b="0" i="1">
                <a:latin typeface="Arial" panose="020B0604020202020204" pitchFamily="34" charset="0"/>
                <a:cs typeface="Arial" panose="020B0604020202020204" pitchFamily="34" charset="0"/>
              </a:rPr>
              <a:t>Một </a:t>
            </a:r>
            <a:r>
              <a:rPr lang="en-US" altLang="en-US" sz="2000" b="0" i="1" err="1"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altLang="en-US" sz="2000" b="0" i="1">
                <a:latin typeface="Arial" panose="020B0604020202020204" pitchFamily="34" charset="0"/>
                <a:cs typeface="Arial" panose="020B0604020202020204" pitchFamily="34" charset="0"/>
              </a:rPr>
              <a:t> xe (4 m) đi từ TP HCM đến Đà Lạt (308 km) được xem là chất điểm. </a:t>
            </a:r>
            <a:endParaRPr lang="en-US" altLang="en-US" sz="2000" b="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 descr="A picture containing counter, different, various, bunch&#10;&#10;Description automatically generated">
            <a:extLst>
              <a:ext uri="{FF2B5EF4-FFF2-40B4-BE49-F238E27FC236}">
                <a16:creationId xmlns:a16="http://schemas.microsoft.com/office/drawing/2014/main" id="{9197EFDD-CFCA-491E-B7CC-1999D3104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548" y="2824295"/>
            <a:ext cx="5970813" cy="33638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646C50D-3799-4915-B352-3BD2FC2435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17"/>
          <a:stretch/>
        </p:blipFill>
        <p:spPr>
          <a:xfrm>
            <a:off x="685583" y="2824294"/>
            <a:ext cx="4948316" cy="3363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62414AC-746E-4C3E-8F5F-A3A3930A66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79" b="89872" l="4048" r="97857">
                        <a14:foregroundMark x1="5952" y1="54133" x2="5952" y2="54133"/>
                        <a14:foregroundMark x1="4048" y1="50291" x2="4048" y2="50291"/>
                        <a14:foregroundMark x1="7738" y1="53085" x2="7738" y2="53085"/>
                        <a14:foregroundMark x1="4524" y1="51455" x2="4524" y2="51455"/>
                        <a14:foregroundMark x1="93452" y1="57625" x2="93452" y2="57625"/>
                        <a14:foregroundMark x1="97857" y1="58673" x2="97857" y2="58673"/>
                        <a14:foregroundMark x1="45476" y1="45518" x2="45476" y2="45518"/>
                        <a14:foregroundMark x1="41548" y1="45867" x2="41548" y2="45867"/>
                        <a14:foregroundMark x1="41905" y1="45052" x2="41905" y2="450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539" y="4786293"/>
            <a:ext cx="1910255" cy="164979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BEEEB32-6BAC-4703-B621-86B6B59288DC}"/>
              </a:ext>
            </a:extLst>
          </p:cNvPr>
          <p:cNvSpPr txBox="1"/>
          <p:nvPr/>
        </p:nvSpPr>
        <p:spPr>
          <a:xfrm>
            <a:off x="6187966" y="6079759"/>
            <a:ext cx="5638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altLang="en-US" sz="2000" b="0" i="1">
                <a:latin typeface="Arial" panose="020B0604020202020204" pitchFamily="34" charset="0"/>
                <a:cs typeface="Arial" panose="020B0604020202020204" pitchFamily="34" charset="0"/>
              </a:rPr>
              <a:t>Cũng xe đó (4m) khi di chuyển trong </a:t>
            </a:r>
            <a:r>
              <a:rPr lang="en-US" altLang="en-US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bãi</a:t>
            </a:r>
            <a:r>
              <a:rPr lang="en-US" altLang="en-US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b="0" i="1" err="1">
                <a:latin typeface="Arial" panose="020B0604020202020204" pitchFamily="34" charset="0"/>
                <a:cs typeface="Arial" panose="020B0604020202020204" pitchFamily="34" charset="0"/>
              </a:rPr>
              <a:t>đậu</a:t>
            </a:r>
            <a:r>
              <a:rPr lang="en-US" altLang="en-US" sz="2000" b="0" i="1">
                <a:latin typeface="Arial" panose="020B0604020202020204" pitchFamily="34" charset="0"/>
                <a:cs typeface="Arial" panose="020B0604020202020204" pitchFamily="34" charset="0"/>
              </a:rPr>
              <a:t> xe (10m) thì không được xem là chất điểm.</a:t>
            </a:r>
            <a:endParaRPr lang="en-US" altLang="en-US" sz="2000" b="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56">
            <a:extLst>
              <a:ext uri="{FF2B5EF4-FFF2-40B4-BE49-F238E27FC236}">
                <a16:creationId xmlns:a16="http://schemas.microsoft.com/office/drawing/2014/main" id="{72727506-6B04-32E4-9142-9EF6168AA715}"/>
              </a:ext>
            </a:extLst>
          </p:cNvPr>
          <p:cNvGrpSpPr/>
          <p:nvPr/>
        </p:nvGrpSpPr>
        <p:grpSpPr>
          <a:xfrm>
            <a:off x="4876800" y="153812"/>
            <a:ext cx="2269096" cy="531988"/>
            <a:chOff x="2193" y="0"/>
            <a:chExt cx="2245706" cy="1239104"/>
          </a:xfrm>
          <a:solidFill>
            <a:srgbClr val="002060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0" name="Rounded Rectangle 57">
              <a:extLst>
                <a:ext uri="{FF2B5EF4-FFF2-40B4-BE49-F238E27FC236}">
                  <a16:creationId xmlns:a16="http://schemas.microsoft.com/office/drawing/2014/main" id="{738626A0-C2BE-F552-A117-04A991D2B1B8}"/>
                </a:ext>
              </a:extLst>
            </p:cNvPr>
            <p:cNvSpPr/>
            <p:nvPr/>
          </p:nvSpPr>
          <p:spPr>
            <a:xfrm>
              <a:off x="2193" y="0"/>
              <a:ext cx="2245706" cy="1239104"/>
            </a:xfrm>
            <a:prstGeom prst="roundRect">
              <a:avLst/>
            </a:prstGeom>
            <a:grpFill/>
            <a:sp3d prstMaterial="plastic">
              <a:bevelT w="127000" h="25400" prst="relaxedInset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Rounded Rectangle 4">
              <a:extLst>
                <a:ext uri="{FF2B5EF4-FFF2-40B4-BE49-F238E27FC236}">
                  <a16:creationId xmlns:a16="http://schemas.microsoft.com/office/drawing/2014/main" id="{E81FB129-5138-75DC-6587-072C18A714D1}"/>
                </a:ext>
              </a:extLst>
            </p:cNvPr>
            <p:cNvSpPr/>
            <p:nvPr/>
          </p:nvSpPr>
          <p:spPr>
            <a:xfrm>
              <a:off x="77334" y="60488"/>
              <a:ext cx="2124730" cy="1118127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60960" rIns="121920" bIns="60960" numCol="1" spcCol="1270" anchor="ctr" anchorCtr="0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600" b="1">
                  <a:latin typeface="Arial" panose="020B0604020202020204" pitchFamily="34" charset="0"/>
                  <a:cs typeface="Arial" panose="020B0604020202020204" pitchFamily="34" charset="0"/>
                </a:rPr>
                <a:t>Em có biết?</a:t>
              </a:r>
            </a:p>
          </p:txBody>
        </p:sp>
      </p:grpSp>
      <p:pic>
        <p:nvPicPr>
          <p:cNvPr id="23" name="Picture 5" descr="empty-blue-rectangle">
            <a:extLst>
              <a:ext uri="{FF2B5EF4-FFF2-40B4-BE49-F238E27FC236}">
                <a16:creationId xmlns:a16="http://schemas.microsoft.com/office/drawing/2014/main" id="{3ECFB911-21F1-9C7C-F033-D14F4A801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13" y="779796"/>
            <a:ext cx="11887200" cy="2044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C5CCB6D-15DD-9BCE-0B7F-3B24D7DDD844}"/>
              </a:ext>
            </a:extLst>
          </p:cNvPr>
          <p:cNvSpPr txBox="1"/>
          <p:nvPr/>
        </p:nvSpPr>
        <p:spPr>
          <a:xfrm>
            <a:off x="808537" y="779797"/>
            <a:ext cx="1031666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2500" b="1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Động học </a:t>
            </a: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là phần vật lý </a:t>
            </a:r>
            <a:r>
              <a:rPr lang="en-US" sz="2500" b="1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nghiên cứu chuyển động của vật </a:t>
            </a: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mà không đề cập đến tác dụng của lực lên chuyển động.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AE2BEF-A5F1-F06B-9AD4-C60C2B88FD48}"/>
              </a:ext>
            </a:extLst>
          </p:cNvPr>
          <p:cNvSpPr txBox="1"/>
          <p:nvPr/>
        </p:nvSpPr>
        <p:spPr>
          <a:xfrm>
            <a:off x="831673" y="1534642"/>
            <a:ext cx="10503176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Khi kích thước của vật </a:t>
            </a:r>
            <a:r>
              <a:rPr lang="en-US" sz="2500" b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rất nhỏ so với độ dài của quãng đường đi được </a:t>
            </a: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thì vật được coi là </a:t>
            </a:r>
            <a:r>
              <a:rPr lang="en-US" sz="2500" b="1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chất điểm</a:t>
            </a: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</a:p>
          <a:p>
            <a:pPr marR="0" algn="ctr">
              <a:spcBef>
                <a:spcPts val="0"/>
              </a:spcBef>
            </a:pPr>
            <a:r>
              <a:rPr lang="en-US" sz="2500" i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(Ở</a:t>
            </a:r>
            <a:r>
              <a:rPr lang="en-US" sz="25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chương này chúng ta chỉ tìm hiểu chuyển động của chất điểm)</a:t>
            </a:r>
            <a:endParaRPr lang="en-US" sz="2500" i="1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4" name="Picture 13" descr="Logo, icon&#10;&#10;Description automatically generated">
            <a:extLst>
              <a:ext uri="{FF2B5EF4-FFF2-40B4-BE49-F238E27FC236}">
                <a16:creationId xmlns:a16="http://schemas.microsoft.com/office/drawing/2014/main" id="{2ACA01AC-516F-E79E-45BA-7BB4EAADCE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13" y="395076"/>
            <a:ext cx="557940" cy="557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78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9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5094BBC-4AEF-45E2-800C-D9EB80EB9602}"/>
              </a:ext>
            </a:extLst>
          </p:cNvPr>
          <p:cNvGrpSpPr/>
          <p:nvPr/>
        </p:nvGrpSpPr>
        <p:grpSpPr>
          <a:xfrm>
            <a:off x="-76200" y="65599"/>
            <a:ext cx="8603570" cy="541686"/>
            <a:chOff x="74035" y="2231322"/>
            <a:chExt cx="8550262" cy="756153"/>
          </a:xfrm>
        </p:grpSpPr>
        <p:grpSp>
          <p:nvGrpSpPr>
            <p:cNvPr id="5" name="Group 70">
              <a:extLst>
                <a:ext uri="{FF2B5EF4-FFF2-40B4-BE49-F238E27FC236}">
                  <a16:creationId xmlns:a16="http://schemas.microsoft.com/office/drawing/2014/main" id="{22027F8E-E199-4A54-B069-309AC25303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0533" y="2267004"/>
              <a:ext cx="8293764" cy="708275"/>
              <a:chOff x="587624" y="3377549"/>
              <a:chExt cx="4270901" cy="1364238"/>
            </a:xfrm>
          </p:grpSpPr>
          <p:pic>
            <p:nvPicPr>
              <p:cNvPr id="8" name="Picture 8" descr="empty-green-rectangle">
                <a:extLst>
                  <a:ext uri="{FF2B5EF4-FFF2-40B4-BE49-F238E27FC236}">
                    <a16:creationId xmlns:a16="http://schemas.microsoft.com/office/drawing/2014/main" id="{1EE22726-B2BB-421D-B925-BEC456C6480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7624" y="3377549"/>
                <a:ext cx="4270901" cy="1364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" name="Picture 9" descr="green-top-faded">
                <a:extLst>
                  <a:ext uri="{FF2B5EF4-FFF2-40B4-BE49-F238E27FC236}">
                    <a16:creationId xmlns:a16="http://schemas.microsoft.com/office/drawing/2014/main" id="{06869E57-2328-4344-AAC1-8990C425C49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205129" y="3887447"/>
                <a:ext cx="1273934" cy="3960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F6D9640-ADB6-4E6A-B6DE-3A9270062E74}"/>
                </a:ext>
              </a:extLst>
            </p:cNvPr>
            <p:cNvSpPr txBox="1"/>
            <p:nvPr/>
          </p:nvSpPr>
          <p:spPr bwMode="auto">
            <a:xfrm>
              <a:off x="74035" y="2267003"/>
              <a:ext cx="1501326" cy="6874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26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101600">
                      <a:schemeClr val="accent4">
                        <a:satMod val="175000"/>
                        <a:alpha val="40000"/>
                      </a:schemeClr>
                    </a:glow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endParaRPr 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1026060">
              <a:extLst>
                <a:ext uri="{FF2B5EF4-FFF2-40B4-BE49-F238E27FC236}">
                  <a16:creationId xmlns:a16="http://schemas.microsoft.com/office/drawing/2014/main" id="{071903BE-FA19-43F4-A858-1F57B905EB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9204" y="2231322"/>
              <a:ext cx="7415092" cy="75615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109728" tIns="54864" rIns="109728" bIns="54864">
              <a:spAutoFit/>
            </a:bodyPr>
            <a:lstStyle>
              <a:lvl1pPr marL="287338" indent="-287338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indent="0" defTabSz="1095376">
                <a:buClr>
                  <a:schemeClr val="tx2"/>
                </a:buClr>
                <a:buSzPct val="95000"/>
                <a:defRPr/>
              </a:pPr>
              <a:r>
                <a:rPr lang="en-US" sz="2800" i="1">
                  <a:cs typeface="Arial" panose="020B0604020202020204" pitchFamily="34" charset="0"/>
                </a:rPr>
                <a:t>Vị trí của vật chuyển động tại các thời điểm</a:t>
              </a:r>
              <a:endParaRPr lang="en-US" sz="2800" dirty="0">
                <a:cs typeface="Arial" panose="020B0604020202020204" pitchFamily="34" charset="0"/>
              </a:endParaRPr>
            </a:p>
          </p:txBody>
        </p:sp>
      </p:grpSp>
      <p:pic>
        <p:nvPicPr>
          <p:cNvPr id="15" name="Picture 5" descr="empty-blue-rectangle">
            <a:extLst>
              <a:ext uri="{FF2B5EF4-FFF2-40B4-BE49-F238E27FC236}">
                <a16:creationId xmlns:a16="http://schemas.microsoft.com/office/drawing/2014/main" id="{1DC6EFAC-399A-486B-88AB-5D7431CD0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39" y="710559"/>
            <a:ext cx="11200778" cy="223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C224933-9386-4EF8-83D5-7F9F847973BE}"/>
              </a:ext>
            </a:extLst>
          </p:cNvPr>
          <p:cNvSpPr txBox="1"/>
          <p:nvPr/>
        </p:nvSpPr>
        <p:spPr>
          <a:xfrm>
            <a:off x="900624" y="816020"/>
            <a:ext cx="953878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US" sz="2500">
                <a:solidFill>
                  <a:srgbClr val="000000"/>
                </a:solidFill>
                <a:latin typeface="Arial" panose="020B0604020202020204" pitchFamily="34" charset="0"/>
                <a:ea typeface="游明朝" panose="02020400000000000000" pitchFamily="18" charset="-128"/>
              </a:rPr>
              <a:t>K</a:t>
            </a: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</a:rPr>
              <a:t>hi vận chuyển động thì vị trí của vật so với vật được chọn làm mốc thay đổi theo thời gian.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BA102AA-9AB0-D057-DEBC-9866C9D2347D}"/>
              </a:ext>
            </a:extLst>
          </p:cNvPr>
          <p:cNvSpPr txBox="1"/>
          <p:nvPr/>
        </p:nvSpPr>
        <p:spPr>
          <a:xfrm>
            <a:off x="617487" y="3974453"/>
            <a:ext cx="633045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1200"/>
              </a:spcAft>
            </a:pPr>
            <a:r>
              <a:rPr lang="en-US" sz="25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Ví dụ: nếu tỉ lệ là 1/1000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i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</a:t>
            </a:r>
            <a:r>
              <a:rPr lang="en-US" sz="25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ị trí điểm A: (x = 10 m; y = 20 m)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500" i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Vị trí </a:t>
            </a:r>
            <a:r>
              <a:rPr lang="en-US" sz="25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điểm B: là (x= - 10 m;y = 20 m).</a:t>
            </a:r>
            <a:endParaRPr lang="en-US" sz="2500" i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ECF5120-D6A0-8E54-7406-5207C3E6A8C3}"/>
              </a:ext>
            </a:extLst>
          </p:cNvPr>
          <p:cNvSpPr txBox="1"/>
          <p:nvPr/>
        </p:nvSpPr>
        <p:spPr>
          <a:xfrm>
            <a:off x="6057014" y="6266982"/>
            <a:ext cx="613498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</a:pPr>
            <a:r>
              <a:rPr lang="en-US" sz="22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Tỉ xích 1 cm ứng với 10 m </a:t>
            </a:r>
            <a:endParaRPr lang="en-US" sz="2200" i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7275AA8-065F-18BA-12A6-2EF757E02FBE}"/>
              </a:ext>
            </a:extLst>
          </p:cNvPr>
          <p:cNvGrpSpPr/>
          <p:nvPr/>
        </p:nvGrpSpPr>
        <p:grpSpPr>
          <a:xfrm>
            <a:off x="7315200" y="3195573"/>
            <a:ext cx="3962401" cy="3236398"/>
            <a:chOff x="7315200" y="3195573"/>
            <a:chExt cx="3962401" cy="3236398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0430C7AA-561B-CA53-0EA2-CE7C87D2EC9A}"/>
                </a:ext>
              </a:extLst>
            </p:cNvPr>
            <p:cNvCxnSpPr>
              <a:cxnSpLocks/>
            </p:cNvCxnSpPr>
            <p:nvPr/>
          </p:nvCxnSpPr>
          <p:spPr>
            <a:xfrm>
              <a:off x="7315200" y="5859549"/>
              <a:ext cx="3790823" cy="0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5EA7CEDE-FAB2-ED9C-CFDB-9BD35CFB1C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4388" y="3319799"/>
              <a:ext cx="0" cy="2630506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77B5E23-F894-F66E-FF8B-3493415762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07967" y="4169392"/>
              <a:ext cx="0" cy="1690156"/>
            </a:xfrm>
            <a:prstGeom prst="line">
              <a:avLst/>
            </a:prstGeom>
            <a:ln w="19050"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E00F510-F546-876B-89C1-2B902DC87D7A}"/>
                </a:ext>
              </a:extLst>
            </p:cNvPr>
            <p:cNvSpPr txBox="1"/>
            <p:nvPr/>
          </p:nvSpPr>
          <p:spPr>
            <a:xfrm>
              <a:off x="8887952" y="3195573"/>
              <a:ext cx="1079306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500"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lang="en-US" sz="2500" baseline="-2500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2BCF07E-773E-3A59-2025-4DC8BE6B5E4F}"/>
                </a:ext>
              </a:extLst>
            </p:cNvPr>
            <p:cNvSpPr txBox="1"/>
            <p:nvPr/>
          </p:nvSpPr>
          <p:spPr>
            <a:xfrm>
              <a:off x="10439409" y="5954917"/>
              <a:ext cx="83819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500"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endParaRPr lang="en-US" sz="2500" baseline="-25000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204E67B-A654-F77B-6002-D2EB7448F05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58400" y="4199895"/>
              <a:ext cx="0" cy="1690156"/>
            </a:xfrm>
            <a:prstGeom prst="line">
              <a:avLst/>
            </a:prstGeom>
            <a:ln w="19050"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0BE5B7F-D181-D95E-30D3-2F259AF481D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056673" y="4149890"/>
              <a:ext cx="2035429" cy="19502"/>
            </a:xfrm>
            <a:prstGeom prst="line">
              <a:avLst/>
            </a:prstGeom>
            <a:ln w="19050"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EF6EA635-40B4-E5A0-320C-04FA49C8C454}"/>
                </a:ext>
              </a:extLst>
            </p:cNvPr>
            <p:cNvSpPr/>
            <p:nvPr/>
          </p:nvSpPr>
          <p:spPr>
            <a:xfrm>
              <a:off x="8026766" y="4075210"/>
              <a:ext cx="142154" cy="1493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7EECB30-79E5-3B45-FB45-60203BDDC6A6}"/>
                </a:ext>
              </a:extLst>
            </p:cNvPr>
            <p:cNvSpPr/>
            <p:nvPr/>
          </p:nvSpPr>
          <p:spPr>
            <a:xfrm>
              <a:off x="9987323" y="4115400"/>
              <a:ext cx="142154" cy="1493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9F475CA-C325-3845-6FDF-F1BA85FB6F54}"/>
                </a:ext>
              </a:extLst>
            </p:cNvPr>
            <p:cNvSpPr txBox="1"/>
            <p:nvPr/>
          </p:nvSpPr>
          <p:spPr>
            <a:xfrm>
              <a:off x="7717213" y="5847602"/>
              <a:ext cx="619106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500"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-1</a:t>
              </a:r>
              <a:endParaRPr lang="en-US" sz="2500" baseline="-2500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D652F37-7196-0AF3-4627-D4B3A6003499}"/>
                </a:ext>
              </a:extLst>
            </p:cNvPr>
            <p:cNvSpPr txBox="1"/>
            <p:nvPr/>
          </p:nvSpPr>
          <p:spPr>
            <a:xfrm>
              <a:off x="8490821" y="4774227"/>
              <a:ext cx="619106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500"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sz="2500" baseline="-2500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73B7155-76A1-53E4-56E3-95068625C1A5}"/>
                </a:ext>
              </a:extLst>
            </p:cNvPr>
            <p:cNvSpPr txBox="1"/>
            <p:nvPr/>
          </p:nvSpPr>
          <p:spPr>
            <a:xfrm>
              <a:off x="9756899" y="5895287"/>
              <a:ext cx="619106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500"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sz="2500" baseline="-250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D452D9F-2DF8-FFFD-1586-5AE7A8B34258}"/>
                </a:ext>
              </a:extLst>
            </p:cNvPr>
            <p:cNvSpPr txBox="1"/>
            <p:nvPr/>
          </p:nvSpPr>
          <p:spPr>
            <a:xfrm>
              <a:off x="7785358" y="3603053"/>
              <a:ext cx="619106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500"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en-US" sz="2500" baseline="-2500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8F46791-4401-7A82-E3B4-8569C8E992B3}"/>
                </a:ext>
              </a:extLst>
            </p:cNvPr>
            <p:cNvSpPr txBox="1"/>
            <p:nvPr/>
          </p:nvSpPr>
          <p:spPr>
            <a:xfrm>
              <a:off x="10034920" y="3657333"/>
              <a:ext cx="619106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500"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en-US" sz="2500" baseline="-25000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A847A268-1774-259E-26A1-115B21ECDFAB}"/>
                </a:ext>
              </a:extLst>
            </p:cNvPr>
            <p:cNvCxnSpPr/>
            <p:nvPr/>
          </p:nvCxnSpPr>
          <p:spPr>
            <a:xfrm flipH="1">
              <a:off x="8976922" y="4991698"/>
              <a:ext cx="19493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09EE64B-5896-D049-E450-4C3A7CBF5148}"/>
                </a:ext>
              </a:extLst>
            </p:cNvPr>
            <p:cNvSpPr txBox="1"/>
            <p:nvPr/>
          </p:nvSpPr>
          <p:spPr>
            <a:xfrm>
              <a:off x="8578399" y="3735926"/>
              <a:ext cx="619106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500"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sz="2500" baseline="-25000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D5DF7F04-61CF-E2C7-A8A6-448B0869F6FD}"/>
              </a:ext>
            </a:extLst>
          </p:cNvPr>
          <p:cNvSpPr txBox="1"/>
          <p:nvPr/>
        </p:nvSpPr>
        <p:spPr>
          <a:xfrm>
            <a:off x="956852" y="1870910"/>
            <a:ext cx="953878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</a:rPr>
              <a:t>Để xác định vị trí của vật, người ta dùng hệ toạ độ có gốc là vị trí của vật mốc, trục hoành Ox và trục tung Oy</a:t>
            </a:r>
          </a:p>
        </p:txBody>
      </p:sp>
    </p:spTree>
    <p:extLst>
      <p:ext uri="{BB962C8B-B14F-4D97-AF65-F5344CB8AC3E}">
        <p14:creationId xmlns:p14="http://schemas.microsoft.com/office/powerpoint/2010/main" val="1843524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0" grpId="0"/>
      <p:bldP spid="23" grpId="0"/>
      <p:bldP spid="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5094BBC-4AEF-45E2-800C-D9EB80EB9602}"/>
              </a:ext>
            </a:extLst>
          </p:cNvPr>
          <p:cNvGrpSpPr/>
          <p:nvPr/>
        </p:nvGrpSpPr>
        <p:grpSpPr>
          <a:xfrm>
            <a:off x="-76200" y="65599"/>
            <a:ext cx="8603570" cy="541686"/>
            <a:chOff x="74035" y="2231322"/>
            <a:chExt cx="8550262" cy="756153"/>
          </a:xfrm>
        </p:grpSpPr>
        <p:grpSp>
          <p:nvGrpSpPr>
            <p:cNvPr id="5" name="Group 70">
              <a:extLst>
                <a:ext uri="{FF2B5EF4-FFF2-40B4-BE49-F238E27FC236}">
                  <a16:creationId xmlns:a16="http://schemas.microsoft.com/office/drawing/2014/main" id="{22027F8E-E199-4A54-B069-309AC25303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0533" y="2267004"/>
              <a:ext cx="8293764" cy="708275"/>
              <a:chOff x="587624" y="3377549"/>
              <a:chExt cx="4270901" cy="1364238"/>
            </a:xfrm>
          </p:grpSpPr>
          <p:pic>
            <p:nvPicPr>
              <p:cNvPr id="8" name="Picture 8" descr="empty-green-rectangle">
                <a:extLst>
                  <a:ext uri="{FF2B5EF4-FFF2-40B4-BE49-F238E27FC236}">
                    <a16:creationId xmlns:a16="http://schemas.microsoft.com/office/drawing/2014/main" id="{1EE22726-B2BB-421D-B925-BEC456C6480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7624" y="3377549"/>
                <a:ext cx="4270901" cy="1364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" name="Picture 9" descr="green-top-faded">
                <a:extLst>
                  <a:ext uri="{FF2B5EF4-FFF2-40B4-BE49-F238E27FC236}">
                    <a16:creationId xmlns:a16="http://schemas.microsoft.com/office/drawing/2014/main" id="{06869E57-2328-4344-AAC1-8990C425C49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205129" y="3887447"/>
                <a:ext cx="1273934" cy="3960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F6D9640-ADB6-4E6A-B6DE-3A9270062E74}"/>
                </a:ext>
              </a:extLst>
            </p:cNvPr>
            <p:cNvSpPr txBox="1"/>
            <p:nvPr/>
          </p:nvSpPr>
          <p:spPr bwMode="auto">
            <a:xfrm>
              <a:off x="74035" y="2267003"/>
              <a:ext cx="1501326" cy="6874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26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101600">
                      <a:schemeClr val="accent4">
                        <a:satMod val="175000"/>
                        <a:alpha val="40000"/>
                      </a:schemeClr>
                    </a:glow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endParaRPr 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1026060">
              <a:extLst>
                <a:ext uri="{FF2B5EF4-FFF2-40B4-BE49-F238E27FC236}">
                  <a16:creationId xmlns:a16="http://schemas.microsoft.com/office/drawing/2014/main" id="{071903BE-FA19-43F4-A858-1F57B905EB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9204" y="2231322"/>
              <a:ext cx="7415092" cy="75615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109728" tIns="54864" rIns="109728" bIns="54864">
              <a:spAutoFit/>
            </a:bodyPr>
            <a:lstStyle>
              <a:lvl1pPr marL="287338" indent="-287338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indent="0" defTabSz="1095376">
                <a:buClr>
                  <a:schemeClr val="tx2"/>
                </a:buClr>
                <a:buSzPct val="95000"/>
                <a:defRPr/>
              </a:pPr>
              <a:r>
                <a:rPr lang="en-US" sz="2800" i="1">
                  <a:cs typeface="Arial" panose="020B0604020202020204" pitchFamily="34" charset="0"/>
                </a:rPr>
                <a:t>Vị trí của vật chuyển động tại các thời điểm</a:t>
              </a:r>
              <a:endParaRPr lang="en-US" sz="2800" dirty="0">
                <a:cs typeface="Arial" panose="020B0604020202020204" pitchFamily="34" charset="0"/>
              </a:endParaRPr>
            </a:p>
          </p:txBody>
        </p:sp>
      </p:grpSp>
      <p:pic>
        <p:nvPicPr>
          <p:cNvPr id="15" name="Picture 5" descr="empty-blue-rectangle">
            <a:extLst>
              <a:ext uri="{FF2B5EF4-FFF2-40B4-BE49-F238E27FC236}">
                <a16:creationId xmlns:a16="http://schemas.microsoft.com/office/drawing/2014/main" id="{1DC6EFAC-399A-486B-88AB-5D7431CD0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94" y="710559"/>
            <a:ext cx="11887200" cy="1924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C224933-9386-4EF8-83D5-7F9F847973BE}"/>
              </a:ext>
            </a:extLst>
          </p:cNvPr>
          <p:cNvSpPr txBox="1"/>
          <p:nvPr/>
        </p:nvSpPr>
        <p:spPr>
          <a:xfrm>
            <a:off x="679142" y="756073"/>
            <a:ext cx="1068615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</a:pP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Thực tế, thường chọn hệ toạ độ trùng với hệ toạ độ địa lí có: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en-US" sz="25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</a:t>
            </a: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ốc là vị trí của vật mốc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38A86F-F7C5-E640-7B65-C1C15ABB06F7}"/>
              </a:ext>
            </a:extLst>
          </p:cNvPr>
          <p:cNvSpPr txBox="1"/>
          <p:nvPr/>
        </p:nvSpPr>
        <p:spPr>
          <a:xfrm>
            <a:off x="5715000" y="4077471"/>
            <a:ext cx="259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facebook:vatlytrucquan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BA102AA-9AB0-D057-DEBC-9866C9D2347D}"/>
              </a:ext>
            </a:extLst>
          </p:cNvPr>
          <p:cNvSpPr txBox="1"/>
          <p:nvPr/>
        </p:nvSpPr>
        <p:spPr>
          <a:xfrm>
            <a:off x="1074960" y="3101036"/>
            <a:ext cx="5559863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</a:pPr>
            <a:r>
              <a:rPr lang="en-US" sz="24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Ví dụ:</a:t>
            </a:r>
          </a:p>
          <a:p>
            <a:pPr marL="342900" marR="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Nếu OA = 2 cm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</a:t>
            </a:r>
            <a:r>
              <a:rPr lang="en-US" sz="24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ỉ lệ là </a:t>
            </a:r>
            <a:r>
              <a:rPr lang="en-US" sz="2400" i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1/1000</a:t>
            </a:r>
          </a:p>
          <a:p>
            <a:pPr marL="342900" marR="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i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</a:t>
            </a:r>
            <a:r>
              <a:rPr lang="en-US" sz="24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ị trí của điểm A cách điểm gốc 20 m theo hướng 45° Đông - Bắc: </a:t>
            </a:r>
          </a:p>
          <a:p>
            <a:pPr marL="0" marR="0" algn="ctr">
              <a:spcBef>
                <a:spcPts val="0"/>
              </a:spcBef>
            </a:pPr>
            <a:r>
              <a:rPr lang="en-US" sz="2400" b="1" i="1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 (d = 20 m; 45° Đông - Bắc).</a:t>
            </a:r>
            <a:endParaRPr lang="en-US" sz="2400" b="1" i="1">
              <a:solidFill>
                <a:srgbClr val="7030A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200" i="1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A28F14D-ADB3-5F40-C06A-5D80D9384BFC}"/>
              </a:ext>
            </a:extLst>
          </p:cNvPr>
          <p:cNvGrpSpPr/>
          <p:nvPr/>
        </p:nvGrpSpPr>
        <p:grpSpPr>
          <a:xfrm>
            <a:off x="7457498" y="2983554"/>
            <a:ext cx="3918430" cy="3758236"/>
            <a:chOff x="6858000" y="3099764"/>
            <a:chExt cx="3918430" cy="3758236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9DE1FDC0-94EC-EF9B-CA11-88364BCD1F3E}"/>
                </a:ext>
              </a:extLst>
            </p:cNvPr>
            <p:cNvGrpSpPr/>
            <p:nvPr/>
          </p:nvGrpSpPr>
          <p:grpSpPr>
            <a:xfrm>
              <a:off x="6858000" y="3099764"/>
              <a:ext cx="3918430" cy="3758236"/>
              <a:chOff x="6822557" y="3141844"/>
              <a:chExt cx="3918430" cy="3758236"/>
            </a:xfrm>
          </p:grpSpPr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BC86322E-0DCA-9CD8-4729-5916D3A93F0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693388" y="4171713"/>
                <a:ext cx="952329" cy="933259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99F7DBC6-2DFC-D175-D68A-C0D398E8CC32}"/>
                  </a:ext>
                </a:extLst>
              </p:cNvPr>
              <p:cNvGrpSpPr/>
              <p:nvPr/>
            </p:nvGrpSpPr>
            <p:grpSpPr>
              <a:xfrm>
                <a:off x="6822557" y="3141844"/>
                <a:ext cx="3918430" cy="3758236"/>
                <a:chOff x="6822557" y="3141844"/>
                <a:chExt cx="3918430" cy="3758236"/>
              </a:xfrm>
            </p:grpSpPr>
            <p:cxnSp>
              <p:nvCxnSpPr>
                <p:cNvPr id="11" name="Straight Arrow Connector 10">
                  <a:extLst>
                    <a:ext uri="{FF2B5EF4-FFF2-40B4-BE49-F238E27FC236}">
                      <a16:creationId xmlns:a16="http://schemas.microsoft.com/office/drawing/2014/main" id="{BC16BABE-755C-44F8-6CC8-78AA63D807A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703888" y="3554275"/>
                  <a:ext cx="0" cy="2899400"/>
                </a:xfrm>
                <a:prstGeom prst="straightConnector1">
                  <a:avLst/>
                </a:prstGeom>
                <a:ln w="38100">
                  <a:solidFill>
                    <a:srgbClr val="00B05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Arrow Connector 20">
                  <a:extLst>
                    <a:ext uri="{FF2B5EF4-FFF2-40B4-BE49-F238E27FC236}">
                      <a16:creationId xmlns:a16="http://schemas.microsoft.com/office/drawing/2014/main" id="{F9975259-C84E-D190-B089-602E01531B2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7105739" y="5070729"/>
                  <a:ext cx="3196298" cy="28963"/>
                </a:xfrm>
                <a:prstGeom prst="straightConnector1">
                  <a:avLst/>
                </a:prstGeom>
                <a:ln w="38100">
                  <a:solidFill>
                    <a:srgbClr val="00B05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Oval 30">
                  <a:extLst>
                    <a:ext uri="{FF2B5EF4-FFF2-40B4-BE49-F238E27FC236}">
                      <a16:creationId xmlns:a16="http://schemas.microsoft.com/office/drawing/2014/main" id="{B1337FEA-3BAF-BEE9-7A31-F2DAC02E8041}"/>
                    </a:ext>
                  </a:extLst>
                </p:cNvPr>
                <p:cNvSpPr/>
                <p:nvPr/>
              </p:nvSpPr>
              <p:spPr>
                <a:xfrm>
                  <a:off x="9613209" y="4091359"/>
                  <a:ext cx="142154" cy="149359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C092CCE7-1FE6-7CCD-55EC-63D61484ADF4}"/>
                    </a:ext>
                  </a:extLst>
                </p:cNvPr>
                <p:cNvSpPr txBox="1"/>
                <p:nvPr/>
              </p:nvSpPr>
              <p:spPr>
                <a:xfrm>
                  <a:off x="9613209" y="3696506"/>
                  <a:ext cx="619106" cy="4770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500"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A</a:t>
                  </a:r>
                  <a:endParaRPr lang="en-US" sz="2500" baseline="-25000"/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3F149601-2269-65AA-3654-8747665BFF80}"/>
                    </a:ext>
                  </a:extLst>
                </p:cNvPr>
                <p:cNvSpPr txBox="1"/>
                <p:nvPr/>
              </p:nvSpPr>
              <p:spPr>
                <a:xfrm>
                  <a:off x="8217223" y="3141844"/>
                  <a:ext cx="952329" cy="4770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500"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Bắc</a:t>
                  </a:r>
                  <a:endParaRPr lang="en-US" sz="2500" baseline="-25000"/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E16FB5B7-4DD1-F028-B3AA-84AA99EAEE82}"/>
                    </a:ext>
                  </a:extLst>
                </p:cNvPr>
                <p:cNvSpPr txBox="1"/>
                <p:nvPr/>
              </p:nvSpPr>
              <p:spPr>
                <a:xfrm>
                  <a:off x="8339452" y="6423026"/>
                  <a:ext cx="952329" cy="4770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500">
                      <a:latin typeface="Arial" panose="020B0604020202020204" pitchFamily="34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Nam</a:t>
                  </a:r>
                  <a:endParaRPr lang="en-US" sz="2500" baseline="-25000"/>
                </a:p>
              </p:txBody>
            </p: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697FFB69-A664-3CDD-E0CA-8735A7E10E8B}"/>
                    </a:ext>
                  </a:extLst>
                </p:cNvPr>
                <p:cNvSpPr txBox="1"/>
                <p:nvPr/>
              </p:nvSpPr>
              <p:spPr>
                <a:xfrm>
                  <a:off x="9788658" y="5256018"/>
                  <a:ext cx="952329" cy="4770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500">
                      <a:latin typeface="Arial" panose="020B0604020202020204" pitchFamily="34" charset="0"/>
                      <a:cs typeface="Times New Roman" panose="02020603050405020304" pitchFamily="18" charset="0"/>
                    </a:rPr>
                    <a:t>Đông</a:t>
                  </a:r>
                  <a:endParaRPr lang="en-US" sz="2500"/>
                </a:p>
              </p:txBody>
            </p: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D043161E-3260-CC79-26A0-133ACA4264DF}"/>
                    </a:ext>
                  </a:extLst>
                </p:cNvPr>
                <p:cNvSpPr txBox="1"/>
                <p:nvPr/>
              </p:nvSpPr>
              <p:spPr>
                <a:xfrm>
                  <a:off x="6822557" y="5212817"/>
                  <a:ext cx="952329" cy="4770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500">
                      <a:latin typeface="Arial" panose="020B0604020202020204" pitchFamily="34" charset="0"/>
                      <a:cs typeface="Times New Roman" panose="02020603050405020304" pitchFamily="18" charset="0"/>
                    </a:rPr>
                    <a:t>Tây</a:t>
                  </a:r>
                  <a:endParaRPr lang="en-US" sz="2500"/>
                </a:p>
              </p:txBody>
            </p:sp>
          </p:grpSp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C273471-A5E9-261A-B7DF-AF0880B007BA}"/>
                </a:ext>
              </a:extLst>
            </p:cNvPr>
            <p:cNvSpPr txBox="1"/>
            <p:nvPr/>
          </p:nvSpPr>
          <p:spPr>
            <a:xfrm>
              <a:off x="9204995" y="4574392"/>
              <a:ext cx="952328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500"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45</a:t>
              </a:r>
              <a:r>
                <a:rPr lang="en-US" sz="2500" baseline="30000"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en-US" sz="2500" baseline="30000"/>
            </a:p>
          </p:txBody>
        </p:sp>
        <p:sp>
          <p:nvSpPr>
            <p:cNvPr id="45" name="Arc 44">
              <a:extLst>
                <a:ext uri="{FF2B5EF4-FFF2-40B4-BE49-F238E27FC236}">
                  <a16:creationId xmlns:a16="http://schemas.microsoft.com/office/drawing/2014/main" id="{28F2042A-0BA6-8BA1-A795-88CD47A6F81B}"/>
                </a:ext>
              </a:extLst>
            </p:cNvPr>
            <p:cNvSpPr/>
            <p:nvPr/>
          </p:nvSpPr>
          <p:spPr>
            <a:xfrm>
              <a:off x="8871606" y="4781983"/>
              <a:ext cx="335623" cy="493332"/>
            </a:xfrm>
            <a:prstGeom prst="arc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65E6B8F2-433F-509A-2645-B3812F7F81F1}"/>
              </a:ext>
            </a:extLst>
          </p:cNvPr>
          <p:cNvSpPr txBox="1"/>
          <p:nvPr/>
        </p:nvSpPr>
        <p:spPr>
          <a:xfrm>
            <a:off x="689775" y="1564577"/>
            <a:ext cx="1068615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rục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hoành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là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đường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nối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hai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hướng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địa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lí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Tây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Đông</a:t>
            </a:r>
            <a:endParaRPr lang="en-US" sz="25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en-US" sz="25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rục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tung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là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đường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nối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hai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hướng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địa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lí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Bắc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- Nam.</a:t>
            </a:r>
            <a:endParaRPr lang="en-US" sz="2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312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0" grpId="0"/>
      <p:bldP spid="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56">
            <a:extLst>
              <a:ext uri="{FF2B5EF4-FFF2-40B4-BE49-F238E27FC236}">
                <a16:creationId xmlns:a16="http://schemas.microsoft.com/office/drawing/2014/main" id="{191916B2-4ACD-4AAC-8F91-D3547A606C07}"/>
              </a:ext>
            </a:extLst>
          </p:cNvPr>
          <p:cNvGrpSpPr/>
          <p:nvPr/>
        </p:nvGrpSpPr>
        <p:grpSpPr>
          <a:xfrm>
            <a:off x="4718423" y="126868"/>
            <a:ext cx="2590800" cy="531988"/>
            <a:chOff x="2193" y="0"/>
            <a:chExt cx="2245706" cy="1239104"/>
          </a:xfrm>
          <a:solidFill>
            <a:srgbClr val="002060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4" name="Rounded Rectangle 57">
              <a:extLst>
                <a:ext uri="{FF2B5EF4-FFF2-40B4-BE49-F238E27FC236}">
                  <a16:creationId xmlns:a16="http://schemas.microsoft.com/office/drawing/2014/main" id="{F99A500B-7AFE-42F1-982B-FB60E374A9A0}"/>
                </a:ext>
              </a:extLst>
            </p:cNvPr>
            <p:cNvSpPr/>
            <p:nvPr/>
          </p:nvSpPr>
          <p:spPr>
            <a:xfrm>
              <a:off x="2193" y="0"/>
              <a:ext cx="2245706" cy="1239104"/>
            </a:xfrm>
            <a:prstGeom prst="roundRect">
              <a:avLst/>
            </a:prstGeom>
            <a:grpFill/>
            <a:sp3d prstMaterial="plastic">
              <a:bevelT w="127000" h="25400" prst="relaxedInset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ounded Rectangle 4">
              <a:extLst>
                <a:ext uri="{FF2B5EF4-FFF2-40B4-BE49-F238E27FC236}">
                  <a16:creationId xmlns:a16="http://schemas.microsoft.com/office/drawing/2014/main" id="{2D81FD56-72A7-41B1-BE9A-DBEF44418680}"/>
                </a:ext>
              </a:extLst>
            </p:cNvPr>
            <p:cNvSpPr/>
            <p:nvPr/>
          </p:nvSpPr>
          <p:spPr>
            <a:xfrm>
              <a:off x="77334" y="60488"/>
              <a:ext cx="2124730" cy="1118127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60960" rIns="121920" bIns="60960" numCol="1" spcCol="1270" anchor="ctr" anchorCtr="0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600" b="1">
                  <a:latin typeface="Arial" panose="020B0604020202020204" pitchFamily="34" charset="0"/>
                  <a:cs typeface="Arial" panose="020B0604020202020204" pitchFamily="34" charset="0"/>
                </a:rPr>
                <a:t>Câu hỏi</a:t>
              </a:r>
            </a:p>
          </p:txBody>
        </p:sp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7BC6088-E3D7-4AEC-8453-6B51263F81F1}"/>
              </a:ext>
            </a:extLst>
          </p:cNvPr>
          <p:cNvSpPr/>
          <p:nvPr/>
        </p:nvSpPr>
        <p:spPr>
          <a:xfrm>
            <a:off x="838200" y="762000"/>
            <a:ext cx="10972800" cy="861774"/>
          </a:xfrm>
          <a:prstGeom prst="roundRect">
            <a:avLst>
              <a:gd name="adj" fmla="val 8564"/>
            </a:avLst>
          </a:prstGeom>
          <a:solidFill>
            <a:schemeClr val="accent5">
              <a:lumMod val="20000"/>
              <a:lumOff val="80000"/>
            </a:schemeClr>
          </a:solidFill>
          <a:ln cmpd="dbl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0" name="Text Box 29">
            <a:extLst>
              <a:ext uri="{FF2B5EF4-FFF2-40B4-BE49-F238E27FC236}">
                <a16:creationId xmlns:a16="http://schemas.microsoft.com/office/drawing/2014/main" id="{A0300333-C687-4848-8F80-51CDEBECBD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8649" y="737758"/>
            <a:ext cx="10431902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</a:pP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</a:rPr>
              <a:t>Hãy dùng bản đồ Việt Nam và hệ toạ độ địa lí, xác định vị trí của thành phố Hải Phòng so với vị trí của Thủ đô Hà Nội.</a:t>
            </a:r>
            <a:endParaRPr lang="en-US" sz="25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DE850E9-C099-536B-328F-F52F75901BF9}"/>
              </a:ext>
            </a:extLst>
          </p:cNvPr>
          <p:cNvGrpSpPr/>
          <p:nvPr/>
        </p:nvGrpSpPr>
        <p:grpSpPr>
          <a:xfrm>
            <a:off x="523655" y="427780"/>
            <a:ext cx="629089" cy="639020"/>
            <a:chOff x="493574" y="321685"/>
            <a:chExt cx="755550" cy="790692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E528D5BC-B358-859B-E466-E89F286A6671}"/>
                </a:ext>
              </a:extLst>
            </p:cNvPr>
            <p:cNvSpPr/>
            <p:nvPr/>
          </p:nvSpPr>
          <p:spPr>
            <a:xfrm>
              <a:off x="504123" y="333892"/>
              <a:ext cx="644399" cy="6596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Picture 33" descr="Icon&#10;&#10;Description automatically generated">
              <a:extLst>
                <a:ext uri="{FF2B5EF4-FFF2-40B4-BE49-F238E27FC236}">
                  <a16:creationId xmlns:a16="http://schemas.microsoft.com/office/drawing/2014/main" id="{8F02AD5B-862A-99DE-18B0-942F0EA44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000" b="90000" l="7442" r="90349">
                          <a14:foregroundMark x1="7558" y1="39556" x2="7558" y2="39556"/>
                          <a14:foregroundMark x1="46744" y1="8556" x2="46744" y2="8556"/>
                          <a14:foregroundMark x1="49302" y1="7000" x2="49302" y2="7000"/>
                          <a14:foregroundMark x1="90349" y1="44333" x2="90349" y2="44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574" y="321685"/>
              <a:ext cx="755550" cy="790692"/>
            </a:xfrm>
            <a:prstGeom prst="rect">
              <a:avLst/>
            </a:prstGeom>
          </p:spPr>
        </p:pic>
      </p:grpSp>
      <p:pic>
        <p:nvPicPr>
          <p:cNvPr id="6" name="Picture 5" descr="Map&#10;&#10;Description automatically generated">
            <a:extLst>
              <a:ext uri="{FF2B5EF4-FFF2-40B4-BE49-F238E27FC236}">
                <a16:creationId xmlns:a16="http://schemas.microsoft.com/office/drawing/2014/main" id="{2C1D7A80-91DE-B2BE-872B-4B3AAB02F2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" t="3333" r="2850" b="1850"/>
          <a:stretch/>
        </p:blipFill>
        <p:spPr>
          <a:xfrm>
            <a:off x="685800" y="1752600"/>
            <a:ext cx="3522545" cy="492781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EC47BD8F-0DE6-C02A-3AB6-E45FC6CA058B}"/>
              </a:ext>
            </a:extLst>
          </p:cNvPr>
          <p:cNvGrpSpPr/>
          <p:nvPr/>
        </p:nvGrpSpPr>
        <p:grpSpPr>
          <a:xfrm>
            <a:off x="838199" y="2057400"/>
            <a:ext cx="10702352" cy="4401831"/>
            <a:chOff x="838199" y="2057400"/>
            <a:chExt cx="10702352" cy="4401831"/>
          </a:xfrm>
        </p:grpSpPr>
        <p:pic>
          <p:nvPicPr>
            <p:cNvPr id="15" name="Picture 14" descr="Map&#10;&#10;Description automatically generated">
              <a:extLst>
                <a:ext uri="{FF2B5EF4-FFF2-40B4-BE49-F238E27FC236}">
                  <a16:creationId xmlns:a16="http://schemas.microsoft.com/office/drawing/2014/main" id="{3FAF9783-DD7A-6410-782B-41C4E7A871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67" t="13239" r="55169" b="68896"/>
            <a:stretch/>
          </p:blipFill>
          <p:spPr>
            <a:xfrm>
              <a:off x="4701018" y="2057400"/>
              <a:ext cx="6839533" cy="4401831"/>
            </a:xfrm>
            <a:prstGeom prst="rect">
              <a:avLst/>
            </a:prstGeom>
            <a:ln w="19050">
              <a:solidFill>
                <a:srgbClr val="FF0000"/>
              </a:solidFill>
              <a:prstDash val="sysDash"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9D7FBD6-80F4-D838-B154-2CA04D0CC6B5}"/>
                </a:ext>
              </a:extLst>
            </p:cNvPr>
            <p:cNvSpPr/>
            <p:nvPr/>
          </p:nvSpPr>
          <p:spPr>
            <a:xfrm>
              <a:off x="838199" y="2285332"/>
              <a:ext cx="1219201" cy="915068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D916911B-365E-D799-80E0-A7E23CA15104}"/>
                </a:ext>
              </a:extLst>
            </p:cNvPr>
            <p:cNvCxnSpPr/>
            <p:nvPr/>
          </p:nvCxnSpPr>
          <p:spPr>
            <a:xfrm flipV="1">
              <a:off x="2057400" y="2057400"/>
              <a:ext cx="2590800" cy="227932"/>
            </a:xfrm>
            <a:prstGeom prst="line">
              <a:avLst/>
            </a:prstGeom>
            <a:ln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834928F-F219-0F7E-A7A1-B9DAED65D7CF}"/>
                </a:ext>
              </a:extLst>
            </p:cNvPr>
            <p:cNvCxnSpPr>
              <a:cxnSpLocks/>
            </p:cNvCxnSpPr>
            <p:nvPr/>
          </p:nvCxnSpPr>
          <p:spPr>
            <a:xfrm>
              <a:off x="2023730" y="3199064"/>
              <a:ext cx="2694693" cy="3260167"/>
            </a:xfrm>
            <a:prstGeom prst="line">
              <a:avLst/>
            </a:prstGeom>
            <a:ln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4DE7EBF-E5D2-08F2-D004-52FFA6F67F63}"/>
              </a:ext>
            </a:extLst>
          </p:cNvPr>
          <p:cNvGrpSpPr/>
          <p:nvPr/>
        </p:nvGrpSpPr>
        <p:grpSpPr>
          <a:xfrm>
            <a:off x="9808967" y="2125858"/>
            <a:ext cx="1642394" cy="1506464"/>
            <a:chOff x="9808967" y="2125858"/>
            <a:chExt cx="1642394" cy="1506464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83A3EFD9-D076-67C3-83E1-DBF01AC8C18C}"/>
                </a:ext>
              </a:extLst>
            </p:cNvPr>
            <p:cNvSpPr/>
            <p:nvPr/>
          </p:nvSpPr>
          <p:spPr>
            <a:xfrm>
              <a:off x="9808967" y="2125858"/>
              <a:ext cx="1642394" cy="1498722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19AD4E14-9860-D048-2964-2E72F38E7AB6}"/>
                </a:ext>
              </a:extLst>
            </p:cNvPr>
            <p:cNvGrpSpPr/>
            <p:nvPr/>
          </p:nvGrpSpPr>
          <p:grpSpPr>
            <a:xfrm>
              <a:off x="9849723" y="2171366"/>
              <a:ext cx="1504078" cy="1460956"/>
              <a:chOff x="3860800" y="2711197"/>
              <a:chExt cx="3270114" cy="3831009"/>
            </a:xfrm>
          </p:grpSpPr>
          <p:pic>
            <p:nvPicPr>
              <p:cNvPr id="29" name="Graphic 28">
                <a:extLst>
                  <a:ext uri="{FF2B5EF4-FFF2-40B4-BE49-F238E27FC236}">
                    <a16:creationId xmlns:a16="http://schemas.microsoft.com/office/drawing/2014/main" id="{71534DA1-9A97-5A28-E3E1-10F0485E5E1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l="22020" t="16055" r="11467" b="17432"/>
              <a:stretch/>
            </p:blipFill>
            <p:spPr>
              <a:xfrm>
                <a:off x="4495800" y="3505200"/>
                <a:ext cx="2209800" cy="2209800"/>
              </a:xfrm>
              <a:prstGeom prst="rect">
                <a:avLst/>
              </a:prstGeom>
            </p:spPr>
          </p:pic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F704207-E749-7FAB-69D5-F9CFC35183AA}"/>
                  </a:ext>
                </a:extLst>
              </p:cNvPr>
              <p:cNvSpPr txBox="1"/>
              <p:nvPr/>
            </p:nvSpPr>
            <p:spPr>
              <a:xfrm>
                <a:off x="5094434" y="2711197"/>
                <a:ext cx="685799" cy="88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C8026BA-1CD8-D26D-4BD3-6E0A3E3FE70B}"/>
                  </a:ext>
                </a:extLst>
              </p:cNvPr>
              <p:cNvSpPr txBox="1"/>
              <p:nvPr/>
            </p:nvSpPr>
            <p:spPr>
              <a:xfrm>
                <a:off x="5226695" y="5654429"/>
                <a:ext cx="685799" cy="88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AB6BE9CB-4074-69CA-BDE8-6BCB17B698B8}"/>
                  </a:ext>
                </a:extLst>
              </p:cNvPr>
              <p:cNvSpPr txBox="1"/>
              <p:nvPr/>
            </p:nvSpPr>
            <p:spPr>
              <a:xfrm>
                <a:off x="6445115" y="4112995"/>
                <a:ext cx="685799" cy="88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C40FDA3-F8F5-5007-D5BA-C0B47E0ED036}"/>
                  </a:ext>
                </a:extLst>
              </p:cNvPr>
              <p:cNvSpPr txBox="1"/>
              <p:nvPr/>
            </p:nvSpPr>
            <p:spPr>
              <a:xfrm>
                <a:off x="3860800" y="4243458"/>
                <a:ext cx="685799" cy="88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9394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5094BBC-4AEF-45E2-800C-D9EB80EB9602}"/>
              </a:ext>
            </a:extLst>
          </p:cNvPr>
          <p:cNvGrpSpPr/>
          <p:nvPr/>
        </p:nvGrpSpPr>
        <p:grpSpPr>
          <a:xfrm>
            <a:off x="-76200" y="65599"/>
            <a:ext cx="8603570" cy="541686"/>
            <a:chOff x="74035" y="2231322"/>
            <a:chExt cx="8550262" cy="756153"/>
          </a:xfrm>
        </p:grpSpPr>
        <p:grpSp>
          <p:nvGrpSpPr>
            <p:cNvPr id="5" name="Group 70">
              <a:extLst>
                <a:ext uri="{FF2B5EF4-FFF2-40B4-BE49-F238E27FC236}">
                  <a16:creationId xmlns:a16="http://schemas.microsoft.com/office/drawing/2014/main" id="{22027F8E-E199-4A54-B069-309AC25303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0533" y="2267004"/>
              <a:ext cx="8293764" cy="708275"/>
              <a:chOff x="587624" y="3377549"/>
              <a:chExt cx="4270901" cy="1364238"/>
            </a:xfrm>
          </p:grpSpPr>
          <p:pic>
            <p:nvPicPr>
              <p:cNvPr id="8" name="Picture 8" descr="empty-green-rectangle">
                <a:extLst>
                  <a:ext uri="{FF2B5EF4-FFF2-40B4-BE49-F238E27FC236}">
                    <a16:creationId xmlns:a16="http://schemas.microsoft.com/office/drawing/2014/main" id="{1EE22726-B2BB-421D-B925-BEC456C6480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7624" y="3377549"/>
                <a:ext cx="4270901" cy="1364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" name="Picture 9" descr="green-top-faded">
                <a:extLst>
                  <a:ext uri="{FF2B5EF4-FFF2-40B4-BE49-F238E27FC236}">
                    <a16:creationId xmlns:a16="http://schemas.microsoft.com/office/drawing/2014/main" id="{06869E57-2328-4344-AAC1-8990C425C49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205129" y="3887447"/>
                <a:ext cx="1273934" cy="3960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F6D9640-ADB6-4E6A-B6DE-3A9270062E74}"/>
                </a:ext>
              </a:extLst>
            </p:cNvPr>
            <p:cNvSpPr txBox="1"/>
            <p:nvPr/>
          </p:nvSpPr>
          <p:spPr bwMode="auto">
            <a:xfrm>
              <a:off x="74035" y="2267003"/>
              <a:ext cx="1501326" cy="6874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26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101600">
                      <a:schemeClr val="accent4">
                        <a:satMod val="175000"/>
                        <a:alpha val="40000"/>
                      </a:schemeClr>
                    </a:glow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endParaRPr 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1026060">
              <a:extLst>
                <a:ext uri="{FF2B5EF4-FFF2-40B4-BE49-F238E27FC236}">
                  <a16:creationId xmlns:a16="http://schemas.microsoft.com/office/drawing/2014/main" id="{071903BE-FA19-43F4-A858-1F57B905EB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9204" y="2231322"/>
              <a:ext cx="7415092" cy="75615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109728" tIns="54864" rIns="109728" bIns="54864">
              <a:spAutoFit/>
            </a:bodyPr>
            <a:lstStyle>
              <a:lvl1pPr marL="287338" indent="-287338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indent="0" defTabSz="1095376">
                <a:buClr>
                  <a:schemeClr val="tx2"/>
                </a:buClr>
                <a:buSzPct val="95000"/>
                <a:defRPr/>
              </a:pPr>
              <a:r>
                <a:rPr lang="en-US" sz="2800" i="1">
                  <a:cs typeface="Arial" panose="020B0604020202020204" pitchFamily="34" charset="0"/>
                </a:rPr>
                <a:t>Vị trí của vật chuyển động tại các thời điểm</a:t>
              </a:r>
              <a:endParaRPr lang="en-US" sz="2800" dirty="0">
                <a:cs typeface="Arial" panose="020B0604020202020204" pitchFamily="34" charset="0"/>
              </a:endParaRPr>
            </a:p>
          </p:txBody>
        </p:sp>
      </p:grpSp>
      <p:pic>
        <p:nvPicPr>
          <p:cNvPr id="15" name="Picture 5" descr="empty-blue-rectangle">
            <a:extLst>
              <a:ext uri="{FF2B5EF4-FFF2-40B4-BE49-F238E27FC236}">
                <a16:creationId xmlns:a16="http://schemas.microsoft.com/office/drawing/2014/main" id="{1DC6EFAC-399A-486B-88AB-5D7431CD0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94" y="834657"/>
            <a:ext cx="11810004" cy="994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C224933-9386-4EF8-83D5-7F9F847973BE}"/>
              </a:ext>
            </a:extLst>
          </p:cNvPr>
          <p:cNvSpPr txBox="1"/>
          <p:nvPr/>
        </p:nvSpPr>
        <p:spPr>
          <a:xfrm>
            <a:off x="679142" y="858339"/>
            <a:ext cx="1068615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</a:pP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Để xác định thời điểm, người ta phải chọn một mốc thời gian, đo khoảng thời gian từ thời điểm được chọn làm mốc đến thời điểm cần xác định.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38A86F-F7C5-E640-7B65-C1C15ABB06F7}"/>
              </a:ext>
            </a:extLst>
          </p:cNvPr>
          <p:cNvSpPr txBox="1"/>
          <p:nvPr/>
        </p:nvSpPr>
        <p:spPr>
          <a:xfrm>
            <a:off x="5715000" y="4077471"/>
            <a:ext cx="259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facebook:vatlytrucquan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63C91E-90B5-EA58-A4A7-6B3D665A52ED}"/>
              </a:ext>
            </a:extLst>
          </p:cNvPr>
          <p:cNvSpPr txBox="1"/>
          <p:nvPr/>
        </p:nvSpPr>
        <p:spPr>
          <a:xfrm>
            <a:off x="878341" y="4554758"/>
            <a:ext cx="1028775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</a:pPr>
            <a:r>
              <a:rPr lang="en-US" sz="22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*Chú ý: Khi vật chuyển động trên đường thẳng thì chỉ cần dùng hệ toạ độ có điểm gốc O (vị trí của vật mốc) và trục Ox trùng với quỹ đạo chuyển động của vật</a:t>
            </a:r>
            <a:endParaRPr lang="en-US" sz="2200" i="1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68825C3-7E73-AD56-813D-071AD9946E5E}"/>
              </a:ext>
            </a:extLst>
          </p:cNvPr>
          <p:cNvSpPr txBox="1"/>
          <p:nvPr/>
        </p:nvSpPr>
        <p:spPr>
          <a:xfrm>
            <a:off x="917736" y="1842345"/>
            <a:ext cx="680485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</a:pPr>
            <a:r>
              <a:rPr lang="en-US" sz="2200" i="1" u="sng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Ví dụ</a:t>
            </a:r>
            <a:r>
              <a:rPr lang="en-US" sz="22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</a:p>
          <a:p>
            <a:pPr marL="0" marR="0">
              <a:spcBef>
                <a:spcPts val="0"/>
              </a:spcBef>
            </a:pPr>
            <a:r>
              <a:rPr lang="en-US" sz="2200" i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</a:t>
            </a:r>
            <a:r>
              <a:rPr lang="en-US" sz="22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họn gốc thời gian: t</a:t>
            </a:r>
            <a:r>
              <a:rPr lang="en-US" sz="2200" i="1" baseline="-250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0</a:t>
            </a:r>
            <a:r>
              <a:rPr lang="en-US" sz="22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= 8 h</a:t>
            </a:r>
          </a:p>
          <a:p>
            <a:pPr marL="0" marR="0">
              <a:spcBef>
                <a:spcPts val="0"/>
              </a:spcBef>
            </a:pPr>
            <a:r>
              <a:rPr lang="en-US" sz="2200" i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</a:t>
            </a:r>
            <a:r>
              <a:rPr lang="en-US" sz="22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hời gian chuyển động: </a:t>
            </a:r>
            <a:r>
              <a:rPr lang="en-US" sz="22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2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 = 2 h</a:t>
            </a:r>
          </a:p>
          <a:p>
            <a:pPr marL="0" marR="0">
              <a:spcBef>
                <a:spcPts val="0"/>
              </a:spcBef>
            </a:pPr>
            <a:r>
              <a:rPr lang="en-US" sz="2200" i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US" sz="2200" i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</a:t>
            </a:r>
            <a:r>
              <a:rPr lang="en-US" sz="22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hời điểm kết thúc chuyển động: t = t</a:t>
            </a:r>
            <a:r>
              <a:rPr lang="en-US" sz="2200" i="1" baseline="-250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0</a:t>
            </a:r>
            <a:r>
              <a:rPr lang="en-US" sz="22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+ </a:t>
            </a:r>
            <a:r>
              <a:rPr lang="en-US" sz="22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sz="22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 = 10h</a:t>
            </a:r>
            <a:endParaRPr lang="en-US" sz="2200" i="1"/>
          </a:p>
        </p:txBody>
      </p:sp>
      <p:pic>
        <p:nvPicPr>
          <p:cNvPr id="27" name="Picture 26" descr="empty-red-rectangle">
            <a:extLst>
              <a:ext uri="{FF2B5EF4-FFF2-40B4-BE49-F238E27FC236}">
                <a16:creationId xmlns:a16="http://schemas.microsoft.com/office/drawing/2014/main" id="{9E29B886-8250-BC42-E03E-309EB95D6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736" y="5454924"/>
            <a:ext cx="10493545" cy="113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671AF917-5A92-1571-6C4C-2C5ADB92B6B1}"/>
              </a:ext>
            </a:extLst>
          </p:cNvPr>
          <p:cNvSpPr txBox="1"/>
          <p:nvPr/>
        </p:nvSpPr>
        <p:spPr>
          <a:xfrm>
            <a:off x="1397129" y="5585115"/>
            <a:ext cx="925017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</a:pP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Hệ toạ độ kết hợp với mốc thời gian và đồng hồ đo thời gian được gọi là </a:t>
            </a:r>
            <a:r>
              <a:rPr lang="en-US" sz="2500" b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hệ quy chiếu</a:t>
            </a: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5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D9885BE-2CCA-FDE6-989A-F91EC22B9009}"/>
              </a:ext>
            </a:extLst>
          </p:cNvPr>
          <p:cNvGrpSpPr/>
          <p:nvPr/>
        </p:nvGrpSpPr>
        <p:grpSpPr>
          <a:xfrm>
            <a:off x="2201540" y="3117398"/>
            <a:ext cx="7925936" cy="1459685"/>
            <a:chOff x="2089505" y="3131595"/>
            <a:chExt cx="9059657" cy="1499179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9C28C57C-DE6B-3844-3A01-E1660E788AF9}"/>
                </a:ext>
              </a:extLst>
            </p:cNvPr>
            <p:cNvGrpSpPr/>
            <p:nvPr/>
          </p:nvGrpSpPr>
          <p:grpSpPr>
            <a:xfrm>
              <a:off x="2539684" y="3575786"/>
              <a:ext cx="8609478" cy="1054988"/>
              <a:chOff x="2539684" y="3575786"/>
              <a:chExt cx="8609478" cy="1054988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BC0CE015-7DBC-DE66-6C65-1024459AA5C4}"/>
                  </a:ext>
                </a:extLst>
              </p:cNvPr>
              <p:cNvGrpSpPr/>
              <p:nvPr/>
            </p:nvGrpSpPr>
            <p:grpSpPr>
              <a:xfrm>
                <a:off x="2650679" y="3575786"/>
                <a:ext cx="7573549" cy="370960"/>
                <a:chOff x="609600" y="5600170"/>
                <a:chExt cx="10820400" cy="389698"/>
              </a:xfrm>
            </p:grpSpPr>
            <p:grpSp>
              <p:nvGrpSpPr>
                <p:cNvPr id="28" name="Group 27">
                  <a:extLst>
                    <a:ext uri="{FF2B5EF4-FFF2-40B4-BE49-F238E27FC236}">
                      <a16:creationId xmlns:a16="http://schemas.microsoft.com/office/drawing/2014/main" id="{B0CE37DB-1260-8BD9-DA1E-4152A3669E3D}"/>
                    </a:ext>
                  </a:extLst>
                </p:cNvPr>
                <p:cNvGrpSpPr/>
                <p:nvPr/>
              </p:nvGrpSpPr>
              <p:grpSpPr>
                <a:xfrm>
                  <a:off x="609600" y="5600170"/>
                  <a:ext cx="7269376" cy="389698"/>
                  <a:chOff x="1112624" y="5697203"/>
                  <a:chExt cx="7269376" cy="389698"/>
                </a:xfrm>
              </p:grpSpPr>
              <p:cxnSp>
                <p:nvCxnSpPr>
                  <p:cNvPr id="32" name="Straight Connector 31">
                    <a:extLst>
                      <a:ext uri="{FF2B5EF4-FFF2-40B4-BE49-F238E27FC236}">
                        <a16:creationId xmlns:a16="http://schemas.microsoft.com/office/drawing/2014/main" id="{0289D49D-89DF-4B63-2B1E-BF9F0F998DA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112749" y="5889335"/>
                    <a:ext cx="7269251" cy="0"/>
                  </a:xfrm>
                  <a:prstGeom prst="line">
                    <a:avLst/>
                  </a:prstGeom>
                  <a:ln w="28575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Straight Connector 32">
                    <a:extLst>
                      <a:ext uri="{FF2B5EF4-FFF2-40B4-BE49-F238E27FC236}">
                        <a16:creationId xmlns:a16="http://schemas.microsoft.com/office/drawing/2014/main" id="{2778D497-D05D-11FE-A0E4-AFAE22F1A63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112624" y="5715475"/>
                    <a:ext cx="0" cy="347719"/>
                  </a:xfrm>
                  <a:prstGeom prst="line">
                    <a:avLst/>
                  </a:prstGeom>
                  <a:ln w="28575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Straight Connector 33">
                    <a:extLst>
                      <a:ext uri="{FF2B5EF4-FFF2-40B4-BE49-F238E27FC236}">
                        <a16:creationId xmlns:a16="http://schemas.microsoft.com/office/drawing/2014/main" id="{0E9C872F-C374-3992-61D8-70A9AA0171A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959033" y="5697203"/>
                    <a:ext cx="0" cy="347719"/>
                  </a:xfrm>
                  <a:prstGeom prst="line">
                    <a:avLst/>
                  </a:prstGeom>
                  <a:ln w="28575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Straight Connector 34">
                    <a:extLst>
                      <a:ext uri="{FF2B5EF4-FFF2-40B4-BE49-F238E27FC236}">
                        <a16:creationId xmlns:a16="http://schemas.microsoft.com/office/drawing/2014/main" id="{2EFE0113-A5BB-80F0-312F-368B5A8A698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800600" y="5715475"/>
                    <a:ext cx="0" cy="347719"/>
                  </a:xfrm>
                  <a:prstGeom prst="line">
                    <a:avLst/>
                  </a:prstGeom>
                  <a:ln w="28575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Straight Connector 35">
                    <a:extLst>
                      <a:ext uri="{FF2B5EF4-FFF2-40B4-BE49-F238E27FC236}">
                        <a16:creationId xmlns:a16="http://schemas.microsoft.com/office/drawing/2014/main" id="{0C147443-541A-E9B5-6FAD-2B67C871239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553200" y="5739182"/>
                    <a:ext cx="0" cy="347719"/>
                  </a:xfrm>
                  <a:prstGeom prst="line">
                    <a:avLst/>
                  </a:prstGeom>
                  <a:ln w="28575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Straight Connector 36">
                    <a:extLst>
                      <a:ext uri="{FF2B5EF4-FFF2-40B4-BE49-F238E27FC236}">
                        <a16:creationId xmlns:a16="http://schemas.microsoft.com/office/drawing/2014/main" id="{B3D44E6D-99F1-466E-9A93-1B1EBF47892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382000" y="5739182"/>
                    <a:ext cx="0" cy="347719"/>
                  </a:xfrm>
                  <a:prstGeom prst="line">
                    <a:avLst/>
                  </a:prstGeom>
                  <a:ln w="28575">
                    <a:solidFill>
                      <a:srgbClr val="7030A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30" name="Straight Arrow Connector 29">
                  <a:extLst>
                    <a:ext uri="{FF2B5EF4-FFF2-40B4-BE49-F238E27FC236}">
                      <a16:creationId xmlns:a16="http://schemas.microsoft.com/office/drawing/2014/main" id="{2BE2514D-B496-7B46-486B-A52601FC385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09600" y="5774029"/>
                  <a:ext cx="10820400" cy="20990"/>
                </a:xfrm>
                <a:prstGeom prst="straightConnector1">
                  <a:avLst/>
                </a:prstGeom>
                <a:ln w="28575">
                  <a:solidFill>
                    <a:srgbClr val="7030A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023825BE-B76C-6B38-7813-A86CDA44321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77400" y="5642149"/>
                  <a:ext cx="0" cy="347719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78772AD-A0DC-D491-B4D7-AE81B2F6B6BE}"/>
                  </a:ext>
                </a:extLst>
              </p:cNvPr>
              <p:cNvSpPr txBox="1"/>
              <p:nvPr/>
            </p:nvSpPr>
            <p:spPr>
              <a:xfrm>
                <a:off x="9265428" y="3934971"/>
                <a:ext cx="1883734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500">
                    <a:solidFill>
                      <a:srgbClr val="7030A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x (km) </a:t>
                </a:r>
                <a:endParaRPr lang="en-US" sz="2500">
                  <a:solidFill>
                    <a:srgbClr val="7030A0"/>
                  </a:solidFill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E57B0C5-F56C-4AAF-90BF-02DA66F722F3}"/>
                  </a:ext>
                </a:extLst>
              </p:cNvPr>
              <p:cNvSpPr txBox="1"/>
              <p:nvPr/>
            </p:nvSpPr>
            <p:spPr>
              <a:xfrm>
                <a:off x="2539684" y="4153720"/>
                <a:ext cx="1883733" cy="4770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500">
                    <a:solidFill>
                      <a:srgbClr val="7030A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20 km </a:t>
                </a:r>
                <a:endParaRPr lang="en-US" sz="2500">
                  <a:solidFill>
                    <a:srgbClr val="7030A0"/>
                  </a:solidFill>
                </a:endParaRPr>
              </a:p>
            </p:txBody>
          </p: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E37E3594-2AC0-B69A-6B2B-821E2FB3E7BD}"/>
                  </a:ext>
                </a:extLst>
              </p:cNvPr>
              <p:cNvGrpSpPr/>
              <p:nvPr/>
            </p:nvGrpSpPr>
            <p:grpSpPr>
              <a:xfrm>
                <a:off x="2662127" y="4018626"/>
                <a:ext cx="1300114" cy="355191"/>
                <a:chOff x="2662127" y="4018626"/>
                <a:chExt cx="1300114" cy="355191"/>
              </a:xfrm>
            </p:grpSpPr>
            <p:cxnSp>
              <p:nvCxnSpPr>
                <p:cNvPr id="11" name="Straight Connector 10">
                  <a:extLst>
                    <a:ext uri="{FF2B5EF4-FFF2-40B4-BE49-F238E27FC236}">
                      <a16:creationId xmlns:a16="http://schemas.microsoft.com/office/drawing/2014/main" id="{E2A19160-6D04-8BEA-3F81-FC9410C9BD9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675978" y="4184126"/>
                  <a:ext cx="1267063" cy="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>
                  <a:extLst>
                    <a:ext uri="{FF2B5EF4-FFF2-40B4-BE49-F238E27FC236}">
                      <a16:creationId xmlns:a16="http://schemas.microsoft.com/office/drawing/2014/main" id="{9B5EB62D-2163-3555-D99E-4D502F14B2C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962241" y="4018626"/>
                  <a:ext cx="0" cy="330999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>
                  <a:extLst>
                    <a:ext uri="{FF2B5EF4-FFF2-40B4-BE49-F238E27FC236}">
                      <a16:creationId xmlns:a16="http://schemas.microsoft.com/office/drawing/2014/main" id="{B27139EA-AD86-CAF0-8550-1DA36853EB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662127" y="4042818"/>
                  <a:ext cx="0" cy="330999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7220461-E33B-C938-2D16-D072126ABEE3}"/>
                </a:ext>
              </a:extLst>
            </p:cNvPr>
            <p:cNvSpPr txBox="1"/>
            <p:nvPr/>
          </p:nvSpPr>
          <p:spPr>
            <a:xfrm>
              <a:off x="2089505" y="3131595"/>
              <a:ext cx="1883734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500">
                  <a:solidFill>
                    <a:srgbClr val="7030A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t</a:t>
              </a:r>
              <a:r>
                <a:rPr lang="en-US" sz="2500" baseline="-25000">
                  <a:solidFill>
                    <a:srgbClr val="7030A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0</a:t>
              </a:r>
              <a:r>
                <a:rPr lang="en-US" sz="2500">
                  <a:solidFill>
                    <a:srgbClr val="7030A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= 8 h</a:t>
              </a:r>
              <a:endParaRPr lang="en-US" sz="2500">
                <a:solidFill>
                  <a:srgbClr val="7030A0"/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1E725A4-834D-D4BA-0716-F7806B122DE0}"/>
                </a:ext>
              </a:extLst>
            </p:cNvPr>
            <p:cNvSpPr txBox="1"/>
            <p:nvPr/>
          </p:nvSpPr>
          <p:spPr>
            <a:xfrm>
              <a:off x="2096535" y="3489352"/>
              <a:ext cx="886300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000">
                  <a:solidFill>
                    <a:srgbClr val="7030A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O</a:t>
              </a:r>
              <a:endParaRPr lang="en-US" sz="3000"/>
            </a:p>
          </p:txBody>
        </p:sp>
      </p:grpSp>
    </p:spTree>
    <p:extLst>
      <p:ext uri="{BB962C8B-B14F-4D97-AF65-F5344CB8AC3E}">
        <p14:creationId xmlns:p14="http://schemas.microsoft.com/office/powerpoint/2010/main" val="3092491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6" grpId="0"/>
      <p:bldP spid="25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5094BBC-4AEF-45E2-800C-D9EB80EB9602}"/>
              </a:ext>
            </a:extLst>
          </p:cNvPr>
          <p:cNvGrpSpPr/>
          <p:nvPr/>
        </p:nvGrpSpPr>
        <p:grpSpPr>
          <a:xfrm>
            <a:off x="-76200" y="65599"/>
            <a:ext cx="8603569" cy="541686"/>
            <a:chOff x="74035" y="2231322"/>
            <a:chExt cx="8550261" cy="756153"/>
          </a:xfrm>
        </p:grpSpPr>
        <p:grpSp>
          <p:nvGrpSpPr>
            <p:cNvPr id="5" name="Group 70">
              <a:extLst>
                <a:ext uri="{FF2B5EF4-FFF2-40B4-BE49-F238E27FC236}">
                  <a16:creationId xmlns:a16="http://schemas.microsoft.com/office/drawing/2014/main" id="{22027F8E-E199-4A54-B069-309AC25303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0533" y="2267004"/>
              <a:ext cx="4514357" cy="708275"/>
              <a:chOff x="587624" y="3377549"/>
              <a:chExt cx="2324683" cy="1364238"/>
            </a:xfrm>
          </p:grpSpPr>
          <p:pic>
            <p:nvPicPr>
              <p:cNvPr id="8" name="Picture 8" descr="empty-green-rectangle">
                <a:extLst>
                  <a:ext uri="{FF2B5EF4-FFF2-40B4-BE49-F238E27FC236}">
                    <a16:creationId xmlns:a16="http://schemas.microsoft.com/office/drawing/2014/main" id="{1EE22726-B2BB-421D-B925-BEC456C6480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7624" y="3377549"/>
                <a:ext cx="2324683" cy="1364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" name="Picture 9" descr="green-top-faded">
                <a:extLst>
                  <a:ext uri="{FF2B5EF4-FFF2-40B4-BE49-F238E27FC236}">
                    <a16:creationId xmlns:a16="http://schemas.microsoft.com/office/drawing/2014/main" id="{06869E57-2328-4344-AAC1-8990C425C49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205129" y="3887447"/>
                <a:ext cx="1273934" cy="3960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F6D9640-ADB6-4E6A-B6DE-3A9270062E74}"/>
                </a:ext>
              </a:extLst>
            </p:cNvPr>
            <p:cNvSpPr txBox="1"/>
            <p:nvPr/>
          </p:nvSpPr>
          <p:spPr bwMode="auto">
            <a:xfrm>
              <a:off x="74035" y="2267003"/>
              <a:ext cx="1501326" cy="6874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26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101600">
                      <a:schemeClr val="accent4">
                        <a:satMod val="175000"/>
                        <a:alpha val="40000"/>
                      </a:schemeClr>
                    </a:glow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II</a:t>
              </a:r>
              <a:endParaRPr 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1026060">
              <a:extLst>
                <a:ext uri="{FF2B5EF4-FFF2-40B4-BE49-F238E27FC236}">
                  <a16:creationId xmlns:a16="http://schemas.microsoft.com/office/drawing/2014/main" id="{071903BE-FA19-43F4-A858-1F57B905EB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9204" y="2231322"/>
              <a:ext cx="7415092" cy="75615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109728" tIns="54864" rIns="109728" bIns="54864">
              <a:spAutoFit/>
            </a:bodyPr>
            <a:lstStyle>
              <a:lvl1pPr marL="287338" indent="-287338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indent="0" defTabSz="1095376">
                <a:buClr>
                  <a:schemeClr val="tx2"/>
                </a:buClr>
                <a:buSzPct val="95000"/>
                <a:defRPr/>
              </a:pPr>
              <a:r>
                <a:rPr lang="en-US" sz="2800" i="1">
                  <a:cs typeface="Arial" panose="020B0604020202020204" pitchFamily="34" charset="0"/>
                </a:rPr>
                <a:t>Độ dịch chuyển </a:t>
              </a:r>
              <a:endParaRPr lang="en-US" sz="2800" dirty="0">
                <a:cs typeface="Arial" panose="020B0604020202020204" pitchFamily="34" charset="0"/>
              </a:endParaRPr>
            </a:p>
          </p:txBody>
        </p:sp>
      </p:grpSp>
      <p:pic>
        <p:nvPicPr>
          <p:cNvPr id="15" name="Picture 5" descr="empty-blue-rectangle">
            <a:extLst>
              <a:ext uri="{FF2B5EF4-FFF2-40B4-BE49-F238E27FC236}">
                <a16:creationId xmlns:a16="http://schemas.microsoft.com/office/drawing/2014/main" id="{1DC6EFAC-399A-486B-88AB-5D7431CD0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94" y="834657"/>
            <a:ext cx="11887200" cy="1484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C224933-9386-4EF8-83D5-7F9F847973BE}"/>
              </a:ext>
            </a:extLst>
          </p:cNvPr>
          <p:cNvSpPr txBox="1"/>
          <p:nvPr/>
        </p:nvSpPr>
        <p:spPr>
          <a:xfrm>
            <a:off x="679142" y="909349"/>
            <a:ext cx="1019234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>
              <a:spcBef>
                <a:spcPts val="0"/>
              </a:spcBef>
            </a:pPr>
            <a:r>
              <a:rPr lang="en-US" sz="2500" b="1">
                <a:solidFill>
                  <a:srgbClr val="000000"/>
                </a:solidFill>
                <a:latin typeface="Arial" panose="020B0604020202020204" pitchFamily="34" charset="0"/>
                <a:ea typeface="游明朝" panose="02020400000000000000" pitchFamily="18" charset="-128"/>
              </a:rPr>
              <a:t>Q</a:t>
            </a:r>
            <a:r>
              <a:rPr lang="en-US" sz="2500" b="1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</a:rPr>
              <a:t>uãng đường đi được </a:t>
            </a: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</a:rPr>
              <a:t>cho biết </a:t>
            </a:r>
            <a:r>
              <a:rPr lang="en-US" sz="25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</a:rPr>
              <a:t>khoảng cách giữa điểm đầu và điểm cuối</a:t>
            </a:r>
            <a:r>
              <a:rPr lang="en-US" sz="2500" b="1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</a:rPr>
              <a:t> </a:t>
            </a: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</a:rPr>
              <a:t>của chuyển động, nhưng chưa đủ để xác định vị trí của vật. . </a:t>
            </a:r>
            <a:endParaRPr lang="en-US" sz="250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38A86F-F7C5-E640-7B65-C1C15ABB06F7}"/>
              </a:ext>
            </a:extLst>
          </p:cNvPr>
          <p:cNvSpPr txBox="1"/>
          <p:nvPr/>
        </p:nvSpPr>
        <p:spPr>
          <a:xfrm>
            <a:off x="5715000" y="4077471"/>
            <a:ext cx="2590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facebook:vatlytrucquan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DAB4992-9518-924F-3282-01837B7EB9B8}"/>
              </a:ext>
            </a:extLst>
          </p:cNvPr>
          <p:cNvGrpSpPr/>
          <p:nvPr/>
        </p:nvGrpSpPr>
        <p:grpSpPr>
          <a:xfrm>
            <a:off x="7391400" y="2446014"/>
            <a:ext cx="4305300" cy="4040358"/>
            <a:chOff x="3619500" y="2625456"/>
            <a:chExt cx="4305300" cy="4040358"/>
          </a:xfrm>
        </p:grpSpPr>
        <p:pic>
          <p:nvPicPr>
            <p:cNvPr id="18" name="Picture 17" descr="Calendar&#10;&#10;Description automatically generated">
              <a:extLst>
                <a:ext uri="{FF2B5EF4-FFF2-40B4-BE49-F238E27FC236}">
                  <a16:creationId xmlns:a16="http://schemas.microsoft.com/office/drawing/2014/main" id="{54A8F15F-D973-D5DE-2B70-232C63CA28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23" t="5555" r="5555" b="4074"/>
            <a:stretch/>
          </p:blipFill>
          <p:spPr>
            <a:xfrm>
              <a:off x="3619500" y="2625456"/>
              <a:ext cx="4305300" cy="4040358"/>
            </a:xfrm>
            <a:prstGeom prst="rect">
              <a:avLst/>
            </a:prstGeom>
          </p:spPr>
        </p:pic>
        <p:pic>
          <p:nvPicPr>
            <p:cNvPr id="19" name="Picture 18" descr="A picture containing building, house, outdoor, white&#10;&#10;Description automatically generated">
              <a:extLst>
                <a:ext uri="{FF2B5EF4-FFF2-40B4-BE49-F238E27FC236}">
                  <a16:creationId xmlns:a16="http://schemas.microsoft.com/office/drawing/2014/main" id="{2A97DACC-E6D6-1429-7934-9EC5AA9040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779" b="89872" l="7500" r="97381">
                          <a14:foregroundMark x1="10952" y1="21886" x2="10952" y2="21886"/>
                          <a14:foregroundMark x1="8929" y1="18743" x2="8929" y2="18743"/>
                          <a14:foregroundMark x1="11429" y1="15483" x2="10476" y2="15600"/>
                          <a14:foregroundMark x1="47143" y1="45402" x2="47143" y2="45402"/>
                          <a14:foregroundMark x1="46905" y1="44237" x2="46905" y2="44237"/>
                          <a14:foregroundMark x1="10476" y1="21886" x2="10476" y2="21886"/>
                          <a14:foregroundMark x1="9881" y1="43190" x2="9881" y2="43190"/>
                          <a14:foregroundMark x1="10714" y1="27939" x2="10714" y2="27939"/>
                          <a14:foregroundMark x1="93095" y1="61583" x2="93095" y2="61583"/>
                          <a14:foregroundMark x1="12024" y1="18743" x2="12024" y2="18743"/>
                          <a14:foregroundMark x1="11190" y1="20256" x2="11190" y2="20256"/>
                          <a14:foregroundMark x1="11905" y1="24796" x2="11905" y2="24796"/>
                          <a14:foregroundMark x1="12857" y1="21769" x2="12857" y2="21769"/>
                          <a14:foregroundMark x1="7500" y1="72293" x2="7500" y2="72293"/>
                          <a14:foregroundMark x1="35000" y1="68335" x2="35000" y2="68335"/>
                          <a14:foregroundMark x1="35476" y1="78463" x2="35476" y2="78463"/>
                          <a14:foregroundMark x1="45357" y1="85099" x2="45357" y2="85099"/>
                          <a14:foregroundMark x1="24881" y1="84284" x2="24881" y2="84284"/>
                          <a14:foregroundMark x1="16786" y1="84866" x2="16786" y2="84866"/>
                          <a14:foregroundMark x1="9881" y1="84168" x2="11310" y2="83353"/>
                          <a14:foregroundMark x1="13214" y1="83353" x2="13214" y2="82887"/>
                          <a14:foregroundMark x1="41667" y1="82887" x2="41667" y2="82887"/>
                          <a14:foregroundMark x1="57381" y1="82421" x2="58810" y2="81839"/>
                          <a14:foregroundMark x1="66429" y1="82771" x2="68810" y2="83469"/>
                          <a14:foregroundMark x1="47143" y1="86729" x2="47143" y2="86729"/>
                          <a14:foregroundMark x1="38929" y1="85099" x2="38929" y2="85099"/>
                          <a14:foregroundMark x1="35119" y1="83120" x2="35119" y2="83120"/>
                          <a14:foregroundMark x1="97381" y1="63795" x2="97381" y2="63795"/>
                          <a14:foregroundMark x1="93571" y1="64494" x2="93571" y2="64494"/>
                          <a14:foregroundMark x1="96905" y1="64261" x2="96905" y2="64261"/>
                          <a14:foregroundMark x1="93571" y1="64843" x2="93571" y2="64843"/>
                          <a14:foregroundMark x1="91786" y1="64028" x2="93929" y2="63329"/>
                          <a14:foregroundMark x1="46667" y1="82654" x2="46667" y2="82654"/>
                          <a14:foregroundMark x1="34762" y1="84866" x2="35238" y2="84866"/>
                          <a14:foregroundMark x1="55476" y1="84400" x2="55476" y2="84400"/>
                          <a14:foregroundMark x1="78810" y1="83818" x2="78810" y2="83818"/>
                          <a14:foregroundMark x1="12381" y1="28056" x2="12381" y2="280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418" t="9084" r="1476" b="12820"/>
            <a:stretch/>
          </p:blipFill>
          <p:spPr>
            <a:xfrm>
              <a:off x="4648200" y="2787700"/>
              <a:ext cx="802544" cy="641300"/>
            </a:xfrm>
            <a:prstGeom prst="rect">
              <a:avLst/>
            </a:prstGeom>
          </p:spPr>
        </p:pic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24267E3-1D25-0009-37DD-6E51F60C3F61}"/>
                </a:ext>
              </a:extLst>
            </p:cNvPr>
            <p:cNvSpPr/>
            <p:nvPr/>
          </p:nvSpPr>
          <p:spPr>
            <a:xfrm>
              <a:off x="6553200" y="3429000"/>
              <a:ext cx="546384" cy="3810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3210DF1-E762-F7C7-BECF-5F28042CDF6B}"/>
                </a:ext>
              </a:extLst>
            </p:cNvPr>
            <p:cNvSpPr/>
            <p:nvPr/>
          </p:nvSpPr>
          <p:spPr>
            <a:xfrm>
              <a:off x="6210300" y="5067026"/>
              <a:ext cx="440296" cy="4572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F3F792EB-459E-80E3-F0BE-12B3E3D44E28}"/>
              </a:ext>
            </a:extLst>
          </p:cNvPr>
          <p:cNvSpPr txBox="1"/>
          <p:nvPr/>
        </p:nvSpPr>
        <p:spPr>
          <a:xfrm>
            <a:off x="848579" y="5149038"/>
            <a:ext cx="4955087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500">
                <a:solidFill>
                  <a:srgbClr val="7030A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</a:rPr>
              <a:t>Nếu biết ô tô </a:t>
            </a:r>
            <a:r>
              <a:rPr lang="en-US" sz="2500">
                <a:solidFill>
                  <a:srgbClr val="7030A0"/>
                </a:solidFill>
                <a:latin typeface="Arial" panose="020B0604020202020204" pitchFamily="34" charset="0"/>
                <a:ea typeface="游明朝" panose="02020400000000000000" pitchFamily="18" charset="-128"/>
              </a:rPr>
              <a:t>đi </a:t>
            </a:r>
            <a:r>
              <a:rPr lang="en-US" sz="2500">
                <a:solidFill>
                  <a:srgbClr val="7030A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</a:rPr>
              <a:t>theo hướng Bắc thì dễ dàng xác định được vị trí của ô tô là điểm B trên bản đồ. </a:t>
            </a:r>
            <a:endParaRPr lang="en-US" sz="2500">
              <a:solidFill>
                <a:srgbClr val="7030A0"/>
              </a:solidFill>
            </a:endParaRPr>
          </a:p>
        </p:txBody>
      </p:sp>
      <p:sp>
        <p:nvSpPr>
          <p:cNvPr id="24" name="Text Box 29">
            <a:extLst>
              <a:ext uri="{FF2B5EF4-FFF2-40B4-BE49-F238E27FC236}">
                <a16:creationId xmlns:a16="http://schemas.microsoft.com/office/drawing/2014/main" id="{69FD335F-5EF5-4A01-8942-A44AD303D1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512" y="2705788"/>
            <a:ext cx="6319790" cy="201593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</a:pPr>
            <a:r>
              <a:rPr lang="en-US" sz="25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VD: Một ô tô đi tới điểm 0 của một ngã tư đường có 4 hướng: Đông, Tây, Nam, Bắc với tốc độ không đổi 36 km/h. Nếu ô tô đi tiếp thì sau 10s</a:t>
            </a:r>
          </a:p>
          <a:p>
            <a:pPr marL="0" marR="0">
              <a:spcBef>
                <a:spcPts val="0"/>
              </a:spcBef>
            </a:pPr>
            <a:r>
              <a:rPr lang="en-US" sz="25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b) Vị trí của ô tô ở điểm nào trên hình vẽ?</a:t>
            </a:r>
            <a:endParaRPr lang="en-US" sz="25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7EED6C5-B99E-EBAF-7DBF-D6E12A781315}"/>
              </a:ext>
            </a:extLst>
          </p:cNvPr>
          <p:cNvSpPr txBox="1"/>
          <p:nvPr/>
        </p:nvSpPr>
        <p:spPr>
          <a:xfrm>
            <a:off x="1053832" y="1753663"/>
            <a:ext cx="1097945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>
              <a:spcBef>
                <a:spcPts val="0"/>
              </a:spcBef>
            </a:pP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  <a:sym typeface="Symbol" panose="05050102010706020507" pitchFamily="18" charset="2"/>
              </a:rPr>
              <a:t> </a:t>
            </a:r>
            <a:r>
              <a:rPr lang="en-US" sz="2500">
                <a:solidFill>
                  <a:srgbClr val="000000"/>
                </a:solidFill>
                <a:latin typeface="Arial" panose="020B0604020202020204" pitchFamily="34" charset="0"/>
                <a:ea typeface="游明朝" panose="02020400000000000000" pitchFamily="18" charset="-128"/>
                <a:sym typeface="Symbol" panose="05050102010706020507" pitchFamily="18" charset="2"/>
              </a:rPr>
              <a:t>để </a:t>
            </a: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</a:rPr>
              <a:t>xác định vị trí của vật phải biết </a:t>
            </a:r>
            <a:r>
              <a:rPr lang="en-US" sz="2500" i="1">
                <a:solidFill>
                  <a:srgbClr val="00206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</a:rPr>
              <a:t>hướng của chuyển động</a:t>
            </a: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游明朝" panose="02020400000000000000" pitchFamily="18" charset="-128"/>
              </a:rPr>
              <a:t>. </a:t>
            </a:r>
            <a:endParaRPr lang="en-US" sz="250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18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5094BBC-4AEF-45E2-800C-D9EB80EB9602}"/>
              </a:ext>
            </a:extLst>
          </p:cNvPr>
          <p:cNvGrpSpPr/>
          <p:nvPr/>
        </p:nvGrpSpPr>
        <p:grpSpPr>
          <a:xfrm>
            <a:off x="-76200" y="65599"/>
            <a:ext cx="8603569" cy="541686"/>
            <a:chOff x="74035" y="2231322"/>
            <a:chExt cx="8550261" cy="756153"/>
          </a:xfrm>
        </p:grpSpPr>
        <p:grpSp>
          <p:nvGrpSpPr>
            <p:cNvPr id="5" name="Group 70">
              <a:extLst>
                <a:ext uri="{FF2B5EF4-FFF2-40B4-BE49-F238E27FC236}">
                  <a16:creationId xmlns:a16="http://schemas.microsoft.com/office/drawing/2014/main" id="{22027F8E-E199-4A54-B069-309AC25303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0533" y="2267004"/>
              <a:ext cx="4514357" cy="708275"/>
              <a:chOff x="587624" y="3377549"/>
              <a:chExt cx="2324683" cy="1364238"/>
            </a:xfrm>
          </p:grpSpPr>
          <p:pic>
            <p:nvPicPr>
              <p:cNvPr id="8" name="Picture 8" descr="empty-green-rectangle">
                <a:extLst>
                  <a:ext uri="{FF2B5EF4-FFF2-40B4-BE49-F238E27FC236}">
                    <a16:creationId xmlns:a16="http://schemas.microsoft.com/office/drawing/2014/main" id="{1EE22726-B2BB-421D-B925-BEC456C6480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7624" y="3377549"/>
                <a:ext cx="2324683" cy="13642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" name="Picture 9" descr="green-top-faded">
                <a:extLst>
                  <a:ext uri="{FF2B5EF4-FFF2-40B4-BE49-F238E27FC236}">
                    <a16:creationId xmlns:a16="http://schemas.microsoft.com/office/drawing/2014/main" id="{06869E57-2328-4344-AAC1-8990C425C49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205129" y="3887447"/>
                <a:ext cx="1273934" cy="3960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F6D9640-ADB6-4E6A-B6DE-3A9270062E74}"/>
                </a:ext>
              </a:extLst>
            </p:cNvPr>
            <p:cNvSpPr txBox="1"/>
            <p:nvPr/>
          </p:nvSpPr>
          <p:spPr bwMode="auto">
            <a:xfrm>
              <a:off x="74035" y="2267003"/>
              <a:ext cx="1501326" cy="6874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26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101600">
                      <a:schemeClr val="accent4">
                        <a:satMod val="175000"/>
                        <a:alpha val="40000"/>
                      </a:schemeClr>
                    </a:glow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II</a:t>
              </a:r>
              <a:endParaRPr 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1026060">
              <a:extLst>
                <a:ext uri="{FF2B5EF4-FFF2-40B4-BE49-F238E27FC236}">
                  <a16:creationId xmlns:a16="http://schemas.microsoft.com/office/drawing/2014/main" id="{071903BE-FA19-43F4-A858-1F57B905EB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9204" y="2231322"/>
              <a:ext cx="7415092" cy="75615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109728" tIns="54864" rIns="109728" bIns="54864">
              <a:spAutoFit/>
            </a:bodyPr>
            <a:lstStyle>
              <a:lvl1pPr marL="287338" indent="-287338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109537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1095375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indent="0" defTabSz="1095376">
                <a:buClr>
                  <a:schemeClr val="tx2"/>
                </a:buClr>
                <a:buSzPct val="95000"/>
                <a:defRPr/>
              </a:pPr>
              <a:r>
                <a:rPr lang="en-US" sz="2800" i="1">
                  <a:cs typeface="Arial" panose="020B0604020202020204" pitchFamily="34" charset="0"/>
                </a:rPr>
                <a:t>Độ dịch chuyển </a:t>
              </a:r>
              <a:endParaRPr lang="en-US" sz="2800" dirty="0">
                <a:cs typeface="Arial" panose="020B0604020202020204" pitchFamily="34" charset="0"/>
              </a:endParaRPr>
            </a:p>
          </p:txBody>
        </p:sp>
      </p:grpSp>
      <p:pic>
        <p:nvPicPr>
          <p:cNvPr id="15" name="Picture 5" descr="empty-blue-rectangle">
            <a:extLst>
              <a:ext uri="{FF2B5EF4-FFF2-40B4-BE49-F238E27FC236}">
                <a16:creationId xmlns:a16="http://schemas.microsoft.com/office/drawing/2014/main" id="{1DC6EFAC-399A-486B-88AB-5D7431CD0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6304"/>
            <a:ext cx="12192000" cy="1886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C224933-9386-4EF8-83D5-7F9F847973BE}"/>
              </a:ext>
            </a:extLst>
          </p:cNvPr>
          <p:cNvSpPr txBox="1"/>
          <p:nvPr/>
        </p:nvSpPr>
        <p:spPr>
          <a:xfrm>
            <a:off x="533400" y="834657"/>
            <a:ext cx="1123506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Đại lượng vừa cho biết độ dài vừa cho biết hướng của sự thay đổi vị trí của vật gọi là </a:t>
            </a:r>
            <a:r>
              <a:rPr lang="en-US" sz="2500" b="1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độ dịch chuyển</a:t>
            </a: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DAB4992-9518-924F-3282-01837B7EB9B8}"/>
              </a:ext>
            </a:extLst>
          </p:cNvPr>
          <p:cNvGrpSpPr/>
          <p:nvPr/>
        </p:nvGrpSpPr>
        <p:grpSpPr>
          <a:xfrm>
            <a:off x="5943600" y="2625430"/>
            <a:ext cx="4453270" cy="3994107"/>
            <a:chOff x="3619500" y="2625456"/>
            <a:chExt cx="4305300" cy="4040358"/>
          </a:xfrm>
        </p:grpSpPr>
        <p:pic>
          <p:nvPicPr>
            <p:cNvPr id="18" name="Picture 17" descr="Calendar&#10;&#10;Description automatically generated">
              <a:extLst>
                <a:ext uri="{FF2B5EF4-FFF2-40B4-BE49-F238E27FC236}">
                  <a16:creationId xmlns:a16="http://schemas.microsoft.com/office/drawing/2014/main" id="{54A8F15F-D973-D5DE-2B70-232C63CA28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23" t="5555" r="5555" b="4074"/>
            <a:stretch/>
          </p:blipFill>
          <p:spPr>
            <a:xfrm>
              <a:off x="3619500" y="2625456"/>
              <a:ext cx="4305300" cy="4040358"/>
            </a:xfrm>
            <a:prstGeom prst="rect">
              <a:avLst/>
            </a:prstGeom>
          </p:spPr>
        </p:pic>
        <p:pic>
          <p:nvPicPr>
            <p:cNvPr id="19" name="Picture 18" descr="A picture containing building, house, outdoor, white&#10;&#10;Description automatically generated">
              <a:extLst>
                <a:ext uri="{FF2B5EF4-FFF2-40B4-BE49-F238E27FC236}">
                  <a16:creationId xmlns:a16="http://schemas.microsoft.com/office/drawing/2014/main" id="{2A97DACC-E6D6-1429-7934-9EC5AA9040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779" b="89872" l="7500" r="97381">
                          <a14:foregroundMark x1="10952" y1="21886" x2="10952" y2="21886"/>
                          <a14:foregroundMark x1="8929" y1="18743" x2="8929" y2="18743"/>
                          <a14:foregroundMark x1="11429" y1="15483" x2="10476" y2="15600"/>
                          <a14:foregroundMark x1="47143" y1="45402" x2="47143" y2="45402"/>
                          <a14:foregroundMark x1="46905" y1="44237" x2="46905" y2="44237"/>
                          <a14:foregroundMark x1="10476" y1="21886" x2="10476" y2="21886"/>
                          <a14:foregroundMark x1="9881" y1="43190" x2="9881" y2="43190"/>
                          <a14:foregroundMark x1="10714" y1="27939" x2="10714" y2="27939"/>
                          <a14:foregroundMark x1="93095" y1="61583" x2="93095" y2="61583"/>
                          <a14:foregroundMark x1="12024" y1="18743" x2="12024" y2="18743"/>
                          <a14:foregroundMark x1="11190" y1="20256" x2="11190" y2="20256"/>
                          <a14:foregroundMark x1="11905" y1="24796" x2="11905" y2="24796"/>
                          <a14:foregroundMark x1="12857" y1="21769" x2="12857" y2="21769"/>
                          <a14:foregroundMark x1="7500" y1="72293" x2="7500" y2="72293"/>
                          <a14:foregroundMark x1="35000" y1="68335" x2="35000" y2="68335"/>
                          <a14:foregroundMark x1="35476" y1="78463" x2="35476" y2="78463"/>
                          <a14:foregroundMark x1="45357" y1="85099" x2="45357" y2="85099"/>
                          <a14:foregroundMark x1="24881" y1="84284" x2="24881" y2="84284"/>
                          <a14:foregroundMark x1="16786" y1="84866" x2="16786" y2="84866"/>
                          <a14:foregroundMark x1="9881" y1="84168" x2="11310" y2="83353"/>
                          <a14:foregroundMark x1="13214" y1="83353" x2="13214" y2="82887"/>
                          <a14:foregroundMark x1="41667" y1="82887" x2="41667" y2="82887"/>
                          <a14:foregroundMark x1="57381" y1="82421" x2="58810" y2="81839"/>
                          <a14:foregroundMark x1="66429" y1="82771" x2="68810" y2="83469"/>
                          <a14:foregroundMark x1="47143" y1="86729" x2="47143" y2="86729"/>
                          <a14:foregroundMark x1="38929" y1="85099" x2="38929" y2="85099"/>
                          <a14:foregroundMark x1="35119" y1="83120" x2="35119" y2="83120"/>
                          <a14:foregroundMark x1="97381" y1="63795" x2="97381" y2="63795"/>
                          <a14:foregroundMark x1="93571" y1="64494" x2="93571" y2="64494"/>
                          <a14:foregroundMark x1="96905" y1="64261" x2="96905" y2="64261"/>
                          <a14:foregroundMark x1="93571" y1="64843" x2="93571" y2="64843"/>
                          <a14:foregroundMark x1="91786" y1="64028" x2="93929" y2="63329"/>
                          <a14:foregroundMark x1="46667" y1="82654" x2="46667" y2="82654"/>
                          <a14:foregroundMark x1="34762" y1="84866" x2="35238" y2="84866"/>
                          <a14:foregroundMark x1="55476" y1="84400" x2="55476" y2="84400"/>
                          <a14:foregroundMark x1="78810" y1="83818" x2="78810" y2="83818"/>
                          <a14:foregroundMark x1="12381" y1="28056" x2="12381" y2="280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418" t="9084" r="1476" b="12820"/>
            <a:stretch/>
          </p:blipFill>
          <p:spPr>
            <a:xfrm>
              <a:off x="4648200" y="2787700"/>
              <a:ext cx="802544" cy="641300"/>
            </a:xfrm>
            <a:prstGeom prst="rect">
              <a:avLst/>
            </a:prstGeom>
          </p:spPr>
        </p:pic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24267E3-1D25-0009-37DD-6E51F60C3F61}"/>
                </a:ext>
              </a:extLst>
            </p:cNvPr>
            <p:cNvSpPr/>
            <p:nvPr/>
          </p:nvSpPr>
          <p:spPr>
            <a:xfrm>
              <a:off x="6553200" y="3429000"/>
              <a:ext cx="546384" cy="3810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3210DF1-E762-F7C7-BECF-5F28042CDF6B}"/>
                </a:ext>
              </a:extLst>
            </p:cNvPr>
            <p:cNvSpPr/>
            <p:nvPr/>
          </p:nvSpPr>
          <p:spPr>
            <a:xfrm>
              <a:off x="6210300" y="5067026"/>
              <a:ext cx="440296" cy="4572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97027DB6-AFD6-C84F-19CE-044271B68445}"/>
              </a:ext>
            </a:extLst>
          </p:cNvPr>
          <p:cNvSpPr txBox="1"/>
          <p:nvPr/>
        </p:nvSpPr>
        <p:spPr>
          <a:xfrm>
            <a:off x="196666" y="2932660"/>
            <a:ext cx="529372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</a:pP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Độ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dịch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chuyển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ô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tô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trong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bài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toán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trên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là</a:t>
            </a:r>
            <a:r>
              <a:rPr lang="en-US" sz="2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lang="en-US" sz="25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</a:t>
            </a:r>
            <a:r>
              <a:rPr lang="en-US" sz="2500" i="1" baseline="-25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OB</a:t>
            </a:r>
            <a:r>
              <a:rPr lang="en-US" sz="25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= 100 m (</a:t>
            </a:r>
            <a:r>
              <a:rPr lang="en-US" sz="25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Bắc</a:t>
            </a:r>
            <a:r>
              <a:rPr lang="en-US" sz="25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 </a:t>
            </a:r>
            <a:endParaRPr lang="en-US" sz="25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809474E-5A70-DAD8-A087-58D995091C7B}"/>
              </a:ext>
            </a:extLst>
          </p:cNvPr>
          <p:cNvSpPr txBox="1"/>
          <p:nvPr/>
        </p:nvSpPr>
        <p:spPr>
          <a:xfrm>
            <a:off x="679142" y="4666022"/>
            <a:ext cx="374045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just">
              <a:spcBef>
                <a:spcPts val="0"/>
              </a:spcBef>
            </a:pPr>
            <a:r>
              <a:rPr lang="en-US" sz="2200" i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*Một đại lượng vừa cho biết độ lớn, vừa cho biết hướng như độ dịch chuyển gọi là đại lượng vectơ.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70D01B7-1EDE-CB30-498E-1E7830DC78B9}"/>
              </a:ext>
            </a:extLst>
          </p:cNvPr>
          <p:cNvSpPr txBox="1"/>
          <p:nvPr/>
        </p:nvSpPr>
        <p:spPr>
          <a:xfrm>
            <a:off x="499431" y="1668215"/>
            <a:ext cx="1123506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indent="-342900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2500" b="1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Độ dịch chuyển (kí hiệu </a:t>
            </a:r>
            <a:r>
              <a:rPr lang="en-US" sz="2500" b="1" i="1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</a:t>
            </a:r>
            <a:r>
              <a:rPr lang="en-US" sz="2500" b="1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 </a:t>
            </a:r>
            <a:r>
              <a:rPr lang="en-US" sz="250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được biểu diễn bằng một mũi tên nối vị trí đầu và vị trí cuối của chuyển động, có độ dài tỉ lệ với độ lớn của độ dịch chuyển. </a:t>
            </a:r>
            <a:endParaRPr lang="en-US" sz="25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31971AE-13EF-2A29-5A67-165DC0396C88}"/>
              </a:ext>
            </a:extLst>
          </p:cNvPr>
          <p:cNvGrpSpPr/>
          <p:nvPr/>
        </p:nvGrpSpPr>
        <p:grpSpPr>
          <a:xfrm>
            <a:off x="7465332" y="3731050"/>
            <a:ext cx="1059402" cy="1143266"/>
            <a:chOff x="1113331" y="2641639"/>
            <a:chExt cx="1210938" cy="2178919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9BD734B7-8716-9187-C090-838DA863E126}"/>
                </a:ext>
              </a:extLst>
            </p:cNvPr>
            <p:cNvGrpSpPr/>
            <p:nvPr/>
          </p:nvGrpSpPr>
          <p:grpSpPr>
            <a:xfrm>
              <a:off x="1812881" y="2974467"/>
              <a:ext cx="201999" cy="1425657"/>
              <a:chOff x="1812881" y="2974467"/>
              <a:chExt cx="201999" cy="1425657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F1031900-8539-2C06-97D6-264EC80FB73B}"/>
                  </a:ext>
                </a:extLst>
              </p:cNvPr>
              <p:cNvGrpSpPr/>
              <p:nvPr/>
            </p:nvGrpSpPr>
            <p:grpSpPr>
              <a:xfrm>
                <a:off x="1824213" y="2974467"/>
                <a:ext cx="190667" cy="1425657"/>
                <a:chOff x="-571180" y="4968481"/>
                <a:chExt cx="272408" cy="1497671"/>
              </a:xfrm>
            </p:grpSpPr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1B0744FE-DF29-A5B5-88DE-5D251D22AC5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-571180" y="5756422"/>
                  <a:ext cx="272408" cy="0"/>
                </a:xfrm>
                <a:prstGeom prst="line">
                  <a:avLst/>
                </a:prstGeom>
                <a:ln w="28575">
                  <a:solidFill>
                    <a:srgbClr val="7030A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Arrow Connector 38">
                  <a:extLst>
                    <a:ext uri="{FF2B5EF4-FFF2-40B4-BE49-F238E27FC236}">
                      <a16:creationId xmlns:a16="http://schemas.microsoft.com/office/drawing/2014/main" id="{F9333450-9046-C634-BC00-1B7EDCF8698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434977" y="4968481"/>
                  <a:ext cx="0" cy="1497671"/>
                </a:xfrm>
                <a:prstGeom prst="straightConnector1">
                  <a:avLst/>
                </a:prstGeom>
                <a:ln w="38100">
                  <a:solidFill>
                    <a:srgbClr val="7030A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08A9C1E8-35F2-B892-099B-829C3773298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12881" y="4400124"/>
                <a:ext cx="195208" cy="0"/>
              </a:xfrm>
              <a:prstGeom prst="line">
                <a:avLst/>
              </a:prstGeom>
              <a:ln w="28575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EF4C3D4-7C08-A80B-FEDD-AF7B7E885298}"/>
                </a:ext>
              </a:extLst>
            </p:cNvPr>
            <p:cNvSpPr txBox="1"/>
            <p:nvPr/>
          </p:nvSpPr>
          <p:spPr>
            <a:xfrm>
              <a:off x="1113331" y="2641639"/>
              <a:ext cx="1170856" cy="48996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500">
                  <a:solidFill>
                    <a:srgbClr val="7030A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B</a:t>
              </a:r>
              <a:endParaRPr lang="en-US" sz="2500">
                <a:solidFill>
                  <a:srgbClr val="7030A0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7F2ACDC-154B-4BB5-DB18-D0438B6DF105}"/>
                </a:ext>
              </a:extLst>
            </p:cNvPr>
            <p:cNvSpPr txBox="1"/>
            <p:nvPr/>
          </p:nvSpPr>
          <p:spPr>
            <a:xfrm>
              <a:off x="1437969" y="4266559"/>
              <a:ext cx="886300" cy="553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000">
                  <a:solidFill>
                    <a:srgbClr val="7030A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O</a:t>
              </a:r>
              <a:endParaRPr lang="en-US" sz="3000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AF2BD4CD-A36D-A9F1-8640-1270143ADBAF}"/>
              </a:ext>
            </a:extLst>
          </p:cNvPr>
          <p:cNvSpPr txBox="1"/>
          <p:nvPr/>
        </p:nvSpPr>
        <p:spPr>
          <a:xfrm>
            <a:off x="10514987" y="3913368"/>
            <a:ext cx="137918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500" dirty="0" err="1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Tỉ</a:t>
            </a:r>
            <a:r>
              <a:rPr lang="en-US" sz="2500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xích</a:t>
            </a:r>
            <a:r>
              <a:rPr lang="en-US" sz="2500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1 cm </a:t>
            </a:r>
            <a:r>
              <a:rPr lang="en-US" sz="2500" dirty="0" err="1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ứng</a:t>
            </a:r>
            <a:r>
              <a:rPr lang="en-US" sz="2500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với</a:t>
            </a:r>
            <a:r>
              <a:rPr lang="en-US" sz="2500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50 m</a:t>
            </a:r>
            <a:endParaRPr lang="en-US" sz="25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433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5" grpId="0"/>
      <p:bldP spid="26" grpId="0"/>
      <p:bldP spid="23" grpId="0"/>
      <p:bldP spid="4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9&quot;/&gt;&lt;/TableIndex&gt;&lt;/ShapeText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9&quot;/&gt;&lt;/TableIndex&gt;&lt;/ShapeText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4489</TotalTime>
  <Words>1871</Words>
  <Application>Microsoft Office PowerPoint</Application>
  <PresentationFormat>Widescreen</PresentationFormat>
  <Paragraphs>263</Paragraphs>
  <Slides>21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Tien Nguyen</cp:lastModifiedBy>
  <cp:revision>271</cp:revision>
  <dcterms:created xsi:type="dcterms:W3CDTF">2007-10-27T08:09:53Z</dcterms:created>
  <dcterms:modified xsi:type="dcterms:W3CDTF">2022-08-03T02:47:51Z</dcterms:modified>
</cp:coreProperties>
</file>