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a" ContentType="audio/x-ms-wma"/>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notesMasterIdLst>
    <p:notesMasterId r:id="rId104"/>
  </p:notesMasterIdLst>
  <p:sldIdLst>
    <p:sldId id="362" r:id="rId2"/>
    <p:sldId id="367" r:id="rId3"/>
    <p:sldId id="368" r:id="rId4"/>
    <p:sldId id="369" r:id="rId5"/>
    <p:sldId id="370" r:id="rId6"/>
    <p:sldId id="334" r:id="rId7"/>
    <p:sldId id="256" r:id="rId8"/>
    <p:sldId id="335" r:id="rId9"/>
    <p:sldId id="336" r:id="rId10"/>
    <p:sldId id="372" r:id="rId11"/>
    <p:sldId id="373" r:id="rId12"/>
    <p:sldId id="374" r:id="rId13"/>
    <p:sldId id="375" r:id="rId14"/>
    <p:sldId id="376" r:id="rId15"/>
    <p:sldId id="377" r:id="rId16"/>
    <p:sldId id="382" r:id="rId17"/>
    <p:sldId id="378" r:id="rId18"/>
    <p:sldId id="379" r:id="rId19"/>
    <p:sldId id="383" r:id="rId20"/>
    <p:sldId id="380" r:id="rId21"/>
    <p:sldId id="381" r:id="rId22"/>
    <p:sldId id="384" r:id="rId23"/>
    <p:sldId id="385" r:id="rId24"/>
    <p:sldId id="387" r:id="rId25"/>
    <p:sldId id="386" r:id="rId26"/>
    <p:sldId id="388" r:id="rId27"/>
    <p:sldId id="389" r:id="rId28"/>
    <p:sldId id="321" r:id="rId29"/>
    <p:sldId id="391" r:id="rId30"/>
    <p:sldId id="392" r:id="rId31"/>
    <p:sldId id="393" r:id="rId32"/>
    <p:sldId id="394" r:id="rId33"/>
    <p:sldId id="395" r:id="rId34"/>
    <p:sldId id="396" r:id="rId35"/>
    <p:sldId id="397" r:id="rId36"/>
    <p:sldId id="398" r:id="rId37"/>
    <p:sldId id="399" r:id="rId38"/>
    <p:sldId id="404" r:id="rId39"/>
    <p:sldId id="403" r:id="rId40"/>
    <p:sldId id="405" r:id="rId41"/>
    <p:sldId id="410" r:id="rId42"/>
    <p:sldId id="411" r:id="rId43"/>
    <p:sldId id="412" r:id="rId44"/>
    <p:sldId id="413" r:id="rId45"/>
    <p:sldId id="414" r:id="rId46"/>
    <p:sldId id="416" r:id="rId47"/>
    <p:sldId id="415" r:id="rId48"/>
    <p:sldId id="417" r:id="rId49"/>
    <p:sldId id="406" r:id="rId50"/>
    <p:sldId id="407" r:id="rId51"/>
    <p:sldId id="408" r:id="rId52"/>
    <p:sldId id="418" r:id="rId53"/>
    <p:sldId id="422" r:id="rId54"/>
    <p:sldId id="423" r:id="rId55"/>
    <p:sldId id="424" r:id="rId56"/>
    <p:sldId id="419" r:id="rId57"/>
    <p:sldId id="421" r:id="rId58"/>
    <p:sldId id="425" r:id="rId59"/>
    <p:sldId id="426" r:id="rId60"/>
    <p:sldId id="345" r:id="rId61"/>
    <p:sldId id="349" r:id="rId62"/>
    <p:sldId id="317" r:id="rId63"/>
    <p:sldId id="428" r:id="rId64"/>
    <p:sldId id="318" r:id="rId65"/>
    <p:sldId id="319" r:id="rId66"/>
    <p:sldId id="320" r:id="rId67"/>
    <p:sldId id="427" r:id="rId68"/>
    <p:sldId id="322" r:id="rId69"/>
    <p:sldId id="323" r:id="rId70"/>
    <p:sldId id="324" r:id="rId71"/>
    <p:sldId id="325" r:id="rId72"/>
    <p:sldId id="326" r:id="rId73"/>
    <p:sldId id="442" r:id="rId74"/>
    <p:sldId id="443" r:id="rId75"/>
    <p:sldId id="444" r:id="rId76"/>
    <p:sldId id="445" r:id="rId77"/>
    <p:sldId id="446" r:id="rId78"/>
    <p:sldId id="447" r:id="rId79"/>
    <p:sldId id="448" r:id="rId80"/>
    <p:sldId id="449" r:id="rId81"/>
    <p:sldId id="450" r:id="rId82"/>
    <p:sldId id="451" r:id="rId83"/>
    <p:sldId id="452" r:id="rId84"/>
    <p:sldId id="453" r:id="rId85"/>
    <p:sldId id="454" r:id="rId86"/>
    <p:sldId id="455" r:id="rId87"/>
    <p:sldId id="456" r:id="rId88"/>
    <p:sldId id="457" r:id="rId89"/>
    <p:sldId id="458" r:id="rId90"/>
    <p:sldId id="459" r:id="rId91"/>
    <p:sldId id="460" r:id="rId92"/>
    <p:sldId id="461" r:id="rId93"/>
    <p:sldId id="430" r:id="rId94"/>
    <p:sldId id="431" r:id="rId95"/>
    <p:sldId id="432" r:id="rId96"/>
    <p:sldId id="433" r:id="rId97"/>
    <p:sldId id="434" r:id="rId98"/>
    <p:sldId id="435" r:id="rId99"/>
    <p:sldId id="436" r:id="rId100"/>
    <p:sldId id="437" r:id="rId101"/>
    <p:sldId id="438" r:id="rId102"/>
    <p:sldId id="439" r:id="rId103"/>
  </p:sldIdLst>
  <p:sldSz cx="12192000" cy="6858000"/>
  <p:notesSz cx="9144000" cy="6858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4660" autoAdjust="0"/>
  </p:normalViewPr>
  <p:slideViewPr>
    <p:cSldViewPr snapToGrid="0">
      <p:cViewPr varScale="1">
        <p:scale>
          <a:sx n="66" d="100"/>
          <a:sy n="66" d="100"/>
        </p:scale>
        <p:origin x="816" y="66"/>
      </p:cViewPr>
      <p:guideLst>
        <p:guide orient="horz" pos="2160"/>
        <p:guide pos="3840"/>
      </p:guideLst>
    </p:cSldViewPr>
  </p:slideViewPr>
  <p:outlineViewPr>
    <p:cViewPr>
      <p:scale>
        <a:sx n="33" d="100"/>
        <a:sy n="33" d="100"/>
      </p:scale>
      <p:origin x="0" y="667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307870-7133-1EE4-0A0C-E7FA8F51E1D3}"/>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eaLnBrk="1" fontAlgn="auto" hangingPunct="1">
              <a:spcBef>
                <a:spcPts val="0"/>
              </a:spcBef>
              <a:spcAft>
                <a:spcPts val="0"/>
              </a:spcAft>
              <a:defRPr sz="1200">
                <a:latin typeface="Sitka Small" panose="02000505000000020004" pitchFamily="2" charset="0"/>
              </a:defRPr>
            </a:lvl1pPr>
          </a:lstStyle>
          <a:p>
            <a:pPr>
              <a:defRPr/>
            </a:pPr>
            <a:endParaRPr lang="en-US"/>
          </a:p>
        </p:txBody>
      </p:sp>
      <p:sp>
        <p:nvSpPr>
          <p:cNvPr id="3" name="Date Placeholder 2">
            <a:extLst>
              <a:ext uri="{FF2B5EF4-FFF2-40B4-BE49-F238E27FC236}">
                <a16:creationId xmlns:a16="http://schemas.microsoft.com/office/drawing/2014/main" id="{E47B9958-086C-257D-7145-0EFEA35E0C12}"/>
              </a:ext>
            </a:extLst>
          </p:cNvPr>
          <p:cNvSpPr>
            <a:spLocks noGrp="1"/>
          </p:cNvSpPr>
          <p:nvPr>
            <p:ph type="dt" idx="1"/>
          </p:nvPr>
        </p:nvSpPr>
        <p:spPr>
          <a:xfrm>
            <a:off x="5179484" y="0"/>
            <a:ext cx="3962400" cy="344091"/>
          </a:xfrm>
          <a:prstGeom prst="rect">
            <a:avLst/>
          </a:prstGeom>
        </p:spPr>
        <p:txBody>
          <a:bodyPr vert="horz" lIns="91440" tIns="45720" rIns="91440" bIns="45720" rtlCol="0"/>
          <a:lstStyle>
            <a:lvl1pPr algn="r" eaLnBrk="1" fontAlgn="auto" hangingPunct="1">
              <a:spcBef>
                <a:spcPts val="0"/>
              </a:spcBef>
              <a:spcAft>
                <a:spcPts val="0"/>
              </a:spcAft>
              <a:defRPr sz="1200">
                <a:latin typeface="Sitka Small" panose="02000505000000020004" pitchFamily="2" charset="0"/>
              </a:defRPr>
            </a:lvl1pPr>
          </a:lstStyle>
          <a:p>
            <a:pPr>
              <a:defRPr/>
            </a:pPr>
            <a:fld id="{11C5E9FD-3C30-4C73-A795-70BBC7AB906C}" type="datetimeFigureOut">
              <a:rPr lang="en-US" smtClean="0"/>
              <a:pPr>
                <a:defRPr/>
              </a:pPr>
              <a:t>03-Aug-23</a:t>
            </a:fld>
            <a:endParaRPr lang="en-US"/>
          </a:p>
        </p:txBody>
      </p:sp>
      <p:sp>
        <p:nvSpPr>
          <p:cNvPr id="4" name="Slide Image Placeholder 3">
            <a:extLst>
              <a:ext uri="{FF2B5EF4-FFF2-40B4-BE49-F238E27FC236}">
                <a16:creationId xmlns:a16="http://schemas.microsoft.com/office/drawing/2014/main" id="{F24FDACE-C04B-0231-56EA-31627DDC95C4}"/>
              </a:ext>
            </a:extLst>
          </p:cNvPr>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B5B383A-74F5-2A93-36C0-0935FE389546}"/>
              </a:ext>
            </a:extLst>
          </p:cNvPr>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52C8198-D050-DDFD-66E5-B318CB723C95}"/>
              </a:ext>
            </a:extLst>
          </p:cNvPr>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Sitka Small" panose="02000505000000020004" pitchFamily="2" charset="0"/>
              </a:defRPr>
            </a:lvl1pPr>
          </a:lstStyle>
          <a:p>
            <a:pPr>
              <a:defRPr/>
            </a:pPr>
            <a:endParaRPr lang="en-US"/>
          </a:p>
        </p:txBody>
      </p:sp>
      <p:sp>
        <p:nvSpPr>
          <p:cNvPr id="7" name="Slide Number Placeholder 6">
            <a:extLst>
              <a:ext uri="{FF2B5EF4-FFF2-40B4-BE49-F238E27FC236}">
                <a16:creationId xmlns:a16="http://schemas.microsoft.com/office/drawing/2014/main" id="{1CBB9044-F4DB-7364-06CB-C0EA766E36DB}"/>
              </a:ext>
            </a:extLst>
          </p:cNvPr>
          <p:cNvSpPr>
            <a:spLocks noGrp="1"/>
          </p:cNvSpPr>
          <p:nvPr>
            <p:ph type="sldNum" sz="quarter" idx="5"/>
          </p:nvPr>
        </p:nvSpPr>
        <p:spPr>
          <a:xfrm>
            <a:off x="5179484" y="6513910"/>
            <a:ext cx="3962400" cy="34409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itka Small" panose="02000505000000020004" pitchFamily="2" charset="0"/>
              </a:defRPr>
            </a:lvl1pPr>
          </a:lstStyle>
          <a:p>
            <a:fld id="{369463B6-34ED-426E-B016-D1DC49B06184}" type="slidenum">
              <a:rPr lang="en-US" altLang="en-US" smtClean="0"/>
              <a:pPr/>
              <a:t>‹#›</a:t>
            </a:fld>
            <a:endParaRPr lang="en-US" altLang="en-US"/>
          </a:p>
        </p:txBody>
      </p:sp>
    </p:spTree>
    <p:extLst>
      <p:ext uri="{BB962C8B-B14F-4D97-AF65-F5344CB8AC3E}">
        <p14:creationId xmlns:p14="http://schemas.microsoft.com/office/powerpoint/2010/main" val="13483845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Sitka Small" panose="02000505000000020004"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Sitka Small" panose="02000505000000020004"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Sitka Small" panose="02000505000000020004"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Sitka Small" panose="02000505000000020004"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Sitka Small" panose="02000505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35f391192_0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35f391192_0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Google Shape;534;ge22a12b04e_0_74:notes">
            <a:extLst>
              <a:ext uri="{FF2B5EF4-FFF2-40B4-BE49-F238E27FC236}">
                <a16:creationId xmlns:a16="http://schemas.microsoft.com/office/drawing/2014/main" id="{81F06EA5-F99D-BF5A-9648-70B42E95B100}"/>
              </a:ext>
            </a:extLst>
          </p:cNvPr>
          <p:cNvSpPr>
            <a:spLocks noGrp="1" noRot="1" noChangeAspect="1" noTextEdit="1"/>
          </p:cNvSpPr>
          <p:nvPr>
            <p:ph type="sldImg" idx="2"/>
          </p:nvPr>
        </p:nvSpPr>
        <p:spPr bwMode="auto">
          <a:xfrm>
            <a:off x="2286000" y="514350"/>
            <a:ext cx="4572000" cy="257175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1987" name="Google Shape;535;ge22a12b04e_0_74:notes">
            <a:extLst>
              <a:ext uri="{FF2B5EF4-FFF2-40B4-BE49-F238E27FC236}">
                <a16:creationId xmlns:a16="http://schemas.microsoft.com/office/drawing/2014/main" id="{AA56DAF6-9C05-3D72-DFE8-7CB5FB73A048}"/>
              </a:ext>
            </a:extLst>
          </p:cNvPr>
          <p:cNvSpPr>
            <a:spLocks noGrp="1"/>
          </p:cNvSpPr>
          <p:nvPr>
            <p:ph type="body" idx="1"/>
          </p:nvPr>
        </p:nvSpPr>
        <p:spPr bwMode="auto">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spcBef>
                <a:spcPct val="0"/>
              </a:spcBef>
            </a:pPr>
            <a:endParaRPr lang="en-US" altLang="en-US"/>
          </a:p>
        </p:txBody>
      </p:sp>
    </p:spTree>
    <p:extLst>
      <p:ext uri="{BB962C8B-B14F-4D97-AF65-F5344CB8AC3E}">
        <p14:creationId xmlns:p14="http://schemas.microsoft.com/office/powerpoint/2010/main" val="251705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Google Shape;534;ge22a12b04e_0_74:notes">
            <a:extLst>
              <a:ext uri="{FF2B5EF4-FFF2-40B4-BE49-F238E27FC236}">
                <a16:creationId xmlns:a16="http://schemas.microsoft.com/office/drawing/2014/main" id="{81F06EA5-F99D-BF5A-9648-70B42E95B100}"/>
              </a:ext>
            </a:extLst>
          </p:cNvPr>
          <p:cNvSpPr>
            <a:spLocks noGrp="1" noRot="1" noChangeAspect="1" noTextEdit="1"/>
          </p:cNvSpPr>
          <p:nvPr>
            <p:ph type="sldImg" idx="2"/>
          </p:nvPr>
        </p:nvSpPr>
        <p:spPr bwMode="auto">
          <a:xfrm>
            <a:off x="2286000" y="514350"/>
            <a:ext cx="4572000" cy="257175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1987" name="Google Shape;535;ge22a12b04e_0_74:notes">
            <a:extLst>
              <a:ext uri="{FF2B5EF4-FFF2-40B4-BE49-F238E27FC236}">
                <a16:creationId xmlns:a16="http://schemas.microsoft.com/office/drawing/2014/main" id="{AA56DAF6-9C05-3D72-DFE8-7CB5FB73A048}"/>
              </a:ext>
            </a:extLst>
          </p:cNvPr>
          <p:cNvSpPr>
            <a:spLocks noGrp="1"/>
          </p:cNvSpPr>
          <p:nvPr>
            <p:ph type="body" idx="1"/>
          </p:nvPr>
        </p:nvSpPr>
        <p:spPr bwMode="auto">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spcBef>
                <a:spcPct val="0"/>
              </a:spcBef>
            </a:pPr>
            <a:endParaRPr lang="en-US" altLang="en-US"/>
          </a:p>
        </p:txBody>
      </p:sp>
    </p:spTree>
    <p:extLst>
      <p:ext uri="{BB962C8B-B14F-4D97-AF65-F5344CB8AC3E}">
        <p14:creationId xmlns:p14="http://schemas.microsoft.com/office/powerpoint/2010/main" val="2198912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Google Shape;534;ge22a12b04e_0_74:notes">
            <a:extLst>
              <a:ext uri="{FF2B5EF4-FFF2-40B4-BE49-F238E27FC236}">
                <a16:creationId xmlns:a16="http://schemas.microsoft.com/office/drawing/2014/main" id="{81F06EA5-F99D-BF5A-9648-70B42E95B100}"/>
              </a:ext>
            </a:extLst>
          </p:cNvPr>
          <p:cNvSpPr>
            <a:spLocks noGrp="1" noRot="1" noChangeAspect="1" noTextEdit="1"/>
          </p:cNvSpPr>
          <p:nvPr>
            <p:ph type="sldImg" idx="2"/>
          </p:nvPr>
        </p:nvSpPr>
        <p:spPr bwMode="auto">
          <a:xfrm>
            <a:off x="2286000" y="514350"/>
            <a:ext cx="4572000" cy="257175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1987" name="Google Shape;535;ge22a12b04e_0_74:notes">
            <a:extLst>
              <a:ext uri="{FF2B5EF4-FFF2-40B4-BE49-F238E27FC236}">
                <a16:creationId xmlns:a16="http://schemas.microsoft.com/office/drawing/2014/main" id="{AA56DAF6-9C05-3D72-DFE8-7CB5FB73A048}"/>
              </a:ext>
            </a:extLst>
          </p:cNvPr>
          <p:cNvSpPr>
            <a:spLocks noGrp="1"/>
          </p:cNvSpPr>
          <p:nvPr>
            <p:ph type="body" idx="1"/>
          </p:nvPr>
        </p:nvSpPr>
        <p:spPr bwMode="auto">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spcBef>
                <a:spcPct val="0"/>
              </a:spcBef>
            </a:pPr>
            <a:endParaRPr lang="en-US" altLang="en-US"/>
          </a:p>
        </p:txBody>
      </p:sp>
    </p:spTree>
    <p:extLst>
      <p:ext uri="{BB962C8B-B14F-4D97-AF65-F5344CB8AC3E}">
        <p14:creationId xmlns:p14="http://schemas.microsoft.com/office/powerpoint/2010/main" val="185512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g35f391192_07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3" name="Google Shape;843;g35f391192_07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r>
              <a:rPr lang="en-US"/>
              <a:t>Nguyen Van Yen VL9</a:t>
            </a:r>
          </a:p>
        </p:txBody>
      </p:sp>
      <p:sp>
        <p:nvSpPr>
          <p:cNvPr id="5" name="Footer Placeholder 4"/>
          <p:cNvSpPr>
            <a:spLocks noGrp="1"/>
          </p:cNvSpPr>
          <p:nvPr>
            <p:ph type="ftr" sz="quarter" idx="11"/>
          </p:nvPr>
        </p:nvSpPr>
        <p:spPr/>
        <p:txBody>
          <a:bodyPr/>
          <a:lstStyle/>
          <a:p>
            <a:pPr>
              <a:defRPr/>
            </a:pPr>
            <a:r>
              <a:rPr lang="en-US"/>
              <a:t>Bien soan</a:t>
            </a:r>
          </a:p>
        </p:txBody>
      </p:sp>
      <p:sp>
        <p:nvSpPr>
          <p:cNvPr id="6" name="Slide Number Placeholder 5"/>
          <p:cNvSpPr>
            <a:spLocks noGrp="1"/>
          </p:cNvSpPr>
          <p:nvPr>
            <p:ph type="sldNum" sz="quarter" idx="12"/>
          </p:nvPr>
        </p:nvSpPr>
        <p:spPr/>
        <p:txBody>
          <a:bodyPr/>
          <a:lstStyle/>
          <a:p>
            <a:fld id="{E2E9930B-8B6A-45EC-8E85-7126E9852507}" type="slidenum">
              <a:rPr lang="en-US" smtClean="0"/>
              <a:pPr/>
              <a:t>‹#›</a:t>
            </a:fld>
            <a:endParaRPr lang="en-US"/>
          </a:p>
        </p:txBody>
      </p:sp>
    </p:spTree>
    <p:extLst>
      <p:ext uri="{BB962C8B-B14F-4D97-AF65-F5344CB8AC3E}">
        <p14:creationId xmlns:p14="http://schemas.microsoft.com/office/powerpoint/2010/main" val="632167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FB4290-6522-4139-852E-05BD9E7F0D2E}" type="datetime1">
              <a:rPr lang="en-US" smtClean="0"/>
              <a:pPr/>
              <a:t>03-Aug-23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98841710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1"/>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5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B955F9-81EA-47C5-8059-9E5C2B437C70}" type="datetime1">
              <a:rPr lang="en-US" smtClean="0"/>
              <a:pPr/>
              <a:t>03-Aug-23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5853600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79"/>
        <p:cNvGrpSpPr/>
        <p:nvPr/>
      </p:nvGrpSpPr>
      <p:grpSpPr>
        <a:xfrm>
          <a:off x="0" y="0"/>
          <a:ext cx="0" cy="0"/>
          <a:chOff x="0" y="0"/>
          <a:chExt cx="0" cy="0"/>
        </a:xfrm>
      </p:grpSpPr>
      <p:sp>
        <p:nvSpPr>
          <p:cNvPr id="680" name="Google Shape;680;p9"/>
          <p:cNvSpPr txBox="1">
            <a:spLocks noGrp="1"/>
          </p:cNvSpPr>
          <p:nvPr>
            <p:ph type="body" idx="1"/>
          </p:nvPr>
        </p:nvSpPr>
        <p:spPr>
          <a:xfrm>
            <a:off x="1983300" y="5265467"/>
            <a:ext cx="8225200" cy="692800"/>
          </a:xfrm>
          <a:prstGeom prst="rect">
            <a:avLst/>
          </a:prstGeom>
        </p:spPr>
        <p:txBody>
          <a:bodyPr spcFirstLastPara="1" wrap="square" lIns="0" tIns="0" rIns="0" bIns="0" anchor="t" anchorCtr="0">
            <a:noAutofit/>
          </a:bodyPr>
          <a:lstStyle>
            <a:lvl1pPr marL="609585" lvl="0" indent="-304792" algn="ctr">
              <a:spcBef>
                <a:spcPts val="480"/>
              </a:spcBef>
              <a:spcAft>
                <a:spcPts val="0"/>
              </a:spcAft>
              <a:buSzPts val="1800"/>
              <a:buNone/>
              <a:defRPr sz="2400"/>
            </a:lvl1pPr>
          </a:lstStyle>
          <a:p>
            <a:endParaRPr/>
          </a:p>
        </p:txBody>
      </p:sp>
      <p:sp>
        <p:nvSpPr>
          <p:cNvPr id="681" name="Google Shape;681;p9"/>
          <p:cNvSpPr txBox="1">
            <a:spLocks noGrp="1"/>
          </p:cNvSpPr>
          <p:nvPr>
            <p:ph type="sldNum" idx="12"/>
          </p:nvPr>
        </p:nvSpPr>
        <p:spPr>
          <a:xfrm>
            <a:off x="5730200" y="6333135"/>
            <a:ext cx="731600" cy="5248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212229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06"/>
        <p:cNvGrpSpPr/>
        <p:nvPr/>
      </p:nvGrpSpPr>
      <p:grpSpPr>
        <a:xfrm>
          <a:off x="0" y="0"/>
          <a:ext cx="0" cy="0"/>
          <a:chOff x="0" y="0"/>
          <a:chExt cx="0" cy="0"/>
        </a:xfrm>
      </p:grpSpPr>
      <p:sp>
        <p:nvSpPr>
          <p:cNvPr id="307" name="Google Shape;307;p2"/>
          <p:cNvSpPr txBox="1">
            <a:spLocks noGrp="1"/>
          </p:cNvSpPr>
          <p:nvPr>
            <p:ph type="ctrTitle"/>
          </p:nvPr>
        </p:nvSpPr>
        <p:spPr>
          <a:xfrm>
            <a:off x="2381933" y="2655767"/>
            <a:ext cx="7428000" cy="1546400"/>
          </a:xfrm>
          <a:prstGeom prst="rect">
            <a:avLst/>
          </a:prstGeom>
        </p:spPr>
        <p:txBody>
          <a:bodyPr spcFirstLastPara="1" wrap="square" lIns="0" tIns="0" rIns="0" bIns="0" anchor="ctr" anchorCtr="0">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3638381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370"/>
        <p:cNvGrpSpPr/>
        <p:nvPr/>
      </p:nvGrpSpPr>
      <p:grpSpPr>
        <a:xfrm>
          <a:off x="0" y="0"/>
          <a:ext cx="0" cy="0"/>
          <a:chOff x="0" y="0"/>
          <a:chExt cx="0" cy="0"/>
        </a:xfrm>
      </p:grpSpPr>
      <p:sp>
        <p:nvSpPr>
          <p:cNvPr id="371" name="Google Shape;371;p3"/>
          <p:cNvSpPr txBox="1">
            <a:spLocks noGrp="1"/>
          </p:cNvSpPr>
          <p:nvPr>
            <p:ph type="ctrTitle"/>
          </p:nvPr>
        </p:nvSpPr>
        <p:spPr>
          <a:xfrm>
            <a:off x="2604733" y="2111133"/>
            <a:ext cx="6982400" cy="1546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72" name="Google Shape;372;p3"/>
          <p:cNvSpPr txBox="1">
            <a:spLocks noGrp="1"/>
          </p:cNvSpPr>
          <p:nvPr>
            <p:ph type="subTitle" idx="1"/>
          </p:nvPr>
        </p:nvSpPr>
        <p:spPr>
          <a:xfrm>
            <a:off x="2604733" y="3786739"/>
            <a:ext cx="6982400" cy="1046400"/>
          </a:xfrm>
          <a:prstGeom prst="rect">
            <a:avLst/>
          </a:prstGeom>
        </p:spPr>
        <p:txBody>
          <a:bodyPr spcFirstLastPara="1" wrap="square" lIns="0" tIns="0" rIns="0" bIns="0" anchor="t" anchorCtr="0">
            <a:noAutofit/>
          </a:bodyPr>
          <a:lstStyle>
            <a:lvl1pPr lvl="0" algn="ctr" rtl="0">
              <a:spcBef>
                <a:spcPts val="0"/>
              </a:spcBef>
              <a:spcAft>
                <a:spcPts val="0"/>
              </a:spcAft>
              <a:buClr>
                <a:srgbClr val="FFFFFF"/>
              </a:buClr>
              <a:buSzPts val="2400"/>
              <a:buNone/>
              <a:defRPr>
                <a:solidFill>
                  <a:srgbClr val="FFFFFF"/>
                </a:solidFill>
              </a:defRPr>
            </a:lvl1pPr>
            <a:lvl2pPr lvl="1" algn="ctr" rtl="0">
              <a:spcBef>
                <a:spcPts val="0"/>
              </a:spcBef>
              <a:spcAft>
                <a:spcPts val="0"/>
              </a:spcAft>
              <a:buClr>
                <a:srgbClr val="FFFFFF"/>
              </a:buClr>
              <a:buSzPts val="3000"/>
              <a:buNone/>
              <a:defRPr sz="4000">
                <a:solidFill>
                  <a:srgbClr val="FFFFFF"/>
                </a:solidFill>
              </a:defRPr>
            </a:lvl2pPr>
            <a:lvl3pPr lvl="2" algn="ctr" rtl="0">
              <a:spcBef>
                <a:spcPts val="0"/>
              </a:spcBef>
              <a:spcAft>
                <a:spcPts val="0"/>
              </a:spcAft>
              <a:buClr>
                <a:srgbClr val="FFFFFF"/>
              </a:buClr>
              <a:buSzPts val="3000"/>
              <a:buNone/>
              <a:defRPr sz="4000">
                <a:solidFill>
                  <a:srgbClr val="FFFFFF"/>
                </a:solidFill>
              </a:defRPr>
            </a:lvl3pPr>
            <a:lvl4pPr lvl="3" algn="ctr" rtl="0">
              <a:spcBef>
                <a:spcPts val="0"/>
              </a:spcBef>
              <a:spcAft>
                <a:spcPts val="0"/>
              </a:spcAft>
              <a:buClr>
                <a:srgbClr val="FFFFFF"/>
              </a:buClr>
              <a:buSzPts val="3000"/>
              <a:buNone/>
              <a:defRPr sz="4000">
                <a:solidFill>
                  <a:srgbClr val="FFFFFF"/>
                </a:solidFill>
              </a:defRPr>
            </a:lvl4pPr>
            <a:lvl5pPr lvl="4" algn="ctr" rtl="0">
              <a:spcBef>
                <a:spcPts val="0"/>
              </a:spcBef>
              <a:spcAft>
                <a:spcPts val="0"/>
              </a:spcAft>
              <a:buClr>
                <a:srgbClr val="FFFFFF"/>
              </a:buClr>
              <a:buSzPts val="3000"/>
              <a:buNone/>
              <a:defRPr sz="4000">
                <a:solidFill>
                  <a:srgbClr val="FFFFFF"/>
                </a:solidFill>
              </a:defRPr>
            </a:lvl5pPr>
            <a:lvl6pPr lvl="5" algn="ctr" rtl="0">
              <a:spcBef>
                <a:spcPts val="0"/>
              </a:spcBef>
              <a:spcAft>
                <a:spcPts val="0"/>
              </a:spcAft>
              <a:buClr>
                <a:srgbClr val="FFFFFF"/>
              </a:buClr>
              <a:buSzPts val="3000"/>
              <a:buNone/>
              <a:defRPr sz="4000">
                <a:solidFill>
                  <a:srgbClr val="FFFFFF"/>
                </a:solidFill>
              </a:defRPr>
            </a:lvl6pPr>
            <a:lvl7pPr lvl="6" algn="ctr" rtl="0">
              <a:spcBef>
                <a:spcPts val="0"/>
              </a:spcBef>
              <a:spcAft>
                <a:spcPts val="0"/>
              </a:spcAft>
              <a:buClr>
                <a:srgbClr val="FFFFFF"/>
              </a:buClr>
              <a:buSzPts val="3000"/>
              <a:buNone/>
              <a:defRPr sz="4000">
                <a:solidFill>
                  <a:srgbClr val="FFFFFF"/>
                </a:solidFill>
              </a:defRPr>
            </a:lvl7pPr>
            <a:lvl8pPr lvl="7" algn="ctr" rtl="0">
              <a:spcBef>
                <a:spcPts val="0"/>
              </a:spcBef>
              <a:spcAft>
                <a:spcPts val="0"/>
              </a:spcAft>
              <a:buClr>
                <a:srgbClr val="FFFFFF"/>
              </a:buClr>
              <a:buSzPts val="3000"/>
              <a:buNone/>
              <a:defRPr sz="4000">
                <a:solidFill>
                  <a:srgbClr val="FFFFFF"/>
                </a:solidFill>
              </a:defRPr>
            </a:lvl8pPr>
            <a:lvl9pPr lvl="8" algn="ctr" rtl="0">
              <a:spcBef>
                <a:spcPts val="0"/>
              </a:spcBef>
              <a:spcAft>
                <a:spcPts val="0"/>
              </a:spcAft>
              <a:buClr>
                <a:srgbClr val="FFFFFF"/>
              </a:buClr>
              <a:buSzPts val="3000"/>
              <a:buNone/>
              <a:defRPr sz="4000">
                <a:solidFill>
                  <a:srgbClr val="FFFFFF"/>
                </a:solidFill>
              </a:defRPr>
            </a:lvl9pPr>
          </a:lstStyle>
          <a:p>
            <a:endParaRPr/>
          </a:p>
        </p:txBody>
      </p:sp>
    </p:spTree>
    <p:extLst>
      <p:ext uri="{BB962C8B-B14F-4D97-AF65-F5344CB8AC3E}">
        <p14:creationId xmlns:p14="http://schemas.microsoft.com/office/powerpoint/2010/main" val="2341116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6"/>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3"/>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endParaRPr 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47A443F7-6485-44C4-95F9-0254A74C20E2}" type="slidenum">
              <a:rPr lang="en-US"/>
              <a:pPr/>
              <a:t>‹#›</a:t>
            </a:fld>
            <a:endParaRPr lang="en-US"/>
          </a:p>
        </p:txBody>
      </p:sp>
    </p:spTree>
    <p:extLst>
      <p:ext uri="{BB962C8B-B14F-4D97-AF65-F5344CB8AC3E}">
        <p14:creationId xmlns:p14="http://schemas.microsoft.com/office/powerpoint/2010/main" val="1370674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r>
              <a:rPr lang="en-US"/>
              <a:t>Nguyen Van Yen VL9</a:t>
            </a:r>
          </a:p>
        </p:txBody>
      </p:sp>
      <p:sp>
        <p:nvSpPr>
          <p:cNvPr id="5" name="Footer Placeholder 4"/>
          <p:cNvSpPr>
            <a:spLocks noGrp="1"/>
          </p:cNvSpPr>
          <p:nvPr>
            <p:ph type="ftr" sz="quarter" idx="11"/>
          </p:nvPr>
        </p:nvSpPr>
        <p:spPr/>
        <p:txBody>
          <a:bodyPr/>
          <a:lstStyle/>
          <a:p>
            <a:pPr>
              <a:defRPr/>
            </a:pPr>
            <a:r>
              <a:rPr lang="en-US"/>
              <a:t>Bien soan</a:t>
            </a:r>
          </a:p>
        </p:txBody>
      </p:sp>
      <p:sp>
        <p:nvSpPr>
          <p:cNvPr id="6" name="Slide Number Placeholder 5"/>
          <p:cNvSpPr>
            <a:spLocks noGrp="1"/>
          </p:cNvSpPr>
          <p:nvPr>
            <p:ph type="sldNum" sz="quarter" idx="12"/>
          </p:nvPr>
        </p:nvSpPr>
        <p:spPr/>
        <p:txBody>
          <a:bodyPr/>
          <a:lstStyle/>
          <a:p>
            <a:fld id="{A25775EF-9CD2-4F2E-B026-35A8268B552D}" type="slidenum">
              <a:rPr lang="en-US" smtClean="0"/>
              <a:pPr/>
              <a:t>‹#›</a:t>
            </a:fld>
            <a:endParaRPr lang="en-US"/>
          </a:p>
        </p:txBody>
      </p:sp>
    </p:spTree>
    <p:extLst>
      <p:ext uri="{BB962C8B-B14F-4D97-AF65-F5344CB8AC3E}">
        <p14:creationId xmlns:p14="http://schemas.microsoft.com/office/powerpoint/2010/main" val="4172316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03-Aug-23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97591075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r>
              <a:rPr lang="en-US"/>
              <a:t>Nguyen Van Yen VL9</a:t>
            </a:r>
          </a:p>
        </p:txBody>
      </p:sp>
      <p:sp>
        <p:nvSpPr>
          <p:cNvPr id="6" name="Footer Placeholder 5"/>
          <p:cNvSpPr>
            <a:spLocks noGrp="1"/>
          </p:cNvSpPr>
          <p:nvPr>
            <p:ph type="ftr" sz="quarter" idx="11"/>
          </p:nvPr>
        </p:nvSpPr>
        <p:spPr/>
        <p:txBody>
          <a:bodyPr/>
          <a:lstStyle/>
          <a:p>
            <a:pPr>
              <a:defRPr/>
            </a:pPr>
            <a:r>
              <a:rPr lang="en-US"/>
              <a:t>Bien soan</a:t>
            </a:r>
          </a:p>
        </p:txBody>
      </p:sp>
      <p:sp>
        <p:nvSpPr>
          <p:cNvPr id="7" name="Slide Number Placeholder 6"/>
          <p:cNvSpPr>
            <a:spLocks noGrp="1"/>
          </p:cNvSpPr>
          <p:nvPr>
            <p:ph type="sldNum" sz="quarter" idx="12"/>
          </p:nvPr>
        </p:nvSpPr>
        <p:spPr/>
        <p:txBody>
          <a:bodyPr/>
          <a:lstStyle/>
          <a:p>
            <a:fld id="{7458A593-F97C-4F7D-9FEC-10D1B14DD632}" type="slidenum">
              <a:rPr lang="en-US" smtClean="0"/>
              <a:pPr/>
              <a:t>‹#›</a:t>
            </a:fld>
            <a:endParaRPr lang="en-US"/>
          </a:p>
        </p:txBody>
      </p:sp>
    </p:spTree>
    <p:extLst>
      <p:ext uri="{BB962C8B-B14F-4D97-AF65-F5344CB8AC3E}">
        <p14:creationId xmlns:p14="http://schemas.microsoft.com/office/powerpoint/2010/main" val="1323463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0D295D-4A77-4DEB-B04C-9F4282A8BC04}" type="datetime1">
              <a:rPr lang="en-US" smtClean="0"/>
              <a:pPr/>
              <a:t>03-Aug-23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27059344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2B28685-4D0C-42D5-8013-B5904CD1FCBC}" type="datetime1">
              <a:rPr lang="en-US" smtClean="0"/>
              <a:pPr/>
              <a:t>03-Aug-23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7070557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03-Aug-23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79223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03-Aug-23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98790074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7B613C-1AD7-49D3-885D-F654C5CDBAA6}" type="datetime1">
              <a:rPr lang="en-US" smtClean="0"/>
              <a:pPr/>
              <a:t>03-Aug-23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75094210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B613C-1AD7-49D3-885D-F654C5CDBAA6}" type="datetime1">
              <a:rPr lang="en-US" smtClean="0"/>
              <a:pPr/>
              <a:t>03-Aug-23</a:t>
            </a:fld>
            <a:endParaRPr lang="en-US" dirty="0"/>
          </a:p>
        </p:txBody>
      </p:sp>
      <p:sp>
        <p:nvSpPr>
          <p:cNvPr id="5" name="Footer Placeholder 4"/>
          <p:cNvSpPr>
            <a:spLocks noGrp="1"/>
          </p:cNvSpPr>
          <p:nvPr>
            <p:ph type="ftr" sz="quarter" idx="3"/>
          </p:nvPr>
        </p:nvSpPr>
        <p:spPr>
          <a:xfrm>
            <a:off x="4165600" y="635636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6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235762488"/>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Lst>
  <p:transition>
    <p:fade thruBlk="1"/>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3" Type="http://schemas.openxmlformats.org/officeDocument/2006/relationships/slide" Target="slide2.xml"/><Relationship Id="rId7" Type="http://schemas.openxmlformats.org/officeDocument/2006/relationships/image" Target="../media/image4.png"/><Relationship Id="rId12" Type="http://schemas.openxmlformats.org/officeDocument/2006/relationships/slide" Target="slide5.xml"/><Relationship Id="rId17" Type="http://schemas.openxmlformats.org/officeDocument/2006/relationships/slide" Target="slide6.xml"/><Relationship Id="rId2" Type="http://schemas.openxmlformats.org/officeDocument/2006/relationships/image" Target="../media/image1.jpeg"/><Relationship Id="rId16"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slide" Target="slide3.xml"/><Relationship Id="rId11" Type="http://schemas.openxmlformats.org/officeDocument/2006/relationships/image" Target="../media/image7.png"/><Relationship Id="rId5" Type="http://schemas.openxmlformats.org/officeDocument/2006/relationships/image" Target="../media/image3.png"/><Relationship Id="rId15" Type="http://schemas.openxmlformats.org/officeDocument/2006/relationships/image" Target="../media/image10.gif"/><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slide" Target="slide4.xml"/><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10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gi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audio" Target="../media/audio2.wav"/><Relationship Id="rId7" Type="http://schemas.openxmlformats.org/officeDocument/2006/relationships/image" Target="../media/image12.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3.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33.emf"/></Relationships>
</file>

<file path=ppt/slides/_rels/slide3.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audio" Target="../media/audio2.wav"/><Relationship Id="rId7" Type="http://schemas.openxmlformats.org/officeDocument/2006/relationships/image" Target="../media/image12.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gif"/><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8.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audio" Target="../media/audio2.wav"/><Relationship Id="rId7" Type="http://schemas.openxmlformats.org/officeDocument/2006/relationships/image" Target="../media/image12.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6.jpeg"/></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audio" Target="../media/audio2.wav"/><Relationship Id="rId7" Type="http://schemas.openxmlformats.org/officeDocument/2006/relationships/image" Target="../media/image11.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60.gif"/><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3" Type="http://schemas.openxmlformats.org/officeDocument/2006/relationships/image" Target="../media/image61.gif"/><Relationship Id="rId7" Type="http://schemas.openxmlformats.org/officeDocument/2006/relationships/image" Target="../media/image68.png"/><Relationship Id="rId2" Type="http://schemas.openxmlformats.org/officeDocument/2006/relationships/image" Target="../media/image60.gif"/><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62.wmf"/></Relationships>
</file>

<file path=ppt/slides/_rels/slide5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60.gif"/><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3" Type="http://schemas.openxmlformats.org/officeDocument/2006/relationships/image" Target="../media/image61.gif"/><Relationship Id="rId7" Type="http://schemas.openxmlformats.org/officeDocument/2006/relationships/image" Target="../media/image65.wmf"/><Relationship Id="rId2" Type="http://schemas.openxmlformats.org/officeDocument/2006/relationships/image" Target="../media/image60.gif"/><Relationship Id="rId1" Type="http://schemas.openxmlformats.org/officeDocument/2006/relationships/slideLayout" Target="../slideLayouts/slideLayout7.xml"/><Relationship Id="rId6" Type="http://schemas.openxmlformats.org/officeDocument/2006/relationships/oleObject" Target="../embeddings/oleObject6.bin"/><Relationship Id="rId5" Type="http://schemas.openxmlformats.org/officeDocument/2006/relationships/image" Target="../media/image64.wmf"/><Relationship Id="rId4" Type="http://schemas.openxmlformats.org/officeDocument/2006/relationships/oleObject" Target="../embeddings/oleObject5.bin"/></Relationships>
</file>

<file path=ppt/slides/_rels/slide5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8.gif"/><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68.wmf"/><Relationship Id="rId7" Type="http://schemas.openxmlformats.org/officeDocument/2006/relationships/image" Target="../media/image61.gif"/><Relationship Id="rId2" Type="http://schemas.openxmlformats.org/officeDocument/2006/relationships/oleObject" Target="../embeddings/oleObject7.bin"/><Relationship Id="rId1" Type="http://schemas.openxmlformats.org/officeDocument/2006/relationships/slideLayout" Target="../slideLayouts/slideLayout7.xml"/><Relationship Id="rId6" Type="http://schemas.openxmlformats.org/officeDocument/2006/relationships/image" Target="../media/image60.gif"/><Relationship Id="rId5" Type="http://schemas.openxmlformats.org/officeDocument/2006/relationships/image" Target="../media/image69.wmf"/><Relationship Id="rId4" Type="http://schemas.openxmlformats.org/officeDocument/2006/relationships/oleObject" Target="../embeddings/oleObject8.bin"/></Relationships>
</file>

<file path=ppt/slides/_rels/slide61.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7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1.wmf"/><Relationship Id="rId11" Type="http://schemas.openxmlformats.org/officeDocument/2006/relationships/image" Target="../media/image92.png"/><Relationship Id="rId5" Type="http://schemas.openxmlformats.org/officeDocument/2006/relationships/oleObject" Target="../embeddings/oleObject10.bin"/><Relationship Id="rId4" Type="http://schemas.openxmlformats.org/officeDocument/2006/relationships/image" Target="../media/image70.wmf"/><Relationship Id="rId9" Type="http://schemas.openxmlformats.org/officeDocument/2006/relationships/image" Target="../media/image32.png"/></Relationships>
</file>

<file path=ppt/slides/_rels/slide62.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slide" Target="slide69.xml"/><Relationship Id="rId3" Type="http://schemas.openxmlformats.org/officeDocument/2006/relationships/slideLayout" Target="../slideLayouts/slideLayout1.xml"/><Relationship Id="rId7" Type="http://schemas.openxmlformats.org/officeDocument/2006/relationships/image" Target="../media/image10.gif"/><Relationship Id="rId12" Type="http://schemas.openxmlformats.org/officeDocument/2006/relationships/slide" Target="slide68.xml"/><Relationship Id="rId2" Type="http://schemas.microsoft.com/office/2007/relationships/media" Target="../media/media2.WAV"/><Relationship Id="rId16" Type="http://schemas.openxmlformats.org/officeDocument/2006/relationships/slide" Target="slide72.xml"/><Relationship Id="rId1" Type="http://schemas.openxmlformats.org/officeDocument/2006/relationships/audio" Target="NULL" TargetMode="External"/><Relationship Id="rId6" Type="http://schemas.openxmlformats.org/officeDocument/2006/relationships/image" Target="../media/image11.gif"/><Relationship Id="rId11" Type="http://schemas.openxmlformats.org/officeDocument/2006/relationships/slide" Target="slide67.xml"/><Relationship Id="rId5" Type="http://schemas.openxmlformats.org/officeDocument/2006/relationships/slide" Target="slide66.xml"/><Relationship Id="rId15" Type="http://schemas.openxmlformats.org/officeDocument/2006/relationships/slide" Target="slide71.xml"/><Relationship Id="rId10" Type="http://schemas.openxmlformats.org/officeDocument/2006/relationships/slide" Target="slide65.xml"/><Relationship Id="rId4" Type="http://schemas.openxmlformats.org/officeDocument/2006/relationships/image" Target="../media/image76.jpeg"/><Relationship Id="rId9" Type="http://schemas.openxmlformats.org/officeDocument/2006/relationships/slide" Target="slide64.xml"/><Relationship Id="rId14" Type="http://schemas.openxmlformats.org/officeDocument/2006/relationships/slide" Target="slide70.xml"/></Relationships>
</file>

<file path=ppt/slides/_rels/slide6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8.png"/><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NULL"/><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89.png"/><Relationship Id="rId5" Type="http://schemas.openxmlformats.org/officeDocument/2006/relationships/slide" Target="slide62.xml"/><Relationship Id="rId4" Type="http://schemas.openxmlformats.org/officeDocument/2006/relationships/audio" Target="../media/audio1.wav"/></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NULL"/><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89.png"/><Relationship Id="rId5" Type="http://schemas.openxmlformats.org/officeDocument/2006/relationships/slide" Target="slide62.xml"/><Relationship Id="rId4" Type="http://schemas.openxmlformats.org/officeDocument/2006/relationships/audio" Target="../media/audio1.wav"/></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NULL"/><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89.png"/><Relationship Id="rId5" Type="http://schemas.openxmlformats.org/officeDocument/2006/relationships/slide" Target="slide62.xml"/><Relationship Id="rId4" Type="http://schemas.openxmlformats.org/officeDocument/2006/relationships/audio" Target="../media/audio1.wav"/></Relationships>
</file>

<file path=ppt/slides/_rels/slide67.xml.rels><?xml version="1.0" encoding="UTF-8" standalone="yes"?>
<Relationships xmlns="http://schemas.openxmlformats.org/package/2006/relationships"><Relationship Id="rId8" Type="http://schemas.openxmlformats.org/officeDocument/2006/relationships/image" Target="../media/image90.wmf"/><Relationship Id="rId13" Type="http://schemas.openxmlformats.org/officeDocument/2006/relationships/oleObject" Target="../embeddings/oleObject15.bin"/><Relationship Id="rId3" Type="http://schemas.openxmlformats.org/officeDocument/2006/relationships/slideLayout" Target="../slideLayouts/slideLayout2.xml"/><Relationship Id="rId7" Type="http://schemas.openxmlformats.org/officeDocument/2006/relationships/oleObject" Target="../embeddings/oleObject12.bin"/><Relationship Id="rId12" Type="http://schemas.openxmlformats.org/officeDocument/2006/relationships/image" Target="../media/image92.wmf"/><Relationship Id="rId2" Type="http://schemas.microsoft.com/office/2007/relationships/media" Target="../media/media3.wma"/><Relationship Id="rId16" Type="http://schemas.openxmlformats.org/officeDocument/2006/relationships/audio" Target="NULL"/><Relationship Id="rId1" Type="http://schemas.openxmlformats.org/officeDocument/2006/relationships/audio" Target="NULL" TargetMode="External"/><Relationship Id="rId6" Type="http://schemas.openxmlformats.org/officeDocument/2006/relationships/image" Target="../media/image89.png"/><Relationship Id="rId11" Type="http://schemas.openxmlformats.org/officeDocument/2006/relationships/oleObject" Target="../embeddings/oleObject14.bin"/><Relationship Id="rId5" Type="http://schemas.openxmlformats.org/officeDocument/2006/relationships/slide" Target="slide62.xml"/><Relationship Id="rId10" Type="http://schemas.openxmlformats.org/officeDocument/2006/relationships/image" Target="../media/image91.wmf"/><Relationship Id="rId4" Type="http://schemas.openxmlformats.org/officeDocument/2006/relationships/audio" Target="../media/audio1.wav"/><Relationship Id="rId9" Type="http://schemas.openxmlformats.org/officeDocument/2006/relationships/oleObject" Target="../embeddings/oleObject13.bin"/><Relationship Id="rId14" Type="http://schemas.openxmlformats.org/officeDocument/2006/relationships/image" Target="../media/image93.wmf"/></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NULL"/><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89.png"/><Relationship Id="rId5" Type="http://schemas.openxmlformats.org/officeDocument/2006/relationships/slide" Target="slide62.xml"/><Relationship Id="rId4" Type="http://schemas.openxmlformats.org/officeDocument/2006/relationships/audio" Target="../media/audio1.wav"/></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NULL"/><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89.png"/><Relationship Id="rId5" Type="http://schemas.openxmlformats.org/officeDocument/2006/relationships/slide" Target="slide62.xml"/><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slideLayout" Target="../slideLayouts/slideLayout2.xml"/><Relationship Id="rId7" Type="http://schemas.openxmlformats.org/officeDocument/2006/relationships/image" Target="../media/image105.png"/><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104.png"/><Relationship Id="rId11" Type="http://schemas.openxmlformats.org/officeDocument/2006/relationships/audio" Target="NULL"/><Relationship Id="rId5" Type="http://schemas.openxmlformats.org/officeDocument/2006/relationships/slide" Target="slide62.xml"/><Relationship Id="rId10" Type="http://schemas.openxmlformats.org/officeDocument/2006/relationships/image" Target="../media/image107.png"/><Relationship Id="rId4" Type="http://schemas.openxmlformats.org/officeDocument/2006/relationships/audio" Target="../media/audio1.wav"/><Relationship Id="rId9" Type="http://schemas.openxmlformats.org/officeDocument/2006/relationships/image" Target="../media/image106.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NULL"/><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89.png"/><Relationship Id="rId5" Type="http://schemas.openxmlformats.org/officeDocument/2006/relationships/slide" Target="slide62.xml"/><Relationship Id="rId4" Type="http://schemas.openxmlformats.org/officeDocument/2006/relationships/audio" Target="../media/audio1.wav"/></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NULL"/><Relationship Id="rId2" Type="http://schemas.microsoft.com/office/2007/relationships/media" Target="../media/media3.wma"/><Relationship Id="rId1" Type="http://schemas.openxmlformats.org/officeDocument/2006/relationships/audio" Target="NULL" TargetMode="External"/><Relationship Id="rId6" Type="http://schemas.openxmlformats.org/officeDocument/2006/relationships/image" Target="../media/image89.png"/><Relationship Id="rId5" Type="http://schemas.openxmlformats.org/officeDocument/2006/relationships/slide" Target="slide62.xml"/><Relationship Id="rId4" Type="http://schemas.openxmlformats.org/officeDocument/2006/relationships/audio" Target="../media/audio1.wav"/></Relationships>
</file>

<file path=ppt/slides/_rels/slide7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60.gif"/><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75.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60.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71.png"/></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7.wmf"/></Relationships>
</file>

<file path=ppt/slides/_rels/slide7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4.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image" Target="../media/image100.png"/><Relationship Id="rId7" Type="http://schemas.openxmlformats.org/officeDocument/2006/relationships/image" Target="../media/image102.png"/><Relationship Id="rId2" Type="http://schemas.openxmlformats.org/officeDocument/2006/relationships/oleObject" Target="../embeddings/oleObject17.bin"/><Relationship Id="rId1" Type="http://schemas.openxmlformats.org/officeDocument/2006/relationships/slideLayout" Target="../slideLayouts/slideLayout15.xml"/><Relationship Id="rId6" Type="http://schemas.openxmlformats.org/officeDocument/2006/relationships/oleObject" Target="../embeddings/oleObject19.bin"/><Relationship Id="rId5" Type="http://schemas.openxmlformats.org/officeDocument/2006/relationships/image" Target="../media/image101.png"/><Relationship Id="rId4" Type="http://schemas.openxmlformats.org/officeDocument/2006/relationships/oleObject" Target="../embeddings/oleObject18.bin"/><Relationship Id="rId9" Type="http://schemas.openxmlformats.org/officeDocument/2006/relationships/image" Target="../media/image10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Ph&#243;ng%20th&#224;nh%20c&#244;ng%20v&#7879;%20tinh%20Vi&#7879;t%20Nam%20NanoDragon%20-%20VTV24.mp4" TargetMode="Externa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0.pn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9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9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9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9.png"/><Relationship Id="rId1" Type="http://schemas.openxmlformats.org/officeDocument/2006/relationships/slideLayout" Target="../slideLayouts/slideLayout2.xml"/><Relationship Id="rId4" Type="http://schemas.openxmlformats.org/officeDocument/2006/relationships/image" Target="../media/image1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81 zalo Nguyen Thi Tho">
            <a:extLst>
              <a:ext uri="{FF2B5EF4-FFF2-40B4-BE49-F238E27FC236}">
                <a16:creationId xmlns:a16="http://schemas.microsoft.com/office/drawing/2014/main" id="{358DF3C3-6C44-72C7-E87F-1D9AE2FF41D8}"/>
              </a:ext>
            </a:extLst>
          </p:cNvPr>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1</a:t>
            </a:fld>
            <a:endParaRPr lang="en"/>
          </a:p>
        </p:txBody>
      </p:sp>
      <p:sp>
        <p:nvSpPr>
          <p:cNvPr id="3" name="Rectangle 2" descr="n81 zalo Nguyen Thi Tho">
            <a:extLst>
              <a:ext uri="{FF2B5EF4-FFF2-40B4-BE49-F238E27FC236}">
                <a16:creationId xmlns:a16="http://schemas.microsoft.com/office/drawing/2014/main" id="{45A30AF6-2670-9C91-BEA4-D79DB2E50626}"/>
              </a:ext>
            </a:extLst>
          </p:cNvPr>
          <p:cNvSpPr/>
          <p:nvPr/>
        </p:nvSpPr>
        <p:spPr>
          <a:xfrm>
            <a:off x="1524000" y="3665538"/>
            <a:ext cx="8656320" cy="855662"/>
          </a:xfrm>
          <a:prstGeom prst="rect">
            <a:avLst/>
          </a:prstGeom>
          <a:blipFill>
            <a:blip r:embed="rId2"/>
            <a:tile tx="0" ty="0" sx="100000" sy="100000" flip="none" algn="tl"/>
          </a:blipFill>
          <a:ln w="12700" cap="flat" cmpd="sng" algn="ctr">
            <a:noFill/>
            <a:prstDash val="solid"/>
            <a:miter lim="800000"/>
          </a:ln>
          <a:effectLst/>
        </p:spPr>
        <p:txBody>
          <a:bodyPr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Sitka Small" panose="02000505000000020004" pitchFamily="2" charset="0"/>
              <a:ea typeface="+mn-ea"/>
              <a:cs typeface="+mn-cs"/>
            </a:endParaRPr>
          </a:p>
        </p:txBody>
      </p:sp>
      <p:pic>
        <p:nvPicPr>
          <p:cNvPr id="4" name="Picture 3" descr="n81 zalo Nguyen Thi Tho">
            <a:hlinkClick r:id="rId3" action="ppaction://hlinksldjump"/>
            <a:extLst>
              <a:ext uri="{FF2B5EF4-FFF2-40B4-BE49-F238E27FC236}">
                <a16:creationId xmlns:a16="http://schemas.microsoft.com/office/drawing/2014/main" id="{6B68DC45-945C-6433-71A4-569EB32BA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0870" y="2826387"/>
            <a:ext cx="1476375"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n81 zalo Nguyen Thi Tho">
            <a:extLst>
              <a:ext uri="{FF2B5EF4-FFF2-40B4-BE49-F238E27FC236}">
                <a16:creationId xmlns:a16="http://schemas.microsoft.com/office/drawing/2014/main" id="{573220EF-A98A-F80E-4D68-89C159C25E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5945" y="2442212"/>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n81 zalo Nguyen Thi Tho">
            <a:hlinkClick r:id="rId6" action="ppaction://hlinksldjump"/>
            <a:extLst>
              <a:ext uri="{FF2B5EF4-FFF2-40B4-BE49-F238E27FC236}">
                <a16:creationId xmlns:a16="http://schemas.microsoft.com/office/drawing/2014/main" id="{29E996C3-41E8-6547-A14D-A12228AFB9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9213" y="2837656"/>
            <a:ext cx="1477963"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n81 zalo Nguyen Thi Tho">
            <a:extLst>
              <a:ext uri="{FF2B5EF4-FFF2-40B4-BE49-F238E27FC236}">
                <a16:creationId xmlns:a16="http://schemas.microsoft.com/office/drawing/2014/main" id="{F36ADA21-13BB-FF98-F861-6EEECE587D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5877" y="2453483"/>
            <a:ext cx="1544639"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n81 zalo Nguyen Thi Tho">
            <a:hlinkClick r:id="rId9" action="ppaction://hlinksldjump"/>
            <a:extLst>
              <a:ext uri="{FF2B5EF4-FFF2-40B4-BE49-F238E27FC236}">
                <a16:creationId xmlns:a16="http://schemas.microsoft.com/office/drawing/2014/main" id="{22B4C381-81D3-39E1-B6C3-1455F62AC2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80750" y="2849563"/>
            <a:ext cx="1476375"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n81 zalo Nguyen Thi Tho">
            <a:extLst>
              <a:ext uri="{FF2B5EF4-FFF2-40B4-BE49-F238E27FC236}">
                <a16:creationId xmlns:a16="http://schemas.microsoft.com/office/drawing/2014/main" id="{98578200-4867-C7D9-2640-FAE0511B0AD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45825" y="2465390"/>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81 zalo Nguyen Thi Tho">
            <a:hlinkClick r:id="rId12" action="ppaction://hlinksldjump"/>
            <a:extLst>
              <a:ext uri="{FF2B5EF4-FFF2-40B4-BE49-F238E27FC236}">
                <a16:creationId xmlns:a16="http://schemas.microsoft.com/office/drawing/2014/main" id="{DC75130D-AB34-D92F-3C57-8657C18153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81330" y="2827178"/>
            <a:ext cx="1476375"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n81 zalo Nguyen Thi Tho">
            <a:extLst>
              <a:ext uri="{FF2B5EF4-FFF2-40B4-BE49-F238E27FC236}">
                <a16:creationId xmlns:a16="http://schemas.microsoft.com/office/drawing/2014/main" id="{BFC6903A-9AB9-FDB2-D37A-7D912DA0147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47992" y="2443005"/>
            <a:ext cx="1544637"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6" descr="n81 zalo Nguyen Thi Tho">
            <a:extLst>
              <a:ext uri="{FF2B5EF4-FFF2-40B4-BE49-F238E27FC236}">
                <a16:creationId xmlns:a16="http://schemas.microsoft.com/office/drawing/2014/main" id="{9A23C929-816D-1825-B1B1-922395CCAD4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73463" y="4932366"/>
            <a:ext cx="4572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n81 zalo Nguyen Thi Tho">
            <a:extLst>
              <a:ext uri="{FF2B5EF4-FFF2-40B4-BE49-F238E27FC236}">
                <a16:creationId xmlns:a16="http://schemas.microsoft.com/office/drawing/2014/main" id="{F9BF8C12-B485-4251-FE45-A1D94E0F1E3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24000" y="4516438"/>
            <a:ext cx="457200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n81 zalo Nguyen Thi Tho">
            <a:extLst>
              <a:ext uri="{FF2B5EF4-FFF2-40B4-BE49-F238E27FC236}">
                <a16:creationId xmlns:a16="http://schemas.microsoft.com/office/drawing/2014/main" id="{0C1100C1-6BB8-1FEE-0A28-4E9B42D23D4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96001" y="4539616"/>
            <a:ext cx="4152171" cy="22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descr="n81 zalo Nguyen Thi Tho">
            <a:hlinkClick r:id="rId16" action="ppaction://hlinksldjump"/>
            <a:extLst>
              <a:ext uri="{FF2B5EF4-FFF2-40B4-BE49-F238E27FC236}">
                <a16:creationId xmlns:a16="http://schemas.microsoft.com/office/drawing/2014/main" id="{A17D1C3A-C1B6-FF1C-33BE-956D90BEE963}"/>
              </a:ext>
            </a:extLst>
          </p:cNvPr>
          <p:cNvSpPr/>
          <p:nvPr/>
        </p:nvSpPr>
        <p:spPr>
          <a:xfrm>
            <a:off x="2656855" y="493703"/>
            <a:ext cx="6878293" cy="1731243"/>
          </a:xfrm>
          <a:prstGeom prst="rect">
            <a:avLst/>
          </a:prstGeom>
          <a:noFill/>
        </p:spPr>
        <p:txBody>
          <a:bodyPr wrap="none" lIns="68580" tIns="34290" rIns="68580" bIns="34290">
            <a:spAutoFit/>
          </a:bodyPr>
          <a:lstStyle/>
          <a:p>
            <a:pPr algn="ctr" defTabSz="685800" eaLnBrk="1" fontAlgn="auto" hangingPunct="1">
              <a:spcBef>
                <a:spcPts val="0"/>
              </a:spcBef>
              <a:spcAft>
                <a:spcPts val="0"/>
              </a:spcAft>
              <a:defRPr/>
            </a:pPr>
            <a:r>
              <a:rPr lang="en-US" sz="5400" b="1" dirty="0" err="1">
                <a:ln w="6600">
                  <a:solidFill>
                    <a:srgbClr val="7030A0"/>
                  </a:solidFill>
                  <a:prstDash val="solid"/>
                </a:ln>
                <a:solidFill>
                  <a:srgbClr val="FFFF00"/>
                </a:solidFill>
                <a:effectLst>
                  <a:outerShdw dist="38100" dir="2700000" algn="tl" rotWithShape="0">
                    <a:srgbClr val="ED7D31"/>
                  </a:outerShdw>
                </a:effectLst>
                <a:latin typeface="Times New Roman" pitchFamily="18" charset="0"/>
                <a:ea typeface="Tahoma" panose="020B0604030504040204" pitchFamily="34" charset="0"/>
                <a:cs typeface="Times New Roman" pitchFamily="18" charset="0"/>
              </a:rPr>
              <a:t>TRÒ</a:t>
            </a:r>
            <a:r>
              <a:rPr lang="en-US" sz="5400" b="1" dirty="0">
                <a:ln w="6600">
                  <a:solidFill>
                    <a:srgbClr val="7030A0"/>
                  </a:solidFill>
                  <a:prstDash val="solid"/>
                </a:ln>
                <a:solidFill>
                  <a:srgbClr val="FFFF00"/>
                </a:solidFill>
                <a:effectLst>
                  <a:outerShdw dist="38100" dir="2700000" algn="tl" rotWithShape="0">
                    <a:srgbClr val="ED7D31"/>
                  </a:outerShdw>
                </a:effectLst>
                <a:latin typeface="Times New Roman" pitchFamily="18" charset="0"/>
                <a:ea typeface="Tahoma" panose="020B0604030504040204" pitchFamily="34" charset="0"/>
                <a:cs typeface="Times New Roman" pitchFamily="18" charset="0"/>
              </a:rPr>
              <a:t> CH</a:t>
            </a:r>
            <a:r>
              <a:rPr lang="vi-VN" sz="5400" b="1" dirty="0">
                <a:ln w="6600">
                  <a:solidFill>
                    <a:srgbClr val="7030A0"/>
                  </a:solidFill>
                  <a:prstDash val="solid"/>
                </a:ln>
                <a:solidFill>
                  <a:srgbClr val="FFFF00"/>
                </a:solidFill>
                <a:effectLst>
                  <a:outerShdw dist="38100" dir="2700000" algn="tl" rotWithShape="0">
                    <a:srgbClr val="ED7D31"/>
                  </a:outerShdw>
                </a:effectLst>
                <a:latin typeface="Times New Roman" pitchFamily="18" charset="0"/>
                <a:ea typeface="Tahoma" panose="020B0604030504040204" pitchFamily="34" charset="0"/>
                <a:cs typeface="Times New Roman" pitchFamily="18" charset="0"/>
              </a:rPr>
              <a:t>Ơ</a:t>
            </a:r>
            <a:r>
              <a:rPr lang="en-US" sz="5400" b="1" dirty="0">
                <a:ln w="6600">
                  <a:solidFill>
                    <a:srgbClr val="7030A0"/>
                  </a:solidFill>
                  <a:prstDash val="solid"/>
                </a:ln>
                <a:solidFill>
                  <a:srgbClr val="FFFF00"/>
                </a:solidFill>
                <a:effectLst>
                  <a:outerShdw dist="38100" dir="2700000" algn="tl" rotWithShape="0">
                    <a:srgbClr val="ED7D31"/>
                  </a:outerShdw>
                </a:effectLst>
                <a:latin typeface="Times New Roman" pitchFamily="18" charset="0"/>
                <a:ea typeface="Tahoma" panose="020B0604030504040204" pitchFamily="34" charset="0"/>
                <a:cs typeface="Times New Roman" pitchFamily="18" charset="0"/>
              </a:rPr>
              <a:t>I </a:t>
            </a:r>
          </a:p>
          <a:p>
            <a:pPr algn="ctr" defTabSz="685800" eaLnBrk="1" fontAlgn="auto" hangingPunct="1">
              <a:spcBef>
                <a:spcPts val="0"/>
              </a:spcBef>
              <a:spcAft>
                <a:spcPts val="0"/>
              </a:spcAft>
              <a:defRPr/>
            </a:pPr>
            <a:r>
              <a:rPr lang="en-US" sz="5400" b="1" dirty="0">
                <a:ln w="6600">
                  <a:solidFill>
                    <a:srgbClr val="7030A0"/>
                  </a:solidFill>
                  <a:prstDash val="solid"/>
                </a:ln>
                <a:solidFill>
                  <a:srgbClr val="FFFF00"/>
                </a:solidFill>
                <a:effectLst>
                  <a:outerShdw dist="38100" dir="2700000" algn="tl" rotWithShape="0">
                    <a:srgbClr val="ED7D31"/>
                  </a:outerShdw>
                </a:effectLst>
                <a:latin typeface="Times New Roman" pitchFamily="18" charset="0"/>
                <a:ea typeface="Tahoma" panose="020B0604030504040204" pitchFamily="34" charset="0"/>
                <a:cs typeface="Times New Roman" pitchFamily="18" charset="0"/>
              </a:rPr>
              <a:t>HỘP QUÀ MAY MẮN</a:t>
            </a:r>
          </a:p>
        </p:txBody>
      </p:sp>
      <p:sp>
        <p:nvSpPr>
          <p:cNvPr id="16" name="Arrow: Right 15" descr="n81 zalo Nguyen Thi Tho">
            <a:hlinkClick r:id="rId17" action="ppaction://hlinksldjump"/>
            <a:extLst>
              <a:ext uri="{FF2B5EF4-FFF2-40B4-BE49-F238E27FC236}">
                <a16:creationId xmlns:a16="http://schemas.microsoft.com/office/drawing/2014/main" id="{E0EDCB1B-B5EC-D5E2-D889-AAA288F0BA63}"/>
              </a:ext>
            </a:extLst>
          </p:cNvPr>
          <p:cNvSpPr/>
          <p:nvPr/>
        </p:nvSpPr>
        <p:spPr>
          <a:xfrm>
            <a:off x="9720777" y="5773386"/>
            <a:ext cx="2156265" cy="995680"/>
          </a:xfrm>
          <a:prstGeom prst="rightArrow">
            <a:avLst>
              <a:gd name="adj1" fmla="val 64129"/>
              <a:gd name="adj2" fmla="val 52826"/>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Sitka Small" panose="02000505000000020004" pitchFamily="2" charset="0"/>
                <a:ea typeface="+mn-ea"/>
                <a:cs typeface="+mn-cs"/>
              </a:rPr>
              <a:t>Bài mới</a:t>
            </a:r>
          </a:p>
        </p:txBody>
      </p:sp>
    </p:spTree>
    <p:extLst>
      <p:ext uri="{BB962C8B-B14F-4D97-AF65-F5344CB8AC3E}">
        <p14:creationId xmlns:p14="http://schemas.microsoft.com/office/powerpoint/2010/main" val="14560124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9" restart="whenNotActive" fill="hold" evtFilter="cancelBubble" nodeType="interactiveSeq">
                <p:stCondLst>
                  <p:cond evt="onClick" delay="0">
                    <p:tgtEl>
                      <p:spTgt spid="10"/>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ém Còn Trò chơi dân gian vùng cao tây bắ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297301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609600"/>
            <a:ext cx="12192000" cy="5441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27649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5867" y="990601"/>
            <a:ext cx="5046133" cy="4519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508000" y="-76200"/>
            <a:ext cx="10972800" cy="1371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a:solidFill>
                  <a:schemeClr val="tx2">
                    <a:lumMod val="60000"/>
                    <a:lumOff val="40000"/>
                  </a:schemeClr>
                </a:solidFill>
                <a:latin typeface="Times New Roman" pitchFamily="18" charset="0"/>
                <a:cs typeface="Times New Roman" pitchFamily="18" charset="0"/>
              </a:rPr>
              <a:t>         IV. </a:t>
            </a:r>
            <a:r>
              <a:rPr lang="en-US" sz="4000" b="1" dirty="0" err="1">
                <a:solidFill>
                  <a:schemeClr val="tx2">
                    <a:lumMod val="60000"/>
                    <a:lumOff val="40000"/>
                  </a:schemeClr>
                </a:solidFill>
                <a:latin typeface="Times New Roman" pitchFamily="18" charset="0"/>
                <a:cs typeface="Times New Roman" pitchFamily="18" charset="0"/>
              </a:rPr>
              <a:t>Chuyển</a:t>
            </a:r>
            <a:r>
              <a:rPr lang="en-US" sz="4000" b="1" dirty="0">
                <a:solidFill>
                  <a:schemeClr val="tx2">
                    <a:lumMod val="60000"/>
                    <a:lumOff val="40000"/>
                  </a:schemeClr>
                </a:solidFill>
                <a:latin typeface="Times New Roman" pitchFamily="18" charset="0"/>
                <a:cs typeface="Times New Roman" pitchFamily="18" charset="0"/>
              </a:rPr>
              <a:t> </a:t>
            </a:r>
            <a:r>
              <a:rPr lang="en-US" sz="4000" b="1" dirty="0" err="1">
                <a:solidFill>
                  <a:schemeClr val="tx2">
                    <a:lumMod val="60000"/>
                    <a:lumOff val="40000"/>
                  </a:schemeClr>
                </a:solidFill>
                <a:latin typeface="Times New Roman" pitchFamily="18" charset="0"/>
                <a:cs typeface="Times New Roman" pitchFamily="18" charset="0"/>
              </a:rPr>
              <a:t>động</a:t>
            </a:r>
            <a:r>
              <a:rPr lang="en-US" sz="4000" b="1" dirty="0">
                <a:solidFill>
                  <a:schemeClr val="tx2">
                    <a:lumMod val="60000"/>
                    <a:lumOff val="40000"/>
                  </a:schemeClr>
                </a:solidFill>
                <a:latin typeface="Times New Roman" pitchFamily="18" charset="0"/>
                <a:cs typeface="Times New Roman" pitchFamily="18" charset="0"/>
              </a:rPr>
              <a:t> </a:t>
            </a:r>
            <a:r>
              <a:rPr lang="en-US" sz="4000" b="1" dirty="0" err="1">
                <a:solidFill>
                  <a:schemeClr val="tx2">
                    <a:lumMod val="60000"/>
                    <a:lumOff val="40000"/>
                  </a:schemeClr>
                </a:solidFill>
                <a:latin typeface="Times New Roman" pitchFamily="18" charset="0"/>
                <a:cs typeface="Times New Roman" pitchFamily="18" charset="0"/>
              </a:rPr>
              <a:t>của</a:t>
            </a:r>
            <a:r>
              <a:rPr lang="en-US" sz="4000" b="1" dirty="0">
                <a:solidFill>
                  <a:schemeClr val="tx2">
                    <a:lumMod val="60000"/>
                    <a:lumOff val="40000"/>
                  </a:schemeClr>
                </a:solidFill>
                <a:latin typeface="Times New Roman" pitchFamily="18" charset="0"/>
                <a:cs typeface="Times New Roman" pitchFamily="18" charset="0"/>
              </a:rPr>
              <a:t> </a:t>
            </a:r>
            <a:r>
              <a:rPr lang="en-US" sz="4000" b="1" dirty="0" err="1">
                <a:solidFill>
                  <a:schemeClr val="tx2">
                    <a:lumMod val="60000"/>
                    <a:lumOff val="40000"/>
                  </a:schemeClr>
                </a:solidFill>
                <a:latin typeface="Times New Roman" pitchFamily="18" charset="0"/>
                <a:cs typeface="Times New Roman" pitchFamily="18" charset="0"/>
              </a:rPr>
              <a:t>vệ</a:t>
            </a:r>
            <a:r>
              <a:rPr lang="en-US" sz="4000" b="1" dirty="0">
                <a:solidFill>
                  <a:schemeClr val="tx2">
                    <a:lumMod val="60000"/>
                    <a:lumOff val="40000"/>
                  </a:schemeClr>
                </a:solidFill>
                <a:latin typeface="Times New Roman" pitchFamily="18" charset="0"/>
                <a:cs typeface="Times New Roman" pitchFamily="18" charset="0"/>
              </a:rPr>
              <a:t> </a:t>
            </a:r>
            <a:r>
              <a:rPr lang="en-US" sz="4000" b="1" dirty="0" err="1">
                <a:solidFill>
                  <a:schemeClr val="tx2">
                    <a:lumMod val="60000"/>
                    <a:lumOff val="40000"/>
                  </a:schemeClr>
                </a:solidFill>
                <a:latin typeface="Times New Roman" pitchFamily="18" charset="0"/>
                <a:cs typeface="Times New Roman" pitchFamily="18" charset="0"/>
              </a:rPr>
              <a:t>tinh</a:t>
            </a:r>
            <a:br>
              <a:rPr lang="en-US" sz="4000" b="1" dirty="0">
                <a:solidFill>
                  <a:schemeClr val="tx2">
                    <a:lumMod val="60000"/>
                    <a:lumOff val="40000"/>
                  </a:schemeClr>
                </a:solidFill>
                <a:latin typeface="Times New Roman" pitchFamily="18" charset="0"/>
                <a:cs typeface="Times New Roman" pitchFamily="18" charset="0"/>
              </a:rPr>
            </a:br>
            <a:r>
              <a:rPr lang="en-US" sz="3200" b="1" dirty="0">
                <a:solidFill>
                  <a:schemeClr val="tx2">
                    <a:lumMod val="60000"/>
                    <a:lumOff val="40000"/>
                  </a:schemeClr>
                </a:solidFill>
                <a:latin typeface="Times New Roman" pitchFamily="18" charset="0"/>
                <a:cs typeface="Times New Roman" pitchFamily="18" charset="0"/>
              </a:rPr>
              <a:t>2. </a:t>
            </a:r>
            <a:r>
              <a:rPr lang="en-US" sz="3200" b="1" dirty="0" err="1">
                <a:solidFill>
                  <a:schemeClr val="tx2">
                    <a:lumMod val="60000"/>
                    <a:lumOff val="40000"/>
                  </a:schemeClr>
                </a:solidFill>
                <a:latin typeface="Times New Roman" pitchFamily="18" charset="0"/>
                <a:cs typeface="Times New Roman" pitchFamily="18" charset="0"/>
              </a:rPr>
              <a:t>Tốc</a:t>
            </a:r>
            <a:r>
              <a:rPr lang="en-US" sz="3200" b="1" dirty="0">
                <a:solidFill>
                  <a:schemeClr val="tx2">
                    <a:lumMod val="60000"/>
                    <a:lumOff val="40000"/>
                  </a:schemeClr>
                </a:solidFill>
                <a:latin typeface="Times New Roman" pitchFamily="18" charset="0"/>
                <a:cs typeface="Times New Roman" pitchFamily="18" charset="0"/>
              </a:rPr>
              <a:t> </a:t>
            </a:r>
            <a:r>
              <a:rPr lang="en-US" sz="3200" b="1" dirty="0" err="1">
                <a:solidFill>
                  <a:schemeClr val="tx2">
                    <a:lumMod val="60000"/>
                    <a:lumOff val="40000"/>
                  </a:schemeClr>
                </a:solidFill>
                <a:latin typeface="Times New Roman" pitchFamily="18" charset="0"/>
                <a:cs typeface="Times New Roman" pitchFamily="18" charset="0"/>
              </a:rPr>
              <a:t>độ</a:t>
            </a:r>
            <a:r>
              <a:rPr lang="en-US" sz="3200" b="1" dirty="0">
                <a:solidFill>
                  <a:schemeClr val="tx2">
                    <a:lumMod val="60000"/>
                    <a:lumOff val="40000"/>
                  </a:schemeClr>
                </a:solidFill>
                <a:latin typeface="Times New Roman" pitchFamily="18" charset="0"/>
                <a:cs typeface="Times New Roman" pitchFamily="18" charset="0"/>
              </a:rPr>
              <a:t> </a:t>
            </a:r>
            <a:r>
              <a:rPr lang="en-US" sz="3200" b="1" dirty="0" err="1">
                <a:solidFill>
                  <a:schemeClr val="tx2">
                    <a:lumMod val="60000"/>
                    <a:lumOff val="40000"/>
                  </a:schemeClr>
                </a:solidFill>
                <a:latin typeface="Times New Roman" pitchFamily="18" charset="0"/>
                <a:cs typeface="Times New Roman" pitchFamily="18" charset="0"/>
              </a:rPr>
              <a:t>vũ</a:t>
            </a:r>
            <a:r>
              <a:rPr lang="en-US" sz="3200" b="1" dirty="0">
                <a:solidFill>
                  <a:schemeClr val="tx2">
                    <a:lumMod val="60000"/>
                    <a:lumOff val="40000"/>
                  </a:schemeClr>
                </a:solidFill>
                <a:latin typeface="Times New Roman" pitchFamily="18" charset="0"/>
                <a:cs typeface="Times New Roman" pitchFamily="18" charset="0"/>
              </a:rPr>
              <a:t> </a:t>
            </a:r>
            <a:r>
              <a:rPr lang="en-US" sz="3200" b="1" dirty="0" err="1">
                <a:solidFill>
                  <a:schemeClr val="tx2">
                    <a:lumMod val="60000"/>
                    <a:lumOff val="40000"/>
                  </a:schemeClr>
                </a:solidFill>
                <a:latin typeface="Times New Roman" pitchFamily="18" charset="0"/>
                <a:cs typeface="Times New Roman" pitchFamily="18" charset="0"/>
              </a:rPr>
              <a:t>trụ</a:t>
            </a:r>
            <a:r>
              <a:rPr lang="en-US" sz="3200" b="1" dirty="0">
                <a:solidFill>
                  <a:schemeClr val="tx2">
                    <a:lumMod val="60000"/>
                    <a:lumOff val="40000"/>
                  </a:schemeClr>
                </a:solidFill>
                <a:latin typeface="Times New Roman" pitchFamily="18" charset="0"/>
                <a:cs typeface="Times New Roman" pitchFamily="18" charset="0"/>
              </a:rPr>
              <a:t> </a:t>
            </a:r>
            <a:r>
              <a:rPr lang="en-US" sz="3200" b="1" dirty="0" err="1">
                <a:solidFill>
                  <a:schemeClr val="tx2">
                    <a:lumMod val="60000"/>
                    <a:lumOff val="40000"/>
                  </a:schemeClr>
                </a:solidFill>
                <a:latin typeface="Times New Roman" pitchFamily="18" charset="0"/>
                <a:cs typeface="Times New Roman" pitchFamily="18" charset="0"/>
              </a:rPr>
              <a:t>cấp</a:t>
            </a:r>
            <a:r>
              <a:rPr lang="en-US" sz="3200" b="1" dirty="0">
                <a:solidFill>
                  <a:schemeClr val="tx2">
                    <a:lumMod val="60000"/>
                    <a:lumOff val="40000"/>
                  </a:schemeClr>
                </a:solidFill>
                <a:latin typeface="Times New Roman" pitchFamily="18" charset="0"/>
                <a:cs typeface="Times New Roman" pitchFamily="18" charset="0"/>
              </a:rPr>
              <a:t> 1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1222512"/>
            <a:ext cx="6807201" cy="43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03200" y="5509712"/>
            <a:ext cx="11887200" cy="830997"/>
          </a:xfrm>
          <a:prstGeom prst="rect">
            <a:avLst/>
          </a:prstGeom>
          <a:noFill/>
        </p:spPr>
        <p:txBody>
          <a:bodyPr wrap="square" rtlCol="0">
            <a:spAutoFit/>
          </a:bodyPr>
          <a:lstStyle/>
          <a:p>
            <a:pPr algn="just"/>
            <a:r>
              <a:rPr lang="en-US" sz="2400" dirty="0" err="1">
                <a:solidFill>
                  <a:srgbClr val="FF0000"/>
                </a:solidFill>
                <a:latin typeface="Times New Roman" pitchFamily="18" charset="0"/>
                <a:cs typeface="Times New Roman" pitchFamily="18" charset="0"/>
              </a:rPr>
              <a:t>Tốc</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độ</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vũ</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trụ</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cấp</a:t>
            </a:r>
            <a:r>
              <a:rPr lang="en-US" sz="2400" dirty="0">
                <a:solidFill>
                  <a:srgbClr val="FF0000"/>
                </a:solidFill>
                <a:latin typeface="Times New Roman" pitchFamily="18" charset="0"/>
                <a:cs typeface="Times New Roman" pitchFamily="18" charset="0"/>
              </a:rPr>
              <a:t> 1 </a:t>
            </a:r>
            <a:r>
              <a:rPr lang="en-US" sz="2400" dirty="0" err="1">
                <a:solidFill>
                  <a:srgbClr val="FF0000"/>
                </a:solidFill>
                <a:latin typeface="Times New Roman" pitchFamily="18" charset="0"/>
                <a:cs typeface="Times New Roman" pitchFamily="18" charset="0"/>
              </a:rPr>
              <a:t>là</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tốc</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độ</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một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vật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cần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có</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để</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nó</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chuyển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động</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theo</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quỹ</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đạo</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tròn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gần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bề</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mặt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của</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một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hành</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tinh</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mà</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không</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bị</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rơi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bởi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lực</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hấp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dẫn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của</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hành</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tinh</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đó</a:t>
            </a:r>
            <a:r>
              <a:rPr lang="en-US" sz="2400"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99938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930400" y="457200"/>
            <a:ext cx="7874917" cy="576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333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n81 zalo Nguyen Thi Tho">
            <a:extLst>
              <a:ext uri="{FF2B5EF4-FFF2-40B4-BE49-F238E27FC236}">
                <a16:creationId xmlns:a16="http://schemas.microsoft.com/office/drawing/2014/main" id="{578F7C95-7AC7-6844-FB93-B66FC43EA5E3}"/>
              </a:ext>
            </a:extLst>
          </p:cNvPr>
          <p:cNvSpPr/>
          <p:nvPr/>
        </p:nvSpPr>
        <p:spPr>
          <a:xfrm>
            <a:off x="257908" y="181958"/>
            <a:ext cx="5838093" cy="5543056"/>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a:ln>
                  <a:noFill/>
                </a:ln>
                <a:effectLst/>
                <a:uLnTx/>
                <a:uFillTx/>
                <a:latin typeface="Times New Roman" pitchFamily="18" charset="0"/>
                <a:cs typeface="Times New Roman" pitchFamily="18" charset="0"/>
              </a:rPr>
              <a:t>PHIẾU HỌC TẬP SỐ 1</a:t>
            </a:r>
            <a:endParaRPr kumimoji="0" lang="en-US" sz="2800" b="0" i="0" u="none" strike="noStrike" kern="1200" cap="none" spc="0" normalizeH="0" baseline="0" noProof="0" dirty="0">
              <a:ln>
                <a:noFill/>
              </a:ln>
              <a:effectLst/>
              <a:uLnTx/>
              <a:uFillTx/>
              <a:latin typeface="Times New Roman" pitchFamily="18" charset="0"/>
              <a:cs typeface="Times New Roman" pitchFamily="18" charset="0"/>
            </a:endParaRPr>
          </a:p>
          <a:p>
            <a:pPr marL="514350" marR="0" lvl="0" indent="-514350" algn="just" defTabSz="914400" rtl="0" eaLnBrk="1" fontAlgn="base" latinLnBrk="0" hangingPunct="1">
              <a:lnSpc>
                <a:spcPct val="115000"/>
              </a:lnSpc>
              <a:spcBef>
                <a:spcPct val="0"/>
              </a:spcBef>
              <a:spcAft>
                <a:spcPct val="0"/>
              </a:spcAft>
              <a:buClrTx/>
              <a:buSzTx/>
              <a:buFont typeface="+mj-lt"/>
              <a:buAutoNum type="alphaLcPeriod"/>
              <a:tabLst/>
              <a:defRPr/>
            </a:pP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Để</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được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quả</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còn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tay</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qua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vòng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trong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cây</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thì</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người</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phải</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ngang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hay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xiên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quả</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còn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a:t>
            </a:r>
          </a:p>
          <a:p>
            <a:pPr marL="514350" marR="0" lvl="0" indent="-514350" algn="just" defTabSz="914400" rtl="0" eaLnBrk="1" fontAlgn="base" latinLnBrk="0" hangingPunct="1">
              <a:lnSpc>
                <a:spcPct val="115000"/>
              </a:lnSpc>
              <a:spcBef>
                <a:spcPct val="0"/>
              </a:spcBef>
              <a:spcAft>
                <a:spcPct val="0"/>
              </a:spcAft>
              <a:buClrTx/>
              <a:buSzTx/>
              <a:buFont typeface="+mj-lt"/>
              <a:buAutoNum type="alphaLcPeriod"/>
              <a:tabLst/>
              <a:defRPr/>
            </a:pP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Kể</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các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tác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dụng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lên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quả</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còn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lúc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này</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a:t>
            </a:r>
          </a:p>
          <a:p>
            <a:pPr marL="514350" marR="0" lvl="0" indent="-514350" algn="just" defTabSz="914400" rtl="0" eaLnBrk="1" fontAlgn="base" latinLnBrk="0" hangingPunct="1">
              <a:lnSpc>
                <a:spcPct val="115000"/>
              </a:lnSpc>
              <a:spcBef>
                <a:spcPct val="0"/>
              </a:spcBef>
              <a:spcAft>
                <a:spcPct val="0"/>
              </a:spcAft>
              <a:buClrTx/>
              <a:buSzTx/>
              <a:buFont typeface="+mj-lt"/>
              <a:buAutoNum type="alphaLcPeriod"/>
              <a:tabLst/>
              <a:defRPr/>
            </a:pP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Công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thức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tính</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trọng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lượng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quả</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còn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a:t>
            </a:r>
          </a:p>
          <a:p>
            <a:pPr marL="514350" marR="0" lvl="0" indent="-514350" algn="just" defTabSz="914400" rtl="0" eaLnBrk="1" fontAlgn="base" latinLnBrk="0" hangingPunct="1">
              <a:lnSpc>
                <a:spcPct val="115000"/>
              </a:lnSpc>
              <a:spcBef>
                <a:spcPct val="0"/>
              </a:spcBef>
              <a:spcAft>
                <a:spcPct val="0"/>
              </a:spcAft>
              <a:buClrTx/>
              <a:buSzTx/>
              <a:buFont typeface="+mj-lt"/>
              <a:buAutoNum type="alphaLcPeriod"/>
              <a:tabLst/>
              <a:defRPr/>
            </a:pP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Nêu</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một</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vài</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ví</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dụ</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chứng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tỏ</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sự</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tồn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tại</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hấp</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dẫn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trái</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đất</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a:t>
            </a:r>
          </a:p>
        </p:txBody>
      </p:sp>
      <p:pic>
        <p:nvPicPr>
          <p:cNvPr id="187394" name="Picture 2" descr="n81 zalo Nguyen Thi Tho">
            <a:extLst>
              <a:ext uri="{FF2B5EF4-FFF2-40B4-BE49-F238E27FC236}">
                <a16:creationId xmlns:a16="http://schemas.microsoft.com/office/drawing/2014/main" id="{C2EA4CE8-E57B-600B-7EB5-C7C5A7FD5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056" y="1578636"/>
            <a:ext cx="5572037" cy="3700726"/>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3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n81 zalo Nguyen Thi Tho">
            <a:extLst>
              <a:ext uri="{FF2B5EF4-FFF2-40B4-BE49-F238E27FC236}">
                <a16:creationId xmlns:a16="http://schemas.microsoft.com/office/drawing/2014/main" id="{578F7C95-7AC7-6844-FB93-B66FC43EA5E3}"/>
              </a:ext>
            </a:extLst>
          </p:cNvPr>
          <p:cNvSpPr/>
          <p:nvPr/>
        </p:nvSpPr>
        <p:spPr>
          <a:xfrm>
            <a:off x="257907" y="181957"/>
            <a:ext cx="11676187" cy="1578894"/>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a:ln>
                  <a:noFill/>
                </a:ln>
                <a:effectLst/>
                <a:uLnTx/>
                <a:uFillTx/>
                <a:latin typeface="Times New Roman" pitchFamily="18" charset="0"/>
                <a:cs typeface="Times New Roman" pitchFamily="18" charset="0"/>
              </a:rPr>
              <a:t>PHIẾU HỌC TẬP SỐ 1</a:t>
            </a:r>
            <a:endParaRPr kumimoji="0" lang="en-US" sz="2800" b="0" i="0" u="none" strike="noStrike" kern="1200" cap="none" spc="0" normalizeH="0" baseline="0" noProof="0" dirty="0">
              <a:ln>
                <a:noFill/>
              </a:ln>
              <a:effectLst/>
              <a:uLnTx/>
              <a:uFillTx/>
              <a:latin typeface="Times New Roman" pitchFamily="18" charset="0"/>
              <a:cs typeface="Times New Roman" pitchFamily="18" charset="0"/>
            </a:endParaRPr>
          </a:p>
          <a:p>
            <a:pPr marL="514350" marR="0" lvl="0" indent="-514350" algn="just" defTabSz="914400" rtl="0" eaLnBrk="1" fontAlgn="base" latinLnBrk="0" hangingPunct="1">
              <a:lnSpc>
                <a:spcPct val="115000"/>
              </a:lnSpc>
              <a:spcBef>
                <a:spcPct val="0"/>
              </a:spcBef>
              <a:spcAft>
                <a:spcPct val="0"/>
              </a:spcAft>
              <a:buClrTx/>
              <a:buSzTx/>
              <a:buFont typeface="+mj-lt"/>
              <a:buAutoNum type="alphaLcPeriod"/>
              <a:tabLst/>
              <a:defRPr/>
            </a:pP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Để</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được</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quả</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còn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tay</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qua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vòng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trong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trên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cây</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thì</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người</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phải</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ngang</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hay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ném</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xiên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quả</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2800" b="0" i="0" u="none" strike="noStrike" kern="1200" cap="none" spc="0" normalizeH="0" baseline="0" noProof="0" dirty="0" err="1">
                <a:ln>
                  <a:noFill/>
                </a:ln>
                <a:effectLst/>
                <a:uLnTx/>
                <a:uFillTx/>
                <a:latin typeface="Times New Roman" pitchFamily="18" charset="0"/>
                <a:cs typeface="Times New Roman" pitchFamily="18" charset="0"/>
              </a:rPr>
              <a:t>còn</a:t>
            </a:r>
            <a:r>
              <a:rPr kumimoji="0" lang="en-US" sz="2800" b="0" i="0" u="none" strike="noStrike" kern="1200" cap="none" spc="0" normalizeH="0" baseline="0" noProof="0" dirty="0">
                <a:ln>
                  <a:noFill/>
                </a:ln>
                <a:effectLst/>
                <a:uLnTx/>
                <a:uFillTx/>
                <a:latin typeface="Times New Roman" pitchFamily="18" charset="0"/>
                <a:cs typeface="Times New Roman" pitchFamily="18" charset="0"/>
              </a:rPr>
              <a:t>?</a:t>
            </a:r>
          </a:p>
        </p:txBody>
      </p:sp>
      <p:pic>
        <p:nvPicPr>
          <p:cNvPr id="187394" name="Picture 2" descr="n81 zalo Nguyen Thi Tho">
            <a:extLst>
              <a:ext uri="{FF2B5EF4-FFF2-40B4-BE49-F238E27FC236}">
                <a16:creationId xmlns:a16="http://schemas.microsoft.com/office/drawing/2014/main" id="{C2EA4CE8-E57B-600B-7EB5-C7C5A7FD5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056" y="2380495"/>
            <a:ext cx="5572037" cy="3700726"/>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
        <p:nvSpPr>
          <p:cNvPr id="2" name="Rectangle 1" descr="n81 zalo Nguyen Thi Tho">
            <a:extLst>
              <a:ext uri="{FF2B5EF4-FFF2-40B4-BE49-F238E27FC236}">
                <a16:creationId xmlns:a16="http://schemas.microsoft.com/office/drawing/2014/main" id="{633D2E6D-9E3A-9696-F487-61F66B7F49CE}"/>
              </a:ext>
            </a:extLst>
          </p:cNvPr>
          <p:cNvSpPr>
            <a:spLocks noChangeArrowheads="1"/>
          </p:cNvSpPr>
          <p:nvPr/>
        </p:nvSpPr>
        <p:spPr bwMode="auto">
          <a:xfrm>
            <a:off x="1130187" y="3199808"/>
            <a:ext cx="427180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Để</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ném</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quả</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còn</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qua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được</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vòng</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tròn</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thì</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người</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ném</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phải</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ném</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xiên</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quả</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còn</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endPar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59232050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n81 zalo Nguyen Thi Tho">
            <a:extLst>
              <a:ext uri="{FF2B5EF4-FFF2-40B4-BE49-F238E27FC236}">
                <a16:creationId xmlns:a16="http://schemas.microsoft.com/office/drawing/2014/main" id="{578F7C95-7AC7-6844-FB93-B66FC43EA5E3}"/>
              </a:ext>
            </a:extLst>
          </p:cNvPr>
          <p:cNvSpPr/>
          <p:nvPr/>
        </p:nvSpPr>
        <p:spPr>
          <a:xfrm>
            <a:off x="257907" y="181958"/>
            <a:ext cx="11676187" cy="1578894"/>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a:ln>
                  <a:noFill/>
                </a:ln>
                <a:effectLst/>
                <a:uLnTx/>
                <a:uFillTx/>
                <a:latin typeface="Times New Roman" pitchFamily="18" charset="0"/>
                <a:cs typeface="Times New Roman" pitchFamily="18" charset="0"/>
              </a:rPr>
              <a:t>PHIẾU HỌC TẬP SỐ 1</a:t>
            </a:r>
            <a:endParaRPr kumimoji="0" lang="en-US" sz="2800" b="0" i="0" u="none" strike="noStrike" kern="1200" cap="none" spc="0" normalizeH="0" baseline="0" noProof="0" dirty="0">
              <a:ln>
                <a:noFill/>
              </a:ln>
              <a:effectLst/>
              <a:uLnTx/>
              <a:uFillTx/>
              <a:latin typeface="Times New Roman" pitchFamily="18" charset="0"/>
              <a:cs typeface="Times New Roman" pitchFamily="18" charset="0"/>
            </a:endParaRPr>
          </a:p>
          <a:p>
            <a:pPr lvl="0" algn="just" eaLnBrk="1" hangingPunct="1">
              <a:lnSpc>
                <a:spcPct val="115000"/>
              </a:lnSpc>
              <a:defRPr/>
            </a:pPr>
            <a:r>
              <a:rPr lang="en-US" sz="2800" b="1">
                <a:latin typeface="Times New Roman" pitchFamily="18" charset="0"/>
                <a:cs typeface="Times New Roman" pitchFamily="18" charset="0"/>
              </a:rPr>
              <a:t>b. </a:t>
            </a:r>
            <a:r>
              <a:rPr lang="en-US" sz="2800">
                <a:latin typeface="Times New Roman" pitchFamily="18" charset="0"/>
                <a:cs typeface="Times New Roman" pitchFamily="18" charset="0"/>
              </a:rPr>
              <a:t>Kể tên các lực tác dụng lên quả còn lúc này?</a:t>
            </a:r>
          </a:p>
          <a:p>
            <a:pPr algn="just" eaLnBrk="1" hangingPunct="1">
              <a:lnSpc>
                <a:spcPct val="115000"/>
              </a:lnSpc>
              <a:defRPr/>
            </a:pPr>
            <a:r>
              <a:rPr lang="en-US" sz="2800" b="1">
                <a:latin typeface="Times New Roman" pitchFamily="18" charset="0"/>
                <a:cs typeface="Times New Roman" pitchFamily="18" charset="0"/>
              </a:rPr>
              <a:t>c. </a:t>
            </a:r>
            <a:r>
              <a:rPr lang="vi-VN" sz="2800">
                <a:latin typeface="Times New Roman" pitchFamily="18" charset="0"/>
                <a:cs typeface="Times New Roman" pitchFamily="18" charset="0"/>
              </a:rPr>
              <a:t>Công thức tính trọng lượng của quả còn?</a:t>
            </a:r>
          </a:p>
        </p:txBody>
      </p:sp>
      <p:pic>
        <p:nvPicPr>
          <p:cNvPr id="187394" name="Picture 2" descr="n81 zalo Nguyen Thi Tho">
            <a:extLst>
              <a:ext uri="{FF2B5EF4-FFF2-40B4-BE49-F238E27FC236}">
                <a16:creationId xmlns:a16="http://schemas.microsoft.com/office/drawing/2014/main" id="{C2EA4CE8-E57B-600B-7EB5-C7C5A7FD5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056" y="2380495"/>
            <a:ext cx="5572037" cy="3700726"/>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
        <p:nvSpPr>
          <p:cNvPr id="3" name="Rectangle 2" descr="n81 zalo Nguyen Thi Tho">
            <a:extLst>
              <a:ext uri="{FF2B5EF4-FFF2-40B4-BE49-F238E27FC236}">
                <a16:creationId xmlns:a16="http://schemas.microsoft.com/office/drawing/2014/main" id="{575B7DD3-FB03-C28C-228A-6A0F7F7D5382}"/>
              </a:ext>
            </a:extLst>
          </p:cNvPr>
          <p:cNvSpPr>
            <a:spLocks noChangeArrowheads="1"/>
          </p:cNvSpPr>
          <p:nvPr/>
        </p:nvSpPr>
        <p:spPr bwMode="auto">
          <a:xfrm>
            <a:off x="538113" y="2380496"/>
            <a:ext cx="5291832"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Trong</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quá</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trình</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quả</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còn</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chuyển</a:t>
            </a:r>
            <a:r>
              <a:rPr kumimoji="0" lang="en-US" altLang="en-US" sz="3200" b="0" i="1" u="none" strike="noStrike" kern="1200" cap="none" spc="0" normalizeH="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noProof="0" dirty="0" err="1">
                <a:ln>
                  <a:noFill/>
                </a:ln>
                <a:solidFill>
                  <a:schemeClr val="tx1"/>
                </a:solidFill>
                <a:effectLst/>
                <a:uLnTx/>
                <a:uFillTx/>
                <a:latin typeface="Times New Roman" pitchFamily="18" charset="0"/>
                <a:cs typeface="Times New Roman" pitchFamily="18" charset="0"/>
              </a:rPr>
              <a:t>động</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nếu</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bỏ</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qua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cản</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không</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khí</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thì</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quả</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còn</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chỉ</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chịu</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tác</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dụng</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của</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trọng</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endPar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4" name="Rectangle 3" descr="n81 zalo Nguyen Thi Tho">
            <a:extLst>
              <a:ext uri="{FF2B5EF4-FFF2-40B4-BE49-F238E27FC236}">
                <a16:creationId xmlns:a16="http://schemas.microsoft.com/office/drawing/2014/main" id="{9BD40B92-87E5-7390-DE9C-D9CFC591AF2F}"/>
              </a:ext>
            </a:extLst>
          </p:cNvPr>
          <p:cNvSpPr>
            <a:spLocks noChangeArrowheads="1"/>
          </p:cNvSpPr>
          <p:nvPr/>
        </p:nvSpPr>
        <p:spPr bwMode="auto">
          <a:xfrm>
            <a:off x="2236231" y="5009921"/>
            <a:ext cx="1895597" cy="584775"/>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1" u="none" strike="noStrike" kern="1200" cap="none" spc="0" normalizeH="0" baseline="0" noProof="0">
                <a:ln>
                  <a:noFill/>
                </a:ln>
                <a:solidFill>
                  <a:schemeClr val="tx1"/>
                </a:solidFill>
                <a:effectLst/>
                <a:uLnTx/>
                <a:uFillTx/>
                <a:latin typeface="Times New Roman" pitchFamily="18" charset="0"/>
                <a:cs typeface="Times New Roman" pitchFamily="18" charset="0"/>
              </a:rPr>
              <a:t>P = m.g</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1877406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n81 zalo Nguyen Thi Tho">
            <a:extLst>
              <a:ext uri="{FF2B5EF4-FFF2-40B4-BE49-F238E27FC236}">
                <a16:creationId xmlns:a16="http://schemas.microsoft.com/office/drawing/2014/main" id="{578F7C95-7AC7-6844-FB93-B66FC43EA5E3}"/>
              </a:ext>
            </a:extLst>
          </p:cNvPr>
          <p:cNvSpPr/>
          <p:nvPr/>
        </p:nvSpPr>
        <p:spPr>
          <a:xfrm>
            <a:off x="257907" y="181958"/>
            <a:ext cx="11676187" cy="104361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a:ln>
                  <a:noFill/>
                </a:ln>
                <a:effectLst/>
                <a:uLnTx/>
                <a:uFillTx/>
                <a:latin typeface="Times New Roman" pitchFamily="18" charset="0"/>
                <a:cs typeface="Times New Roman" pitchFamily="18" charset="0"/>
              </a:rPr>
              <a:t>PHIẾU HỌC TẬP SỐ 1</a:t>
            </a:r>
            <a:endParaRPr kumimoji="0" lang="en-US" sz="2800" b="0" i="0" u="none" strike="noStrike" kern="1200" cap="none" spc="0" normalizeH="0" baseline="0" noProof="0" dirty="0">
              <a:ln>
                <a:noFill/>
              </a:ln>
              <a:effectLst/>
              <a:uLnTx/>
              <a:uFillTx/>
              <a:latin typeface="Times New Roman" pitchFamily="18" charset="0"/>
              <a:cs typeface="Times New Roman" pitchFamily="18" charset="0"/>
            </a:endParaRPr>
          </a:p>
          <a:p>
            <a:pPr lvl="0" algn="just" eaLnBrk="1" hangingPunct="1">
              <a:lnSpc>
                <a:spcPct val="115000"/>
              </a:lnSpc>
              <a:defRPr/>
            </a:pPr>
            <a:r>
              <a:rPr lang="en-US" sz="2800" b="1">
                <a:latin typeface="Times New Roman" pitchFamily="18" charset="0"/>
                <a:cs typeface="Times New Roman" pitchFamily="18" charset="0"/>
              </a:rPr>
              <a:t>d. </a:t>
            </a:r>
            <a:r>
              <a:rPr lang="vi-VN" sz="2800">
                <a:latin typeface="Times New Roman" pitchFamily="18" charset="0"/>
                <a:cs typeface="Times New Roman" pitchFamily="18" charset="0"/>
              </a:rPr>
              <a:t>Nêu một vài ví dụ chứng tỏ sự tồn tại lực hấp dẫn của </a:t>
            </a:r>
            <a:r>
              <a:rPr lang="en-US" sz="2800">
                <a:latin typeface="Times New Roman" pitchFamily="18" charset="0"/>
                <a:cs typeface="Times New Roman" pitchFamily="18" charset="0"/>
              </a:rPr>
              <a:t>T</a:t>
            </a:r>
            <a:r>
              <a:rPr lang="vi-VN" sz="2800">
                <a:latin typeface="Times New Roman" pitchFamily="18" charset="0"/>
                <a:cs typeface="Times New Roman" pitchFamily="18" charset="0"/>
              </a:rPr>
              <a:t>rái đất.</a:t>
            </a:r>
          </a:p>
        </p:txBody>
      </p:sp>
      <p:pic>
        <p:nvPicPr>
          <p:cNvPr id="195586" name="Picture 2" descr="n81 zalo Nguyen Thi Tho">
            <a:extLst>
              <a:ext uri="{FF2B5EF4-FFF2-40B4-BE49-F238E27FC236}">
                <a16:creationId xmlns:a16="http://schemas.microsoft.com/office/drawing/2014/main" id="{1010CD3D-0D48-6A6A-FF02-DB3E709BA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235" y="2396198"/>
            <a:ext cx="5200359" cy="2971633"/>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pic>
        <p:nvPicPr>
          <p:cNvPr id="195588" name="Picture 4" descr="n81 zalo Nguyen Thi Tho">
            <a:extLst>
              <a:ext uri="{FF2B5EF4-FFF2-40B4-BE49-F238E27FC236}">
                <a16:creationId xmlns:a16="http://schemas.microsoft.com/office/drawing/2014/main" id="{07DA3D9B-2A8C-04EB-0282-4800FA304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1409" y="2396198"/>
            <a:ext cx="5200359" cy="2971633"/>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46497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5586"/>
                                        </p:tgtEl>
                                        <p:attrNameLst>
                                          <p:attrName>style.visibility</p:attrName>
                                        </p:attrNameLst>
                                      </p:cBhvr>
                                      <p:to>
                                        <p:strVal val="visible"/>
                                      </p:to>
                                    </p:set>
                                    <p:animEffect transition="in" filter="fade">
                                      <p:cBhvr>
                                        <p:cTn id="7" dur="500"/>
                                        <p:tgtEl>
                                          <p:spTgt spid="195586"/>
                                        </p:tgtEl>
                                      </p:cBhvr>
                                    </p:animEffect>
                                  </p:childTnLst>
                                </p:cTn>
                              </p:par>
                              <p:par>
                                <p:cTn id="8" presetID="10" presetClass="entr" presetSubtype="0" fill="hold" nodeType="withEffect">
                                  <p:stCondLst>
                                    <p:cond delay="0"/>
                                  </p:stCondLst>
                                  <p:childTnLst>
                                    <p:set>
                                      <p:cBhvr>
                                        <p:cTn id="9" dur="1" fill="hold">
                                          <p:stCondLst>
                                            <p:cond delay="0"/>
                                          </p:stCondLst>
                                        </p:cTn>
                                        <p:tgtEl>
                                          <p:spTgt spid="195588"/>
                                        </p:tgtEl>
                                        <p:attrNameLst>
                                          <p:attrName>style.visibility</p:attrName>
                                        </p:attrNameLst>
                                      </p:cBhvr>
                                      <p:to>
                                        <p:strVal val="visible"/>
                                      </p:to>
                                    </p:set>
                                    <p:animEffect transition="in" filter="fade">
                                      <p:cBhvr>
                                        <p:cTn id="10" dur="500"/>
                                        <p:tgtEl>
                                          <p:spTgt spid="195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1" descr="n81 zalo Nguyen Thi Tho">
            <a:extLst>
              <a:ext uri="{FF2B5EF4-FFF2-40B4-BE49-F238E27FC236}">
                <a16:creationId xmlns:a16="http://schemas.microsoft.com/office/drawing/2014/main" id="{4CE2A31D-BB37-AE96-4BA7-D780F0D5651C}"/>
              </a:ext>
            </a:extLst>
          </p:cNvPr>
          <p:cNvGrpSpPr>
            <a:grpSpLocks/>
          </p:cNvGrpSpPr>
          <p:nvPr/>
        </p:nvGrpSpPr>
        <p:grpSpPr bwMode="auto">
          <a:xfrm>
            <a:off x="279573" y="336993"/>
            <a:ext cx="6781115" cy="565150"/>
            <a:chOff x="720" y="1018"/>
            <a:chExt cx="3702" cy="356"/>
          </a:xfrm>
        </p:grpSpPr>
        <p:sp>
          <p:nvSpPr>
            <p:cNvPr id="6" name="AutoShape 5">
              <a:extLst>
                <a:ext uri="{FF2B5EF4-FFF2-40B4-BE49-F238E27FC236}">
                  <a16:creationId xmlns:a16="http://schemas.microsoft.com/office/drawing/2014/main" id="{614BAE46-DD5A-D8B5-E8BF-DFBD97C887D5}"/>
                </a:ext>
              </a:extLst>
            </p:cNvPr>
            <p:cNvSpPr>
              <a:spLocks noChangeArrowheads="1"/>
            </p:cNvSpPr>
            <p:nvPr/>
          </p:nvSpPr>
          <p:spPr bwMode="gray">
            <a:xfrm>
              <a:off x="928" y="1028"/>
              <a:ext cx="3494" cy="346"/>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Times New Roman" pitchFamily="18" charset="0"/>
                <a:cs typeface="Times New Roman" pitchFamily="18" charset="0"/>
                <a:sym typeface="Arial"/>
              </a:endParaRPr>
            </a:p>
          </p:txBody>
        </p:sp>
        <p:grpSp>
          <p:nvGrpSpPr>
            <p:cNvPr id="7" name="Group 64">
              <a:extLst>
                <a:ext uri="{FF2B5EF4-FFF2-40B4-BE49-F238E27FC236}">
                  <a16:creationId xmlns:a16="http://schemas.microsoft.com/office/drawing/2014/main" id="{0299941A-2F02-344B-CBDD-94B2F653E9D5}"/>
                </a:ext>
              </a:extLst>
            </p:cNvPr>
            <p:cNvGrpSpPr>
              <a:grpSpLocks/>
            </p:cNvGrpSpPr>
            <p:nvPr/>
          </p:nvGrpSpPr>
          <p:grpSpPr bwMode="auto">
            <a:xfrm>
              <a:off x="720" y="1028"/>
              <a:ext cx="300" cy="346"/>
              <a:chOff x="720" y="1172"/>
              <a:chExt cx="300" cy="346"/>
            </a:xfrm>
          </p:grpSpPr>
          <p:sp>
            <p:nvSpPr>
              <p:cNvPr id="10" name="Oval 7">
                <a:extLst>
                  <a:ext uri="{FF2B5EF4-FFF2-40B4-BE49-F238E27FC236}">
                    <a16:creationId xmlns:a16="http://schemas.microsoft.com/office/drawing/2014/main" id="{077E76F1-0D32-DF64-B7E3-488986E3F8CE}"/>
                  </a:ext>
                </a:extLst>
              </p:cNvPr>
              <p:cNvSpPr>
                <a:spLocks noChangeArrowheads="1"/>
              </p:cNvSpPr>
              <p:nvPr/>
            </p:nvSpPr>
            <p:spPr bwMode="gray">
              <a:xfrm>
                <a:off x="720" y="1172"/>
                <a:ext cx="30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Times New Roman" pitchFamily="18" charset="0"/>
                  <a:cs typeface="Times New Roman" pitchFamily="18" charset="0"/>
                  <a:sym typeface="Arial"/>
                </a:endParaRPr>
              </a:p>
            </p:txBody>
          </p:sp>
          <p:sp>
            <p:nvSpPr>
              <p:cNvPr id="11" name="Oval 8">
                <a:extLst>
                  <a:ext uri="{FF2B5EF4-FFF2-40B4-BE49-F238E27FC236}">
                    <a16:creationId xmlns:a16="http://schemas.microsoft.com/office/drawing/2014/main" id="{EA9A919B-A402-E06B-FD98-C86AD6E2439A}"/>
                  </a:ext>
                </a:extLst>
              </p:cNvPr>
              <p:cNvSpPr>
                <a:spLocks noChangeArrowheads="1"/>
              </p:cNvSpPr>
              <p:nvPr/>
            </p:nvSpPr>
            <p:spPr bwMode="gray">
              <a:xfrm>
                <a:off x="760" y="122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Times New Roman" pitchFamily="18" charset="0"/>
                  <a:cs typeface="Times New Roman" pitchFamily="18" charset="0"/>
                  <a:sym typeface="Arial"/>
                </a:endParaRPr>
              </a:p>
            </p:txBody>
          </p:sp>
        </p:grpSp>
        <p:sp>
          <p:nvSpPr>
            <p:cNvPr id="8" name="Text Box 10">
              <a:extLst>
                <a:ext uri="{FF2B5EF4-FFF2-40B4-BE49-F238E27FC236}">
                  <a16:creationId xmlns:a16="http://schemas.microsoft.com/office/drawing/2014/main" id="{E063E09F-A6E3-8D07-92F3-488523A42642}"/>
                </a:ext>
              </a:extLst>
            </p:cNvPr>
            <p:cNvSpPr txBox="1">
              <a:spLocks noChangeArrowheads="1"/>
            </p:cNvSpPr>
            <p:nvPr/>
          </p:nvSpPr>
          <p:spPr bwMode="gray">
            <a:xfrm>
              <a:off x="760" y="1018"/>
              <a:ext cx="12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Times New Roman" pitchFamily="18" charset="0"/>
                  <a:cs typeface="Times New Roman" pitchFamily="18" charset="0"/>
                  <a:sym typeface="Arial"/>
                </a:rPr>
                <a:t>I</a:t>
              </a:r>
            </a:p>
          </p:txBody>
        </p:sp>
        <p:sp>
          <p:nvSpPr>
            <p:cNvPr id="9" name="Text Box 11">
              <a:extLst>
                <a:ext uri="{FF2B5EF4-FFF2-40B4-BE49-F238E27FC236}">
                  <a16:creationId xmlns:a16="http://schemas.microsoft.com/office/drawing/2014/main" id="{9AB1DC9B-5335-2698-EAC7-40AAD16B6440}"/>
                </a:ext>
              </a:extLst>
            </p:cNvPr>
            <p:cNvSpPr txBox="1">
              <a:spLocks noChangeArrowheads="1"/>
            </p:cNvSpPr>
            <p:nvPr/>
          </p:nvSpPr>
          <p:spPr bwMode="gray">
            <a:xfrm>
              <a:off x="1049" y="1027"/>
              <a:ext cx="284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Times New Roman" pitchFamily="18" charset="0"/>
                  <a:cs typeface="Times New Roman" pitchFamily="18" charset="0"/>
                  <a:sym typeface="Arial"/>
                </a:rPr>
                <a:t>Lực hấp dẫn của Trái đất</a:t>
              </a:r>
            </a:p>
          </p:txBody>
        </p:sp>
      </p:grpSp>
      <p:sp>
        <p:nvSpPr>
          <p:cNvPr id="12" name="Rectangle 8" descr="n81 zalo Nguyen Thi Tho">
            <a:extLst>
              <a:ext uri="{FF2B5EF4-FFF2-40B4-BE49-F238E27FC236}">
                <a16:creationId xmlns:a16="http://schemas.microsoft.com/office/drawing/2014/main" id="{990BE84B-1B14-6D2C-7B72-4628F728C8AB}"/>
              </a:ext>
            </a:extLst>
          </p:cNvPr>
          <p:cNvSpPr>
            <a:spLocks noChangeArrowheads="1"/>
          </p:cNvSpPr>
          <p:nvPr/>
        </p:nvSpPr>
        <p:spPr bwMode="auto">
          <a:xfrm>
            <a:off x="470074" y="1210016"/>
            <a:ext cx="6590615"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Trọng</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tác</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dụng</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lên</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vật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chính</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là</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hấp</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dẫn</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giữa</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trái</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đất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và</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vật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có</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điểm</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đặt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tại</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trọng</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tâm</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vật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Trọng</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lượng</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vật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có</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độ</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lớn</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là</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hút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Trái</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đất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tác</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dụng</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lên</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effectLst/>
                <a:uLnTx/>
                <a:uFillTx/>
                <a:latin typeface="Times New Roman" pitchFamily="18" charset="0"/>
                <a:cs typeface="Times New Roman" pitchFamily="18" charset="0"/>
              </a:rPr>
              <a:t>vật</a:t>
            </a:r>
            <a:r>
              <a:rPr kumimoji="0" lang="en-US" sz="3200" b="0" i="0" u="none" strike="noStrike" kern="1200" cap="none" spc="0" normalizeH="0" baseline="0" noProof="0" dirty="0">
                <a:ln>
                  <a:noFill/>
                </a:ln>
                <a:effectLst/>
                <a:uLnTx/>
                <a:uFillTx/>
                <a:latin typeface="Times New Roman" pitchFamily="18" charset="0"/>
                <a:cs typeface="Times New Roman" pitchFamily="18" charset="0"/>
              </a:rPr>
              <a:t>.</a:t>
            </a:r>
          </a:p>
          <a:p>
            <a:pPr algn="just" eaLnBrk="1" hangingPunct="1">
              <a:defRPr/>
            </a:pPr>
            <a:r>
              <a:rPr lang="en-US" sz="3200" i="1" dirty="0">
                <a:latin typeface="Times New Roman" pitchFamily="18" charset="0"/>
                <a:cs typeface="Times New Roman" pitchFamily="18" charset="0"/>
              </a:rPr>
              <a:t>- </a:t>
            </a:r>
            <a:r>
              <a:rPr lang="en-US" sz="3200" dirty="0" err="1">
                <a:latin typeface="Times New Roman" pitchFamily="18" charset="0"/>
                <a:cs typeface="Times New Roman" pitchFamily="18" charset="0"/>
              </a:rPr>
              <a:t>Mọi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vật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trên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bề</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mặt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chỉ</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chịu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dụng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trọng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lực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thì</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sẽ</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tự</a:t>
            </a:r>
            <a:r>
              <a:rPr lang="en-US" sz="3200" dirty="0">
                <a:latin typeface="Times New Roman" pitchFamily="18" charset="0"/>
                <a:cs typeface="Times New Roman" pitchFamily="18" charset="0"/>
              </a:rPr>
              <a:t> do.</a:t>
            </a:r>
          </a:p>
        </p:txBody>
      </p:sp>
      <p:pic>
        <p:nvPicPr>
          <p:cNvPr id="14" name="Picture 2" descr="n81 zalo Nguyen Thi Tho">
            <a:extLst>
              <a:ext uri="{FF2B5EF4-FFF2-40B4-BE49-F238E27FC236}">
                <a16:creationId xmlns:a16="http://schemas.microsoft.com/office/drawing/2014/main" id="{28B229BA-08E3-22AC-6BD8-D2C36D932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4694" y="936636"/>
            <a:ext cx="3767233" cy="53428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5" name="Straight Arrow Connector 14" descr="n81 zalo Nguyen Thi Tho">
            <a:extLst>
              <a:ext uri="{FF2B5EF4-FFF2-40B4-BE49-F238E27FC236}">
                <a16:creationId xmlns:a16="http://schemas.microsoft.com/office/drawing/2014/main" id="{B05BA0F5-872F-7551-3A8D-401F24D13EED}"/>
              </a:ext>
            </a:extLst>
          </p:cNvPr>
          <p:cNvCxnSpPr/>
          <p:nvPr/>
        </p:nvCxnSpPr>
        <p:spPr>
          <a:xfrm>
            <a:off x="8528180" y="4541131"/>
            <a:ext cx="0" cy="1126556"/>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descr="n81 zalo Nguyen Thi Tho">
                <a:extLst>
                  <a:ext uri="{FF2B5EF4-FFF2-40B4-BE49-F238E27FC236}">
                    <a16:creationId xmlns:a16="http://schemas.microsoft.com/office/drawing/2014/main" id="{C5818DA7-93B2-FA13-FFD5-4D3223BAB8F7}"/>
                  </a:ext>
                </a:extLst>
              </p:cNvPr>
              <p:cNvSpPr txBox="1"/>
              <p:nvPr/>
            </p:nvSpPr>
            <p:spPr>
              <a:xfrm>
                <a:off x="8087949" y="5254460"/>
                <a:ext cx="391332" cy="57547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sz="2800" b="1" i="1" smtClean="0">
                              <a:solidFill>
                                <a:srgbClr val="FF0000"/>
                              </a:solidFill>
                              <a:effectLst/>
                              <a:latin typeface="Cambria Math" panose="02040503050406030204" pitchFamily="18" charset="0"/>
                              <a:ea typeface="Times New Roman" panose="02020603050405020304" pitchFamily="18" charset="0"/>
                            </a:rPr>
                          </m:ctrlPr>
                        </m:accPr>
                        <m:e>
                          <m:r>
                            <a:rPr lang="en-US" sz="2800" b="1" i="1">
                              <a:solidFill>
                                <a:srgbClr val="FF0000"/>
                              </a:solidFill>
                              <a:effectLst/>
                              <a:latin typeface="Cambria Math" panose="02040503050406030204" pitchFamily="18" charset="0"/>
                              <a:ea typeface="Times New Roman" panose="02020603050405020304" pitchFamily="18" charset="0"/>
                            </a:rPr>
                            <m:t>𝑷</m:t>
                          </m:r>
                        </m:e>
                      </m:acc>
                    </m:oMath>
                  </m:oMathPara>
                </a14:m>
                <a:endParaRPr lang="en-US" sz="2800" b="1">
                  <a:solidFill>
                    <a:srgbClr val="FF0000"/>
                  </a:solidFill>
                </a:endParaRPr>
              </a:p>
            </p:txBody>
          </p:sp>
        </mc:Choice>
        <mc:Fallback xmlns="">
          <p:sp>
            <p:nvSpPr>
              <p:cNvPr id="16" name="TextBox 15" descr="n81 zalo Nguyen Thi Tho">
                <a:extLst>
                  <a:ext uri="{FF2B5EF4-FFF2-40B4-BE49-F238E27FC236}">
                    <a16:creationId xmlns:a16="http://schemas.microsoft.com/office/drawing/2014/main" id="{C5818DA7-93B2-FA13-FFD5-4D3223BAB8F7}"/>
                  </a:ext>
                </a:extLst>
              </p:cNvPr>
              <p:cNvSpPr txBox="1">
                <a:spLocks noRot="1" noChangeAspect="1" noMove="1" noResize="1" noEditPoints="1" noAdjustHandles="1" noChangeArrowheads="1" noChangeShapeType="1" noTextEdit="1"/>
              </p:cNvSpPr>
              <p:nvPr/>
            </p:nvSpPr>
            <p:spPr>
              <a:xfrm>
                <a:off x="8087948" y="5254458"/>
                <a:ext cx="391332" cy="57547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792700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81 zalo Nguyen Thi Tho">
            <a:extLst>
              <a:ext uri="{FF2B5EF4-FFF2-40B4-BE49-F238E27FC236}">
                <a16:creationId xmlns:a16="http://schemas.microsoft.com/office/drawing/2014/main" id="{0A934693-00C8-56CC-C2F6-56D0074D3DC2}"/>
              </a:ext>
            </a:extLst>
          </p:cNvPr>
          <p:cNvSpPr/>
          <p:nvPr/>
        </p:nvSpPr>
        <p:spPr>
          <a:xfrm>
            <a:off x="1373359" y="5703102"/>
            <a:ext cx="9228407" cy="80861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4400" b="1" i="0" u="none" strike="noStrike" kern="1200" cap="none" spc="0" normalizeH="0" baseline="0" noProof="0" dirty="0">
                <a:ln>
                  <a:noFill/>
                </a:ln>
                <a:effectLst/>
                <a:uLnTx/>
                <a:uFillTx/>
                <a:latin typeface="Times New Roman" pitchFamily="18" charset="0"/>
                <a:cs typeface="Times New Roman" pitchFamily="18" charset="0"/>
              </a:rPr>
              <a:t>MỜI</a:t>
            </a:r>
            <a:r>
              <a:rPr kumimoji="0" lang="en-US" sz="4400" b="1" i="0" u="none" strike="noStrike" kern="1200" cap="none" spc="0" normalizeH="0" noProof="0" dirty="0">
                <a:ln>
                  <a:noFill/>
                </a:ln>
                <a:effectLst/>
                <a:uLnTx/>
                <a:uFillTx/>
                <a:latin typeface="Times New Roman" pitchFamily="18" charset="0"/>
                <a:cs typeface="Times New Roman" pitchFamily="18" charset="0"/>
              </a:rPr>
              <a:t> CÁC BẠN XEM VIDEO</a:t>
            </a:r>
            <a:endParaRPr lang="vi-VN" sz="4400" dirty="0">
              <a:latin typeface="Times New Roman" pitchFamily="18" charset="0"/>
              <a:cs typeface="Times New Roman" pitchFamily="18" charset="0"/>
            </a:endParaRPr>
          </a:p>
        </p:txBody>
      </p:sp>
      <p:pic>
        <p:nvPicPr>
          <p:cNvPr id="4" name="Picture 2" descr="n81 zalo Nguyen Thi Tho">
            <a:extLst>
              <a:ext uri="{FF2B5EF4-FFF2-40B4-BE49-F238E27FC236}">
                <a16:creationId xmlns:a16="http://schemas.microsoft.com/office/drawing/2014/main" id="{43728B20-2A40-70A1-9FF3-60842CB3A2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6683" y="826559"/>
            <a:ext cx="5375083" cy="3023484"/>
          </a:xfrm>
          <a:prstGeom prst="roundRect">
            <a:avLst>
              <a:gd name="adj" fmla="val 0"/>
            </a:avLst>
          </a:prstGeom>
          <a:solidFill>
            <a:srgbClr val="FFFFFF">
              <a:shade val="85000"/>
            </a:srgbClr>
          </a:solidFill>
          <a:ln>
            <a:noFill/>
          </a:ln>
          <a:effectLst/>
        </p:spPr>
      </p:pic>
      <p:pic>
        <p:nvPicPr>
          <p:cNvPr id="222210" name="Picture 2" descr="n81 zalo Nguyen Thi Tho">
            <a:extLst>
              <a:ext uri="{FF2B5EF4-FFF2-40B4-BE49-F238E27FC236}">
                <a16:creationId xmlns:a16="http://schemas.microsoft.com/office/drawing/2014/main" id="{7E04944A-7BF6-3B6E-9799-0A62C1FED2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916"/>
          <a:stretch/>
        </p:blipFill>
        <p:spPr bwMode="auto">
          <a:xfrm>
            <a:off x="1590235" y="815926"/>
            <a:ext cx="4216196" cy="449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0844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descr="n81 zalo Nguyen Thi Tho">
            <a:extLst>
              <a:ext uri="{FF2B5EF4-FFF2-40B4-BE49-F238E27FC236}">
                <a16:creationId xmlns:a16="http://schemas.microsoft.com/office/drawing/2014/main" id="{EDB3F4F6-0459-3272-C8F3-AA9C14AE7DFA}"/>
              </a:ext>
            </a:extLst>
          </p:cNvPr>
          <p:cNvSpPr>
            <a:spLocks noChangeArrowheads="1"/>
          </p:cNvSpPr>
          <p:nvPr/>
        </p:nvSpPr>
        <p:spPr bwMode="auto">
          <a:xfrm>
            <a:off x="549227" y="3346774"/>
            <a:ext cx="11093547"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spcBef>
                <a:spcPct val="0"/>
              </a:spcBef>
              <a:spcAft>
                <a:spcPct val="0"/>
              </a:spcAft>
              <a:buClrTx/>
              <a:buSzTx/>
              <a:buFontTx/>
              <a:buNone/>
              <a:tabLst/>
              <a:defRPr/>
            </a:pP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Viên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bi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luôn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rơi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về</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phía</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mặt</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đất</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là</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do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có</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hấp</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dẫn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Trái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Đất</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tác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dụng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lên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vật</a:t>
            </a:r>
            <a:r>
              <a:rPr kumimoji="0" lang="en-US" sz="3000" i="1" u="none" strike="noStrike" kern="1200" cap="none" spc="0" normalizeH="0" baseline="0" noProof="0" dirty="0">
                <a:ln>
                  <a:noFill/>
                </a:ln>
                <a:effectLst/>
                <a:uLnTx/>
                <a:uFillTx/>
                <a:latin typeface="Times New Roman" pitchFamily="18" charset="0"/>
                <a:cs typeface="Times New Roman" pitchFamily="18" charset="0"/>
              </a:rPr>
              <a:t>.</a:t>
            </a:r>
          </a:p>
          <a:p>
            <a:pPr marL="0" marR="0" lvl="0" indent="0" algn="just" defTabSz="914400" rtl="0" eaLnBrk="1" fontAlgn="base" latinLnBrk="0" hangingPunct="1">
              <a:spcBef>
                <a:spcPct val="0"/>
              </a:spcBef>
              <a:spcAft>
                <a:spcPct val="0"/>
              </a:spcAft>
              <a:buClrTx/>
              <a:buSzTx/>
              <a:buFontTx/>
              <a:buNone/>
              <a:tabLst/>
              <a:defRPr/>
            </a:pPr>
            <a:r>
              <a:rPr lang="en-US" sz="3000" i="1" dirty="0">
                <a:latin typeface="Times New Roman" pitchFamily="18" charset="0"/>
                <a:cs typeface="Times New Roman" pitchFamily="18" charset="0"/>
              </a:rPr>
              <a:t>+ </a:t>
            </a:r>
            <a:r>
              <a:rPr kumimoji="0" lang="en-US" sz="3000" i="1" u="none" strike="noStrike" kern="1200" cap="none" spc="0" normalizeH="0" baseline="0" noProof="0" dirty="0">
                <a:ln>
                  <a:noFill/>
                </a:ln>
                <a:effectLst/>
                <a:uLnTx/>
                <a:uFillTx/>
                <a:latin typeface="Times New Roman" pitchFamily="18" charset="0"/>
                <a:cs typeface="Times New Roman" pitchFamily="18" charset="0"/>
              </a:rPr>
              <a:t>Do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viên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bi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chỉ</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chịu</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tác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dụng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một</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khi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rơi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có</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vận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tốc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ban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đầu</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bằng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0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nên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hướng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trùng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với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hướng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gia</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tốc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và</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trùng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với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hướng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vật</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tốc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khi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rơi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tự</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do.</a:t>
            </a:r>
          </a:p>
          <a:p>
            <a:pPr marL="0" marR="0" lvl="0" indent="0" algn="just" defTabSz="914400" rtl="0" eaLnBrk="1" fontAlgn="base" latinLnBrk="0" hangingPunct="1">
              <a:spcBef>
                <a:spcPct val="0"/>
              </a:spcBef>
              <a:spcAft>
                <a:spcPct val="0"/>
              </a:spcAft>
              <a:buClrTx/>
              <a:buSzTx/>
              <a:buFontTx/>
              <a:buNone/>
              <a:tabLst/>
              <a:defRPr/>
            </a:pPr>
            <a:r>
              <a:rPr lang="en-US" sz="3000" i="1" dirty="0">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này</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hướng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vào</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tâm</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Trái</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Đất</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có</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phương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thẳng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đứng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có</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độ</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lớn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bằng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trọng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tác</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dụng</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lên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a:t>
            </a:r>
            <a:r>
              <a:rPr kumimoji="0" lang="en-US" sz="3000" i="1" u="none" strike="noStrike" kern="1200" cap="none" spc="0" normalizeH="0" baseline="0" noProof="0" dirty="0" err="1">
                <a:ln>
                  <a:noFill/>
                </a:ln>
                <a:effectLst/>
                <a:uLnTx/>
                <a:uFillTx/>
                <a:latin typeface="Times New Roman" pitchFamily="18" charset="0"/>
                <a:cs typeface="Times New Roman" pitchFamily="18" charset="0"/>
              </a:rPr>
              <a:t>viên</a:t>
            </a:r>
            <a:r>
              <a:rPr kumimoji="0" lang="en-US" sz="3000" i="1" u="none" strike="noStrike" kern="1200" cap="none" spc="0" normalizeH="0" baseline="0" noProof="0" dirty="0">
                <a:ln>
                  <a:noFill/>
                </a:ln>
                <a:effectLst/>
                <a:uLnTx/>
                <a:uFillTx/>
                <a:latin typeface="Times New Roman" pitchFamily="18" charset="0"/>
                <a:cs typeface="Times New Roman" pitchFamily="18" charset="0"/>
              </a:rPr>
              <a:t> bi.</a:t>
            </a:r>
            <a:endParaRPr kumimoji="0" lang="en-US" sz="3000" i="0" u="none" strike="noStrike" kern="1200" cap="none" spc="0" normalizeH="0" baseline="0" noProof="0" dirty="0">
              <a:ln>
                <a:noFill/>
              </a:ln>
              <a:effectLst/>
              <a:uLnTx/>
              <a:uFillTx/>
              <a:latin typeface="Times New Roman" pitchFamily="18" charset="0"/>
              <a:cs typeface="Times New Roman" pitchFamily="18" charset="0"/>
            </a:endParaRPr>
          </a:p>
        </p:txBody>
      </p:sp>
      <p:pic>
        <p:nvPicPr>
          <p:cNvPr id="6" name="Picture 2" descr="n81 zalo Nguyen Thi Tho">
            <a:extLst>
              <a:ext uri="{FF2B5EF4-FFF2-40B4-BE49-F238E27FC236}">
                <a16:creationId xmlns:a16="http://schemas.microsoft.com/office/drawing/2014/main" id="{B2E770E0-F4B1-8839-A7C4-BCBD43FB23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16"/>
          <a:stretch/>
        </p:blipFill>
        <p:spPr bwMode="auto">
          <a:xfrm>
            <a:off x="549227" y="187241"/>
            <a:ext cx="2981764" cy="2921254"/>
          </a:xfrm>
          <a:prstGeom prst="rect">
            <a:avLst/>
          </a:prstGeom>
          <a:solidFill>
            <a:schemeClr val="bg1"/>
          </a:solidFill>
        </p:spPr>
      </p:pic>
      <p:sp>
        <p:nvSpPr>
          <p:cNvPr id="7" name="Rectangle 13" descr="n81 zalo Nguyen Thi Tho">
            <a:extLst>
              <a:ext uri="{FF2B5EF4-FFF2-40B4-BE49-F238E27FC236}">
                <a16:creationId xmlns:a16="http://schemas.microsoft.com/office/drawing/2014/main" id="{4DCB6341-0537-5F31-6037-143EB80776F9}"/>
              </a:ext>
            </a:extLst>
          </p:cNvPr>
          <p:cNvSpPr>
            <a:spLocks noChangeArrowheads="1"/>
          </p:cNvSpPr>
          <p:nvPr/>
        </p:nvSpPr>
        <p:spPr bwMode="auto">
          <a:xfrm>
            <a:off x="3679935" y="729799"/>
            <a:ext cx="7962839"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3200" b="1" i="0" u="none" strike="noStrike" kern="1200" cap="none" spc="0" normalizeH="0" baseline="0" noProof="0">
                <a:ln>
                  <a:noFill/>
                </a:ln>
                <a:effectLst/>
                <a:uLnTx/>
                <a:uFillTx/>
                <a:latin typeface="Times New Roman" pitchFamily="18" charset="0"/>
                <a:cs typeface="Times New Roman" pitchFamily="18" charset="0"/>
              </a:rPr>
              <a:t>Câu</a:t>
            </a:r>
            <a:r>
              <a:rPr kumimoji="0" lang="pt-BR" sz="3200" b="1" i="0" u="none" strike="noStrike" kern="1200" cap="none" spc="0" normalizeH="0" noProof="0">
                <a:ln>
                  <a:noFill/>
                </a:ln>
                <a:effectLst/>
                <a:uLnTx/>
                <a:uFillTx/>
                <a:latin typeface="Times New Roman" pitchFamily="18" charset="0"/>
                <a:cs typeface="Times New Roman" pitchFamily="18" charset="0"/>
              </a:rPr>
              <a:t> 1:</a:t>
            </a:r>
            <a:endParaRPr kumimoji="0" lang="pt-BR" sz="3200" b="1" i="0" u="none" strike="noStrike" kern="1200" cap="none" spc="0" normalizeH="0" baseline="0" noProof="0">
              <a:ln>
                <a:noFill/>
              </a:ln>
              <a:effectLst/>
              <a:uLnTx/>
              <a:uFillTx/>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3200" b="0" i="0" u="none" strike="noStrike" kern="1200" cap="none" spc="0" normalizeH="0" baseline="0" noProof="0">
                <a:ln>
                  <a:noFill/>
                </a:ln>
                <a:effectLst/>
                <a:uLnTx/>
                <a:uFillTx/>
                <a:latin typeface="Times New Roman" pitchFamily="18" charset="0"/>
                <a:cs typeface="Times New Roman" pitchFamily="18" charset="0"/>
              </a:rPr>
              <a:t>+ </a:t>
            </a:r>
            <a:r>
              <a:rPr kumimoji="0" lang="pt-BR" sz="3200" b="0" i="0" u="none" strike="noStrike" kern="1200" cap="none" spc="0" normalizeH="0" baseline="0" noProof="0" dirty="0">
                <a:ln>
                  <a:noFill/>
                </a:ln>
                <a:effectLst/>
                <a:uLnTx/>
                <a:uFillTx/>
                <a:latin typeface="Times New Roman" pitchFamily="18" charset="0"/>
                <a:cs typeface="Times New Roman" pitchFamily="18" charset="0"/>
              </a:rPr>
              <a:t>Tại sao viên bi lại rơi về phía mặt đất?</a:t>
            </a:r>
            <a:endParaRPr kumimoji="0" lang="en-US" sz="3200" b="0" i="0" u="none" strike="noStrike" kern="1200" cap="none" spc="0" normalizeH="0" baseline="0" noProof="0" dirty="0">
              <a:ln>
                <a:noFill/>
              </a:ln>
              <a:effectLst/>
              <a:uLnTx/>
              <a:uFillTx/>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3200" b="0" i="0" u="none" strike="noStrike" kern="1200" cap="none" spc="0" normalizeH="0" baseline="0" noProof="0" dirty="0">
                <a:ln>
                  <a:noFill/>
                </a:ln>
                <a:effectLst/>
                <a:uLnTx/>
                <a:uFillTx/>
                <a:latin typeface="Times New Roman" pitchFamily="18" charset="0"/>
                <a:cs typeface="Times New Roman" pitchFamily="18" charset="0"/>
              </a:rPr>
              <a:t>+ Nêu đặc điểm của lực hút viên bi về phía mặt đất?</a:t>
            </a:r>
            <a:endParaRPr kumimoji="0" lang="en-US" sz="3200" b="0" i="0" u="none" strike="noStrike" kern="1200" cap="none" spc="0" normalizeH="0" baseline="0" noProof="0" dirty="0">
              <a:ln>
                <a:noFill/>
              </a:ln>
              <a:effectLst/>
              <a:uLnTx/>
              <a:uFillTx/>
              <a:latin typeface="Times New Roman" pitchFamily="18" charset="0"/>
              <a:cs typeface="Times New Roman" pitchFamily="18" charset="0"/>
            </a:endParaRPr>
          </a:p>
        </p:txBody>
      </p:sp>
      <p:sp>
        <p:nvSpPr>
          <p:cNvPr id="8" name="Rectangle 7" descr="n81 zalo Nguyen Thi Tho">
            <a:extLst>
              <a:ext uri="{FF2B5EF4-FFF2-40B4-BE49-F238E27FC236}">
                <a16:creationId xmlns:a16="http://schemas.microsoft.com/office/drawing/2014/main" id="{552A0410-2DB9-4ABC-2871-02FEC3F937ED}"/>
              </a:ext>
            </a:extLst>
          </p:cNvPr>
          <p:cNvSpPr/>
          <p:nvPr/>
        </p:nvSpPr>
        <p:spPr>
          <a:xfrm>
            <a:off x="3530991" y="181958"/>
            <a:ext cx="8111783" cy="54809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a:ln>
                  <a:noFill/>
                </a:ln>
                <a:effectLst/>
                <a:uLnTx/>
                <a:uFillTx/>
                <a:latin typeface="Times New Roman" pitchFamily="18" charset="0"/>
                <a:cs typeface="Times New Roman" pitchFamily="18" charset="0"/>
              </a:rPr>
              <a:t>PHIẾU HỌC TẬP </a:t>
            </a:r>
            <a:r>
              <a:rPr kumimoji="0" lang="en-US" sz="2800" b="1" i="0" u="none" strike="noStrike" kern="1200" cap="none" spc="0" normalizeH="0" baseline="0" noProof="0">
                <a:ln>
                  <a:noFill/>
                </a:ln>
                <a:effectLst/>
                <a:uLnTx/>
                <a:uFillTx/>
                <a:latin typeface="Times New Roman" pitchFamily="18" charset="0"/>
                <a:cs typeface="Times New Roman" pitchFamily="18" charset="0"/>
              </a:rPr>
              <a:t>SỐ 2</a:t>
            </a:r>
            <a:endParaRPr kumimoji="0" lang="en-US" sz="2800" b="0" i="0" u="none" strike="noStrike" kern="1200" cap="none" spc="0" normalizeH="0" baseline="0" noProof="0" dirty="0">
              <a:ln>
                <a:noFill/>
              </a:ln>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1948868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ircle(in)">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ircle(in)">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descr="n81 zalo Nguyen Thi Tho">
            <a:extLst>
              <a:ext uri="{FF2B5EF4-FFF2-40B4-BE49-F238E27FC236}">
                <a16:creationId xmlns:a16="http://schemas.microsoft.com/office/drawing/2014/main" id="{249A02AE-B846-E447-3C6D-CB1904336EA9}"/>
              </a:ext>
            </a:extLst>
          </p:cNvPr>
          <p:cNvSpPr>
            <a:spLocks noChangeArrowheads="1"/>
          </p:cNvSpPr>
          <p:nvPr/>
        </p:nvSpPr>
        <p:spPr bwMode="auto">
          <a:xfrm>
            <a:off x="393895" y="140682"/>
            <a:ext cx="11451103" cy="164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rPr>
              <a:t>Câu 2: </a:t>
            </a: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Lực hấp dẫn là gì?</a:t>
            </a:r>
            <a:r>
              <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rPr>
              <a:t> </a:t>
            </a: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Sự ra đời định luật vạn vật hấp dẫn?</a:t>
            </a:r>
          </a:p>
        </p:txBody>
      </p:sp>
      <p:sp>
        <p:nvSpPr>
          <p:cNvPr id="6" name="TextBox 5" descr="n81 zalo Nguyen Thi Tho">
            <a:extLst>
              <a:ext uri="{FF2B5EF4-FFF2-40B4-BE49-F238E27FC236}">
                <a16:creationId xmlns:a16="http://schemas.microsoft.com/office/drawing/2014/main" id="{3D3E1D97-51D6-126C-4F82-2A5F864DF650}"/>
              </a:ext>
            </a:extLst>
          </p:cNvPr>
          <p:cNvSpPr txBox="1"/>
          <p:nvPr/>
        </p:nvSpPr>
        <p:spPr>
          <a:xfrm>
            <a:off x="370450" y="5058974"/>
            <a:ext cx="11451103" cy="1083374"/>
          </a:xfrm>
          <a:prstGeom prst="rect">
            <a:avLst/>
          </a:prstGeom>
          <a:noFill/>
        </p:spPr>
        <p:txBody>
          <a:bodyPr wrap="square">
            <a:spAutoFit/>
          </a:bodyPr>
          <a:lstStyle/>
          <a:p>
            <a:pPr marL="0" marR="0" algn="just">
              <a:lnSpc>
                <a:spcPct val="115000"/>
              </a:lnSpc>
              <a:spcBef>
                <a:spcPts val="0"/>
              </a:spcBef>
              <a:spcAft>
                <a:spcPts val="0"/>
              </a:spcAft>
            </a:pPr>
            <a:r>
              <a:rPr lang="en-US" sz="2800" b="1" i="1" dirty="0">
                <a:effectLst/>
                <a:latin typeface="Times New Roman" pitchFamily="18" charset="0"/>
                <a:ea typeface="Times New Roman" pitchFamily="18" charset="0"/>
                <a:cs typeface="Times New Roman" pitchFamily="18" charset="0"/>
              </a:rPr>
              <a:t>- </a:t>
            </a:r>
            <a:r>
              <a:rPr lang="en-US" sz="2800" b="1" i="1" dirty="0" err="1">
                <a:effectLst/>
                <a:latin typeface="Times New Roman" pitchFamily="18" charset="0"/>
                <a:ea typeface="Times New Roman" pitchFamily="18" charset="0"/>
                <a:cs typeface="Times New Roman" pitchFamily="18" charset="0"/>
              </a:rPr>
              <a:t>Lực</a:t>
            </a:r>
            <a:r>
              <a:rPr lang="en-US" sz="2800" b="1" i="1" dirty="0">
                <a:effectLst/>
                <a:latin typeface="Times New Roman" pitchFamily="18" charset="0"/>
                <a:ea typeface="Times New Roman" pitchFamily="18" charset="0"/>
                <a:cs typeface="Times New Roman" pitchFamily="18" charset="0"/>
              </a:rPr>
              <a:t> </a:t>
            </a:r>
            <a:r>
              <a:rPr lang="en-US" sz="2800" b="1" i="1" dirty="0" err="1">
                <a:effectLst/>
                <a:latin typeface="Times New Roman" pitchFamily="18" charset="0"/>
                <a:ea typeface="Times New Roman" pitchFamily="18" charset="0"/>
                <a:cs typeface="Times New Roman" pitchFamily="18" charset="0"/>
              </a:rPr>
              <a:t>hấp</a:t>
            </a:r>
            <a:r>
              <a:rPr lang="en-US" sz="2800" b="1" i="1" dirty="0">
                <a:effectLst/>
                <a:latin typeface="Times New Roman" pitchFamily="18" charset="0"/>
                <a:ea typeface="Times New Roman" pitchFamily="18" charset="0"/>
                <a:cs typeface="Times New Roman" pitchFamily="18" charset="0"/>
              </a:rPr>
              <a:t> </a:t>
            </a:r>
            <a:r>
              <a:rPr lang="en-US" sz="2800" b="1" i="1" dirty="0" err="1">
                <a:effectLst/>
                <a:latin typeface="Times New Roman" pitchFamily="18" charset="0"/>
                <a:ea typeface="Times New Roman" pitchFamily="18" charset="0"/>
                <a:cs typeface="Times New Roman" pitchFamily="18" charset="0"/>
              </a:rPr>
              <a:t>dẫn</a:t>
            </a:r>
            <a:r>
              <a:rPr lang="en-US" sz="2800" b="1" i="1" dirty="0">
                <a:effectLst/>
                <a:latin typeface="Times New Roman" pitchFamily="18" charset="0"/>
                <a:ea typeface="Times New Roman" pitchFamily="18" charset="0"/>
                <a:cs typeface="Times New Roman" pitchFamily="18" charset="0"/>
              </a:rPr>
              <a: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Mọi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vật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trong</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vũ</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trụ</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đều</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hút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nhau</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bởi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một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lực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lực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đó</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gọi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là</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lực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hấp</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dẫn</a:t>
            </a:r>
            <a:r>
              <a:rPr lang="en-US" sz="2800" i="1" dirty="0">
                <a:effectLst/>
                <a:latin typeface="Times New Roman" pitchFamily="18" charset="0"/>
                <a:ea typeface="Times New Roman" pitchFamily="18" charset="0"/>
                <a:cs typeface="Times New Roman" pitchFamily="18" charset="0"/>
              </a:rPr>
              <a:t>.</a:t>
            </a:r>
            <a:endParaRPr lang="en-US" sz="2800" dirty="0">
              <a:effectLst/>
              <a:latin typeface="Times New Roman" pitchFamily="18" charset="0"/>
              <a:ea typeface="Times New Roman" pitchFamily="18" charset="0"/>
              <a:cs typeface="Times New Roman" pitchFamily="18" charset="0"/>
            </a:endParaRPr>
          </a:p>
        </p:txBody>
      </p:sp>
      <p:grpSp>
        <p:nvGrpSpPr>
          <p:cNvPr id="7" name="Group 6" descr="n81 zalo Nguyen Thi Tho">
            <a:extLst>
              <a:ext uri="{FF2B5EF4-FFF2-40B4-BE49-F238E27FC236}">
                <a16:creationId xmlns:a16="http://schemas.microsoft.com/office/drawing/2014/main" id="{9D55FCC9-38ED-33B6-6B9C-5BAF39C3F57D}"/>
              </a:ext>
            </a:extLst>
          </p:cNvPr>
          <p:cNvGrpSpPr/>
          <p:nvPr/>
        </p:nvGrpSpPr>
        <p:grpSpPr>
          <a:xfrm>
            <a:off x="529259" y="2185930"/>
            <a:ext cx="5334037" cy="2476517"/>
            <a:chOff x="571472" y="2143122"/>
            <a:chExt cx="4000528" cy="1857388"/>
          </a:xfrm>
        </p:grpSpPr>
        <p:sp>
          <p:nvSpPr>
            <p:cNvPr id="8" name="Rectangle 7">
              <a:extLst>
                <a:ext uri="{FF2B5EF4-FFF2-40B4-BE49-F238E27FC236}">
                  <a16:creationId xmlns:a16="http://schemas.microsoft.com/office/drawing/2014/main" id="{895B4F41-ED16-36F3-7F63-442FCBB1A2DA}"/>
                </a:ext>
              </a:extLst>
            </p:cNvPr>
            <p:cNvSpPr/>
            <p:nvPr/>
          </p:nvSpPr>
          <p:spPr>
            <a:xfrm>
              <a:off x="571472" y="2143122"/>
              <a:ext cx="4000528" cy="1857388"/>
            </a:xfrm>
            <a:prstGeom prst="rect">
              <a:avLst/>
            </a:prstGeom>
          </p:spPr>
          <p:style>
            <a:lnRef idx="0">
              <a:schemeClr val="accent3"/>
            </a:lnRef>
            <a:fillRef idx="1001">
              <a:schemeClr val="lt1"/>
            </a:fillRef>
            <a:effectRef idx="3">
              <a:schemeClr val="accent3"/>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pic>
          <p:nvPicPr>
            <p:cNvPr id="9" name="Picture 2" descr="D:\Bai giang Nhung\giao an\10\bai giang lop 10\2 dong luc hoc chat diem\11 Luc hap dan\Mat trang chuyen dong quanh TD.gif">
              <a:extLst>
                <a:ext uri="{FF2B5EF4-FFF2-40B4-BE49-F238E27FC236}">
                  <a16:creationId xmlns:a16="http://schemas.microsoft.com/office/drawing/2014/main" id="{DF594BA8-7CA6-F88E-4788-77A061AE945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2910" y="2214560"/>
              <a:ext cx="3868739" cy="17109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descr="n81 zalo Nguyen Thi Tho">
            <a:extLst>
              <a:ext uri="{FF2B5EF4-FFF2-40B4-BE49-F238E27FC236}">
                <a16:creationId xmlns:a16="http://schemas.microsoft.com/office/drawing/2014/main" id="{21BC1044-1D31-A3A0-81F9-0271F665F6F1}"/>
              </a:ext>
            </a:extLst>
          </p:cNvPr>
          <p:cNvGrpSpPr/>
          <p:nvPr/>
        </p:nvGrpSpPr>
        <p:grpSpPr>
          <a:xfrm>
            <a:off x="6149048" y="2185930"/>
            <a:ext cx="5524539" cy="2476517"/>
            <a:chOff x="4714876" y="2143122"/>
            <a:chExt cx="4143404" cy="1857388"/>
          </a:xfrm>
        </p:grpSpPr>
        <p:sp>
          <p:nvSpPr>
            <p:cNvPr id="11" name="Rectangle 10">
              <a:extLst>
                <a:ext uri="{FF2B5EF4-FFF2-40B4-BE49-F238E27FC236}">
                  <a16:creationId xmlns:a16="http://schemas.microsoft.com/office/drawing/2014/main" id="{D71ED4AF-0C48-8080-C12D-55868C04BA4E}"/>
                </a:ext>
              </a:extLst>
            </p:cNvPr>
            <p:cNvSpPr/>
            <p:nvPr/>
          </p:nvSpPr>
          <p:spPr>
            <a:xfrm>
              <a:off x="4714876" y="2143122"/>
              <a:ext cx="4143404" cy="1857388"/>
            </a:xfrm>
            <a:prstGeom prst="rect">
              <a:avLst/>
            </a:prstGeom>
          </p:spPr>
          <p:style>
            <a:lnRef idx="0">
              <a:schemeClr val="accent3"/>
            </a:lnRef>
            <a:fillRef idx="1001">
              <a:schemeClr val="lt1"/>
            </a:fillRef>
            <a:effectRef idx="3">
              <a:schemeClr val="accent3"/>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pic>
          <p:nvPicPr>
            <p:cNvPr id="12" name="Picture 3" descr="D:\Bai giang Nhung\giao an\10\bai giang lop 10\2 dong luc hoc chat diem\11 Luc hap dan\chuyen dong cua cac hanh tinh.gif">
              <a:extLst>
                <a:ext uri="{FF2B5EF4-FFF2-40B4-BE49-F238E27FC236}">
                  <a16:creationId xmlns:a16="http://schemas.microsoft.com/office/drawing/2014/main" id="{7CBEA59A-EF0F-D04D-7611-EFB66144EDE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786314" y="2214560"/>
              <a:ext cx="3962400" cy="17109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52407691"/>
      </p:ext>
    </p:extLst>
  </p:cSld>
  <p:clrMapOvr>
    <a:masterClrMapping/>
  </p:clrMapOvr>
  <p:transition spd="slow">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n81 zalo Nguyen Thi Tho">
            <a:extLst>
              <a:ext uri="{FF2B5EF4-FFF2-40B4-BE49-F238E27FC236}">
                <a16:creationId xmlns:a16="http://schemas.microsoft.com/office/drawing/2014/main" id="{3D3E1D97-51D6-126C-4F82-2A5F864DF650}"/>
              </a:ext>
            </a:extLst>
          </p:cNvPr>
          <p:cNvSpPr txBox="1"/>
          <p:nvPr/>
        </p:nvSpPr>
        <p:spPr>
          <a:xfrm>
            <a:off x="393893" y="2049827"/>
            <a:ext cx="5092507" cy="4056495"/>
          </a:xfrm>
          <a:prstGeom prst="rect">
            <a:avLst/>
          </a:prstGeom>
          <a:noFill/>
        </p:spPr>
        <p:txBody>
          <a:bodyPr wrap="square">
            <a:spAutoFit/>
          </a:bodyPr>
          <a:lstStyle/>
          <a:p>
            <a:pPr marL="0" marR="0" algn="just">
              <a:lnSpc>
                <a:spcPct val="115000"/>
              </a:lnSpc>
              <a:spcBef>
                <a:spcPts val="0"/>
              </a:spcBef>
              <a:spcAft>
                <a:spcPts val="0"/>
              </a:spcAft>
            </a:pP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Định</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luật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vạn</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vật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hấp</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dẫn</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được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ra</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đời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khi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nhà</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bác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học</a:t>
            </a:r>
            <a:r>
              <a:rPr lang="en-US" sz="2800" i="1" dirty="0">
                <a:effectLst/>
                <a:latin typeface="Times New Roman" pitchFamily="18" charset="0"/>
                <a:ea typeface="Times New Roman" pitchFamily="18" charset="0"/>
                <a:cs typeface="Times New Roman" pitchFamily="18" charset="0"/>
              </a:rPr>
              <a:t> Newton </a:t>
            </a:r>
            <a:r>
              <a:rPr lang="en-US" sz="2800" i="1" dirty="0" err="1">
                <a:effectLst/>
                <a:latin typeface="Times New Roman" pitchFamily="18" charset="0"/>
                <a:ea typeface="Times New Roman" pitchFamily="18" charset="0"/>
                <a:cs typeface="Times New Roman" pitchFamily="18" charset="0"/>
              </a:rPr>
              <a:t>đang</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ngồi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trong</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vườn</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và</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bị</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một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quả</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táo</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rơi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trúng</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đầu</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nghĩ</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ra.</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Từ</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đó</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ông</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rút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ra</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được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là</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mọi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vật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trong</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vũ</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trụ</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này</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đều</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hút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nhau</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với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một</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lực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và</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nó</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được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gọi</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là</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lực</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hấp</a:t>
            </a:r>
            <a:r>
              <a:rPr lang="en-US" sz="2800" i="1" dirty="0">
                <a:effectLst/>
                <a:latin typeface="Times New Roman" pitchFamily="18" charset="0"/>
                <a:ea typeface="Times New Roman" pitchFamily="18" charset="0"/>
                <a:cs typeface="Times New Roman" pitchFamily="18" charset="0"/>
              </a:rPr>
              <a:t> </a:t>
            </a:r>
            <a:r>
              <a:rPr lang="en-US" sz="2800" i="1" dirty="0" err="1">
                <a:effectLst/>
                <a:latin typeface="Times New Roman" pitchFamily="18" charset="0"/>
                <a:ea typeface="Times New Roman" pitchFamily="18" charset="0"/>
                <a:cs typeface="Times New Roman" pitchFamily="18" charset="0"/>
              </a:rPr>
              <a:t>dẫn</a:t>
            </a:r>
            <a:endParaRPr lang="en-US" sz="2800" dirty="0">
              <a:effectLst/>
              <a:latin typeface="Times New Roman" pitchFamily="18" charset="0"/>
              <a:ea typeface="Times New Roman" pitchFamily="18" charset="0"/>
              <a:cs typeface="Times New Roman" pitchFamily="18" charset="0"/>
            </a:endParaRPr>
          </a:p>
        </p:txBody>
      </p:sp>
      <p:pic>
        <p:nvPicPr>
          <p:cNvPr id="224258" name="Picture 2" descr="n81 zalo Nguyen Thi Tho">
            <a:extLst>
              <a:ext uri="{FF2B5EF4-FFF2-40B4-BE49-F238E27FC236}">
                <a16:creationId xmlns:a16="http://schemas.microsoft.com/office/drawing/2014/main" id="{6AE3F562-0EA5-1BCA-8714-A30237930C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1318" y="2583439"/>
            <a:ext cx="6126789" cy="3444781"/>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
        <p:nvSpPr>
          <p:cNvPr id="3" name="Rectangle 4" descr="n81 zalo Nguyen Thi Tho">
            <a:extLst>
              <a:ext uri="{FF2B5EF4-FFF2-40B4-BE49-F238E27FC236}">
                <a16:creationId xmlns:a16="http://schemas.microsoft.com/office/drawing/2014/main" id="{CEB3E3C6-6314-FCDE-AAA4-44C75FBD0042}"/>
              </a:ext>
            </a:extLst>
          </p:cNvPr>
          <p:cNvSpPr>
            <a:spLocks noChangeArrowheads="1"/>
          </p:cNvSpPr>
          <p:nvPr/>
        </p:nvSpPr>
        <p:spPr bwMode="auto">
          <a:xfrm>
            <a:off x="393895" y="140682"/>
            <a:ext cx="11451103" cy="164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rPr>
              <a:t>Câu 2: </a:t>
            </a: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Lực hấp dẫn là gì?</a:t>
            </a:r>
            <a:r>
              <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rPr>
              <a:t> </a:t>
            </a: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Sự ra đời định luật vạn vật hấp dẫn?</a:t>
            </a:r>
          </a:p>
        </p:txBody>
      </p:sp>
    </p:spTree>
    <p:extLst>
      <p:ext uri="{BB962C8B-B14F-4D97-AF65-F5344CB8AC3E}">
        <p14:creationId xmlns:p14="http://schemas.microsoft.com/office/powerpoint/2010/main" val="394800609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4258"/>
                                        </p:tgtEl>
                                        <p:attrNameLst>
                                          <p:attrName>style.visibility</p:attrName>
                                        </p:attrNameLst>
                                      </p:cBhvr>
                                      <p:to>
                                        <p:strVal val="visible"/>
                                      </p:to>
                                    </p:set>
                                    <p:animEffect transition="in" filter="fade">
                                      <p:cBhvr>
                                        <p:cTn id="7" dur="500"/>
                                        <p:tgtEl>
                                          <p:spTgt spid="224258"/>
                                        </p:tgtEl>
                                      </p:cBhvr>
                                    </p:animEffect>
                                  </p:childTnLst>
                                </p:cTn>
                              </p:par>
                              <p:par>
                                <p:cTn id="8" presetID="22" presetClass="entr" presetSubtype="1"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up)">
                                      <p:cBhvr>
                                        <p:cTn id="10" dur="3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81 zalo Nguyen Thi Tho">
            <a:extLst>
              <a:ext uri="{FF2B5EF4-FFF2-40B4-BE49-F238E27FC236}">
                <a16:creationId xmlns:a16="http://schemas.microsoft.com/office/drawing/2014/main" id="{AB221BED-515C-4FDC-BF0C-3D2FE4F4060B}"/>
              </a:ext>
            </a:extLst>
          </p:cNvPr>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2</a:t>
            </a:fld>
            <a:endParaRPr lang="en"/>
          </a:p>
        </p:txBody>
      </p:sp>
      <p:pic>
        <p:nvPicPr>
          <p:cNvPr id="3" name="Picture 4" descr="n81 zalo Nguyen Thi Tho">
            <a:extLst>
              <a:ext uri="{FF2B5EF4-FFF2-40B4-BE49-F238E27FC236}">
                <a16:creationId xmlns:a16="http://schemas.microsoft.com/office/drawing/2014/main" id="{5DB2E672-3992-BE81-9E72-4D533C8364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32922" y="5304008"/>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n81 zalo Nguyen Thi Tho">
            <a:extLst>
              <a:ext uri="{FF2B5EF4-FFF2-40B4-BE49-F238E27FC236}">
                <a16:creationId xmlns:a16="http://schemas.microsoft.com/office/drawing/2014/main" id="{4BBBBF84-27F8-887E-7B5A-1511A62BD4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97997" y="4921424"/>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Folded Corner 4" descr="n81 zalo Nguyen Thi Tho">
            <a:extLst>
              <a:ext uri="{FF2B5EF4-FFF2-40B4-BE49-F238E27FC236}">
                <a16:creationId xmlns:a16="http://schemas.microsoft.com/office/drawing/2014/main" id="{4D608733-9527-CCCE-F29D-72C509F4737F}"/>
              </a:ext>
            </a:extLst>
          </p:cNvPr>
          <p:cNvSpPr/>
          <p:nvPr/>
        </p:nvSpPr>
        <p:spPr>
          <a:xfrm>
            <a:off x="10271261" y="4761880"/>
            <a:ext cx="1546225" cy="9572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vi-VN"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Bạn được 1 tràng pháo tay</a:t>
            </a:r>
            <a:endPar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endParaRPr>
          </a:p>
        </p:txBody>
      </p:sp>
      <p:pic>
        <p:nvPicPr>
          <p:cNvPr id="14" name="Picture 13" descr="n81 zalo Nguyen Thi Tho">
            <a:extLst>
              <a:ext uri="{FF2B5EF4-FFF2-40B4-BE49-F238E27FC236}">
                <a16:creationId xmlns:a16="http://schemas.microsoft.com/office/drawing/2014/main" id="{CD6542CC-F3B4-0165-F4D7-1FD28DCCB74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515471" y="4599161"/>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n81 zalo Nguyen Thi Tho">
            <a:extLst>
              <a:ext uri="{FF2B5EF4-FFF2-40B4-BE49-F238E27FC236}">
                <a16:creationId xmlns:a16="http://schemas.microsoft.com/office/drawing/2014/main" id="{72BE53FA-A0A8-D144-B4E5-1C584438A89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288583" y="4608686"/>
            <a:ext cx="536575"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 descr="n81 zalo Nguyen Thi Tho">
            <a:extLst>
              <a:ext uri="{FF2B5EF4-FFF2-40B4-BE49-F238E27FC236}">
                <a16:creationId xmlns:a16="http://schemas.microsoft.com/office/drawing/2014/main" id="{DAFCF60A-2ABD-0E0E-2898-13FD1E88EF51}"/>
              </a:ext>
            </a:extLst>
          </p:cNvPr>
          <p:cNvSpPr>
            <a:spLocks noChangeArrowheads="1"/>
          </p:cNvSpPr>
          <p:nvPr/>
        </p:nvSpPr>
        <p:spPr bwMode="auto">
          <a:xfrm>
            <a:off x="1989669" y="182952"/>
            <a:ext cx="8408327" cy="1569660"/>
          </a:xfrm>
          <a:prstGeom prst="rect">
            <a:avLst/>
          </a:prstGeom>
          <a:solidFill>
            <a:srgbClr val="C00000">
              <a:alpha val="50000"/>
            </a:srgbClr>
          </a:solidFill>
          <a:ln>
            <a:noFill/>
          </a:ln>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Trái</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Đất</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là</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trung</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tâm</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vũ</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trụ</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Mặt</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trời</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và</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các</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hành</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tinh</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khác</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quay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xung</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quanh</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Trái</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Đất</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Quan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điểm</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này</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đúng</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hay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sai</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a:t>
            </a:r>
          </a:p>
        </p:txBody>
      </p:sp>
      <p:sp>
        <p:nvSpPr>
          <p:cNvPr id="17" name="TextBox 16" descr="n81 zalo Nguyen Thi Tho">
            <a:extLst>
              <a:ext uri="{FF2B5EF4-FFF2-40B4-BE49-F238E27FC236}">
                <a16:creationId xmlns:a16="http://schemas.microsoft.com/office/drawing/2014/main" id="{DDA00CC8-274C-7871-8A54-80F3B495748D}"/>
              </a:ext>
            </a:extLst>
          </p:cNvPr>
          <p:cNvSpPr txBox="1">
            <a:spLocks noChangeArrowheads="1"/>
          </p:cNvSpPr>
          <p:nvPr/>
        </p:nvSpPr>
        <p:spPr bwMode="auto">
          <a:xfrm>
            <a:off x="2423659" y="5162991"/>
            <a:ext cx="7450115" cy="1569660"/>
          </a:xfrm>
          <a:prstGeom prst="rect">
            <a:avLst/>
          </a:prstGeom>
          <a:solidFill>
            <a:srgbClr val="0070C0">
              <a:alpha val="50000"/>
            </a:srgbClr>
          </a:solidFill>
          <a:ln>
            <a:noFill/>
          </a:ln>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SAI.</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Trái</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Đất</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và</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các</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hành</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tinh</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quay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xung</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quanh</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Mặt</a:t>
            </a:r>
            <a:r>
              <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en-US"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Trời</a:t>
            </a:r>
            <a:endParaRPr kumimoji="0" lang="en-US" altLang="en-US"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endParaRPr>
          </a:p>
        </p:txBody>
      </p:sp>
      <p:grpSp>
        <p:nvGrpSpPr>
          <p:cNvPr id="18" name="Group 17" descr="n81 zalo Nguyen Thi Tho">
            <a:extLst>
              <a:ext uri="{FF2B5EF4-FFF2-40B4-BE49-F238E27FC236}">
                <a16:creationId xmlns:a16="http://schemas.microsoft.com/office/drawing/2014/main" id="{1A1DB4B5-6D73-D395-B210-2EB3F5D4FB96}"/>
              </a:ext>
            </a:extLst>
          </p:cNvPr>
          <p:cNvGrpSpPr/>
          <p:nvPr/>
        </p:nvGrpSpPr>
        <p:grpSpPr>
          <a:xfrm>
            <a:off x="3333729" y="2465766"/>
            <a:ext cx="5524539" cy="2476517"/>
            <a:chOff x="4714876" y="2143122"/>
            <a:chExt cx="4143404" cy="1857388"/>
          </a:xfrm>
        </p:grpSpPr>
        <p:sp>
          <p:nvSpPr>
            <p:cNvPr id="19" name="Rectangle 18">
              <a:extLst>
                <a:ext uri="{FF2B5EF4-FFF2-40B4-BE49-F238E27FC236}">
                  <a16:creationId xmlns:a16="http://schemas.microsoft.com/office/drawing/2014/main" id="{BA6C4370-0D76-7635-9181-2A86B0FD7894}"/>
                </a:ext>
              </a:extLst>
            </p:cNvPr>
            <p:cNvSpPr/>
            <p:nvPr/>
          </p:nvSpPr>
          <p:spPr>
            <a:xfrm>
              <a:off x="4714876" y="2143122"/>
              <a:ext cx="4143404" cy="1857388"/>
            </a:xfrm>
            <a:prstGeom prst="rect">
              <a:avLst/>
            </a:prstGeom>
          </p:spPr>
          <p:style>
            <a:lnRef idx="0">
              <a:schemeClr val="accent3"/>
            </a:lnRef>
            <a:fillRef idx="1001">
              <a:schemeClr val="lt1"/>
            </a:fillRef>
            <a:effectRef idx="3">
              <a:schemeClr val="accent3"/>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pic>
          <p:nvPicPr>
            <p:cNvPr id="20" name="Picture 3" descr="D:\Bai giang Nhung\giao an\10\bai giang lop 10\2 dong luc hoc chat diem\11 Luc hap dan\chuyen dong cua cac hanh tinh.gif">
              <a:extLst>
                <a:ext uri="{FF2B5EF4-FFF2-40B4-BE49-F238E27FC236}">
                  <a16:creationId xmlns:a16="http://schemas.microsoft.com/office/drawing/2014/main" id="{7D5A9E2F-9F3E-235B-6FA0-C76A7FFC6FEA}"/>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786314" y="2214560"/>
              <a:ext cx="3962400" cy="17109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6185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1.66667E-6 -3.7037E-6 L -1.66667E-6 -0.22476 " pathEditMode="relative" rAng="0" ptsTypes="AA">
                                      <p:cBhvr>
                                        <p:cTn id="17" dur="2000" fill="hold"/>
                                        <p:tgtEl>
                                          <p:spTgt spid="4"/>
                                        </p:tgtEl>
                                        <p:attrNameLst>
                                          <p:attrName>ppt_x</p:attrName>
                                          <p:attrName>ppt_y</p:attrName>
                                        </p:attrNameLst>
                                      </p:cBhvr>
                                      <p:rCtr x="0" y="-11250"/>
                                    </p:animMotion>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2500"/>
                            </p:stCondLst>
                            <p:childTnLst>
                              <p:par>
                                <p:cTn id="29" presetID="32" presetClass="emph" presetSubtype="0" repeatCount="indefinite" fill="hold" grpId="1" nodeType="afterEffect">
                                  <p:stCondLst>
                                    <p:cond delay="0"/>
                                  </p:stCondLst>
                                  <p:childTnLst>
                                    <p:animRot by="120000">
                                      <p:cBhvr>
                                        <p:cTn id="30" dur="100" fill="hold">
                                          <p:stCondLst>
                                            <p:cond delay="0"/>
                                          </p:stCondLst>
                                        </p:cTn>
                                        <p:tgtEl>
                                          <p:spTgt spid="5"/>
                                        </p:tgtEl>
                                        <p:attrNameLst>
                                          <p:attrName>r</p:attrName>
                                        </p:attrNameLst>
                                      </p:cBhvr>
                                    </p:animRot>
                                    <p:animRot by="-240000">
                                      <p:cBhvr>
                                        <p:cTn id="31" dur="200" fill="hold">
                                          <p:stCondLst>
                                            <p:cond delay="200"/>
                                          </p:stCondLst>
                                        </p:cTn>
                                        <p:tgtEl>
                                          <p:spTgt spid="5"/>
                                        </p:tgtEl>
                                        <p:attrNameLst>
                                          <p:attrName>r</p:attrName>
                                        </p:attrNameLst>
                                      </p:cBhvr>
                                    </p:animRot>
                                    <p:animRot by="240000">
                                      <p:cBhvr>
                                        <p:cTn id="32" dur="200" fill="hold">
                                          <p:stCondLst>
                                            <p:cond delay="400"/>
                                          </p:stCondLst>
                                        </p:cTn>
                                        <p:tgtEl>
                                          <p:spTgt spid="5"/>
                                        </p:tgtEl>
                                        <p:attrNameLst>
                                          <p:attrName>r</p:attrName>
                                        </p:attrNameLst>
                                      </p:cBhvr>
                                    </p:animRot>
                                    <p:animRot by="-240000">
                                      <p:cBhvr>
                                        <p:cTn id="33" dur="200" fill="hold">
                                          <p:stCondLst>
                                            <p:cond delay="600"/>
                                          </p:stCondLst>
                                        </p:cTn>
                                        <p:tgtEl>
                                          <p:spTgt spid="5"/>
                                        </p:tgtEl>
                                        <p:attrNameLst>
                                          <p:attrName>r</p:attrName>
                                        </p:attrNameLst>
                                      </p:cBhvr>
                                    </p:animRot>
                                    <p:animRot by="120000">
                                      <p:cBhvr>
                                        <p:cTn id="34" dur="200" fill="hold">
                                          <p:stCondLst>
                                            <p:cond delay="800"/>
                                          </p:stCondLst>
                                        </p:cTn>
                                        <p:tgtEl>
                                          <p:spTgt spid="5"/>
                                        </p:tgtEl>
                                        <p:attrNameLst>
                                          <p:attrName>r</p:attrName>
                                        </p:attrNameLst>
                                      </p:cBhvr>
                                    </p:animRot>
                                  </p:childTnLst>
                                </p:cTn>
                              </p:par>
                            </p:childTnLst>
                          </p:cTn>
                        </p:par>
                      </p:childTnLst>
                    </p:cTn>
                  </p:par>
                </p:childTnLst>
              </p:cTn>
              <p:nextCondLst>
                <p:cond evt="onClick" delay="0">
                  <p:tgtEl>
                    <p:spTgt spid="4"/>
                  </p:tgtEl>
                </p:cond>
              </p:nextCondLst>
            </p:seq>
          </p:childTnLst>
        </p:cTn>
      </p:par>
    </p:tnLst>
    <p:bldLst>
      <p:bldP spid="5" grpId="0" animBg="1"/>
      <p:bldP spid="5" grpId="1"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descr="n81 zalo Nguyen Thi Tho">
            <a:extLst>
              <a:ext uri="{FF2B5EF4-FFF2-40B4-BE49-F238E27FC236}">
                <a16:creationId xmlns:a16="http://schemas.microsoft.com/office/drawing/2014/main" id="{A08ED312-CC83-4C4F-5C0B-6D8EF8CE830D}"/>
              </a:ext>
            </a:extLst>
          </p:cNvPr>
          <p:cNvSpPr>
            <a:spLocks noChangeArrowheads="1"/>
          </p:cNvSpPr>
          <p:nvPr/>
        </p:nvSpPr>
        <p:spPr bwMode="auto">
          <a:xfrm>
            <a:off x="393895" y="140681"/>
            <a:ext cx="11451103"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algn="just" eaLnBrk="1" hangingPunct="1">
              <a:lnSpc>
                <a:spcPct val="115000"/>
              </a:lnSpc>
              <a:spcBef>
                <a:spcPct val="0"/>
              </a:spcBef>
              <a:buClrTx/>
              <a:buSzTx/>
              <a:buNone/>
            </a:pPr>
            <a:r>
              <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rPr>
              <a:t>Câu 3: </a:t>
            </a:r>
            <a:r>
              <a:rPr lang="en-US" altLang="en-US" sz="2800">
                <a:solidFill>
                  <a:schemeClr val="tx1"/>
                </a:solidFill>
                <a:latin typeface="Times New Roman" pitchFamily="18" charset="0"/>
                <a:cs typeface="Times New Roman" pitchFamily="18" charset="0"/>
              </a:rPr>
              <a:t>Biểu thức tính lực hấp dẫn và nói rõ các đại lượng có trong biểu thức đó? Điều kiện để áp dụng được biểu thức? Nêu cách biểu diễn lực hấp dẫn giữa hai chất điểm.</a:t>
            </a:r>
          </a:p>
        </p:txBody>
      </p:sp>
      <p:sp>
        <p:nvSpPr>
          <p:cNvPr id="3" name="Rectangle 3" descr="n81 zalo Nguyen Thi Tho">
            <a:extLst>
              <a:ext uri="{FF2B5EF4-FFF2-40B4-BE49-F238E27FC236}">
                <a16:creationId xmlns:a16="http://schemas.microsoft.com/office/drawing/2014/main" id="{EFC9158E-FA70-F5B6-A342-C05BB24AC796}"/>
              </a:ext>
            </a:extLst>
          </p:cNvPr>
          <p:cNvSpPr>
            <a:spLocks noChangeArrowheads="1"/>
          </p:cNvSpPr>
          <p:nvPr/>
        </p:nvSpPr>
        <p:spPr bwMode="auto">
          <a:xfrm>
            <a:off x="393895" y="2999629"/>
            <a:ext cx="1145110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hấp</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dẫn</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giữa</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hai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chất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điểm</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bất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kì</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tỉ</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lệ</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thuận</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với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tích</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hai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khối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lượng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và</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tỉ</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lệ</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nghịch</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với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bình</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phương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khoảng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cách</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giữa</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chúng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C</a:t>
            </a:r>
            <a:r>
              <a:rPr kumimoji="0" lang="vi-VN"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ô</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thức</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tính</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hấp</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dẫn</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giữa</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hai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chất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điểm</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có</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khối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lượng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m</a:t>
            </a:r>
            <a:r>
              <a:rPr kumimoji="0" lang="en-US" altLang="en-US" sz="2800" b="0" i="1"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1</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m</a:t>
            </a:r>
            <a:r>
              <a:rPr kumimoji="0" lang="en-US" altLang="en-US" sz="2800" b="0" i="1"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2</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đặt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cách</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nhau</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một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khoảng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r: </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graphicFrame>
        <p:nvGraphicFramePr>
          <p:cNvPr id="5" name="Object 4" descr="n81 zalo Nguyen Thi Tho">
            <a:extLst>
              <a:ext uri="{FF2B5EF4-FFF2-40B4-BE49-F238E27FC236}">
                <a16:creationId xmlns:a16="http://schemas.microsoft.com/office/drawing/2014/main" id="{EA5B2651-69AA-738C-ACDC-D4E8E1037B3D}"/>
              </a:ext>
            </a:extLst>
          </p:cNvPr>
          <p:cNvGraphicFramePr>
            <a:graphicFrameLocks noChangeAspect="1"/>
          </p:cNvGraphicFramePr>
          <p:nvPr>
            <p:extLst>
              <p:ext uri="{D42A27DB-BD31-4B8C-83A1-F6EECF244321}">
                <p14:modId xmlns:p14="http://schemas.microsoft.com/office/powerpoint/2010/main" val="66459498"/>
              </p:ext>
            </p:extLst>
          </p:nvPr>
        </p:nvGraphicFramePr>
        <p:xfrm>
          <a:off x="4818064" y="5378450"/>
          <a:ext cx="2555875" cy="1212850"/>
        </p:xfrm>
        <a:graphic>
          <a:graphicData uri="http://schemas.openxmlformats.org/presentationml/2006/ole">
            <mc:AlternateContent xmlns:mc="http://schemas.openxmlformats.org/markup-compatibility/2006">
              <mc:Choice xmlns:v="urn:schemas-microsoft-com:vml" Requires="v">
                <p:oleObj name="Equation" r:id="rId2" imgW="1282700" imgH="609600" progId="Equation.DSMT4">
                  <p:embed/>
                </p:oleObj>
              </mc:Choice>
              <mc:Fallback>
                <p:oleObj name="Equation" r:id="rId2" imgW="1282700" imgH="609600" progId="Equation.DSMT4">
                  <p:embed/>
                  <p:pic>
                    <p:nvPicPr>
                      <p:cNvPr id="32773" name="Object 4">
                        <a:extLst>
                          <a:ext uri="{FF2B5EF4-FFF2-40B4-BE49-F238E27FC236}">
                            <a16:creationId xmlns:a16="http://schemas.microsoft.com/office/drawing/2014/main" id="{9BD50753-3A00-F4C0-C1D5-ECC5B0123C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8064" y="5378450"/>
                        <a:ext cx="2555875" cy="1212850"/>
                      </a:xfrm>
                      <a:prstGeom prst="rect">
                        <a:avLst/>
                      </a:prstGeom>
                      <a:solidFill>
                        <a:schemeClr val="bg1"/>
                      </a:solidFill>
                      <a:ln>
                        <a:noFill/>
                      </a:ln>
                    </p:spPr>
                  </p:pic>
                </p:oleObj>
              </mc:Fallback>
            </mc:AlternateContent>
          </a:graphicData>
        </a:graphic>
      </p:graphicFrame>
    </p:spTree>
    <p:extLst>
      <p:ext uri="{BB962C8B-B14F-4D97-AF65-F5344CB8AC3E}">
        <p14:creationId xmlns:p14="http://schemas.microsoft.com/office/powerpoint/2010/main" val="390270743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descr="n81 zalo Nguyen Thi Tho">
            <a:extLst>
              <a:ext uri="{FF2B5EF4-FFF2-40B4-BE49-F238E27FC236}">
                <a16:creationId xmlns:a16="http://schemas.microsoft.com/office/drawing/2014/main" id="{66BD0AC5-15B0-84E4-5261-2A5CDBB8E1CC}"/>
              </a:ext>
            </a:extLst>
          </p:cNvPr>
          <p:cNvGraphicFramePr>
            <a:graphicFrameLocks noChangeAspect="1"/>
          </p:cNvGraphicFramePr>
          <p:nvPr>
            <p:extLst>
              <p:ext uri="{D42A27DB-BD31-4B8C-83A1-F6EECF244321}">
                <p14:modId xmlns:p14="http://schemas.microsoft.com/office/powerpoint/2010/main" val="3114376117"/>
              </p:ext>
            </p:extLst>
          </p:nvPr>
        </p:nvGraphicFramePr>
        <p:xfrm>
          <a:off x="393895" y="3510184"/>
          <a:ext cx="2555875" cy="1212850"/>
        </p:xfrm>
        <a:graphic>
          <a:graphicData uri="http://schemas.openxmlformats.org/presentationml/2006/ole">
            <mc:AlternateContent xmlns:mc="http://schemas.openxmlformats.org/markup-compatibility/2006">
              <mc:Choice xmlns:v="urn:schemas-microsoft-com:vml" Requires="v">
                <p:oleObj name="Equation" r:id="rId2" imgW="1282700" imgH="609600" progId="Equation.DSMT4">
                  <p:embed/>
                </p:oleObj>
              </mc:Choice>
              <mc:Fallback>
                <p:oleObj name="Equation" r:id="rId2" imgW="1282700" imgH="609600" progId="Equation.DSMT4">
                  <p:embed/>
                  <p:pic>
                    <p:nvPicPr>
                      <p:cNvPr id="5" name="Object 4">
                        <a:extLst>
                          <a:ext uri="{FF2B5EF4-FFF2-40B4-BE49-F238E27FC236}">
                            <a16:creationId xmlns:a16="http://schemas.microsoft.com/office/drawing/2014/main" id="{EA5B2651-69AA-738C-ACDC-D4E8E1037B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895" y="3510184"/>
                        <a:ext cx="2555875" cy="1212850"/>
                      </a:xfrm>
                      <a:prstGeom prst="rect">
                        <a:avLst/>
                      </a:prstGeom>
                      <a:solidFill>
                        <a:schemeClr val="bg1"/>
                      </a:solidFill>
                      <a:ln>
                        <a:noFill/>
                      </a:ln>
                    </p:spPr>
                  </p:pic>
                </p:oleObj>
              </mc:Fallback>
            </mc:AlternateContent>
          </a:graphicData>
        </a:graphic>
      </p:graphicFrame>
      <p:sp>
        <p:nvSpPr>
          <p:cNvPr id="3" name="Rectangle 4" descr="n81 zalo Nguyen Thi Tho">
            <a:extLst>
              <a:ext uri="{FF2B5EF4-FFF2-40B4-BE49-F238E27FC236}">
                <a16:creationId xmlns:a16="http://schemas.microsoft.com/office/drawing/2014/main" id="{AAAC569E-7D1F-CA37-058B-ABBB199575A0}"/>
              </a:ext>
            </a:extLst>
          </p:cNvPr>
          <p:cNvSpPr>
            <a:spLocks noChangeArrowheads="1"/>
          </p:cNvSpPr>
          <p:nvPr/>
        </p:nvSpPr>
        <p:spPr bwMode="auto">
          <a:xfrm>
            <a:off x="393895" y="140681"/>
            <a:ext cx="11451103"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a:p>
            <a:pPr algn="just" eaLnBrk="1" hangingPunct="1">
              <a:lnSpc>
                <a:spcPct val="115000"/>
              </a:lnSpc>
              <a:spcBef>
                <a:spcPct val="0"/>
              </a:spcBef>
              <a:buClrTx/>
              <a:buSzTx/>
              <a:buNone/>
            </a:pPr>
            <a:r>
              <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rPr>
              <a:t>Câu 3: </a:t>
            </a:r>
            <a:r>
              <a:rPr lang="en-US" altLang="en-US" sz="2800">
                <a:solidFill>
                  <a:schemeClr val="tx1"/>
                </a:solidFill>
                <a:latin typeface="Times New Roman" pitchFamily="18" charset="0"/>
                <a:cs typeface="Times New Roman" pitchFamily="18" charset="0"/>
              </a:rPr>
              <a:t>Biểu thức tính lực hấp dẫn và nói rõ các đại lượng có trong biểu thức đó? Điều kiện để áp dụng được biểu thức? Nêu cách biểu diễn lực hấp dẫn giữa hai chất điểm.</a:t>
            </a:r>
          </a:p>
        </p:txBody>
      </p:sp>
      <p:sp>
        <p:nvSpPr>
          <p:cNvPr id="5" name="Rectangle 4" descr="n81 zalo Nguyen Thi Tho">
            <a:extLst>
              <a:ext uri="{FF2B5EF4-FFF2-40B4-BE49-F238E27FC236}">
                <a16:creationId xmlns:a16="http://schemas.microsoft.com/office/drawing/2014/main" id="{CB7A7B1F-8BEE-2FD6-E6BD-AA942696B7AD}"/>
              </a:ext>
            </a:extLst>
          </p:cNvPr>
          <p:cNvSpPr>
            <a:spLocks noChangeArrowheads="1"/>
          </p:cNvSpPr>
          <p:nvPr/>
        </p:nvSpPr>
        <p:spPr bwMode="auto">
          <a:xfrm>
            <a:off x="3179299" y="2800481"/>
            <a:ext cx="866569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20000"/>
              </a:lnSpc>
              <a:spcBef>
                <a:spcPct val="0"/>
              </a:spcBef>
              <a:spcAft>
                <a:spcPct val="0"/>
              </a:spcAft>
              <a:buClrTx/>
              <a:buSzTx/>
              <a:buFontTx/>
              <a:buNone/>
              <a:tabLst/>
              <a:defRPr/>
            </a:pPr>
            <a:r>
              <a:rPr kumimoji="0" lang="en-US" altLang="en-US" sz="28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Trong</a:t>
            </a:r>
            <a:r>
              <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đó</a:t>
            </a:r>
            <a:r>
              <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p>
          <a:p>
            <a:pPr marL="225425" marR="0" lvl="0" algn="just" defTabSz="914400" rtl="0" eaLnBrk="0" fontAlgn="base" latinLnBrk="0" hangingPunct="0">
              <a:lnSpc>
                <a:spcPct val="120000"/>
              </a:lnSpc>
              <a:spcBef>
                <a:spcPct val="0"/>
              </a:spcBef>
              <a:spcAft>
                <a:spcPct val="0"/>
              </a:spcAft>
              <a:buClrTx/>
              <a:buSzTx/>
              <a:buFontTx/>
              <a:buNone/>
              <a:tabLst/>
              <a:defRPr/>
            </a:pP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F</a:t>
            </a:r>
            <a:r>
              <a:rPr kumimoji="0" lang="vi-VN" altLang="en-US" sz="2800" b="0" i="0"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hd: </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lực hấp dẫn giữa hai chất điểm (N)</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225425" marR="0" lvl="0" algn="just" defTabSz="914400" rtl="0" eaLnBrk="0" fontAlgn="base" latinLnBrk="0" hangingPunct="0">
              <a:lnSpc>
                <a:spcPct val="120000"/>
              </a:lnSpc>
              <a:spcBef>
                <a:spcPct val="0"/>
              </a:spcBef>
              <a:spcAft>
                <a:spcPct val="0"/>
              </a:spcAft>
              <a:buClrTx/>
              <a:buSzTx/>
              <a:buFontTx/>
              <a:buNone/>
              <a:tabLst/>
              <a:defRPr/>
            </a:pP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G</a:t>
            </a:r>
            <a:r>
              <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r>
              <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6,68</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.10</a:t>
            </a:r>
            <a:r>
              <a:rPr kumimoji="0" lang="en-US" altLang="en-US" sz="2800" b="0" i="0" u="none" strike="noStrike" kern="1200" cap="none" spc="0" normalizeH="0" baseline="30000" noProof="0" dirty="0">
                <a:ln>
                  <a:noFill/>
                </a:ln>
                <a:solidFill>
                  <a:schemeClr val="tx1"/>
                </a:solidFill>
                <a:effectLst/>
                <a:uLnTx/>
                <a:uFillTx/>
                <a:latin typeface="Times New Roman" pitchFamily="18" charset="0"/>
                <a:cs typeface="Times New Roman" pitchFamily="18" charset="0"/>
              </a:rPr>
              <a:t>-11</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Nm</a:t>
            </a:r>
            <a:r>
              <a:rPr kumimoji="0" lang="vi-VN" altLang="en-US" sz="2800" b="0" i="0" u="none" strike="noStrike" kern="1200" cap="none" spc="0" normalizeH="0" baseline="30000" noProof="0" dirty="0">
                <a:ln>
                  <a:noFill/>
                </a:ln>
                <a:solidFill>
                  <a:schemeClr val="tx1"/>
                </a:solidFill>
                <a:effectLst/>
                <a:uLnTx/>
                <a:uFillTx/>
                <a:latin typeface="Times New Roman" pitchFamily="18" charset="0"/>
                <a:cs typeface="Times New Roman" pitchFamily="18" charset="0"/>
              </a:rPr>
              <a:t>2</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/kg</a:t>
            </a:r>
            <a:r>
              <a:rPr kumimoji="0" lang="vi-VN" altLang="en-US" sz="2800" b="0" i="0" u="none" strike="noStrike" kern="1200" cap="none" spc="0" normalizeH="0" baseline="30000" noProof="0" dirty="0">
                <a:ln>
                  <a:noFill/>
                </a:ln>
                <a:solidFill>
                  <a:schemeClr val="tx1"/>
                </a:solidFill>
                <a:effectLst/>
                <a:uLnTx/>
                <a:uFillTx/>
                <a:latin typeface="Times New Roman" pitchFamily="18" charset="0"/>
                <a:cs typeface="Times New Roman" pitchFamily="18" charset="0"/>
              </a:rPr>
              <a:t>2</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là hằng số hấp dẫn</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225425" marR="0" lvl="0" algn="just" defTabSz="914400" rtl="0" eaLnBrk="0" fontAlgn="base" latinLnBrk="0" hangingPunct="0">
              <a:lnSpc>
                <a:spcPct val="120000"/>
              </a:lnSpc>
              <a:spcBef>
                <a:spcPct val="0"/>
              </a:spcBef>
              <a:spcAft>
                <a:spcPct val="0"/>
              </a:spcAft>
              <a:buClrTx/>
              <a:buSzTx/>
              <a:buFontTx/>
              <a:buNone/>
              <a:tabLst/>
              <a:defRPr/>
            </a:pP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m</a:t>
            </a:r>
            <a:r>
              <a:rPr kumimoji="0" lang="vi-VN" altLang="en-US" sz="2800" b="0" i="0"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1</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m</a:t>
            </a:r>
            <a:r>
              <a:rPr kumimoji="0" lang="vi-VN" altLang="en-US" sz="2800" b="0" i="0"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2</a:t>
            </a: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lần lượt là khối lượng của các vật (kg)</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225425" marR="0" lvl="0" algn="just" defTabSz="914400" rtl="0" eaLnBrk="0" fontAlgn="base" latinLnBrk="0" hangingPunct="0">
              <a:lnSpc>
                <a:spcPct val="120000"/>
              </a:lnSpc>
              <a:spcBef>
                <a:spcPct val="0"/>
              </a:spcBef>
              <a:spcAft>
                <a:spcPct val="0"/>
              </a:spcAft>
              <a:buClrTx/>
              <a:buSzTx/>
              <a:buFontTx/>
              <a:buNone/>
              <a:tabLst/>
              <a:defRPr/>
            </a:pPr>
            <a:r>
              <a:rPr kumimoji="0" lang="vi-VN"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r: Khoảng cách giữa hai chất điểm (m)</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6" name="Rectangle 5" descr="n81 zalo Nguyen Thi Tho">
            <a:extLst>
              <a:ext uri="{FF2B5EF4-FFF2-40B4-BE49-F238E27FC236}">
                <a16:creationId xmlns:a16="http://schemas.microsoft.com/office/drawing/2014/main" id="{CE344538-6066-1007-D5B2-243DAE0BA8A8}"/>
              </a:ext>
            </a:extLst>
          </p:cNvPr>
          <p:cNvSpPr>
            <a:spLocks noChangeArrowheads="1"/>
          </p:cNvSpPr>
          <p:nvPr/>
        </p:nvSpPr>
        <p:spPr bwMode="auto">
          <a:xfrm>
            <a:off x="393895" y="5518317"/>
            <a:ext cx="11451103" cy="1077218"/>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 typeface="Times New Roman" panose="02020603050405020304" pitchFamily="18" charset="0"/>
              <a:buChar char="-"/>
              <a:tabLst/>
              <a:defRPr/>
            </a:pPr>
            <a:r>
              <a:rPr kumimoji="0" lang="en-US" altLang="en-US" sz="3200" b="0" i="1" u="none" strike="noStrike" kern="1200" cap="none" spc="0" normalizeH="0" noProof="0">
                <a:ln>
                  <a:noFill/>
                </a:ln>
                <a:solidFill>
                  <a:schemeClr val="tx1"/>
                </a:solidFill>
                <a:effectLst/>
                <a:uLnTx/>
                <a:uFillTx/>
                <a:latin typeface="Times New Roman" pitchFamily="18" charset="0"/>
                <a:cs typeface="Times New Roman" pitchFamily="18" charset="0"/>
              </a:rPr>
              <a:t> </a:t>
            </a:r>
            <a:r>
              <a:rPr kumimoji="0" lang="en-US" altLang="en-US" sz="3200" b="0" i="1" u="none" strike="noStrike" kern="1200" cap="none" spc="0" normalizeH="0" baseline="0" noProof="0">
                <a:ln>
                  <a:noFill/>
                </a:ln>
                <a:solidFill>
                  <a:schemeClr val="tx1"/>
                </a:solidFill>
                <a:effectLst/>
                <a:uLnTx/>
                <a:uFillTx/>
                <a:latin typeface="Times New Roman" pitchFamily="18" charset="0"/>
                <a:cs typeface="Times New Roman" pitchFamily="18" charset="0"/>
              </a:rPr>
              <a:t>Điều kiện để áp dụng công thức trên là các vật có dạng hình cầu đồng chất và được xem là các chất điểm.</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27556338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n81 zalo Nguyen Thi Tho">
            <a:extLst>
              <a:ext uri="{FF2B5EF4-FFF2-40B4-BE49-F238E27FC236}">
                <a16:creationId xmlns:a16="http://schemas.microsoft.com/office/drawing/2014/main" id="{F37153BE-8086-C893-76C3-10AFA94628C2}"/>
              </a:ext>
            </a:extLst>
          </p:cNvPr>
          <p:cNvSpPr>
            <a:spLocks noChangeArrowheads="1"/>
          </p:cNvSpPr>
          <p:nvPr/>
        </p:nvSpPr>
        <p:spPr bwMode="auto">
          <a:xfrm>
            <a:off x="618978" y="661186"/>
            <a:ext cx="9759097" cy="625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ctr" eaLnBrk="1" hangingPunct="1">
              <a:lnSpc>
                <a:spcPct val="115000"/>
              </a:lnSpc>
              <a:spcBef>
                <a:spcPct val="0"/>
              </a:spcBef>
              <a:buClrTx/>
              <a:buSzTx/>
              <a:buNone/>
              <a:defRPr/>
            </a:pPr>
            <a:r>
              <a:rPr lang="en-US" altLang="en-US" sz="3200" b="1" dirty="0" err="1">
                <a:solidFill>
                  <a:schemeClr val="tx1"/>
                </a:solidFill>
                <a:latin typeface="+mj-lt"/>
                <a:cs typeface="Times New Roman" panose="02020603050405020304" pitchFamily="18" charset="0"/>
              </a:rPr>
              <a:t>Cách</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biểu</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diễn</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lực</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hấp</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dẫn</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giữa</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hai</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chất</a:t>
            </a:r>
            <a:r>
              <a:rPr lang="en-US" altLang="en-US" sz="3200" b="1" dirty="0">
                <a:solidFill>
                  <a:schemeClr val="tx1"/>
                </a:solidFill>
                <a:latin typeface="+mj-lt"/>
                <a:cs typeface="Times New Roman" panose="02020603050405020304" pitchFamily="18" charset="0"/>
              </a:rPr>
              <a:t> </a:t>
            </a:r>
            <a:r>
              <a:rPr lang="en-US" altLang="en-US" sz="3200" b="1" dirty="0" err="1">
                <a:solidFill>
                  <a:schemeClr val="tx1"/>
                </a:solidFill>
                <a:latin typeface="+mj-lt"/>
                <a:cs typeface="Times New Roman" panose="02020603050405020304" pitchFamily="18" charset="0"/>
              </a:rPr>
              <a:t>điểm</a:t>
            </a:r>
            <a:r>
              <a:rPr lang="en-US" altLang="en-US" sz="3200" b="1" dirty="0">
                <a:solidFill>
                  <a:schemeClr val="tx1"/>
                </a:solidFill>
                <a:latin typeface="+mj-lt"/>
                <a:cs typeface="Times New Roman" panose="02020603050405020304" pitchFamily="18" charset="0"/>
              </a:rPr>
              <a:t>:</a:t>
            </a:r>
            <a:endParaRPr kumimoji="0" lang="en-US" altLang="en-US" sz="3200" b="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p:txBody>
      </p:sp>
      <p:sp>
        <p:nvSpPr>
          <p:cNvPr id="7" name="Rectangle 4" descr="n81 zalo Nguyen Thi Tho">
            <a:extLst>
              <a:ext uri="{FF2B5EF4-FFF2-40B4-BE49-F238E27FC236}">
                <a16:creationId xmlns:a16="http://schemas.microsoft.com/office/drawing/2014/main" id="{4D76B8A1-FEAD-B9A0-9F42-0B2495C4FFAB}"/>
              </a:ext>
            </a:extLst>
          </p:cNvPr>
          <p:cNvSpPr>
            <a:spLocks noChangeArrowheads="1"/>
          </p:cNvSpPr>
          <p:nvPr/>
        </p:nvSpPr>
        <p:spPr bwMode="auto">
          <a:xfrm>
            <a:off x="343594" y="2146705"/>
            <a:ext cx="7214348" cy="55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lnSpc>
                <a:spcPct val="115000"/>
              </a:lnSpc>
              <a:spcBef>
                <a:spcPct val="0"/>
              </a:spcBef>
              <a:buClrTx/>
              <a:buSzTx/>
              <a:buNone/>
            </a:pPr>
            <a:r>
              <a:rPr lang="vi-VN" altLang="en-US" sz="2800" b="1">
                <a:solidFill>
                  <a:schemeClr val="tx1"/>
                </a:solidFill>
                <a:latin typeface="+mj-lt"/>
                <a:cs typeface="Times New Roman" panose="02020603050405020304" pitchFamily="18" charset="0"/>
              </a:rPr>
              <a:t>Lực hấp dẫn giữa hai chất điểm có</a:t>
            </a:r>
            <a:r>
              <a:rPr lang="en-US" altLang="en-US" sz="2800" b="1">
                <a:solidFill>
                  <a:schemeClr val="tx1"/>
                </a:solidFill>
                <a:latin typeface="+mj-lt"/>
                <a:cs typeface="Times New Roman" panose="02020603050405020304" pitchFamily="18" charset="0"/>
              </a:rPr>
              <a:t>:</a:t>
            </a:r>
            <a:endParaRPr lang="en-US" altLang="en-US" sz="2800">
              <a:solidFill>
                <a:schemeClr val="tx1"/>
              </a:solidFill>
              <a:latin typeface="+mj-lt"/>
              <a:cs typeface="Times New Roman" panose="02020603050405020304" pitchFamily="18" charset="0"/>
            </a:endParaRPr>
          </a:p>
        </p:txBody>
      </p:sp>
      <p:grpSp>
        <p:nvGrpSpPr>
          <p:cNvPr id="8" name="Group 7" descr="n81 zalo Nguyen Thi Tho">
            <a:extLst>
              <a:ext uri="{FF2B5EF4-FFF2-40B4-BE49-F238E27FC236}">
                <a16:creationId xmlns:a16="http://schemas.microsoft.com/office/drawing/2014/main" id="{C42E3722-5D9A-BBB9-C31F-14A7E48F99F5}"/>
              </a:ext>
            </a:extLst>
          </p:cNvPr>
          <p:cNvGrpSpPr/>
          <p:nvPr/>
        </p:nvGrpSpPr>
        <p:grpSpPr>
          <a:xfrm>
            <a:off x="6158291" y="3176857"/>
            <a:ext cx="5878236" cy="2488518"/>
            <a:chOff x="4286248" y="2536556"/>
            <a:chExt cx="4765835" cy="2365928"/>
          </a:xfrm>
        </p:grpSpPr>
        <p:sp>
          <p:nvSpPr>
            <p:cNvPr id="10" name="Rectangle 9">
              <a:extLst>
                <a:ext uri="{FF2B5EF4-FFF2-40B4-BE49-F238E27FC236}">
                  <a16:creationId xmlns:a16="http://schemas.microsoft.com/office/drawing/2014/main" id="{5211E32A-B1DF-332C-8159-0883BE3EF5CE}"/>
                </a:ext>
              </a:extLst>
            </p:cNvPr>
            <p:cNvSpPr/>
            <p:nvPr/>
          </p:nvSpPr>
          <p:spPr>
            <a:xfrm>
              <a:off x="4786314" y="2676583"/>
              <a:ext cx="3786214" cy="1966869"/>
            </a:xfrm>
            <a:prstGeom prst="rect">
              <a:avLst/>
            </a:prstGeom>
          </p:spPr>
          <p:style>
            <a:lnRef idx="0">
              <a:schemeClr val="dk1"/>
            </a:lnRef>
            <a:fillRef idx="1001">
              <a:schemeClr val="lt1"/>
            </a:fillRef>
            <a:effectRef idx="3">
              <a:schemeClr val="dk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grpSp>
          <p:nvGrpSpPr>
            <p:cNvPr id="9" name="Google Shape;996;p33">
              <a:extLst>
                <a:ext uri="{FF2B5EF4-FFF2-40B4-BE49-F238E27FC236}">
                  <a16:creationId xmlns:a16="http://schemas.microsoft.com/office/drawing/2014/main" id="{2CADC6D9-28B9-C766-FD5C-B2CF05C9C4DF}"/>
                </a:ext>
              </a:extLst>
            </p:cNvPr>
            <p:cNvGrpSpPr/>
            <p:nvPr/>
          </p:nvGrpSpPr>
          <p:grpSpPr>
            <a:xfrm>
              <a:off x="4286248" y="2536556"/>
              <a:ext cx="4765835" cy="2365928"/>
              <a:chOff x="3938374" y="1834692"/>
              <a:chExt cx="4542205" cy="2067661"/>
            </a:xfrm>
          </p:grpSpPr>
          <p:sp>
            <p:nvSpPr>
              <p:cNvPr id="11" name="Google Shape;997;p33">
                <a:extLst>
                  <a:ext uri="{FF2B5EF4-FFF2-40B4-BE49-F238E27FC236}">
                    <a16:creationId xmlns:a16="http://schemas.microsoft.com/office/drawing/2014/main" id="{809651CA-9AC5-76AD-88EC-F397C466E5D8}"/>
                  </a:ext>
                </a:extLst>
              </p:cNvPr>
              <p:cNvSpPr/>
              <p:nvPr/>
            </p:nvSpPr>
            <p:spPr>
              <a:xfrm>
                <a:off x="4309824" y="1834692"/>
                <a:ext cx="3797910" cy="1948605"/>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2" name="Google Shape;998;p33">
                <a:extLst>
                  <a:ext uri="{FF2B5EF4-FFF2-40B4-BE49-F238E27FC236}">
                    <a16:creationId xmlns:a16="http://schemas.microsoft.com/office/drawing/2014/main" id="{3AAC7A9B-1665-6909-9436-5AC13148438B}"/>
                  </a:ext>
                </a:extLst>
              </p:cNvPr>
              <p:cNvSpPr/>
              <p:nvPr/>
            </p:nvSpPr>
            <p:spPr>
              <a:xfrm>
                <a:off x="3938374" y="3832321"/>
                <a:ext cx="4542205" cy="70032"/>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3" name="Google Shape;999;p33">
                <a:extLst>
                  <a:ext uri="{FF2B5EF4-FFF2-40B4-BE49-F238E27FC236}">
                    <a16:creationId xmlns:a16="http://schemas.microsoft.com/office/drawing/2014/main" id="{A906F53B-4B89-66FB-F299-B8E0929978D5}"/>
                  </a:ext>
                </a:extLst>
              </p:cNvPr>
              <p:cNvSpPr/>
              <p:nvPr/>
            </p:nvSpPr>
            <p:spPr>
              <a:xfrm>
                <a:off x="3938374" y="3776295"/>
                <a:ext cx="4541505" cy="56025"/>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4" name="Google Shape;1000;p33">
                <a:extLst>
                  <a:ext uri="{FF2B5EF4-FFF2-40B4-BE49-F238E27FC236}">
                    <a16:creationId xmlns:a16="http://schemas.microsoft.com/office/drawing/2014/main" id="{2C21B82D-D653-9125-2ABE-D3F87C2FF417}"/>
                  </a:ext>
                </a:extLst>
              </p:cNvPr>
              <p:cNvSpPr/>
              <p:nvPr/>
            </p:nvSpPr>
            <p:spPr>
              <a:xfrm>
                <a:off x="5872718" y="3776295"/>
                <a:ext cx="665106" cy="35016"/>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grpSp>
      </p:grpSp>
      <p:grpSp>
        <p:nvGrpSpPr>
          <p:cNvPr id="15" name="Group 26" descr="n81 zalo Nguyen Thi Tho">
            <a:extLst>
              <a:ext uri="{FF2B5EF4-FFF2-40B4-BE49-F238E27FC236}">
                <a16:creationId xmlns:a16="http://schemas.microsoft.com/office/drawing/2014/main" id="{9260658F-155C-DCE7-664A-2D9EB6699925}"/>
              </a:ext>
            </a:extLst>
          </p:cNvPr>
          <p:cNvGrpSpPr>
            <a:grpSpLocks/>
          </p:cNvGrpSpPr>
          <p:nvPr/>
        </p:nvGrpSpPr>
        <p:grpSpPr bwMode="auto">
          <a:xfrm>
            <a:off x="6924077" y="3302129"/>
            <a:ext cx="4382464" cy="2037952"/>
            <a:chOff x="2299312" y="4756220"/>
            <a:chExt cx="4160198" cy="1425981"/>
          </a:xfrm>
        </p:grpSpPr>
        <p:sp>
          <p:nvSpPr>
            <p:cNvPr id="16" name="Line 2">
              <a:extLst>
                <a:ext uri="{FF2B5EF4-FFF2-40B4-BE49-F238E27FC236}">
                  <a16:creationId xmlns:a16="http://schemas.microsoft.com/office/drawing/2014/main" id="{51DFE0D1-1F3E-7058-854F-8D11CD38A8A5}"/>
                </a:ext>
              </a:extLst>
            </p:cNvPr>
            <p:cNvSpPr>
              <a:spLocks noChangeShapeType="1"/>
            </p:cNvSpPr>
            <p:nvPr/>
          </p:nvSpPr>
          <p:spPr bwMode="auto">
            <a:xfrm flipH="1">
              <a:off x="2608527" y="5849910"/>
              <a:ext cx="3474771" cy="0"/>
            </a:xfrm>
            <a:prstGeom prst="line">
              <a:avLst/>
            </a:prstGeom>
            <a:noFill/>
            <a:ln w="28575">
              <a:solidFill>
                <a:srgbClr val="000000"/>
              </a:solidFill>
              <a:round/>
              <a:headEnd type="arrow" w="med" len="med"/>
              <a:tailEnd type="arrow" w="med" len="me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grpSp>
          <p:nvGrpSpPr>
            <p:cNvPr id="18" name="Group 17">
              <a:extLst>
                <a:ext uri="{FF2B5EF4-FFF2-40B4-BE49-F238E27FC236}">
                  <a16:creationId xmlns:a16="http://schemas.microsoft.com/office/drawing/2014/main" id="{F825788B-32E3-BDAF-9F09-34F239B7ACC3}"/>
                </a:ext>
              </a:extLst>
            </p:cNvPr>
            <p:cNvGrpSpPr>
              <a:grpSpLocks/>
            </p:cNvGrpSpPr>
            <p:nvPr/>
          </p:nvGrpSpPr>
          <p:grpSpPr bwMode="auto">
            <a:xfrm>
              <a:off x="2471179" y="5104216"/>
              <a:ext cx="259934" cy="1077985"/>
              <a:chOff x="857" y="3130"/>
              <a:chExt cx="204" cy="846"/>
            </a:xfrm>
          </p:grpSpPr>
          <p:sp>
            <p:nvSpPr>
              <p:cNvPr id="33" name="Oval 5">
                <a:extLst>
                  <a:ext uri="{FF2B5EF4-FFF2-40B4-BE49-F238E27FC236}">
                    <a16:creationId xmlns:a16="http://schemas.microsoft.com/office/drawing/2014/main" id="{79CE81F9-FCA4-0C4F-A8E0-6A577249282B}"/>
                  </a:ext>
                </a:extLst>
              </p:cNvPr>
              <p:cNvSpPr>
                <a:spLocks noChangeArrowheads="1"/>
              </p:cNvSpPr>
              <p:nvPr/>
            </p:nvSpPr>
            <p:spPr bwMode="auto">
              <a:xfrm>
                <a:off x="857" y="3130"/>
                <a:ext cx="204" cy="151"/>
              </a:xfrm>
              <a:prstGeom prst="ellipse">
                <a:avLst/>
              </a:prstGeom>
              <a:solidFill>
                <a:srgbClr val="FFC000"/>
              </a:solidFill>
              <a:ln w="3175">
                <a:solidFill>
                  <a:srgbClr val="000000"/>
                </a:solidFill>
                <a:round/>
                <a:headEnd type="none" w="sm" len="sm"/>
                <a:tailEnd/>
              </a:ln>
              <a:effectLst/>
            </p:spPr>
            <p:txBody>
              <a:bodyPr wrap="none" anchor="ct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34" name="Line 6">
                <a:extLst>
                  <a:ext uri="{FF2B5EF4-FFF2-40B4-BE49-F238E27FC236}">
                    <a16:creationId xmlns:a16="http://schemas.microsoft.com/office/drawing/2014/main" id="{CDE78295-FE4F-977E-C83E-2A2A8671DF80}"/>
                  </a:ext>
                </a:extLst>
              </p:cNvPr>
              <p:cNvSpPr>
                <a:spLocks noChangeShapeType="1"/>
              </p:cNvSpPr>
              <p:nvPr/>
            </p:nvSpPr>
            <p:spPr bwMode="auto">
              <a:xfrm>
                <a:off x="957" y="3202"/>
                <a:ext cx="0" cy="774"/>
              </a:xfrm>
              <a:prstGeom prst="line">
                <a:avLst/>
              </a:prstGeom>
              <a:noFill/>
              <a:ln w="28575">
                <a:solidFill>
                  <a:srgbClr val="000000"/>
                </a:solidFill>
                <a:prstDash val="sysDash"/>
                <a:round/>
                <a:headEnd type="none" w="sm" len="sm"/>
                <a:tailEn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grpSp>
        <p:grpSp>
          <p:nvGrpSpPr>
            <p:cNvPr id="19" name="Group 9">
              <a:extLst>
                <a:ext uri="{FF2B5EF4-FFF2-40B4-BE49-F238E27FC236}">
                  <a16:creationId xmlns:a16="http://schemas.microsoft.com/office/drawing/2014/main" id="{B582E394-3F68-98C3-0CFB-D49216899B91}"/>
                </a:ext>
              </a:extLst>
            </p:cNvPr>
            <p:cNvGrpSpPr>
              <a:grpSpLocks/>
            </p:cNvGrpSpPr>
            <p:nvPr/>
          </p:nvGrpSpPr>
          <p:grpSpPr bwMode="auto">
            <a:xfrm>
              <a:off x="5946269" y="5105491"/>
              <a:ext cx="259932" cy="1047404"/>
              <a:chOff x="4316" y="3131"/>
              <a:chExt cx="204" cy="822"/>
            </a:xfrm>
          </p:grpSpPr>
          <p:sp>
            <p:nvSpPr>
              <p:cNvPr id="31" name="Oval 10">
                <a:extLst>
                  <a:ext uri="{FF2B5EF4-FFF2-40B4-BE49-F238E27FC236}">
                    <a16:creationId xmlns:a16="http://schemas.microsoft.com/office/drawing/2014/main" id="{28A1BE96-4E4D-DE90-7B11-48890478EAE5}"/>
                  </a:ext>
                </a:extLst>
              </p:cNvPr>
              <p:cNvSpPr>
                <a:spLocks noChangeArrowheads="1"/>
              </p:cNvSpPr>
              <p:nvPr/>
            </p:nvSpPr>
            <p:spPr bwMode="auto">
              <a:xfrm>
                <a:off x="4316" y="3131"/>
                <a:ext cx="204" cy="151"/>
              </a:xfrm>
              <a:prstGeom prst="ellipse">
                <a:avLst/>
              </a:prstGeom>
              <a:gradFill rotWithShape="1">
                <a:gsLst>
                  <a:gs pos="0">
                    <a:srgbClr val="669900"/>
                  </a:gs>
                  <a:gs pos="100000">
                    <a:srgbClr val="2F4700"/>
                  </a:gs>
                </a:gsLst>
                <a:path path="shape">
                  <a:fillToRect l="50000" t="50000" r="50000" b="50000"/>
                </a:path>
              </a:gradFill>
              <a:ln w="3175">
                <a:solidFill>
                  <a:srgbClr val="000000"/>
                </a:solidFill>
                <a:round/>
                <a:headEnd type="none" w="sm" len="sm"/>
                <a:tailEnd/>
              </a:ln>
            </p:spPr>
            <p:txBody>
              <a:bodyPr wrap="none" anchor="ct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2" name="Line 11">
                <a:extLst>
                  <a:ext uri="{FF2B5EF4-FFF2-40B4-BE49-F238E27FC236}">
                    <a16:creationId xmlns:a16="http://schemas.microsoft.com/office/drawing/2014/main" id="{1C9BD351-F988-7312-97A9-DB7B7690B622}"/>
                  </a:ext>
                </a:extLst>
              </p:cNvPr>
              <p:cNvSpPr>
                <a:spLocks noChangeShapeType="1"/>
              </p:cNvSpPr>
              <p:nvPr/>
            </p:nvSpPr>
            <p:spPr bwMode="auto">
              <a:xfrm>
                <a:off x="4413" y="3202"/>
                <a:ext cx="0" cy="751"/>
              </a:xfrm>
              <a:prstGeom prst="line">
                <a:avLst/>
              </a:prstGeom>
              <a:ln w="28575">
                <a:solidFill>
                  <a:srgbClr val="000000"/>
                </a:solidFill>
                <a:prstDash val="sysDash"/>
                <a:headEnd type="none" w="sm" len="sm"/>
                <a:tailEnd/>
              </a:ln>
            </p:spPr>
            <p:style>
              <a:lnRef idx="1">
                <a:schemeClr val="accent1"/>
              </a:lnRef>
              <a:fillRef idx="0">
                <a:schemeClr val="accent1"/>
              </a:fillRef>
              <a:effectRef idx="0">
                <a:schemeClr val="accent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grpSp>
        <p:sp>
          <p:nvSpPr>
            <p:cNvPr id="21" name="Rectangle 20">
              <a:extLst>
                <a:ext uri="{FF2B5EF4-FFF2-40B4-BE49-F238E27FC236}">
                  <a16:creationId xmlns:a16="http://schemas.microsoft.com/office/drawing/2014/main" id="{38C300B0-2438-EB4B-83F5-B622BF5F36C9}"/>
                </a:ext>
              </a:extLst>
            </p:cNvPr>
            <p:cNvSpPr>
              <a:spLocks noChangeArrowheads="1"/>
            </p:cNvSpPr>
            <p:nvPr/>
          </p:nvSpPr>
          <p:spPr bwMode="auto">
            <a:xfrm>
              <a:off x="4259949" y="5773025"/>
              <a:ext cx="281077" cy="409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p>
              <a:pPr defTabSz="1219170" eaLnBrk="1" fontAlgn="auto" hangingPunct="1">
                <a:spcBef>
                  <a:spcPts val="0"/>
                </a:spcBef>
                <a:spcAft>
                  <a:spcPts val="0"/>
                </a:spcAft>
                <a:buClr>
                  <a:srgbClr val="000000"/>
                </a:buClr>
              </a:pPr>
              <a:r>
                <a:rPr lang="en-US" sz="3200" kern="0">
                  <a:solidFill>
                    <a:srgbClr val="0070C0"/>
                  </a:solidFill>
                  <a:latin typeface="Sitka Small" panose="02000505000000020004" pitchFamily="2" charset="0"/>
                  <a:cs typeface="Arial"/>
                  <a:sym typeface="Arial"/>
                </a:rPr>
                <a:t>r</a:t>
              </a:r>
              <a:endParaRPr lang="en-US" sz="4267" kern="0">
                <a:solidFill>
                  <a:srgbClr val="0070C0"/>
                </a:solidFill>
                <a:latin typeface="Sitka Small" panose="02000505000000020004" pitchFamily="2" charset="0"/>
                <a:cs typeface="Arial"/>
                <a:sym typeface="Arial"/>
              </a:endParaRPr>
            </a:p>
          </p:txBody>
        </p:sp>
        <p:sp>
          <p:nvSpPr>
            <p:cNvPr id="24" name="Text Box 22">
              <a:extLst>
                <a:ext uri="{FF2B5EF4-FFF2-40B4-BE49-F238E27FC236}">
                  <a16:creationId xmlns:a16="http://schemas.microsoft.com/office/drawing/2014/main" id="{28BA648D-16ED-F6BE-9335-5955F6481D8D}"/>
                </a:ext>
              </a:extLst>
            </p:cNvPr>
            <p:cNvSpPr txBox="1">
              <a:spLocks noChangeArrowheads="1"/>
            </p:cNvSpPr>
            <p:nvPr/>
          </p:nvSpPr>
          <p:spPr bwMode="auto">
            <a:xfrm>
              <a:off x="2299312" y="4771621"/>
              <a:ext cx="863600"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7D2A99"/>
                  </a:solidFill>
                  <a:latin typeface="Sitka Small" panose="02000505000000020004" pitchFamily="2" charset="0"/>
                  <a:cs typeface="Tahoma" pitchFamily="34" charset="0"/>
                  <a:sym typeface="Arial"/>
                </a:rPr>
                <a:t>m</a:t>
              </a:r>
              <a:r>
                <a:rPr lang="en-US" sz="2667" b="1" kern="0" baseline="-25000">
                  <a:solidFill>
                    <a:srgbClr val="7D2A99"/>
                  </a:solidFill>
                  <a:latin typeface="Sitka Small" panose="02000505000000020004" pitchFamily="2" charset="0"/>
                  <a:cs typeface="Tahoma" pitchFamily="34" charset="0"/>
                  <a:sym typeface="Arial"/>
                </a:rPr>
                <a:t>1</a:t>
              </a:r>
              <a:endParaRPr lang="en-US" sz="2667" b="1" kern="0">
                <a:solidFill>
                  <a:srgbClr val="7D2A99"/>
                </a:solidFill>
                <a:latin typeface="Sitka Small" panose="02000505000000020004" pitchFamily="2" charset="0"/>
                <a:cs typeface="Tahoma" pitchFamily="34" charset="0"/>
                <a:sym typeface="Arial"/>
              </a:endParaRPr>
            </a:p>
          </p:txBody>
        </p:sp>
        <p:sp>
          <p:nvSpPr>
            <p:cNvPr id="25" name="Text Box 23">
              <a:extLst>
                <a:ext uri="{FF2B5EF4-FFF2-40B4-BE49-F238E27FC236}">
                  <a16:creationId xmlns:a16="http://schemas.microsoft.com/office/drawing/2014/main" id="{8D070F29-267D-971C-0ED3-BF4746821000}"/>
                </a:ext>
              </a:extLst>
            </p:cNvPr>
            <p:cNvSpPr txBox="1">
              <a:spLocks noChangeArrowheads="1"/>
            </p:cNvSpPr>
            <p:nvPr/>
          </p:nvSpPr>
          <p:spPr bwMode="auto">
            <a:xfrm>
              <a:off x="5831110" y="4756220"/>
              <a:ext cx="628400"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669900"/>
                  </a:solidFill>
                  <a:latin typeface="Cambria" pitchFamily="18" charset="0"/>
                  <a:cs typeface="Arial"/>
                  <a:sym typeface="Arial"/>
                </a:rPr>
                <a:t>m</a:t>
              </a:r>
              <a:r>
                <a:rPr lang="en-US" sz="2667" b="1" kern="0" baseline="-25000">
                  <a:solidFill>
                    <a:srgbClr val="669900"/>
                  </a:solidFill>
                  <a:latin typeface="Cambria" pitchFamily="18" charset="0"/>
                  <a:cs typeface="Arial"/>
                  <a:sym typeface="Arial"/>
                </a:rPr>
                <a:t>2</a:t>
              </a:r>
              <a:endParaRPr lang="en-US" sz="2667" b="1" kern="0">
                <a:solidFill>
                  <a:srgbClr val="669900"/>
                </a:solidFill>
                <a:latin typeface="Cambria" pitchFamily="18" charset="0"/>
                <a:cs typeface="Arial"/>
                <a:sym typeface="Arial"/>
              </a:endParaRPr>
            </a:p>
          </p:txBody>
        </p:sp>
      </p:grpSp>
      <p:grpSp>
        <p:nvGrpSpPr>
          <p:cNvPr id="47" name="Group 46" descr="n81 zalo Nguyen Thi Tho">
            <a:extLst>
              <a:ext uri="{FF2B5EF4-FFF2-40B4-BE49-F238E27FC236}">
                <a16:creationId xmlns:a16="http://schemas.microsoft.com/office/drawing/2014/main" id="{A252AA2B-0B3C-3545-AA84-5246C85FDBE1}"/>
              </a:ext>
            </a:extLst>
          </p:cNvPr>
          <p:cNvGrpSpPr/>
          <p:nvPr/>
        </p:nvGrpSpPr>
        <p:grpSpPr>
          <a:xfrm>
            <a:off x="439560" y="2924559"/>
            <a:ext cx="5987131" cy="873920"/>
            <a:chOff x="265391" y="2924559"/>
            <a:chExt cx="5987131" cy="873920"/>
          </a:xfrm>
        </p:grpSpPr>
        <p:sp>
          <p:nvSpPr>
            <p:cNvPr id="40" name="Straight Connector 39">
              <a:extLst>
                <a:ext uri="{FF2B5EF4-FFF2-40B4-BE49-F238E27FC236}">
                  <a16:creationId xmlns:a16="http://schemas.microsoft.com/office/drawing/2014/main" id="{996833E0-570F-053A-5982-CB46F076B1D8}"/>
                </a:ext>
              </a:extLst>
            </p:cNvPr>
            <p:cNvSpPr/>
            <p:nvPr/>
          </p:nvSpPr>
          <p:spPr>
            <a:xfrm>
              <a:off x="421795" y="3798479"/>
              <a:ext cx="5830727" cy="0"/>
            </a:xfrm>
            <a:prstGeom prst="line">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41" name="Freeform: Shape 40">
              <a:extLst>
                <a:ext uri="{FF2B5EF4-FFF2-40B4-BE49-F238E27FC236}">
                  <a16:creationId xmlns:a16="http://schemas.microsoft.com/office/drawing/2014/main" id="{7A8BB8D4-D6DF-088E-4E18-DF1A0D105164}"/>
                </a:ext>
              </a:extLst>
            </p:cNvPr>
            <p:cNvSpPr/>
            <p:nvPr/>
          </p:nvSpPr>
          <p:spPr>
            <a:xfrm>
              <a:off x="2162625" y="2924559"/>
              <a:ext cx="3865055" cy="873919"/>
            </a:xfrm>
            <a:custGeom>
              <a:avLst/>
              <a:gdLst>
                <a:gd name="connsiteX0" fmla="*/ 0 w 3865055"/>
                <a:gd name="connsiteY0" fmla="*/ 0 h 873919"/>
                <a:gd name="connsiteX1" fmla="*/ 3865055 w 3865055"/>
                <a:gd name="connsiteY1" fmla="*/ 0 h 873919"/>
                <a:gd name="connsiteX2" fmla="*/ 3865055 w 3865055"/>
                <a:gd name="connsiteY2" fmla="*/ 873919 h 873919"/>
                <a:gd name="connsiteX3" fmla="*/ 0 w 3865055"/>
                <a:gd name="connsiteY3" fmla="*/ 873919 h 873919"/>
                <a:gd name="connsiteX4" fmla="*/ 0 w 3865055"/>
                <a:gd name="connsiteY4" fmla="*/ 0 h 873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5055" h="873919">
                  <a:moveTo>
                    <a:pt x="0" y="0"/>
                  </a:moveTo>
                  <a:lnTo>
                    <a:pt x="3865055" y="0"/>
                  </a:lnTo>
                  <a:lnTo>
                    <a:pt x="3865055" y="873919"/>
                  </a:lnTo>
                  <a:lnTo>
                    <a:pt x="0" y="8739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vi-VN" altLang="en-US" sz="2800" b="1" kern="1200">
                  <a:solidFill>
                    <a:schemeClr val="tx1"/>
                  </a:solidFill>
                  <a:latin typeface="+mj-lt"/>
                  <a:cs typeface="Times New Roman" panose="02020603050405020304" pitchFamily="18" charset="0"/>
                </a:rPr>
                <a:t>ở hai chất điểm</a:t>
              </a:r>
              <a:endParaRPr lang="en-US" sz="2800" b="1" kern="1200">
                <a:solidFill>
                  <a:schemeClr val="tx1"/>
                </a:solidFill>
                <a:latin typeface="+mj-lt"/>
              </a:endParaRPr>
            </a:p>
          </p:txBody>
        </p:sp>
        <p:sp>
          <p:nvSpPr>
            <p:cNvPr id="42" name="Freeform: Shape 41">
              <a:extLst>
                <a:ext uri="{FF2B5EF4-FFF2-40B4-BE49-F238E27FC236}">
                  <a16:creationId xmlns:a16="http://schemas.microsoft.com/office/drawing/2014/main" id="{BB313596-F201-0704-E5BC-814A394196D4}"/>
                </a:ext>
              </a:extLst>
            </p:cNvPr>
            <p:cNvSpPr/>
            <p:nvPr/>
          </p:nvSpPr>
          <p:spPr>
            <a:xfrm>
              <a:off x="265391" y="2924559"/>
              <a:ext cx="1828798" cy="873919"/>
            </a:xfrm>
            <a:custGeom>
              <a:avLst/>
              <a:gdLst>
                <a:gd name="connsiteX0" fmla="*/ 145682 w 1828798"/>
                <a:gd name="connsiteY0" fmla="*/ 0 h 873919"/>
                <a:gd name="connsiteX1" fmla="*/ 1683116 w 1828798"/>
                <a:gd name="connsiteY1" fmla="*/ 0 h 873919"/>
                <a:gd name="connsiteX2" fmla="*/ 1828798 w 1828798"/>
                <a:gd name="connsiteY2" fmla="*/ 145682 h 873919"/>
                <a:gd name="connsiteX3" fmla="*/ 1828798 w 1828798"/>
                <a:gd name="connsiteY3" fmla="*/ 873919 h 873919"/>
                <a:gd name="connsiteX4" fmla="*/ 1828798 w 1828798"/>
                <a:gd name="connsiteY4" fmla="*/ 873919 h 873919"/>
                <a:gd name="connsiteX5" fmla="*/ 0 w 1828798"/>
                <a:gd name="connsiteY5" fmla="*/ 873919 h 873919"/>
                <a:gd name="connsiteX6" fmla="*/ 0 w 1828798"/>
                <a:gd name="connsiteY6" fmla="*/ 873919 h 873919"/>
                <a:gd name="connsiteX7" fmla="*/ 0 w 1828798"/>
                <a:gd name="connsiteY7" fmla="*/ 145682 h 873919"/>
                <a:gd name="connsiteX8" fmla="*/ 145682 w 1828798"/>
                <a:gd name="connsiteY8" fmla="*/ 0 h 87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798" h="873919">
                  <a:moveTo>
                    <a:pt x="145682" y="0"/>
                  </a:moveTo>
                  <a:lnTo>
                    <a:pt x="1683116" y="0"/>
                  </a:lnTo>
                  <a:cubicBezTo>
                    <a:pt x="1763574" y="0"/>
                    <a:pt x="1828798" y="65224"/>
                    <a:pt x="1828798" y="145682"/>
                  </a:cubicBezTo>
                  <a:lnTo>
                    <a:pt x="1828798" y="873919"/>
                  </a:lnTo>
                  <a:lnTo>
                    <a:pt x="1828798" y="873919"/>
                  </a:lnTo>
                  <a:lnTo>
                    <a:pt x="0" y="873919"/>
                  </a:lnTo>
                  <a:lnTo>
                    <a:pt x="0" y="873919"/>
                  </a:lnTo>
                  <a:lnTo>
                    <a:pt x="0" y="145682"/>
                  </a:lnTo>
                  <a:cubicBezTo>
                    <a:pt x="0" y="65224"/>
                    <a:pt x="65224" y="0"/>
                    <a:pt x="145682" y="0"/>
                  </a:cubicBez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009" tIns="96009" rIns="96009" bIns="5334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1"/>
                  </a:solidFill>
                  <a:latin typeface="+mj-lt"/>
                </a:rPr>
                <a:t>Điểm đặt</a:t>
              </a:r>
            </a:p>
          </p:txBody>
        </p:sp>
      </p:grpSp>
      <p:grpSp>
        <p:nvGrpSpPr>
          <p:cNvPr id="48" name="Group 47" descr="n81 zalo Nguyen Thi Tho">
            <a:extLst>
              <a:ext uri="{FF2B5EF4-FFF2-40B4-BE49-F238E27FC236}">
                <a16:creationId xmlns:a16="http://schemas.microsoft.com/office/drawing/2014/main" id="{2491874F-A125-9F85-2A0D-D17749D56983}"/>
              </a:ext>
            </a:extLst>
          </p:cNvPr>
          <p:cNvGrpSpPr/>
          <p:nvPr/>
        </p:nvGrpSpPr>
        <p:grpSpPr>
          <a:xfrm>
            <a:off x="439560" y="4059887"/>
            <a:ext cx="5987131" cy="873919"/>
            <a:chOff x="265391" y="3842175"/>
            <a:chExt cx="5987131" cy="873919"/>
          </a:xfrm>
        </p:grpSpPr>
        <p:sp>
          <p:nvSpPr>
            <p:cNvPr id="39" name="Straight Connector 38">
              <a:extLst>
                <a:ext uri="{FF2B5EF4-FFF2-40B4-BE49-F238E27FC236}">
                  <a16:creationId xmlns:a16="http://schemas.microsoft.com/office/drawing/2014/main" id="{BD2ECA57-CBE4-51A2-CD04-FBC914E14E79}"/>
                </a:ext>
              </a:extLst>
            </p:cNvPr>
            <p:cNvSpPr/>
            <p:nvPr/>
          </p:nvSpPr>
          <p:spPr>
            <a:xfrm>
              <a:off x="421795" y="4716094"/>
              <a:ext cx="5830727" cy="0"/>
            </a:xfrm>
            <a:prstGeom prst="line">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43" name="Freeform: Shape 42">
              <a:extLst>
                <a:ext uri="{FF2B5EF4-FFF2-40B4-BE49-F238E27FC236}">
                  <a16:creationId xmlns:a16="http://schemas.microsoft.com/office/drawing/2014/main" id="{79312710-192F-A2E2-65CE-D38CE8AC776F}"/>
                </a:ext>
              </a:extLst>
            </p:cNvPr>
            <p:cNvSpPr/>
            <p:nvPr/>
          </p:nvSpPr>
          <p:spPr>
            <a:xfrm>
              <a:off x="2177144" y="3842175"/>
              <a:ext cx="3836017" cy="873919"/>
            </a:xfrm>
            <a:custGeom>
              <a:avLst/>
              <a:gdLst>
                <a:gd name="connsiteX0" fmla="*/ 0 w 3836017"/>
                <a:gd name="connsiteY0" fmla="*/ 0 h 873919"/>
                <a:gd name="connsiteX1" fmla="*/ 3836017 w 3836017"/>
                <a:gd name="connsiteY1" fmla="*/ 0 h 873919"/>
                <a:gd name="connsiteX2" fmla="*/ 3836017 w 3836017"/>
                <a:gd name="connsiteY2" fmla="*/ 873919 h 873919"/>
                <a:gd name="connsiteX3" fmla="*/ 0 w 3836017"/>
                <a:gd name="connsiteY3" fmla="*/ 873919 h 873919"/>
                <a:gd name="connsiteX4" fmla="*/ 0 w 3836017"/>
                <a:gd name="connsiteY4" fmla="*/ 0 h 873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6017" h="873919">
                  <a:moveTo>
                    <a:pt x="0" y="0"/>
                  </a:moveTo>
                  <a:lnTo>
                    <a:pt x="3836017" y="0"/>
                  </a:lnTo>
                  <a:lnTo>
                    <a:pt x="3836017" y="873919"/>
                  </a:lnTo>
                  <a:lnTo>
                    <a:pt x="0" y="8739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vi-VN" altLang="en-US" sz="2800" b="1" kern="1200">
                  <a:solidFill>
                    <a:schemeClr val="tx1"/>
                  </a:solidFill>
                  <a:latin typeface="+mj-lt"/>
                  <a:cs typeface="Times New Roman" panose="02020603050405020304" pitchFamily="18" charset="0"/>
                </a:rPr>
                <a:t>là đường nối hai chất điểm</a:t>
              </a:r>
              <a:endParaRPr lang="en-US" sz="2800" b="1" kern="1200">
                <a:solidFill>
                  <a:schemeClr val="tx1"/>
                </a:solidFill>
                <a:latin typeface="+mj-lt"/>
              </a:endParaRPr>
            </a:p>
          </p:txBody>
        </p:sp>
        <p:sp>
          <p:nvSpPr>
            <p:cNvPr id="44" name="Freeform: Shape 43">
              <a:extLst>
                <a:ext uri="{FF2B5EF4-FFF2-40B4-BE49-F238E27FC236}">
                  <a16:creationId xmlns:a16="http://schemas.microsoft.com/office/drawing/2014/main" id="{314D197C-EE65-9C92-6A34-CE8AC288359A}"/>
                </a:ext>
              </a:extLst>
            </p:cNvPr>
            <p:cNvSpPr/>
            <p:nvPr/>
          </p:nvSpPr>
          <p:spPr>
            <a:xfrm>
              <a:off x="265391" y="3842175"/>
              <a:ext cx="1828798" cy="873919"/>
            </a:xfrm>
            <a:custGeom>
              <a:avLst/>
              <a:gdLst>
                <a:gd name="connsiteX0" fmla="*/ 145682 w 1828798"/>
                <a:gd name="connsiteY0" fmla="*/ 0 h 873919"/>
                <a:gd name="connsiteX1" fmla="*/ 1683116 w 1828798"/>
                <a:gd name="connsiteY1" fmla="*/ 0 h 873919"/>
                <a:gd name="connsiteX2" fmla="*/ 1828798 w 1828798"/>
                <a:gd name="connsiteY2" fmla="*/ 145682 h 873919"/>
                <a:gd name="connsiteX3" fmla="*/ 1828798 w 1828798"/>
                <a:gd name="connsiteY3" fmla="*/ 873919 h 873919"/>
                <a:gd name="connsiteX4" fmla="*/ 1828798 w 1828798"/>
                <a:gd name="connsiteY4" fmla="*/ 873919 h 873919"/>
                <a:gd name="connsiteX5" fmla="*/ 0 w 1828798"/>
                <a:gd name="connsiteY5" fmla="*/ 873919 h 873919"/>
                <a:gd name="connsiteX6" fmla="*/ 0 w 1828798"/>
                <a:gd name="connsiteY6" fmla="*/ 873919 h 873919"/>
                <a:gd name="connsiteX7" fmla="*/ 0 w 1828798"/>
                <a:gd name="connsiteY7" fmla="*/ 145682 h 873919"/>
                <a:gd name="connsiteX8" fmla="*/ 145682 w 1828798"/>
                <a:gd name="connsiteY8" fmla="*/ 0 h 87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798" h="873919">
                  <a:moveTo>
                    <a:pt x="145682" y="0"/>
                  </a:moveTo>
                  <a:lnTo>
                    <a:pt x="1683116" y="0"/>
                  </a:lnTo>
                  <a:cubicBezTo>
                    <a:pt x="1763574" y="0"/>
                    <a:pt x="1828798" y="65224"/>
                    <a:pt x="1828798" y="145682"/>
                  </a:cubicBezTo>
                  <a:lnTo>
                    <a:pt x="1828798" y="873919"/>
                  </a:lnTo>
                  <a:lnTo>
                    <a:pt x="1828798" y="873919"/>
                  </a:lnTo>
                  <a:lnTo>
                    <a:pt x="0" y="873919"/>
                  </a:lnTo>
                  <a:lnTo>
                    <a:pt x="0" y="873919"/>
                  </a:lnTo>
                  <a:lnTo>
                    <a:pt x="0" y="145682"/>
                  </a:lnTo>
                  <a:cubicBezTo>
                    <a:pt x="0" y="65224"/>
                    <a:pt x="65224" y="0"/>
                    <a:pt x="145682" y="0"/>
                  </a:cubicBezTo>
                  <a:close/>
                </a:path>
              </a:pathLst>
            </a:custGeom>
          </p:spPr>
          <p:style>
            <a:lnRef idx="2">
              <a:schemeClr val="accent2">
                <a:hueOff val="-919041"/>
                <a:satOff val="2587"/>
                <a:lumOff val="-9804"/>
                <a:alphaOff val="0"/>
              </a:schemeClr>
            </a:lnRef>
            <a:fillRef idx="1">
              <a:schemeClr val="accent2">
                <a:hueOff val="-919041"/>
                <a:satOff val="2587"/>
                <a:lumOff val="-9804"/>
                <a:alphaOff val="0"/>
              </a:schemeClr>
            </a:fillRef>
            <a:effectRef idx="0">
              <a:schemeClr val="accent2">
                <a:hueOff val="-919041"/>
                <a:satOff val="2587"/>
                <a:lumOff val="-9804"/>
                <a:alphaOff val="0"/>
              </a:schemeClr>
            </a:effectRef>
            <a:fontRef idx="minor">
              <a:schemeClr val="lt1"/>
            </a:fontRef>
          </p:style>
          <p:txBody>
            <a:bodyPr spcFirstLastPara="0" vert="horz" wrap="square" lIns="96009" tIns="96009" rIns="96009" bIns="5334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1"/>
                  </a:solidFill>
                  <a:latin typeface="+mj-lt"/>
                </a:rPr>
                <a:t>Phương</a:t>
              </a:r>
            </a:p>
          </p:txBody>
        </p:sp>
      </p:grpSp>
      <p:grpSp>
        <p:nvGrpSpPr>
          <p:cNvPr id="49" name="Group 48" descr="n81 zalo Nguyen Thi Tho">
            <a:extLst>
              <a:ext uri="{FF2B5EF4-FFF2-40B4-BE49-F238E27FC236}">
                <a16:creationId xmlns:a16="http://schemas.microsoft.com/office/drawing/2014/main" id="{7E634E52-DC45-3860-CF8C-39C5D5432296}"/>
              </a:ext>
            </a:extLst>
          </p:cNvPr>
          <p:cNvGrpSpPr/>
          <p:nvPr/>
        </p:nvGrpSpPr>
        <p:grpSpPr>
          <a:xfrm>
            <a:off x="439560" y="5195210"/>
            <a:ext cx="5987131" cy="873920"/>
            <a:chOff x="265391" y="4759790"/>
            <a:chExt cx="5987131" cy="873920"/>
          </a:xfrm>
        </p:grpSpPr>
        <p:sp>
          <p:nvSpPr>
            <p:cNvPr id="38" name="Straight Connector 37">
              <a:extLst>
                <a:ext uri="{FF2B5EF4-FFF2-40B4-BE49-F238E27FC236}">
                  <a16:creationId xmlns:a16="http://schemas.microsoft.com/office/drawing/2014/main" id="{0CA0AD7F-F49C-E038-EA48-92739F8557E1}"/>
                </a:ext>
              </a:extLst>
            </p:cNvPr>
            <p:cNvSpPr/>
            <p:nvPr/>
          </p:nvSpPr>
          <p:spPr>
            <a:xfrm>
              <a:off x="421795" y="5633710"/>
              <a:ext cx="5830727" cy="0"/>
            </a:xfrm>
            <a:prstGeom prst="line">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45" name="Freeform: Shape 44">
              <a:extLst>
                <a:ext uri="{FF2B5EF4-FFF2-40B4-BE49-F238E27FC236}">
                  <a16:creationId xmlns:a16="http://schemas.microsoft.com/office/drawing/2014/main" id="{B35A203C-8FA0-E704-764F-E8E1C629B955}"/>
                </a:ext>
              </a:extLst>
            </p:cNvPr>
            <p:cNvSpPr/>
            <p:nvPr/>
          </p:nvSpPr>
          <p:spPr>
            <a:xfrm>
              <a:off x="2206182" y="4759790"/>
              <a:ext cx="3777941" cy="873919"/>
            </a:xfrm>
            <a:custGeom>
              <a:avLst/>
              <a:gdLst>
                <a:gd name="connsiteX0" fmla="*/ 0 w 3777941"/>
                <a:gd name="connsiteY0" fmla="*/ 0 h 873919"/>
                <a:gd name="connsiteX1" fmla="*/ 3777941 w 3777941"/>
                <a:gd name="connsiteY1" fmla="*/ 0 h 873919"/>
                <a:gd name="connsiteX2" fmla="*/ 3777941 w 3777941"/>
                <a:gd name="connsiteY2" fmla="*/ 873919 h 873919"/>
                <a:gd name="connsiteX3" fmla="*/ 0 w 3777941"/>
                <a:gd name="connsiteY3" fmla="*/ 873919 h 873919"/>
                <a:gd name="connsiteX4" fmla="*/ 0 w 3777941"/>
                <a:gd name="connsiteY4" fmla="*/ 0 h 873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7941" h="873919">
                  <a:moveTo>
                    <a:pt x="0" y="0"/>
                  </a:moveTo>
                  <a:lnTo>
                    <a:pt x="3777941" y="0"/>
                  </a:lnTo>
                  <a:lnTo>
                    <a:pt x="3777941" y="873919"/>
                  </a:lnTo>
                  <a:lnTo>
                    <a:pt x="0" y="8739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vi-VN" altLang="en-US" sz="2800" b="1" kern="1200">
                  <a:solidFill>
                    <a:schemeClr val="tx1"/>
                  </a:solidFill>
                  <a:latin typeface="+mj-lt"/>
                  <a:cs typeface="Times New Roman" panose="02020603050405020304" pitchFamily="18" charset="0"/>
                </a:rPr>
                <a:t>hướng vào nhau </a:t>
              </a:r>
              <a:endParaRPr lang="en-US" sz="2800" b="1" kern="1200">
                <a:solidFill>
                  <a:schemeClr val="tx1"/>
                </a:solidFill>
                <a:latin typeface="+mj-lt"/>
              </a:endParaRPr>
            </a:p>
          </p:txBody>
        </p:sp>
        <p:sp>
          <p:nvSpPr>
            <p:cNvPr id="46" name="Freeform: Shape 45">
              <a:extLst>
                <a:ext uri="{FF2B5EF4-FFF2-40B4-BE49-F238E27FC236}">
                  <a16:creationId xmlns:a16="http://schemas.microsoft.com/office/drawing/2014/main" id="{9DBDAF05-6A4D-2C3E-359B-EEB804E269AE}"/>
                </a:ext>
              </a:extLst>
            </p:cNvPr>
            <p:cNvSpPr/>
            <p:nvPr/>
          </p:nvSpPr>
          <p:spPr>
            <a:xfrm>
              <a:off x="265391" y="4759790"/>
              <a:ext cx="1828798" cy="873919"/>
            </a:xfrm>
            <a:custGeom>
              <a:avLst/>
              <a:gdLst>
                <a:gd name="connsiteX0" fmla="*/ 145682 w 1828798"/>
                <a:gd name="connsiteY0" fmla="*/ 0 h 873919"/>
                <a:gd name="connsiteX1" fmla="*/ 1683116 w 1828798"/>
                <a:gd name="connsiteY1" fmla="*/ 0 h 873919"/>
                <a:gd name="connsiteX2" fmla="*/ 1828798 w 1828798"/>
                <a:gd name="connsiteY2" fmla="*/ 145682 h 873919"/>
                <a:gd name="connsiteX3" fmla="*/ 1828798 w 1828798"/>
                <a:gd name="connsiteY3" fmla="*/ 873919 h 873919"/>
                <a:gd name="connsiteX4" fmla="*/ 1828798 w 1828798"/>
                <a:gd name="connsiteY4" fmla="*/ 873919 h 873919"/>
                <a:gd name="connsiteX5" fmla="*/ 0 w 1828798"/>
                <a:gd name="connsiteY5" fmla="*/ 873919 h 873919"/>
                <a:gd name="connsiteX6" fmla="*/ 0 w 1828798"/>
                <a:gd name="connsiteY6" fmla="*/ 873919 h 873919"/>
                <a:gd name="connsiteX7" fmla="*/ 0 w 1828798"/>
                <a:gd name="connsiteY7" fmla="*/ 145682 h 873919"/>
                <a:gd name="connsiteX8" fmla="*/ 145682 w 1828798"/>
                <a:gd name="connsiteY8" fmla="*/ 0 h 87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798" h="873919">
                  <a:moveTo>
                    <a:pt x="145682" y="0"/>
                  </a:moveTo>
                  <a:lnTo>
                    <a:pt x="1683116" y="0"/>
                  </a:lnTo>
                  <a:cubicBezTo>
                    <a:pt x="1763574" y="0"/>
                    <a:pt x="1828798" y="65224"/>
                    <a:pt x="1828798" y="145682"/>
                  </a:cubicBezTo>
                  <a:lnTo>
                    <a:pt x="1828798" y="873919"/>
                  </a:lnTo>
                  <a:lnTo>
                    <a:pt x="1828798" y="873919"/>
                  </a:lnTo>
                  <a:lnTo>
                    <a:pt x="0" y="873919"/>
                  </a:lnTo>
                  <a:lnTo>
                    <a:pt x="0" y="873919"/>
                  </a:lnTo>
                  <a:lnTo>
                    <a:pt x="0" y="145682"/>
                  </a:lnTo>
                  <a:cubicBezTo>
                    <a:pt x="0" y="65224"/>
                    <a:pt x="65224" y="0"/>
                    <a:pt x="145682" y="0"/>
                  </a:cubicBezTo>
                  <a:close/>
                </a:path>
              </a:pathLst>
            </a:custGeom>
          </p:spPr>
          <p:style>
            <a:lnRef idx="2">
              <a:schemeClr val="accent2">
                <a:hueOff val="-1838082"/>
                <a:satOff val="5174"/>
                <a:lumOff val="-19607"/>
                <a:alphaOff val="0"/>
              </a:schemeClr>
            </a:lnRef>
            <a:fillRef idx="1">
              <a:schemeClr val="accent2">
                <a:hueOff val="-1838082"/>
                <a:satOff val="5174"/>
                <a:lumOff val="-19607"/>
                <a:alphaOff val="0"/>
              </a:schemeClr>
            </a:fillRef>
            <a:effectRef idx="0">
              <a:schemeClr val="accent2">
                <a:hueOff val="-1838082"/>
                <a:satOff val="5174"/>
                <a:lumOff val="-19607"/>
                <a:alphaOff val="0"/>
              </a:schemeClr>
            </a:effectRef>
            <a:fontRef idx="minor">
              <a:schemeClr val="lt1"/>
            </a:fontRef>
          </p:style>
          <p:txBody>
            <a:bodyPr spcFirstLastPara="0" vert="horz" wrap="square" lIns="96009" tIns="96009" rIns="96009" bIns="5334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1"/>
                  </a:solidFill>
                  <a:latin typeface="+mj-lt"/>
                </a:rPr>
                <a:t>Chiều</a:t>
              </a:r>
            </a:p>
          </p:txBody>
        </p:sp>
      </p:grpSp>
      <p:sp>
        <p:nvSpPr>
          <p:cNvPr id="2" name="Line 3" descr="n81 zalo Nguyen Thi Tho">
            <a:extLst>
              <a:ext uri="{FF2B5EF4-FFF2-40B4-BE49-F238E27FC236}">
                <a16:creationId xmlns:a16="http://schemas.microsoft.com/office/drawing/2014/main" id="{76825037-0ADC-8FFD-8ED7-BAF1F3AC8217}"/>
              </a:ext>
            </a:extLst>
          </p:cNvPr>
          <p:cNvSpPr>
            <a:spLocks noChangeShapeType="1"/>
          </p:cNvSpPr>
          <p:nvPr/>
        </p:nvSpPr>
        <p:spPr bwMode="auto">
          <a:xfrm>
            <a:off x="7261239" y="3943618"/>
            <a:ext cx="3648991" cy="0"/>
          </a:xfrm>
          <a:prstGeom prst="line">
            <a:avLst/>
          </a:prstGeom>
          <a:noFill/>
          <a:ln w="28575">
            <a:solidFill>
              <a:schemeClr val="hlink"/>
            </a:solidFill>
            <a:prstDash val="sysDash"/>
            <a:round/>
            <a:headEnd type="none" w="sm" len="sm"/>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36" name="Group 35" descr="n81 zalo Nguyen Thi Tho">
            <a:extLst>
              <a:ext uri="{FF2B5EF4-FFF2-40B4-BE49-F238E27FC236}">
                <a16:creationId xmlns:a16="http://schemas.microsoft.com/office/drawing/2014/main" id="{CA28677E-49DA-381F-DB47-28F747E6D5D9}"/>
              </a:ext>
            </a:extLst>
          </p:cNvPr>
          <p:cNvGrpSpPr/>
          <p:nvPr/>
        </p:nvGrpSpPr>
        <p:grpSpPr>
          <a:xfrm>
            <a:off x="7263497" y="3933092"/>
            <a:ext cx="1001704" cy="756153"/>
            <a:chOff x="7263496" y="3933091"/>
            <a:chExt cx="1001704" cy="756153"/>
          </a:xfrm>
        </p:grpSpPr>
        <p:sp>
          <p:nvSpPr>
            <p:cNvPr id="3" name="Text Box 15">
              <a:extLst>
                <a:ext uri="{FF2B5EF4-FFF2-40B4-BE49-F238E27FC236}">
                  <a16:creationId xmlns:a16="http://schemas.microsoft.com/office/drawing/2014/main" id="{2F1A7D30-4C7D-6C63-F7DA-8CA982B85F0A}"/>
                </a:ext>
              </a:extLst>
            </p:cNvPr>
            <p:cNvSpPr txBox="1">
              <a:spLocks noChangeArrowheads="1"/>
            </p:cNvSpPr>
            <p:nvPr/>
          </p:nvSpPr>
          <p:spPr bwMode="auto">
            <a:xfrm>
              <a:off x="7532159" y="4227579"/>
              <a:ext cx="6062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21</a:t>
              </a:r>
              <a:endParaRPr lang="en-US" sz="2400" kern="0">
                <a:solidFill>
                  <a:srgbClr val="FF0000"/>
                </a:solidFill>
                <a:latin typeface="Sitka Small" panose="02000505000000020004" pitchFamily="2" charset="0"/>
                <a:cs typeface="Arial"/>
                <a:sym typeface="Arial"/>
              </a:endParaRPr>
            </a:p>
          </p:txBody>
        </p:sp>
        <p:sp>
          <p:nvSpPr>
            <p:cNvPr id="4" name="Line 16">
              <a:extLst>
                <a:ext uri="{FF2B5EF4-FFF2-40B4-BE49-F238E27FC236}">
                  <a16:creationId xmlns:a16="http://schemas.microsoft.com/office/drawing/2014/main" id="{D780FF2C-3996-2193-53B5-0D89860B31B1}"/>
                </a:ext>
              </a:extLst>
            </p:cNvPr>
            <p:cNvSpPr>
              <a:spLocks noChangeShapeType="1"/>
            </p:cNvSpPr>
            <p:nvPr/>
          </p:nvSpPr>
          <p:spPr bwMode="auto">
            <a:xfrm>
              <a:off x="7600723" y="4247998"/>
              <a:ext cx="374599"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5" name="Line 12">
              <a:extLst>
                <a:ext uri="{FF2B5EF4-FFF2-40B4-BE49-F238E27FC236}">
                  <a16:creationId xmlns:a16="http://schemas.microsoft.com/office/drawing/2014/main" id="{F3E635CD-A734-AD64-C122-55F5FB4A3BB9}"/>
                </a:ext>
              </a:extLst>
            </p:cNvPr>
            <p:cNvSpPr>
              <a:spLocks noChangeShapeType="1"/>
            </p:cNvSpPr>
            <p:nvPr/>
          </p:nvSpPr>
          <p:spPr bwMode="auto">
            <a:xfrm>
              <a:off x="7263496" y="3933091"/>
              <a:ext cx="1001704" cy="0"/>
            </a:xfrm>
            <a:prstGeom prst="line">
              <a:avLst/>
            </a:prstGeom>
            <a:noFill/>
            <a:ln w="38100">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grpSp>
      <p:grpSp>
        <p:nvGrpSpPr>
          <p:cNvPr id="52" name="Group 51" descr="n81 zalo Nguyen Thi Tho">
            <a:extLst>
              <a:ext uri="{FF2B5EF4-FFF2-40B4-BE49-F238E27FC236}">
                <a16:creationId xmlns:a16="http://schemas.microsoft.com/office/drawing/2014/main" id="{D712A657-890C-5821-8254-072520A99A0E}"/>
              </a:ext>
            </a:extLst>
          </p:cNvPr>
          <p:cNvGrpSpPr/>
          <p:nvPr/>
        </p:nvGrpSpPr>
        <p:grpSpPr>
          <a:xfrm>
            <a:off x="9877223" y="3933090"/>
            <a:ext cx="1001704" cy="703975"/>
            <a:chOff x="9877223" y="3933089"/>
            <a:chExt cx="1001704" cy="703975"/>
          </a:xfrm>
        </p:grpSpPr>
        <p:sp>
          <p:nvSpPr>
            <p:cNvPr id="37" name="Line 13">
              <a:extLst>
                <a:ext uri="{FF2B5EF4-FFF2-40B4-BE49-F238E27FC236}">
                  <a16:creationId xmlns:a16="http://schemas.microsoft.com/office/drawing/2014/main" id="{9BFF532A-25CF-3696-0ED7-C7241A43CB0F}"/>
                </a:ext>
              </a:extLst>
            </p:cNvPr>
            <p:cNvSpPr>
              <a:spLocks noChangeShapeType="1"/>
            </p:cNvSpPr>
            <p:nvPr/>
          </p:nvSpPr>
          <p:spPr bwMode="auto">
            <a:xfrm>
              <a:off x="9877223" y="3933089"/>
              <a:ext cx="1001704" cy="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50" name="Text Box 34">
              <a:extLst>
                <a:ext uri="{FF2B5EF4-FFF2-40B4-BE49-F238E27FC236}">
                  <a16:creationId xmlns:a16="http://schemas.microsoft.com/office/drawing/2014/main" id="{ED1D4033-0CCC-396C-54D0-8B7C3A557ED6}"/>
                </a:ext>
              </a:extLst>
            </p:cNvPr>
            <p:cNvSpPr txBox="1">
              <a:spLocks noChangeArrowheads="1"/>
            </p:cNvSpPr>
            <p:nvPr/>
          </p:nvSpPr>
          <p:spPr bwMode="auto">
            <a:xfrm>
              <a:off x="9901828" y="4175399"/>
              <a:ext cx="6062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12</a:t>
              </a:r>
              <a:endParaRPr lang="en-US" sz="2400" kern="0">
                <a:solidFill>
                  <a:srgbClr val="FF0000"/>
                </a:solidFill>
                <a:latin typeface="Sitka Small" panose="02000505000000020004" pitchFamily="2" charset="0"/>
                <a:cs typeface="Arial"/>
                <a:sym typeface="Arial"/>
              </a:endParaRPr>
            </a:p>
          </p:txBody>
        </p:sp>
        <p:sp>
          <p:nvSpPr>
            <p:cNvPr id="51" name="Line 35">
              <a:extLst>
                <a:ext uri="{FF2B5EF4-FFF2-40B4-BE49-F238E27FC236}">
                  <a16:creationId xmlns:a16="http://schemas.microsoft.com/office/drawing/2014/main" id="{C672FAA6-85B0-8090-55AC-A07D58FA2EC9}"/>
                </a:ext>
              </a:extLst>
            </p:cNvPr>
            <p:cNvSpPr>
              <a:spLocks noChangeShapeType="1"/>
            </p:cNvSpPr>
            <p:nvPr/>
          </p:nvSpPr>
          <p:spPr bwMode="auto">
            <a:xfrm>
              <a:off x="9943636" y="4227581"/>
              <a:ext cx="374599"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spTree>
    <p:extLst>
      <p:ext uri="{BB962C8B-B14F-4D97-AF65-F5344CB8AC3E}">
        <p14:creationId xmlns:p14="http://schemas.microsoft.com/office/powerpoint/2010/main" val="149902316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par>
                                <p:cTn id="20" presetID="9"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1000"/>
                                        <p:tgtEl>
                                          <p:spTgt spid="47"/>
                                        </p:tgtEl>
                                      </p:cBhvr>
                                    </p:animEffect>
                                    <p:anim calcmode="lin" valueType="num">
                                      <p:cBhvr>
                                        <p:cTn id="28" dur="1000" fill="hold"/>
                                        <p:tgtEl>
                                          <p:spTgt spid="47"/>
                                        </p:tgtEl>
                                        <p:attrNameLst>
                                          <p:attrName>ppt_x</p:attrName>
                                        </p:attrNameLst>
                                      </p:cBhvr>
                                      <p:tavLst>
                                        <p:tav tm="0">
                                          <p:val>
                                            <p:strVal val="#ppt_x"/>
                                          </p:val>
                                        </p:tav>
                                        <p:tav tm="100000">
                                          <p:val>
                                            <p:strVal val="#ppt_x"/>
                                          </p:val>
                                        </p:tav>
                                      </p:tavLst>
                                    </p:anim>
                                    <p:anim calcmode="lin" valueType="num">
                                      <p:cBhvr>
                                        <p:cTn id="2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000"/>
                                        <p:tgtEl>
                                          <p:spTgt spid="48"/>
                                        </p:tgtEl>
                                      </p:cBhvr>
                                    </p:animEffect>
                                    <p:anim calcmode="lin" valueType="num">
                                      <p:cBhvr>
                                        <p:cTn id="35" dur="1000" fill="hold"/>
                                        <p:tgtEl>
                                          <p:spTgt spid="48"/>
                                        </p:tgtEl>
                                        <p:attrNameLst>
                                          <p:attrName>ppt_x</p:attrName>
                                        </p:attrNameLst>
                                      </p:cBhvr>
                                      <p:tavLst>
                                        <p:tav tm="0">
                                          <p:val>
                                            <p:strVal val="#ppt_x"/>
                                          </p:val>
                                        </p:tav>
                                        <p:tav tm="100000">
                                          <p:val>
                                            <p:strVal val="#ppt_x"/>
                                          </p:val>
                                        </p:tav>
                                      </p:tavLst>
                                    </p:anim>
                                    <p:anim calcmode="lin" valueType="num">
                                      <p:cBhvr>
                                        <p:cTn id="36"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barn(inVertical)">
                                      <p:cBhvr>
                                        <p:cTn id="41" dur="10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nodeType="click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fade">
                                      <p:cBhvr>
                                        <p:cTn id="46" dur="1000"/>
                                        <p:tgtEl>
                                          <p:spTgt spid="49"/>
                                        </p:tgtEl>
                                      </p:cBhvr>
                                    </p:animEffect>
                                    <p:anim calcmode="lin" valueType="num">
                                      <p:cBhvr>
                                        <p:cTn id="47" dur="1000" fill="hold"/>
                                        <p:tgtEl>
                                          <p:spTgt spid="49"/>
                                        </p:tgtEl>
                                        <p:attrNameLst>
                                          <p:attrName>ppt_x</p:attrName>
                                        </p:attrNameLst>
                                      </p:cBhvr>
                                      <p:tavLst>
                                        <p:tav tm="0">
                                          <p:val>
                                            <p:strVal val="#ppt_x"/>
                                          </p:val>
                                        </p:tav>
                                        <p:tav tm="100000">
                                          <p:val>
                                            <p:strVal val="#ppt_x"/>
                                          </p:val>
                                        </p:tav>
                                      </p:tavLst>
                                    </p:anim>
                                    <p:anim calcmode="lin" valueType="num">
                                      <p:cBhvr>
                                        <p:cTn id="48"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wipe(right)">
                                      <p:cBhvr>
                                        <p:cTn id="53" dur="1000"/>
                                        <p:tgtEl>
                                          <p:spTgt spid="52"/>
                                        </p:tgtEl>
                                      </p:cBhvr>
                                    </p:animEffect>
                                  </p:childTnLst>
                                </p:cTn>
                              </p:par>
                              <p:par>
                                <p:cTn id="54" presetID="22" presetClass="entr" presetSubtype="8" fill="hold"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wipe(left)">
                                      <p:cBhvr>
                                        <p:cTn id="56"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50" descr="n81 zalo Nguyen Thi Tho">
            <a:extLst>
              <a:ext uri="{FF2B5EF4-FFF2-40B4-BE49-F238E27FC236}">
                <a16:creationId xmlns:a16="http://schemas.microsoft.com/office/drawing/2014/main" id="{0A6F93D3-D8A6-9615-C3D5-FB53D4BCF2E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663075" y="2535582"/>
            <a:ext cx="4181923" cy="424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descr="n81 zalo Nguyen Thi Tho">
            <a:extLst>
              <a:ext uri="{FF2B5EF4-FFF2-40B4-BE49-F238E27FC236}">
                <a16:creationId xmlns:a16="http://schemas.microsoft.com/office/drawing/2014/main" id="{AAAC569E-7D1F-CA37-058B-ABBB199575A0}"/>
              </a:ext>
            </a:extLst>
          </p:cNvPr>
          <p:cNvSpPr>
            <a:spLocks noChangeArrowheads="1"/>
          </p:cNvSpPr>
          <p:nvPr/>
        </p:nvSpPr>
        <p:spPr bwMode="auto">
          <a:xfrm>
            <a:off x="393895" y="140680"/>
            <a:ext cx="11451103" cy="625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mj-lt"/>
                <a:ea typeface="+mn-ea"/>
                <a:cs typeface="Times New Roman" panose="02020603050405020304"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mj-lt"/>
              <a:ea typeface="+mn-ea"/>
              <a:cs typeface="Times New Roman" panose="02020603050405020304" pitchFamily="18" charset="0"/>
            </a:endParaRPr>
          </a:p>
        </p:txBody>
      </p:sp>
      <p:grpSp>
        <p:nvGrpSpPr>
          <p:cNvPr id="4" name="Group 449" descr="n81 zalo Nguyen Thi Tho">
            <a:extLst>
              <a:ext uri="{FF2B5EF4-FFF2-40B4-BE49-F238E27FC236}">
                <a16:creationId xmlns:a16="http://schemas.microsoft.com/office/drawing/2014/main" id="{12031438-5688-3077-9F42-462EF9FB4AFF}"/>
              </a:ext>
            </a:extLst>
          </p:cNvPr>
          <p:cNvGrpSpPr>
            <a:grpSpLocks/>
          </p:cNvGrpSpPr>
          <p:nvPr/>
        </p:nvGrpSpPr>
        <p:grpSpPr bwMode="auto">
          <a:xfrm>
            <a:off x="8142516" y="2873830"/>
            <a:ext cx="3410857" cy="3578105"/>
            <a:chOff x="307046" y="168205"/>
            <a:chExt cx="1968129" cy="1737452"/>
          </a:xfrm>
          <a:effectLst>
            <a:glow rad="228600">
              <a:schemeClr val="accent6">
                <a:satMod val="175000"/>
                <a:alpha val="40000"/>
              </a:schemeClr>
            </a:glow>
          </a:effectLst>
        </p:grpSpPr>
        <p:cxnSp>
          <p:nvCxnSpPr>
            <p:cNvPr id="8" name="Straight Arrow Connector 7">
              <a:extLst>
                <a:ext uri="{FF2B5EF4-FFF2-40B4-BE49-F238E27FC236}">
                  <a16:creationId xmlns:a16="http://schemas.microsoft.com/office/drawing/2014/main" id="{E636F358-77A6-F3E4-51AB-F4E52B6F5DB0}"/>
                </a:ext>
              </a:extLst>
            </p:cNvPr>
            <p:cNvCxnSpPr/>
            <p:nvPr/>
          </p:nvCxnSpPr>
          <p:spPr>
            <a:xfrm>
              <a:off x="307046" y="395231"/>
              <a:ext cx="534346" cy="438572"/>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cxnSp>
          <p:nvCxnSpPr>
            <p:cNvPr id="9" name="Straight Arrow Connector 8">
              <a:extLst>
                <a:ext uri="{FF2B5EF4-FFF2-40B4-BE49-F238E27FC236}">
                  <a16:creationId xmlns:a16="http://schemas.microsoft.com/office/drawing/2014/main" id="{4D97D17D-EC6D-6D26-848C-5A5D7DCC24D2}"/>
                </a:ext>
              </a:extLst>
            </p:cNvPr>
            <p:cNvCxnSpPr/>
            <p:nvPr/>
          </p:nvCxnSpPr>
          <p:spPr>
            <a:xfrm flipH="1">
              <a:off x="1536313" y="994785"/>
              <a:ext cx="738862" cy="45921"/>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cxnSp>
          <p:nvCxnSpPr>
            <p:cNvPr id="10" name="Straight Arrow Connector 9">
              <a:extLst>
                <a:ext uri="{FF2B5EF4-FFF2-40B4-BE49-F238E27FC236}">
                  <a16:creationId xmlns:a16="http://schemas.microsoft.com/office/drawing/2014/main" id="{73E8716D-0A88-630E-74AA-7160A971E1D1}"/>
                </a:ext>
              </a:extLst>
            </p:cNvPr>
            <p:cNvCxnSpPr/>
            <p:nvPr/>
          </p:nvCxnSpPr>
          <p:spPr>
            <a:xfrm flipH="1">
              <a:off x="1425409" y="541250"/>
              <a:ext cx="672137" cy="336411"/>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cxnSp>
          <p:nvCxnSpPr>
            <p:cNvPr id="11" name="Straight Arrow Connector 10">
              <a:extLst>
                <a:ext uri="{FF2B5EF4-FFF2-40B4-BE49-F238E27FC236}">
                  <a16:creationId xmlns:a16="http://schemas.microsoft.com/office/drawing/2014/main" id="{C8966652-28B1-5EBC-1A47-ACC335813ECD}"/>
                </a:ext>
              </a:extLst>
            </p:cNvPr>
            <p:cNvCxnSpPr/>
            <p:nvPr/>
          </p:nvCxnSpPr>
          <p:spPr>
            <a:xfrm flipH="1">
              <a:off x="1228725" y="168205"/>
              <a:ext cx="225673" cy="636704"/>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cxnSp>
          <p:nvCxnSpPr>
            <p:cNvPr id="12" name="Straight Arrow Connector 11">
              <a:extLst>
                <a:ext uri="{FF2B5EF4-FFF2-40B4-BE49-F238E27FC236}">
                  <a16:creationId xmlns:a16="http://schemas.microsoft.com/office/drawing/2014/main" id="{4C80DADC-07F0-117C-1509-4B12EE9E652A}"/>
                </a:ext>
              </a:extLst>
            </p:cNvPr>
            <p:cNvCxnSpPr>
              <a:cxnSpLocks/>
            </p:cNvCxnSpPr>
            <p:nvPr/>
          </p:nvCxnSpPr>
          <p:spPr>
            <a:xfrm flipV="1">
              <a:off x="482921" y="1324049"/>
              <a:ext cx="443876" cy="581608"/>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grpSp>
      <p:sp>
        <p:nvSpPr>
          <p:cNvPr id="13" name="Rectangle 4" descr="n81 zalo Nguyen Thi Tho">
            <a:extLst>
              <a:ext uri="{FF2B5EF4-FFF2-40B4-BE49-F238E27FC236}">
                <a16:creationId xmlns:a16="http://schemas.microsoft.com/office/drawing/2014/main" id="{CBE63B6E-0F19-82BD-113A-032C2C160EEC}"/>
              </a:ext>
            </a:extLst>
          </p:cNvPr>
          <p:cNvSpPr>
            <a:spLocks noChangeArrowheads="1"/>
          </p:cNvSpPr>
          <p:nvPr/>
        </p:nvSpPr>
        <p:spPr bwMode="auto">
          <a:xfrm>
            <a:off x="230723" y="951242"/>
            <a:ext cx="11614275" cy="1578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lnSpc>
                <a:spcPct val="115000"/>
              </a:lnSpc>
              <a:spcBef>
                <a:spcPct val="0"/>
              </a:spcBef>
              <a:buClrTx/>
              <a:buSzTx/>
              <a:buNone/>
            </a:pPr>
            <a:r>
              <a:rPr lang="vi-VN" altLang="en-US" sz="2800" b="1" dirty="0">
                <a:solidFill>
                  <a:schemeClr val="tx1"/>
                </a:solidFill>
                <a:latin typeface="+mj-lt"/>
                <a:cs typeface="Times New Roman" panose="02020603050405020304" pitchFamily="18" charset="0"/>
              </a:rPr>
              <a:t>Câu 4: </a:t>
            </a:r>
            <a:r>
              <a:rPr lang="vi-VN" altLang="en-US" sz="2800" dirty="0">
                <a:solidFill>
                  <a:schemeClr val="tx1"/>
                </a:solidFill>
                <a:latin typeface="+mj-lt"/>
                <a:cs typeface="Times New Roman" panose="02020603050405020304" pitchFamily="18" charset="0"/>
              </a:rPr>
              <a:t>Biểu diễn lực hấp dẫn giữa Trái đất và quả bóng trong các trường hợp quả bóng ở các vị trí khác nhau như hình 1.5? Nêu nhận xét về độ lớn, phương, chiều của lực tại đó?</a:t>
            </a:r>
            <a:endParaRPr lang="en-US" altLang="en-US" sz="2800" dirty="0">
              <a:solidFill>
                <a:schemeClr val="tx1"/>
              </a:solidFill>
              <a:latin typeface="+mj-lt"/>
              <a:cs typeface="Times New Roman" panose="02020603050405020304" pitchFamily="18" charset="0"/>
            </a:endParaRPr>
          </a:p>
        </p:txBody>
      </p:sp>
      <p:sp>
        <p:nvSpPr>
          <p:cNvPr id="15" name="Rectangle 9" descr="n81 zalo Nguyen Thi Tho">
            <a:extLst>
              <a:ext uri="{FF2B5EF4-FFF2-40B4-BE49-F238E27FC236}">
                <a16:creationId xmlns:a16="http://schemas.microsoft.com/office/drawing/2014/main" id="{4BFB663F-C945-F2D4-6855-A63CA6EF053D}"/>
              </a:ext>
            </a:extLst>
          </p:cNvPr>
          <p:cNvSpPr>
            <a:spLocks noChangeArrowheads="1"/>
          </p:cNvSpPr>
          <p:nvPr/>
        </p:nvSpPr>
        <p:spPr bwMode="auto">
          <a:xfrm>
            <a:off x="347003" y="2565345"/>
            <a:ext cx="7024447"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20" tIns="60960" rIns="121920" bIns="60960" anchor="ctr">
            <a:spAutoFit/>
          </a:bodyPr>
          <a:lstStyle>
            <a:lvl1pPr defTabSz="1217613">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defTabSz="1217613">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defTabSz="1217613">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defTabSz="1217613">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defTabSz="1217613">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1217613" rtl="0" eaLnBrk="0" fontAlgn="base" latinLnBrk="0" hangingPunct="0">
              <a:lnSpc>
                <a:spcPct val="100000"/>
              </a:lnSpc>
              <a:spcBef>
                <a:spcPct val="0"/>
              </a:spcBef>
              <a:spcAft>
                <a:spcPct val="0"/>
              </a:spcAft>
              <a:buClrTx/>
              <a:buSzTx/>
              <a:buFontTx/>
              <a:buNone/>
              <a:tabLst/>
              <a:defRPr/>
            </a:pPr>
            <a:r>
              <a:rPr kumimoji="0" lang="en-US" altLang="en-US" sz="2800" b="0" i="1" u="none" strike="noStrike" kern="1200" cap="none" spc="0" normalizeH="0" baseline="0" noProof="0">
                <a:ln>
                  <a:noFill/>
                </a:ln>
                <a:solidFill>
                  <a:schemeClr val="tx1"/>
                </a:solidFill>
                <a:effectLst/>
                <a:uLnTx/>
                <a:uFillTx/>
                <a:latin typeface="+mj-lt"/>
                <a:ea typeface="+mn-ea"/>
                <a:cs typeface="Times New Roman" panose="02020603050405020304" pitchFamily="18" charset="0"/>
              </a:rPr>
              <a:t>-</a:t>
            </a:r>
            <a:r>
              <a:rPr kumimoji="0" lang="en-US" altLang="en-US" sz="2800" b="0" i="1" u="none" strike="noStrike" kern="1200" cap="none" spc="0" normalizeH="0" noProof="0">
                <a:ln>
                  <a:noFill/>
                </a:ln>
                <a:solidFill>
                  <a:schemeClr val="tx1"/>
                </a:solidFill>
                <a:effectLst/>
                <a:uLnTx/>
                <a:uFillTx/>
                <a:latin typeface="+mj-lt"/>
                <a:ea typeface="+mn-ea"/>
                <a:cs typeface="Times New Roman" panose="02020603050405020304" pitchFamily="18" charset="0"/>
              </a:rPr>
              <a:t> </a:t>
            </a:r>
            <a:r>
              <a:rPr kumimoji="0" lang="en-US" altLang="en-US" sz="2800" b="0" i="1" u="none" strike="noStrike" kern="1200" cap="none" spc="0" normalizeH="0" baseline="0" noProof="0">
                <a:ln>
                  <a:noFill/>
                </a:ln>
                <a:solidFill>
                  <a:schemeClr val="tx1"/>
                </a:solidFill>
                <a:effectLst/>
                <a:uLnTx/>
                <a:uFillTx/>
                <a:latin typeface="+mj-lt"/>
                <a:ea typeface="+mn-ea"/>
                <a:cs typeface="Times New Roman" panose="02020603050405020304" pitchFamily="18" charset="0"/>
              </a:rPr>
              <a:t>Lực tác dụng lên quả bóng tại các vị trí khác nhau có:</a:t>
            </a:r>
            <a:endParaRPr kumimoji="0" lang="en-US" altLang="en-US" sz="2800" b="0" i="0" u="none" strike="noStrike" kern="1200" cap="none" spc="0" normalizeH="0" baseline="0" noProof="0">
              <a:ln>
                <a:noFill/>
              </a:ln>
              <a:solidFill>
                <a:schemeClr val="tx1"/>
              </a:solidFill>
              <a:effectLst/>
              <a:uLnTx/>
              <a:uFillTx/>
              <a:latin typeface="+mj-lt"/>
              <a:ea typeface="+mn-ea"/>
              <a:cs typeface="Times New Roman" panose="02020603050405020304" pitchFamily="18" charset="0"/>
            </a:endParaRPr>
          </a:p>
        </p:txBody>
      </p:sp>
      <p:grpSp>
        <p:nvGrpSpPr>
          <p:cNvPr id="18" name="Group 17" descr="n81 zalo Nguyen Thi Tho">
            <a:extLst>
              <a:ext uri="{FF2B5EF4-FFF2-40B4-BE49-F238E27FC236}">
                <a16:creationId xmlns:a16="http://schemas.microsoft.com/office/drawing/2014/main" id="{59C071AB-2347-53F6-BE8B-C5EC05477760}"/>
              </a:ext>
            </a:extLst>
          </p:cNvPr>
          <p:cNvGrpSpPr/>
          <p:nvPr/>
        </p:nvGrpSpPr>
        <p:grpSpPr>
          <a:xfrm>
            <a:off x="626124" y="3645319"/>
            <a:ext cx="6587477" cy="873920"/>
            <a:chOff x="265391" y="2924559"/>
            <a:chExt cx="6587477" cy="873920"/>
          </a:xfrm>
        </p:grpSpPr>
        <p:sp>
          <p:nvSpPr>
            <p:cNvPr id="19" name="Straight Connector 18">
              <a:extLst>
                <a:ext uri="{FF2B5EF4-FFF2-40B4-BE49-F238E27FC236}">
                  <a16:creationId xmlns:a16="http://schemas.microsoft.com/office/drawing/2014/main" id="{5F07300A-1FA4-2B12-0FDA-F69421208B62}"/>
                </a:ext>
              </a:extLst>
            </p:cNvPr>
            <p:cNvSpPr/>
            <p:nvPr/>
          </p:nvSpPr>
          <p:spPr>
            <a:xfrm>
              <a:off x="421795" y="3798479"/>
              <a:ext cx="5830727" cy="0"/>
            </a:xfrm>
            <a:prstGeom prst="line">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0" name="Freeform: Shape 19">
              <a:extLst>
                <a:ext uri="{FF2B5EF4-FFF2-40B4-BE49-F238E27FC236}">
                  <a16:creationId xmlns:a16="http://schemas.microsoft.com/office/drawing/2014/main" id="{9356BBAA-1216-E371-1BCC-4C2C49F31060}"/>
                </a:ext>
              </a:extLst>
            </p:cNvPr>
            <p:cNvSpPr/>
            <p:nvPr/>
          </p:nvSpPr>
          <p:spPr>
            <a:xfrm>
              <a:off x="2162625" y="2924559"/>
              <a:ext cx="4690243" cy="873919"/>
            </a:xfrm>
            <a:custGeom>
              <a:avLst/>
              <a:gdLst>
                <a:gd name="connsiteX0" fmla="*/ 0 w 3865055"/>
                <a:gd name="connsiteY0" fmla="*/ 0 h 873919"/>
                <a:gd name="connsiteX1" fmla="*/ 3865055 w 3865055"/>
                <a:gd name="connsiteY1" fmla="*/ 0 h 873919"/>
                <a:gd name="connsiteX2" fmla="*/ 3865055 w 3865055"/>
                <a:gd name="connsiteY2" fmla="*/ 873919 h 873919"/>
                <a:gd name="connsiteX3" fmla="*/ 0 w 3865055"/>
                <a:gd name="connsiteY3" fmla="*/ 873919 h 873919"/>
                <a:gd name="connsiteX4" fmla="*/ 0 w 3865055"/>
                <a:gd name="connsiteY4" fmla="*/ 0 h 873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5055" h="873919">
                  <a:moveTo>
                    <a:pt x="0" y="0"/>
                  </a:moveTo>
                  <a:lnTo>
                    <a:pt x="3865055" y="0"/>
                  </a:lnTo>
                  <a:lnTo>
                    <a:pt x="3865055" y="873919"/>
                  </a:lnTo>
                  <a:lnTo>
                    <a:pt x="0" y="8739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vi-VN" altLang="en-US" sz="2800" kern="1200">
                  <a:solidFill>
                    <a:schemeClr val="tx1"/>
                  </a:solidFill>
                  <a:latin typeface="+mj-lt"/>
                  <a:cs typeface="Times New Roman" panose="02020603050405020304" pitchFamily="18" charset="0"/>
                </a:rPr>
                <a:t>trùng với bán kính Trái đất tại vị trí quả bóng</a:t>
              </a:r>
              <a:endParaRPr lang="en-US" sz="2800" kern="1200">
                <a:solidFill>
                  <a:schemeClr val="tx1"/>
                </a:solidFill>
                <a:latin typeface="+mj-lt"/>
              </a:endParaRPr>
            </a:p>
          </p:txBody>
        </p:sp>
        <p:sp>
          <p:nvSpPr>
            <p:cNvPr id="21" name="Freeform: Shape 20">
              <a:extLst>
                <a:ext uri="{FF2B5EF4-FFF2-40B4-BE49-F238E27FC236}">
                  <a16:creationId xmlns:a16="http://schemas.microsoft.com/office/drawing/2014/main" id="{4C19FDF2-F1E7-E0AE-9D84-716D23E53F79}"/>
                </a:ext>
              </a:extLst>
            </p:cNvPr>
            <p:cNvSpPr/>
            <p:nvPr/>
          </p:nvSpPr>
          <p:spPr>
            <a:xfrm>
              <a:off x="265391" y="2924559"/>
              <a:ext cx="1828798" cy="873919"/>
            </a:xfrm>
            <a:custGeom>
              <a:avLst/>
              <a:gdLst>
                <a:gd name="connsiteX0" fmla="*/ 145682 w 1828798"/>
                <a:gd name="connsiteY0" fmla="*/ 0 h 873919"/>
                <a:gd name="connsiteX1" fmla="*/ 1683116 w 1828798"/>
                <a:gd name="connsiteY1" fmla="*/ 0 h 873919"/>
                <a:gd name="connsiteX2" fmla="*/ 1828798 w 1828798"/>
                <a:gd name="connsiteY2" fmla="*/ 145682 h 873919"/>
                <a:gd name="connsiteX3" fmla="*/ 1828798 w 1828798"/>
                <a:gd name="connsiteY3" fmla="*/ 873919 h 873919"/>
                <a:gd name="connsiteX4" fmla="*/ 1828798 w 1828798"/>
                <a:gd name="connsiteY4" fmla="*/ 873919 h 873919"/>
                <a:gd name="connsiteX5" fmla="*/ 0 w 1828798"/>
                <a:gd name="connsiteY5" fmla="*/ 873919 h 873919"/>
                <a:gd name="connsiteX6" fmla="*/ 0 w 1828798"/>
                <a:gd name="connsiteY6" fmla="*/ 873919 h 873919"/>
                <a:gd name="connsiteX7" fmla="*/ 0 w 1828798"/>
                <a:gd name="connsiteY7" fmla="*/ 145682 h 873919"/>
                <a:gd name="connsiteX8" fmla="*/ 145682 w 1828798"/>
                <a:gd name="connsiteY8" fmla="*/ 0 h 87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798" h="873919">
                  <a:moveTo>
                    <a:pt x="145682" y="0"/>
                  </a:moveTo>
                  <a:lnTo>
                    <a:pt x="1683116" y="0"/>
                  </a:lnTo>
                  <a:cubicBezTo>
                    <a:pt x="1763574" y="0"/>
                    <a:pt x="1828798" y="65224"/>
                    <a:pt x="1828798" y="145682"/>
                  </a:cubicBezTo>
                  <a:lnTo>
                    <a:pt x="1828798" y="873919"/>
                  </a:lnTo>
                  <a:lnTo>
                    <a:pt x="1828798" y="873919"/>
                  </a:lnTo>
                  <a:lnTo>
                    <a:pt x="0" y="873919"/>
                  </a:lnTo>
                  <a:lnTo>
                    <a:pt x="0" y="873919"/>
                  </a:lnTo>
                  <a:lnTo>
                    <a:pt x="0" y="145682"/>
                  </a:lnTo>
                  <a:cubicBezTo>
                    <a:pt x="0" y="65224"/>
                    <a:pt x="65224" y="0"/>
                    <a:pt x="145682" y="0"/>
                  </a:cubicBez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009" tIns="96009" rIns="96009" bIns="5334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1"/>
                  </a:solidFill>
                  <a:latin typeface="+mj-lt"/>
                </a:rPr>
                <a:t>Phương</a:t>
              </a:r>
            </a:p>
          </p:txBody>
        </p:sp>
      </p:grpSp>
      <p:grpSp>
        <p:nvGrpSpPr>
          <p:cNvPr id="22" name="Group 21" descr="n81 zalo Nguyen Thi Tho">
            <a:extLst>
              <a:ext uri="{FF2B5EF4-FFF2-40B4-BE49-F238E27FC236}">
                <a16:creationId xmlns:a16="http://schemas.microsoft.com/office/drawing/2014/main" id="{5FDB54D5-96C1-D5CB-D8E3-F668A068F724}"/>
              </a:ext>
            </a:extLst>
          </p:cNvPr>
          <p:cNvGrpSpPr/>
          <p:nvPr/>
        </p:nvGrpSpPr>
        <p:grpSpPr>
          <a:xfrm>
            <a:off x="626124" y="4664535"/>
            <a:ext cx="6587477" cy="873919"/>
            <a:chOff x="265391" y="3842175"/>
            <a:chExt cx="6587477" cy="873919"/>
          </a:xfrm>
        </p:grpSpPr>
        <p:sp>
          <p:nvSpPr>
            <p:cNvPr id="23" name="Straight Connector 22">
              <a:extLst>
                <a:ext uri="{FF2B5EF4-FFF2-40B4-BE49-F238E27FC236}">
                  <a16:creationId xmlns:a16="http://schemas.microsoft.com/office/drawing/2014/main" id="{9814C468-A838-850D-E4DC-26E4A5A29A85}"/>
                </a:ext>
              </a:extLst>
            </p:cNvPr>
            <p:cNvSpPr/>
            <p:nvPr/>
          </p:nvSpPr>
          <p:spPr>
            <a:xfrm>
              <a:off x="421795" y="4716094"/>
              <a:ext cx="5830727" cy="0"/>
            </a:xfrm>
            <a:prstGeom prst="line">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4" name="Freeform: Shape 23">
              <a:extLst>
                <a:ext uri="{FF2B5EF4-FFF2-40B4-BE49-F238E27FC236}">
                  <a16:creationId xmlns:a16="http://schemas.microsoft.com/office/drawing/2014/main" id="{FD0CA206-CFC4-2CD3-DB21-AF271BD20BC5}"/>
                </a:ext>
              </a:extLst>
            </p:cNvPr>
            <p:cNvSpPr/>
            <p:nvPr/>
          </p:nvSpPr>
          <p:spPr>
            <a:xfrm>
              <a:off x="2177144" y="3842175"/>
              <a:ext cx="4675724" cy="873919"/>
            </a:xfrm>
            <a:custGeom>
              <a:avLst/>
              <a:gdLst>
                <a:gd name="connsiteX0" fmla="*/ 0 w 3836017"/>
                <a:gd name="connsiteY0" fmla="*/ 0 h 873919"/>
                <a:gd name="connsiteX1" fmla="*/ 3836017 w 3836017"/>
                <a:gd name="connsiteY1" fmla="*/ 0 h 873919"/>
                <a:gd name="connsiteX2" fmla="*/ 3836017 w 3836017"/>
                <a:gd name="connsiteY2" fmla="*/ 873919 h 873919"/>
                <a:gd name="connsiteX3" fmla="*/ 0 w 3836017"/>
                <a:gd name="connsiteY3" fmla="*/ 873919 h 873919"/>
                <a:gd name="connsiteX4" fmla="*/ 0 w 3836017"/>
                <a:gd name="connsiteY4" fmla="*/ 0 h 873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6017" h="873919">
                  <a:moveTo>
                    <a:pt x="0" y="0"/>
                  </a:moveTo>
                  <a:lnTo>
                    <a:pt x="3836017" y="0"/>
                  </a:lnTo>
                  <a:lnTo>
                    <a:pt x="3836017" y="873919"/>
                  </a:lnTo>
                  <a:lnTo>
                    <a:pt x="0" y="8739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vi-VN" altLang="en-US" sz="2800" kern="1200">
                  <a:solidFill>
                    <a:schemeClr val="tx1"/>
                  </a:solidFill>
                  <a:latin typeface="+mj-lt"/>
                  <a:cs typeface="Times New Roman" panose="02020603050405020304" pitchFamily="18" charset="0"/>
                </a:rPr>
                <a:t>hướng vào tâm Trái đất</a:t>
              </a:r>
              <a:endParaRPr lang="en-US" sz="2800" kern="1200">
                <a:solidFill>
                  <a:schemeClr val="tx1"/>
                </a:solidFill>
                <a:latin typeface="+mj-lt"/>
              </a:endParaRPr>
            </a:p>
          </p:txBody>
        </p:sp>
        <p:sp>
          <p:nvSpPr>
            <p:cNvPr id="25" name="Freeform: Shape 24">
              <a:extLst>
                <a:ext uri="{FF2B5EF4-FFF2-40B4-BE49-F238E27FC236}">
                  <a16:creationId xmlns:a16="http://schemas.microsoft.com/office/drawing/2014/main" id="{37023492-9EB4-8171-A20D-4E2A1C058C46}"/>
                </a:ext>
              </a:extLst>
            </p:cNvPr>
            <p:cNvSpPr/>
            <p:nvPr/>
          </p:nvSpPr>
          <p:spPr>
            <a:xfrm>
              <a:off x="265391" y="3842175"/>
              <a:ext cx="1828798" cy="873919"/>
            </a:xfrm>
            <a:custGeom>
              <a:avLst/>
              <a:gdLst>
                <a:gd name="connsiteX0" fmla="*/ 145682 w 1828798"/>
                <a:gd name="connsiteY0" fmla="*/ 0 h 873919"/>
                <a:gd name="connsiteX1" fmla="*/ 1683116 w 1828798"/>
                <a:gd name="connsiteY1" fmla="*/ 0 h 873919"/>
                <a:gd name="connsiteX2" fmla="*/ 1828798 w 1828798"/>
                <a:gd name="connsiteY2" fmla="*/ 145682 h 873919"/>
                <a:gd name="connsiteX3" fmla="*/ 1828798 w 1828798"/>
                <a:gd name="connsiteY3" fmla="*/ 873919 h 873919"/>
                <a:gd name="connsiteX4" fmla="*/ 1828798 w 1828798"/>
                <a:gd name="connsiteY4" fmla="*/ 873919 h 873919"/>
                <a:gd name="connsiteX5" fmla="*/ 0 w 1828798"/>
                <a:gd name="connsiteY5" fmla="*/ 873919 h 873919"/>
                <a:gd name="connsiteX6" fmla="*/ 0 w 1828798"/>
                <a:gd name="connsiteY6" fmla="*/ 873919 h 873919"/>
                <a:gd name="connsiteX7" fmla="*/ 0 w 1828798"/>
                <a:gd name="connsiteY7" fmla="*/ 145682 h 873919"/>
                <a:gd name="connsiteX8" fmla="*/ 145682 w 1828798"/>
                <a:gd name="connsiteY8" fmla="*/ 0 h 87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798" h="873919">
                  <a:moveTo>
                    <a:pt x="145682" y="0"/>
                  </a:moveTo>
                  <a:lnTo>
                    <a:pt x="1683116" y="0"/>
                  </a:lnTo>
                  <a:cubicBezTo>
                    <a:pt x="1763574" y="0"/>
                    <a:pt x="1828798" y="65224"/>
                    <a:pt x="1828798" y="145682"/>
                  </a:cubicBezTo>
                  <a:lnTo>
                    <a:pt x="1828798" y="873919"/>
                  </a:lnTo>
                  <a:lnTo>
                    <a:pt x="1828798" y="873919"/>
                  </a:lnTo>
                  <a:lnTo>
                    <a:pt x="0" y="873919"/>
                  </a:lnTo>
                  <a:lnTo>
                    <a:pt x="0" y="873919"/>
                  </a:lnTo>
                  <a:lnTo>
                    <a:pt x="0" y="145682"/>
                  </a:lnTo>
                  <a:cubicBezTo>
                    <a:pt x="0" y="65224"/>
                    <a:pt x="65224" y="0"/>
                    <a:pt x="145682" y="0"/>
                  </a:cubicBezTo>
                  <a:close/>
                </a:path>
              </a:pathLst>
            </a:custGeom>
          </p:spPr>
          <p:style>
            <a:lnRef idx="2">
              <a:schemeClr val="accent2">
                <a:hueOff val="-919041"/>
                <a:satOff val="2587"/>
                <a:lumOff val="-9804"/>
                <a:alphaOff val="0"/>
              </a:schemeClr>
            </a:lnRef>
            <a:fillRef idx="1">
              <a:schemeClr val="accent2">
                <a:hueOff val="-919041"/>
                <a:satOff val="2587"/>
                <a:lumOff val="-9804"/>
                <a:alphaOff val="0"/>
              </a:schemeClr>
            </a:fillRef>
            <a:effectRef idx="0">
              <a:schemeClr val="accent2">
                <a:hueOff val="-919041"/>
                <a:satOff val="2587"/>
                <a:lumOff val="-9804"/>
                <a:alphaOff val="0"/>
              </a:schemeClr>
            </a:effectRef>
            <a:fontRef idx="minor">
              <a:schemeClr val="lt1"/>
            </a:fontRef>
          </p:style>
          <p:txBody>
            <a:bodyPr spcFirstLastPara="0" vert="horz" wrap="square" lIns="96009" tIns="96009" rIns="96009" bIns="5334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1"/>
                  </a:solidFill>
                  <a:latin typeface="+mj-lt"/>
                </a:rPr>
                <a:t>Chiều</a:t>
              </a:r>
            </a:p>
          </p:txBody>
        </p:sp>
      </p:grpSp>
      <p:grpSp>
        <p:nvGrpSpPr>
          <p:cNvPr id="26" name="Group 25" descr="n81 zalo Nguyen Thi Tho">
            <a:extLst>
              <a:ext uri="{FF2B5EF4-FFF2-40B4-BE49-F238E27FC236}">
                <a16:creationId xmlns:a16="http://schemas.microsoft.com/office/drawing/2014/main" id="{6346D2D6-E359-E38E-C17B-BBDF66F1401B}"/>
              </a:ext>
            </a:extLst>
          </p:cNvPr>
          <p:cNvGrpSpPr/>
          <p:nvPr/>
        </p:nvGrpSpPr>
        <p:grpSpPr>
          <a:xfrm>
            <a:off x="626124" y="5683746"/>
            <a:ext cx="5987131" cy="873920"/>
            <a:chOff x="265391" y="4759790"/>
            <a:chExt cx="5987131" cy="873920"/>
          </a:xfrm>
        </p:grpSpPr>
        <p:sp>
          <p:nvSpPr>
            <p:cNvPr id="27" name="Straight Connector 26">
              <a:extLst>
                <a:ext uri="{FF2B5EF4-FFF2-40B4-BE49-F238E27FC236}">
                  <a16:creationId xmlns:a16="http://schemas.microsoft.com/office/drawing/2014/main" id="{AAC71FC3-F39E-061E-8E8C-02607A72C2EA}"/>
                </a:ext>
              </a:extLst>
            </p:cNvPr>
            <p:cNvSpPr/>
            <p:nvPr/>
          </p:nvSpPr>
          <p:spPr>
            <a:xfrm>
              <a:off x="421795" y="5633710"/>
              <a:ext cx="5830727" cy="0"/>
            </a:xfrm>
            <a:prstGeom prst="line">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8" name="Freeform: Shape 27">
              <a:extLst>
                <a:ext uri="{FF2B5EF4-FFF2-40B4-BE49-F238E27FC236}">
                  <a16:creationId xmlns:a16="http://schemas.microsoft.com/office/drawing/2014/main" id="{BC438F43-342A-7AFD-1687-118F7BA60D69}"/>
                </a:ext>
              </a:extLst>
            </p:cNvPr>
            <p:cNvSpPr/>
            <p:nvPr/>
          </p:nvSpPr>
          <p:spPr>
            <a:xfrm>
              <a:off x="2206182" y="4759790"/>
              <a:ext cx="3777941" cy="873919"/>
            </a:xfrm>
            <a:custGeom>
              <a:avLst/>
              <a:gdLst>
                <a:gd name="connsiteX0" fmla="*/ 0 w 3777941"/>
                <a:gd name="connsiteY0" fmla="*/ 0 h 873919"/>
                <a:gd name="connsiteX1" fmla="*/ 3777941 w 3777941"/>
                <a:gd name="connsiteY1" fmla="*/ 0 h 873919"/>
                <a:gd name="connsiteX2" fmla="*/ 3777941 w 3777941"/>
                <a:gd name="connsiteY2" fmla="*/ 873919 h 873919"/>
                <a:gd name="connsiteX3" fmla="*/ 0 w 3777941"/>
                <a:gd name="connsiteY3" fmla="*/ 873919 h 873919"/>
                <a:gd name="connsiteX4" fmla="*/ 0 w 3777941"/>
                <a:gd name="connsiteY4" fmla="*/ 0 h 873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7941" h="873919">
                  <a:moveTo>
                    <a:pt x="0" y="0"/>
                  </a:moveTo>
                  <a:lnTo>
                    <a:pt x="3777941" y="0"/>
                  </a:lnTo>
                  <a:lnTo>
                    <a:pt x="3777941" y="873919"/>
                  </a:lnTo>
                  <a:lnTo>
                    <a:pt x="0" y="8739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US" altLang="en-US" sz="2800" kern="1200">
                  <a:solidFill>
                    <a:schemeClr val="tx1"/>
                  </a:solidFill>
                  <a:latin typeface="+mj-lt"/>
                  <a:cs typeface="Times New Roman" panose="02020603050405020304" pitchFamily="18" charset="0"/>
                </a:rPr>
                <a:t>Bằng nhau</a:t>
              </a:r>
              <a:endParaRPr lang="en-US" sz="2800" kern="1200">
                <a:solidFill>
                  <a:schemeClr val="tx1"/>
                </a:solidFill>
                <a:latin typeface="+mj-lt"/>
              </a:endParaRPr>
            </a:p>
          </p:txBody>
        </p:sp>
        <p:sp>
          <p:nvSpPr>
            <p:cNvPr id="29" name="Freeform: Shape 28">
              <a:extLst>
                <a:ext uri="{FF2B5EF4-FFF2-40B4-BE49-F238E27FC236}">
                  <a16:creationId xmlns:a16="http://schemas.microsoft.com/office/drawing/2014/main" id="{257F8F1C-233E-C09C-0281-AB2CD2578DA8}"/>
                </a:ext>
              </a:extLst>
            </p:cNvPr>
            <p:cNvSpPr/>
            <p:nvPr/>
          </p:nvSpPr>
          <p:spPr>
            <a:xfrm>
              <a:off x="265391" y="4759790"/>
              <a:ext cx="1828798" cy="873919"/>
            </a:xfrm>
            <a:custGeom>
              <a:avLst/>
              <a:gdLst>
                <a:gd name="connsiteX0" fmla="*/ 145682 w 1828798"/>
                <a:gd name="connsiteY0" fmla="*/ 0 h 873919"/>
                <a:gd name="connsiteX1" fmla="*/ 1683116 w 1828798"/>
                <a:gd name="connsiteY1" fmla="*/ 0 h 873919"/>
                <a:gd name="connsiteX2" fmla="*/ 1828798 w 1828798"/>
                <a:gd name="connsiteY2" fmla="*/ 145682 h 873919"/>
                <a:gd name="connsiteX3" fmla="*/ 1828798 w 1828798"/>
                <a:gd name="connsiteY3" fmla="*/ 873919 h 873919"/>
                <a:gd name="connsiteX4" fmla="*/ 1828798 w 1828798"/>
                <a:gd name="connsiteY4" fmla="*/ 873919 h 873919"/>
                <a:gd name="connsiteX5" fmla="*/ 0 w 1828798"/>
                <a:gd name="connsiteY5" fmla="*/ 873919 h 873919"/>
                <a:gd name="connsiteX6" fmla="*/ 0 w 1828798"/>
                <a:gd name="connsiteY6" fmla="*/ 873919 h 873919"/>
                <a:gd name="connsiteX7" fmla="*/ 0 w 1828798"/>
                <a:gd name="connsiteY7" fmla="*/ 145682 h 873919"/>
                <a:gd name="connsiteX8" fmla="*/ 145682 w 1828798"/>
                <a:gd name="connsiteY8" fmla="*/ 0 h 87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798" h="873919">
                  <a:moveTo>
                    <a:pt x="145682" y="0"/>
                  </a:moveTo>
                  <a:lnTo>
                    <a:pt x="1683116" y="0"/>
                  </a:lnTo>
                  <a:cubicBezTo>
                    <a:pt x="1763574" y="0"/>
                    <a:pt x="1828798" y="65224"/>
                    <a:pt x="1828798" y="145682"/>
                  </a:cubicBezTo>
                  <a:lnTo>
                    <a:pt x="1828798" y="873919"/>
                  </a:lnTo>
                  <a:lnTo>
                    <a:pt x="1828798" y="873919"/>
                  </a:lnTo>
                  <a:lnTo>
                    <a:pt x="0" y="873919"/>
                  </a:lnTo>
                  <a:lnTo>
                    <a:pt x="0" y="873919"/>
                  </a:lnTo>
                  <a:lnTo>
                    <a:pt x="0" y="145682"/>
                  </a:lnTo>
                  <a:cubicBezTo>
                    <a:pt x="0" y="65224"/>
                    <a:pt x="65224" y="0"/>
                    <a:pt x="145682" y="0"/>
                  </a:cubicBezTo>
                  <a:close/>
                </a:path>
              </a:pathLst>
            </a:custGeom>
          </p:spPr>
          <p:style>
            <a:lnRef idx="2">
              <a:schemeClr val="accent2">
                <a:hueOff val="-1838082"/>
                <a:satOff val="5174"/>
                <a:lumOff val="-19607"/>
                <a:alphaOff val="0"/>
              </a:schemeClr>
            </a:lnRef>
            <a:fillRef idx="1">
              <a:schemeClr val="accent2">
                <a:hueOff val="-1838082"/>
                <a:satOff val="5174"/>
                <a:lumOff val="-19607"/>
                <a:alphaOff val="0"/>
              </a:schemeClr>
            </a:fillRef>
            <a:effectRef idx="0">
              <a:schemeClr val="accent2">
                <a:hueOff val="-1838082"/>
                <a:satOff val="5174"/>
                <a:lumOff val="-19607"/>
                <a:alphaOff val="0"/>
              </a:schemeClr>
            </a:effectRef>
            <a:fontRef idx="minor">
              <a:schemeClr val="lt1"/>
            </a:fontRef>
          </p:style>
          <p:txBody>
            <a:bodyPr spcFirstLastPara="0" vert="horz" wrap="square" lIns="96009" tIns="96009" rIns="96009" bIns="53340" numCol="1" spcCol="1270" anchor="ctr" anchorCtr="0">
              <a:noAutofit/>
            </a:bodyPr>
            <a:lstStyle/>
            <a:p>
              <a:pPr marL="0" lvl="0" indent="0" algn="ctr" defTabSz="1244600">
                <a:lnSpc>
                  <a:spcPct val="90000"/>
                </a:lnSpc>
                <a:spcBef>
                  <a:spcPct val="0"/>
                </a:spcBef>
                <a:spcAft>
                  <a:spcPct val="35000"/>
                </a:spcAft>
                <a:buNone/>
              </a:pPr>
              <a:r>
                <a:rPr lang="en-US" sz="2800" b="1">
                  <a:solidFill>
                    <a:schemeClr val="tx1"/>
                  </a:solidFill>
                  <a:latin typeface="+mj-lt"/>
                </a:rPr>
                <a:t>Độ lớn</a:t>
              </a:r>
              <a:endParaRPr lang="en-US" sz="2800" b="1" kern="1200">
                <a:solidFill>
                  <a:schemeClr val="tx1"/>
                </a:solidFill>
                <a:latin typeface="+mj-lt"/>
              </a:endParaRPr>
            </a:p>
          </p:txBody>
        </p:sp>
      </p:grpSp>
    </p:spTree>
    <p:extLst>
      <p:ext uri="{BB962C8B-B14F-4D97-AF65-F5344CB8AC3E}">
        <p14:creationId xmlns:p14="http://schemas.microsoft.com/office/powerpoint/2010/main" val="273690975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additive="base">
                                        <p:cTn id="1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1000"/>
                                        <p:tgtEl>
                                          <p:spTgt spid="18"/>
                                        </p:tgtEl>
                                      </p:cBhvr>
                                    </p:animEffect>
                                    <p:anim calcmode="lin" valueType="num">
                                      <p:cBhvr>
                                        <p:cTn id="19" dur="1000" fill="hold"/>
                                        <p:tgtEl>
                                          <p:spTgt spid="18"/>
                                        </p:tgtEl>
                                        <p:attrNameLst>
                                          <p:attrName>ppt_x</p:attrName>
                                        </p:attrNameLst>
                                      </p:cBhvr>
                                      <p:tavLst>
                                        <p:tav tm="0">
                                          <p:val>
                                            <p:strVal val="#ppt_x"/>
                                          </p:val>
                                        </p:tav>
                                        <p:tav tm="100000">
                                          <p:val>
                                            <p:strVal val="#ppt_x"/>
                                          </p:val>
                                        </p:tav>
                                      </p:tavLst>
                                    </p:anim>
                                    <p:anim calcmode="lin" valueType="num">
                                      <p:cBhvr>
                                        <p:cTn id="2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anim calcmode="lin" valueType="num">
                                      <p:cBhvr>
                                        <p:cTn id="33" dur="1000" fill="hold"/>
                                        <p:tgtEl>
                                          <p:spTgt spid="26"/>
                                        </p:tgtEl>
                                        <p:attrNameLst>
                                          <p:attrName>ppt_x</p:attrName>
                                        </p:attrNameLst>
                                      </p:cBhvr>
                                      <p:tavLst>
                                        <p:tav tm="0">
                                          <p:val>
                                            <p:strVal val="#ppt_x"/>
                                          </p:val>
                                        </p:tav>
                                        <p:tav tm="100000">
                                          <p:val>
                                            <p:strVal val="#ppt_x"/>
                                          </p:val>
                                        </p:tav>
                                      </p:tavLst>
                                    </p:anim>
                                    <p:anim calcmode="lin" valueType="num">
                                      <p:cBhvr>
                                        <p:cTn id="3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AAAC569E-7D1F-CA37-058B-ABBB199575A0}"/>
              </a:ext>
            </a:extLst>
          </p:cNvPr>
          <p:cNvSpPr>
            <a:spLocks noChangeArrowheads="1"/>
          </p:cNvSpPr>
          <p:nvPr/>
        </p:nvSpPr>
        <p:spPr bwMode="auto">
          <a:xfrm>
            <a:off x="393895" y="140680"/>
            <a:ext cx="11451103" cy="625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mj-lt"/>
                <a:ea typeface="+mn-ea"/>
                <a:cs typeface="Times New Roman" panose="02020603050405020304"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mj-lt"/>
              <a:ea typeface="+mn-ea"/>
              <a:cs typeface="Times New Roman" panose="02020603050405020304" pitchFamily="18" charset="0"/>
            </a:endParaRPr>
          </a:p>
        </p:txBody>
      </p:sp>
      <p:sp>
        <p:nvSpPr>
          <p:cNvPr id="13" name="Rectangle 4" descr="n81 zalo Nguyen Thi Tho">
            <a:extLst>
              <a:ext uri="{FF2B5EF4-FFF2-40B4-BE49-F238E27FC236}">
                <a16:creationId xmlns:a16="http://schemas.microsoft.com/office/drawing/2014/main" id="{CBE63B6E-0F19-82BD-113A-032C2C160EEC}"/>
              </a:ext>
            </a:extLst>
          </p:cNvPr>
          <p:cNvSpPr>
            <a:spLocks noChangeArrowheads="1"/>
          </p:cNvSpPr>
          <p:nvPr/>
        </p:nvSpPr>
        <p:spPr bwMode="auto">
          <a:xfrm>
            <a:off x="230723" y="951241"/>
            <a:ext cx="927613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eaLnBrk="1" hangingPunct="1">
              <a:spcBef>
                <a:spcPct val="0"/>
              </a:spcBef>
              <a:buClrTx/>
              <a:buSzTx/>
              <a:buNone/>
              <a:defRPr/>
            </a:pPr>
            <a:r>
              <a:rPr lang="vi-VN" altLang="en-US" sz="2600" b="1" dirty="0">
                <a:solidFill>
                  <a:schemeClr val="tx1"/>
                </a:solidFill>
                <a:latin typeface="+mj-lt"/>
                <a:cs typeface="Times New Roman" panose="02020603050405020304" pitchFamily="18" charset="0"/>
              </a:rPr>
              <a:t>Câu </a:t>
            </a:r>
            <a:r>
              <a:rPr lang="en-US" altLang="en-US" sz="2600" b="1" dirty="0">
                <a:solidFill>
                  <a:schemeClr val="tx1"/>
                </a:solidFill>
                <a:latin typeface="+mj-lt"/>
                <a:cs typeface="Times New Roman" panose="02020603050405020304" pitchFamily="18" charset="0"/>
              </a:rPr>
              <a:t>5</a:t>
            </a:r>
            <a:r>
              <a:rPr lang="vi-VN" altLang="en-US" sz="2600" b="1"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Biểu</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diễn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lực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hấp</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dẫn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giữa</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táo</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đang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rơi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xuống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mặt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đất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và</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Trái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đất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sao</a:t>
            </a:r>
            <a:r>
              <a:rPr lang="en-US" altLang="en-US" sz="2600" dirty="0">
                <a:solidFill>
                  <a:schemeClr val="tx1"/>
                </a:solidFill>
                <a:latin typeface="+mj-lt"/>
                <a:cs typeface="Times New Roman" panose="02020603050405020304" pitchFamily="18" charset="0"/>
              </a:rPr>
              <a:t> ta </a:t>
            </a:r>
            <a:r>
              <a:rPr lang="en-US" altLang="en-US" sz="2600" dirty="0" err="1">
                <a:solidFill>
                  <a:schemeClr val="tx1"/>
                </a:solidFill>
                <a:latin typeface="+mj-lt"/>
                <a:cs typeface="Times New Roman" panose="02020603050405020304" pitchFamily="18" charset="0"/>
              </a:rPr>
              <a:t>không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thấy</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đất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đang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rơi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về</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phía</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táo</a:t>
            </a:r>
            <a:r>
              <a:rPr lang="en-US" altLang="en-US" sz="2600" dirty="0">
                <a:solidFill>
                  <a:schemeClr val="tx1"/>
                </a:solidFill>
                <a:latin typeface="+mj-lt"/>
                <a:cs typeface="Times New Roman" panose="02020603050405020304" pitchFamily="18" charset="0"/>
              </a:rPr>
              <a:t>? </a:t>
            </a:r>
          </a:p>
          <a:p>
            <a:pPr lvl="0" algn="just" eaLnBrk="1" hangingPunct="1">
              <a:spcBef>
                <a:spcPct val="0"/>
              </a:spcBef>
              <a:buClrTx/>
              <a:buSzTx/>
              <a:buNone/>
              <a:defRPr/>
            </a:pP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Nêu</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cách</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xác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định</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lực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hấp</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dẫn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táo</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khi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biết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khối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lượng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của</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chúng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mà</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không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dùng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công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thức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tính</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lực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hấp</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dẫn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học</a:t>
            </a:r>
            <a:r>
              <a:rPr lang="en-US" altLang="en-US" sz="2600" dirty="0">
                <a:solidFill>
                  <a:schemeClr val="tx1"/>
                </a:solidFill>
                <a:latin typeface="+mj-lt"/>
                <a:cs typeface="Times New Roman" panose="02020603050405020304" pitchFamily="18" charset="0"/>
              </a:rPr>
              <a:t> ở </a:t>
            </a:r>
            <a:r>
              <a:rPr lang="en-US" altLang="en-US" sz="2600" dirty="0" err="1">
                <a:solidFill>
                  <a:schemeClr val="tx1"/>
                </a:solidFill>
                <a:latin typeface="+mj-lt"/>
                <a:cs typeface="Times New Roman" panose="02020603050405020304" pitchFamily="18" charset="0"/>
              </a:rPr>
              <a:t>trên</a:t>
            </a:r>
            <a:r>
              <a:rPr lang="en-US" altLang="en-US" sz="2600" dirty="0">
                <a:solidFill>
                  <a:schemeClr val="tx1"/>
                </a:solidFill>
                <a:latin typeface="+mj-lt"/>
                <a:cs typeface="Times New Roman" panose="02020603050405020304" pitchFamily="18" charset="0"/>
              </a:rPr>
              <a:t>?</a:t>
            </a:r>
          </a:p>
        </p:txBody>
      </p:sp>
      <p:sp>
        <p:nvSpPr>
          <p:cNvPr id="2" name="Rectangle 1" descr="n81 zalo Nguyen Thi Tho">
            <a:extLst>
              <a:ext uri="{FF2B5EF4-FFF2-40B4-BE49-F238E27FC236}">
                <a16:creationId xmlns:a16="http://schemas.microsoft.com/office/drawing/2014/main" id="{09173E45-AF9D-7265-1C73-A263486EAFAE}"/>
              </a:ext>
            </a:extLst>
          </p:cNvPr>
          <p:cNvSpPr>
            <a:spLocks noChangeArrowheads="1"/>
          </p:cNvSpPr>
          <p:nvPr/>
        </p:nvSpPr>
        <p:spPr bwMode="auto">
          <a:xfrm>
            <a:off x="884621" y="4322240"/>
            <a:ext cx="796834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a:spcBef>
                <a:spcPct val="0"/>
              </a:spcBef>
              <a:buClrTx/>
              <a:buSzTx/>
              <a:buNone/>
              <a:defRPr/>
            </a:pPr>
            <a:r>
              <a:rPr lang="vi-VN" altLang="en-US" sz="2800">
                <a:solidFill>
                  <a:schemeClr val="tx1"/>
                </a:solidFill>
                <a:latin typeface="+mj-lt"/>
                <a:cs typeface="Times New Roman" panose="02020603050405020304" pitchFamily="18" charset="0"/>
              </a:rPr>
              <a:t>+ Do Trái Đất có khối lượng lớn, nên gia tốc do lực hấp dẫn của quả táo tác dụng lên Trái Đất vô cùng nhỏ, ta không cảm thấy Trái đất chuyển động.</a:t>
            </a:r>
            <a:endParaRPr kumimoji="0" lang="en-US" altLang="en-US" sz="2800" b="0" i="0" u="none" strike="noStrike" kern="1200" cap="none" spc="0" normalizeH="0" baseline="0" noProof="0">
              <a:ln>
                <a:noFill/>
              </a:ln>
              <a:solidFill>
                <a:schemeClr val="tx1"/>
              </a:solidFill>
              <a:effectLst/>
              <a:uLnTx/>
              <a:uFillTx/>
              <a:latin typeface="+mj-lt"/>
              <a:cs typeface="Times New Roman" panose="02020603050405020304" pitchFamily="18" charset="0"/>
            </a:endParaRPr>
          </a:p>
        </p:txBody>
      </p:sp>
      <p:pic>
        <p:nvPicPr>
          <p:cNvPr id="1026" name="Picture 2" descr="n81 zalo Nguyen Thi Tho">
            <a:extLst>
              <a:ext uri="{FF2B5EF4-FFF2-40B4-BE49-F238E27FC236}">
                <a16:creationId xmlns:a16="http://schemas.microsoft.com/office/drawing/2014/main" id="{DFE98C25-6453-2DCE-4340-3C27DB3DA2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40" t="24525" r="17468" b="28922"/>
          <a:stretch/>
        </p:blipFill>
        <p:spPr bwMode="auto">
          <a:xfrm>
            <a:off x="9332851" y="3767142"/>
            <a:ext cx="2628427" cy="26206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81 zalo Nguyen Thi Tho">
            <a:extLst>
              <a:ext uri="{FF2B5EF4-FFF2-40B4-BE49-F238E27FC236}">
                <a16:creationId xmlns:a16="http://schemas.microsoft.com/office/drawing/2014/main" id="{D64A6C0A-63B5-40C9-A07A-9E3157058CA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43" t="25183" r="21112" b="27633"/>
          <a:stretch/>
        </p:blipFill>
        <p:spPr bwMode="auto">
          <a:xfrm>
            <a:off x="10172527" y="1194576"/>
            <a:ext cx="949072" cy="106576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descr="n81 zalo Nguyen Thi Tho">
            <a:extLst>
              <a:ext uri="{FF2B5EF4-FFF2-40B4-BE49-F238E27FC236}">
                <a16:creationId xmlns:a16="http://schemas.microsoft.com/office/drawing/2014/main" id="{AC339276-E72D-7340-D149-D72D8C857335}"/>
              </a:ext>
            </a:extLst>
          </p:cNvPr>
          <p:cNvCxnSpPr>
            <a:cxnSpLocks/>
            <a:endCxn id="1026" idx="0"/>
          </p:cNvCxnSpPr>
          <p:nvPr/>
        </p:nvCxnSpPr>
        <p:spPr bwMode="auto">
          <a:xfrm flipV="1">
            <a:off x="10647065" y="3767140"/>
            <a:ext cx="1" cy="1463040"/>
          </a:xfrm>
          <a:prstGeom prst="straightConnector1">
            <a:avLst/>
          </a:prstGeom>
          <a:ln w="38100">
            <a:solidFill>
              <a:srgbClr val="FF0000"/>
            </a:solidFill>
            <a:headEnd type="none" w="med" len="med"/>
            <a:tailEnd type="arrow" w="med" len="med"/>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descr="n81 zalo Nguyen Thi Tho">
            <a:extLst>
              <a:ext uri="{FF2B5EF4-FFF2-40B4-BE49-F238E27FC236}">
                <a16:creationId xmlns:a16="http://schemas.microsoft.com/office/drawing/2014/main" id="{1FAA230D-C99F-A0E5-DEEE-34035DCF1916}"/>
              </a:ext>
            </a:extLst>
          </p:cNvPr>
          <p:cNvCxnSpPr>
            <a:cxnSpLocks/>
          </p:cNvCxnSpPr>
          <p:nvPr/>
        </p:nvCxnSpPr>
        <p:spPr bwMode="auto">
          <a:xfrm flipH="1">
            <a:off x="10655488" y="1828764"/>
            <a:ext cx="0" cy="1463040"/>
          </a:xfrm>
          <a:prstGeom prst="straightConnector1">
            <a:avLst/>
          </a:prstGeom>
          <a:ln w="38100">
            <a:solidFill>
              <a:srgbClr val="FF0000"/>
            </a:solidFill>
            <a:headEnd type="none" w="med" len="med"/>
            <a:tailEnd type="arrow" w="med" len="med"/>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descr="n81 zalo Nguyen Thi Tho">
                <a:extLst>
                  <a:ext uri="{FF2B5EF4-FFF2-40B4-BE49-F238E27FC236}">
                    <a16:creationId xmlns:a16="http://schemas.microsoft.com/office/drawing/2014/main" id="{A5544774-72B9-2A87-F77F-DF214B6ABF05}"/>
                  </a:ext>
                </a:extLst>
              </p:cNvPr>
              <p:cNvSpPr txBox="1"/>
              <p:nvPr/>
            </p:nvSpPr>
            <p:spPr>
              <a:xfrm>
                <a:off x="10747119" y="2726002"/>
                <a:ext cx="391332" cy="57547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1" i="1" smtClean="0">
                              <a:solidFill>
                                <a:srgbClr val="FF0000"/>
                              </a:solidFill>
                              <a:effectLst/>
                              <a:latin typeface="Cambria Math" panose="02040503050406030204" pitchFamily="18" charset="0"/>
                            </a:rPr>
                          </m:ctrlPr>
                        </m:sSubPr>
                        <m:e>
                          <m:acc>
                            <m:accPr>
                              <m:chr m:val="⃗"/>
                              <m:ctrlPr>
                                <a:rPr lang="en-US" sz="2800" b="1" i="1">
                                  <a:solidFill>
                                    <a:srgbClr val="FF0000"/>
                                  </a:solidFill>
                                  <a:latin typeface="Cambria Math" panose="02040503050406030204" pitchFamily="18" charset="0"/>
                                  <a:ea typeface="Times New Roman" panose="02020603050405020304" pitchFamily="18" charset="0"/>
                                </a:rPr>
                              </m:ctrlPr>
                            </m:accPr>
                            <m:e>
                              <m:r>
                                <a:rPr lang="en-US" sz="2800" b="1" i="1" smtClean="0">
                                  <a:solidFill>
                                    <a:srgbClr val="FF0000"/>
                                  </a:solidFill>
                                  <a:latin typeface="Cambria Math" panose="02040503050406030204" pitchFamily="18" charset="0"/>
                                  <a:ea typeface="Times New Roman" panose="02020603050405020304" pitchFamily="18" charset="0"/>
                                </a:rPr>
                                <m:t>𝑭</m:t>
                              </m:r>
                            </m:e>
                          </m:acc>
                        </m:e>
                        <m:sub>
                          <m:r>
                            <a:rPr lang="en-US" sz="2800" b="1" i="1" smtClean="0">
                              <a:solidFill>
                                <a:srgbClr val="FF0000"/>
                              </a:solidFill>
                              <a:effectLst/>
                              <a:latin typeface="Cambria Math" panose="02040503050406030204" pitchFamily="18" charset="0"/>
                            </a:rPr>
                            <m:t>𝒉𝒅</m:t>
                          </m:r>
                        </m:sub>
                      </m:sSub>
                    </m:oMath>
                  </m:oMathPara>
                </a14:m>
                <a:endParaRPr lang="en-US" sz="2800" b="1">
                  <a:solidFill>
                    <a:srgbClr val="FF0000"/>
                  </a:solidFill>
                </a:endParaRPr>
              </a:p>
            </p:txBody>
          </p:sp>
        </mc:Choice>
        <mc:Fallback xmlns="">
          <p:sp>
            <p:nvSpPr>
              <p:cNvPr id="17" name="TextBox 16" descr="n81 zalo Nguyen Thi Tho">
                <a:extLst>
                  <a:ext uri="{FF2B5EF4-FFF2-40B4-BE49-F238E27FC236}">
                    <a16:creationId xmlns:a16="http://schemas.microsoft.com/office/drawing/2014/main" id="{A5544774-72B9-2A87-F77F-DF214B6ABF05}"/>
                  </a:ext>
                </a:extLst>
              </p:cNvPr>
              <p:cNvSpPr txBox="1">
                <a:spLocks noRot="1" noChangeAspect="1" noMove="1" noResize="1" noEditPoints="1" noAdjustHandles="1" noChangeArrowheads="1" noChangeShapeType="1" noTextEdit="1"/>
              </p:cNvSpPr>
              <p:nvPr/>
            </p:nvSpPr>
            <p:spPr>
              <a:xfrm>
                <a:off x="10747118" y="2726000"/>
                <a:ext cx="391332" cy="575479"/>
              </a:xfrm>
              <a:prstGeom prst="rect">
                <a:avLst/>
              </a:prstGeom>
              <a:blipFill>
                <a:blip r:embed="rId4"/>
                <a:stretch>
                  <a:fillRect r="-640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descr="n81 zalo Nguyen Thi Tho">
                <a:extLst>
                  <a:ext uri="{FF2B5EF4-FFF2-40B4-BE49-F238E27FC236}">
                    <a16:creationId xmlns:a16="http://schemas.microsoft.com/office/drawing/2014/main" id="{CE140CF1-31BA-6B42-3EFF-64B6A9B9853C}"/>
                  </a:ext>
                </a:extLst>
              </p:cNvPr>
              <p:cNvSpPr txBox="1"/>
              <p:nvPr/>
            </p:nvSpPr>
            <p:spPr>
              <a:xfrm>
                <a:off x="10747119" y="3444233"/>
                <a:ext cx="391332" cy="61112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1" i="1" smtClean="0">
                              <a:solidFill>
                                <a:srgbClr val="FF0000"/>
                              </a:solidFill>
                              <a:effectLst/>
                              <a:latin typeface="Cambria Math" panose="02040503050406030204" pitchFamily="18" charset="0"/>
                            </a:rPr>
                          </m:ctrlPr>
                        </m:sSubPr>
                        <m:e>
                          <m:acc>
                            <m:accPr>
                              <m:chr m:val="⃗"/>
                              <m:ctrlPr>
                                <a:rPr lang="en-US" sz="2800" b="1" i="1">
                                  <a:solidFill>
                                    <a:srgbClr val="FF0000"/>
                                  </a:solidFill>
                                  <a:latin typeface="Cambria Math" panose="02040503050406030204" pitchFamily="18" charset="0"/>
                                  <a:ea typeface="Times New Roman" panose="02020603050405020304" pitchFamily="18" charset="0"/>
                                </a:rPr>
                              </m:ctrlPr>
                            </m:accPr>
                            <m:e>
                              <m:r>
                                <a:rPr lang="en-US" sz="2800" b="1" i="1" smtClean="0">
                                  <a:solidFill>
                                    <a:srgbClr val="FF0000"/>
                                  </a:solidFill>
                                  <a:latin typeface="Cambria Math" panose="02040503050406030204" pitchFamily="18" charset="0"/>
                                  <a:ea typeface="Times New Roman" panose="02020603050405020304" pitchFamily="18" charset="0"/>
                                </a:rPr>
                                <m:t>𝑭</m:t>
                              </m:r>
                              <m:r>
                                <a:rPr lang="en-US" sz="2800" b="1" i="1" smtClean="0">
                                  <a:solidFill>
                                    <a:srgbClr val="FF0000"/>
                                  </a:solidFill>
                                  <a:latin typeface="Cambria Math" panose="02040503050406030204" pitchFamily="18" charset="0"/>
                                  <a:ea typeface="Times New Roman" panose="02020603050405020304" pitchFamily="18" charset="0"/>
                                </a:rPr>
                                <m:t>′</m:t>
                              </m:r>
                            </m:e>
                          </m:acc>
                        </m:e>
                        <m:sub>
                          <m:r>
                            <a:rPr lang="en-US" sz="2800" b="1" i="1" smtClean="0">
                              <a:solidFill>
                                <a:srgbClr val="FF0000"/>
                              </a:solidFill>
                              <a:effectLst/>
                              <a:latin typeface="Cambria Math" panose="02040503050406030204" pitchFamily="18" charset="0"/>
                            </a:rPr>
                            <m:t>𝒉𝒅</m:t>
                          </m:r>
                        </m:sub>
                      </m:sSub>
                    </m:oMath>
                  </m:oMathPara>
                </a14:m>
                <a:endParaRPr lang="en-US" sz="2800" b="1">
                  <a:solidFill>
                    <a:srgbClr val="FF0000"/>
                  </a:solidFill>
                </a:endParaRPr>
              </a:p>
            </p:txBody>
          </p:sp>
        </mc:Choice>
        <mc:Fallback xmlns="">
          <p:sp>
            <p:nvSpPr>
              <p:cNvPr id="30" name="TextBox 29" descr="n81 zalo Nguyen Thi Tho">
                <a:extLst>
                  <a:ext uri="{FF2B5EF4-FFF2-40B4-BE49-F238E27FC236}">
                    <a16:creationId xmlns:a16="http://schemas.microsoft.com/office/drawing/2014/main" id="{CE140CF1-31BA-6B42-3EFF-64B6A9B9853C}"/>
                  </a:ext>
                </a:extLst>
              </p:cNvPr>
              <p:cNvSpPr txBox="1">
                <a:spLocks noRot="1" noChangeAspect="1" noMove="1" noResize="1" noEditPoints="1" noAdjustHandles="1" noChangeArrowheads="1" noChangeShapeType="1" noTextEdit="1"/>
              </p:cNvSpPr>
              <p:nvPr/>
            </p:nvSpPr>
            <p:spPr>
              <a:xfrm>
                <a:off x="10747118" y="3444231"/>
                <a:ext cx="391332" cy="611129"/>
              </a:xfrm>
              <a:prstGeom prst="rect">
                <a:avLst/>
              </a:prstGeom>
              <a:blipFill>
                <a:blip r:embed="rId5"/>
                <a:stretch>
                  <a:fillRect r="-87500"/>
                </a:stretch>
              </a:blipFill>
            </p:spPr>
            <p:txBody>
              <a:bodyPr/>
              <a:lstStyle/>
              <a:p>
                <a:r>
                  <a:rPr lang="en-US">
                    <a:noFill/>
                  </a:rPr>
                  <a:t> </a:t>
                </a:r>
              </a:p>
            </p:txBody>
          </p:sp>
        </mc:Fallback>
      </mc:AlternateContent>
    </p:spTree>
    <p:extLst>
      <p:ext uri="{BB962C8B-B14F-4D97-AF65-F5344CB8AC3E}">
        <p14:creationId xmlns:p14="http://schemas.microsoft.com/office/powerpoint/2010/main" val="391872312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down)">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 calcmode="lin" valueType="num">
                                      <p:cBhvr additive="base">
                                        <p:cTn id="25"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7"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AAAC569E-7D1F-CA37-058B-ABBB199575A0}"/>
              </a:ext>
            </a:extLst>
          </p:cNvPr>
          <p:cNvSpPr>
            <a:spLocks noChangeArrowheads="1"/>
          </p:cNvSpPr>
          <p:nvPr/>
        </p:nvSpPr>
        <p:spPr bwMode="auto">
          <a:xfrm>
            <a:off x="393895" y="140680"/>
            <a:ext cx="11451103" cy="625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mj-lt"/>
                <a:ea typeface="+mn-ea"/>
                <a:cs typeface="Times New Roman" panose="02020603050405020304"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mj-lt"/>
              <a:ea typeface="+mn-ea"/>
              <a:cs typeface="Times New Roman" panose="02020603050405020304" pitchFamily="18" charset="0"/>
            </a:endParaRPr>
          </a:p>
        </p:txBody>
      </p:sp>
      <p:sp>
        <p:nvSpPr>
          <p:cNvPr id="13" name="Rectangle 4" descr="n81 zalo Nguyen Thi Tho">
            <a:extLst>
              <a:ext uri="{FF2B5EF4-FFF2-40B4-BE49-F238E27FC236}">
                <a16:creationId xmlns:a16="http://schemas.microsoft.com/office/drawing/2014/main" id="{CBE63B6E-0F19-82BD-113A-032C2C160EEC}"/>
              </a:ext>
            </a:extLst>
          </p:cNvPr>
          <p:cNvSpPr>
            <a:spLocks noChangeArrowheads="1"/>
          </p:cNvSpPr>
          <p:nvPr/>
        </p:nvSpPr>
        <p:spPr bwMode="auto">
          <a:xfrm>
            <a:off x="230723" y="951241"/>
            <a:ext cx="927613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eaLnBrk="1" hangingPunct="1">
              <a:spcBef>
                <a:spcPct val="0"/>
              </a:spcBef>
              <a:buClrTx/>
              <a:buSzTx/>
              <a:buNone/>
              <a:defRPr/>
            </a:pPr>
            <a:r>
              <a:rPr lang="vi-VN" altLang="en-US" sz="2600" b="1" dirty="0">
                <a:solidFill>
                  <a:schemeClr val="tx1"/>
                </a:solidFill>
                <a:latin typeface="+mj-lt"/>
                <a:cs typeface="Times New Roman" panose="02020603050405020304" pitchFamily="18" charset="0"/>
              </a:rPr>
              <a:t>Câu </a:t>
            </a:r>
            <a:r>
              <a:rPr lang="en-US" altLang="en-US" sz="2600" b="1" dirty="0">
                <a:solidFill>
                  <a:schemeClr val="tx1"/>
                </a:solidFill>
                <a:latin typeface="+mj-lt"/>
                <a:cs typeface="Times New Roman" panose="02020603050405020304" pitchFamily="18" charset="0"/>
              </a:rPr>
              <a:t>5</a:t>
            </a:r>
            <a:r>
              <a:rPr lang="vi-VN" altLang="en-US" sz="2600" b="1"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Biểu</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diễn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lực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hấp</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dẫn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giữa</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táo</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đang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rơi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xuống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mặt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đất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và</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Trái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đất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sao</a:t>
            </a:r>
            <a:r>
              <a:rPr lang="en-US" altLang="en-US" sz="2600" dirty="0">
                <a:solidFill>
                  <a:schemeClr val="tx1"/>
                </a:solidFill>
                <a:latin typeface="+mj-lt"/>
                <a:cs typeface="Times New Roman" panose="02020603050405020304" pitchFamily="18" charset="0"/>
              </a:rPr>
              <a:t> ta </a:t>
            </a:r>
            <a:r>
              <a:rPr lang="en-US" altLang="en-US" sz="2600" dirty="0" err="1">
                <a:solidFill>
                  <a:schemeClr val="tx1"/>
                </a:solidFill>
                <a:latin typeface="+mj-lt"/>
                <a:cs typeface="Times New Roman" panose="02020603050405020304" pitchFamily="18" charset="0"/>
              </a:rPr>
              <a:t>không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thấy</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đất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đang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rơi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về</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phía</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táo</a:t>
            </a:r>
            <a:r>
              <a:rPr lang="en-US" altLang="en-US" sz="2600" dirty="0">
                <a:solidFill>
                  <a:schemeClr val="tx1"/>
                </a:solidFill>
                <a:latin typeface="+mj-lt"/>
                <a:cs typeface="Times New Roman" panose="02020603050405020304" pitchFamily="18" charset="0"/>
              </a:rPr>
              <a:t>? </a:t>
            </a:r>
          </a:p>
          <a:p>
            <a:pPr lvl="0" algn="just" eaLnBrk="1" hangingPunct="1">
              <a:spcBef>
                <a:spcPct val="0"/>
              </a:spcBef>
              <a:buClrTx/>
              <a:buSzTx/>
              <a:buNone/>
              <a:defRPr/>
            </a:pP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Nêu</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cách</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xác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định</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lực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hấp</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dẫn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quả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táo</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khi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biết</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khối</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lượng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của</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chúng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mà</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không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dùng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công</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thức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tính</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lực</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hấp</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dẫn</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đã</a:t>
            </a:r>
            <a:r>
              <a:rPr lang="en-US" altLang="en-US" sz="2600" dirty="0">
                <a:solidFill>
                  <a:schemeClr val="tx1"/>
                </a:solidFill>
                <a:latin typeface="+mj-lt"/>
                <a:cs typeface="Times New Roman" panose="02020603050405020304" pitchFamily="18" charset="0"/>
              </a:rPr>
              <a:t> </a:t>
            </a:r>
            <a:r>
              <a:rPr lang="en-US" altLang="en-US" sz="2600" dirty="0" err="1">
                <a:solidFill>
                  <a:schemeClr val="tx1"/>
                </a:solidFill>
                <a:latin typeface="+mj-lt"/>
                <a:cs typeface="Times New Roman" panose="02020603050405020304" pitchFamily="18" charset="0"/>
              </a:rPr>
              <a:t>học</a:t>
            </a:r>
            <a:r>
              <a:rPr lang="en-US" altLang="en-US" sz="2600" dirty="0">
                <a:solidFill>
                  <a:schemeClr val="tx1"/>
                </a:solidFill>
                <a:latin typeface="+mj-lt"/>
                <a:cs typeface="Times New Roman" panose="02020603050405020304" pitchFamily="18" charset="0"/>
              </a:rPr>
              <a:t> ở </a:t>
            </a:r>
            <a:r>
              <a:rPr lang="en-US" altLang="en-US" sz="2600" dirty="0" err="1">
                <a:solidFill>
                  <a:schemeClr val="tx1"/>
                </a:solidFill>
                <a:latin typeface="+mj-lt"/>
                <a:cs typeface="Times New Roman" panose="02020603050405020304" pitchFamily="18" charset="0"/>
              </a:rPr>
              <a:t>trên</a:t>
            </a:r>
            <a:r>
              <a:rPr lang="en-US" altLang="en-US" sz="2600" dirty="0">
                <a:solidFill>
                  <a:schemeClr val="tx1"/>
                </a:solidFill>
                <a:latin typeface="+mj-lt"/>
                <a:cs typeface="Times New Roman" panose="02020603050405020304" pitchFamily="18" charset="0"/>
              </a:rPr>
              <a:t>?</a:t>
            </a:r>
          </a:p>
        </p:txBody>
      </p:sp>
      <p:sp>
        <p:nvSpPr>
          <p:cNvPr id="2" name="Rectangle 1" descr="n81 zalo Nguyen Thi Tho">
            <a:extLst>
              <a:ext uri="{FF2B5EF4-FFF2-40B4-BE49-F238E27FC236}">
                <a16:creationId xmlns:a16="http://schemas.microsoft.com/office/drawing/2014/main" id="{09173E45-AF9D-7265-1C73-A263486EAFAE}"/>
              </a:ext>
            </a:extLst>
          </p:cNvPr>
          <p:cNvSpPr>
            <a:spLocks noChangeArrowheads="1"/>
          </p:cNvSpPr>
          <p:nvPr/>
        </p:nvSpPr>
        <p:spPr bwMode="auto">
          <a:xfrm>
            <a:off x="566058" y="3697195"/>
            <a:ext cx="8287655"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600" b="0" i="0" u="none" strike="noStrike" kern="1200" cap="none" spc="0" normalizeH="0" baseline="0" noProof="0">
                <a:ln>
                  <a:noFill/>
                </a:ln>
                <a:solidFill>
                  <a:schemeClr val="tx1"/>
                </a:solidFill>
                <a:effectLst/>
                <a:uLnTx/>
                <a:uFillTx/>
                <a:latin typeface="+mj-lt"/>
                <a:cs typeface="Times New Roman" panose="02020603050405020304" pitchFamily="18" charset="0"/>
              </a:rPr>
              <a:t>- Biểu thức lực hấp dẫn giữa Trái Đất và quả táo bằng lực hấp dẫn giữa quả táo và Trái Đất bằng chính trọng lực của quả táo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600" b="0" i="0" u="none" strike="noStrike" kern="1200" cap="none" spc="0" normalizeH="0" baseline="0" noProof="0">
                <a:ln>
                  <a:noFill/>
                </a:ln>
                <a:solidFill>
                  <a:schemeClr val="tx1"/>
                </a:solidFill>
                <a:effectLst/>
                <a:uLnTx/>
                <a:uFillTx/>
                <a:latin typeface="+mj-lt"/>
                <a:cs typeface="Times New Roman" panose="02020603050405020304" pitchFamily="18" charset="0"/>
              </a:rPr>
              <a:t>P = mg</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600" b="1" i="0" u="none" strike="noStrike" kern="1200" cap="none" spc="0" normalizeH="0" baseline="0" noProof="0">
                <a:ln>
                  <a:noFill/>
                </a:ln>
                <a:solidFill>
                  <a:schemeClr val="tx1"/>
                </a:solidFill>
                <a:effectLst/>
                <a:uLnTx/>
                <a:uFillTx/>
                <a:latin typeface="+mj-lt"/>
                <a:cs typeface="Times New Roman" panose="02020603050405020304" pitchFamily="18" charset="0"/>
              </a:rPr>
              <a:t>Trong đó: </a:t>
            </a:r>
          </a:p>
          <a:p>
            <a:pPr marL="0" marR="0" lvl="0" indent="0" algn="just" defTabSz="914400" rtl="0" eaLnBrk="0" fontAlgn="base" latinLnBrk="0" hangingPunct="0">
              <a:lnSpc>
                <a:spcPct val="100000"/>
              </a:lnSpc>
              <a:spcBef>
                <a:spcPct val="0"/>
              </a:spcBef>
              <a:spcAft>
                <a:spcPct val="0"/>
              </a:spcAft>
              <a:buClrTx/>
              <a:buSzTx/>
              <a:buFontTx/>
              <a:buNone/>
              <a:tabLst/>
              <a:defRPr/>
            </a:pPr>
            <a:r>
              <a:rPr lang="en-US" altLang="en-US" sz="2600" b="1">
                <a:solidFill>
                  <a:schemeClr val="tx1"/>
                </a:solidFill>
                <a:latin typeface="+mj-lt"/>
                <a:cs typeface="Times New Roman" panose="02020603050405020304" pitchFamily="18" charset="0"/>
              </a:rPr>
              <a:t>   + </a:t>
            </a:r>
            <a:r>
              <a:rPr kumimoji="0" lang="en-US" altLang="en-US" sz="2600" b="0" i="0" u="none" strike="noStrike" kern="1200" cap="none" spc="0" normalizeH="0" baseline="0" noProof="0">
                <a:ln>
                  <a:noFill/>
                </a:ln>
                <a:solidFill>
                  <a:schemeClr val="tx1"/>
                </a:solidFill>
                <a:effectLst/>
                <a:uLnTx/>
                <a:uFillTx/>
                <a:latin typeface="+mj-lt"/>
                <a:cs typeface="Times New Roman" panose="02020603050405020304" pitchFamily="18" charset="0"/>
              </a:rPr>
              <a:t>m là khối lượng của quả táo, đơn vị là kg;</a:t>
            </a:r>
          </a:p>
          <a:p>
            <a:pPr marL="0" marR="0" lvl="0" indent="0" algn="just" defTabSz="914400" rtl="0" eaLnBrk="0" fontAlgn="base" latinLnBrk="0" hangingPunct="0">
              <a:lnSpc>
                <a:spcPct val="100000"/>
              </a:lnSpc>
              <a:spcBef>
                <a:spcPct val="0"/>
              </a:spcBef>
              <a:spcAft>
                <a:spcPct val="0"/>
              </a:spcAft>
              <a:buClrTx/>
              <a:buSzTx/>
              <a:buFontTx/>
              <a:buNone/>
              <a:tabLst/>
              <a:defRPr/>
            </a:pPr>
            <a:r>
              <a:rPr lang="en-US" altLang="en-US" sz="2600">
                <a:solidFill>
                  <a:schemeClr val="tx1"/>
                </a:solidFill>
                <a:latin typeface="+mj-lt"/>
                <a:cs typeface="Times New Roman" panose="02020603050405020304" pitchFamily="18" charset="0"/>
              </a:rPr>
              <a:t>   + </a:t>
            </a:r>
            <a:r>
              <a:rPr kumimoji="0" lang="en-US" altLang="en-US" sz="2600" b="0" i="0" u="none" strike="noStrike" kern="1200" cap="none" spc="0" normalizeH="0" baseline="0" noProof="0">
                <a:ln>
                  <a:noFill/>
                </a:ln>
                <a:solidFill>
                  <a:schemeClr val="tx1"/>
                </a:solidFill>
                <a:effectLst/>
                <a:uLnTx/>
                <a:uFillTx/>
                <a:latin typeface="+mj-lt"/>
                <a:cs typeface="Times New Roman" panose="02020603050405020304" pitchFamily="18" charset="0"/>
              </a:rPr>
              <a:t>g là gia tốc rơi tự do có độ lớn 9,8 m/s.</a:t>
            </a:r>
          </a:p>
        </p:txBody>
      </p:sp>
      <p:pic>
        <p:nvPicPr>
          <p:cNvPr id="1026" name="Picture 2" descr="n81 zalo Nguyen Thi Tho">
            <a:extLst>
              <a:ext uri="{FF2B5EF4-FFF2-40B4-BE49-F238E27FC236}">
                <a16:creationId xmlns:a16="http://schemas.microsoft.com/office/drawing/2014/main" id="{DFE98C25-6453-2DCE-4340-3C27DB3DA2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40" t="24525" r="17468" b="28922"/>
          <a:stretch/>
        </p:blipFill>
        <p:spPr bwMode="auto">
          <a:xfrm>
            <a:off x="9332851" y="3767142"/>
            <a:ext cx="2628427" cy="26206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81 zalo Nguyen Thi Tho">
            <a:extLst>
              <a:ext uri="{FF2B5EF4-FFF2-40B4-BE49-F238E27FC236}">
                <a16:creationId xmlns:a16="http://schemas.microsoft.com/office/drawing/2014/main" id="{D64A6C0A-63B5-40C9-A07A-9E3157058CA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43" t="25183" r="21112" b="27633"/>
          <a:stretch/>
        </p:blipFill>
        <p:spPr bwMode="auto">
          <a:xfrm>
            <a:off x="10172527" y="1194576"/>
            <a:ext cx="949072" cy="106576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descr="n81 zalo Nguyen Thi Tho">
            <a:extLst>
              <a:ext uri="{FF2B5EF4-FFF2-40B4-BE49-F238E27FC236}">
                <a16:creationId xmlns:a16="http://schemas.microsoft.com/office/drawing/2014/main" id="{AC339276-E72D-7340-D149-D72D8C857335}"/>
              </a:ext>
            </a:extLst>
          </p:cNvPr>
          <p:cNvCxnSpPr>
            <a:cxnSpLocks/>
            <a:endCxn id="1026" idx="0"/>
          </p:cNvCxnSpPr>
          <p:nvPr/>
        </p:nvCxnSpPr>
        <p:spPr bwMode="auto">
          <a:xfrm flipV="1">
            <a:off x="10647065" y="3767140"/>
            <a:ext cx="1" cy="1463040"/>
          </a:xfrm>
          <a:prstGeom prst="straightConnector1">
            <a:avLst/>
          </a:prstGeom>
          <a:ln w="38100">
            <a:solidFill>
              <a:srgbClr val="FF0000"/>
            </a:solidFill>
            <a:headEnd type="none" w="med" len="med"/>
            <a:tailEnd type="arrow" w="med" len="med"/>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descr="n81 zalo Nguyen Thi Tho">
            <a:extLst>
              <a:ext uri="{FF2B5EF4-FFF2-40B4-BE49-F238E27FC236}">
                <a16:creationId xmlns:a16="http://schemas.microsoft.com/office/drawing/2014/main" id="{1FAA230D-C99F-A0E5-DEEE-34035DCF1916}"/>
              </a:ext>
            </a:extLst>
          </p:cNvPr>
          <p:cNvCxnSpPr>
            <a:cxnSpLocks/>
          </p:cNvCxnSpPr>
          <p:nvPr/>
        </p:nvCxnSpPr>
        <p:spPr bwMode="auto">
          <a:xfrm flipH="1">
            <a:off x="10655488" y="1828764"/>
            <a:ext cx="0" cy="1463040"/>
          </a:xfrm>
          <a:prstGeom prst="straightConnector1">
            <a:avLst/>
          </a:prstGeom>
          <a:ln w="38100">
            <a:solidFill>
              <a:srgbClr val="FF0000"/>
            </a:solidFill>
            <a:headEnd type="none" w="med" len="med"/>
            <a:tailEnd type="arrow" w="med" len="med"/>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descr="n81 zalo Nguyen Thi Tho">
                <a:extLst>
                  <a:ext uri="{FF2B5EF4-FFF2-40B4-BE49-F238E27FC236}">
                    <a16:creationId xmlns:a16="http://schemas.microsoft.com/office/drawing/2014/main" id="{A5544774-72B9-2A87-F77F-DF214B6ABF05}"/>
                  </a:ext>
                </a:extLst>
              </p:cNvPr>
              <p:cNvSpPr txBox="1"/>
              <p:nvPr/>
            </p:nvSpPr>
            <p:spPr>
              <a:xfrm>
                <a:off x="10747119" y="2726002"/>
                <a:ext cx="391332" cy="57547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1" i="1" smtClean="0">
                              <a:solidFill>
                                <a:srgbClr val="FF0000"/>
                              </a:solidFill>
                              <a:effectLst/>
                              <a:latin typeface="Cambria Math" panose="02040503050406030204" pitchFamily="18" charset="0"/>
                            </a:rPr>
                          </m:ctrlPr>
                        </m:sSubPr>
                        <m:e>
                          <m:acc>
                            <m:accPr>
                              <m:chr m:val="⃗"/>
                              <m:ctrlPr>
                                <a:rPr lang="en-US" sz="2800" b="1" i="1">
                                  <a:solidFill>
                                    <a:srgbClr val="FF0000"/>
                                  </a:solidFill>
                                  <a:latin typeface="Cambria Math" panose="02040503050406030204" pitchFamily="18" charset="0"/>
                                  <a:ea typeface="Times New Roman" panose="02020603050405020304" pitchFamily="18" charset="0"/>
                                </a:rPr>
                              </m:ctrlPr>
                            </m:accPr>
                            <m:e>
                              <m:r>
                                <a:rPr lang="en-US" sz="2800" b="1" i="1" smtClean="0">
                                  <a:solidFill>
                                    <a:srgbClr val="FF0000"/>
                                  </a:solidFill>
                                  <a:latin typeface="Cambria Math" panose="02040503050406030204" pitchFamily="18" charset="0"/>
                                  <a:ea typeface="Times New Roman" panose="02020603050405020304" pitchFamily="18" charset="0"/>
                                </a:rPr>
                                <m:t>𝑭</m:t>
                              </m:r>
                            </m:e>
                          </m:acc>
                        </m:e>
                        <m:sub>
                          <m:r>
                            <a:rPr lang="en-US" sz="2800" b="1" i="1" smtClean="0">
                              <a:solidFill>
                                <a:srgbClr val="FF0000"/>
                              </a:solidFill>
                              <a:effectLst/>
                              <a:latin typeface="Cambria Math" panose="02040503050406030204" pitchFamily="18" charset="0"/>
                            </a:rPr>
                            <m:t>𝒉𝒅</m:t>
                          </m:r>
                        </m:sub>
                      </m:sSub>
                    </m:oMath>
                  </m:oMathPara>
                </a14:m>
                <a:endParaRPr lang="en-US" sz="2800" b="1">
                  <a:solidFill>
                    <a:srgbClr val="FF0000"/>
                  </a:solidFill>
                </a:endParaRPr>
              </a:p>
            </p:txBody>
          </p:sp>
        </mc:Choice>
        <mc:Fallback xmlns="">
          <p:sp>
            <p:nvSpPr>
              <p:cNvPr id="17" name="TextBox 16" descr="n81 zalo Nguyen Thi Tho">
                <a:extLst>
                  <a:ext uri="{FF2B5EF4-FFF2-40B4-BE49-F238E27FC236}">
                    <a16:creationId xmlns:a16="http://schemas.microsoft.com/office/drawing/2014/main" id="{A5544774-72B9-2A87-F77F-DF214B6ABF05}"/>
                  </a:ext>
                </a:extLst>
              </p:cNvPr>
              <p:cNvSpPr txBox="1">
                <a:spLocks noRot="1" noChangeAspect="1" noMove="1" noResize="1" noEditPoints="1" noAdjustHandles="1" noChangeArrowheads="1" noChangeShapeType="1" noTextEdit="1"/>
              </p:cNvSpPr>
              <p:nvPr/>
            </p:nvSpPr>
            <p:spPr>
              <a:xfrm>
                <a:off x="10747118" y="2726000"/>
                <a:ext cx="391332" cy="575479"/>
              </a:xfrm>
              <a:prstGeom prst="rect">
                <a:avLst/>
              </a:prstGeom>
              <a:blipFill>
                <a:blip r:embed="rId4"/>
                <a:stretch>
                  <a:fillRect r="-640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descr="n81 zalo Nguyen Thi Tho">
                <a:extLst>
                  <a:ext uri="{FF2B5EF4-FFF2-40B4-BE49-F238E27FC236}">
                    <a16:creationId xmlns:a16="http://schemas.microsoft.com/office/drawing/2014/main" id="{CE140CF1-31BA-6B42-3EFF-64B6A9B9853C}"/>
                  </a:ext>
                </a:extLst>
              </p:cNvPr>
              <p:cNvSpPr txBox="1"/>
              <p:nvPr/>
            </p:nvSpPr>
            <p:spPr>
              <a:xfrm>
                <a:off x="10747119" y="3444233"/>
                <a:ext cx="391332" cy="61112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1" i="1" smtClean="0">
                              <a:solidFill>
                                <a:srgbClr val="FF0000"/>
                              </a:solidFill>
                              <a:effectLst/>
                              <a:latin typeface="Cambria Math" panose="02040503050406030204" pitchFamily="18" charset="0"/>
                            </a:rPr>
                          </m:ctrlPr>
                        </m:sSubPr>
                        <m:e>
                          <m:acc>
                            <m:accPr>
                              <m:chr m:val="⃗"/>
                              <m:ctrlPr>
                                <a:rPr lang="en-US" sz="2800" b="1" i="1">
                                  <a:solidFill>
                                    <a:srgbClr val="FF0000"/>
                                  </a:solidFill>
                                  <a:latin typeface="Cambria Math" panose="02040503050406030204" pitchFamily="18" charset="0"/>
                                  <a:ea typeface="Times New Roman" panose="02020603050405020304" pitchFamily="18" charset="0"/>
                                </a:rPr>
                              </m:ctrlPr>
                            </m:accPr>
                            <m:e>
                              <m:r>
                                <a:rPr lang="en-US" sz="2800" b="1" i="1" smtClean="0">
                                  <a:solidFill>
                                    <a:srgbClr val="FF0000"/>
                                  </a:solidFill>
                                  <a:latin typeface="Cambria Math" panose="02040503050406030204" pitchFamily="18" charset="0"/>
                                  <a:ea typeface="Times New Roman" panose="02020603050405020304" pitchFamily="18" charset="0"/>
                                </a:rPr>
                                <m:t>𝑭</m:t>
                              </m:r>
                              <m:r>
                                <a:rPr lang="en-US" sz="2800" b="1" i="1" smtClean="0">
                                  <a:solidFill>
                                    <a:srgbClr val="FF0000"/>
                                  </a:solidFill>
                                  <a:latin typeface="Cambria Math" panose="02040503050406030204" pitchFamily="18" charset="0"/>
                                  <a:ea typeface="Times New Roman" panose="02020603050405020304" pitchFamily="18" charset="0"/>
                                </a:rPr>
                                <m:t>′</m:t>
                              </m:r>
                            </m:e>
                          </m:acc>
                        </m:e>
                        <m:sub>
                          <m:r>
                            <a:rPr lang="en-US" sz="2800" b="1" i="1" smtClean="0">
                              <a:solidFill>
                                <a:srgbClr val="FF0000"/>
                              </a:solidFill>
                              <a:effectLst/>
                              <a:latin typeface="Cambria Math" panose="02040503050406030204" pitchFamily="18" charset="0"/>
                            </a:rPr>
                            <m:t>𝒉𝒅</m:t>
                          </m:r>
                        </m:sub>
                      </m:sSub>
                    </m:oMath>
                  </m:oMathPara>
                </a14:m>
                <a:endParaRPr lang="en-US" sz="2800" b="1">
                  <a:solidFill>
                    <a:srgbClr val="FF0000"/>
                  </a:solidFill>
                </a:endParaRPr>
              </a:p>
            </p:txBody>
          </p:sp>
        </mc:Choice>
        <mc:Fallback xmlns="">
          <p:sp>
            <p:nvSpPr>
              <p:cNvPr id="30" name="TextBox 29" descr="n81 zalo Nguyen Thi Tho">
                <a:extLst>
                  <a:ext uri="{FF2B5EF4-FFF2-40B4-BE49-F238E27FC236}">
                    <a16:creationId xmlns:a16="http://schemas.microsoft.com/office/drawing/2014/main" id="{CE140CF1-31BA-6B42-3EFF-64B6A9B9853C}"/>
                  </a:ext>
                </a:extLst>
              </p:cNvPr>
              <p:cNvSpPr txBox="1">
                <a:spLocks noRot="1" noChangeAspect="1" noMove="1" noResize="1" noEditPoints="1" noAdjustHandles="1" noChangeArrowheads="1" noChangeShapeType="1" noTextEdit="1"/>
              </p:cNvSpPr>
              <p:nvPr/>
            </p:nvSpPr>
            <p:spPr>
              <a:xfrm>
                <a:off x="10747118" y="3444231"/>
                <a:ext cx="391332" cy="611129"/>
              </a:xfrm>
              <a:prstGeom prst="rect">
                <a:avLst/>
              </a:prstGeom>
              <a:blipFill>
                <a:blip r:embed="rId5"/>
                <a:stretch>
                  <a:fillRect r="-87500"/>
                </a:stretch>
              </a:blipFill>
            </p:spPr>
            <p:txBody>
              <a:bodyPr/>
              <a:lstStyle/>
              <a:p>
                <a:r>
                  <a:rPr lang="en-US">
                    <a:noFill/>
                  </a:rPr>
                  <a:t> </a:t>
                </a:r>
              </a:p>
            </p:txBody>
          </p:sp>
        </mc:Fallback>
      </mc:AlternateContent>
    </p:spTree>
    <p:extLst>
      <p:ext uri="{BB962C8B-B14F-4D97-AF65-F5344CB8AC3E}">
        <p14:creationId xmlns:p14="http://schemas.microsoft.com/office/powerpoint/2010/main" val="253149619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1000"/>
                                        <p:tgtEl>
                                          <p:spTgt spid="2">
                                            <p:txEl>
                                              <p:pRg st="1" end="1"/>
                                            </p:txEl>
                                          </p:spTgt>
                                        </p:tgtEl>
                                      </p:cBhvr>
                                    </p:animEffect>
                                    <p:anim calcmode="lin" valueType="num">
                                      <p:cBhvr>
                                        <p:cTn id="1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1000"/>
                                        <p:tgtEl>
                                          <p:spTgt spid="2">
                                            <p:txEl>
                                              <p:pRg st="2" end="2"/>
                                            </p:txEl>
                                          </p:spTgt>
                                        </p:tgtEl>
                                      </p:cBhvr>
                                    </p:animEffect>
                                    <p:anim calcmode="lin" valueType="num">
                                      <p:cBhvr>
                                        <p:cTn id="21"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1000"/>
                                        <p:tgtEl>
                                          <p:spTgt spid="2">
                                            <p:txEl>
                                              <p:pRg st="3" end="3"/>
                                            </p:txEl>
                                          </p:spTgt>
                                        </p:tgtEl>
                                      </p:cBhvr>
                                    </p:animEffect>
                                    <p:anim calcmode="lin" valueType="num">
                                      <p:cBhvr>
                                        <p:cTn id="2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fade">
                                      <p:cBhvr>
                                        <p:cTn id="34" dur="1000"/>
                                        <p:tgtEl>
                                          <p:spTgt spid="2">
                                            <p:txEl>
                                              <p:pRg st="4" end="4"/>
                                            </p:txEl>
                                          </p:spTgt>
                                        </p:tgtEl>
                                      </p:cBhvr>
                                    </p:animEffect>
                                    <p:anim calcmode="lin" valueType="num">
                                      <p:cBhvr>
                                        <p:cTn id="3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AAAC569E-7D1F-CA37-058B-ABBB199575A0}"/>
              </a:ext>
            </a:extLst>
          </p:cNvPr>
          <p:cNvSpPr>
            <a:spLocks noChangeArrowheads="1"/>
          </p:cNvSpPr>
          <p:nvPr/>
        </p:nvSpPr>
        <p:spPr bwMode="auto">
          <a:xfrm>
            <a:off x="393895" y="140680"/>
            <a:ext cx="11451103" cy="65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mj-lt"/>
                <a:cs typeface="Times New Roman"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mj-lt"/>
              <a:cs typeface="Times New Roman" pitchFamily="18" charset="0"/>
            </a:endParaRPr>
          </a:p>
        </p:txBody>
      </p:sp>
      <p:sp>
        <p:nvSpPr>
          <p:cNvPr id="13" name="Rectangle 4" descr="n81 zalo Nguyen Thi Tho">
            <a:extLst>
              <a:ext uri="{FF2B5EF4-FFF2-40B4-BE49-F238E27FC236}">
                <a16:creationId xmlns:a16="http://schemas.microsoft.com/office/drawing/2014/main" id="{CBE63B6E-0F19-82BD-113A-032C2C160EEC}"/>
              </a:ext>
            </a:extLst>
          </p:cNvPr>
          <p:cNvSpPr>
            <a:spLocks noChangeArrowheads="1"/>
          </p:cNvSpPr>
          <p:nvPr/>
        </p:nvSpPr>
        <p:spPr bwMode="auto">
          <a:xfrm>
            <a:off x="290286" y="951243"/>
            <a:ext cx="11554711"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eaLnBrk="1" hangingPunct="1">
              <a:spcBef>
                <a:spcPct val="0"/>
              </a:spcBef>
              <a:buClrTx/>
              <a:buSzTx/>
              <a:buNone/>
              <a:defRPr/>
            </a:pPr>
            <a:r>
              <a:rPr lang="vi-VN" altLang="en-US" sz="2600" b="1">
                <a:solidFill>
                  <a:schemeClr val="tx1"/>
                </a:solidFill>
                <a:latin typeface="+mj-lt"/>
                <a:cs typeface="Times New Roman" pitchFamily="18" charset="0"/>
              </a:rPr>
              <a:t>Câu </a:t>
            </a:r>
            <a:r>
              <a:rPr lang="en-US" altLang="en-US" sz="2600" b="1">
                <a:solidFill>
                  <a:schemeClr val="tx1"/>
                </a:solidFill>
                <a:latin typeface="+mj-lt"/>
                <a:cs typeface="Times New Roman" pitchFamily="18" charset="0"/>
              </a:rPr>
              <a:t>6</a:t>
            </a:r>
            <a:r>
              <a:rPr lang="vi-VN" altLang="en-US" sz="2600" b="1">
                <a:solidFill>
                  <a:schemeClr val="tx1"/>
                </a:solidFill>
                <a:latin typeface="+mj-lt"/>
                <a:cs typeface="Times New Roman" pitchFamily="18" charset="0"/>
              </a:rPr>
              <a:t>: </a:t>
            </a:r>
            <a:r>
              <a:rPr lang="vi-VN" altLang="en-US" sz="2600">
                <a:solidFill>
                  <a:schemeClr val="tx1"/>
                </a:solidFill>
                <a:latin typeface="+mj-lt"/>
                <a:cs typeface="Times New Roman" pitchFamily="18" charset="0"/>
              </a:rPr>
              <a:t>Tính lực hấp dẫn giữa hai quả cầu giống nhau, khối lượng mỗi quả cầu là 3kg, bán kính 10cm, tâm của hai quả cầu đặt cách nhau 80cm.</a:t>
            </a:r>
          </a:p>
          <a:p>
            <a:pPr lvl="0" algn="just" eaLnBrk="1" hangingPunct="1">
              <a:spcBef>
                <a:spcPct val="0"/>
              </a:spcBef>
              <a:buClrTx/>
              <a:buSzTx/>
              <a:buNone/>
              <a:defRPr/>
            </a:pPr>
            <a:r>
              <a:rPr lang="vi-VN" altLang="en-US" sz="2600">
                <a:solidFill>
                  <a:schemeClr val="tx1"/>
                </a:solidFill>
                <a:latin typeface="+mj-lt"/>
                <a:cs typeface="Times New Roman" pitchFamily="18" charset="0"/>
              </a:rPr>
              <a:t>So sánh lực hấp dẫn giữa hai quả cầu với trọng lực của chúng? Tại sao hai lực này lại có độ lớn khác nhau.</a:t>
            </a:r>
          </a:p>
        </p:txBody>
      </p:sp>
      <p:sp>
        <p:nvSpPr>
          <p:cNvPr id="39" name="Rectangle 4" descr="n81 zalo Nguyen Thi Tho">
            <a:extLst>
              <a:ext uri="{FF2B5EF4-FFF2-40B4-BE49-F238E27FC236}">
                <a16:creationId xmlns:a16="http://schemas.microsoft.com/office/drawing/2014/main" id="{E2B0F3A2-4D8D-AC2A-B284-854E93CC6B1C}"/>
              </a:ext>
            </a:extLst>
          </p:cNvPr>
          <p:cNvSpPr>
            <a:spLocks noChangeArrowheads="1"/>
          </p:cNvSpPr>
          <p:nvPr/>
        </p:nvSpPr>
        <p:spPr bwMode="auto">
          <a:xfrm>
            <a:off x="290285" y="3148310"/>
            <a:ext cx="63784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Lực</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hấp</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dẫn</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giữa</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hai</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quả</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cầu</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 </a:t>
            </a:r>
            <a:r>
              <a:rPr kumimoji="0" lang="en-US" altLang="en-US" sz="2800" b="0" i="0" u="none" strike="noStrike" kern="1200" cap="none" spc="0" normalizeH="0" baseline="0" noProof="0" dirty="0" err="1">
                <a:ln>
                  <a:noFill/>
                </a:ln>
                <a:solidFill>
                  <a:schemeClr val="tx1"/>
                </a:solidFill>
                <a:effectLst/>
                <a:uLnTx/>
                <a:uFillTx/>
                <a:latin typeface="+mj-lt"/>
                <a:cs typeface="Times New Roman" pitchFamily="18" charset="0"/>
              </a:rPr>
              <a:t>là</a:t>
            </a:r>
            <a:r>
              <a:rPr kumimoji="0" lang="en-US" altLang="en-US" sz="2800" b="0" i="0" u="none" strike="noStrike" kern="1200" cap="none" spc="0" normalizeH="0" baseline="0" noProof="0" dirty="0">
                <a:ln>
                  <a:noFill/>
                </a:ln>
                <a:solidFill>
                  <a:schemeClr val="tx1"/>
                </a:solidFill>
                <a:effectLst/>
                <a:uLnTx/>
                <a:uFillTx/>
                <a:latin typeface="+mj-lt"/>
                <a:cs typeface="Times New Roman" pitchFamily="18" charset="0"/>
              </a:rPr>
              <a:t>:</a:t>
            </a:r>
          </a:p>
        </p:txBody>
      </p:sp>
      <mc:AlternateContent xmlns:mc="http://schemas.openxmlformats.org/markup-compatibility/2006" xmlns:a14="http://schemas.microsoft.com/office/drawing/2010/main">
        <mc:Choice Requires="a14">
          <p:sp>
            <p:nvSpPr>
              <p:cNvPr id="40" name="Object 5" descr="n81 zalo Nguyen Thi Tho">
                <a:extLst>
                  <a:ext uri="{FF2B5EF4-FFF2-40B4-BE49-F238E27FC236}">
                    <a16:creationId xmlns:a16="http://schemas.microsoft.com/office/drawing/2014/main" id="{9E69F1D9-7C04-DC34-DE34-B7FD997743AD}"/>
                  </a:ext>
                </a:extLst>
              </p:cNvPr>
              <p:cNvSpPr txBox="1"/>
              <p:nvPr/>
            </p:nvSpPr>
            <p:spPr bwMode="auto">
              <a:xfrm>
                <a:off x="613141" y="3633787"/>
                <a:ext cx="6047191" cy="1669456"/>
              </a:xfrm>
              <a:prstGeom prst="rect">
                <a:avLst/>
              </a:prstGeom>
              <a:noFill/>
              <a:ln>
                <a:noFill/>
              </a:ln>
            </p:spPr>
            <p:txBody>
              <a:bodyPr>
                <a:noAutofit/>
              </a:bodyPr>
              <a:lstStyle/>
              <a:p>
                <a:pPr/>
                <a14:m>
                  <m:oMathPara xmlns:m="http://schemas.openxmlformats.org/officeDocument/2006/math">
                    <m:oMathParaPr>
                      <m:jc m:val="left"/>
                    </m:oMathParaPr>
                    <m:oMath xmlns:m="http://schemas.openxmlformats.org/officeDocument/2006/math">
                      <m:sSub>
                        <m:sSubPr>
                          <m:ctrlPr>
                            <a:rPr lang="en-US" sz="2800" i="1" smtClean="0">
                              <a:solidFill>
                                <a:schemeClr val="tx1"/>
                              </a:solidFill>
                              <a:latin typeface="Cambria Math" panose="02040503050406030204" pitchFamily="18" charset="0"/>
                            </a:rPr>
                          </m:ctrlPr>
                        </m:sSubPr>
                        <m:e>
                          <m:r>
                            <a:rPr lang="en-US" sz="2800" i="1">
                              <a:solidFill>
                                <a:schemeClr val="tx1"/>
                              </a:solidFill>
                              <a:latin typeface="Cambria Math"/>
                            </a:rPr>
                            <m:t>𝐹</m:t>
                          </m:r>
                        </m:e>
                        <m:sub>
                          <m:r>
                            <a:rPr lang="en-US" sz="2800" i="1">
                              <a:solidFill>
                                <a:schemeClr val="tx1"/>
                              </a:solidFill>
                              <a:latin typeface="Cambria Math"/>
                            </a:rPr>
                            <m:t>h</m:t>
                          </m:r>
                          <m:r>
                            <a:rPr lang="en-US" sz="2800" i="1">
                              <a:solidFill>
                                <a:schemeClr val="tx1"/>
                              </a:solidFill>
                              <a:latin typeface="Cambria Math"/>
                            </a:rPr>
                            <m:t>𝑑</m:t>
                          </m:r>
                        </m:sub>
                      </m:sSub>
                      <m:r>
                        <a:rPr lang="en-US" sz="2800" i="1">
                          <a:solidFill>
                            <a:schemeClr val="tx1"/>
                          </a:solidFill>
                          <a:latin typeface="Cambria Math"/>
                        </a:rPr>
                        <m:t>=</m:t>
                      </m:r>
                      <m:r>
                        <a:rPr lang="en-US" sz="2800" i="1">
                          <a:solidFill>
                            <a:schemeClr val="tx1"/>
                          </a:solidFill>
                          <a:latin typeface="Cambria Math"/>
                        </a:rPr>
                        <m:t>𝐺</m:t>
                      </m:r>
                      <m:f>
                        <m:fPr>
                          <m:ctrlPr>
                            <a:rPr lang="en-US" sz="2800" i="1">
                              <a:solidFill>
                                <a:schemeClr val="tx1"/>
                              </a:solidFill>
                              <a:latin typeface="Cambria Math" panose="02040503050406030204" pitchFamily="18" charset="0"/>
                            </a:rPr>
                          </m:ctrlPr>
                        </m:fPr>
                        <m:num>
                          <m:sSub>
                            <m:sSubPr>
                              <m:ctrlPr>
                                <a:rPr lang="en-US" sz="2800" i="1">
                                  <a:solidFill>
                                    <a:schemeClr val="tx1"/>
                                  </a:solidFill>
                                  <a:latin typeface="Cambria Math" panose="02040503050406030204" pitchFamily="18" charset="0"/>
                                </a:rPr>
                              </m:ctrlPr>
                            </m:sSubPr>
                            <m:e>
                              <m:r>
                                <a:rPr lang="en-US" sz="2800" i="1">
                                  <a:solidFill>
                                    <a:schemeClr val="tx1"/>
                                  </a:solidFill>
                                  <a:latin typeface="Cambria Math"/>
                                </a:rPr>
                                <m:t>𝑚</m:t>
                              </m:r>
                            </m:e>
                            <m:sub>
                              <m:r>
                                <a:rPr lang="en-US" sz="2800" i="1">
                                  <a:solidFill>
                                    <a:schemeClr val="tx1"/>
                                  </a:solidFill>
                                  <a:latin typeface="Cambria Math"/>
                                </a:rPr>
                                <m:t>1</m:t>
                              </m:r>
                            </m:sub>
                          </m:sSub>
                          <m:sSub>
                            <m:sSubPr>
                              <m:ctrlPr>
                                <a:rPr lang="en-US" sz="2800" i="1">
                                  <a:solidFill>
                                    <a:schemeClr val="tx1"/>
                                  </a:solidFill>
                                  <a:latin typeface="Cambria Math" panose="02040503050406030204" pitchFamily="18" charset="0"/>
                                </a:rPr>
                              </m:ctrlPr>
                            </m:sSubPr>
                            <m:e>
                              <m:r>
                                <a:rPr lang="en-US" sz="2800" i="1">
                                  <a:solidFill>
                                    <a:schemeClr val="tx1"/>
                                  </a:solidFill>
                                  <a:latin typeface="Cambria Math"/>
                                </a:rPr>
                                <m:t>𝑚</m:t>
                              </m:r>
                            </m:e>
                            <m:sub>
                              <m:r>
                                <a:rPr lang="en-US" sz="2800" i="1">
                                  <a:solidFill>
                                    <a:schemeClr val="tx1"/>
                                  </a:solidFill>
                                  <a:latin typeface="Cambria Math"/>
                                </a:rPr>
                                <m:t>2</m:t>
                              </m:r>
                            </m:sub>
                          </m:sSub>
                        </m:num>
                        <m:den>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a:rPr>
                                <m:t>𝑟</m:t>
                              </m:r>
                            </m:e>
                            <m:sup>
                              <m:r>
                                <a:rPr lang="en-US" sz="2800" i="1">
                                  <a:solidFill>
                                    <a:schemeClr val="tx1"/>
                                  </a:solidFill>
                                  <a:latin typeface="Cambria Math"/>
                                </a:rPr>
                                <m:t>2</m:t>
                              </m:r>
                            </m:sup>
                          </m:sSup>
                        </m:den>
                      </m:f>
                    </m:oMath>
                  </m:oMathPara>
                </a14:m>
                <a:endParaRPr lang="en-US" sz="2800" i="1" dirty="0">
                  <a:solidFill>
                    <a:schemeClr val="tx1"/>
                  </a:solidFill>
                  <a:latin typeface="+mj-lt"/>
                  <a:cs typeface="Times New Roman" pitchFamily="18" charset="0"/>
                </a:endParaRPr>
              </a:p>
              <a:p>
                <a:pPr/>
                <a14:m>
                  <m:oMathPara xmlns:m="http://schemas.openxmlformats.org/officeDocument/2006/math">
                    <m:oMathParaPr>
                      <m:jc m:val="right"/>
                    </m:oMathParaPr>
                    <m:oMath xmlns:m="http://schemas.openxmlformats.org/officeDocument/2006/math">
                      <m:r>
                        <a:rPr lang="en-US" sz="2800" i="1">
                          <a:solidFill>
                            <a:schemeClr val="tx1"/>
                          </a:solidFill>
                          <a:latin typeface="Cambria Math"/>
                        </a:rPr>
                        <m:t>=</m:t>
                      </m:r>
                      <m:r>
                        <a:rPr lang="en-US" sz="2800" i="1">
                          <a:solidFill>
                            <a:schemeClr val="tx1"/>
                          </a:solidFill>
                          <a:latin typeface="Cambria Math"/>
                        </a:rPr>
                        <m:t>6</m:t>
                      </m:r>
                      <m:r>
                        <a:rPr lang="en-US" sz="2800" i="1">
                          <a:solidFill>
                            <a:schemeClr val="tx1"/>
                          </a:solidFill>
                          <a:latin typeface="Cambria Math"/>
                        </a:rPr>
                        <m:t>,</m:t>
                      </m:r>
                      <m:r>
                        <a:rPr lang="en-US" sz="2800" i="1">
                          <a:solidFill>
                            <a:schemeClr val="tx1"/>
                          </a:solidFill>
                          <a:latin typeface="Cambria Math"/>
                        </a:rPr>
                        <m:t>68</m:t>
                      </m:r>
                      <m:r>
                        <a:rPr lang="en-US" sz="2800" i="1">
                          <a:solidFill>
                            <a:schemeClr val="tx1"/>
                          </a:solidFill>
                          <a:latin typeface="Cambria Math"/>
                        </a:rPr>
                        <m:t>.</m:t>
                      </m:r>
                      <m:r>
                        <a:rPr lang="en-US" sz="2800" i="1">
                          <a:solidFill>
                            <a:schemeClr val="tx1"/>
                          </a:solidFill>
                          <a:latin typeface="Cambria Math"/>
                        </a:rPr>
                        <m:t>1</m:t>
                      </m:r>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a:rPr>
                            <m:t>0</m:t>
                          </m:r>
                        </m:e>
                        <m:sup>
                          <m:r>
                            <a:rPr lang="en-US" sz="2800" i="1">
                              <a:solidFill>
                                <a:schemeClr val="tx1"/>
                              </a:solidFill>
                              <a:latin typeface="Cambria Math"/>
                            </a:rPr>
                            <m:t>−</m:t>
                          </m:r>
                          <m:r>
                            <a:rPr lang="en-US" sz="2800" i="1">
                              <a:solidFill>
                                <a:schemeClr val="tx1"/>
                              </a:solidFill>
                              <a:latin typeface="Cambria Math"/>
                            </a:rPr>
                            <m:t>11</m:t>
                          </m:r>
                        </m:sup>
                      </m:sSup>
                      <m:f>
                        <m:fPr>
                          <m:ctrlPr>
                            <a:rPr lang="en-US" sz="2800" i="1">
                              <a:solidFill>
                                <a:schemeClr val="tx1"/>
                              </a:solidFill>
                              <a:latin typeface="Cambria Math" panose="02040503050406030204" pitchFamily="18" charset="0"/>
                            </a:rPr>
                          </m:ctrlPr>
                        </m:fPr>
                        <m:num>
                          <m:r>
                            <a:rPr lang="en-US" sz="2800" i="1">
                              <a:solidFill>
                                <a:schemeClr val="tx1"/>
                              </a:solidFill>
                              <a:latin typeface="Cambria Math"/>
                            </a:rPr>
                            <m:t>3</m:t>
                          </m:r>
                          <m:r>
                            <a:rPr lang="en-US" sz="2800" i="1">
                              <a:solidFill>
                                <a:schemeClr val="tx1"/>
                              </a:solidFill>
                              <a:latin typeface="Cambria Math"/>
                            </a:rPr>
                            <m:t>.</m:t>
                          </m:r>
                          <m:r>
                            <a:rPr lang="en-US" sz="2800" i="1">
                              <a:solidFill>
                                <a:schemeClr val="tx1"/>
                              </a:solidFill>
                              <a:latin typeface="Cambria Math"/>
                            </a:rPr>
                            <m:t>3</m:t>
                          </m:r>
                        </m:num>
                        <m:den>
                          <m:r>
                            <a:rPr lang="en-US" sz="2800" i="1">
                              <a:solidFill>
                                <a:schemeClr val="tx1"/>
                              </a:solidFill>
                              <a:latin typeface="Cambria Math"/>
                            </a:rPr>
                            <m:t>0</m:t>
                          </m:r>
                          <m:r>
                            <a:rPr lang="en-US" sz="2800" i="1">
                              <a:solidFill>
                                <a:schemeClr val="tx1"/>
                              </a:solidFill>
                              <a:latin typeface="Cambria Math"/>
                            </a:rPr>
                            <m:t>,</m:t>
                          </m:r>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a:rPr>
                                <m:t>8</m:t>
                              </m:r>
                            </m:e>
                            <m:sup>
                              <m:r>
                                <a:rPr lang="en-US" sz="2800" i="1">
                                  <a:solidFill>
                                    <a:schemeClr val="tx1"/>
                                  </a:solidFill>
                                  <a:latin typeface="Cambria Math"/>
                                </a:rPr>
                                <m:t>2</m:t>
                              </m:r>
                            </m:sup>
                          </m:sSup>
                        </m:den>
                      </m:f>
                      <m:r>
                        <a:rPr lang="en-US" sz="2800" i="1">
                          <a:solidFill>
                            <a:schemeClr val="tx1"/>
                          </a:solidFill>
                          <a:latin typeface="Cambria Math"/>
                        </a:rPr>
                        <m:t>=</m:t>
                      </m:r>
                      <m:r>
                        <a:rPr lang="en-US" sz="2800" i="1">
                          <a:solidFill>
                            <a:schemeClr val="tx1"/>
                          </a:solidFill>
                          <a:latin typeface="Cambria Math"/>
                        </a:rPr>
                        <m:t>9</m:t>
                      </m:r>
                      <m:r>
                        <a:rPr lang="en-US" sz="2800" i="1">
                          <a:solidFill>
                            <a:schemeClr val="tx1"/>
                          </a:solidFill>
                          <a:latin typeface="Cambria Math"/>
                        </a:rPr>
                        <m:t>,</m:t>
                      </m:r>
                      <m:r>
                        <a:rPr lang="en-US" sz="2800" i="1">
                          <a:solidFill>
                            <a:schemeClr val="tx1"/>
                          </a:solidFill>
                          <a:latin typeface="Cambria Math"/>
                        </a:rPr>
                        <m:t>4</m:t>
                      </m:r>
                      <m:r>
                        <a:rPr lang="en-US" sz="2800" i="1">
                          <a:solidFill>
                            <a:schemeClr val="tx1"/>
                          </a:solidFill>
                          <a:latin typeface="Cambria Math"/>
                        </a:rPr>
                        <m:t>.</m:t>
                      </m:r>
                      <m:r>
                        <a:rPr lang="en-US" sz="2800" i="1">
                          <a:solidFill>
                            <a:schemeClr val="tx1"/>
                          </a:solidFill>
                          <a:latin typeface="Cambria Math"/>
                        </a:rPr>
                        <m:t>1</m:t>
                      </m:r>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a:rPr>
                            <m:t>0</m:t>
                          </m:r>
                        </m:e>
                        <m:sup>
                          <m:r>
                            <a:rPr lang="en-US" sz="2800" i="1">
                              <a:solidFill>
                                <a:schemeClr val="tx1"/>
                              </a:solidFill>
                              <a:latin typeface="Cambria Math"/>
                            </a:rPr>
                            <m:t>−</m:t>
                          </m:r>
                          <m:r>
                            <a:rPr lang="en-US" sz="2800" i="1">
                              <a:solidFill>
                                <a:schemeClr val="tx1"/>
                              </a:solidFill>
                              <a:latin typeface="Cambria Math"/>
                            </a:rPr>
                            <m:t>10</m:t>
                          </m:r>
                        </m:sup>
                      </m:sSup>
                      <m:r>
                        <a:rPr lang="en-US" sz="2800" i="1">
                          <a:solidFill>
                            <a:schemeClr val="tx1"/>
                          </a:solidFill>
                          <a:latin typeface="Cambria Math"/>
                        </a:rPr>
                        <m:t>(</m:t>
                      </m:r>
                      <m:r>
                        <a:rPr lang="en-US" sz="2800" i="1">
                          <a:solidFill>
                            <a:schemeClr val="tx1"/>
                          </a:solidFill>
                          <a:latin typeface="Cambria Math"/>
                        </a:rPr>
                        <m:t>𝑁</m:t>
                      </m:r>
                      <m:r>
                        <a:rPr lang="en-US" sz="2800" i="1">
                          <a:solidFill>
                            <a:schemeClr val="tx1"/>
                          </a:solidFill>
                          <a:latin typeface="Cambria Math"/>
                        </a:rPr>
                        <m:t>)</m:t>
                      </m:r>
                    </m:oMath>
                  </m:oMathPara>
                </a14:m>
                <a:endParaRPr lang="en-US" sz="2800" dirty="0">
                  <a:solidFill>
                    <a:schemeClr val="tx1"/>
                  </a:solidFill>
                  <a:latin typeface="+mj-lt"/>
                  <a:cs typeface="Times New Roman" pitchFamily="18" charset="0"/>
                </a:endParaRPr>
              </a:p>
            </p:txBody>
          </p:sp>
        </mc:Choice>
        <mc:Fallback xmlns="">
          <p:sp>
            <p:nvSpPr>
              <p:cNvPr id="40" name="Object 5" descr="n81 zalo Nguyen Thi Tho">
                <a:extLst>
                  <a:ext uri="{FF2B5EF4-FFF2-40B4-BE49-F238E27FC236}">
                    <a16:creationId xmlns="" xmlns:a16="http://schemas.microsoft.com/office/drawing/2014/main" xmlns:a14="http://schemas.microsoft.com/office/drawing/2010/main" id="{9E69F1D9-7C04-DC34-DE34-B7FD997743AD}"/>
                  </a:ext>
                </a:extLst>
              </p:cNvPr>
              <p:cNvSpPr txBox="1">
                <a:spLocks noRot="1" noChangeAspect="1" noMove="1" noResize="1" noEditPoints="1" noAdjustHandles="1" noChangeArrowheads="1" noChangeShapeType="1" noTextEdit="1"/>
              </p:cNvSpPr>
              <p:nvPr/>
            </p:nvSpPr>
            <p:spPr bwMode="auto">
              <a:xfrm>
                <a:off x="613141" y="3633787"/>
                <a:ext cx="6047191" cy="1669456"/>
              </a:xfrm>
              <a:prstGeom prst="rect">
                <a:avLst/>
              </a:prstGeom>
              <a:blipFill rotWithShape="1">
                <a:blip r:embed="rId2"/>
                <a:stretch>
                  <a:fillRect r="-3327"/>
                </a:stretch>
              </a:blipFill>
              <a:ln>
                <a:noFill/>
              </a:ln>
            </p:spPr>
            <p:txBody>
              <a:bodyPr/>
              <a:lstStyle/>
              <a:p>
                <a:r>
                  <a:rPr lang="en-US">
                    <a:noFill/>
                  </a:rPr>
                  <a:t> </a:t>
                </a:r>
              </a:p>
            </p:txBody>
          </p:sp>
        </mc:Fallback>
      </mc:AlternateContent>
      <p:sp>
        <p:nvSpPr>
          <p:cNvPr id="41" name="Rectangle 2" descr="n81 zalo Nguyen Thi Tho">
            <a:extLst>
              <a:ext uri="{FF2B5EF4-FFF2-40B4-BE49-F238E27FC236}">
                <a16:creationId xmlns:a16="http://schemas.microsoft.com/office/drawing/2014/main" id="{5E14F037-4ED9-3F0B-5788-657F7B13E38B}"/>
              </a:ext>
            </a:extLst>
          </p:cNvPr>
          <p:cNvSpPr>
            <a:spLocks noChangeArrowheads="1"/>
          </p:cNvSpPr>
          <p:nvPr/>
        </p:nvSpPr>
        <p:spPr bwMode="auto">
          <a:xfrm>
            <a:off x="371996" y="5303246"/>
            <a:ext cx="6267707"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20" tIns="60960" rIns="121920" bIns="60960" anchor="ctr">
            <a:spAutoFit/>
          </a:bodyPr>
          <a:lstStyle>
            <a:lvl1pPr defTabSz="1217613">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defTabSz="1217613">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defTabSz="1217613">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defTabSz="1217613">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defTabSz="1217613">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1217613"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1217613"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chemeClr val="tx1"/>
                </a:solidFill>
                <a:effectLst/>
                <a:uLnTx/>
                <a:uFillTx/>
                <a:latin typeface="+mj-lt"/>
                <a:cs typeface="Times New Roman" pitchFamily="18" charset="0"/>
              </a:rPr>
              <a:t>- Trọng lực tác dụng lên mỗi vật:</a:t>
            </a:r>
          </a:p>
          <a:p>
            <a:pPr marL="0" marR="0" lvl="0" indent="0" algn="just" defTabSz="1217613"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chemeClr val="tx1"/>
                </a:solidFill>
                <a:effectLst/>
                <a:uLnTx/>
                <a:uFillTx/>
                <a:latin typeface="+mj-lt"/>
                <a:cs typeface="Times New Roman" pitchFamily="18" charset="0"/>
              </a:rPr>
              <a:t>	</a:t>
            </a:r>
          </a:p>
        </p:txBody>
      </p:sp>
      <mc:AlternateContent xmlns:mc="http://schemas.openxmlformats.org/markup-compatibility/2006" xmlns:a14="http://schemas.microsoft.com/office/drawing/2010/main">
        <mc:Choice Requires="a14">
          <p:sp>
            <p:nvSpPr>
              <p:cNvPr id="42" name="Object 8" descr="n81 zalo Nguyen Thi Tho">
                <a:extLst>
                  <a:ext uri="{FF2B5EF4-FFF2-40B4-BE49-F238E27FC236}">
                    <a16:creationId xmlns:a16="http://schemas.microsoft.com/office/drawing/2014/main" id="{FD9E851F-F212-D6B7-9119-18D69D47A5A1}"/>
                  </a:ext>
                </a:extLst>
              </p:cNvPr>
              <p:cNvSpPr txBox="1"/>
              <p:nvPr/>
            </p:nvSpPr>
            <p:spPr bwMode="auto">
              <a:xfrm>
                <a:off x="775344" y="5927637"/>
                <a:ext cx="5395723" cy="446088"/>
              </a:xfrm>
              <a:prstGeom prst="rect">
                <a:avLst/>
              </a:prstGeom>
              <a:noFill/>
              <a:ln>
                <a:noFill/>
              </a:ln>
            </p:spPr>
            <p:txBody>
              <a:bodyPr>
                <a:noAutofit/>
              </a:bodyPr>
              <a:lstStyle/>
              <a:p>
                <a:pPr/>
                <a14:m>
                  <m:oMathPara xmlns:m="http://schemas.openxmlformats.org/officeDocument/2006/math">
                    <m:oMathParaPr>
                      <m:jc m:val="center"/>
                    </m:oMathParaPr>
                    <m:oMath xmlns:m="http://schemas.openxmlformats.org/officeDocument/2006/math">
                      <m:r>
                        <a:rPr lang="en-US" sz="2800" i="1" smtClean="0">
                          <a:solidFill>
                            <a:schemeClr val="tx1"/>
                          </a:solidFill>
                          <a:latin typeface="Cambria Math"/>
                        </a:rPr>
                        <m:t>𝑃</m:t>
                      </m:r>
                      <m:r>
                        <a:rPr lang="en-US" sz="2800" i="1" smtClean="0">
                          <a:solidFill>
                            <a:schemeClr val="tx1"/>
                          </a:solidFill>
                          <a:latin typeface="Cambria Math"/>
                        </a:rPr>
                        <m:t>=</m:t>
                      </m:r>
                      <m:r>
                        <a:rPr lang="en-US" sz="2800" i="1" smtClean="0">
                          <a:solidFill>
                            <a:schemeClr val="tx1"/>
                          </a:solidFill>
                          <a:latin typeface="Cambria Math"/>
                        </a:rPr>
                        <m:t>𝑚𝑔</m:t>
                      </m:r>
                      <m:r>
                        <a:rPr lang="en-US" sz="2800" i="1" smtClean="0">
                          <a:solidFill>
                            <a:schemeClr val="tx1"/>
                          </a:solidFill>
                          <a:latin typeface="Cambria Math"/>
                        </a:rPr>
                        <m:t>=</m:t>
                      </m:r>
                      <m:r>
                        <a:rPr lang="en-US" sz="2800" i="1" smtClean="0">
                          <a:solidFill>
                            <a:schemeClr val="tx1"/>
                          </a:solidFill>
                          <a:latin typeface="Cambria Math"/>
                        </a:rPr>
                        <m:t>3</m:t>
                      </m:r>
                      <m:r>
                        <a:rPr lang="en-US" sz="2800" i="1" smtClean="0">
                          <a:solidFill>
                            <a:schemeClr val="tx1"/>
                          </a:solidFill>
                          <a:latin typeface="Cambria Math"/>
                        </a:rPr>
                        <m:t>.</m:t>
                      </m:r>
                      <m:r>
                        <a:rPr lang="en-US" sz="2800" i="1" smtClean="0">
                          <a:solidFill>
                            <a:schemeClr val="tx1"/>
                          </a:solidFill>
                          <a:latin typeface="Cambria Math"/>
                        </a:rPr>
                        <m:t>9</m:t>
                      </m:r>
                      <m:r>
                        <a:rPr lang="en-US" sz="2800" i="1" smtClean="0">
                          <a:solidFill>
                            <a:schemeClr val="tx1"/>
                          </a:solidFill>
                          <a:latin typeface="Cambria Math"/>
                        </a:rPr>
                        <m:t>,</m:t>
                      </m:r>
                      <m:r>
                        <a:rPr lang="en-US" sz="2800" i="1" smtClean="0">
                          <a:solidFill>
                            <a:schemeClr val="tx1"/>
                          </a:solidFill>
                          <a:latin typeface="Cambria Math"/>
                        </a:rPr>
                        <m:t>8</m:t>
                      </m:r>
                      <m:r>
                        <a:rPr lang="en-US" sz="2800" i="1" smtClean="0">
                          <a:solidFill>
                            <a:schemeClr val="tx1"/>
                          </a:solidFill>
                          <a:latin typeface="Cambria Math"/>
                        </a:rPr>
                        <m:t>=</m:t>
                      </m:r>
                      <m:r>
                        <a:rPr lang="en-US" sz="2800" i="1" smtClean="0">
                          <a:solidFill>
                            <a:schemeClr val="tx1"/>
                          </a:solidFill>
                          <a:latin typeface="Cambria Math"/>
                        </a:rPr>
                        <m:t>29</m:t>
                      </m:r>
                      <m:r>
                        <a:rPr lang="en-US" sz="2800" i="1" smtClean="0">
                          <a:solidFill>
                            <a:schemeClr val="tx1"/>
                          </a:solidFill>
                          <a:latin typeface="Cambria Math"/>
                        </a:rPr>
                        <m:t>,</m:t>
                      </m:r>
                      <m:r>
                        <a:rPr lang="en-US" sz="2800" i="1" smtClean="0">
                          <a:solidFill>
                            <a:schemeClr val="tx1"/>
                          </a:solidFill>
                          <a:latin typeface="Cambria Math"/>
                        </a:rPr>
                        <m:t>4</m:t>
                      </m:r>
                      <m:r>
                        <a:rPr lang="en-US" sz="2800" i="1" smtClean="0">
                          <a:solidFill>
                            <a:schemeClr val="tx1"/>
                          </a:solidFill>
                          <a:latin typeface="Cambria Math"/>
                        </a:rPr>
                        <m:t>𝑁</m:t>
                      </m:r>
                    </m:oMath>
                  </m:oMathPara>
                </a14:m>
                <a:endParaRPr lang="en-US" sz="2800">
                  <a:solidFill>
                    <a:schemeClr val="tx1"/>
                  </a:solidFill>
                  <a:latin typeface="+mj-lt"/>
                </a:endParaRPr>
              </a:p>
            </p:txBody>
          </p:sp>
        </mc:Choice>
        <mc:Fallback xmlns="">
          <p:sp>
            <p:nvSpPr>
              <p:cNvPr id="42" name="Object 8" descr="n81 zalo Nguyen Thi Tho">
                <a:extLst>
                  <a:ext uri="{FF2B5EF4-FFF2-40B4-BE49-F238E27FC236}">
                    <a16:creationId xmlns="" xmlns:a16="http://schemas.microsoft.com/office/drawing/2014/main" xmlns:a14="http://schemas.microsoft.com/office/drawing/2010/main" id="{FD9E851F-F212-D6B7-9119-18D69D47A5A1}"/>
                  </a:ext>
                </a:extLst>
              </p:cNvPr>
              <p:cNvSpPr txBox="1">
                <a:spLocks noRot="1" noChangeAspect="1" noMove="1" noResize="1" noEditPoints="1" noAdjustHandles="1" noChangeArrowheads="1" noChangeShapeType="1" noTextEdit="1"/>
              </p:cNvSpPr>
              <p:nvPr/>
            </p:nvSpPr>
            <p:spPr bwMode="auto">
              <a:xfrm>
                <a:off x="775344" y="5927637"/>
                <a:ext cx="5395723" cy="446088"/>
              </a:xfrm>
              <a:prstGeom prst="rect">
                <a:avLst/>
              </a:prstGeom>
              <a:blipFill rotWithShape="1">
                <a:blip r:embed="rId3"/>
                <a:stretch>
                  <a:fillRect t="-12162" b="-54054"/>
                </a:stretch>
              </a:blipFill>
              <a:ln>
                <a:noFill/>
              </a:ln>
            </p:spPr>
            <p:txBody>
              <a:bodyPr/>
              <a:lstStyle/>
              <a:p>
                <a:r>
                  <a:rPr lang="en-US">
                    <a:noFill/>
                  </a:rPr>
                  <a:t> </a:t>
                </a:r>
              </a:p>
            </p:txBody>
          </p:sp>
        </mc:Fallback>
      </mc:AlternateContent>
      <p:grpSp>
        <p:nvGrpSpPr>
          <p:cNvPr id="47" name="Group 46" descr="n81 zalo Nguyen Thi Tho">
            <a:extLst>
              <a:ext uri="{FF2B5EF4-FFF2-40B4-BE49-F238E27FC236}">
                <a16:creationId xmlns:a16="http://schemas.microsoft.com/office/drawing/2014/main" id="{E26FA78A-EB88-4091-0BE2-2951A0D33ED0}"/>
              </a:ext>
            </a:extLst>
          </p:cNvPr>
          <p:cNvGrpSpPr/>
          <p:nvPr/>
        </p:nvGrpSpPr>
        <p:grpSpPr>
          <a:xfrm>
            <a:off x="6183139" y="4017075"/>
            <a:ext cx="5878236" cy="2488518"/>
            <a:chOff x="4286248" y="2536556"/>
            <a:chExt cx="4765835" cy="2365928"/>
          </a:xfrm>
        </p:grpSpPr>
        <p:sp>
          <p:nvSpPr>
            <p:cNvPr id="48" name="Rectangle 47">
              <a:extLst>
                <a:ext uri="{FF2B5EF4-FFF2-40B4-BE49-F238E27FC236}">
                  <a16:creationId xmlns:a16="http://schemas.microsoft.com/office/drawing/2014/main" id="{9F02421A-A79F-92BA-ABCC-D7C45F04C3A8}"/>
                </a:ext>
              </a:extLst>
            </p:cNvPr>
            <p:cNvSpPr/>
            <p:nvPr/>
          </p:nvSpPr>
          <p:spPr>
            <a:xfrm>
              <a:off x="4786314" y="2676583"/>
              <a:ext cx="3786214" cy="1966869"/>
            </a:xfrm>
            <a:prstGeom prst="rect">
              <a:avLst/>
            </a:prstGeom>
          </p:spPr>
          <p:style>
            <a:lnRef idx="0">
              <a:schemeClr val="dk1"/>
            </a:lnRef>
            <a:fillRef idx="1001">
              <a:schemeClr val="lt1"/>
            </a:fillRef>
            <a:effectRef idx="3">
              <a:schemeClr val="dk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grpSp>
          <p:nvGrpSpPr>
            <p:cNvPr id="49" name="Google Shape;996;p33">
              <a:extLst>
                <a:ext uri="{FF2B5EF4-FFF2-40B4-BE49-F238E27FC236}">
                  <a16:creationId xmlns:a16="http://schemas.microsoft.com/office/drawing/2014/main" id="{DF327D02-1964-0770-1C98-7B2088D844A2}"/>
                </a:ext>
              </a:extLst>
            </p:cNvPr>
            <p:cNvGrpSpPr/>
            <p:nvPr/>
          </p:nvGrpSpPr>
          <p:grpSpPr>
            <a:xfrm>
              <a:off x="4286248" y="2536556"/>
              <a:ext cx="4765835" cy="2365928"/>
              <a:chOff x="3938374" y="1834692"/>
              <a:chExt cx="4542205" cy="2067661"/>
            </a:xfrm>
          </p:grpSpPr>
          <p:sp>
            <p:nvSpPr>
              <p:cNvPr id="50" name="Google Shape;997;p33">
                <a:extLst>
                  <a:ext uri="{FF2B5EF4-FFF2-40B4-BE49-F238E27FC236}">
                    <a16:creationId xmlns:a16="http://schemas.microsoft.com/office/drawing/2014/main" id="{7742F3F4-658F-8273-6C1C-81C393432BA5}"/>
                  </a:ext>
                </a:extLst>
              </p:cNvPr>
              <p:cNvSpPr/>
              <p:nvPr/>
            </p:nvSpPr>
            <p:spPr>
              <a:xfrm>
                <a:off x="4309824" y="1834692"/>
                <a:ext cx="3797910" cy="1948605"/>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51" name="Google Shape;998;p33">
                <a:extLst>
                  <a:ext uri="{FF2B5EF4-FFF2-40B4-BE49-F238E27FC236}">
                    <a16:creationId xmlns:a16="http://schemas.microsoft.com/office/drawing/2014/main" id="{43829A06-A322-D514-EB6B-307F01A72278}"/>
                  </a:ext>
                </a:extLst>
              </p:cNvPr>
              <p:cNvSpPr/>
              <p:nvPr/>
            </p:nvSpPr>
            <p:spPr>
              <a:xfrm>
                <a:off x="3938374" y="3832321"/>
                <a:ext cx="4542205" cy="70032"/>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52" name="Google Shape;999;p33">
                <a:extLst>
                  <a:ext uri="{FF2B5EF4-FFF2-40B4-BE49-F238E27FC236}">
                    <a16:creationId xmlns:a16="http://schemas.microsoft.com/office/drawing/2014/main" id="{AF9A8D78-A631-BAA5-C541-55CE7A10F8A9}"/>
                  </a:ext>
                </a:extLst>
              </p:cNvPr>
              <p:cNvSpPr/>
              <p:nvPr/>
            </p:nvSpPr>
            <p:spPr>
              <a:xfrm>
                <a:off x="3938374" y="3776295"/>
                <a:ext cx="4541505" cy="56025"/>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53" name="Google Shape;1000;p33">
                <a:extLst>
                  <a:ext uri="{FF2B5EF4-FFF2-40B4-BE49-F238E27FC236}">
                    <a16:creationId xmlns:a16="http://schemas.microsoft.com/office/drawing/2014/main" id="{A7FC0817-D9EF-9DFF-6300-13E486613BD2}"/>
                  </a:ext>
                </a:extLst>
              </p:cNvPr>
              <p:cNvSpPr/>
              <p:nvPr/>
            </p:nvSpPr>
            <p:spPr>
              <a:xfrm>
                <a:off x="5872718" y="3776295"/>
                <a:ext cx="665106" cy="35016"/>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grpSp>
      </p:grpSp>
      <p:grpSp>
        <p:nvGrpSpPr>
          <p:cNvPr id="54" name="Group 26" descr="n81 zalo Nguyen Thi Tho">
            <a:extLst>
              <a:ext uri="{FF2B5EF4-FFF2-40B4-BE49-F238E27FC236}">
                <a16:creationId xmlns:a16="http://schemas.microsoft.com/office/drawing/2014/main" id="{64635631-0CCC-00E5-31CC-B67F2D79AFE2}"/>
              </a:ext>
            </a:extLst>
          </p:cNvPr>
          <p:cNvGrpSpPr>
            <a:grpSpLocks/>
          </p:cNvGrpSpPr>
          <p:nvPr/>
        </p:nvGrpSpPr>
        <p:grpSpPr bwMode="auto">
          <a:xfrm>
            <a:off x="6948924" y="4142346"/>
            <a:ext cx="4382467" cy="2037952"/>
            <a:chOff x="2299313" y="4756222"/>
            <a:chExt cx="4160202" cy="1425982"/>
          </a:xfrm>
        </p:grpSpPr>
        <p:sp>
          <p:nvSpPr>
            <p:cNvPr id="55" name="Line 2">
              <a:extLst>
                <a:ext uri="{FF2B5EF4-FFF2-40B4-BE49-F238E27FC236}">
                  <a16:creationId xmlns:a16="http://schemas.microsoft.com/office/drawing/2014/main" id="{4EBE021B-E7F6-9B1B-B04C-40481764F071}"/>
                </a:ext>
              </a:extLst>
            </p:cNvPr>
            <p:cNvSpPr>
              <a:spLocks noChangeShapeType="1"/>
            </p:cNvSpPr>
            <p:nvPr/>
          </p:nvSpPr>
          <p:spPr bwMode="auto">
            <a:xfrm flipH="1">
              <a:off x="2608528" y="5849913"/>
              <a:ext cx="3474773" cy="0"/>
            </a:xfrm>
            <a:prstGeom prst="line">
              <a:avLst/>
            </a:prstGeom>
            <a:noFill/>
            <a:ln w="28575">
              <a:solidFill>
                <a:srgbClr val="000000"/>
              </a:solidFill>
              <a:round/>
              <a:headEnd type="arrow" w="med" len="med"/>
              <a:tailEnd type="arrow" w="med" len="me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56" name="Line 3">
              <a:extLst>
                <a:ext uri="{FF2B5EF4-FFF2-40B4-BE49-F238E27FC236}">
                  <a16:creationId xmlns:a16="http://schemas.microsoft.com/office/drawing/2014/main" id="{DE51FDBE-06D4-DC8D-AEB0-8D5381DDDECC}"/>
                </a:ext>
              </a:extLst>
            </p:cNvPr>
            <p:cNvSpPr>
              <a:spLocks noChangeShapeType="1"/>
            </p:cNvSpPr>
            <p:nvPr/>
          </p:nvSpPr>
          <p:spPr bwMode="auto">
            <a:xfrm>
              <a:off x="2619375" y="5200561"/>
              <a:ext cx="3463925" cy="0"/>
            </a:xfrm>
            <a:prstGeom prst="line">
              <a:avLst/>
            </a:prstGeom>
            <a:noFill/>
            <a:ln w="28575">
              <a:solidFill>
                <a:schemeClr val="hlink"/>
              </a:solidFill>
              <a:prstDash val="sysDash"/>
              <a:round/>
              <a:headEnd type="none" w="sm" len="sm"/>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57" name="Group 56">
              <a:extLst>
                <a:ext uri="{FF2B5EF4-FFF2-40B4-BE49-F238E27FC236}">
                  <a16:creationId xmlns:a16="http://schemas.microsoft.com/office/drawing/2014/main" id="{4E7542B8-5661-05C3-2B92-4B23DA0F67FD}"/>
                </a:ext>
              </a:extLst>
            </p:cNvPr>
            <p:cNvGrpSpPr>
              <a:grpSpLocks/>
            </p:cNvGrpSpPr>
            <p:nvPr/>
          </p:nvGrpSpPr>
          <p:grpSpPr bwMode="auto">
            <a:xfrm>
              <a:off x="2471180" y="5104219"/>
              <a:ext cx="259934" cy="1077985"/>
              <a:chOff x="857" y="3130"/>
              <a:chExt cx="204" cy="846"/>
            </a:xfrm>
          </p:grpSpPr>
          <p:sp>
            <p:nvSpPr>
              <p:cNvPr id="1034" name="Oval 5">
                <a:extLst>
                  <a:ext uri="{FF2B5EF4-FFF2-40B4-BE49-F238E27FC236}">
                    <a16:creationId xmlns:a16="http://schemas.microsoft.com/office/drawing/2014/main" id="{5500A58A-8069-8750-8D4D-D26CFC1A1234}"/>
                  </a:ext>
                </a:extLst>
              </p:cNvPr>
              <p:cNvSpPr>
                <a:spLocks noChangeArrowheads="1"/>
              </p:cNvSpPr>
              <p:nvPr/>
            </p:nvSpPr>
            <p:spPr bwMode="auto">
              <a:xfrm>
                <a:off x="857" y="3130"/>
                <a:ext cx="204" cy="151"/>
              </a:xfrm>
              <a:prstGeom prst="ellipse">
                <a:avLst/>
              </a:prstGeom>
              <a:solidFill>
                <a:srgbClr val="FFC000"/>
              </a:solidFill>
              <a:ln w="3175">
                <a:solidFill>
                  <a:srgbClr val="000000"/>
                </a:solidFill>
                <a:round/>
                <a:headEnd type="none" w="sm" len="sm"/>
                <a:tailEnd/>
              </a:ln>
              <a:effectLst/>
            </p:spPr>
            <p:txBody>
              <a:bodyPr wrap="none" anchor="ct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1035" name="Line 6">
                <a:extLst>
                  <a:ext uri="{FF2B5EF4-FFF2-40B4-BE49-F238E27FC236}">
                    <a16:creationId xmlns:a16="http://schemas.microsoft.com/office/drawing/2014/main" id="{47F5DFD0-4141-A760-6C3B-37FEC12ECAA8}"/>
                  </a:ext>
                </a:extLst>
              </p:cNvPr>
              <p:cNvSpPr>
                <a:spLocks noChangeShapeType="1"/>
              </p:cNvSpPr>
              <p:nvPr/>
            </p:nvSpPr>
            <p:spPr bwMode="auto">
              <a:xfrm>
                <a:off x="957" y="3202"/>
                <a:ext cx="0" cy="774"/>
              </a:xfrm>
              <a:prstGeom prst="line">
                <a:avLst/>
              </a:prstGeom>
              <a:noFill/>
              <a:ln w="28575">
                <a:solidFill>
                  <a:srgbClr val="000000"/>
                </a:solidFill>
                <a:prstDash val="sysDash"/>
                <a:round/>
                <a:headEnd type="none" w="sm" len="sm"/>
                <a:tailEn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grpSp>
        <p:grpSp>
          <p:nvGrpSpPr>
            <p:cNvPr id="58" name="Group 9">
              <a:extLst>
                <a:ext uri="{FF2B5EF4-FFF2-40B4-BE49-F238E27FC236}">
                  <a16:creationId xmlns:a16="http://schemas.microsoft.com/office/drawing/2014/main" id="{0AC96C85-7532-CCBE-A179-07B1F84662B0}"/>
                </a:ext>
              </a:extLst>
            </p:cNvPr>
            <p:cNvGrpSpPr>
              <a:grpSpLocks/>
            </p:cNvGrpSpPr>
            <p:nvPr/>
          </p:nvGrpSpPr>
          <p:grpSpPr bwMode="auto">
            <a:xfrm>
              <a:off x="5946272" y="5105494"/>
              <a:ext cx="259932" cy="1047404"/>
              <a:chOff x="4316" y="3131"/>
              <a:chExt cx="204" cy="822"/>
            </a:xfrm>
          </p:grpSpPr>
          <p:sp>
            <p:nvSpPr>
              <p:cNvPr id="1032" name="Oval 10">
                <a:extLst>
                  <a:ext uri="{FF2B5EF4-FFF2-40B4-BE49-F238E27FC236}">
                    <a16:creationId xmlns:a16="http://schemas.microsoft.com/office/drawing/2014/main" id="{FC1A1E53-9DCE-EC70-65DC-8F5CFF8BDB75}"/>
                  </a:ext>
                </a:extLst>
              </p:cNvPr>
              <p:cNvSpPr>
                <a:spLocks noChangeArrowheads="1"/>
              </p:cNvSpPr>
              <p:nvPr/>
            </p:nvSpPr>
            <p:spPr bwMode="auto">
              <a:xfrm>
                <a:off x="4316" y="3131"/>
                <a:ext cx="204" cy="151"/>
              </a:xfrm>
              <a:prstGeom prst="ellipse">
                <a:avLst/>
              </a:prstGeom>
              <a:gradFill rotWithShape="1">
                <a:gsLst>
                  <a:gs pos="0">
                    <a:srgbClr val="669900"/>
                  </a:gs>
                  <a:gs pos="100000">
                    <a:srgbClr val="2F4700"/>
                  </a:gs>
                </a:gsLst>
                <a:path path="shape">
                  <a:fillToRect l="50000" t="50000" r="50000" b="50000"/>
                </a:path>
              </a:gradFill>
              <a:ln w="3175">
                <a:solidFill>
                  <a:srgbClr val="000000"/>
                </a:solidFill>
                <a:round/>
                <a:headEnd type="none" w="sm" len="sm"/>
                <a:tailEnd/>
              </a:ln>
            </p:spPr>
            <p:txBody>
              <a:bodyPr wrap="none" anchor="ct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1033" name="Line 11">
                <a:extLst>
                  <a:ext uri="{FF2B5EF4-FFF2-40B4-BE49-F238E27FC236}">
                    <a16:creationId xmlns:a16="http://schemas.microsoft.com/office/drawing/2014/main" id="{8446B958-CA65-4CBF-D87C-5FB2518B10AB}"/>
                  </a:ext>
                </a:extLst>
              </p:cNvPr>
              <p:cNvSpPr>
                <a:spLocks noChangeShapeType="1"/>
              </p:cNvSpPr>
              <p:nvPr/>
            </p:nvSpPr>
            <p:spPr bwMode="auto">
              <a:xfrm>
                <a:off x="4413" y="3202"/>
                <a:ext cx="0" cy="751"/>
              </a:xfrm>
              <a:prstGeom prst="line">
                <a:avLst/>
              </a:prstGeom>
              <a:ln w="28575">
                <a:solidFill>
                  <a:srgbClr val="000000"/>
                </a:solidFill>
                <a:prstDash val="sysDash"/>
                <a:headEnd type="none" w="sm" len="sm"/>
                <a:tailEnd/>
              </a:ln>
            </p:spPr>
            <p:style>
              <a:lnRef idx="1">
                <a:schemeClr val="accent1"/>
              </a:lnRef>
              <a:fillRef idx="0">
                <a:schemeClr val="accent1"/>
              </a:fillRef>
              <a:effectRef idx="0">
                <a:schemeClr val="accent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grpSp>
        <p:grpSp>
          <p:nvGrpSpPr>
            <p:cNvPr id="59" name="Group 14">
              <a:extLst>
                <a:ext uri="{FF2B5EF4-FFF2-40B4-BE49-F238E27FC236}">
                  <a16:creationId xmlns:a16="http://schemas.microsoft.com/office/drawing/2014/main" id="{8CB48C0A-6BC8-8FB2-9385-F62DA9E6F4E1}"/>
                </a:ext>
              </a:extLst>
            </p:cNvPr>
            <p:cNvGrpSpPr>
              <a:grpSpLocks/>
            </p:cNvGrpSpPr>
            <p:nvPr/>
          </p:nvGrpSpPr>
          <p:grpSpPr bwMode="auto">
            <a:xfrm>
              <a:off x="2876554" y="5403772"/>
              <a:ext cx="576263" cy="322264"/>
              <a:chOff x="1520" y="1875"/>
              <a:chExt cx="363" cy="203"/>
            </a:xfrm>
          </p:grpSpPr>
          <p:sp>
            <p:nvSpPr>
              <p:cNvPr id="1030" name="Text Box 15">
                <a:extLst>
                  <a:ext uri="{FF2B5EF4-FFF2-40B4-BE49-F238E27FC236}">
                    <a16:creationId xmlns:a16="http://schemas.microsoft.com/office/drawing/2014/main" id="{ECE1FAF2-99E6-F0F5-C8D9-507A66621EAD}"/>
                  </a:ext>
                </a:extLst>
              </p:cNvPr>
              <p:cNvSpPr txBox="1">
                <a:spLocks noChangeArrowheads="1"/>
              </p:cNvSpPr>
              <p:nvPr/>
            </p:nvSpPr>
            <p:spPr bwMode="auto">
              <a:xfrm>
                <a:off x="1520" y="1875"/>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21</a:t>
                </a:r>
                <a:endParaRPr lang="en-US" sz="2400" kern="0">
                  <a:solidFill>
                    <a:srgbClr val="FF0000"/>
                  </a:solidFill>
                  <a:latin typeface="Sitka Small" panose="02000505000000020004" pitchFamily="2" charset="0"/>
                  <a:cs typeface="Arial"/>
                  <a:sym typeface="Arial"/>
                </a:endParaRPr>
              </a:p>
            </p:txBody>
          </p:sp>
          <p:sp>
            <p:nvSpPr>
              <p:cNvPr id="1031" name="Line 16">
                <a:extLst>
                  <a:ext uri="{FF2B5EF4-FFF2-40B4-BE49-F238E27FC236}">
                    <a16:creationId xmlns:a16="http://schemas.microsoft.com/office/drawing/2014/main" id="{5DF718CC-4740-856F-A029-5D78B94702EA}"/>
                  </a:ext>
                </a:extLst>
              </p:cNvPr>
              <p:cNvSpPr>
                <a:spLocks noChangeShapeType="1"/>
              </p:cNvSpPr>
              <p:nvPr/>
            </p:nvSpPr>
            <p:spPr bwMode="auto">
              <a:xfrm>
                <a:off x="1561" y="1884"/>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sp>
          <p:nvSpPr>
            <p:cNvPr id="60" name="Rectangle 59">
              <a:extLst>
                <a:ext uri="{FF2B5EF4-FFF2-40B4-BE49-F238E27FC236}">
                  <a16:creationId xmlns:a16="http://schemas.microsoft.com/office/drawing/2014/main" id="{C365A977-F199-4169-6438-DCED7CDB38C9}"/>
                </a:ext>
              </a:extLst>
            </p:cNvPr>
            <p:cNvSpPr>
              <a:spLocks noChangeArrowheads="1"/>
            </p:cNvSpPr>
            <p:nvPr/>
          </p:nvSpPr>
          <p:spPr bwMode="auto">
            <a:xfrm>
              <a:off x="4259951" y="5773029"/>
              <a:ext cx="281077" cy="40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p>
              <a:pPr defTabSz="1219170" eaLnBrk="1" fontAlgn="auto" hangingPunct="1">
                <a:spcBef>
                  <a:spcPts val="0"/>
                </a:spcBef>
                <a:spcAft>
                  <a:spcPts val="0"/>
                </a:spcAft>
                <a:buClr>
                  <a:srgbClr val="000000"/>
                </a:buClr>
              </a:pPr>
              <a:r>
                <a:rPr lang="en-US" sz="3200" kern="0">
                  <a:solidFill>
                    <a:srgbClr val="0070C0"/>
                  </a:solidFill>
                  <a:latin typeface="Sitka Small" panose="02000505000000020004" pitchFamily="2" charset="0"/>
                  <a:cs typeface="Arial"/>
                  <a:sym typeface="Arial"/>
                </a:rPr>
                <a:t>r</a:t>
              </a:r>
              <a:endParaRPr lang="en-US" sz="4267" kern="0">
                <a:solidFill>
                  <a:srgbClr val="0070C0"/>
                </a:solidFill>
                <a:latin typeface="Sitka Small" panose="02000505000000020004" pitchFamily="2" charset="0"/>
                <a:cs typeface="Arial"/>
                <a:sym typeface="Arial"/>
              </a:endParaRPr>
            </a:p>
          </p:txBody>
        </p:sp>
        <p:sp>
          <p:nvSpPr>
            <p:cNvPr id="61" name="Line 12">
              <a:extLst>
                <a:ext uri="{FF2B5EF4-FFF2-40B4-BE49-F238E27FC236}">
                  <a16:creationId xmlns:a16="http://schemas.microsoft.com/office/drawing/2014/main" id="{0CFB8E0E-C003-3E2E-A0E9-C50A10779ADE}"/>
                </a:ext>
              </a:extLst>
            </p:cNvPr>
            <p:cNvSpPr>
              <a:spLocks noChangeShapeType="1"/>
            </p:cNvSpPr>
            <p:nvPr/>
          </p:nvSpPr>
          <p:spPr bwMode="auto">
            <a:xfrm>
              <a:off x="2621518" y="5197715"/>
              <a:ext cx="950901" cy="0"/>
            </a:xfrm>
            <a:prstGeom prst="line">
              <a:avLst/>
            </a:prstGeom>
            <a:noFill/>
            <a:ln w="38100">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62" name="Line 13">
              <a:extLst>
                <a:ext uri="{FF2B5EF4-FFF2-40B4-BE49-F238E27FC236}">
                  <a16:creationId xmlns:a16="http://schemas.microsoft.com/office/drawing/2014/main" id="{C054D291-ABF9-4211-5298-090CC83B8072}"/>
                </a:ext>
              </a:extLst>
            </p:cNvPr>
            <p:cNvSpPr>
              <a:spLocks noChangeShapeType="1"/>
            </p:cNvSpPr>
            <p:nvPr/>
          </p:nvSpPr>
          <p:spPr bwMode="auto">
            <a:xfrm>
              <a:off x="5102685" y="5197715"/>
              <a:ext cx="950901" cy="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63" name="Text Box 22">
              <a:extLst>
                <a:ext uri="{FF2B5EF4-FFF2-40B4-BE49-F238E27FC236}">
                  <a16:creationId xmlns:a16="http://schemas.microsoft.com/office/drawing/2014/main" id="{EFA1789A-7369-7C01-949B-A73B3A6B2C29}"/>
                </a:ext>
              </a:extLst>
            </p:cNvPr>
            <p:cNvSpPr txBox="1">
              <a:spLocks noChangeArrowheads="1"/>
            </p:cNvSpPr>
            <p:nvPr/>
          </p:nvSpPr>
          <p:spPr bwMode="auto">
            <a:xfrm>
              <a:off x="2299313" y="4771625"/>
              <a:ext cx="863600"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7D2A99"/>
                  </a:solidFill>
                  <a:latin typeface="Sitka Small" panose="02000505000000020004" pitchFamily="2" charset="0"/>
                  <a:cs typeface="Tahoma" pitchFamily="34" charset="0"/>
                  <a:sym typeface="Arial"/>
                </a:rPr>
                <a:t>m</a:t>
              </a:r>
              <a:r>
                <a:rPr lang="en-US" sz="2667" b="1" kern="0" baseline="-25000">
                  <a:solidFill>
                    <a:srgbClr val="7D2A99"/>
                  </a:solidFill>
                  <a:latin typeface="Sitka Small" panose="02000505000000020004" pitchFamily="2" charset="0"/>
                  <a:cs typeface="Tahoma" pitchFamily="34" charset="0"/>
                  <a:sym typeface="Arial"/>
                </a:rPr>
                <a:t>1</a:t>
              </a:r>
              <a:endParaRPr lang="en-US" sz="2667" b="1" kern="0">
                <a:solidFill>
                  <a:srgbClr val="7D2A99"/>
                </a:solidFill>
                <a:latin typeface="Sitka Small" panose="02000505000000020004" pitchFamily="2" charset="0"/>
                <a:cs typeface="Tahoma" pitchFamily="34" charset="0"/>
                <a:sym typeface="Arial"/>
              </a:endParaRPr>
            </a:p>
          </p:txBody>
        </p:sp>
        <p:sp>
          <p:nvSpPr>
            <p:cNvPr id="1024" name="Text Box 23">
              <a:extLst>
                <a:ext uri="{FF2B5EF4-FFF2-40B4-BE49-F238E27FC236}">
                  <a16:creationId xmlns:a16="http://schemas.microsoft.com/office/drawing/2014/main" id="{1F281A44-DE9C-97F3-1918-F07808DFB337}"/>
                </a:ext>
              </a:extLst>
            </p:cNvPr>
            <p:cNvSpPr txBox="1">
              <a:spLocks noChangeArrowheads="1"/>
            </p:cNvSpPr>
            <p:nvPr/>
          </p:nvSpPr>
          <p:spPr bwMode="auto">
            <a:xfrm>
              <a:off x="5831114" y="4756222"/>
              <a:ext cx="628401"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669900"/>
                  </a:solidFill>
                  <a:latin typeface="Cambria" pitchFamily="18" charset="0"/>
                  <a:cs typeface="Arial"/>
                  <a:sym typeface="Arial"/>
                </a:rPr>
                <a:t>m</a:t>
              </a:r>
              <a:r>
                <a:rPr lang="en-US" sz="2667" b="1" kern="0" baseline="-25000">
                  <a:solidFill>
                    <a:srgbClr val="669900"/>
                  </a:solidFill>
                  <a:latin typeface="Cambria" pitchFamily="18" charset="0"/>
                  <a:cs typeface="Arial"/>
                  <a:sym typeface="Arial"/>
                </a:rPr>
                <a:t>2</a:t>
              </a:r>
              <a:endParaRPr lang="en-US" sz="2667" b="1" kern="0">
                <a:solidFill>
                  <a:srgbClr val="669900"/>
                </a:solidFill>
                <a:latin typeface="Cambria" pitchFamily="18" charset="0"/>
                <a:cs typeface="Arial"/>
                <a:sym typeface="Arial"/>
              </a:endParaRPr>
            </a:p>
          </p:txBody>
        </p:sp>
        <p:grpSp>
          <p:nvGrpSpPr>
            <p:cNvPr id="1025" name="Group 33">
              <a:extLst>
                <a:ext uri="{FF2B5EF4-FFF2-40B4-BE49-F238E27FC236}">
                  <a16:creationId xmlns:a16="http://schemas.microsoft.com/office/drawing/2014/main" id="{EA75FAF9-3EF4-BC1E-D92F-7E7C66F5602D}"/>
                </a:ext>
              </a:extLst>
            </p:cNvPr>
            <p:cNvGrpSpPr>
              <a:grpSpLocks/>
            </p:cNvGrpSpPr>
            <p:nvPr/>
          </p:nvGrpSpPr>
          <p:grpSpPr bwMode="auto">
            <a:xfrm>
              <a:off x="5126040" y="5367258"/>
              <a:ext cx="576263" cy="322264"/>
              <a:chOff x="1977" y="1852"/>
              <a:chExt cx="363" cy="203"/>
            </a:xfrm>
          </p:grpSpPr>
          <p:sp>
            <p:nvSpPr>
              <p:cNvPr id="1027" name="Text Box 34">
                <a:extLst>
                  <a:ext uri="{FF2B5EF4-FFF2-40B4-BE49-F238E27FC236}">
                    <a16:creationId xmlns:a16="http://schemas.microsoft.com/office/drawing/2014/main" id="{83A70CBB-6DA5-6632-F897-7E1778FD240D}"/>
                  </a:ext>
                </a:extLst>
              </p:cNvPr>
              <p:cNvSpPr txBox="1">
                <a:spLocks noChangeArrowheads="1"/>
              </p:cNvSpPr>
              <p:nvPr/>
            </p:nvSpPr>
            <p:spPr bwMode="auto">
              <a:xfrm>
                <a:off x="1977" y="1852"/>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12</a:t>
                </a:r>
                <a:endParaRPr lang="en-US" sz="2400" kern="0">
                  <a:solidFill>
                    <a:srgbClr val="FF0000"/>
                  </a:solidFill>
                  <a:latin typeface="Sitka Small" panose="02000505000000020004" pitchFamily="2" charset="0"/>
                  <a:cs typeface="Arial"/>
                  <a:sym typeface="Arial"/>
                </a:endParaRPr>
              </a:p>
            </p:txBody>
          </p:sp>
          <p:sp>
            <p:nvSpPr>
              <p:cNvPr id="1029" name="Line 35">
                <a:extLst>
                  <a:ext uri="{FF2B5EF4-FFF2-40B4-BE49-F238E27FC236}">
                    <a16:creationId xmlns:a16="http://schemas.microsoft.com/office/drawing/2014/main" id="{DEF2C440-905B-86F4-59F4-B8A2F1F54757}"/>
                  </a:ext>
                </a:extLst>
              </p:cNvPr>
              <p:cNvSpPr>
                <a:spLocks noChangeShapeType="1"/>
              </p:cNvSpPr>
              <p:nvPr/>
            </p:nvSpPr>
            <p:spPr bwMode="auto">
              <a:xfrm>
                <a:off x="2002" y="1875"/>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p:spTree>
    <p:extLst>
      <p:ext uri="{BB962C8B-B14F-4D97-AF65-F5344CB8AC3E}">
        <p14:creationId xmlns:p14="http://schemas.microsoft.com/office/powerpoint/2010/main" val="166793643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2000"/>
                                        <p:tgtEl>
                                          <p:spTgt spid="47"/>
                                        </p:tgtEl>
                                      </p:cBhvr>
                                    </p:animEffect>
                                  </p:childTnLst>
                                </p:cTn>
                              </p:par>
                              <p:par>
                                <p:cTn id="8" presetID="9"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dissolve">
                                      <p:cBhvr>
                                        <p:cTn id="10" dur="500"/>
                                        <p:tgtEl>
                                          <p:spTgt spid="5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ppt_x"/>
                                          </p:val>
                                        </p:tav>
                                        <p:tav tm="100000">
                                          <p:val>
                                            <p:strVal val="#ppt_x"/>
                                          </p:val>
                                        </p:tav>
                                      </p:tavLst>
                                    </p:anim>
                                    <p:anim calcmode="lin" valueType="num">
                                      <p:cBhvr additive="base">
                                        <p:cTn id="1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left)">
                                      <p:cBhvr>
                                        <p:cTn id="21" dur="500"/>
                                        <p:tgtEl>
                                          <p:spTgt spid="4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1000"/>
                                        <p:tgtEl>
                                          <p:spTgt spid="41"/>
                                        </p:tgtEl>
                                      </p:cBhvr>
                                    </p:animEffect>
                                    <p:anim calcmode="lin" valueType="num">
                                      <p:cBhvr>
                                        <p:cTn id="27" dur="1000" fill="hold"/>
                                        <p:tgtEl>
                                          <p:spTgt spid="41"/>
                                        </p:tgtEl>
                                        <p:attrNameLst>
                                          <p:attrName>ppt_x</p:attrName>
                                        </p:attrNameLst>
                                      </p:cBhvr>
                                      <p:tavLst>
                                        <p:tav tm="0">
                                          <p:val>
                                            <p:strVal val="#ppt_x"/>
                                          </p:val>
                                        </p:tav>
                                        <p:tav tm="100000">
                                          <p:val>
                                            <p:strVal val="#ppt_x"/>
                                          </p:val>
                                        </p:tav>
                                      </p:tavLst>
                                    </p:anim>
                                    <p:anim calcmode="lin" valueType="num">
                                      <p:cBhvr>
                                        <p:cTn id="28"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wipe(left)">
                                      <p:cBhvr>
                                        <p:cTn id="3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39" grpId="0"/>
      <p:bldP spid="40" grpId="0"/>
      <p:bldP spid="41" grpId="0"/>
      <p:bldP spid="4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AAAC569E-7D1F-CA37-058B-ABBB199575A0}"/>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2</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sp>
        <p:nvSpPr>
          <p:cNvPr id="13" name="Rectangle 4" descr="n81 zalo Nguyen Thi Tho">
            <a:extLst>
              <a:ext uri="{FF2B5EF4-FFF2-40B4-BE49-F238E27FC236}">
                <a16:creationId xmlns:a16="http://schemas.microsoft.com/office/drawing/2014/main" id="{CBE63B6E-0F19-82BD-113A-032C2C160EEC}"/>
              </a:ext>
            </a:extLst>
          </p:cNvPr>
          <p:cNvSpPr>
            <a:spLocks noChangeArrowheads="1"/>
          </p:cNvSpPr>
          <p:nvPr/>
        </p:nvSpPr>
        <p:spPr bwMode="auto">
          <a:xfrm>
            <a:off x="290286" y="951243"/>
            <a:ext cx="11554711"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eaLnBrk="1" hangingPunct="1">
              <a:spcBef>
                <a:spcPct val="0"/>
              </a:spcBef>
              <a:buClrTx/>
              <a:buSzTx/>
              <a:buNone/>
              <a:defRPr/>
            </a:pPr>
            <a:r>
              <a:rPr lang="vi-VN" altLang="en-US" sz="2600" b="1">
                <a:solidFill>
                  <a:schemeClr val="tx1"/>
                </a:solidFill>
                <a:latin typeface="Times New Roman" pitchFamily="18" charset="0"/>
                <a:cs typeface="Times New Roman" pitchFamily="18" charset="0"/>
              </a:rPr>
              <a:t>Câu </a:t>
            </a:r>
            <a:r>
              <a:rPr lang="en-US" altLang="en-US" sz="2600" b="1">
                <a:solidFill>
                  <a:schemeClr val="tx1"/>
                </a:solidFill>
                <a:latin typeface="Times New Roman" pitchFamily="18" charset="0"/>
                <a:cs typeface="Times New Roman" pitchFamily="18" charset="0"/>
              </a:rPr>
              <a:t>6</a:t>
            </a:r>
            <a:r>
              <a:rPr lang="vi-VN" altLang="en-US" sz="2600" b="1">
                <a:solidFill>
                  <a:schemeClr val="tx1"/>
                </a:solidFill>
                <a:latin typeface="Times New Roman" pitchFamily="18" charset="0"/>
                <a:cs typeface="Times New Roman" pitchFamily="18" charset="0"/>
              </a:rPr>
              <a:t>: </a:t>
            </a:r>
            <a:r>
              <a:rPr lang="vi-VN" altLang="en-US" sz="2600">
                <a:solidFill>
                  <a:schemeClr val="tx1"/>
                </a:solidFill>
                <a:latin typeface="Times New Roman" pitchFamily="18" charset="0"/>
                <a:cs typeface="Times New Roman" pitchFamily="18" charset="0"/>
              </a:rPr>
              <a:t>Tính lực hấp dẫn giữa hai quả cầu giống nhau, khối lượng mỗi quả cầu là 3kg, bán kính 10cm, tâm của hai quả cầu đặt cách nhau 80cm.</a:t>
            </a:r>
          </a:p>
          <a:p>
            <a:pPr lvl="0" algn="just" eaLnBrk="1" hangingPunct="1">
              <a:spcBef>
                <a:spcPct val="0"/>
              </a:spcBef>
              <a:buClrTx/>
              <a:buSzTx/>
              <a:buNone/>
              <a:defRPr/>
            </a:pPr>
            <a:r>
              <a:rPr lang="vi-VN" altLang="en-US" sz="2600">
                <a:solidFill>
                  <a:schemeClr val="tx1"/>
                </a:solidFill>
                <a:latin typeface="Times New Roman" pitchFamily="18" charset="0"/>
                <a:cs typeface="Times New Roman" pitchFamily="18" charset="0"/>
              </a:rPr>
              <a:t>So sánh lực hấp dẫn giữa hai quả cầu với trọng lực của chúng? Tại sao hai lực này lại có độ lớn khác nhau.</a:t>
            </a:r>
          </a:p>
        </p:txBody>
      </p:sp>
      <p:grpSp>
        <p:nvGrpSpPr>
          <p:cNvPr id="4" name="Group 3" descr="n81 zalo Nguyen Thi Tho">
            <a:extLst>
              <a:ext uri="{FF2B5EF4-FFF2-40B4-BE49-F238E27FC236}">
                <a16:creationId xmlns:a16="http://schemas.microsoft.com/office/drawing/2014/main" id="{4350835E-7DE9-77BB-137B-37FDAF0C8B9B}"/>
              </a:ext>
            </a:extLst>
          </p:cNvPr>
          <p:cNvGrpSpPr/>
          <p:nvPr/>
        </p:nvGrpSpPr>
        <p:grpSpPr>
          <a:xfrm>
            <a:off x="6183139" y="4017075"/>
            <a:ext cx="5878236" cy="2488518"/>
            <a:chOff x="4286248" y="2536556"/>
            <a:chExt cx="4765835" cy="2365928"/>
          </a:xfrm>
        </p:grpSpPr>
        <p:sp>
          <p:nvSpPr>
            <p:cNvPr id="7" name="Rectangle 6">
              <a:extLst>
                <a:ext uri="{FF2B5EF4-FFF2-40B4-BE49-F238E27FC236}">
                  <a16:creationId xmlns:a16="http://schemas.microsoft.com/office/drawing/2014/main" id="{581CF262-3F46-EB0B-C5B0-D9665DFFEE66}"/>
                </a:ext>
              </a:extLst>
            </p:cNvPr>
            <p:cNvSpPr/>
            <p:nvPr/>
          </p:nvSpPr>
          <p:spPr>
            <a:xfrm>
              <a:off x="4786314" y="2676583"/>
              <a:ext cx="3786214" cy="1966869"/>
            </a:xfrm>
            <a:prstGeom prst="rect">
              <a:avLst/>
            </a:prstGeom>
          </p:spPr>
          <p:style>
            <a:lnRef idx="0">
              <a:schemeClr val="dk1"/>
            </a:lnRef>
            <a:fillRef idx="1001">
              <a:schemeClr val="lt1"/>
            </a:fillRef>
            <a:effectRef idx="3">
              <a:schemeClr val="dk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grpSp>
          <p:nvGrpSpPr>
            <p:cNvPr id="8" name="Google Shape;996;p33">
              <a:extLst>
                <a:ext uri="{FF2B5EF4-FFF2-40B4-BE49-F238E27FC236}">
                  <a16:creationId xmlns:a16="http://schemas.microsoft.com/office/drawing/2014/main" id="{DE0C29B7-97A4-4105-2082-FA5A25E57327}"/>
                </a:ext>
              </a:extLst>
            </p:cNvPr>
            <p:cNvGrpSpPr/>
            <p:nvPr/>
          </p:nvGrpSpPr>
          <p:grpSpPr>
            <a:xfrm>
              <a:off x="4286248" y="2536556"/>
              <a:ext cx="4765835" cy="2365928"/>
              <a:chOff x="3938374" y="1834692"/>
              <a:chExt cx="4542205" cy="2067661"/>
            </a:xfrm>
          </p:grpSpPr>
          <p:sp>
            <p:nvSpPr>
              <p:cNvPr id="9" name="Google Shape;997;p33">
                <a:extLst>
                  <a:ext uri="{FF2B5EF4-FFF2-40B4-BE49-F238E27FC236}">
                    <a16:creationId xmlns:a16="http://schemas.microsoft.com/office/drawing/2014/main" id="{3C48C1D2-92A8-4468-A1F1-DFE998DC7311}"/>
                  </a:ext>
                </a:extLst>
              </p:cNvPr>
              <p:cNvSpPr/>
              <p:nvPr/>
            </p:nvSpPr>
            <p:spPr>
              <a:xfrm>
                <a:off x="4309824" y="1834692"/>
                <a:ext cx="3797910" cy="1948605"/>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0" name="Google Shape;998;p33">
                <a:extLst>
                  <a:ext uri="{FF2B5EF4-FFF2-40B4-BE49-F238E27FC236}">
                    <a16:creationId xmlns:a16="http://schemas.microsoft.com/office/drawing/2014/main" id="{AF7A11B0-998F-165A-0D13-7F5349FF6A15}"/>
                  </a:ext>
                </a:extLst>
              </p:cNvPr>
              <p:cNvSpPr/>
              <p:nvPr/>
            </p:nvSpPr>
            <p:spPr>
              <a:xfrm>
                <a:off x="3938374" y="3832321"/>
                <a:ext cx="4542205" cy="70032"/>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1" name="Google Shape;999;p33">
                <a:extLst>
                  <a:ext uri="{FF2B5EF4-FFF2-40B4-BE49-F238E27FC236}">
                    <a16:creationId xmlns:a16="http://schemas.microsoft.com/office/drawing/2014/main" id="{B645D0C3-48D9-308B-1654-A836FF6B8A23}"/>
                  </a:ext>
                </a:extLst>
              </p:cNvPr>
              <p:cNvSpPr/>
              <p:nvPr/>
            </p:nvSpPr>
            <p:spPr>
              <a:xfrm>
                <a:off x="3938374" y="3776295"/>
                <a:ext cx="4541505" cy="56025"/>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2" name="Google Shape;1000;p33">
                <a:extLst>
                  <a:ext uri="{FF2B5EF4-FFF2-40B4-BE49-F238E27FC236}">
                    <a16:creationId xmlns:a16="http://schemas.microsoft.com/office/drawing/2014/main" id="{226CB082-D24A-91AB-381C-BEB5945E7B0B}"/>
                  </a:ext>
                </a:extLst>
              </p:cNvPr>
              <p:cNvSpPr/>
              <p:nvPr/>
            </p:nvSpPr>
            <p:spPr>
              <a:xfrm>
                <a:off x="5872718" y="3776295"/>
                <a:ext cx="665106" cy="35016"/>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grpSp>
      </p:grpSp>
      <p:grpSp>
        <p:nvGrpSpPr>
          <p:cNvPr id="14" name="Group 26" descr="n81 zalo Nguyen Thi Tho">
            <a:extLst>
              <a:ext uri="{FF2B5EF4-FFF2-40B4-BE49-F238E27FC236}">
                <a16:creationId xmlns:a16="http://schemas.microsoft.com/office/drawing/2014/main" id="{1A417873-0C88-EE40-1BFE-AE39215611BB}"/>
              </a:ext>
            </a:extLst>
          </p:cNvPr>
          <p:cNvGrpSpPr>
            <a:grpSpLocks/>
          </p:cNvGrpSpPr>
          <p:nvPr/>
        </p:nvGrpSpPr>
        <p:grpSpPr bwMode="auto">
          <a:xfrm>
            <a:off x="6948924" y="4142346"/>
            <a:ext cx="4382467" cy="2037952"/>
            <a:chOff x="2299313" y="4756222"/>
            <a:chExt cx="4160202" cy="1425982"/>
          </a:xfrm>
        </p:grpSpPr>
        <p:sp>
          <p:nvSpPr>
            <p:cNvPr id="15" name="Line 2">
              <a:extLst>
                <a:ext uri="{FF2B5EF4-FFF2-40B4-BE49-F238E27FC236}">
                  <a16:creationId xmlns:a16="http://schemas.microsoft.com/office/drawing/2014/main" id="{8014FAF2-C92B-5D2D-9D17-8EFF7254C95E}"/>
                </a:ext>
              </a:extLst>
            </p:cNvPr>
            <p:cNvSpPr>
              <a:spLocks noChangeShapeType="1"/>
            </p:cNvSpPr>
            <p:nvPr/>
          </p:nvSpPr>
          <p:spPr bwMode="auto">
            <a:xfrm flipH="1">
              <a:off x="2608528" y="5849913"/>
              <a:ext cx="3474773" cy="0"/>
            </a:xfrm>
            <a:prstGeom prst="line">
              <a:avLst/>
            </a:prstGeom>
            <a:noFill/>
            <a:ln w="28575">
              <a:solidFill>
                <a:srgbClr val="000000"/>
              </a:solidFill>
              <a:round/>
              <a:headEnd type="arrow" w="med" len="med"/>
              <a:tailEnd type="arrow" w="med" len="me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16" name="Line 3">
              <a:extLst>
                <a:ext uri="{FF2B5EF4-FFF2-40B4-BE49-F238E27FC236}">
                  <a16:creationId xmlns:a16="http://schemas.microsoft.com/office/drawing/2014/main" id="{E2AB5E0E-369D-6CD3-9868-C7E0655A19DA}"/>
                </a:ext>
              </a:extLst>
            </p:cNvPr>
            <p:cNvSpPr>
              <a:spLocks noChangeShapeType="1"/>
            </p:cNvSpPr>
            <p:nvPr/>
          </p:nvSpPr>
          <p:spPr bwMode="auto">
            <a:xfrm>
              <a:off x="2619375" y="5200561"/>
              <a:ext cx="3463925" cy="0"/>
            </a:xfrm>
            <a:prstGeom prst="line">
              <a:avLst/>
            </a:prstGeom>
            <a:noFill/>
            <a:ln w="28575">
              <a:solidFill>
                <a:schemeClr val="hlink"/>
              </a:solidFill>
              <a:prstDash val="sysDash"/>
              <a:round/>
              <a:headEnd type="none" w="sm" len="sm"/>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18" name="Group 17">
              <a:extLst>
                <a:ext uri="{FF2B5EF4-FFF2-40B4-BE49-F238E27FC236}">
                  <a16:creationId xmlns:a16="http://schemas.microsoft.com/office/drawing/2014/main" id="{475F1F6E-3102-F79F-1DB0-40D7A8F6B49B}"/>
                </a:ext>
              </a:extLst>
            </p:cNvPr>
            <p:cNvGrpSpPr>
              <a:grpSpLocks/>
            </p:cNvGrpSpPr>
            <p:nvPr/>
          </p:nvGrpSpPr>
          <p:grpSpPr bwMode="auto">
            <a:xfrm>
              <a:off x="2471180" y="5104219"/>
              <a:ext cx="259934" cy="1077985"/>
              <a:chOff x="857" y="3130"/>
              <a:chExt cx="204" cy="846"/>
            </a:xfrm>
          </p:grpSpPr>
          <p:sp>
            <p:nvSpPr>
              <p:cNvPr id="34" name="Oval 5">
                <a:extLst>
                  <a:ext uri="{FF2B5EF4-FFF2-40B4-BE49-F238E27FC236}">
                    <a16:creationId xmlns:a16="http://schemas.microsoft.com/office/drawing/2014/main" id="{E31179D4-E543-3C1D-DD04-3F25E722B3ED}"/>
                  </a:ext>
                </a:extLst>
              </p:cNvPr>
              <p:cNvSpPr>
                <a:spLocks noChangeArrowheads="1"/>
              </p:cNvSpPr>
              <p:nvPr/>
            </p:nvSpPr>
            <p:spPr bwMode="auto">
              <a:xfrm>
                <a:off x="857" y="3130"/>
                <a:ext cx="204" cy="151"/>
              </a:xfrm>
              <a:prstGeom prst="ellipse">
                <a:avLst/>
              </a:prstGeom>
              <a:solidFill>
                <a:srgbClr val="FFC000"/>
              </a:solidFill>
              <a:ln w="3175">
                <a:solidFill>
                  <a:srgbClr val="000000"/>
                </a:solidFill>
                <a:round/>
                <a:headEnd type="none" w="sm" len="sm"/>
                <a:tailEnd/>
              </a:ln>
              <a:effectLst/>
            </p:spPr>
            <p:txBody>
              <a:bodyPr wrap="none" anchor="ct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35" name="Line 6">
                <a:extLst>
                  <a:ext uri="{FF2B5EF4-FFF2-40B4-BE49-F238E27FC236}">
                    <a16:creationId xmlns:a16="http://schemas.microsoft.com/office/drawing/2014/main" id="{DB51A0B7-313A-D605-342A-E407FF902A07}"/>
                  </a:ext>
                </a:extLst>
              </p:cNvPr>
              <p:cNvSpPr>
                <a:spLocks noChangeShapeType="1"/>
              </p:cNvSpPr>
              <p:nvPr/>
            </p:nvSpPr>
            <p:spPr bwMode="auto">
              <a:xfrm>
                <a:off x="957" y="3202"/>
                <a:ext cx="0" cy="774"/>
              </a:xfrm>
              <a:prstGeom prst="line">
                <a:avLst/>
              </a:prstGeom>
              <a:noFill/>
              <a:ln w="28575">
                <a:solidFill>
                  <a:srgbClr val="000000"/>
                </a:solidFill>
                <a:prstDash val="sysDash"/>
                <a:round/>
                <a:headEnd type="none" w="sm" len="sm"/>
                <a:tailEn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grpSp>
        <p:grpSp>
          <p:nvGrpSpPr>
            <p:cNvPr id="19" name="Group 9">
              <a:extLst>
                <a:ext uri="{FF2B5EF4-FFF2-40B4-BE49-F238E27FC236}">
                  <a16:creationId xmlns:a16="http://schemas.microsoft.com/office/drawing/2014/main" id="{905AFE4D-CAE4-10F3-D27B-B51161DE3C33}"/>
                </a:ext>
              </a:extLst>
            </p:cNvPr>
            <p:cNvGrpSpPr>
              <a:grpSpLocks/>
            </p:cNvGrpSpPr>
            <p:nvPr/>
          </p:nvGrpSpPr>
          <p:grpSpPr bwMode="auto">
            <a:xfrm>
              <a:off x="5946272" y="5105494"/>
              <a:ext cx="259932" cy="1047404"/>
              <a:chOff x="4316" y="3131"/>
              <a:chExt cx="204" cy="822"/>
            </a:xfrm>
          </p:grpSpPr>
          <p:sp>
            <p:nvSpPr>
              <p:cNvPr id="32" name="Oval 10">
                <a:extLst>
                  <a:ext uri="{FF2B5EF4-FFF2-40B4-BE49-F238E27FC236}">
                    <a16:creationId xmlns:a16="http://schemas.microsoft.com/office/drawing/2014/main" id="{1F792CAE-0FAC-DFD7-2439-F36846C786FF}"/>
                  </a:ext>
                </a:extLst>
              </p:cNvPr>
              <p:cNvSpPr>
                <a:spLocks noChangeArrowheads="1"/>
              </p:cNvSpPr>
              <p:nvPr/>
            </p:nvSpPr>
            <p:spPr bwMode="auto">
              <a:xfrm>
                <a:off x="4316" y="3131"/>
                <a:ext cx="204" cy="151"/>
              </a:xfrm>
              <a:prstGeom prst="ellipse">
                <a:avLst/>
              </a:prstGeom>
              <a:gradFill rotWithShape="1">
                <a:gsLst>
                  <a:gs pos="0">
                    <a:srgbClr val="669900"/>
                  </a:gs>
                  <a:gs pos="100000">
                    <a:srgbClr val="2F4700"/>
                  </a:gs>
                </a:gsLst>
                <a:path path="shape">
                  <a:fillToRect l="50000" t="50000" r="50000" b="50000"/>
                </a:path>
              </a:gradFill>
              <a:ln w="3175">
                <a:solidFill>
                  <a:srgbClr val="000000"/>
                </a:solidFill>
                <a:round/>
                <a:headEnd type="none" w="sm" len="sm"/>
                <a:tailEnd/>
              </a:ln>
            </p:spPr>
            <p:txBody>
              <a:bodyPr wrap="none" anchor="ct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3" name="Line 11">
                <a:extLst>
                  <a:ext uri="{FF2B5EF4-FFF2-40B4-BE49-F238E27FC236}">
                    <a16:creationId xmlns:a16="http://schemas.microsoft.com/office/drawing/2014/main" id="{79DBB0EA-B16D-C4BA-89CD-C4EAEC4CCFC5}"/>
                  </a:ext>
                </a:extLst>
              </p:cNvPr>
              <p:cNvSpPr>
                <a:spLocks noChangeShapeType="1"/>
              </p:cNvSpPr>
              <p:nvPr/>
            </p:nvSpPr>
            <p:spPr bwMode="auto">
              <a:xfrm>
                <a:off x="4413" y="3202"/>
                <a:ext cx="0" cy="751"/>
              </a:xfrm>
              <a:prstGeom prst="line">
                <a:avLst/>
              </a:prstGeom>
              <a:ln w="28575">
                <a:solidFill>
                  <a:srgbClr val="000000"/>
                </a:solidFill>
                <a:prstDash val="sysDash"/>
                <a:headEnd type="none" w="sm" len="sm"/>
                <a:tailEnd/>
              </a:ln>
            </p:spPr>
            <p:style>
              <a:lnRef idx="1">
                <a:schemeClr val="accent1"/>
              </a:lnRef>
              <a:fillRef idx="0">
                <a:schemeClr val="accent1"/>
              </a:fillRef>
              <a:effectRef idx="0">
                <a:schemeClr val="accent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grpSp>
        <p:grpSp>
          <p:nvGrpSpPr>
            <p:cNvPr id="20" name="Group 14">
              <a:extLst>
                <a:ext uri="{FF2B5EF4-FFF2-40B4-BE49-F238E27FC236}">
                  <a16:creationId xmlns:a16="http://schemas.microsoft.com/office/drawing/2014/main" id="{4D562B71-E888-1D74-13F3-EEFEE1790EA0}"/>
                </a:ext>
              </a:extLst>
            </p:cNvPr>
            <p:cNvGrpSpPr>
              <a:grpSpLocks/>
            </p:cNvGrpSpPr>
            <p:nvPr/>
          </p:nvGrpSpPr>
          <p:grpSpPr bwMode="auto">
            <a:xfrm>
              <a:off x="2876554" y="5403772"/>
              <a:ext cx="576263" cy="322264"/>
              <a:chOff x="1520" y="1875"/>
              <a:chExt cx="363" cy="203"/>
            </a:xfrm>
          </p:grpSpPr>
          <p:sp>
            <p:nvSpPr>
              <p:cNvPr id="29" name="Text Box 15">
                <a:extLst>
                  <a:ext uri="{FF2B5EF4-FFF2-40B4-BE49-F238E27FC236}">
                    <a16:creationId xmlns:a16="http://schemas.microsoft.com/office/drawing/2014/main" id="{1A457BAB-CDD6-4763-0941-E04968541163}"/>
                  </a:ext>
                </a:extLst>
              </p:cNvPr>
              <p:cNvSpPr txBox="1">
                <a:spLocks noChangeArrowheads="1"/>
              </p:cNvSpPr>
              <p:nvPr/>
            </p:nvSpPr>
            <p:spPr bwMode="auto">
              <a:xfrm>
                <a:off x="1520" y="1875"/>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21</a:t>
                </a:r>
                <a:endParaRPr lang="en-US" sz="2400" kern="0">
                  <a:solidFill>
                    <a:srgbClr val="FF0000"/>
                  </a:solidFill>
                  <a:latin typeface="Sitka Small" panose="02000505000000020004" pitchFamily="2" charset="0"/>
                  <a:cs typeface="Arial"/>
                  <a:sym typeface="Arial"/>
                </a:endParaRPr>
              </a:p>
            </p:txBody>
          </p:sp>
          <p:sp>
            <p:nvSpPr>
              <p:cNvPr id="31" name="Line 16">
                <a:extLst>
                  <a:ext uri="{FF2B5EF4-FFF2-40B4-BE49-F238E27FC236}">
                    <a16:creationId xmlns:a16="http://schemas.microsoft.com/office/drawing/2014/main" id="{189C4BF9-CF9D-9027-BC5E-72C923D1720A}"/>
                  </a:ext>
                </a:extLst>
              </p:cNvPr>
              <p:cNvSpPr>
                <a:spLocks noChangeShapeType="1"/>
              </p:cNvSpPr>
              <p:nvPr/>
            </p:nvSpPr>
            <p:spPr bwMode="auto">
              <a:xfrm>
                <a:off x="1561" y="1884"/>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sp>
          <p:nvSpPr>
            <p:cNvPr id="21" name="Rectangle 20">
              <a:extLst>
                <a:ext uri="{FF2B5EF4-FFF2-40B4-BE49-F238E27FC236}">
                  <a16:creationId xmlns:a16="http://schemas.microsoft.com/office/drawing/2014/main" id="{76DFBD9F-8AD5-635B-9CCA-E7F09B0B0FAA}"/>
                </a:ext>
              </a:extLst>
            </p:cNvPr>
            <p:cNvSpPr>
              <a:spLocks noChangeArrowheads="1"/>
            </p:cNvSpPr>
            <p:nvPr/>
          </p:nvSpPr>
          <p:spPr bwMode="auto">
            <a:xfrm>
              <a:off x="4259951" y="5773029"/>
              <a:ext cx="281077" cy="40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p>
              <a:pPr defTabSz="1219170" eaLnBrk="1" fontAlgn="auto" hangingPunct="1">
                <a:spcBef>
                  <a:spcPts val="0"/>
                </a:spcBef>
                <a:spcAft>
                  <a:spcPts val="0"/>
                </a:spcAft>
                <a:buClr>
                  <a:srgbClr val="000000"/>
                </a:buClr>
              </a:pPr>
              <a:r>
                <a:rPr lang="en-US" sz="3200" kern="0">
                  <a:solidFill>
                    <a:srgbClr val="0070C0"/>
                  </a:solidFill>
                  <a:latin typeface="Sitka Small" panose="02000505000000020004" pitchFamily="2" charset="0"/>
                  <a:cs typeface="Arial"/>
                  <a:sym typeface="Arial"/>
                </a:rPr>
                <a:t>r</a:t>
              </a:r>
              <a:endParaRPr lang="en-US" sz="4267" kern="0">
                <a:solidFill>
                  <a:srgbClr val="0070C0"/>
                </a:solidFill>
                <a:latin typeface="Sitka Small" panose="02000505000000020004" pitchFamily="2" charset="0"/>
                <a:cs typeface="Arial"/>
                <a:sym typeface="Arial"/>
              </a:endParaRPr>
            </a:p>
          </p:txBody>
        </p:sp>
        <p:sp>
          <p:nvSpPr>
            <p:cNvPr id="22" name="Line 12">
              <a:extLst>
                <a:ext uri="{FF2B5EF4-FFF2-40B4-BE49-F238E27FC236}">
                  <a16:creationId xmlns:a16="http://schemas.microsoft.com/office/drawing/2014/main" id="{F494CD92-7C49-B677-B580-8CDDF25B516C}"/>
                </a:ext>
              </a:extLst>
            </p:cNvPr>
            <p:cNvSpPr>
              <a:spLocks noChangeShapeType="1"/>
            </p:cNvSpPr>
            <p:nvPr/>
          </p:nvSpPr>
          <p:spPr bwMode="auto">
            <a:xfrm>
              <a:off x="2621518" y="5197715"/>
              <a:ext cx="950901" cy="0"/>
            </a:xfrm>
            <a:prstGeom prst="line">
              <a:avLst/>
            </a:prstGeom>
            <a:noFill/>
            <a:ln w="38100">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23" name="Line 13">
              <a:extLst>
                <a:ext uri="{FF2B5EF4-FFF2-40B4-BE49-F238E27FC236}">
                  <a16:creationId xmlns:a16="http://schemas.microsoft.com/office/drawing/2014/main" id="{2BB8EE1D-F9E1-A9F0-D935-A3F5C45CB7A8}"/>
                </a:ext>
              </a:extLst>
            </p:cNvPr>
            <p:cNvSpPr>
              <a:spLocks noChangeShapeType="1"/>
            </p:cNvSpPr>
            <p:nvPr/>
          </p:nvSpPr>
          <p:spPr bwMode="auto">
            <a:xfrm>
              <a:off x="5102685" y="5197715"/>
              <a:ext cx="950901" cy="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24" name="Text Box 22">
              <a:extLst>
                <a:ext uri="{FF2B5EF4-FFF2-40B4-BE49-F238E27FC236}">
                  <a16:creationId xmlns:a16="http://schemas.microsoft.com/office/drawing/2014/main" id="{E4B9F639-E96B-68AC-C4E7-BD52D40E37A4}"/>
                </a:ext>
              </a:extLst>
            </p:cNvPr>
            <p:cNvSpPr txBox="1">
              <a:spLocks noChangeArrowheads="1"/>
            </p:cNvSpPr>
            <p:nvPr/>
          </p:nvSpPr>
          <p:spPr bwMode="auto">
            <a:xfrm>
              <a:off x="2299313" y="4771625"/>
              <a:ext cx="863600"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7D2A99"/>
                  </a:solidFill>
                  <a:latin typeface="Sitka Small" panose="02000505000000020004" pitchFamily="2" charset="0"/>
                  <a:cs typeface="Tahoma" pitchFamily="34" charset="0"/>
                  <a:sym typeface="Arial"/>
                </a:rPr>
                <a:t>m</a:t>
              </a:r>
              <a:r>
                <a:rPr lang="en-US" sz="2667" b="1" kern="0" baseline="-25000">
                  <a:solidFill>
                    <a:srgbClr val="7D2A99"/>
                  </a:solidFill>
                  <a:latin typeface="Sitka Small" panose="02000505000000020004" pitchFamily="2" charset="0"/>
                  <a:cs typeface="Tahoma" pitchFamily="34" charset="0"/>
                  <a:sym typeface="Arial"/>
                </a:rPr>
                <a:t>1</a:t>
              </a:r>
              <a:endParaRPr lang="en-US" sz="2667" b="1" kern="0">
                <a:solidFill>
                  <a:srgbClr val="7D2A99"/>
                </a:solidFill>
                <a:latin typeface="Sitka Small" panose="02000505000000020004" pitchFamily="2" charset="0"/>
                <a:cs typeface="Tahoma" pitchFamily="34" charset="0"/>
                <a:sym typeface="Arial"/>
              </a:endParaRPr>
            </a:p>
          </p:txBody>
        </p:sp>
        <p:sp>
          <p:nvSpPr>
            <p:cNvPr id="25" name="Text Box 23">
              <a:extLst>
                <a:ext uri="{FF2B5EF4-FFF2-40B4-BE49-F238E27FC236}">
                  <a16:creationId xmlns:a16="http://schemas.microsoft.com/office/drawing/2014/main" id="{D1D5A2C8-2ACB-FF87-E9B2-3C5968B92077}"/>
                </a:ext>
              </a:extLst>
            </p:cNvPr>
            <p:cNvSpPr txBox="1">
              <a:spLocks noChangeArrowheads="1"/>
            </p:cNvSpPr>
            <p:nvPr/>
          </p:nvSpPr>
          <p:spPr bwMode="auto">
            <a:xfrm>
              <a:off x="5831114" y="4756222"/>
              <a:ext cx="628401"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669900"/>
                  </a:solidFill>
                  <a:latin typeface="Cambria" pitchFamily="18" charset="0"/>
                  <a:cs typeface="Arial"/>
                  <a:sym typeface="Arial"/>
                </a:rPr>
                <a:t>m</a:t>
              </a:r>
              <a:r>
                <a:rPr lang="en-US" sz="2667" b="1" kern="0" baseline="-25000">
                  <a:solidFill>
                    <a:srgbClr val="669900"/>
                  </a:solidFill>
                  <a:latin typeface="Cambria" pitchFamily="18" charset="0"/>
                  <a:cs typeface="Arial"/>
                  <a:sym typeface="Arial"/>
                </a:rPr>
                <a:t>2</a:t>
              </a:r>
              <a:endParaRPr lang="en-US" sz="2667" b="1" kern="0">
                <a:solidFill>
                  <a:srgbClr val="669900"/>
                </a:solidFill>
                <a:latin typeface="Cambria" pitchFamily="18" charset="0"/>
                <a:cs typeface="Arial"/>
                <a:sym typeface="Arial"/>
              </a:endParaRPr>
            </a:p>
          </p:txBody>
        </p:sp>
        <p:grpSp>
          <p:nvGrpSpPr>
            <p:cNvPr id="26" name="Group 33">
              <a:extLst>
                <a:ext uri="{FF2B5EF4-FFF2-40B4-BE49-F238E27FC236}">
                  <a16:creationId xmlns:a16="http://schemas.microsoft.com/office/drawing/2014/main" id="{2DE5C30E-A21B-A86D-2510-AA93F2417E67}"/>
                </a:ext>
              </a:extLst>
            </p:cNvPr>
            <p:cNvGrpSpPr>
              <a:grpSpLocks/>
            </p:cNvGrpSpPr>
            <p:nvPr/>
          </p:nvGrpSpPr>
          <p:grpSpPr bwMode="auto">
            <a:xfrm>
              <a:off x="5126040" y="5367258"/>
              <a:ext cx="576263" cy="322264"/>
              <a:chOff x="1977" y="1852"/>
              <a:chExt cx="363" cy="203"/>
            </a:xfrm>
          </p:grpSpPr>
          <p:sp>
            <p:nvSpPr>
              <p:cNvPr id="27" name="Text Box 34">
                <a:extLst>
                  <a:ext uri="{FF2B5EF4-FFF2-40B4-BE49-F238E27FC236}">
                    <a16:creationId xmlns:a16="http://schemas.microsoft.com/office/drawing/2014/main" id="{E876E537-B143-A873-A99C-8DADE73AA4ED}"/>
                  </a:ext>
                </a:extLst>
              </p:cNvPr>
              <p:cNvSpPr txBox="1">
                <a:spLocks noChangeArrowheads="1"/>
              </p:cNvSpPr>
              <p:nvPr/>
            </p:nvSpPr>
            <p:spPr bwMode="auto">
              <a:xfrm>
                <a:off x="1977" y="1852"/>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12</a:t>
                </a:r>
                <a:endParaRPr lang="en-US" sz="2400" kern="0">
                  <a:solidFill>
                    <a:srgbClr val="FF0000"/>
                  </a:solidFill>
                  <a:latin typeface="Sitka Small" panose="02000505000000020004" pitchFamily="2" charset="0"/>
                  <a:cs typeface="Arial"/>
                  <a:sym typeface="Arial"/>
                </a:endParaRPr>
              </a:p>
            </p:txBody>
          </p:sp>
          <p:sp>
            <p:nvSpPr>
              <p:cNvPr id="28" name="Line 35">
                <a:extLst>
                  <a:ext uri="{FF2B5EF4-FFF2-40B4-BE49-F238E27FC236}">
                    <a16:creationId xmlns:a16="http://schemas.microsoft.com/office/drawing/2014/main" id="{84C0B49D-7150-39D0-1F1C-062BB5B75715}"/>
                  </a:ext>
                </a:extLst>
              </p:cNvPr>
              <p:cNvSpPr>
                <a:spLocks noChangeShapeType="1"/>
              </p:cNvSpPr>
              <p:nvPr/>
            </p:nvSpPr>
            <p:spPr bwMode="auto">
              <a:xfrm>
                <a:off x="2002" y="1875"/>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mc:AlternateContent xmlns:mc="http://schemas.openxmlformats.org/markup-compatibility/2006" xmlns:a14="http://schemas.microsoft.com/office/drawing/2010/main">
        <mc:Choice Requires="a14">
          <p:sp>
            <p:nvSpPr>
              <p:cNvPr id="40" name="Object 5" descr="n81 zalo Nguyen Thi Tho">
                <a:extLst>
                  <a:ext uri="{FF2B5EF4-FFF2-40B4-BE49-F238E27FC236}">
                    <a16:creationId xmlns:a16="http://schemas.microsoft.com/office/drawing/2014/main" id="{9E69F1D9-7C04-DC34-DE34-B7FD997743AD}"/>
                  </a:ext>
                </a:extLst>
              </p:cNvPr>
              <p:cNvSpPr txBox="1"/>
              <p:nvPr/>
            </p:nvSpPr>
            <p:spPr bwMode="auto">
              <a:xfrm>
                <a:off x="6622756" y="3308408"/>
                <a:ext cx="5566411" cy="575356"/>
              </a:xfrm>
              <a:prstGeom prst="rect">
                <a:avLst/>
              </a:prstGeom>
              <a:noFill/>
              <a:ln>
                <a:noFill/>
              </a:ln>
            </p:spPr>
            <p:txBody>
              <a:bodyPr>
                <a:noAutofit/>
              </a:bodyPr>
              <a:lstStyle/>
              <a:p>
                <a14:m>
                  <m:oMath xmlns:m="http://schemas.openxmlformats.org/officeDocument/2006/math">
                    <m:sSub>
                      <m:sSubPr>
                        <m:ctrlPr>
                          <a:rPr lang="en-US" sz="2800" i="1" smtClean="0">
                            <a:solidFill>
                              <a:schemeClr val="accent1">
                                <a:lumMod val="20000"/>
                                <a:lumOff val="80000"/>
                              </a:schemeClr>
                            </a:solidFill>
                            <a:latin typeface="Cambria Math" panose="02040503050406030204" pitchFamily="18" charset="0"/>
                          </a:rPr>
                        </m:ctrlPr>
                      </m:sSubPr>
                      <m:e>
                        <m:r>
                          <a:rPr lang="en-US" sz="2800" i="1">
                            <a:solidFill>
                              <a:schemeClr val="accent1">
                                <a:lumMod val="20000"/>
                                <a:lumOff val="80000"/>
                              </a:schemeClr>
                            </a:solidFill>
                            <a:latin typeface="Cambria Math" panose="02040503050406030204" pitchFamily="18" charset="0"/>
                          </a:rPr>
                          <m:t>𝐹</m:t>
                        </m:r>
                      </m:e>
                      <m:sub>
                        <m:r>
                          <a:rPr lang="en-US" sz="2800" i="1">
                            <a:solidFill>
                              <a:schemeClr val="accent1">
                                <a:lumMod val="20000"/>
                                <a:lumOff val="80000"/>
                              </a:schemeClr>
                            </a:solidFill>
                            <a:latin typeface="Cambria Math" panose="02040503050406030204" pitchFamily="18" charset="0"/>
                          </a:rPr>
                          <m:t>h𝑑</m:t>
                        </m:r>
                      </m:sub>
                    </m:sSub>
                    <m:r>
                      <a:rPr lang="en-US" sz="2800" b="0" i="1" smtClean="0">
                        <a:solidFill>
                          <a:schemeClr val="accent1">
                            <a:lumMod val="20000"/>
                            <a:lumOff val="80000"/>
                          </a:schemeClr>
                        </a:solidFill>
                        <a:latin typeface="Cambria Math" panose="02040503050406030204" pitchFamily="18" charset="0"/>
                      </a:rPr>
                      <m:t>=</m:t>
                    </m:r>
                    <m:r>
                      <a:rPr lang="en-US" sz="2800" i="1">
                        <a:solidFill>
                          <a:schemeClr val="accent1">
                            <a:lumMod val="20000"/>
                            <a:lumOff val="80000"/>
                          </a:schemeClr>
                        </a:solidFill>
                        <a:latin typeface="Cambria Math" panose="02040503050406030204" pitchFamily="18" charset="0"/>
                      </a:rPr>
                      <m:t>9,4.1</m:t>
                    </m:r>
                    <m:sSup>
                      <m:sSupPr>
                        <m:ctrlPr>
                          <a:rPr lang="en-US" sz="2800" i="1">
                            <a:solidFill>
                              <a:schemeClr val="accent1">
                                <a:lumMod val="20000"/>
                                <a:lumOff val="80000"/>
                              </a:schemeClr>
                            </a:solidFill>
                            <a:latin typeface="Cambria Math" panose="02040503050406030204" pitchFamily="18" charset="0"/>
                          </a:rPr>
                        </m:ctrlPr>
                      </m:sSupPr>
                      <m:e>
                        <m:r>
                          <a:rPr lang="en-US" sz="2800" i="1">
                            <a:solidFill>
                              <a:schemeClr val="accent1">
                                <a:lumMod val="20000"/>
                                <a:lumOff val="80000"/>
                              </a:schemeClr>
                            </a:solidFill>
                            <a:latin typeface="Cambria Math" panose="02040503050406030204" pitchFamily="18" charset="0"/>
                          </a:rPr>
                          <m:t>0</m:t>
                        </m:r>
                      </m:e>
                      <m:sup>
                        <m:r>
                          <a:rPr lang="en-US" sz="2800" i="1">
                            <a:solidFill>
                              <a:schemeClr val="accent1">
                                <a:lumMod val="20000"/>
                                <a:lumOff val="80000"/>
                              </a:schemeClr>
                            </a:solidFill>
                            <a:latin typeface="Cambria Math" panose="02040503050406030204" pitchFamily="18" charset="0"/>
                          </a:rPr>
                          <m:t>−10</m:t>
                        </m:r>
                      </m:sup>
                    </m:sSup>
                    <m:r>
                      <a:rPr lang="en-US" sz="2800" i="1">
                        <a:solidFill>
                          <a:schemeClr val="accent1">
                            <a:lumMod val="20000"/>
                            <a:lumOff val="80000"/>
                          </a:schemeClr>
                        </a:solidFill>
                        <a:latin typeface="Cambria Math" panose="02040503050406030204" pitchFamily="18" charset="0"/>
                      </a:rPr>
                      <m:t>(</m:t>
                    </m:r>
                    <m:r>
                      <a:rPr lang="en-US" sz="2800" i="1">
                        <a:solidFill>
                          <a:schemeClr val="accent1">
                            <a:lumMod val="20000"/>
                            <a:lumOff val="80000"/>
                          </a:schemeClr>
                        </a:solidFill>
                        <a:latin typeface="Cambria Math" panose="02040503050406030204" pitchFamily="18" charset="0"/>
                      </a:rPr>
                      <m:t>𝑁</m:t>
                    </m:r>
                    <m:r>
                      <a:rPr lang="en-US" sz="2800" i="1">
                        <a:solidFill>
                          <a:schemeClr val="accent1">
                            <a:lumMod val="20000"/>
                            <a:lumOff val="80000"/>
                          </a:schemeClr>
                        </a:solidFill>
                        <a:latin typeface="Cambria Math" panose="02040503050406030204" pitchFamily="18" charset="0"/>
                      </a:rPr>
                      <m:t>)</m:t>
                    </m:r>
                  </m:oMath>
                </a14:m>
                <a:r>
                  <a:rPr lang="en-US" sz="2800" dirty="0">
                    <a:solidFill>
                      <a:schemeClr val="accent1">
                        <a:lumMod val="20000"/>
                        <a:lumOff val="80000"/>
                      </a:schemeClr>
                    </a:solidFill>
                    <a:latin typeface="Times New Roman" pitchFamily="18" charset="0"/>
                    <a:cs typeface="Times New Roman" pitchFamily="18" charset="0"/>
                  </a:rPr>
                  <a:t>; </a:t>
                </a:r>
                <a14:m>
                  <m:oMath xmlns:m="http://schemas.openxmlformats.org/officeDocument/2006/math">
                    <m:r>
                      <a:rPr lang="en-US" sz="2800" i="1">
                        <a:solidFill>
                          <a:schemeClr val="accent1">
                            <a:lumMod val="20000"/>
                            <a:lumOff val="80000"/>
                          </a:schemeClr>
                        </a:solidFill>
                        <a:latin typeface="Cambria Math" panose="02040503050406030204" pitchFamily="18" charset="0"/>
                      </a:rPr>
                      <m:t>𝑃</m:t>
                    </m:r>
                    <m:r>
                      <a:rPr lang="en-US" sz="2800" i="1">
                        <a:solidFill>
                          <a:schemeClr val="accent1">
                            <a:lumMod val="20000"/>
                            <a:lumOff val="80000"/>
                          </a:schemeClr>
                        </a:solidFill>
                        <a:latin typeface="Cambria Math" panose="02040503050406030204" pitchFamily="18" charset="0"/>
                      </a:rPr>
                      <m:t>=29,4 (</m:t>
                    </m:r>
                    <m:r>
                      <a:rPr lang="en-US" sz="2800" i="1">
                        <a:solidFill>
                          <a:schemeClr val="accent1">
                            <a:lumMod val="20000"/>
                            <a:lumOff val="80000"/>
                          </a:schemeClr>
                        </a:solidFill>
                        <a:latin typeface="Cambria Math" panose="02040503050406030204" pitchFamily="18" charset="0"/>
                      </a:rPr>
                      <m:t>𝑁</m:t>
                    </m:r>
                    <m:r>
                      <a:rPr lang="en-US" sz="2800" b="0" i="1" smtClean="0">
                        <a:solidFill>
                          <a:schemeClr val="accent1">
                            <a:lumMod val="20000"/>
                            <a:lumOff val="80000"/>
                          </a:schemeClr>
                        </a:solidFill>
                        <a:latin typeface="Cambria Math" panose="02040503050406030204" pitchFamily="18" charset="0"/>
                      </a:rPr>
                      <m:t>)</m:t>
                    </m:r>
                  </m:oMath>
                </a14:m>
                <a:endParaRPr lang="en-US" sz="2800" dirty="0">
                  <a:solidFill>
                    <a:schemeClr val="accent1">
                      <a:lumMod val="20000"/>
                      <a:lumOff val="80000"/>
                    </a:schemeClr>
                  </a:solidFill>
                  <a:latin typeface="Times New Roman" pitchFamily="18" charset="0"/>
                  <a:cs typeface="Times New Roman" pitchFamily="18" charset="0"/>
                </a:endParaRPr>
              </a:p>
            </p:txBody>
          </p:sp>
        </mc:Choice>
        <mc:Fallback xmlns="">
          <p:sp>
            <p:nvSpPr>
              <p:cNvPr id="40" name="Object 5" descr="n81 zalo Nguyen Thi Tho">
                <a:extLst>
                  <a:ext uri="{FF2B5EF4-FFF2-40B4-BE49-F238E27FC236}">
                    <a16:creationId xmlns="" xmlns:a16="http://schemas.microsoft.com/office/drawing/2014/main" xmlns:a14="http://schemas.microsoft.com/office/drawing/2010/main" id="{9E69F1D9-7C04-DC34-DE34-B7FD997743AD}"/>
                  </a:ext>
                </a:extLst>
              </p:cNvPr>
              <p:cNvSpPr txBox="1">
                <a:spLocks noRot="1" noChangeAspect="1" noMove="1" noResize="1" noEditPoints="1" noAdjustHandles="1" noChangeArrowheads="1" noChangeShapeType="1" noTextEdit="1"/>
              </p:cNvSpPr>
              <p:nvPr/>
            </p:nvSpPr>
            <p:spPr bwMode="auto">
              <a:xfrm>
                <a:off x="6622756" y="3308408"/>
                <a:ext cx="5566411" cy="575356"/>
              </a:xfrm>
              <a:prstGeom prst="rect">
                <a:avLst/>
              </a:prstGeom>
              <a:blipFill rotWithShape="1">
                <a:blip r:embed="rId2"/>
                <a:stretch>
                  <a:fillRect t="-10638" r="-219" b="-20213"/>
                </a:stretch>
              </a:blipFill>
              <a:ln>
                <a:noFill/>
              </a:ln>
            </p:spPr>
            <p:txBody>
              <a:bodyPr/>
              <a:lstStyle/>
              <a:p>
                <a:r>
                  <a:rPr lang="en-US">
                    <a:noFill/>
                  </a:rPr>
                  <a:t> </a:t>
                </a:r>
              </a:p>
            </p:txBody>
          </p:sp>
        </mc:Fallback>
      </mc:AlternateContent>
      <p:sp>
        <p:nvSpPr>
          <p:cNvPr id="2" name="Rectangle 1" descr="n81 zalo Nguyen Thi Tho">
            <a:extLst>
              <a:ext uri="{FF2B5EF4-FFF2-40B4-BE49-F238E27FC236}">
                <a16:creationId xmlns:a16="http://schemas.microsoft.com/office/drawing/2014/main" id="{9B1ECFB1-E0B0-E071-BBFC-79A70C72FAD3}"/>
              </a:ext>
            </a:extLst>
          </p:cNvPr>
          <p:cNvSpPr>
            <a:spLocks noChangeArrowheads="1"/>
          </p:cNvSpPr>
          <p:nvPr/>
        </p:nvSpPr>
        <p:spPr bwMode="auto">
          <a:xfrm>
            <a:off x="290285" y="3093190"/>
            <a:ext cx="621792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995363" algn="l"/>
              </a:tabLst>
              <a:defRPr>
                <a:solidFill>
                  <a:schemeClr val="tx1"/>
                </a:solidFill>
                <a:latin typeface="Calibri" panose="020F0502020204030204" pitchFamily="34" charset="0"/>
              </a:defRPr>
            </a:lvl1pPr>
            <a:lvl2pPr marL="742950" indent="-285750">
              <a:tabLst>
                <a:tab pos="995363" algn="l"/>
              </a:tabLst>
              <a:defRPr>
                <a:solidFill>
                  <a:schemeClr val="tx1"/>
                </a:solidFill>
                <a:latin typeface="Calibri" panose="020F0502020204030204" pitchFamily="34" charset="0"/>
              </a:defRPr>
            </a:lvl2pPr>
            <a:lvl3pPr marL="1143000" indent="-228600">
              <a:tabLst>
                <a:tab pos="995363" algn="l"/>
              </a:tabLst>
              <a:defRPr>
                <a:solidFill>
                  <a:schemeClr val="tx1"/>
                </a:solidFill>
                <a:latin typeface="Calibri" panose="020F0502020204030204" pitchFamily="34" charset="0"/>
              </a:defRPr>
            </a:lvl3pPr>
            <a:lvl4pPr marL="1600200" indent="-228600">
              <a:tabLst>
                <a:tab pos="995363" algn="l"/>
              </a:tabLst>
              <a:defRPr>
                <a:solidFill>
                  <a:schemeClr val="tx1"/>
                </a:solidFill>
                <a:latin typeface="Calibri" panose="020F0502020204030204" pitchFamily="34" charset="0"/>
              </a:defRPr>
            </a:lvl4pPr>
            <a:lvl5pPr marL="2057400" indent="-228600">
              <a:tabLst>
                <a:tab pos="995363" algn="l"/>
              </a:tabLst>
              <a:defRPr>
                <a:solidFill>
                  <a:schemeClr val="tx1"/>
                </a:solidFill>
                <a:latin typeface="Calibri" panose="020F0502020204030204" pitchFamily="34" charset="0"/>
              </a:defRPr>
            </a:lvl5pPr>
            <a:lvl6pPr marL="2514600" indent="-228600" eaLnBrk="0" fontAlgn="base" hangingPunct="0">
              <a:spcBef>
                <a:spcPct val="0"/>
              </a:spcBef>
              <a:spcAft>
                <a:spcPct val="0"/>
              </a:spcAft>
              <a:tabLst>
                <a:tab pos="995363" algn="l"/>
              </a:tabLst>
              <a:defRPr>
                <a:solidFill>
                  <a:schemeClr val="tx1"/>
                </a:solidFill>
                <a:latin typeface="Calibri" panose="020F0502020204030204" pitchFamily="34" charset="0"/>
              </a:defRPr>
            </a:lvl6pPr>
            <a:lvl7pPr marL="2971800" indent="-228600" eaLnBrk="0" fontAlgn="base" hangingPunct="0">
              <a:spcBef>
                <a:spcPct val="0"/>
              </a:spcBef>
              <a:spcAft>
                <a:spcPct val="0"/>
              </a:spcAft>
              <a:tabLst>
                <a:tab pos="995363" algn="l"/>
              </a:tabLst>
              <a:defRPr>
                <a:solidFill>
                  <a:schemeClr val="tx1"/>
                </a:solidFill>
                <a:latin typeface="Calibri" panose="020F0502020204030204" pitchFamily="34" charset="0"/>
              </a:defRPr>
            </a:lvl7pPr>
            <a:lvl8pPr marL="3429000" indent="-228600" eaLnBrk="0" fontAlgn="base" hangingPunct="0">
              <a:spcBef>
                <a:spcPct val="0"/>
              </a:spcBef>
              <a:spcAft>
                <a:spcPct val="0"/>
              </a:spcAft>
              <a:tabLst>
                <a:tab pos="995363" algn="l"/>
              </a:tabLst>
              <a:defRPr>
                <a:solidFill>
                  <a:schemeClr val="tx1"/>
                </a:solidFill>
                <a:latin typeface="Calibri" panose="020F0502020204030204" pitchFamily="34" charset="0"/>
              </a:defRPr>
            </a:lvl8pPr>
            <a:lvl9pPr marL="3886200" indent="-228600" eaLnBrk="0" fontAlgn="base" hangingPunct="0">
              <a:spcBef>
                <a:spcPct val="0"/>
              </a:spcBef>
              <a:spcAft>
                <a:spcPct val="0"/>
              </a:spcAft>
              <a:tabLst>
                <a:tab pos="995363" algn="l"/>
              </a:tabLs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995363" algn="l"/>
              </a:tabLst>
              <a:defRPr/>
            </a:pPr>
            <a:r>
              <a:rPr kumimoji="0" lang="en-US" altLang="en-US" sz="2600" b="0" i="0" u="none" strike="noStrike" kern="1200" cap="none" spc="0" normalizeH="0" baseline="0" noProof="0">
                <a:ln>
                  <a:noFill/>
                </a:ln>
                <a:effectLst/>
                <a:uLnTx/>
                <a:uFillTx/>
                <a:latin typeface="Times New Roman" pitchFamily="18" charset="0"/>
                <a:cs typeface="Times New Roman" pitchFamily="18" charset="0"/>
              </a:rPr>
              <a:t>- Lực hấp dẫn giữa hai quả cầu khác trọng lực của hai quả cầu là do:</a:t>
            </a:r>
          </a:p>
          <a:p>
            <a:pPr marL="347663" marR="0" lvl="0" indent="-347663" algn="just" defTabSz="914400" rtl="0" eaLnBrk="0" fontAlgn="base" latinLnBrk="0" hangingPunct="0">
              <a:lnSpc>
                <a:spcPct val="100000"/>
              </a:lnSpc>
              <a:spcBef>
                <a:spcPct val="0"/>
              </a:spcBef>
              <a:spcAft>
                <a:spcPct val="0"/>
              </a:spcAft>
              <a:buClrTx/>
              <a:buSzTx/>
              <a:buFontTx/>
              <a:buNone/>
              <a:tabLst>
                <a:tab pos="995363" algn="l"/>
              </a:tabLst>
              <a:defRPr/>
            </a:pPr>
            <a:r>
              <a:rPr kumimoji="0" lang="en-US" altLang="en-US" sz="2600" b="0" i="0" u="none" strike="noStrike" kern="1200" cap="none" spc="0" normalizeH="0" baseline="0" noProof="0">
                <a:ln>
                  <a:noFill/>
                </a:ln>
                <a:effectLst/>
                <a:uLnTx/>
                <a:uFillTx/>
                <a:latin typeface="Times New Roman" pitchFamily="18" charset="0"/>
                <a:cs typeface="Times New Roman" pitchFamily="18" charset="0"/>
              </a:rPr>
              <a:t>+ lực hấp dẫn giữa chúng là tương tác giữa 2 quả cầu phụ thuộc vào khoảng cách và khối lượng giữa chúng,</a:t>
            </a:r>
            <a:endParaRPr lang="en-US" altLang="en-US" sz="2600">
              <a:latin typeface="Times New Roman" pitchFamily="18" charset="0"/>
              <a:cs typeface="Times New Roman" pitchFamily="18" charset="0"/>
            </a:endParaRPr>
          </a:p>
          <a:p>
            <a:pPr marL="347663" marR="0" lvl="0" indent="-347663" algn="just" defTabSz="914400" rtl="0" eaLnBrk="0" fontAlgn="base" latinLnBrk="0" hangingPunct="0">
              <a:lnSpc>
                <a:spcPct val="100000"/>
              </a:lnSpc>
              <a:spcBef>
                <a:spcPct val="0"/>
              </a:spcBef>
              <a:spcAft>
                <a:spcPct val="0"/>
              </a:spcAft>
              <a:buClrTx/>
              <a:buSzTx/>
              <a:buFontTx/>
              <a:buNone/>
              <a:tabLst>
                <a:tab pos="995363" algn="l"/>
              </a:tabLst>
              <a:defRPr/>
            </a:pPr>
            <a:r>
              <a:rPr kumimoji="0" lang="en-US" altLang="en-US" sz="2600" b="0" i="0" u="none" strike="noStrike" kern="1200" cap="none" spc="0" normalizeH="0" baseline="0" noProof="0">
                <a:ln>
                  <a:noFill/>
                </a:ln>
                <a:effectLst/>
                <a:uLnTx/>
                <a:uFillTx/>
                <a:latin typeface="Times New Roman" pitchFamily="18" charset="0"/>
                <a:cs typeface="Times New Roman" pitchFamily="18" charset="0"/>
              </a:rPr>
              <a:t>+</a:t>
            </a:r>
            <a:r>
              <a:rPr kumimoji="0" lang="en-US" altLang="en-US" sz="2600" b="0" i="0" u="none" strike="noStrike" kern="1200" cap="none" spc="0" normalizeH="0" noProof="0">
                <a:ln>
                  <a:noFill/>
                </a:ln>
                <a:effectLst/>
                <a:uLnTx/>
                <a:uFillTx/>
                <a:latin typeface="Times New Roman" pitchFamily="18" charset="0"/>
                <a:cs typeface="Times New Roman" pitchFamily="18" charset="0"/>
              </a:rPr>
              <a:t> </a:t>
            </a:r>
            <a:r>
              <a:rPr kumimoji="0" lang="en-US" altLang="en-US" sz="2600" b="0" i="0" u="none" strike="noStrike" kern="1200" cap="none" spc="0" normalizeH="0" baseline="0" noProof="0">
                <a:ln>
                  <a:noFill/>
                </a:ln>
                <a:effectLst/>
                <a:uLnTx/>
                <a:uFillTx/>
                <a:latin typeface="Times New Roman" pitchFamily="18" charset="0"/>
                <a:cs typeface="Times New Roman" pitchFamily="18" charset="0"/>
              </a:rPr>
              <a:t>còn trọng lực của chúng là phụ thuộc vào khối lượng Trái Đất nên độ lớn lực khác nhau.</a:t>
            </a:r>
          </a:p>
        </p:txBody>
      </p:sp>
    </p:spTree>
    <p:extLst>
      <p:ext uri="{BB962C8B-B14F-4D97-AF65-F5344CB8AC3E}">
        <p14:creationId xmlns:p14="http://schemas.microsoft.com/office/powerpoint/2010/main" val="195573724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wipe(left)">
                                      <p:cBhvr>
                                        <p:cTn id="15" dur="500"/>
                                        <p:tgtEl>
                                          <p:spTgt spid="2">
                                            <p:txEl>
                                              <p:pRg st="0" end="0"/>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wipe(left)">
                                      <p:cBhvr>
                                        <p:cTn id="18" dur="500"/>
                                        <p:tgtEl>
                                          <p:spTgt spid="2">
                                            <p:txEl>
                                              <p:pRg st="1" end="1"/>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wipe(left)">
                                      <p:cBhvr>
                                        <p:cTn id="2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1" descr="n81 zalo Nguyen Thi Tho">
            <a:extLst>
              <a:ext uri="{FF2B5EF4-FFF2-40B4-BE49-F238E27FC236}">
                <a16:creationId xmlns:a16="http://schemas.microsoft.com/office/drawing/2014/main" id="{3AAA1D13-4457-EACE-4DB4-50B6C14F081A}"/>
              </a:ext>
            </a:extLst>
          </p:cNvPr>
          <p:cNvGrpSpPr>
            <a:grpSpLocks/>
          </p:cNvGrpSpPr>
          <p:nvPr/>
        </p:nvGrpSpPr>
        <p:grpSpPr bwMode="auto">
          <a:xfrm>
            <a:off x="279573" y="351282"/>
            <a:ext cx="6781115" cy="550863"/>
            <a:chOff x="720" y="1027"/>
            <a:chExt cx="3702" cy="347"/>
          </a:xfrm>
        </p:grpSpPr>
        <p:sp>
          <p:nvSpPr>
            <p:cNvPr id="4" name="AutoShape 5">
              <a:extLst>
                <a:ext uri="{FF2B5EF4-FFF2-40B4-BE49-F238E27FC236}">
                  <a16:creationId xmlns:a16="http://schemas.microsoft.com/office/drawing/2014/main" id="{744019A3-4200-7C11-BF4E-18ED370BCA5B}"/>
                </a:ext>
              </a:extLst>
            </p:cNvPr>
            <p:cNvSpPr>
              <a:spLocks noChangeArrowheads="1"/>
            </p:cNvSpPr>
            <p:nvPr/>
          </p:nvSpPr>
          <p:spPr bwMode="gray">
            <a:xfrm>
              <a:off x="928" y="1028"/>
              <a:ext cx="3494" cy="346"/>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Times New Roman" pitchFamily="18" charset="0"/>
                <a:cs typeface="Times New Roman" pitchFamily="18" charset="0"/>
                <a:sym typeface="Arial"/>
              </a:endParaRPr>
            </a:p>
          </p:txBody>
        </p:sp>
        <p:grpSp>
          <p:nvGrpSpPr>
            <p:cNvPr id="5" name="Group 64">
              <a:extLst>
                <a:ext uri="{FF2B5EF4-FFF2-40B4-BE49-F238E27FC236}">
                  <a16:creationId xmlns:a16="http://schemas.microsoft.com/office/drawing/2014/main" id="{03B74EB9-5CFE-8114-DC0D-782F9920B992}"/>
                </a:ext>
              </a:extLst>
            </p:cNvPr>
            <p:cNvGrpSpPr>
              <a:grpSpLocks/>
            </p:cNvGrpSpPr>
            <p:nvPr/>
          </p:nvGrpSpPr>
          <p:grpSpPr bwMode="auto">
            <a:xfrm>
              <a:off x="720" y="1028"/>
              <a:ext cx="300" cy="346"/>
              <a:chOff x="720" y="1172"/>
              <a:chExt cx="300" cy="346"/>
            </a:xfrm>
          </p:grpSpPr>
          <p:sp>
            <p:nvSpPr>
              <p:cNvPr id="9" name="Oval 7">
                <a:extLst>
                  <a:ext uri="{FF2B5EF4-FFF2-40B4-BE49-F238E27FC236}">
                    <a16:creationId xmlns:a16="http://schemas.microsoft.com/office/drawing/2014/main" id="{FECF0CC3-BF25-BABE-2640-383B4B92287C}"/>
                  </a:ext>
                </a:extLst>
              </p:cNvPr>
              <p:cNvSpPr>
                <a:spLocks noChangeArrowheads="1"/>
              </p:cNvSpPr>
              <p:nvPr/>
            </p:nvSpPr>
            <p:spPr bwMode="gray">
              <a:xfrm>
                <a:off x="720" y="1172"/>
                <a:ext cx="30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Times New Roman" pitchFamily="18" charset="0"/>
                  <a:cs typeface="Times New Roman" pitchFamily="18" charset="0"/>
                  <a:sym typeface="Arial"/>
                </a:endParaRPr>
              </a:p>
            </p:txBody>
          </p:sp>
          <p:sp>
            <p:nvSpPr>
              <p:cNvPr id="10" name="Oval 8">
                <a:extLst>
                  <a:ext uri="{FF2B5EF4-FFF2-40B4-BE49-F238E27FC236}">
                    <a16:creationId xmlns:a16="http://schemas.microsoft.com/office/drawing/2014/main" id="{9DC9873D-65BC-A954-F87C-217B41D65E11}"/>
                  </a:ext>
                </a:extLst>
              </p:cNvPr>
              <p:cNvSpPr>
                <a:spLocks noChangeArrowheads="1"/>
              </p:cNvSpPr>
              <p:nvPr/>
            </p:nvSpPr>
            <p:spPr bwMode="gray">
              <a:xfrm>
                <a:off x="760" y="122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Times New Roman" pitchFamily="18" charset="0"/>
                  <a:cs typeface="Times New Roman" pitchFamily="18" charset="0"/>
                  <a:sym typeface="Arial"/>
                </a:endParaRPr>
              </a:p>
            </p:txBody>
          </p:sp>
        </p:grpSp>
        <p:sp>
          <p:nvSpPr>
            <p:cNvPr id="6" name="Text Box 10">
              <a:extLst>
                <a:ext uri="{FF2B5EF4-FFF2-40B4-BE49-F238E27FC236}">
                  <a16:creationId xmlns:a16="http://schemas.microsoft.com/office/drawing/2014/main" id="{9BA72AEF-0666-E52D-FC8C-FE2B1A381B7C}"/>
                </a:ext>
              </a:extLst>
            </p:cNvPr>
            <p:cNvSpPr txBox="1">
              <a:spLocks noChangeArrowheads="1"/>
            </p:cNvSpPr>
            <p:nvPr/>
          </p:nvSpPr>
          <p:spPr bwMode="gray">
            <a:xfrm>
              <a:off x="720" y="1027"/>
              <a:ext cx="30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Times New Roman" pitchFamily="18" charset="0"/>
                  <a:cs typeface="Times New Roman" pitchFamily="18" charset="0"/>
                  <a:sym typeface="Arial"/>
                </a:rPr>
                <a:t>II</a:t>
              </a:r>
            </a:p>
          </p:txBody>
        </p:sp>
        <p:sp>
          <p:nvSpPr>
            <p:cNvPr id="7" name="Text Box 11">
              <a:extLst>
                <a:ext uri="{FF2B5EF4-FFF2-40B4-BE49-F238E27FC236}">
                  <a16:creationId xmlns:a16="http://schemas.microsoft.com/office/drawing/2014/main" id="{120A963B-9A07-BEAF-BB29-4BBC42D09630}"/>
                </a:ext>
              </a:extLst>
            </p:cNvPr>
            <p:cNvSpPr txBox="1">
              <a:spLocks noChangeArrowheads="1"/>
            </p:cNvSpPr>
            <p:nvPr/>
          </p:nvSpPr>
          <p:spPr bwMode="gray">
            <a:xfrm>
              <a:off x="1049" y="1027"/>
              <a:ext cx="284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Times New Roman" pitchFamily="18" charset="0"/>
                  <a:cs typeface="Times New Roman" pitchFamily="18" charset="0"/>
                  <a:sym typeface="Arial"/>
                </a:rPr>
                <a:t>Lực hấp dẫn của Trái đất</a:t>
              </a:r>
            </a:p>
          </p:txBody>
        </p:sp>
      </p:grpSp>
      <p:sp>
        <p:nvSpPr>
          <p:cNvPr id="11" name="Rectangle 5" descr="n81 zalo Nguyen Thi Tho">
            <a:extLst>
              <a:ext uri="{FF2B5EF4-FFF2-40B4-BE49-F238E27FC236}">
                <a16:creationId xmlns:a16="http://schemas.microsoft.com/office/drawing/2014/main" id="{26CD5B52-7EDC-B386-EB67-953838CBBFFE}"/>
              </a:ext>
            </a:extLst>
          </p:cNvPr>
          <p:cNvSpPr>
            <a:spLocks noChangeArrowheads="1"/>
          </p:cNvSpPr>
          <p:nvPr/>
        </p:nvSpPr>
        <p:spPr bwMode="auto">
          <a:xfrm>
            <a:off x="2648560" y="1072018"/>
            <a:ext cx="640011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1"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1"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Định</a:t>
            </a:r>
            <a:r>
              <a:rPr kumimoji="0" lang="en-US" altLang="en-US" sz="2800" b="1"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1"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nghĩa</a:t>
            </a:r>
            <a:r>
              <a:rPr kumimoji="0" lang="en-US" altLang="en-US" sz="2800" b="1"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1"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2800" b="1"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1"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hấp</a:t>
            </a:r>
            <a:r>
              <a:rPr kumimoji="0" lang="en-US" altLang="en-US" sz="2800" b="1"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1"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dẫn</a:t>
            </a:r>
            <a:r>
              <a:rPr kumimoji="0" lang="en-US" altLang="en-US" sz="2800" b="1"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Mọi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vật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trong</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vũ</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trụ</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đều</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hút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nhau</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bởi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một</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đó</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gọi</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là</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hấp</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dẫn</a:t>
            </a:r>
            <a:r>
              <a:rPr kumimoji="0" lang="en-US" altLang="en-US" sz="28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12" name="Rectangle 5" descr="n81 zalo Nguyen Thi Tho">
            <a:extLst>
              <a:ext uri="{FF2B5EF4-FFF2-40B4-BE49-F238E27FC236}">
                <a16:creationId xmlns:a16="http://schemas.microsoft.com/office/drawing/2014/main" id="{9FF9950A-4224-79F8-7BE6-3742FFD2F800}"/>
              </a:ext>
            </a:extLst>
          </p:cNvPr>
          <p:cNvSpPr>
            <a:spLocks noChangeArrowheads="1"/>
          </p:cNvSpPr>
          <p:nvPr/>
        </p:nvSpPr>
        <p:spPr bwMode="auto">
          <a:xfrm>
            <a:off x="536018" y="2638188"/>
            <a:ext cx="111770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0" i="1" u="none" strike="noStrike" kern="1200" cap="none" spc="0" normalizeH="0" baseline="0" noProof="0">
                <a:ln>
                  <a:noFill/>
                </a:ln>
                <a:solidFill>
                  <a:schemeClr val="tx1"/>
                </a:solidFill>
                <a:effectLst/>
                <a:uLnTx/>
                <a:uFillTx/>
                <a:latin typeface="Times New Roman" pitchFamily="18" charset="0"/>
                <a:cs typeface="Times New Roman" pitchFamily="18" charset="0"/>
              </a:rPr>
              <a:t>- Lực hấp dẫn giữa hai chất điểm bất kì tỉ lệ thuận với tích hai khối lượng và tỉ lệ nghịch với bình phương khoảng cách giữa chúng.</a:t>
            </a:r>
            <a:endPar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graphicFrame>
        <p:nvGraphicFramePr>
          <p:cNvPr id="13" name="Object 11" descr="n81 zalo Nguyen Thi Tho">
            <a:extLst>
              <a:ext uri="{FF2B5EF4-FFF2-40B4-BE49-F238E27FC236}">
                <a16:creationId xmlns:a16="http://schemas.microsoft.com/office/drawing/2014/main" id="{83DAF231-6217-E2BC-FE2E-3D79A858D8AE}"/>
              </a:ext>
            </a:extLst>
          </p:cNvPr>
          <p:cNvGraphicFramePr>
            <a:graphicFrameLocks noChangeAspect="1"/>
          </p:cNvGraphicFramePr>
          <p:nvPr>
            <p:extLst>
              <p:ext uri="{D42A27DB-BD31-4B8C-83A1-F6EECF244321}">
                <p14:modId xmlns:p14="http://schemas.microsoft.com/office/powerpoint/2010/main" val="876299983"/>
              </p:ext>
            </p:extLst>
          </p:nvPr>
        </p:nvGraphicFramePr>
        <p:xfrm>
          <a:off x="2210640" y="4617623"/>
          <a:ext cx="2489200" cy="1171575"/>
        </p:xfrm>
        <a:graphic>
          <a:graphicData uri="http://schemas.openxmlformats.org/presentationml/2006/ole">
            <mc:AlternateContent xmlns:mc="http://schemas.openxmlformats.org/markup-compatibility/2006">
              <mc:Choice xmlns:v="urn:schemas-microsoft-com:vml" Requires="v">
                <p:oleObj name="Equation" r:id="rId3" imgW="1094458" imgH="514172" progId="Equation.DSMT4">
                  <p:embed/>
                </p:oleObj>
              </mc:Choice>
              <mc:Fallback>
                <p:oleObj name="Equation" r:id="rId3" imgW="1094458" imgH="514172" progId="Equation.DSMT4">
                  <p:embed/>
                  <p:pic>
                    <p:nvPicPr>
                      <p:cNvPr id="21509" name="Object 11">
                        <a:extLst>
                          <a:ext uri="{FF2B5EF4-FFF2-40B4-BE49-F238E27FC236}">
                            <a16:creationId xmlns:a16="http://schemas.microsoft.com/office/drawing/2014/main" id="{9D230B21-6C2B-0C50-4A96-CD0CE43BBD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0640" y="4617623"/>
                        <a:ext cx="2489200" cy="1171575"/>
                      </a:xfrm>
                      <a:prstGeom prst="rect">
                        <a:avLst/>
                      </a:prstGeom>
                      <a:solidFill>
                        <a:schemeClr val="bg1"/>
                      </a:solidFill>
                      <a:ln w="9525">
                        <a:solidFill>
                          <a:schemeClr val="bg1"/>
                        </a:solidFill>
                        <a:miter lim="800000"/>
                        <a:headEnd/>
                        <a:tailEnd/>
                      </a:ln>
                    </p:spPr>
                  </p:pic>
                </p:oleObj>
              </mc:Fallback>
            </mc:AlternateContent>
          </a:graphicData>
        </a:graphic>
      </p:graphicFrame>
      <p:grpSp>
        <p:nvGrpSpPr>
          <p:cNvPr id="14" name="Group 13" descr="n81 zalo Nguyen Thi Tho">
            <a:extLst>
              <a:ext uri="{FF2B5EF4-FFF2-40B4-BE49-F238E27FC236}">
                <a16:creationId xmlns:a16="http://schemas.microsoft.com/office/drawing/2014/main" id="{6E31BD75-C4B8-5BB2-2EC5-B0FDFF76AC8B}"/>
              </a:ext>
            </a:extLst>
          </p:cNvPr>
          <p:cNvGrpSpPr/>
          <p:nvPr/>
        </p:nvGrpSpPr>
        <p:grpSpPr>
          <a:xfrm>
            <a:off x="6183139" y="4017075"/>
            <a:ext cx="5878236" cy="2488518"/>
            <a:chOff x="4286248" y="2536556"/>
            <a:chExt cx="4765835" cy="2365928"/>
          </a:xfrm>
        </p:grpSpPr>
        <p:sp>
          <p:nvSpPr>
            <p:cNvPr id="15" name="Rectangle 14">
              <a:extLst>
                <a:ext uri="{FF2B5EF4-FFF2-40B4-BE49-F238E27FC236}">
                  <a16:creationId xmlns:a16="http://schemas.microsoft.com/office/drawing/2014/main" id="{DF9439CA-A38E-41C8-BDDB-3B40D59A6EC1}"/>
                </a:ext>
              </a:extLst>
            </p:cNvPr>
            <p:cNvSpPr/>
            <p:nvPr/>
          </p:nvSpPr>
          <p:spPr>
            <a:xfrm>
              <a:off x="4786314" y="2676583"/>
              <a:ext cx="3786214" cy="1966869"/>
            </a:xfrm>
            <a:prstGeom prst="rect">
              <a:avLst/>
            </a:prstGeom>
          </p:spPr>
          <p:style>
            <a:lnRef idx="0">
              <a:schemeClr val="dk1"/>
            </a:lnRef>
            <a:fillRef idx="1001">
              <a:schemeClr val="lt1"/>
            </a:fillRef>
            <a:effectRef idx="3">
              <a:schemeClr val="dk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grpSp>
          <p:nvGrpSpPr>
            <p:cNvPr id="16" name="Google Shape;996;p33">
              <a:extLst>
                <a:ext uri="{FF2B5EF4-FFF2-40B4-BE49-F238E27FC236}">
                  <a16:creationId xmlns:a16="http://schemas.microsoft.com/office/drawing/2014/main" id="{7668CED6-10F2-8DA9-469C-51EA7D45D2FF}"/>
                </a:ext>
              </a:extLst>
            </p:cNvPr>
            <p:cNvGrpSpPr/>
            <p:nvPr/>
          </p:nvGrpSpPr>
          <p:grpSpPr>
            <a:xfrm>
              <a:off x="4286248" y="2536556"/>
              <a:ext cx="4765835" cy="2365928"/>
              <a:chOff x="3938374" y="1834692"/>
              <a:chExt cx="4542205" cy="2067661"/>
            </a:xfrm>
          </p:grpSpPr>
          <p:sp>
            <p:nvSpPr>
              <p:cNvPr id="17" name="Google Shape;997;p33">
                <a:extLst>
                  <a:ext uri="{FF2B5EF4-FFF2-40B4-BE49-F238E27FC236}">
                    <a16:creationId xmlns:a16="http://schemas.microsoft.com/office/drawing/2014/main" id="{8FB22887-94B3-9C5C-4274-1EC1C3C2704E}"/>
                  </a:ext>
                </a:extLst>
              </p:cNvPr>
              <p:cNvSpPr/>
              <p:nvPr/>
            </p:nvSpPr>
            <p:spPr>
              <a:xfrm>
                <a:off x="4309824" y="1834692"/>
                <a:ext cx="3797910" cy="1948605"/>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8" name="Google Shape;998;p33">
                <a:extLst>
                  <a:ext uri="{FF2B5EF4-FFF2-40B4-BE49-F238E27FC236}">
                    <a16:creationId xmlns:a16="http://schemas.microsoft.com/office/drawing/2014/main" id="{2221B2D2-0ECC-A75C-3D93-240C434F0279}"/>
                  </a:ext>
                </a:extLst>
              </p:cNvPr>
              <p:cNvSpPr/>
              <p:nvPr/>
            </p:nvSpPr>
            <p:spPr>
              <a:xfrm>
                <a:off x="3938374" y="3832321"/>
                <a:ext cx="4542205" cy="70032"/>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9" name="Google Shape;999;p33">
                <a:extLst>
                  <a:ext uri="{FF2B5EF4-FFF2-40B4-BE49-F238E27FC236}">
                    <a16:creationId xmlns:a16="http://schemas.microsoft.com/office/drawing/2014/main" id="{E2FF45A8-7006-788F-AAFA-2CC1F15B3A66}"/>
                  </a:ext>
                </a:extLst>
              </p:cNvPr>
              <p:cNvSpPr/>
              <p:nvPr/>
            </p:nvSpPr>
            <p:spPr>
              <a:xfrm>
                <a:off x="3938374" y="3776295"/>
                <a:ext cx="4541505" cy="56025"/>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20" name="Google Shape;1000;p33">
                <a:extLst>
                  <a:ext uri="{FF2B5EF4-FFF2-40B4-BE49-F238E27FC236}">
                    <a16:creationId xmlns:a16="http://schemas.microsoft.com/office/drawing/2014/main" id="{441BB9B6-9153-89CC-3F20-469C5B9E9A81}"/>
                  </a:ext>
                </a:extLst>
              </p:cNvPr>
              <p:cNvSpPr/>
              <p:nvPr/>
            </p:nvSpPr>
            <p:spPr>
              <a:xfrm>
                <a:off x="5872718" y="3776295"/>
                <a:ext cx="665106" cy="35016"/>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grpSp>
      </p:grpSp>
      <p:grpSp>
        <p:nvGrpSpPr>
          <p:cNvPr id="21" name="Group 26" descr="n81 zalo Nguyen Thi Tho">
            <a:extLst>
              <a:ext uri="{FF2B5EF4-FFF2-40B4-BE49-F238E27FC236}">
                <a16:creationId xmlns:a16="http://schemas.microsoft.com/office/drawing/2014/main" id="{C2518E63-A1CF-12BE-536B-56C49CB0A282}"/>
              </a:ext>
            </a:extLst>
          </p:cNvPr>
          <p:cNvGrpSpPr>
            <a:grpSpLocks/>
          </p:cNvGrpSpPr>
          <p:nvPr/>
        </p:nvGrpSpPr>
        <p:grpSpPr bwMode="auto">
          <a:xfrm>
            <a:off x="6948924" y="4142346"/>
            <a:ext cx="4382467" cy="2037952"/>
            <a:chOff x="2299313" y="4756222"/>
            <a:chExt cx="4160202" cy="1425982"/>
          </a:xfrm>
        </p:grpSpPr>
        <p:sp>
          <p:nvSpPr>
            <p:cNvPr id="22" name="Line 2">
              <a:extLst>
                <a:ext uri="{FF2B5EF4-FFF2-40B4-BE49-F238E27FC236}">
                  <a16:creationId xmlns:a16="http://schemas.microsoft.com/office/drawing/2014/main" id="{16C9CD5E-EC83-B03C-D65F-BA48FD35C49E}"/>
                </a:ext>
              </a:extLst>
            </p:cNvPr>
            <p:cNvSpPr>
              <a:spLocks noChangeShapeType="1"/>
            </p:cNvSpPr>
            <p:nvPr/>
          </p:nvSpPr>
          <p:spPr bwMode="auto">
            <a:xfrm flipH="1">
              <a:off x="2608528" y="5849913"/>
              <a:ext cx="3474773" cy="0"/>
            </a:xfrm>
            <a:prstGeom prst="line">
              <a:avLst/>
            </a:prstGeom>
            <a:noFill/>
            <a:ln w="28575">
              <a:solidFill>
                <a:srgbClr val="000000"/>
              </a:solidFill>
              <a:round/>
              <a:headEnd type="arrow" w="med" len="med"/>
              <a:tailEnd type="arrow" w="med" len="me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23" name="Line 3">
              <a:extLst>
                <a:ext uri="{FF2B5EF4-FFF2-40B4-BE49-F238E27FC236}">
                  <a16:creationId xmlns:a16="http://schemas.microsoft.com/office/drawing/2014/main" id="{C42D5AA9-8E89-3BDE-1238-C33986D19171}"/>
                </a:ext>
              </a:extLst>
            </p:cNvPr>
            <p:cNvSpPr>
              <a:spLocks noChangeShapeType="1"/>
            </p:cNvSpPr>
            <p:nvPr/>
          </p:nvSpPr>
          <p:spPr bwMode="auto">
            <a:xfrm>
              <a:off x="2619375" y="5200561"/>
              <a:ext cx="3463925" cy="0"/>
            </a:xfrm>
            <a:prstGeom prst="line">
              <a:avLst/>
            </a:prstGeom>
            <a:noFill/>
            <a:ln w="28575">
              <a:solidFill>
                <a:schemeClr val="hlink"/>
              </a:solidFill>
              <a:prstDash val="sysDash"/>
              <a:round/>
              <a:headEnd type="none" w="sm" len="sm"/>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24" name="Group 23">
              <a:extLst>
                <a:ext uri="{FF2B5EF4-FFF2-40B4-BE49-F238E27FC236}">
                  <a16:creationId xmlns:a16="http://schemas.microsoft.com/office/drawing/2014/main" id="{AEA303C8-59C8-DF0B-42BC-F5CA13540CFD}"/>
                </a:ext>
              </a:extLst>
            </p:cNvPr>
            <p:cNvGrpSpPr>
              <a:grpSpLocks/>
            </p:cNvGrpSpPr>
            <p:nvPr/>
          </p:nvGrpSpPr>
          <p:grpSpPr bwMode="auto">
            <a:xfrm>
              <a:off x="2471180" y="5104219"/>
              <a:ext cx="259934" cy="1077985"/>
              <a:chOff x="857" y="3130"/>
              <a:chExt cx="204" cy="846"/>
            </a:xfrm>
          </p:grpSpPr>
          <p:sp>
            <p:nvSpPr>
              <p:cNvPr id="39" name="Oval 5">
                <a:extLst>
                  <a:ext uri="{FF2B5EF4-FFF2-40B4-BE49-F238E27FC236}">
                    <a16:creationId xmlns:a16="http://schemas.microsoft.com/office/drawing/2014/main" id="{79DA02EE-35EE-5AB0-1EEE-22239F8F0B64}"/>
                  </a:ext>
                </a:extLst>
              </p:cNvPr>
              <p:cNvSpPr>
                <a:spLocks noChangeArrowheads="1"/>
              </p:cNvSpPr>
              <p:nvPr/>
            </p:nvSpPr>
            <p:spPr bwMode="auto">
              <a:xfrm>
                <a:off x="857" y="3130"/>
                <a:ext cx="204" cy="151"/>
              </a:xfrm>
              <a:prstGeom prst="ellipse">
                <a:avLst/>
              </a:prstGeom>
              <a:solidFill>
                <a:srgbClr val="FFC000"/>
              </a:solidFill>
              <a:ln w="3175">
                <a:solidFill>
                  <a:srgbClr val="000000"/>
                </a:solidFill>
                <a:round/>
                <a:headEnd type="none" w="sm" len="sm"/>
                <a:tailEnd/>
              </a:ln>
              <a:effectLst/>
            </p:spPr>
            <p:txBody>
              <a:bodyPr wrap="none" anchor="ct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40" name="Line 6">
                <a:extLst>
                  <a:ext uri="{FF2B5EF4-FFF2-40B4-BE49-F238E27FC236}">
                    <a16:creationId xmlns:a16="http://schemas.microsoft.com/office/drawing/2014/main" id="{19730789-AF18-3D15-05B6-BE658576DD5B}"/>
                  </a:ext>
                </a:extLst>
              </p:cNvPr>
              <p:cNvSpPr>
                <a:spLocks noChangeShapeType="1"/>
              </p:cNvSpPr>
              <p:nvPr/>
            </p:nvSpPr>
            <p:spPr bwMode="auto">
              <a:xfrm>
                <a:off x="957" y="3202"/>
                <a:ext cx="0" cy="774"/>
              </a:xfrm>
              <a:prstGeom prst="line">
                <a:avLst/>
              </a:prstGeom>
              <a:noFill/>
              <a:ln w="28575">
                <a:solidFill>
                  <a:srgbClr val="000000"/>
                </a:solidFill>
                <a:prstDash val="sysDash"/>
                <a:round/>
                <a:headEnd type="none" w="sm" len="sm"/>
                <a:tailEn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grpSp>
        <p:grpSp>
          <p:nvGrpSpPr>
            <p:cNvPr id="25" name="Group 9">
              <a:extLst>
                <a:ext uri="{FF2B5EF4-FFF2-40B4-BE49-F238E27FC236}">
                  <a16:creationId xmlns:a16="http://schemas.microsoft.com/office/drawing/2014/main" id="{C88561B4-AA02-08BF-418E-0500EE8F70F9}"/>
                </a:ext>
              </a:extLst>
            </p:cNvPr>
            <p:cNvGrpSpPr>
              <a:grpSpLocks/>
            </p:cNvGrpSpPr>
            <p:nvPr/>
          </p:nvGrpSpPr>
          <p:grpSpPr bwMode="auto">
            <a:xfrm>
              <a:off x="5946272" y="5105494"/>
              <a:ext cx="259932" cy="1047404"/>
              <a:chOff x="4316" y="3131"/>
              <a:chExt cx="204" cy="822"/>
            </a:xfrm>
          </p:grpSpPr>
          <p:sp>
            <p:nvSpPr>
              <p:cNvPr id="37" name="Oval 10">
                <a:extLst>
                  <a:ext uri="{FF2B5EF4-FFF2-40B4-BE49-F238E27FC236}">
                    <a16:creationId xmlns:a16="http://schemas.microsoft.com/office/drawing/2014/main" id="{267F801A-7918-1DB9-0361-B9FD0F3F4529}"/>
                  </a:ext>
                </a:extLst>
              </p:cNvPr>
              <p:cNvSpPr>
                <a:spLocks noChangeArrowheads="1"/>
              </p:cNvSpPr>
              <p:nvPr/>
            </p:nvSpPr>
            <p:spPr bwMode="auto">
              <a:xfrm>
                <a:off x="4316" y="3131"/>
                <a:ext cx="204" cy="151"/>
              </a:xfrm>
              <a:prstGeom prst="ellipse">
                <a:avLst/>
              </a:prstGeom>
              <a:gradFill rotWithShape="1">
                <a:gsLst>
                  <a:gs pos="0">
                    <a:srgbClr val="669900"/>
                  </a:gs>
                  <a:gs pos="100000">
                    <a:srgbClr val="2F4700"/>
                  </a:gs>
                </a:gsLst>
                <a:path path="shape">
                  <a:fillToRect l="50000" t="50000" r="50000" b="50000"/>
                </a:path>
              </a:gradFill>
              <a:ln w="3175">
                <a:solidFill>
                  <a:srgbClr val="000000"/>
                </a:solidFill>
                <a:round/>
                <a:headEnd type="none" w="sm" len="sm"/>
                <a:tailEnd/>
              </a:ln>
            </p:spPr>
            <p:txBody>
              <a:bodyPr wrap="none" anchor="ct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8" name="Line 11">
                <a:extLst>
                  <a:ext uri="{FF2B5EF4-FFF2-40B4-BE49-F238E27FC236}">
                    <a16:creationId xmlns:a16="http://schemas.microsoft.com/office/drawing/2014/main" id="{F3DA6CF0-740E-5900-53E5-66621B75E557}"/>
                  </a:ext>
                </a:extLst>
              </p:cNvPr>
              <p:cNvSpPr>
                <a:spLocks noChangeShapeType="1"/>
              </p:cNvSpPr>
              <p:nvPr/>
            </p:nvSpPr>
            <p:spPr bwMode="auto">
              <a:xfrm>
                <a:off x="4413" y="3202"/>
                <a:ext cx="0" cy="751"/>
              </a:xfrm>
              <a:prstGeom prst="line">
                <a:avLst/>
              </a:prstGeom>
              <a:ln w="28575">
                <a:solidFill>
                  <a:srgbClr val="000000"/>
                </a:solidFill>
                <a:prstDash val="sysDash"/>
                <a:headEnd type="none" w="sm" len="sm"/>
                <a:tailEnd/>
              </a:ln>
            </p:spPr>
            <p:style>
              <a:lnRef idx="1">
                <a:schemeClr val="accent1"/>
              </a:lnRef>
              <a:fillRef idx="0">
                <a:schemeClr val="accent1"/>
              </a:fillRef>
              <a:effectRef idx="0">
                <a:schemeClr val="accent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grpSp>
        <p:grpSp>
          <p:nvGrpSpPr>
            <p:cNvPr id="26" name="Group 14">
              <a:extLst>
                <a:ext uri="{FF2B5EF4-FFF2-40B4-BE49-F238E27FC236}">
                  <a16:creationId xmlns:a16="http://schemas.microsoft.com/office/drawing/2014/main" id="{846175CB-92B1-BDB9-9903-1DE3496D6D98}"/>
                </a:ext>
              </a:extLst>
            </p:cNvPr>
            <p:cNvGrpSpPr>
              <a:grpSpLocks/>
            </p:cNvGrpSpPr>
            <p:nvPr/>
          </p:nvGrpSpPr>
          <p:grpSpPr bwMode="auto">
            <a:xfrm>
              <a:off x="2876554" y="5403772"/>
              <a:ext cx="576263" cy="322264"/>
              <a:chOff x="1520" y="1875"/>
              <a:chExt cx="363" cy="203"/>
            </a:xfrm>
          </p:grpSpPr>
          <p:sp>
            <p:nvSpPr>
              <p:cNvPr id="35" name="Text Box 15">
                <a:extLst>
                  <a:ext uri="{FF2B5EF4-FFF2-40B4-BE49-F238E27FC236}">
                    <a16:creationId xmlns:a16="http://schemas.microsoft.com/office/drawing/2014/main" id="{43A05529-1861-E970-4E8B-85AC0A73C68C}"/>
                  </a:ext>
                </a:extLst>
              </p:cNvPr>
              <p:cNvSpPr txBox="1">
                <a:spLocks noChangeArrowheads="1"/>
              </p:cNvSpPr>
              <p:nvPr/>
            </p:nvSpPr>
            <p:spPr bwMode="auto">
              <a:xfrm>
                <a:off x="1520" y="1875"/>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21</a:t>
                </a:r>
                <a:endParaRPr lang="en-US" sz="2400" kern="0">
                  <a:solidFill>
                    <a:srgbClr val="FF0000"/>
                  </a:solidFill>
                  <a:latin typeface="Sitka Small" panose="02000505000000020004" pitchFamily="2" charset="0"/>
                  <a:cs typeface="Arial"/>
                  <a:sym typeface="Arial"/>
                </a:endParaRPr>
              </a:p>
            </p:txBody>
          </p:sp>
          <p:sp>
            <p:nvSpPr>
              <p:cNvPr id="36" name="Line 16">
                <a:extLst>
                  <a:ext uri="{FF2B5EF4-FFF2-40B4-BE49-F238E27FC236}">
                    <a16:creationId xmlns:a16="http://schemas.microsoft.com/office/drawing/2014/main" id="{2777FB93-6E60-CCD9-D48F-C7294A433DFF}"/>
                  </a:ext>
                </a:extLst>
              </p:cNvPr>
              <p:cNvSpPr>
                <a:spLocks noChangeShapeType="1"/>
              </p:cNvSpPr>
              <p:nvPr/>
            </p:nvSpPr>
            <p:spPr bwMode="auto">
              <a:xfrm>
                <a:off x="1561" y="1884"/>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sp>
          <p:nvSpPr>
            <p:cNvPr id="27" name="Rectangle 26">
              <a:extLst>
                <a:ext uri="{FF2B5EF4-FFF2-40B4-BE49-F238E27FC236}">
                  <a16:creationId xmlns:a16="http://schemas.microsoft.com/office/drawing/2014/main" id="{A41FFECA-F0F1-4B93-7B48-F1CCEFA2F47D}"/>
                </a:ext>
              </a:extLst>
            </p:cNvPr>
            <p:cNvSpPr>
              <a:spLocks noChangeArrowheads="1"/>
            </p:cNvSpPr>
            <p:nvPr/>
          </p:nvSpPr>
          <p:spPr bwMode="auto">
            <a:xfrm>
              <a:off x="4259951" y="5773029"/>
              <a:ext cx="281077" cy="40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p>
              <a:pPr defTabSz="1219170" eaLnBrk="1" fontAlgn="auto" hangingPunct="1">
                <a:spcBef>
                  <a:spcPts val="0"/>
                </a:spcBef>
                <a:spcAft>
                  <a:spcPts val="0"/>
                </a:spcAft>
                <a:buClr>
                  <a:srgbClr val="000000"/>
                </a:buClr>
              </a:pPr>
              <a:r>
                <a:rPr lang="en-US" sz="3200" kern="0">
                  <a:solidFill>
                    <a:srgbClr val="0070C0"/>
                  </a:solidFill>
                  <a:latin typeface="Sitka Small" panose="02000505000000020004" pitchFamily="2" charset="0"/>
                  <a:cs typeface="Arial"/>
                  <a:sym typeface="Arial"/>
                </a:rPr>
                <a:t>r</a:t>
              </a:r>
              <a:endParaRPr lang="en-US" sz="4267" kern="0">
                <a:solidFill>
                  <a:srgbClr val="0070C0"/>
                </a:solidFill>
                <a:latin typeface="Sitka Small" panose="02000505000000020004" pitchFamily="2" charset="0"/>
                <a:cs typeface="Arial"/>
                <a:sym typeface="Arial"/>
              </a:endParaRPr>
            </a:p>
          </p:txBody>
        </p:sp>
        <p:sp>
          <p:nvSpPr>
            <p:cNvPr id="28" name="Line 12">
              <a:extLst>
                <a:ext uri="{FF2B5EF4-FFF2-40B4-BE49-F238E27FC236}">
                  <a16:creationId xmlns:a16="http://schemas.microsoft.com/office/drawing/2014/main" id="{F7516464-0069-F421-0EDC-DD0C4B186B63}"/>
                </a:ext>
              </a:extLst>
            </p:cNvPr>
            <p:cNvSpPr>
              <a:spLocks noChangeShapeType="1"/>
            </p:cNvSpPr>
            <p:nvPr/>
          </p:nvSpPr>
          <p:spPr bwMode="auto">
            <a:xfrm>
              <a:off x="2621518" y="5197715"/>
              <a:ext cx="950901" cy="0"/>
            </a:xfrm>
            <a:prstGeom prst="line">
              <a:avLst/>
            </a:prstGeom>
            <a:noFill/>
            <a:ln w="38100">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29" name="Line 13">
              <a:extLst>
                <a:ext uri="{FF2B5EF4-FFF2-40B4-BE49-F238E27FC236}">
                  <a16:creationId xmlns:a16="http://schemas.microsoft.com/office/drawing/2014/main" id="{136AF7AC-295F-8BD2-9CD7-070F989BB746}"/>
                </a:ext>
              </a:extLst>
            </p:cNvPr>
            <p:cNvSpPr>
              <a:spLocks noChangeShapeType="1"/>
            </p:cNvSpPr>
            <p:nvPr/>
          </p:nvSpPr>
          <p:spPr bwMode="auto">
            <a:xfrm>
              <a:off x="5102685" y="5197715"/>
              <a:ext cx="950901" cy="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30" name="Text Box 22">
              <a:extLst>
                <a:ext uri="{FF2B5EF4-FFF2-40B4-BE49-F238E27FC236}">
                  <a16:creationId xmlns:a16="http://schemas.microsoft.com/office/drawing/2014/main" id="{80FC0048-766E-9C63-A2E3-5A30AA60323A}"/>
                </a:ext>
              </a:extLst>
            </p:cNvPr>
            <p:cNvSpPr txBox="1">
              <a:spLocks noChangeArrowheads="1"/>
            </p:cNvSpPr>
            <p:nvPr/>
          </p:nvSpPr>
          <p:spPr bwMode="auto">
            <a:xfrm>
              <a:off x="2299313" y="4771625"/>
              <a:ext cx="863600"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7D2A99"/>
                  </a:solidFill>
                  <a:latin typeface="Sitka Small" panose="02000505000000020004" pitchFamily="2" charset="0"/>
                  <a:cs typeface="Tahoma" pitchFamily="34" charset="0"/>
                  <a:sym typeface="Arial"/>
                </a:rPr>
                <a:t>m</a:t>
              </a:r>
              <a:r>
                <a:rPr lang="en-US" sz="2667" b="1" kern="0" baseline="-25000">
                  <a:solidFill>
                    <a:srgbClr val="7D2A99"/>
                  </a:solidFill>
                  <a:latin typeface="Sitka Small" panose="02000505000000020004" pitchFamily="2" charset="0"/>
                  <a:cs typeface="Tahoma" pitchFamily="34" charset="0"/>
                  <a:sym typeface="Arial"/>
                </a:rPr>
                <a:t>1</a:t>
              </a:r>
              <a:endParaRPr lang="en-US" sz="2667" b="1" kern="0">
                <a:solidFill>
                  <a:srgbClr val="7D2A99"/>
                </a:solidFill>
                <a:latin typeface="Sitka Small" panose="02000505000000020004" pitchFamily="2" charset="0"/>
                <a:cs typeface="Tahoma" pitchFamily="34" charset="0"/>
                <a:sym typeface="Arial"/>
              </a:endParaRPr>
            </a:p>
          </p:txBody>
        </p:sp>
        <p:sp>
          <p:nvSpPr>
            <p:cNvPr id="31" name="Text Box 23">
              <a:extLst>
                <a:ext uri="{FF2B5EF4-FFF2-40B4-BE49-F238E27FC236}">
                  <a16:creationId xmlns:a16="http://schemas.microsoft.com/office/drawing/2014/main" id="{495A78B8-99A8-575B-F1C9-D0932C6C6E2C}"/>
                </a:ext>
              </a:extLst>
            </p:cNvPr>
            <p:cNvSpPr txBox="1">
              <a:spLocks noChangeArrowheads="1"/>
            </p:cNvSpPr>
            <p:nvPr/>
          </p:nvSpPr>
          <p:spPr bwMode="auto">
            <a:xfrm>
              <a:off x="5831114" y="4756222"/>
              <a:ext cx="628401"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669900"/>
                  </a:solidFill>
                  <a:latin typeface="Cambria" pitchFamily="18" charset="0"/>
                  <a:cs typeface="Arial"/>
                  <a:sym typeface="Arial"/>
                </a:rPr>
                <a:t>m</a:t>
              </a:r>
              <a:r>
                <a:rPr lang="en-US" sz="2667" b="1" kern="0" baseline="-25000">
                  <a:solidFill>
                    <a:srgbClr val="669900"/>
                  </a:solidFill>
                  <a:latin typeface="Cambria" pitchFamily="18" charset="0"/>
                  <a:cs typeface="Arial"/>
                  <a:sym typeface="Arial"/>
                </a:rPr>
                <a:t>2</a:t>
              </a:r>
              <a:endParaRPr lang="en-US" sz="2667" b="1" kern="0">
                <a:solidFill>
                  <a:srgbClr val="669900"/>
                </a:solidFill>
                <a:latin typeface="Cambria" pitchFamily="18" charset="0"/>
                <a:cs typeface="Arial"/>
                <a:sym typeface="Arial"/>
              </a:endParaRPr>
            </a:p>
          </p:txBody>
        </p:sp>
        <p:grpSp>
          <p:nvGrpSpPr>
            <p:cNvPr id="32" name="Group 33">
              <a:extLst>
                <a:ext uri="{FF2B5EF4-FFF2-40B4-BE49-F238E27FC236}">
                  <a16:creationId xmlns:a16="http://schemas.microsoft.com/office/drawing/2014/main" id="{FBC77FFC-481D-139A-5842-3E7FDB223ED6}"/>
                </a:ext>
              </a:extLst>
            </p:cNvPr>
            <p:cNvGrpSpPr>
              <a:grpSpLocks/>
            </p:cNvGrpSpPr>
            <p:nvPr/>
          </p:nvGrpSpPr>
          <p:grpSpPr bwMode="auto">
            <a:xfrm>
              <a:off x="5126040" y="5367258"/>
              <a:ext cx="576263" cy="322264"/>
              <a:chOff x="1977" y="1852"/>
              <a:chExt cx="363" cy="203"/>
            </a:xfrm>
          </p:grpSpPr>
          <p:sp>
            <p:nvSpPr>
              <p:cNvPr id="33" name="Text Box 34">
                <a:extLst>
                  <a:ext uri="{FF2B5EF4-FFF2-40B4-BE49-F238E27FC236}">
                    <a16:creationId xmlns:a16="http://schemas.microsoft.com/office/drawing/2014/main" id="{1EC6E7D1-DD07-5A8E-90B6-2F5E19DC24B7}"/>
                  </a:ext>
                </a:extLst>
              </p:cNvPr>
              <p:cNvSpPr txBox="1">
                <a:spLocks noChangeArrowheads="1"/>
              </p:cNvSpPr>
              <p:nvPr/>
            </p:nvSpPr>
            <p:spPr bwMode="auto">
              <a:xfrm>
                <a:off x="1977" y="1852"/>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12</a:t>
                </a:r>
                <a:endParaRPr lang="en-US" sz="2400" kern="0">
                  <a:solidFill>
                    <a:srgbClr val="FF0000"/>
                  </a:solidFill>
                  <a:latin typeface="Sitka Small" panose="02000505000000020004" pitchFamily="2" charset="0"/>
                  <a:cs typeface="Arial"/>
                  <a:sym typeface="Arial"/>
                </a:endParaRPr>
              </a:p>
            </p:txBody>
          </p:sp>
          <p:sp>
            <p:nvSpPr>
              <p:cNvPr id="34" name="Line 35">
                <a:extLst>
                  <a:ext uri="{FF2B5EF4-FFF2-40B4-BE49-F238E27FC236}">
                    <a16:creationId xmlns:a16="http://schemas.microsoft.com/office/drawing/2014/main" id="{8BF86D51-C424-57E6-867F-EFC1A949C16A}"/>
                  </a:ext>
                </a:extLst>
              </p:cNvPr>
              <p:cNvSpPr>
                <a:spLocks noChangeShapeType="1"/>
              </p:cNvSpPr>
              <p:nvPr/>
            </p:nvSpPr>
            <p:spPr bwMode="auto">
              <a:xfrm>
                <a:off x="2002" y="1875"/>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p:spTree>
    <p:extLst>
      <p:ext uri="{BB962C8B-B14F-4D97-AF65-F5344CB8AC3E}">
        <p14:creationId xmlns:p14="http://schemas.microsoft.com/office/powerpoint/2010/main" val="10602709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1" descr="n81 zalo Nguyen Thi Tho">
            <a:extLst>
              <a:ext uri="{FF2B5EF4-FFF2-40B4-BE49-F238E27FC236}">
                <a16:creationId xmlns:a16="http://schemas.microsoft.com/office/drawing/2014/main" id="{3AAA1D13-4457-EACE-4DB4-50B6C14F081A}"/>
              </a:ext>
            </a:extLst>
          </p:cNvPr>
          <p:cNvGrpSpPr>
            <a:grpSpLocks/>
          </p:cNvGrpSpPr>
          <p:nvPr/>
        </p:nvGrpSpPr>
        <p:grpSpPr bwMode="auto">
          <a:xfrm>
            <a:off x="279573" y="351282"/>
            <a:ext cx="6781115" cy="550863"/>
            <a:chOff x="720" y="1027"/>
            <a:chExt cx="3702" cy="347"/>
          </a:xfrm>
        </p:grpSpPr>
        <p:sp>
          <p:nvSpPr>
            <p:cNvPr id="4" name="AutoShape 5">
              <a:extLst>
                <a:ext uri="{FF2B5EF4-FFF2-40B4-BE49-F238E27FC236}">
                  <a16:creationId xmlns:a16="http://schemas.microsoft.com/office/drawing/2014/main" id="{744019A3-4200-7C11-BF4E-18ED370BCA5B}"/>
                </a:ext>
              </a:extLst>
            </p:cNvPr>
            <p:cNvSpPr>
              <a:spLocks noChangeArrowheads="1"/>
            </p:cNvSpPr>
            <p:nvPr/>
          </p:nvSpPr>
          <p:spPr bwMode="gray">
            <a:xfrm>
              <a:off x="928" y="1028"/>
              <a:ext cx="3494" cy="346"/>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Times New Roman" pitchFamily="18" charset="0"/>
                <a:cs typeface="Times New Roman" pitchFamily="18" charset="0"/>
                <a:sym typeface="Arial"/>
              </a:endParaRPr>
            </a:p>
          </p:txBody>
        </p:sp>
        <p:grpSp>
          <p:nvGrpSpPr>
            <p:cNvPr id="5" name="Group 64">
              <a:extLst>
                <a:ext uri="{FF2B5EF4-FFF2-40B4-BE49-F238E27FC236}">
                  <a16:creationId xmlns:a16="http://schemas.microsoft.com/office/drawing/2014/main" id="{03B74EB9-5CFE-8114-DC0D-782F9920B992}"/>
                </a:ext>
              </a:extLst>
            </p:cNvPr>
            <p:cNvGrpSpPr>
              <a:grpSpLocks/>
            </p:cNvGrpSpPr>
            <p:nvPr/>
          </p:nvGrpSpPr>
          <p:grpSpPr bwMode="auto">
            <a:xfrm>
              <a:off x="720" y="1028"/>
              <a:ext cx="300" cy="346"/>
              <a:chOff x="720" y="1172"/>
              <a:chExt cx="300" cy="346"/>
            </a:xfrm>
          </p:grpSpPr>
          <p:sp>
            <p:nvSpPr>
              <p:cNvPr id="9" name="Oval 7">
                <a:extLst>
                  <a:ext uri="{FF2B5EF4-FFF2-40B4-BE49-F238E27FC236}">
                    <a16:creationId xmlns:a16="http://schemas.microsoft.com/office/drawing/2014/main" id="{FECF0CC3-BF25-BABE-2640-383B4B92287C}"/>
                  </a:ext>
                </a:extLst>
              </p:cNvPr>
              <p:cNvSpPr>
                <a:spLocks noChangeArrowheads="1"/>
              </p:cNvSpPr>
              <p:nvPr/>
            </p:nvSpPr>
            <p:spPr bwMode="gray">
              <a:xfrm>
                <a:off x="720" y="1172"/>
                <a:ext cx="30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Times New Roman" pitchFamily="18" charset="0"/>
                  <a:cs typeface="Times New Roman" pitchFamily="18" charset="0"/>
                  <a:sym typeface="Arial"/>
                </a:endParaRPr>
              </a:p>
            </p:txBody>
          </p:sp>
          <p:sp>
            <p:nvSpPr>
              <p:cNvPr id="10" name="Oval 8">
                <a:extLst>
                  <a:ext uri="{FF2B5EF4-FFF2-40B4-BE49-F238E27FC236}">
                    <a16:creationId xmlns:a16="http://schemas.microsoft.com/office/drawing/2014/main" id="{9DC9873D-65BC-A954-F87C-217B41D65E11}"/>
                  </a:ext>
                </a:extLst>
              </p:cNvPr>
              <p:cNvSpPr>
                <a:spLocks noChangeArrowheads="1"/>
              </p:cNvSpPr>
              <p:nvPr/>
            </p:nvSpPr>
            <p:spPr bwMode="gray">
              <a:xfrm>
                <a:off x="760" y="122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Times New Roman" pitchFamily="18" charset="0"/>
                  <a:cs typeface="Times New Roman" pitchFamily="18" charset="0"/>
                  <a:sym typeface="Arial"/>
                </a:endParaRPr>
              </a:p>
            </p:txBody>
          </p:sp>
        </p:grpSp>
        <p:sp>
          <p:nvSpPr>
            <p:cNvPr id="6" name="Text Box 10">
              <a:extLst>
                <a:ext uri="{FF2B5EF4-FFF2-40B4-BE49-F238E27FC236}">
                  <a16:creationId xmlns:a16="http://schemas.microsoft.com/office/drawing/2014/main" id="{9BA72AEF-0666-E52D-FC8C-FE2B1A381B7C}"/>
                </a:ext>
              </a:extLst>
            </p:cNvPr>
            <p:cNvSpPr txBox="1">
              <a:spLocks noChangeArrowheads="1"/>
            </p:cNvSpPr>
            <p:nvPr/>
          </p:nvSpPr>
          <p:spPr bwMode="gray">
            <a:xfrm>
              <a:off x="720" y="1027"/>
              <a:ext cx="30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Times New Roman" pitchFamily="18" charset="0"/>
                  <a:cs typeface="Times New Roman" pitchFamily="18" charset="0"/>
                  <a:sym typeface="Arial"/>
                </a:rPr>
                <a:t>II</a:t>
              </a:r>
            </a:p>
          </p:txBody>
        </p:sp>
        <p:sp>
          <p:nvSpPr>
            <p:cNvPr id="7" name="Text Box 11">
              <a:extLst>
                <a:ext uri="{FF2B5EF4-FFF2-40B4-BE49-F238E27FC236}">
                  <a16:creationId xmlns:a16="http://schemas.microsoft.com/office/drawing/2014/main" id="{120A963B-9A07-BEAF-BB29-4BBC42D09630}"/>
                </a:ext>
              </a:extLst>
            </p:cNvPr>
            <p:cNvSpPr txBox="1">
              <a:spLocks noChangeArrowheads="1"/>
            </p:cNvSpPr>
            <p:nvPr/>
          </p:nvSpPr>
          <p:spPr bwMode="gray">
            <a:xfrm>
              <a:off x="1049" y="1027"/>
              <a:ext cx="284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Times New Roman" pitchFamily="18" charset="0"/>
                  <a:cs typeface="Times New Roman" pitchFamily="18" charset="0"/>
                  <a:sym typeface="Arial"/>
                </a:rPr>
                <a:t>Lực hấp dẫn của Trái đất</a:t>
              </a:r>
            </a:p>
          </p:txBody>
        </p:sp>
      </p:grpSp>
      <p:graphicFrame>
        <p:nvGraphicFramePr>
          <p:cNvPr id="13" name="Object 11" descr="n81 zalo Nguyen Thi Tho">
            <a:extLst>
              <a:ext uri="{FF2B5EF4-FFF2-40B4-BE49-F238E27FC236}">
                <a16:creationId xmlns:a16="http://schemas.microsoft.com/office/drawing/2014/main" id="{83DAF231-6217-E2BC-FE2E-3D79A858D8AE}"/>
              </a:ext>
            </a:extLst>
          </p:cNvPr>
          <p:cNvGraphicFramePr>
            <a:graphicFrameLocks noChangeAspect="1"/>
          </p:cNvGraphicFramePr>
          <p:nvPr>
            <p:extLst>
              <p:ext uri="{D42A27DB-BD31-4B8C-83A1-F6EECF244321}">
                <p14:modId xmlns:p14="http://schemas.microsoft.com/office/powerpoint/2010/main" val="784813699"/>
              </p:ext>
            </p:extLst>
          </p:nvPr>
        </p:nvGraphicFramePr>
        <p:xfrm>
          <a:off x="4938539" y="1256154"/>
          <a:ext cx="2489200" cy="1171575"/>
        </p:xfrm>
        <a:graphic>
          <a:graphicData uri="http://schemas.openxmlformats.org/presentationml/2006/ole">
            <mc:AlternateContent xmlns:mc="http://schemas.openxmlformats.org/markup-compatibility/2006">
              <mc:Choice xmlns:v="urn:schemas-microsoft-com:vml" Requires="v">
                <p:oleObj name="Equation" r:id="rId3" imgW="1094458" imgH="514172" progId="Equation.DSMT4">
                  <p:embed/>
                </p:oleObj>
              </mc:Choice>
              <mc:Fallback>
                <p:oleObj name="Equation" r:id="rId3" imgW="1094458" imgH="514172" progId="Equation.DSMT4">
                  <p:embed/>
                  <p:pic>
                    <p:nvPicPr>
                      <p:cNvPr id="13" name="Object 11">
                        <a:extLst>
                          <a:ext uri="{FF2B5EF4-FFF2-40B4-BE49-F238E27FC236}">
                            <a16:creationId xmlns:a16="http://schemas.microsoft.com/office/drawing/2014/main" id="{83DAF231-6217-E2BC-FE2E-3D79A858D8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8539" y="1256154"/>
                        <a:ext cx="2489200" cy="1171575"/>
                      </a:xfrm>
                      <a:prstGeom prst="rect">
                        <a:avLst/>
                      </a:prstGeom>
                      <a:solidFill>
                        <a:schemeClr val="bg1"/>
                      </a:solidFill>
                      <a:ln w="9525">
                        <a:solidFill>
                          <a:schemeClr val="bg1"/>
                        </a:solidFill>
                        <a:miter lim="800000"/>
                        <a:headEnd/>
                        <a:tailEnd/>
                      </a:ln>
                    </p:spPr>
                  </p:pic>
                </p:oleObj>
              </mc:Fallback>
            </mc:AlternateContent>
          </a:graphicData>
        </a:graphic>
      </p:graphicFrame>
      <p:grpSp>
        <p:nvGrpSpPr>
          <p:cNvPr id="14" name="Group 13" descr="n81 zalo Nguyen Thi Tho">
            <a:extLst>
              <a:ext uri="{FF2B5EF4-FFF2-40B4-BE49-F238E27FC236}">
                <a16:creationId xmlns:a16="http://schemas.microsoft.com/office/drawing/2014/main" id="{6E31BD75-C4B8-5BB2-2EC5-B0FDFF76AC8B}"/>
              </a:ext>
            </a:extLst>
          </p:cNvPr>
          <p:cNvGrpSpPr/>
          <p:nvPr/>
        </p:nvGrpSpPr>
        <p:grpSpPr>
          <a:xfrm>
            <a:off x="6183139" y="4017075"/>
            <a:ext cx="5878236" cy="2488518"/>
            <a:chOff x="4286248" y="2536556"/>
            <a:chExt cx="4765835" cy="2365928"/>
          </a:xfrm>
        </p:grpSpPr>
        <p:sp>
          <p:nvSpPr>
            <p:cNvPr id="15" name="Rectangle 14">
              <a:extLst>
                <a:ext uri="{FF2B5EF4-FFF2-40B4-BE49-F238E27FC236}">
                  <a16:creationId xmlns:a16="http://schemas.microsoft.com/office/drawing/2014/main" id="{DF9439CA-A38E-41C8-BDDB-3B40D59A6EC1}"/>
                </a:ext>
              </a:extLst>
            </p:cNvPr>
            <p:cNvSpPr/>
            <p:nvPr/>
          </p:nvSpPr>
          <p:spPr>
            <a:xfrm>
              <a:off x="4786314" y="2676583"/>
              <a:ext cx="3786214" cy="1966869"/>
            </a:xfrm>
            <a:prstGeom prst="rect">
              <a:avLst/>
            </a:prstGeom>
          </p:spPr>
          <p:style>
            <a:lnRef idx="0">
              <a:schemeClr val="dk1"/>
            </a:lnRef>
            <a:fillRef idx="1001">
              <a:schemeClr val="lt1"/>
            </a:fillRef>
            <a:effectRef idx="3">
              <a:schemeClr val="dk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grpSp>
          <p:nvGrpSpPr>
            <p:cNvPr id="16" name="Google Shape;996;p33">
              <a:extLst>
                <a:ext uri="{FF2B5EF4-FFF2-40B4-BE49-F238E27FC236}">
                  <a16:creationId xmlns:a16="http://schemas.microsoft.com/office/drawing/2014/main" id="{7668CED6-10F2-8DA9-469C-51EA7D45D2FF}"/>
                </a:ext>
              </a:extLst>
            </p:cNvPr>
            <p:cNvGrpSpPr/>
            <p:nvPr/>
          </p:nvGrpSpPr>
          <p:grpSpPr>
            <a:xfrm>
              <a:off x="4286248" y="2536556"/>
              <a:ext cx="4765835" cy="2365928"/>
              <a:chOff x="3938374" y="1834692"/>
              <a:chExt cx="4542205" cy="2067661"/>
            </a:xfrm>
          </p:grpSpPr>
          <p:sp>
            <p:nvSpPr>
              <p:cNvPr id="17" name="Google Shape;997;p33">
                <a:extLst>
                  <a:ext uri="{FF2B5EF4-FFF2-40B4-BE49-F238E27FC236}">
                    <a16:creationId xmlns:a16="http://schemas.microsoft.com/office/drawing/2014/main" id="{8FB22887-94B3-9C5C-4274-1EC1C3C2704E}"/>
                  </a:ext>
                </a:extLst>
              </p:cNvPr>
              <p:cNvSpPr/>
              <p:nvPr/>
            </p:nvSpPr>
            <p:spPr>
              <a:xfrm>
                <a:off x="4309824" y="1834692"/>
                <a:ext cx="3797910" cy="1948605"/>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8" name="Google Shape;998;p33">
                <a:extLst>
                  <a:ext uri="{FF2B5EF4-FFF2-40B4-BE49-F238E27FC236}">
                    <a16:creationId xmlns:a16="http://schemas.microsoft.com/office/drawing/2014/main" id="{2221B2D2-0ECC-A75C-3D93-240C434F0279}"/>
                  </a:ext>
                </a:extLst>
              </p:cNvPr>
              <p:cNvSpPr/>
              <p:nvPr/>
            </p:nvSpPr>
            <p:spPr>
              <a:xfrm>
                <a:off x="3938374" y="3832321"/>
                <a:ext cx="4542205" cy="70032"/>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19" name="Google Shape;999;p33">
                <a:extLst>
                  <a:ext uri="{FF2B5EF4-FFF2-40B4-BE49-F238E27FC236}">
                    <a16:creationId xmlns:a16="http://schemas.microsoft.com/office/drawing/2014/main" id="{E2FF45A8-7006-788F-AAFA-2CC1F15B3A66}"/>
                  </a:ext>
                </a:extLst>
              </p:cNvPr>
              <p:cNvSpPr/>
              <p:nvPr/>
            </p:nvSpPr>
            <p:spPr>
              <a:xfrm>
                <a:off x="3938374" y="3776295"/>
                <a:ext cx="4541505" cy="56025"/>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20" name="Google Shape;1000;p33">
                <a:extLst>
                  <a:ext uri="{FF2B5EF4-FFF2-40B4-BE49-F238E27FC236}">
                    <a16:creationId xmlns:a16="http://schemas.microsoft.com/office/drawing/2014/main" id="{441BB9B6-9153-89CC-3F20-469C5B9E9A81}"/>
                  </a:ext>
                </a:extLst>
              </p:cNvPr>
              <p:cNvSpPr/>
              <p:nvPr/>
            </p:nvSpPr>
            <p:spPr>
              <a:xfrm>
                <a:off x="5872718" y="3776295"/>
                <a:ext cx="665106" cy="35016"/>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grpSp>
      </p:grpSp>
      <p:grpSp>
        <p:nvGrpSpPr>
          <p:cNvPr id="21" name="Group 26" descr="n81 zalo Nguyen Thi Tho">
            <a:extLst>
              <a:ext uri="{FF2B5EF4-FFF2-40B4-BE49-F238E27FC236}">
                <a16:creationId xmlns:a16="http://schemas.microsoft.com/office/drawing/2014/main" id="{C2518E63-A1CF-12BE-536B-56C49CB0A282}"/>
              </a:ext>
            </a:extLst>
          </p:cNvPr>
          <p:cNvGrpSpPr>
            <a:grpSpLocks/>
          </p:cNvGrpSpPr>
          <p:nvPr/>
        </p:nvGrpSpPr>
        <p:grpSpPr bwMode="auto">
          <a:xfrm>
            <a:off x="6948924" y="4142346"/>
            <a:ext cx="4382467" cy="2037952"/>
            <a:chOff x="2299313" y="4756222"/>
            <a:chExt cx="4160202" cy="1425982"/>
          </a:xfrm>
        </p:grpSpPr>
        <p:sp>
          <p:nvSpPr>
            <p:cNvPr id="22" name="Line 2">
              <a:extLst>
                <a:ext uri="{FF2B5EF4-FFF2-40B4-BE49-F238E27FC236}">
                  <a16:creationId xmlns:a16="http://schemas.microsoft.com/office/drawing/2014/main" id="{16C9CD5E-EC83-B03C-D65F-BA48FD35C49E}"/>
                </a:ext>
              </a:extLst>
            </p:cNvPr>
            <p:cNvSpPr>
              <a:spLocks noChangeShapeType="1"/>
            </p:cNvSpPr>
            <p:nvPr/>
          </p:nvSpPr>
          <p:spPr bwMode="auto">
            <a:xfrm flipH="1">
              <a:off x="2608528" y="5849913"/>
              <a:ext cx="3474773" cy="0"/>
            </a:xfrm>
            <a:prstGeom prst="line">
              <a:avLst/>
            </a:prstGeom>
            <a:noFill/>
            <a:ln w="28575">
              <a:solidFill>
                <a:srgbClr val="000000"/>
              </a:solidFill>
              <a:round/>
              <a:headEnd type="arrow" w="med" len="med"/>
              <a:tailEnd type="arrow" w="med" len="me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23" name="Line 3">
              <a:extLst>
                <a:ext uri="{FF2B5EF4-FFF2-40B4-BE49-F238E27FC236}">
                  <a16:creationId xmlns:a16="http://schemas.microsoft.com/office/drawing/2014/main" id="{C42D5AA9-8E89-3BDE-1238-C33986D19171}"/>
                </a:ext>
              </a:extLst>
            </p:cNvPr>
            <p:cNvSpPr>
              <a:spLocks noChangeShapeType="1"/>
            </p:cNvSpPr>
            <p:nvPr/>
          </p:nvSpPr>
          <p:spPr bwMode="auto">
            <a:xfrm>
              <a:off x="2619375" y="5200561"/>
              <a:ext cx="3463925" cy="0"/>
            </a:xfrm>
            <a:prstGeom prst="line">
              <a:avLst/>
            </a:prstGeom>
            <a:noFill/>
            <a:ln w="28575">
              <a:solidFill>
                <a:schemeClr val="hlink"/>
              </a:solidFill>
              <a:prstDash val="sysDash"/>
              <a:round/>
              <a:headEnd type="none" w="sm" len="sm"/>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24" name="Group 23">
              <a:extLst>
                <a:ext uri="{FF2B5EF4-FFF2-40B4-BE49-F238E27FC236}">
                  <a16:creationId xmlns:a16="http://schemas.microsoft.com/office/drawing/2014/main" id="{AEA303C8-59C8-DF0B-42BC-F5CA13540CFD}"/>
                </a:ext>
              </a:extLst>
            </p:cNvPr>
            <p:cNvGrpSpPr>
              <a:grpSpLocks/>
            </p:cNvGrpSpPr>
            <p:nvPr/>
          </p:nvGrpSpPr>
          <p:grpSpPr bwMode="auto">
            <a:xfrm>
              <a:off x="2471180" y="5104219"/>
              <a:ext cx="259934" cy="1077985"/>
              <a:chOff x="857" y="3130"/>
              <a:chExt cx="204" cy="846"/>
            </a:xfrm>
          </p:grpSpPr>
          <p:sp>
            <p:nvSpPr>
              <p:cNvPr id="39" name="Oval 5">
                <a:extLst>
                  <a:ext uri="{FF2B5EF4-FFF2-40B4-BE49-F238E27FC236}">
                    <a16:creationId xmlns:a16="http://schemas.microsoft.com/office/drawing/2014/main" id="{79DA02EE-35EE-5AB0-1EEE-22239F8F0B64}"/>
                  </a:ext>
                </a:extLst>
              </p:cNvPr>
              <p:cNvSpPr>
                <a:spLocks noChangeArrowheads="1"/>
              </p:cNvSpPr>
              <p:nvPr/>
            </p:nvSpPr>
            <p:spPr bwMode="auto">
              <a:xfrm>
                <a:off x="857" y="3130"/>
                <a:ext cx="204" cy="151"/>
              </a:xfrm>
              <a:prstGeom prst="ellipse">
                <a:avLst/>
              </a:prstGeom>
              <a:solidFill>
                <a:srgbClr val="FFC000"/>
              </a:solidFill>
              <a:ln w="3175">
                <a:solidFill>
                  <a:srgbClr val="000000"/>
                </a:solidFill>
                <a:round/>
                <a:headEnd type="none" w="sm" len="sm"/>
                <a:tailEnd/>
              </a:ln>
              <a:effectLst/>
            </p:spPr>
            <p:txBody>
              <a:bodyPr wrap="none" anchor="ct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sp>
            <p:nvSpPr>
              <p:cNvPr id="40" name="Line 6">
                <a:extLst>
                  <a:ext uri="{FF2B5EF4-FFF2-40B4-BE49-F238E27FC236}">
                    <a16:creationId xmlns:a16="http://schemas.microsoft.com/office/drawing/2014/main" id="{19730789-AF18-3D15-05B6-BE658576DD5B}"/>
                  </a:ext>
                </a:extLst>
              </p:cNvPr>
              <p:cNvSpPr>
                <a:spLocks noChangeShapeType="1"/>
              </p:cNvSpPr>
              <p:nvPr/>
            </p:nvSpPr>
            <p:spPr bwMode="auto">
              <a:xfrm>
                <a:off x="957" y="3202"/>
                <a:ext cx="0" cy="774"/>
              </a:xfrm>
              <a:prstGeom prst="line">
                <a:avLst/>
              </a:prstGeom>
              <a:noFill/>
              <a:ln w="28575">
                <a:solidFill>
                  <a:srgbClr val="000000"/>
                </a:solidFill>
                <a:prstDash val="sysDash"/>
                <a:round/>
                <a:headEnd type="none" w="sm" len="sm"/>
                <a:tailEnd/>
              </a:ln>
              <a:effectLst/>
            </p:spPr>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cs typeface="Arial"/>
                  <a:sym typeface="Arial"/>
                </a:endParaRPr>
              </a:p>
            </p:txBody>
          </p:sp>
        </p:grpSp>
        <p:grpSp>
          <p:nvGrpSpPr>
            <p:cNvPr id="25" name="Group 9">
              <a:extLst>
                <a:ext uri="{FF2B5EF4-FFF2-40B4-BE49-F238E27FC236}">
                  <a16:creationId xmlns:a16="http://schemas.microsoft.com/office/drawing/2014/main" id="{C88561B4-AA02-08BF-418E-0500EE8F70F9}"/>
                </a:ext>
              </a:extLst>
            </p:cNvPr>
            <p:cNvGrpSpPr>
              <a:grpSpLocks/>
            </p:cNvGrpSpPr>
            <p:nvPr/>
          </p:nvGrpSpPr>
          <p:grpSpPr bwMode="auto">
            <a:xfrm>
              <a:off x="5946272" y="5105494"/>
              <a:ext cx="259932" cy="1047404"/>
              <a:chOff x="4316" y="3131"/>
              <a:chExt cx="204" cy="822"/>
            </a:xfrm>
          </p:grpSpPr>
          <p:sp>
            <p:nvSpPr>
              <p:cNvPr id="37" name="Oval 10">
                <a:extLst>
                  <a:ext uri="{FF2B5EF4-FFF2-40B4-BE49-F238E27FC236}">
                    <a16:creationId xmlns:a16="http://schemas.microsoft.com/office/drawing/2014/main" id="{267F801A-7918-1DB9-0361-B9FD0F3F4529}"/>
                  </a:ext>
                </a:extLst>
              </p:cNvPr>
              <p:cNvSpPr>
                <a:spLocks noChangeArrowheads="1"/>
              </p:cNvSpPr>
              <p:nvPr/>
            </p:nvSpPr>
            <p:spPr bwMode="auto">
              <a:xfrm>
                <a:off x="4316" y="3131"/>
                <a:ext cx="204" cy="151"/>
              </a:xfrm>
              <a:prstGeom prst="ellipse">
                <a:avLst/>
              </a:prstGeom>
              <a:gradFill rotWithShape="1">
                <a:gsLst>
                  <a:gs pos="0">
                    <a:srgbClr val="669900"/>
                  </a:gs>
                  <a:gs pos="100000">
                    <a:srgbClr val="2F4700"/>
                  </a:gs>
                </a:gsLst>
                <a:path path="shape">
                  <a:fillToRect l="50000" t="50000" r="50000" b="50000"/>
                </a:path>
              </a:gradFill>
              <a:ln w="3175">
                <a:solidFill>
                  <a:srgbClr val="000000"/>
                </a:solidFill>
                <a:round/>
                <a:headEnd type="none" w="sm" len="sm"/>
                <a:tailEnd/>
              </a:ln>
            </p:spPr>
            <p:txBody>
              <a:bodyPr wrap="none" anchor="ct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8" name="Line 11">
                <a:extLst>
                  <a:ext uri="{FF2B5EF4-FFF2-40B4-BE49-F238E27FC236}">
                    <a16:creationId xmlns:a16="http://schemas.microsoft.com/office/drawing/2014/main" id="{F3DA6CF0-740E-5900-53E5-66621B75E557}"/>
                  </a:ext>
                </a:extLst>
              </p:cNvPr>
              <p:cNvSpPr>
                <a:spLocks noChangeShapeType="1"/>
              </p:cNvSpPr>
              <p:nvPr/>
            </p:nvSpPr>
            <p:spPr bwMode="auto">
              <a:xfrm>
                <a:off x="4413" y="3202"/>
                <a:ext cx="0" cy="751"/>
              </a:xfrm>
              <a:prstGeom prst="line">
                <a:avLst/>
              </a:prstGeom>
              <a:ln w="28575">
                <a:solidFill>
                  <a:srgbClr val="000000"/>
                </a:solidFill>
                <a:prstDash val="sysDash"/>
                <a:headEnd type="none" w="sm" len="sm"/>
                <a:tailEnd/>
              </a:ln>
            </p:spPr>
            <p:style>
              <a:lnRef idx="1">
                <a:schemeClr val="accent1"/>
              </a:lnRef>
              <a:fillRef idx="0">
                <a:schemeClr val="accent1"/>
              </a:fillRef>
              <a:effectRef idx="0">
                <a:schemeClr val="accent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grpSp>
        <p:grpSp>
          <p:nvGrpSpPr>
            <p:cNvPr id="26" name="Group 14">
              <a:extLst>
                <a:ext uri="{FF2B5EF4-FFF2-40B4-BE49-F238E27FC236}">
                  <a16:creationId xmlns:a16="http://schemas.microsoft.com/office/drawing/2014/main" id="{846175CB-92B1-BDB9-9903-1DE3496D6D98}"/>
                </a:ext>
              </a:extLst>
            </p:cNvPr>
            <p:cNvGrpSpPr>
              <a:grpSpLocks/>
            </p:cNvGrpSpPr>
            <p:nvPr/>
          </p:nvGrpSpPr>
          <p:grpSpPr bwMode="auto">
            <a:xfrm>
              <a:off x="2876554" y="5403772"/>
              <a:ext cx="576263" cy="322264"/>
              <a:chOff x="1520" y="1875"/>
              <a:chExt cx="363" cy="203"/>
            </a:xfrm>
          </p:grpSpPr>
          <p:sp>
            <p:nvSpPr>
              <p:cNvPr id="35" name="Text Box 15">
                <a:extLst>
                  <a:ext uri="{FF2B5EF4-FFF2-40B4-BE49-F238E27FC236}">
                    <a16:creationId xmlns:a16="http://schemas.microsoft.com/office/drawing/2014/main" id="{43A05529-1861-E970-4E8B-85AC0A73C68C}"/>
                  </a:ext>
                </a:extLst>
              </p:cNvPr>
              <p:cNvSpPr txBox="1">
                <a:spLocks noChangeArrowheads="1"/>
              </p:cNvSpPr>
              <p:nvPr/>
            </p:nvSpPr>
            <p:spPr bwMode="auto">
              <a:xfrm>
                <a:off x="1520" y="1875"/>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21</a:t>
                </a:r>
                <a:endParaRPr lang="en-US" sz="2400" kern="0">
                  <a:solidFill>
                    <a:srgbClr val="FF0000"/>
                  </a:solidFill>
                  <a:latin typeface="Sitka Small" panose="02000505000000020004" pitchFamily="2" charset="0"/>
                  <a:cs typeface="Arial"/>
                  <a:sym typeface="Arial"/>
                </a:endParaRPr>
              </a:p>
            </p:txBody>
          </p:sp>
          <p:sp>
            <p:nvSpPr>
              <p:cNvPr id="36" name="Line 16">
                <a:extLst>
                  <a:ext uri="{FF2B5EF4-FFF2-40B4-BE49-F238E27FC236}">
                    <a16:creationId xmlns:a16="http://schemas.microsoft.com/office/drawing/2014/main" id="{2777FB93-6E60-CCD9-D48F-C7294A433DFF}"/>
                  </a:ext>
                </a:extLst>
              </p:cNvPr>
              <p:cNvSpPr>
                <a:spLocks noChangeShapeType="1"/>
              </p:cNvSpPr>
              <p:nvPr/>
            </p:nvSpPr>
            <p:spPr bwMode="auto">
              <a:xfrm>
                <a:off x="1561" y="1884"/>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sp>
          <p:nvSpPr>
            <p:cNvPr id="27" name="Rectangle 26">
              <a:extLst>
                <a:ext uri="{FF2B5EF4-FFF2-40B4-BE49-F238E27FC236}">
                  <a16:creationId xmlns:a16="http://schemas.microsoft.com/office/drawing/2014/main" id="{A41FFECA-F0F1-4B93-7B48-F1CCEFA2F47D}"/>
                </a:ext>
              </a:extLst>
            </p:cNvPr>
            <p:cNvSpPr>
              <a:spLocks noChangeArrowheads="1"/>
            </p:cNvSpPr>
            <p:nvPr/>
          </p:nvSpPr>
          <p:spPr bwMode="auto">
            <a:xfrm>
              <a:off x="4259951" y="5773029"/>
              <a:ext cx="281077" cy="40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p>
              <a:pPr defTabSz="1219170" eaLnBrk="1" fontAlgn="auto" hangingPunct="1">
                <a:spcBef>
                  <a:spcPts val="0"/>
                </a:spcBef>
                <a:spcAft>
                  <a:spcPts val="0"/>
                </a:spcAft>
                <a:buClr>
                  <a:srgbClr val="000000"/>
                </a:buClr>
              </a:pPr>
              <a:r>
                <a:rPr lang="en-US" sz="3200" kern="0">
                  <a:solidFill>
                    <a:srgbClr val="0070C0"/>
                  </a:solidFill>
                  <a:latin typeface="Sitka Small" panose="02000505000000020004" pitchFamily="2" charset="0"/>
                  <a:cs typeface="Arial"/>
                  <a:sym typeface="Arial"/>
                </a:rPr>
                <a:t>r</a:t>
              </a:r>
              <a:endParaRPr lang="en-US" sz="4267" kern="0">
                <a:solidFill>
                  <a:srgbClr val="0070C0"/>
                </a:solidFill>
                <a:latin typeface="Sitka Small" panose="02000505000000020004" pitchFamily="2" charset="0"/>
                <a:cs typeface="Arial"/>
                <a:sym typeface="Arial"/>
              </a:endParaRPr>
            </a:p>
          </p:txBody>
        </p:sp>
        <p:sp>
          <p:nvSpPr>
            <p:cNvPr id="28" name="Line 12">
              <a:extLst>
                <a:ext uri="{FF2B5EF4-FFF2-40B4-BE49-F238E27FC236}">
                  <a16:creationId xmlns:a16="http://schemas.microsoft.com/office/drawing/2014/main" id="{F7516464-0069-F421-0EDC-DD0C4B186B63}"/>
                </a:ext>
              </a:extLst>
            </p:cNvPr>
            <p:cNvSpPr>
              <a:spLocks noChangeShapeType="1"/>
            </p:cNvSpPr>
            <p:nvPr/>
          </p:nvSpPr>
          <p:spPr bwMode="auto">
            <a:xfrm>
              <a:off x="2621518" y="5197715"/>
              <a:ext cx="950901" cy="0"/>
            </a:xfrm>
            <a:prstGeom prst="line">
              <a:avLst/>
            </a:prstGeom>
            <a:noFill/>
            <a:ln w="38100">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29" name="Line 13">
              <a:extLst>
                <a:ext uri="{FF2B5EF4-FFF2-40B4-BE49-F238E27FC236}">
                  <a16:creationId xmlns:a16="http://schemas.microsoft.com/office/drawing/2014/main" id="{136AF7AC-295F-8BD2-9CD7-070F989BB746}"/>
                </a:ext>
              </a:extLst>
            </p:cNvPr>
            <p:cNvSpPr>
              <a:spLocks noChangeShapeType="1"/>
            </p:cNvSpPr>
            <p:nvPr/>
          </p:nvSpPr>
          <p:spPr bwMode="auto">
            <a:xfrm>
              <a:off x="5102685" y="5197715"/>
              <a:ext cx="950901" cy="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defRPr/>
              </a:pPr>
              <a:endParaRPr lang="en-US" sz="1867" kern="0">
                <a:ln w="9525">
                  <a:solidFill>
                    <a:srgbClr val="000000"/>
                  </a:solidFill>
                </a:ln>
                <a:solidFill>
                  <a:srgbClr val="000000"/>
                </a:solidFill>
                <a:latin typeface="Sitka Small" panose="02000505000000020004" pitchFamily="2" charset="0"/>
                <a:cs typeface="Arial"/>
                <a:sym typeface="Arial"/>
              </a:endParaRPr>
            </a:p>
          </p:txBody>
        </p:sp>
        <p:sp>
          <p:nvSpPr>
            <p:cNvPr id="30" name="Text Box 22">
              <a:extLst>
                <a:ext uri="{FF2B5EF4-FFF2-40B4-BE49-F238E27FC236}">
                  <a16:creationId xmlns:a16="http://schemas.microsoft.com/office/drawing/2014/main" id="{80FC0048-766E-9C63-A2E3-5A30AA60323A}"/>
                </a:ext>
              </a:extLst>
            </p:cNvPr>
            <p:cNvSpPr txBox="1">
              <a:spLocks noChangeArrowheads="1"/>
            </p:cNvSpPr>
            <p:nvPr/>
          </p:nvSpPr>
          <p:spPr bwMode="auto">
            <a:xfrm>
              <a:off x="2299313" y="4771625"/>
              <a:ext cx="863600"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7D2A99"/>
                  </a:solidFill>
                  <a:latin typeface="Sitka Small" panose="02000505000000020004" pitchFamily="2" charset="0"/>
                  <a:cs typeface="Tahoma" pitchFamily="34" charset="0"/>
                  <a:sym typeface="Arial"/>
                </a:rPr>
                <a:t>m</a:t>
              </a:r>
              <a:r>
                <a:rPr lang="en-US" sz="2667" b="1" kern="0" baseline="-25000">
                  <a:solidFill>
                    <a:srgbClr val="7D2A99"/>
                  </a:solidFill>
                  <a:latin typeface="Sitka Small" panose="02000505000000020004" pitchFamily="2" charset="0"/>
                  <a:cs typeface="Tahoma" pitchFamily="34" charset="0"/>
                  <a:sym typeface="Arial"/>
                </a:rPr>
                <a:t>1</a:t>
              </a:r>
              <a:endParaRPr lang="en-US" sz="2667" b="1" kern="0">
                <a:solidFill>
                  <a:srgbClr val="7D2A99"/>
                </a:solidFill>
                <a:latin typeface="Sitka Small" panose="02000505000000020004" pitchFamily="2" charset="0"/>
                <a:cs typeface="Tahoma" pitchFamily="34" charset="0"/>
                <a:sym typeface="Arial"/>
              </a:endParaRPr>
            </a:p>
          </p:txBody>
        </p:sp>
        <p:sp>
          <p:nvSpPr>
            <p:cNvPr id="31" name="Text Box 23">
              <a:extLst>
                <a:ext uri="{FF2B5EF4-FFF2-40B4-BE49-F238E27FC236}">
                  <a16:creationId xmlns:a16="http://schemas.microsoft.com/office/drawing/2014/main" id="{495A78B8-99A8-575B-F1C9-D0932C6C6E2C}"/>
                </a:ext>
              </a:extLst>
            </p:cNvPr>
            <p:cNvSpPr txBox="1">
              <a:spLocks noChangeArrowheads="1"/>
            </p:cNvSpPr>
            <p:nvPr/>
          </p:nvSpPr>
          <p:spPr bwMode="auto">
            <a:xfrm>
              <a:off x="5831114" y="4756222"/>
              <a:ext cx="628401" cy="3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sz="2667" b="1" kern="0">
                  <a:solidFill>
                    <a:srgbClr val="669900"/>
                  </a:solidFill>
                  <a:latin typeface="Cambria" pitchFamily="18" charset="0"/>
                  <a:cs typeface="Arial"/>
                  <a:sym typeface="Arial"/>
                </a:rPr>
                <a:t>m</a:t>
              </a:r>
              <a:r>
                <a:rPr lang="en-US" sz="2667" b="1" kern="0" baseline="-25000">
                  <a:solidFill>
                    <a:srgbClr val="669900"/>
                  </a:solidFill>
                  <a:latin typeface="Cambria" pitchFamily="18" charset="0"/>
                  <a:cs typeface="Arial"/>
                  <a:sym typeface="Arial"/>
                </a:rPr>
                <a:t>2</a:t>
              </a:r>
              <a:endParaRPr lang="en-US" sz="2667" b="1" kern="0">
                <a:solidFill>
                  <a:srgbClr val="669900"/>
                </a:solidFill>
                <a:latin typeface="Cambria" pitchFamily="18" charset="0"/>
                <a:cs typeface="Arial"/>
                <a:sym typeface="Arial"/>
              </a:endParaRPr>
            </a:p>
          </p:txBody>
        </p:sp>
        <p:grpSp>
          <p:nvGrpSpPr>
            <p:cNvPr id="32" name="Group 33">
              <a:extLst>
                <a:ext uri="{FF2B5EF4-FFF2-40B4-BE49-F238E27FC236}">
                  <a16:creationId xmlns:a16="http://schemas.microsoft.com/office/drawing/2014/main" id="{FBC77FFC-481D-139A-5842-3E7FDB223ED6}"/>
                </a:ext>
              </a:extLst>
            </p:cNvPr>
            <p:cNvGrpSpPr>
              <a:grpSpLocks/>
            </p:cNvGrpSpPr>
            <p:nvPr/>
          </p:nvGrpSpPr>
          <p:grpSpPr bwMode="auto">
            <a:xfrm>
              <a:off x="5126040" y="5367258"/>
              <a:ext cx="576263" cy="322264"/>
              <a:chOff x="1977" y="1852"/>
              <a:chExt cx="363" cy="203"/>
            </a:xfrm>
          </p:grpSpPr>
          <p:sp>
            <p:nvSpPr>
              <p:cNvPr id="33" name="Text Box 34">
                <a:extLst>
                  <a:ext uri="{FF2B5EF4-FFF2-40B4-BE49-F238E27FC236}">
                    <a16:creationId xmlns:a16="http://schemas.microsoft.com/office/drawing/2014/main" id="{1EC6E7D1-DD07-5A8E-90B6-2F5E19DC24B7}"/>
                  </a:ext>
                </a:extLst>
              </p:cNvPr>
              <p:cNvSpPr txBox="1">
                <a:spLocks noChangeArrowheads="1"/>
              </p:cNvSpPr>
              <p:nvPr/>
            </p:nvSpPr>
            <p:spPr bwMode="auto">
              <a:xfrm>
                <a:off x="1977" y="1852"/>
                <a:ext cx="36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type="none" w="sm" len="sm"/>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ts val="0"/>
                  </a:spcBef>
                  <a:spcAft>
                    <a:spcPts val="0"/>
                  </a:spcAft>
                  <a:buClr>
                    <a:srgbClr val="000000"/>
                  </a:buClr>
                </a:pPr>
                <a:r>
                  <a:rPr lang="en-US" sz="2400" kern="0">
                    <a:solidFill>
                      <a:srgbClr val="FF0000"/>
                    </a:solidFill>
                    <a:latin typeface="Sitka Small" panose="02000505000000020004" pitchFamily="2" charset="0"/>
                    <a:cs typeface="Arial"/>
                    <a:sym typeface="Arial"/>
                  </a:rPr>
                  <a:t>F</a:t>
                </a:r>
                <a:r>
                  <a:rPr lang="en-US" sz="2400" kern="0" baseline="-25000">
                    <a:solidFill>
                      <a:srgbClr val="FF0000"/>
                    </a:solidFill>
                    <a:latin typeface="Sitka Small" panose="02000505000000020004" pitchFamily="2" charset="0"/>
                    <a:cs typeface="Arial"/>
                    <a:sym typeface="Arial"/>
                  </a:rPr>
                  <a:t>12</a:t>
                </a:r>
                <a:endParaRPr lang="en-US" sz="2400" kern="0">
                  <a:solidFill>
                    <a:srgbClr val="FF0000"/>
                  </a:solidFill>
                  <a:latin typeface="Sitka Small" panose="02000505000000020004" pitchFamily="2" charset="0"/>
                  <a:cs typeface="Arial"/>
                  <a:sym typeface="Arial"/>
                </a:endParaRPr>
              </a:p>
            </p:txBody>
          </p:sp>
          <p:sp>
            <p:nvSpPr>
              <p:cNvPr id="34" name="Line 35">
                <a:extLst>
                  <a:ext uri="{FF2B5EF4-FFF2-40B4-BE49-F238E27FC236}">
                    <a16:creationId xmlns:a16="http://schemas.microsoft.com/office/drawing/2014/main" id="{8BF86D51-C424-57E6-867F-EFC1A949C16A}"/>
                  </a:ext>
                </a:extLst>
              </p:cNvPr>
              <p:cNvSpPr>
                <a:spLocks noChangeShapeType="1"/>
              </p:cNvSpPr>
              <p:nvPr/>
            </p:nvSpPr>
            <p:spPr bwMode="auto">
              <a:xfrm>
                <a:off x="2002" y="1875"/>
                <a:ext cx="224" cy="0"/>
              </a:xfrm>
              <a:prstGeom prst="line">
                <a:avLst/>
              </a:prstGeom>
              <a:noFill/>
              <a:ln w="28575">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p:sp>
        <p:nvSpPr>
          <p:cNvPr id="3" name="Rectangle 6" descr="n81 zalo Nguyen Thi Tho">
            <a:extLst>
              <a:ext uri="{FF2B5EF4-FFF2-40B4-BE49-F238E27FC236}">
                <a16:creationId xmlns:a16="http://schemas.microsoft.com/office/drawing/2014/main" id="{A24BCE81-E61B-6639-5A06-A44B0929447E}"/>
              </a:ext>
            </a:extLst>
          </p:cNvPr>
          <p:cNvSpPr>
            <a:spLocks noChangeArrowheads="1"/>
          </p:cNvSpPr>
          <p:nvPr/>
        </p:nvSpPr>
        <p:spPr bwMode="auto">
          <a:xfrm>
            <a:off x="558835" y="2574627"/>
            <a:ext cx="5536525"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290513" marR="0" lvl="0" indent="-290513" algn="just" defTabSz="914400" rtl="0" eaLnBrk="1" fontAlgn="base" latinLnBrk="0" hangingPunct="1">
              <a:lnSpc>
                <a:spcPct val="100000"/>
              </a:lnSpc>
              <a:spcBef>
                <a:spcPct val="0"/>
              </a:spcBef>
              <a:spcAft>
                <a:spcPct val="0"/>
              </a:spcAft>
              <a:buClrTx/>
              <a:buSzTx/>
              <a:buFontTx/>
              <a:buNone/>
              <a:tabLst/>
              <a:defRPr/>
            </a:pP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F</a:t>
            </a:r>
            <a:r>
              <a:rPr kumimoji="0" lang="vi-VN" altLang="en-US" sz="3200" b="0" i="1"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hd: </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lực hấp dẫn giữa hai chất điểm (N)</a:t>
            </a:r>
            <a:endPar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290513" marR="0" lvl="0" indent="-290513" algn="just" defTabSz="914400" rtl="0" eaLnBrk="1" fontAlgn="base" latinLnBrk="0" hangingPunct="1">
              <a:lnSpc>
                <a:spcPct val="100000"/>
              </a:lnSpc>
              <a:spcBef>
                <a:spcPct val="0"/>
              </a:spcBef>
              <a:spcAft>
                <a:spcPct val="0"/>
              </a:spcAft>
              <a:buClrTx/>
              <a:buSzTx/>
              <a:buFontTx/>
              <a:buNone/>
              <a:tabLst/>
              <a:defRPr/>
            </a:pP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G</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6,68</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.10</a:t>
            </a:r>
            <a:r>
              <a:rPr kumimoji="0" lang="en-US" altLang="en-US" sz="3200" b="0" i="1" u="none" strike="noStrike" kern="1200" cap="none" spc="0" normalizeH="0" baseline="30000" noProof="0" dirty="0">
                <a:ln>
                  <a:noFill/>
                </a:ln>
                <a:solidFill>
                  <a:schemeClr val="tx1"/>
                </a:solidFill>
                <a:effectLst/>
                <a:uLnTx/>
                <a:uFillTx/>
                <a:latin typeface="Times New Roman" pitchFamily="18" charset="0"/>
                <a:cs typeface="Times New Roman" pitchFamily="18" charset="0"/>
              </a:rPr>
              <a:t>-11</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Nm</a:t>
            </a:r>
            <a:r>
              <a:rPr kumimoji="0" lang="vi-VN" altLang="en-US" sz="3200" b="0" i="1" u="none" strike="noStrike" kern="1200" cap="none" spc="0" normalizeH="0" baseline="30000" noProof="0" dirty="0">
                <a:ln>
                  <a:noFill/>
                </a:ln>
                <a:solidFill>
                  <a:schemeClr val="tx1"/>
                </a:solidFill>
                <a:effectLst/>
                <a:uLnTx/>
                <a:uFillTx/>
                <a:latin typeface="Times New Roman" pitchFamily="18" charset="0"/>
                <a:cs typeface="Times New Roman" pitchFamily="18" charset="0"/>
              </a:rPr>
              <a:t>2</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/kg</a:t>
            </a:r>
            <a:r>
              <a:rPr kumimoji="0" lang="vi-VN" altLang="en-US" sz="3200" b="0" i="1" u="none" strike="noStrike" kern="1200" cap="none" spc="0" normalizeH="0" baseline="30000" noProof="0" dirty="0">
                <a:ln>
                  <a:noFill/>
                </a:ln>
                <a:solidFill>
                  <a:schemeClr val="tx1"/>
                </a:solidFill>
                <a:effectLst/>
                <a:uLnTx/>
                <a:uFillTx/>
                <a:latin typeface="Times New Roman" pitchFamily="18" charset="0"/>
                <a:cs typeface="Times New Roman" pitchFamily="18" charset="0"/>
              </a:rPr>
              <a:t>2</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là hằng số hấp dẫn</a:t>
            </a:r>
            <a:endPar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290513" marR="0" lvl="0" indent="-290513" algn="just" defTabSz="914400" rtl="0" eaLnBrk="1" fontAlgn="base" latinLnBrk="0" hangingPunct="1">
              <a:lnSpc>
                <a:spcPct val="100000"/>
              </a:lnSpc>
              <a:spcBef>
                <a:spcPct val="0"/>
              </a:spcBef>
              <a:spcAft>
                <a:spcPct val="0"/>
              </a:spcAft>
              <a:buClrTx/>
              <a:buSzTx/>
              <a:buFontTx/>
              <a:buNone/>
              <a:tabLst/>
              <a:defRPr/>
            </a:pP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m</a:t>
            </a:r>
            <a:r>
              <a:rPr kumimoji="0" lang="vi-VN" altLang="en-US" sz="3200" b="0" i="1"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1</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m</a:t>
            </a:r>
            <a:r>
              <a:rPr kumimoji="0" lang="vi-VN" altLang="en-US" sz="3200" b="0" i="1" u="none" strike="noStrike" kern="1200" cap="none" spc="0" normalizeH="0" baseline="-25000" noProof="0" dirty="0">
                <a:ln>
                  <a:noFill/>
                </a:ln>
                <a:solidFill>
                  <a:schemeClr val="tx1"/>
                </a:solidFill>
                <a:effectLst/>
                <a:uLnTx/>
                <a:uFillTx/>
                <a:latin typeface="Times New Roman" pitchFamily="18" charset="0"/>
                <a:cs typeface="Times New Roman" pitchFamily="18" charset="0"/>
              </a:rPr>
              <a:t>2</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lần lượt là khối lượng của các vật (kg)</a:t>
            </a:r>
            <a:endPar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290513" marR="0" lvl="0" indent="-290513" algn="just" defTabSz="914400" rtl="0" eaLnBrk="1" fontAlgn="base" latinLnBrk="0" hangingPunct="1">
              <a:lnSpc>
                <a:spcPct val="100000"/>
              </a:lnSpc>
              <a:spcBef>
                <a:spcPct val="0"/>
              </a:spcBef>
              <a:spcAft>
                <a:spcPct val="0"/>
              </a:spcAft>
              <a:buClrTx/>
              <a:buSzTx/>
              <a:buFontTx/>
              <a:buNone/>
              <a:tabLst/>
              <a:defRPr/>
            </a:pPr>
            <a:r>
              <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vi-VN"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rPr>
              <a:t>r: Khoảng cách giữa hai chất điểm (m)</a:t>
            </a:r>
            <a:endParaRPr kumimoji="0" lang="en-US" altLang="en-US" sz="3200" b="0" i="1"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56906653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81 zalo Nguyen Thi Tho">
            <a:extLst>
              <a:ext uri="{FF2B5EF4-FFF2-40B4-BE49-F238E27FC236}">
                <a16:creationId xmlns:a16="http://schemas.microsoft.com/office/drawing/2014/main" id="{AB221BED-515C-4FDC-BF0C-3D2FE4F4060B}"/>
              </a:ext>
            </a:extLst>
          </p:cNvPr>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3</a:t>
            </a:fld>
            <a:endParaRPr lang="en"/>
          </a:p>
        </p:txBody>
      </p:sp>
      <p:pic>
        <p:nvPicPr>
          <p:cNvPr id="11" name="Picture 4" descr="n81 zalo Nguyen Thi Tho">
            <a:extLst>
              <a:ext uri="{FF2B5EF4-FFF2-40B4-BE49-F238E27FC236}">
                <a16:creationId xmlns:a16="http://schemas.microsoft.com/office/drawing/2014/main" id="{21DAAF21-145A-B03F-A04B-4413ECC870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72801" y="5275873"/>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n81 zalo Nguyen Thi Tho">
            <a:extLst>
              <a:ext uri="{FF2B5EF4-FFF2-40B4-BE49-F238E27FC236}">
                <a16:creationId xmlns:a16="http://schemas.microsoft.com/office/drawing/2014/main" id="{C10BD407-FD32-F247-3B88-F4152F6FBA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37876" y="4893289"/>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Folded Corner 12" descr="n81 zalo Nguyen Thi Tho">
            <a:extLst>
              <a:ext uri="{FF2B5EF4-FFF2-40B4-BE49-F238E27FC236}">
                <a16:creationId xmlns:a16="http://schemas.microsoft.com/office/drawing/2014/main" id="{6DC92F80-E97E-ACAD-EA9D-CD9A9038A867}"/>
              </a:ext>
            </a:extLst>
          </p:cNvPr>
          <p:cNvSpPr/>
          <p:nvPr/>
        </p:nvSpPr>
        <p:spPr>
          <a:xfrm>
            <a:off x="10456619" y="4610714"/>
            <a:ext cx="1377951"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0" u="none" strike="noStrike" kern="1200" cap="none" spc="0" normalizeH="0" baseline="0" noProof="0">
                <a:ln>
                  <a:noFill/>
                </a:ln>
                <a:solidFill>
                  <a:srgbClr val="000000"/>
                </a:solidFill>
                <a:effectLst/>
                <a:uLnTx/>
                <a:uFillTx/>
                <a:latin typeface="Sitka Small" panose="02000505000000020004" pitchFamily="2" charset="0"/>
                <a:ea typeface="+mn-ea"/>
                <a:cs typeface="Arial" panose="020B0604020202020204" pitchFamily="34" charset="0"/>
              </a:rPr>
              <a:t>Bạn được 9 điểm nhé</a:t>
            </a:r>
          </a:p>
        </p:txBody>
      </p:sp>
      <p:pic>
        <p:nvPicPr>
          <p:cNvPr id="15" name="Picture 14" descr="n81 zalo Nguyen Thi Tho">
            <a:extLst>
              <a:ext uri="{FF2B5EF4-FFF2-40B4-BE49-F238E27FC236}">
                <a16:creationId xmlns:a16="http://schemas.microsoft.com/office/drawing/2014/main" id="{E81BF6F0-8E55-B3F4-0A70-6E19E5CC4BF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455349" y="4571026"/>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n81 zalo Nguyen Thi Tho">
            <a:extLst>
              <a:ext uri="{FF2B5EF4-FFF2-40B4-BE49-F238E27FC236}">
                <a16:creationId xmlns:a16="http://schemas.microsoft.com/office/drawing/2014/main" id="{85D55E9A-6959-FB94-CCA1-0C3A09C0E6F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331649" y="4498001"/>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descr="n81 zalo Nguyen Thi Tho">
            <a:extLst>
              <a:ext uri="{FF2B5EF4-FFF2-40B4-BE49-F238E27FC236}">
                <a16:creationId xmlns:a16="http://schemas.microsoft.com/office/drawing/2014/main" id="{934ECCFB-0317-7A58-9B1E-DA06A7043695}"/>
              </a:ext>
            </a:extLst>
          </p:cNvPr>
          <p:cNvSpPr/>
          <p:nvPr/>
        </p:nvSpPr>
        <p:spPr>
          <a:xfrm>
            <a:off x="565942" y="787939"/>
            <a:ext cx="6932140" cy="1569660"/>
          </a:xfrm>
          <a:prstGeom prst="rect">
            <a:avLst/>
          </a:prstGeom>
          <a:solidFill>
            <a:srgbClr val="C00000">
              <a:alpha val="50000"/>
            </a:srgbClr>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Trong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giai</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thoại</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cây</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táo</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Newton.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Tại</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sao</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quả</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táo</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khi</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rụng</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lại</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bị</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rơi</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xuống</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mặt</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đất</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a:t>
            </a:r>
          </a:p>
        </p:txBody>
      </p:sp>
      <p:sp>
        <p:nvSpPr>
          <p:cNvPr id="18" name="Rectangle 17" descr="n81 zalo Nguyen Thi Tho">
            <a:extLst>
              <a:ext uri="{FF2B5EF4-FFF2-40B4-BE49-F238E27FC236}">
                <a16:creationId xmlns:a16="http://schemas.microsoft.com/office/drawing/2014/main" id="{5FFDC4B0-A2BE-7983-9F0B-E2D6CA11F618}"/>
              </a:ext>
            </a:extLst>
          </p:cNvPr>
          <p:cNvSpPr/>
          <p:nvPr/>
        </p:nvSpPr>
        <p:spPr>
          <a:xfrm>
            <a:off x="2812480" y="4022860"/>
            <a:ext cx="6567040" cy="1175706"/>
          </a:xfrm>
          <a:prstGeom prst="rect">
            <a:avLst/>
          </a:prstGeom>
          <a:solidFill>
            <a:srgbClr val="0070C0">
              <a:alpha val="50000"/>
            </a:srgbClr>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Do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chịu</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tác</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dụng</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của</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err="1">
                <a:ln>
                  <a:noFill/>
                </a:ln>
                <a:solidFill>
                  <a:prstClr val="white"/>
                </a:solidFill>
                <a:effectLst/>
                <a:uLnTx/>
                <a:uFillTx/>
                <a:latin typeface="Times New Roman" pitchFamily="18" charset="0"/>
                <a:cs typeface="Times New Roman" pitchFamily="18" charset="0"/>
              </a:rPr>
              <a:t>trọng</a:t>
            </a:r>
            <a:r>
              <a:rPr kumimoji="0" lang="en-US" sz="3200" b="1" i="0" u="none" strike="noStrike" kern="0" cap="none" spc="0" normalizeH="0" baseline="0" noProof="0">
                <a:ln>
                  <a:noFill/>
                </a:ln>
                <a:solidFill>
                  <a:prstClr val="white"/>
                </a:solidFill>
                <a:effectLst/>
                <a:uLnTx/>
                <a:uFillTx/>
                <a:latin typeface="Times New Roman" pitchFamily="18" charset="0"/>
                <a:cs typeface="Times New Roman" pitchFamily="18" charset="0"/>
              </a:rPr>
              <a:t> lực</a:t>
            </a:r>
            <a:endParaRPr lang="en-US" sz="3200" b="1" kern="0" dirty="0">
              <a:solidFill>
                <a:prstClr val="white"/>
              </a:solidFill>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kern="0" cap="none" spc="0" normalizeH="0" baseline="0" noProof="0">
                <a:ln>
                  <a:noFill/>
                </a:ln>
                <a:solidFill>
                  <a:prstClr val="white"/>
                </a:solidFill>
                <a:effectLst/>
                <a:uLnTx/>
                <a:uFillTx/>
                <a:latin typeface="Times New Roman" pitchFamily="18" charset="0"/>
                <a:cs typeface="Times New Roman" pitchFamily="18" charset="0"/>
              </a:rPr>
              <a:t>(</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lực</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hút</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của</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Trái</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Đất</a:t>
            </a:r>
            <a:r>
              <a:rPr kumimoji="0" lang="en-US" sz="32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a:t>
            </a:r>
          </a:p>
        </p:txBody>
      </p:sp>
      <p:pic>
        <p:nvPicPr>
          <p:cNvPr id="183298" name="Picture 2" descr="n81 zalo Nguyen Thi Tho">
            <a:extLst>
              <a:ext uri="{FF2B5EF4-FFF2-40B4-BE49-F238E27FC236}">
                <a16:creationId xmlns:a16="http://schemas.microsoft.com/office/drawing/2014/main" id="{76BDA202-5DC4-414F-5B8E-3646BF0BB0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16059" y="571447"/>
            <a:ext cx="3810000" cy="2143125"/>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68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64" presetClass="path" presetSubtype="0" accel="50000" decel="50000" fill="hold" nodeType="clickEffect">
                                  <p:stCondLst>
                                    <p:cond delay="0"/>
                                  </p:stCondLst>
                                  <p:childTnLst>
                                    <p:animMotion origin="layout" path="M 1.875E-6 1.11111E-6 L 1.875E-6 -0.22477 " pathEditMode="relative" rAng="0" ptsTypes="AA">
                                      <p:cBhvr>
                                        <p:cTn id="11" dur="2000" fill="hold"/>
                                        <p:tgtEl>
                                          <p:spTgt spid="12"/>
                                        </p:tgtEl>
                                        <p:attrNameLst>
                                          <p:attrName>ppt_x</p:attrName>
                                          <p:attrName>ppt_y</p:attrName>
                                        </p:attrNameLst>
                                      </p:cBhvr>
                                      <p:rCtr x="0" y="-11250"/>
                                    </p:animMotion>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applause.wav"/>
                                        </p:tgtEl>
                                      </p:cMediaNode>
                                    </p:audio>
                                  </p:sub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par>
                          <p:cTn id="22" fill="hold">
                            <p:stCondLst>
                              <p:cond delay="2500"/>
                            </p:stCondLst>
                            <p:childTnLst>
                              <p:par>
                                <p:cTn id="23" presetID="32" presetClass="emph" presetSubtype="0" repeatCount="indefinite" fill="hold" grpId="1" nodeType="afterEffect">
                                  <p:stCondLst>
                                    <p:cond delay="0"/>
                                  </p:stCondLst>
                                  <p:childTnLst>
                                    <p:animRot by="120000">
                                      <p:cBhvr>
                                        <p:cTn id="24" dur="100" fill="hold">
                                          <p:stCondLst>
                                            <p:cond delay="0"/>
                                          </p:stCondLst>
                                        </p:cTn>
                                        <p:tgtEl>
                                          <p:spTgt spid="13"/>
                                        </p:tgtEl>
                                        <p:attrNameLst>
                                          <p:attrName>r</p:attrName>
                                        </p:attrNameLst>
                                      </p:cBhvr>
                                    </p:animRot>
                                    <p:animRot by="-240000">
                                      <p:cBhvr>
                                        <p:cTn id="25" dur="200" fill="hold">
                                          <p:stCondLst>
                                            <p:cond delay="200"/>
                                          </p:stCondLst>
                                        </p:cTn>
                                        <p:tgtEl>
                                          <p:spTgt spid="13"/>
                                        </p:tgtEl>
                                        <p:attrNameLst>
                                          <p:attrName>r</p:attrName>
                                        </p:attrNameLst>
                                      </p:cBhvr>
                                    </p:animRot>
                                    <p:animRot by="240000">
                                      <p:cBhvr>
                                        <p:cTn id="26" dur="200" fill="hold">
                                          <p:stCondLst>
                                            <p:cond delay="400"/>
                                          </p:stCondLst>
                                        </p:cTn>
                                        <p:tgtEl>
                                          <p:spTgt spid="13"/>
                                        </p:tgtEl>
                                        <p:attrNameLst>
                                          <p:attrName>r</p:attrName>
                                        </p:attrNameLst>
                                      </p:cBhvr>
                                    </p:animRot>
                                    <p:animRot by="-240000">
                                      <p:cBhvr>
                                        <p:cTn id="27" dur="200" fill="hold">
                                          <p:stCondLst>
                                            <p:cond delay="600"/>
                                          </p:stCondLst>
                                        </p:cTn>
                                        <p:tgtEl>
                                          <p:spTgt spid="13"/>
                                        </p:tgtEl>
                                        <p:attrNameLst>
                                          <p:attrName>r</p:attrName>
                                        </p:attrNameLst>
                                      </p:cBhvr>
                                    </p:animRot>
                                    <p:animRot by="120000">
                                      <p:cBhvr>
                                        <p:cTn id="28" dur="200" fill="hold">
                                          <p:stCondLst>
                                            <p:cond delay="800"/>
                                          </p:stCondLst>
                                        </p:cTn>
                                        <p:tgtEl>
                                          <p:spTgt spid="13"/>
                                        </p:tgtEl>
                                        <p:attrNameLst>
                                          <p:attrName>r</p:attrName>
                                        </p:attrNameLst>
                                      </p:cBhvr>
                                    </p:animRot>
                                  </p:childTnLst>
                                </p:cTn>
                              </p:par>
                            </p:childTnLst>
                          </p:cTn>
                        </p:par>
                      </p:childTnLst>
                    </p:cTn>
                  </p:par>
                </p:childTnLst>
              </p:cTn>
              <p:nextCondLst>
                <p:cond evt="onClick" delay="0">
                  <p:tgtEl>
                    <p:spTgt spid="12"/>
                  </p:tgtEl>
                </p:cond>
              </p:nextCondLst>
            </p:seq>
          </p:childTnLst>
        </p:cTn>
      </p:par>
    </p:tnLst>
    <p:bldLst>
      <p:bldP spid="13" grpId="0" animBg="1"/>
      <p:bldP spid="13" grpId="1"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81 zalo Nguyen Thi Tho">
            <a:extLst>
              <a:ext uri="{FF2B5EF4-FFF2-40B4-BE49-F238E27FC236}">
                <a16:creationId xmlns:a16="http://schemas.microsoft.com/office/drawing/2014/main" id="{0A934693-00C8-56CC-C2F6-56D0074D3DC2}"/>
              </a:ext>
            </a:extLst>
          </p:cNvPr>
          <p:cNvSpPr/>
          <p:nvPr/>
        </p:nvSpPr>
        <p:spPr>
          <a:xfrm>
            <a:off x="1481798" y="14069"/>
            <a:ext cx="9228407" cy="67787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a:ln>
                  <a:noFill/>
                </a:ln>
                <a:effectLst/>
                <a:uLnTx/>
                <a:uFillTx/>
                <a:latin typeface="Sitka Small" panose="02000505000000020004" pitchFamily="2" charset="0"/>
                <a:ea typeface="+mn-ea"/>
                <a:cs typeface="Times New Roman" panose="02020603050405020304" pitchFamily="18" charset="0"/>
              </a:rPr>
              <a:t>MỜI CÁC BẠN XEM VIDEO</a:t>
            </a:r>
            <a:endParaRPr kumimoji="0" lang="vi-VN" sz="3600" b="0" i="0" u="none" strike="noStrike" kern="1200" cap="none" spc="0" normalizeH="0" baseline="0" noProof="0">
              <a:ln>
                <a:noFill/>
              </a:ln>
              <a:effectLst/>
              <a:uLnTx/>
              <a:uFillTx/>
              <a:latin typeface="Sitka Small" panose="02000505000000020004" pitchFamily="2" charset="0"/>
              <a:ea typeface="+mn-ea"/>
              <a:cs typeface="Times New Roman" panose="02020603050405020304" pitchFamily="18" charset="0"/>
            </a:endParaRPr>
          </a:p>
        </p:txBody>
      </p:sp>
      <p:sp>
        <p:nvSpPr>
          <p:cNvPr id="14" name="Rectangle 13" descr="n81 zalo Nguyen Thi Tho">
            <a:extLst>
              <a:ext uri="{FF2B5EF4-FFF2-40B4-BE49-F238E27FC236}">
                <a16:creationId xmlns:a16="http://schemas.microsoft.com/office/drawing/2014/main" id="{9B2610AD-9EA6-F910-6C0B-593242F04B85}"/>
              </a:ext>
            </a:extLst>
          </p:cNvPr>
          <p:cNvSpPr/>
          <p:nvPr/>
        </p:nvSpPr>
        <p:spPr>
          <a:xfrm>
            <a:off x="1423742" y="5346739"/>
            <a:ext cx="9228407" cy="136652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dirty="0">
                <a:ln>
                  <a:noFill/>
                </a:ln>
                <a:effectLst/>
                <a:uLnTx/>
                <a:uFillTx/>
                <a:latin typeface="Sitka Small" panose="02000505000000020004" pitchFamily="2" charset="0"/>
                <a:ea typeface="+mn-ea"/>
                <a:cs typeface="Times New Roman" panose="02020603050405020304" pitchFamily="18" charset="0"/>
              </a:rPr>
              <a:t>VẬN</a:t>
            </a:r>
            <a:r>
              <a:rPr kumimoji="0" lang="en-US" sz="3600" b="1" i="0" u="none" strike="noStrike" kern="1200" cap="none" spc="0" normalizeH="0" noProof="0" dirty="0">
                <a:ln>
                  <a:noFill/>
                </a:ln>
                <a:effectLst/>
                <a:uLnTx/>
                <a:uFillTx/>
                <a:latin typeface="Sitka Small" panose="02000505000000020004" pitchFamily="2" charset="0"/>
                <a:ea typeface="+mn-ea"/>
                <a:cs typeface="Times New Roman" panose="02020603050405020304" pitchFamily="18" charset="0"/>
              </a:rPr>
              <a:t> ĐỘNG VIÊN NHẢY DÙ ĐANG RƠI</a:t>
            </a:r>
            <a:endParaRPr kumimoji="0" lang="vi-VN" sz="3600" b="0" i="0" u="none" strike="noStrike" kern="1200" cap="none" spc="0" normalizeH="0" baseline="0" noProof="0" dirty="0">
              <a:ln>
                <a:noFill/>
              </a:ln>
              <a:effectLst/>
              <a:uLnTx/>
              <a:uFillTx/>
              <a:latin typeface="Sitka Small" panose="02000505000000020004" pitchFamily="2" charset="0"/>
              <a:ea typeface="+mn-ea"/>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798" y="808073"/>
            <a:ext cx="9228407" cy="4538665"/>
          </a:xfrm>
          <a:prstGeom prst="rect">
            <a:avLst/>
          </a:prstGeom>
        </p:spPr>
      </p:pic>
    </p:spTree>
    <p:extLst>
      <p:ext uri="{BB962C8B-B14F-4D97-AF65-F5344CB8AC3E}">
        <p14:creationId xmlns:p14="http://schemas.microsoft.com/office/powerpoint/2010/main" val="7860601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81 zalo Nguyen Thi Tho">
            <a:extLst>
              <a:ext uri="{FF2B5EF4-FFF2-40B4-BE49-F238E27FC236}">
                <a16:creationId xmlns:a16="http://schemas.microsoft.com/office/drawing/2014/main" id="{0A934693-00C8-56CC-C2F6-56D0074D3DC2}"/>
              </a:ext>
            </a:extLst>
          </p:cNvPr>
          <p:cNvSpPr/>
          <p:nvPr/>
        </p:nvSpPr>
        <p:spPr>
          <a:xfrm>
            <a:off x="1481798" y="14069"/>
            <a:ext cx="9228407" cy="67787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a:ln>
                  <a:noFill/>
                </a:ln>
                <a:effectLst/>
                <a:uLnTx/>
                <a:uFillTx/>
                <a:latin typeface="Sitka Small" panose="02000505000000020004" pitchFamily="2" charset="0"/>
                <a:ea typeface="+mn-ea"/>
                <a:cs typeface="Times New Roman" panose="02020603050405020304" pitchFamily="18" charset="0"/>
              </a:rPr>
              <a:t>MỜI CÁC BẠN XEM VIDEO</a:t>
            </a:r>
            <a:endParaRPr kumimoji="0" lang="vi-VN" sz="3600" b="0" i="0" u="none" strike="noStrike" kern="1200" cap="none" spc="0" normalizeH="0" baseline="0" noProof="0">
              <a:ln>
                <a:noFill/>
              </a:ln>
              <a:effectLst/>
              <a:uLnTx/>
              <a:uFillTx/>
              <a:latin typeface="Sitka Small" panose="02000505000000020004" pitchFamily="2" charset="0"/>
              <a:ea typeface="+mn-ea"/>
              <a:cs typeface="Times New Roman" panose="02020603050405020304" pitchFamily="18" charset="0"/>
            </a:endParaRPr>
          </a:p>
        </p:txBody>
      </p:sp>
      <p:sp>
        <p:nvSpPr>
          <p:cNvPr id="2" name="Rectangle 1" descr="n81 zalo Nguyen Thi Tho">
            <a:extLst>
              <a:ext uri="{FF2B5EF4-FFF2-40B4-BE49-F238E27FC236}">
                <a16:creationId xmlns:a16="http://schemas.microsoft.com/office/drawing/2014/main" id="{472A22BD-31E4-3EE6-580C-FF0099D5C798}"/>
              </a:ext>
            </a:extLst>
          </p:cNvPr>
          <p:cNvSpPr/>
          <p:nvPr/>
        </p:nvSpPr>
        <p:spPr>
          <a:xfrm>
            <a:off x="1481798" y="5346740"/>
            <a:ext cx="9170351" cy="136652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Sitka Small" panose="02000505000000020004" pitchFamily="2" charset="0"/>
                <a:cs typeface="Times New Roman" panose="02020603050405020304" pitchFamily="18" charset="0"/>
              </a:rPr>
              <a:t>TRẠM VŨ TRỤ QUAY QUANH </a:t>
            </a:r>
          </a:p>
          <a:p>
            <a:pPr lvl="0" algn="ctr" eaLnBrk="1" hangingPunct="1">
              <a:lnSpc>
                <a:spcPct val="115000"/>
              </a:lnSpc>
              <a:defRPr/>
            </a:pPr>
            <a:r>
              <a:rPr lang="en-US" sz="3600" b="1">
                <a:latin typeface="Sitka Small" panose="02000505000000020004" pitchFamily="2" charset="0"/>
                <a:cs typeface="Times New Roman" panose="02020603050405020304" pitchFamily="18" charset="0"/>
              </a:rPr>
              <a:t>TRÁI ĐẤT</a:t>
            </a:r>
          </a:p>
        </p:txBody>
      </p:sp>
      <p:pic>
        <p:nvPicPr>
          <p:cNvPr id="1026" name="Picture 2" descr="n81 zalo Nguyen Thi Tho">
            <a:extLst>
              <a:ext uri="{FF2B5EF4-FFF2-40B4-BE49-F238E27FC236}">
                <a16:creationId xmlns:a16="http://schemas.microsoft.com/office/drawing/2014/main" id="{03E4D745-05F6-7193-92FC-FC17E3DAC9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581" y="839447"/>
            <a:ext cx="9034363" cy="4365600"/>
          </a:xfrm>
          <a:prstGeom prst="roundRect">
            <a:avLst>
              <a:gd name="adj" fmla="val 3777"/>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740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n81 zalo Nguyen Thi Tho">
            <a:extLst>
              <a:ext uri="{FF2B5EF4-FFF2-40B4-BE49-F238E27FC236}">
                <a16:creationId xmlns:a16="http://schemas.microsoft.com/office/drawing/2014/main" id="{C995929B-A11F-7596-9571-1340BBE163CD}"/>
              </a:ext>
            </a:extLst>
          </p:cNvPr>
          <p:cNvSpPr/>
          <p:nvPr/>
        </p:nvSpPr>
        <p:spPr>
          <a:xfrm>
            <a:off x="892091" y="5346739"/>
            <a:ext cx="10399663" cy="729430"/>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dirty="0">
                <a:ln>
                  <a:noFill/>
                </a:ln>
                <a:effectLst/>
                <a:uLnTx/>
                <a:uFillTx/>
                <a:latin typeface="Times New Roman" pitchFamily="18" charset="0"/>
                <a:cs typeface="Times New Roman" pitchFamily="18" charset="0"/>
              </a:rPr>
              <a:t>HỆ</a:t>
            </a:r>
            <a:r>
              <a:rPr kumimoji="0" lang="en-US" sz="3600" b="1" i="0" u="none" strike="noStrike" kern="1200" cap="none" spc="0" normalizeH="0" noProof="0" dirty="0">
                <a:ln>
                  <a:noFill/>
                </a:ln>
                <a:effectLst/>
                <a:uLnTx/>
                <a:uFillTx/>
                <a:latin typeface="Times New Roman" pitchFamily="18" charset="0"/>
                <a:cs typeface="Times New Roman" pitchFamily="18" charset="0"/>
              </a:rPr>
              <a:t> MẶT TRỜI QUAY QUANH TÂM NGÂN HÀ</a:t>
            </a:r>
            <a:endParaRPr kumimoji="0" lang="vi-VN" sz="3600" b="0" i="0" u="none" strike="noStrike" kern="1200" cap="none" spc="0" normalizeH="0" baseline="0" noProof="0" dirty="0">
              <a:ln>
                <a:noFill/>
              </a:ln>
              <a:effectLst/>
              <a:uLnTx/>
              <a:uFillTx/>
              <a:latin typeface="Times New Roman" pitchFamily="18" charset="0"/>
              <a:cs typeface="Times New Roman" pitchFamily="18" charset="0"/>
            </a:endParaRPr>
          </a:p>
        </p:txBody>
      </p:sp>
      <p:pic>
        <p:nvPicPr>
          <p:cNvPr id="2050" name="Picture 2" descr="n81 zalo Nguyen Thi Tho">
            <a:extLst>
              <a:ext uri="{FF2B5EF4-FFF2-40B4-BE49-F238E27FC236}">
                <a16:creationId xmlns:a16="http://schemas.microsoft.com/office/drawing/2014/main" id="{D647367D-16CB-0BFF-5923-F92C2B7BB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5921" y="876250"/>
            <a:ext cx="8904849" cy="4286250"/>
          </a:xfrm>
          <a:prstGeom prst="roundRect">
            <a:avLst>
              <a:gd name="adj" fmla="val 3867"/>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5858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n81 zalo Nguyen Thi Tho">
            <a:extLst>
              <a:ext uri="{FF2B5EF4-FFF2-40B4-BE49-F238E27FC236}">
                <a16:creationId xmlns:a16="http://schemas.microsoft.com/office/drawing/2014/main" id="{E5C33C50-8F70-39BF-07A4-D299A13BBF7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03259" y="843514"/>
            <a:ext cx="9034723" cy="4357537"/>
          </a:xfrm>
          <a:prstGeom prst="roundRect">
            <a:avLst>
              <a:gd name="adj" fmla="val 1817"/>
            </a:avLst>
          </a:prstGeom>
          <a:noFill/>
          <a:ln>
            <a:noFill/>
          </a:ln>
          <a:extLst>
            <a:ext uri="{909E8E84-426E-40DD-AFC4-6F175D3DCCD1}">
              <a14:hiddenFill xmlns:a14="http://schemas.microsoft.com/office/drawing/2010/main">
                <a:solidFill>
                  <a:srgbClr val="FFFFFF"/>
                </a:solidFill>
              </a14:hiddenFill>
            </a:ext>
          </a:extLst>
        </p:spPr>
      </p:pic>
      <p:pic>
        <p:nvPicPr>
          <p:cNvPr id="4" name="Picture 2" descr="n81 zalo Nguyen Thi Tho">
            <a:extLst>
              <a:ext uri="{FF2B5EF4-FFF2-40B4-BE49-F238E27FC236}">
                <a16:creationId xmlns:a16="http://schemas.microsoft.com/office/drawing/2014/main" id="{819C4EA3-A00D-2BCF-AC35-E36EAC91F53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48620" y="780446"/>
            <a:ext cx="9144000" cy="4483670"/>
          </a:xfrm>
          <a:prstGeom prst="roundRect">
            <a:avLst>
              <a:gd name="adj" fmla="val 9515"/>
            </a:avLst>
          </a:prstGeom>
          <a:noFill/>
          <a:extLst>
            <a:ext uri="{909E8E84-426E-40DD-AFC4-6F175D3DCCD1}">
              <a14:hiddenFill xmlns:a14="http://schemas.microsoft.com/office/drawing/2010/main">
                <a:solidFill>
                  <a:srgbClr val="FFFFFF"/>
                </a:solidFill>
              </a14:hiddenFill>
            </a:ext>
          </a:extLst>
        </p:spPr>
      </p:pic>
      <p:sp>
        <p:nvSpPr>
          <p:cNvPr id="8" name="Rectangle 7" descr="n81 zalo Nguyen Thi Tho">
            <a:extLst>
              <a:ext uri="{FF2B5EF4-FFF2-40B4-BE49-F238E27FC236}">
                <a16:creationId xmlns:a16="http://schemas.microsoft.com/office/drawing/2014/main" id="{9B9AF757-54B0-9DFA-A798-4AF35FF0F5A3}"/>
              </a:ext>
            </a:extLst>
          </p:cNvPr>
          <p:cNvSpPr/>
          <p:nvPr/>
        </p:nvSpPr>
        <p:spPr>
          <a:xfrm>
            <a:off x="1481798" y="14069"/>
            <a:ext cx="9228407" cy="67787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a:ln>
                  <a:noFill/>
                </a:ln>
                <a:effectLst/>
                <a:uLnTx/>
                <a:uFillTx/>
                <a:latin typeface="Sitka Small" panose="02000505000000020004" pitchFamily="2" charset="0"/>
                <a:ea typeface="+mn-ea"/>
                <a:cs typeface="Times New Roman" panose="02020603050405020304" pitchFamily="18" charset="0"/>
              </a:rPr>
              <a:t>MỜI CÁC BẠN XEM VIDEO</a:t>
            </a:r>
            <a:endParaRPr kumimoji="0" lang="vi-VN" sz="3600" b="0" i="0" u="none" strike="noStrike" kern="1200" cap="none" spc="0" normalizeH="0" baseline="0" noProof="0">
              <a:ln>
                <a:noFill/>
              </a:ln>
              <a:effectLst/>
              <a:uLnTx/>
              <a:uFillTx/>
              <a:latin typeface="Sitka Small" panose="02000505000000020004" pitchFamily="2" charset="0"/>
              <a:ea typeface="+mn-ea"/>
              <a:cs typeface="Times New Roman" panose="02020603050405020304" pitchFamily="18" charset="0"/>
            </a:endParaRPr>
          </a:p>
        </p:txBody>
      </p:sp>
      <p:sp>
        <p:nvSpPr>
          <p:cNvPr id="9" name="Rectangle 8" descr="n81 zalo Nguyen Thi Tho">
            <a:extLst>
              <a:ext uri="{FF2B5EF4-FFF2-40B4-BE49-F238E27FC236}">
                <a16:creationId xmlns:a16="http://schemas.microsoft.com/office/drawing/2014/main" id="{E6F03E32-3E60-5EAF-60EE-3F51F1CEAC5A}"/>
              </a:ext>
            </a:extLst>
          </p:cNvPr>
          <p:cNvSpPr/>
          <p:nvPr/>
        </p:nvSpPr>
        <p:spPr>
          <a:xfrm>
            <a:off x="1423742" y="5346740"/>
            <a:ext cx="9228407" cy="120032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1219170" eaLnBrk="1" fontAlgn="auto" hangingPunct="1">
              <a:spcBef>
                <a:spcPts val="0"/>
              </a:spcBef>
              <a:spcAft>
                <a:spcPts val="0"/>
              </a:spcAft>
              <a:buClr>
                <a:srgbClr val="000000"/>
              </a:buClr>
            </a:pPr>
            <a:r>
              <a:rPr lang="en-US" sz="3600" b="1" kern="0">
                <a:latin typeface="Sitka Small" pitchFamily="2" charset="0"/>
                <a:cs typeface="Tahoma" pitchFamily="34" charset="0"/>
                <a:sym typeface="Arial"/>
              </a:rPr>
              <a:t>HÌNH ẢNH VỀ HIỆN TƯỢNG </a:t>
            </a:r>
          </a:p>
          <a:p>
            <a:pPr algn="ctr" defTabSz="1219170" eaLnBrk="1" fontAlgn="auto" hangingPunct="1">
              <a:spcBef>
                <a:spcPts val="0"/>
              </a:spcBef>
              <a:spcAft>
                <a:spcPts val="0"/>
              </a:spcAft>
              <a:buClr>
                <a:srgbClr val="000000"/>
              </a:buClr>
            </a:pPr>
            <a:r>
              <a:rPr lang="en-US" sz="3600" b="1" kern="0">
                <a:latin typeface="Sitka Small" pitchFamily="2" charset="0"/>
                <a:cs typeface="Tahoma" pitchFamily="34" charset="0"/>
                <a:sym typeface="Arial"/>
              </a:rPr>
              <a:t>THỦY TRIỀU</a:t>
            </a:r>
            <a:endParaRPr lang="en-US" sz="3600" b="1" kern="0" dirty="0">
              <a:latin typeface="Sitka Small" pitchFamily="2" charset="0"/>
              <a:cs typeface="Tahoma" pitchFamily="34" charset="0"/>
              <a:sym typeface="Arial"/>
            </a:endParaRPr>
          </a:p>
        </p:txBody>
      </p:sp>
    </p:spTree>
    <p:extLst>
      <p:ext uri="{BB962C8B-B14F-4D97-AF65-F5344CB8AC3E}">
        <p14:creationId xmlns:p14="http://schemas.microsoft.com/office/powerpoint/2010/main" val="9553612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81 zalo Nguyen Thi Tho">
            <a:extLst>
              <a:ext uri="{FF2B5EF4-FFF2-40B4-BE49-F238E27FC236}">
                <a16:creationId xmlns:a16="http://schemas.microsoft.com/office/drawing/2014/main" id="{684FD195-B86B-7A71-051E-3902746B83ED}"/>
              </a:ext>
            </a:extLst>
          </p:cNvPr>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34</a:t>
            </a:fld>
            <a:endParaRPr lang="en"/>
          </a:p>
        </p:txBody>
      </p:sp>
      <p:sp>
        <p:nvSpPr>
          <p:cNvPr id="3" name="Rectangle 4" descr="n81 zalo Nguyen Thi Tho">
            <a:extLst>
              <a:ext uri="{FF2B5EF4-FFF2-40B4-BE49-F238E27FC236}">
                <a16:creationId xmlns:a16="http://schemas.microsoft.com/office/drawing/2014/main" id="{79B5CF63-735B-E854-F14D-FCEA112825FB}"/>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3</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sp>
        <p:nvSpPr>
          <p:cNvPr id="4" name="Rectangle 4" descr="n81 zalo Nguyen Thi Tho">
            <a:extLst>
              <a:ext uri="{FF2B5EF4-FFF2-40B4-BE49-F238E27FC236}">
                <a16:creationId xmlns:a16="http://schemas.microsoft.com/office/drawing/2014/main" id="{E80D77E0-7B6C-E64C-C32B-1FD91CFA0EFE}"/>
              </a:ext>
            </a:extLst>
          </p:cNvPr>
          <p:cNvSpPr>
            <a:spLocks noChangeArrowheads="1"/>
          </p:cNvSpPr>
          <p:nvPr/>
        </p:nvSpPr>
        <p:spPr bwMode="auto">
          <a:xfrm>
            <a:off x="290286" y="951241"/>
            <a:ext cx="115547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spcBef>
                <a:spcPct val="0"/>
              </a:spcBef>
              <a:buClrTx/>
              <a:buSzTx/>
              <a:buNone/>
              <a:defRPr/>
            </a:pPr>
            <a:r>
              <a:rPr lang="en-US" altLang="en-US" sz="2800" b="1">
                <a:solidFill>
                  <a:schemeClr val="tx1"/>
                </a:solidFill>
                <a:latin typeface="Times New Roman" pitchFamily="18" charset="0"/>
                <a:cs typeface="Times New Roman" pitchFamily="18" charset="0"/>
              </a:rPr>
              <a:t>Câu 1:</a:t>
            </a:r>
            <a:r>
              <a:rPr lang="en-US" altLang="en-US" sz="2800">
                <a:solidFill>
                  <a:schemeClr val="tx1"/>
                </a:solidFill>
                <a:latin typeface="Times New Roman" pitchFamily="18" charset="0"/>
                <a:cs typeface="Times New Roman" pitchFamily="18" charset="0"/>
              </a:rPr>
              <a:t> Trường hấp dẫn là gì?</a:t>
            </a:r>
          </a:p>
        </p:txBody>
      </p:sp>
      <p:sp>
        <p:nvSpPr>
          <p:cNvPr id="5" name="TextBox 3" descr="n81 zalo Nguyen Thi Tho">
            <a:extLst>
              <a:ext uri="{FF2B5EF4-FFF2-40B4-BE49-F238E27FC236}">
                <a16:creationId xmlns:a16="http://schemas.microsoft.com/office/drawing/2014/main" id="{BEDD9E4A-8A47-8BB0-EB62-BAEE3A623360}"/>
              </a:ext>
            </a:extLst>
          </p:cNvPr>
          <p:cNvSpPr txBox="1">
            <a:spLocks noChangeArrowheads="1"/>
          </p:cNvSpPr>
          <p:nvPr/>
        </p:nvSpPr>
        <p:spPr bwMode="auto">
          <a:xfrm>
            <a:off x="585531" y="5060623"/>
            <a:ext cx="11144328" cy="872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ts val="3363"/>
              </a:lnSpc>
              <a:spcBef>
                <a:spcPct val="0"/>
              </a:spcBef>
              <a:spcAft>
                <a:spcPct val="0"/>
              </a:spcAft>
              <a:buClrTx/>
              <a:buSzTx/>
              <a:buFontTx/>
              <a:buNone/>
              <a:tabLst/>
              <a:defRPr/>
            </a:pPr>
            <a:r>
              <a:rPr kumimoji="0" lang="en-US" altLang="en-US" sz="2800" b="0" i="1" u="none" strike="noStrike" kern="1200" cap="none" spc="0" normalizeH="0" baseline="0" noProof="0">
                <a:ln>
                  <a:noFill/>
                </a:ln>
                <a:effectLst/>
                <a:uLnTx/>
                <a:uFillTx/>
                <a:latin typeface="Times New Roman" pitchFamily="18" charset="0"/>
                <a:cs typeface="Times New Roman" pitchFamily="18" charset="0"/>
              </a:rPr>
              <a:t>Trường hấp dẫn là trường lực do những vật có khối lượng gây ra xung quanh nó.</a:t>
            </a:r>
          </a:p>
        </p:txBody>
      </p:sp>
      <p:grpSp>
        <p:nvGrpSpPr>
          <p:cNvPr id="7" name="Group 6" descr="n81 zalo Nguyen Thi Tho">
            <a:extLst>
              <a:ext uri="{FF2B5EF4-FFF2-40B4-BE49-F238E27FC236}">
                <a16:creationId xmlns:a16="http://schemas.microsoft.com/office/drawing/2014/main" id="{D807536C-4B17-BA7B-6B22-3547EC47EBA6}"/>
              </a:ext>
            </a:extLst>
          </p:cNvPr>
          <p:cNvGrpSpPr/>
          <p:nvPr/>
        </p:nvGrpSpPr>
        <p:grpSpPr>
          <a:xfrm>
            <a:off x="585531" y="2029285"/>
            <a:ext cx="5334037" cy="2476517"/>
            <a:chOff x="571472" y="2143122"/>
            <a:chExt cx="4000528" cy="1857388"/>
          </a:xfrm>
        </p:grpSpPr>
        <p:sp>
          <p:nvSpPr>
            <p:cNvPr id="8" name="Rectangle 7">
              <a:extLst>
                <a:ext uri="{FF2B5EF4-FFF2-40B4-BE49-F238E27FC236}">
                  <a16:creationId xmlns:a16="http://schemas.microsoft.com/office/drawing/2014/main" id="{1D38DF39-D1DE-6374-2503-1FC9254B5632}"/>
                </a:ext>
              </a:extLst>
            </p:cNvPr>
            <p:cNvSpPr/>
            <p:nvPr/>
          </p:nvSpPr>
          <p:spPr>
            <a:xfrm>
              <a:off x="571472" y="2143122"/>
              <a:ext cx="4000528" cy="1857388"/>
            </a:xfrm>
            <a:prstGeom prst="rect">
              <a:avLst/>
            </a:prstGeom>
          </p:spPr>
          <p:style>
            <a:lnRef idx="0">
              <a:schemeClr val="accent3"/>
            </a:lnRef>
            <a:fillRef idx="1001">
              <a:schemeClr val="lt1"/>
            </a:fillRef>
            <a:effectRef idx="3">
              <a:schemeClr val="accent3"/>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pic>
          <p:nvPicPr>
            <p:cNvPr id="9" name="Picture 2" descr="D:\Bai giang Nhung\giao an\10\bai giang lop 10\2 dong luc hoc chat diem\11 Luc hap dan\Mat trang chuyen dong quanh TD.gif">
              <a:extLst>
                <a:ext uri="{FF2B5EF4-FFF2-40B4-BE49-F238E27FC236}">
                  <a16:creationId xmlns:a16="http://schemas.microsoft.com/office/drawing/2014/main" id="{27B3C0A1-61AE-53EF-D1B1-1EF02264145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2910" y="2214560"/>
              <a:ext cx="3868739" cy="17109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descr="n81 zalo Nguyen Thi Tho">
            <a:extLst>
              <a:ext uri="{FF2B5EF4-FFF2-40B4-BE49-F238E27FC236}">
                <a16:creationId xmlns:a16="http://schemas.microsoft.com/office/drawing/2014/main" id="{60FB157C-5EC8-5114-AEAA-CC22E32B4A05}"/>
              </a:ext>
            </a:extLst>
          </p:cNvPr>
          <p:cNvGrpSpPr/>
          <p:nvPr/>
        </p:nvGrpSpPr>
        <p:grpSpPr>
          <a:xfrm>
            <a:off x="6205320" y="2029285"/>
            <a:ext cx="5524539" cy="2476517"/>
            <a:chOff x="4714876" y="2143122"/>
            <a:chExt cx="4143404" cy="1857388"/>
          </a:xfrm>
        </p:grpSpPr>
        <p:sp>
          <p:nvSpPr>
            <p:cNvPr id="11" name="Rectangle 10">
              <a:extLst>
                <a:ext uri="{FF2B5EF4-FFF2-40B4-BE49-F238E27FC236}">
                  <a16:creationId xmlns:a16="http://schemas.microsoft.com/office/drawing/2014/main" id="{873A2769-DFDE-7192-6E13-D2D4E5CCA946}"/>
                </a:ext>
              </a:extLst>
            </p:cNvPr>
            <p:cNvSpPr/>
            <p:nvPr/>
          </p:nvSpPr>
          <p:spPr>
            <a:xfrm>
              <a:off x="4714876" y="2143122"/>
              <a:ext cx="4143404" cy="1857388"/>
            </a:xfrm>
            <a:prstGeom prst="rect">
              <a:avLst/>
            </a:prstGeom>
          </p:spPr>
          <p:style>
            <a:lnRef idx="0">
              <a:schemeClr val="accent3"/>
            </a:lnRef>
            <a:fillRef idx="1001">
              <a:schemeClr val="lt1"/>
            </a:fillRef>
            <a:effectRef idx="3">
              <a:schemeClr val="accent3"/>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pic>
          <p:nvPicPr>
            <p:cNvPr id="12" name="Picture 3" descr="D:\Bai giang Nhung\giao an\10\bai giang lop 10\2 dong luc hoc chat diem\11 Luc hap dan\chuyen dong cua cac hanh tinh.gif">
              <a:extLst>
                <a:ext uri="{FF2B5EF4-FFF2-40B4-BE49-F238E27FC236}">
                  <a16:creationId xmlns:a16="http://schemas.microsoft.com/office/drawing/2014/main" id="{C7F82B2F-DC58-7AC5-08EA-538C7E4353E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786314" y="2214560"/>
              <a:ext cx="3962400" cy="17109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5938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79B5CF63-735B-E854-F14D-FCEA112825FB}"/>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3</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sp>
        <p:nvSpPr>
          <p:cNvPr id="4" name="Rectangle 4" descr="n81 zalo Nguyen Thi Tho">
            <a:extLst>
              <a:ext uri="{FF2B5EF4-FFF2-40B4-BE49-F238E27FC236}">
                <a16:creationId xmlns:a16="http://schemas.microsoft.com/office/drawing/2014/main" id="{E80D77E0-7B6C-E64C-C32B-1FD91CFA0EFE}"/>
              </a:ext>
            </a:extLst>
          </p:cNvPr>
          <p:cNvSpPr>
            <a:spLocks noChangeArrowheads="1"/>
          </p:cNvSpPr>
          <p:nvPr/>
        </p:nvSpPr>
        <p:spPr bwMode="auto">
          <a:xfrm>
            <a:off x="290286" y="951243"/>
            <a:ext cx="1155471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a:spcBef>
                <a:spcPct val="0"/>
              </a:spcBef>
              <a:buClrTx/>
              <a:buSzTx/>
              <a:buNone/>
              <a:defRPr/>
            </a:pPr>
            <a:r>
              <a:rPr lang="en-US" altLang="en-US" sz="2800" b="1">
                <a:solidFill>
                  <a:schemeClr val="tx1"/>
                </a:solidFill>
                <a:latin typeface="Times New Roman" pitchFamily="18" charset="0"/>
                <a:cs typeface="Times New Roman" pitchFamily="18" charset="0"/>
              </a:rPr>
              <a:t>Câu 2:</a:t>
            </a:r>
            <a:r>
              <a:rPr lang="en-US" altLang="en-US" sz="2800">
                <a:solidFill>
                  <a:schemeClr val="tx1"/>
                </a:solidFill>
                <a:latin typeface="Times New Roman" pitchFamily="18" charset="0"/>
                <a:cs typeface="Times New Roman" pitchFamily="18" charset="0"/>
              </a:rPr>
              <a:t> </a:t>
            </a:r>
            <a:r>
              <a:rPr lang="vi-VN" altLang="en-US" sz="2800">
                <a:solidFill>
                  <a:schemeClr val="tx1"/>
                </a:solidFill>
                <a:latin typeface="Times New Roman" pitchFamily="18" charset="0"/>
                <a:cs typeface="Times New Roman" pitchFamily="18" charset="0"/>
              </a:rPr>
              <a:t>Dựa vào các hiện tượng dưới đây, chứng tỏ các vật có khối lượng đều gây ra xung quanh nó một trường hấp dẫn?</a:t>
            </a:r>
            <a:endParaRPr lang="en-US" altLang="en-US" sz="2800">
              <a:solidFill>
                <a:schemeClr val="tx1"/>
              </a:solidFill>
              <a:latin typeface="Times New Roman" pitchFamily="18" charset="0"/>
              <a:cs typeface="Times New Roman" pitchFamily="18" charset="0"/>
            </a:endParaRPr>
          </a:p>
        </p:txBody>
      </p:sp>
      <p:pic>
        <p:nvPicPr>
          <p:cNvPr id="6" name="Picture 1" descr="n81 zalo Nguyen Thi Tho">
            <a:extLst>
              <a:ext uri="{FF2B5EF4-FFF2-40B4-BE49-F238E27FC236}">
                <a16:creationId xmlns:a16="http://schemas.microsoft.com/office/drawing/2014/main" id="{F5864693-D85C-150A-D1FD-970187D0B2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1" r="665" b="21877"/>
          <a:stretch/>
        </p:blipFill>
        <p:spPr bwMode="auto">
          <a:xfrm>
            <a:off x="342090" y="2103049"/>
            <a:ext cx="11554711" cy="2314206"/>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Rectangle 12" descr="n81 zalo Nguyen Thi Tho">
            <a:extLst>
              <a:ext uri="{FF2B5EF4-FFF2-40B4-BE49-F238E27FC236}">
                <a16:creationId xmlns:a16="http://schemas.microsoft.com/office/drawing/2014/main" id="{DE2B4277-8F68-5644-034D-CE3C059E2058}"/>
              </a:ext>
            </a:extLst>
          </p:cNvPr>
          <p:cNvSpPr>
            <a:spLocks noChangeArrowheads="1"/>
          </p:cNvSpPr>
          <p:nvPr/>
        </p:nvSpPr>
        <p:spPr bwMode="auto">
          <a:xfrm>
            <a:off x="290285" y="4516346"/>
            <a:ext cx="35995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0" i="1" u="none" strike="noStrike" kern="1200" cap="none" spc="0" normalizeH="0" baseline="0" noProof="0">
                <a:ln>
                  <a:noFill/>
                </a:ln>
                <a:effectLst/>
                <a:uLnTx/>
                <a:uFillTx/>
                <a:latin typeface="Times New Roman" pitchFamily="18" charset="0"/>
                <a:cs typeface="Times New Roman" pitchFamily="18" charset="0"/>
              </a:rPr>
              <a:t>Hình 1.7 SGK. Người luôn rơi xuống Trái Đất chứng tỏ tồn lại lực hấp dẫn của Trái Đất tác dụng lên người.</a:t>
            </a:r>
            <a:endParaRPr kumimoji="0" lang="en-US" altLang="en-US" sz="2400" b="0" i="0" u="none" strike="noStrike" kern="1200" cap="none" spc="0" normalizeH="0" baseline="0" noProof="0">
              <a:ln>
                <a:noFill/>
              </a:ln>
              <a:effectLst/>
              <a:uLnTx/>
              <a:uFillTx/>
              <a:latin typeface="Times New Roman" pitchFamily="18" charset="0"/>
              <a:cs typeface="Times New Roman" pitchFamily="18" charset="0"/>
            </a:endParaRPr>
          </a:p>
        </p:txBody>
      </p:sp>
      <p:sp>
        <p:nvSpPr>
          <p:cNvPr id="15" name="Rectangle 14" descr="n81 zalo Nguyen Thi Tho">
            <a:extLst>
              <a:ext uri="{FF2B5EF4-FFF2-40B4-BE49-F238E27FC236}">
                <a16:creationId xmlns:a16="http://schemas.microsoft.com/office/drawing/2014/main" id="{BB60F9F4-71DE-AB80-6DFA-6C12F8310D31}"/>
              </a:ext>
            </a:extLst>
          </p:cNvPr>
          <p:cNvSpPr>
            <a:spLocks noChangeArrowheads="1"/>
          </p:cNvSpPr>
          <p:nvPr/>
        </p:nvSpPr>
        <p:spPr bwMode="auto">
          <a:xfrm>
            <a:off x="4319672" y="4516345"/>
            <a:ext cx="35995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0" i="1" u="none" strike="noStrike" kern="1200" cap="none" spc="0" normalizeH="0" baseline="0" noProof="0">
                <a:ln>
                  <a:noFill/>
                </a:ln>
                <a:effectLst/>
                <a:uLnTx/>
                <a:uFillTx/>
                <a:latin typeface="Times New Roman" pitchFamily="18" charset="0"/>
                <a:cs typeface="Times New Roman" pitchFamily="18" charset="0"/>
              </a:rPr>
              <a:t>Hình 1.8 SGK tương tự Hình 1.7 SGK là do lực hấp dẫn của Trái Đất tác dụng lên trạm làm chúng chuyển động quanh Trái Đất.</a:t>
            </a:r>
            <a:endParaRPr kumimoji="0" lang="en-US" altLang="en-US" sz="2400" b="0" i="0" u="none" strike="noStrike" kern="1200" cap="none" spc="0" normalizeH="0" baseline="0" noProof="0">
              <a:ln>
                <a:noFill/>
              </a:ln>
              <a:effectLst/>
              <a:uLnTx/>
              <a:uFillTx/>
              <a:latin typeface="Times New Roman" pitchFamily="18" charset="0"/>
              <a:cs typeface="Times New Roman" pitchFamily="18" charset="0"/>
            </a:endParaRPr>
          </a:p>
        </p:txBody>
      </p:sp>
      <p:sp>
        <p:nvSpPr>
          <p:cNvPr id="16" name="Rectangle 15" descr="n81 zalo Nguyen Thi Tho">
            <a:extLst>
              <a:ext uri="{FF2B5EF4-FFF2-40B4-BE49-F238E27FC236}">
                <a16:creationId xmlns:a16="http://schemas.microsoft.com/office/drawing/2014/main" id="{6B4CF798-8965-55FF-A7D5-4B3DFA21EB2C}"/>
              </a:ext>
            </a:extLst>
          </p:cNvPr>
          <p:cNvSpPr>
            <a:spLocks noChangeArrowheads="1"/>
          </p:cNvSpPr>
          <p:nvPr/>
        </p:nvSpPr>
        <p:spPr bwMode="auto">
          <a:xfrm>
            <a:off x="8349059" y="4516346"/>
            <a:ext cx="35995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0" i="1" u="none" strike="noStrike" kern="1200" cap="none" spc="0" normalizeH="0" baseline="0" noProof="0">
                <a:ln>
                  <a:noFill/>
                </a:ln>
                <a:effectLst/>
                <a:uLnTx/>
                <a:uFillTx/>
                <a:latin typeface="Times New Roman" pitchFamily="18" charset="0"/>
                <a:cs typeface="Times New Roman" pitchFamily="18" charset="0"/>
              </a:rPr>
              <a:t>Hình 1.9 là do tâm ngân hà có khối lượng lớn, hút hệ Mặt Trời quay quanh nó.</a:t>
            </a:r>
            <a:endParaRPr kumimoji="0" lang="en-US" altLang="en-US" sz="2400" b="0" i="0" u="none" strike="noStrike" kern="1200" cap="none" spc="0" normalizeH="0" baseline="0" noProof="0">
              <a:ln>
                <a:noFill/>
              </a:ln>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57690374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p:bldP spid="15"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79B5CF63-735B-E854-F14D-FCEA112825FB}"/>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3</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pic>
        <p:nvPicPr>
          <p:cNvPr id="6" name="Picture 1" descr="n81 zalo Nguyen Thi Tho">
            <a:extLst>
              <a:ext uri="{FF2B5EF4-FFF2-40B4-BE49-F238E27FC236}">
                <a16:creationId xmlns:a16="http://schemas.microsoft.com/office/drawing/2014/main" id="{F5864693-D85C-150A-D1FD-970187D0B2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1" r="665" b="21877"/>
          <a:stretch/>
        </p:blipFill>
        <p:spPr bwMode="auto">
          <a:xfrm>
            <a:off x="342090" y="869337"/>
            <a:ext cx="11554711" cy="2314206"/>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Rectangle 12" descr="n81 zalo Nguyen Thi Tho">
            <a:extLst>
              <a:ext uri="{FF2B5EF4-FFF2-40B4-BE49-F238E27FC236}">
                <a16:creationId xmlns:a16="http://schemas.microsoft.com/office/drawing/2014/main" id="{DE2B4277-8F68-5644-034D-CE3C059E2058}"/>
              </a:ext>
            </a:extLst>
          </p:cNvPr>
          <p:cNvSpPr>
            <a:spLocks noChangeArrowheads="1"/>
          </p:cNvSpPr>
          <p:nvPr/>
        </p:nvSpPr>
        <p:spPr bwMode="auto">
          <a:xfrm>
            <a:off x="290285" y="3282634"/>
            <a:ext cx="35995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0" i="1" u="none" strike="noStrike" kern="1200" cap="none" spc="0" normalizeH="0" baseline="0" noProof="0">
                <a:ln>
                  <a:noFill/>
                </a:ln>
                <a:effectLst/>
                <a:uLnTx/>
                <a:uFillTx/>
                <a:latin typeface="Times New Roman" pitchFamily="18" charset="0"/>
                <a:cs typeface="Times New Roman" pitchFamily="18" charset="0"/>
              </a:rPr>
              <a:t>Hình 1.7 SGK. Người luôn rơi xuống Trái Đất chứng tỏ tồn lại lực hấp dẫn của Trái Đất tác dụng lên người.</a:t>
            </a:r>
            <a:endParaRPr kumimoji="0" lang="en-US" altLang="en-US" sz="2400" b="0" i="0" u="none" strike="noStrike" kern="1200" cap="none" spc="0" normalizeH="0" baseline="0" noProof="0">
              <a:ln>
                <a:noFill/>
              </a:ln>
              <a:effectLst/>
              <a:uLnTx/>
              <a:uFillTx/>
              <a:latin typeface="Times New Roman" pitchFamily="18" charset="0"/>
              <a:cs typeface="Times New Roman" pitchFamily="18" charset="0"/>
            </a:endParaRPr>
          </a:p>
        </p:txBody>
      </p:sp>
      <p:sp>
        <p:nvSpPr>
          <p:cNvPr id="14" name="Rectangle 13" descr="n81 zalo Nguyen Thi Tho">
            <a:extLst>
              <a:ext uri="{FF2B5EF4-FFF2-40B4-BE49-F238E27FC236}">
                <a16:creationId xmlns:a16="http://schemas.microsoft.com/office/drawing/2014/main" id="{A6F54BEC-BD2B-4398-E78E-CFF63D43F6DE}"/>
              </a:ext>
            </a:extLst>
          </p:cNvPr>
          <p:cNvSpPr>
            <a:spLocks noChangeArrowheads="1"/>
          </p:cNvSpPr>
          <p:nvPr/>
        </p:nvSpPr>
        <p:spPr bwMode="auto">
          <a:xfrm>
            <a:off x="290285" y="5590958"/>
            <a:ext cx="1160651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0" i="1" u="none" strike="noStrike" kern="1200" cap="none" spc="0" normalizeH="0" baseline="0" noProof="0">
                <a:ln>
                  <a:noFill/>
                </a:ln>
                <a:solidFill>
                  <a:schemeClr val="bg1"/>
                </a:solidFill>
                <a:effectLst/>
                <a:uLnTx/>
                <a:uFillTx/>
                <a:latin typeface="Times New Roman" pitchFamily="18" charset="0"/>
                <a:cs typeface="Times New Roman" pitchFamily="18" charset="0"/>
              </a:rPr>
              <a:t>Các hiện tượng trên chứng tỏ vật có khối lượng là Trái Đất, tâm Ngân Hà hút các vật có khối lượng khác quanh nó, tạo ra trường hấp dẫn, như điện trường quanh điện tích, từ trường quanh nam châm, quanh dây dẫn điện.</a:t>
            </a:r>
            <a:endParaRPr kumimoji="0" lang="en-US" altLang="en-US" sz="2400" b="0" i="0" u="none" strike="noStrike" kern="1200" cap="none" spc="0" normalizeH="0" baseline="0" noProof="0">
              <a:ln>
                <a:noFill/>
              </a:ln>
              <a:solidFill>
                <a:schemeClr val="bg1"/>
              </a:solidFill>
              <a:effectLst/>
              <a:uLnTx/>
              <a:uFillTx/>
              <a:latin typeface="Times New Roman" pitchFamily="18" charset="0"/>
              <a:cs typeface="Times New Roman" pitchFamily="18" charset="0"/>
            </a:endParaRPr>
          </a:p>
        </p:txBody>
      </p:sp>
      <p:sp>
        <p:nvSpPr>
          <p:cNvPr id="15" name="Rectangle 14" descr="n81 zalo Nguyen Thi Tho">
            <a:extLst>
              <a:ext uri="{FF2B5EF4-FFF2-40B4-BE49-F238E27FC236}">
                <a16:creationId xmlns:a16="http://schemas.microsoft.com/office/drawing/2014/main" id="{BB60F9F4-71DE-AB80-6DFA-6C12F8310D31}"/>
              </a:ext>
            </a:extLst>
          </p:cNvPr>
          <p:cNvSpPr>
            <a:spLocks noChangeArrowheads="1"/>
          </p:cNvSpPr>
          <p:nvPr/>
        </p:nvSpPr>
        <p:spPr bwMode="auto">
          <a:xfrm>
            <a:off x="4319672" y="3282633"/>
            <a:ext cx="35995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0" i="1" u="none" strike="noStrike" kern="1200" cap="none" spc="0" normalizeH="0" baseline="0" noProof="0">
                <a:ln>
                  <a:noFill/>
                </a:ln>
                <a:effectLst/>
                <a:uLnTx/>
                <a:uFillTx/>
                <a:latin typeface="Times New Roman" pitchFamily="18" charset="0"/>
                <a:cs typeface="Times New Roman" pitchFamily="18" charset="0"/>
              </a:rPr>
              <a:t>Hình 1.8 SGK tương tự Hình 1.7 SGK là do lực hấp dẫn của Trái Đất tác dụng lên trạm làm chúng chuyển động quanh Trái Đất.</a:t>
            </a:r>
            <a:endParaRPr kumimoji="0" lang="en-US" altLang="en-US" sz="2400" b="0" i="0" u="none" strike="noStrike" kern="1200" cap="none" spc="0" normalizeH="0" baseline="0" noProof="0">
              <a:ln>
                <a:noFill/>
              </a:ln>
              <a:effectLst/>
              <a:uLnTx/>
              <a:uFillTx/>
              <a:latin typeface="Times New Roman" pitchFamily="18" charset="0"/>
              <a:cs typeface="Times New Roman" pitchFamily="18" charset="0"/>
            </a:endParaRPr>
          </a:p>
        </p:txBody>
      </p:sp>
      <p:sp>
        <p:nvSpPr>
          <p:cNvPr id="16" name="Rectangle 15" descr="n81 zalo Nguyen Thi Tho">
            <a:extLst>
              <a:ext uri="{FF2B5EF4-FFF2-40B4-BE49-F238E27FC236}">
                <a16:creationId xmlns:a16="http://schemas.microsoft.com/office/drawing/2014/main" id="{6B4CF798-8965-55FF-A7D5-4B3DFA21EB2C}"/>
              </a:ext>
            </a:extLst>
          </p:cNvPr>
          <p:cNvSpPr>
            <a:spLocks noChangeArrowheads="1"/>
          </p:cNvSpPr>
          <p:nvPr/>
        </p:nvSpPr>
        <p:spPr bwMode="auto">
          <a:xfrm>
            <a:off x="8349059" y="3282633"/>
            <a:ext cx="35995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0" i="1" u="none" strike="noStrike" kern="1200" cap="none" spc="0" normalizeH="0" baseline="0" noProof="0">
                <a:ln>
                  <a:noFill/>
                </a:ln>
                <a:effectLst/>
                <a:uLnTx/>
                <a:uFillTx/>
                <a:latin typeface="Times New Roman" pitchFamily="18" charset="0"/>
                <a:cs typeface="Times New Roman" pitchFamily="18" charset="0"/>
              </a:rPr>
              <a:t>Hình 1.9 là do tâm ngân hà có khối lượng lớn, hút hệ Mặt Trời quay quanh nó.</a:t>
            </a:r>
            <a:endParaRPr kumimoji="0" lang="en-US" altLang="en-US" sz="2400" b="0" i="0" u="none" strike="noStrike" kern="1200" cap="none" spc="0" normalizeH="0" baseline="0" noProof="0">
              <a:ln>
                <a:noFill/>
              </a:ln>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2040022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P spid="15"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79B5CF63-735B-E854-F14D-FCEA112825FB}"/>
              </a:ext>
            </a:extLst>
          </p:cNvPr>
          <p:cNvSpPr>
            <a:spLocks noChangeArrowheads="1"/>
          </p:cNvSpPr>
          <p:nvPr/>
        </p:nvSpPr>
        <p:spPr bwMode="auto">
          <a:xfrm>
            <a:off x="393895" y="140680"/>
            <a:ext cx="11451103" cy="625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mj-lt"/>
                <a:ea typeface="+mn-ea"/>
                <a:cs typeface="Times New Roman" panose="02020603050405020304" pitchFamily="18" charset="0"/>
              </a:rPr>
              <a:t>PHIẾU HỌC TẬP SỐ 3</a:t>
            </a:r>
            <a:endParaRPr kumimoji="0" lang="en-US" altLang="en-US" sz="3200" b="0" i="0" u="none" strike="noStrike" kern="1200" cap="none" spc="0" normalizeH="0" baseline="0" noProof="0">
              <a:ln>
                <a:noFill/>
              </a:ln>
              <a:solidFill>
                <a:schemeClr val="tx1"/>
              </a:solidFill>
              <a:effectLst/>
              <a:uLnTx/>
              <a:uFillTx/>
              <a:latin typeface="+mj-lt"/>
              <a:ea typeface="+mn-ea"/>
              <a:cs typeface="Times New Roman" panose="02020603050405020304" pitchFamily="18" charset="0"/>
            </a:endParaRPr>
          </a:p>
        </p:txBody>
      </p:sp>
      <p:sp>
        <p:nvSpPr>
          <p:cNvPr id="4" name="Rectangle 4" descr="n81 zalo Nguyen Thi Tho">
            <a:extLst>
              <a:ext uri="{FF2B5EF4-FFF2-40B4-BE49-F238E27FC236}">
                <a16:creationId xmlns:a16="http://schemas.microsoft.com/office/drawing/2014/main" id="{E80D77E0-7B6C-E64C-C32B-1FD91CFA0EFE}"/>
              </a:ext>
            </a:extLst>
          </p:cNvPr>
          <p:cNvSpPr>
            <a:spLocks noChangeArrowheads="1"/>
          </p:cNvSpPr>
          <p:nvPr/>
        </p:nvSpPr>
        <p:spPr bwMode="auto">
          <a:xfrm>
            <a:off x="290286" y="951243"/>
            <a:ext cx="1155471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a:spcBef>
                <a:spcPct val="0"/>
              </a:spcBef>
              <a:buClrTx/>
              <a:buSzTx/>
              <a:buNone/>
              <a:defRPr/>
            </a:pPr>
            <a:r>
              <a:rPr lang="vi-VN" altLang="en-US" sz="2800" b="1" dirty="0">
                <a:solidFill>
                  <a:schemeClr val="tx1"/>
                </a:solidFill>
                <a:latin typeface="+mj-lt"/>
                <a:cs typeface="Times New Roman" panose="02020603050405020304" pitchFamily="18" charset="0"/>
              </a:rPr>
              <a:t>Câu 3: </a:t>
            </a:r>
            <a:r>
              <a:rPr lang="vi-VN" altLang="en-US" sz="2800" dirty="0">
                <a:solidFill>
                  <a:schemeClr val="tx1"/>
                </a:solidFill>
                <a:latin typeface="+mj-lt"/>
                <a:cs typeface="Times New Roman" panose="02020603050405020304" pitchFamily="18" charset="0"/>
              </a:rPr>
              <a:t>Nêu và giải thích về hiện tượng triều cường và triều thấp. Hiện tượng đó ảnh hưởng đến đời sống con người như thế nào?</a:t>
            </a:r>
          </a:p>
        </p:txBody>
      </p:sp>
      <p:pic>
        <p:nvPicPr>
          <p:cNvPr id="2" name="Picture 2" descr="n81 zalo Nguyen Thi Tho">
            <a:extLst>
              <a:ext uri="{FF2B5EF4-FFF2-40B4-BE49-F238E27FC236}">
                <a16:creationId xmlns:a16="http://schemas.microsoft.com/office/drawing/2014/main" id="{A57FD079-E3ED-6428-3FF1-7BA9D3C6284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93895" y="2336238"/>
            <a:ext cx="5484392" cy="2689217"/>
          </a:xfrm>
          <a:prstGeom prst="roundRect">
            <a:avLst>
              <a:gd name="adj" fmla="val 0"/>
            </a:avLst>
          </a:prstGeom>
          <a:noFill/>
          <a:extLst>
            <a:ext uri="{909E8E84-426E-40DD-AFC4-6F175D3DCCD1}">
              <a14:hiddenFill xmlns:a14="http://schemas.microsoft.com/office/drawing/2010/main">
                <a:solidFill>
                  <a:srgbClr val="FFFFFF"/>
                </a:solidFill>
              </a14:hiddenFill>
            </a:ext>
          </a:extLst>
        </p:spPr>
      </p:pic>
      <p:pic>
        <p:nvPicPr>
          <p:cNvPr id="5" name="Picture 3" descr="n81 zalo Nguyen Thi Tho">
            <a:extLst>
              <a:ext uri="{FF2B5EF4-FFF2-40B4-BE49-F238E27FC236}">
                <a16:creationId xmlns:a16="http://schemas.microsoft.com/office/drawing/2014/main" id="{32CE00B8-EB12-923F-C2F4-691CCA2A3B2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13717" y="2400684"/>
            <a:ext cx="5484391" cy="2560320"/>
          </a:xfrm>
          <a:prstGeom prst="roundRect">
            <a:avLst>
              <a:gd name="adj" fmla="val 0"/>
            </a:avLst>
          </a:prstGeom>
          <a:noFill/>
          <a:ln w="5715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398558"/>
      </p:ext>
    </p:extLst>
  </p:cSld>
  <p:clrMapOvr>
    <a:masterClrMapping/>
  </p:clrMapOvr>
  <p:transition spd="slow">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81 zalo Nguyen Thi Tho">
            <a:extLst>
              <a:ext uri="{FF2B5EF4-FFF2-40B4-BE49-F238E27FC236}">
                <a16:creationId xmlns:a16="http://schemas.microsoft.com/office/drawing/2014/main" id="{708286D2-8996-C76B-9B3B-FB63AAADF1A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19313" y="809606"/>
            <a:ext cx="9115863" cy="44235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descr="n81 zalo Nguyen Thi Tho">
            <a:extLst>
              <a:ext uri="{FF2B5EF4-FFF2-40B4-BE49-F238E27FC236}">
                <a16:creationId xmlns:a16="http://schemas.microsoft.com/office/drawing/2014/main" id="{670A5957-CA19-2749-410A-F1643279930A}"/>
              </a:ext>
            </a:extLst>
          </p:cNvPr>
          <p:cNvSpPr/>
          <p:nvPr/>
        </p:nvSpPr>
        <p:spPr>
          <a:xfrm>
            <a:off x="1481798" y="14069"/>
            <a:ext cx="9228407" cy="678327"/>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a:ln>
                  <a:noFill/>
                </a:ln>
                <a:effectLst/>
                <a:uLnTx/>
                <a:uFillTx/>
                <a:latin typeface="Times New Roman" pitchFamily="18" charset="0"/>
                <a:cs typeface="Times New Roman" pitchFamily="18" charset="0"/>
              </a:rPr>
              <a:t>Giải thích</a:t>
            </a:r>
            <a:r>
              <a:rPr kumimoji="0" lang="en-US" sz="3600" b="1" i="0" u="none" strike="noStrike" kern="1200" cap="none" spc="0" normalizeH="0" noProof="0">
                <a:ln>
                  <a:noFill/>
                </a:ln>
                <a:effectLst/>
                <a:uLnTx/>
                <a:uFillTx/>
                <a:latin typeface="Times New Roman" pitchFamily="18" charset="0"/>
                <a:cs typeface="Times New Roman" pitchFamily="18" charset="0"/>
              </a:rPr>
              <a:t> hiện tượng thủy triều</a:t>
            </a:r>
            <a:endParaRPr kumimoji="0" lang="vi-VN" sz="3600" b="0" i="0" u="none" strike="noStrike" kern="1200" cap="none" spc="0" normalizeH="0" baseline="0" noProof="0">
              <a:ln>
                <a:noFill/>
              </a:ln>
              <a:effectLst/>
              <a:uLnTx/>
              <a:uFillTx/>
              <a:latin typeface="Times New Roman" pitchFamily="18" charset="0"/>
              <a:cs typeface="Times New Roman" pitchFamily="18" charset="0"/>
            </a:endParaRPr>
          </a:p>
        </p:txBody>
      </p:sp>
      <p:sp>
        <p:nvSpPr>
          <p:cNvPr id="6" name="TextBox 5" descr="n81 zalo Nguyen Thi Tho">
            <a:extLst>
              <a:ext uri="{FF2B5EF4-FFF2-40B4-BE49-F238E27FC236}">
                <a16:creationId xmlns:a16="http://schemas.microsoft.com/office/drawing/2014/main" id="{E50B2CB3-29D4-8331-1019-5A3BF490F9B8}"/>
              </a:ext>
            </a:extLst>
          </p:cNvPr>
          <p:cNvSpPr txBox="1"/>
          <p:nvPr/>
        </p:nvSpPr>
        <p:spPr>
          <a:xfrm>
            <a:off x="215706" y="5288341"/>
            <a:ext cx="11760589" cy="1200329"/>
          </a:xfrm>
          <a:prstGeom prst="rect">
            <a:avLst/>
          </a:prstGeom>
          <a:noFill/>
        </p:spPr>
        <p:txBody>
          <a:bodyPr wrap="square">
            <a:spAutoFit/>
          </a:bodyPr>
          <a:lstStyle/>
          <a:p>
            <a:pPr algn="just"/>
            <a:r>
              <a:rPr lang="en-US" sz="2400" i="1" dirty="0" err="1">
                <a:effectLst/>
                <a:latin typeface="Times New Roman" pitchFamily="18" charset="0"/>
                <a:ea typeface="Times New Roman" pitchFamily="18" charset="0"/>
                <a:cs typeface="Times New Roman" pitchFamily="18" charset="0"/>
              </a:rPr>
              <a:t>Phần</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nước</a:t>
            </a:r>
            <a:r>
              <a:rPr lang="en-US" sz="2400" i="1" dirty="0">
                <a:effectLst/>
                <a:latin typeface="Times New Roman" pitchFamily="18" charset="0"/>
                <a:ea typeface="Times New Roman" pitchFamily="18" charset="0"/>
                <a:cs typeface="Times New Roman" pitchFamily="18" charset="0"/>
              </a:rPr>
              <a:t> ở </a:t>
            </a:r>
            <a:r>
              <a:rPr lang="en-US" sz="2400" i="1" dirty="0" err="1">
                <a:effectLst/>
                <a:latin typeface="Times New Roman" pitchFamily="18" charset="0"/>
                <a:ea typeface="Times New Roman" pitchFamily="18" charset="0"/>
                <a:cs typeface="Times New Roman" pitchFamily="18" charset="0"/>
              </a:rPr>
              <a:t>về</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phía</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Mặt</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Trời</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chịu</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tác</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động</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của</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trường</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hấp</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dẫn</a:t>
            </a:r>
            <a:r>
              <a:rPr lang="en-US" sz="2400" i="1" dirty="0">
                <a:effectLst/>
                <a:latin typeface="Times New Roman" pitchFamily="18" charset="0"/>
                <a:ea typeface="Times New Roman" pitchFamily="18" charset="0"/>
                <a:cs typeface="Times New Roman" pitchFamily="18" charset="0"/>
              </a:rPr>
              <a:t> do </a:t>
            </a:r>
            <a:r>
              <a:rPr lang="en-US" sz="2400" i="1" dirty="0" err="1">
                <a:effectLst/>
                <a:latin typeface="Times New Roman" pitchFamily="18" charset="0"/>
                <a:ea typeface="Times New Roman" pitchFamily="18" charset="0"/>
                <a:cs typeface="Times New Roman" pitchFamily="18" charset="0"/>
              </a:rPr>
              <a:t>Mặt</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Trời</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gây</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ra</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tác</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dụng</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lực</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hấp</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dẫn</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hút</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lớp</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nước</a:t>
            </a:r>
            <a:r>
              <a:rPr lang="en-US" sz="2400" i="1" dirty="0">
                <a:effectLst/>
                <a:latin typeface="Times New Roman" pitchFamily="18" charset="0"/>
                <a:ea typeface="Times New Roman" pitchFamily="18" charset="0"/>
                <a:cs typeface="Times New Roman" pitchFamily="18" charset="0"/>
              </a:rPr>
              <a:t> ở </a:t>
            </a:r>
            <a:r>
              <a:rPr lang="en-US" sz="2400" i="1" dirty="0" err="1">
                <a:effectLst/>
                <a:latin typeface="Times New Roman" pitchFamily="18" charset="0"/>
                <a:ea typeface="Times New Roman" pitchFamily="18" charset="0"/>
                <a:cs typeface="Times New Roman" pitchFamily="18" charset="0"/>
              </a:rPr>
              <a:t>phía</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đó</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về</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phía</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Mặt</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Trời</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nên</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tạo</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nên</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hiện</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tượng</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thủy</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triều</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lên</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xuống</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khi</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Trái</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Đất</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tự</a:t>
            </a:r>
            <a:r>
              <a:rPr lang="en-US" sz="2400" i="1" dirty="0">
                <a:effectLst/>
                <a:latin typeface="Times New Roman" pitchFamily="18" charset="0"/>
                <a:ea typeface="Times New Roman" pitchFamily="18" charset="0"/>
                <a:cs typeface="Times New Roman" pitchFamily="18" charset="0"/>
              </a:rPr>
              <a:t> quay </a:t>
            </a:r>
            <a:r>
              <a:rPr lang="en-US" sz="2400" i="1" dirty="0" err="1">
                <a:effectLst/>
                <a:latin typeface="Times New Roman" pitchFamily="18" charset="0"/>
                <a:ea typeface="Times New Roman" pitchFamily="18" charset="0"/>
                <a:cs typeface="Times New Roman" pitchFamily="18" charset="0"/>
              </a:rPr>
              <a:t>quanh</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mình</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nó</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hướng</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các</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vùng</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khác</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nhau</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về</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phía</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Mặt</a:t>
            </a:r>
            <a:r>
              <a:rPr lang="en-US" sz="2400" i="1" dirty="0">
                <a:effectLst/>
                <a:latin typeface="Times New Roman" pitchFamily="18" charset="0"/>
                <a:ea typeface="Times New Roman" pitchFamily="18" charset="0"/>
                <a:cs typeface="Times New Roman" pitchFamily="18" charset="0"/>
              </a:rPr>
              <a:t> </a:t>
            </a:r>
            <a:r>
              <a:rPr lang="en-US" sz="2400" i="1" dirty="0" err="1">
                <a:effectLst/>
                <a:latin typeface="Times New Roman" pitchFamily="18" charset="0"/>
                <a:ea typeface="Times New Roman" pitchFamily="18" charset="0"/>
                <a:cs typeface="Times New Roman" pitchFamily="18" charset="0"/>
              </a:rPr>
              <a:t>Trời</a:t>
            </a:r>
            <a:r>
              <a:rPr lang="en-US" sz="2400" i="1" dirty="0">
                <a:effectLst/>
                <a:latin typeface="Times New Roman" pitchFamily="18" charset="0"/>
                <a:ea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7" name="TextBox 6" descr="n81 zalo Nguyen Thi Tho">
            <a:extLst>
              <a:ext uri="{FF2B5EF4-FFF2-40B4-BE49-F238E27FC236}">
                <a16:creationId xmlns:a16="http://schemas.microsoft.com/office/drawing/2014/main" id="{DF92F0C1-9D71-AD0F-89B8-262700357D53}"/>
              </a:ext>
            </a:extLst>
          </p:cNvPr>
          <p:cNvSpPr txBox="1"/>
          <p:nvPr/>
        </p:nvSpPr>
        <p:spPr>
          <a:xfrm>
            <a:off x="6865034" y="809606"/>
            <a:ext cx="3770141" cy="1569660"/>
          </a:xfrm>
          <a:prstGeom prst="rect">
            <a:avLst/>
          </a:prstGeom>
          <a:noFill/>
        </p:spPr>
        <p:txBody>
          <a:bodyPr wrap="square">
            <a:spAutoFit/>
          </a:bodyPr>
          <a:lstStyle/>
          <a:p>
            <a:pPr algn="just"/>
            <a:r>
              <a:rPr lang="en-US" sz="2400" i="1">
                <a:solidFill>
                  <a:schemeClr val="bg2"/>
                </a:solidFill>
                <a:effectLst/>
                <a:latin typeface="Sitka Small" panose="02000505000000020004" pitchFamily="2" charset="0"/>
                <a:ea typeface="Times New Roman" panose="02020603050405020304" pitchFamily="18" charset="0"/>
              </a:rPr>
              <a:t>Nước bao quanh Trái Đất, do trường hấp dẫn của Trái Đất gây ra lực hấp dẫn giữ chúng.</a:t>
            </a:r>
            <a:endParaRPr lang="en-US" sz="2400">
              <a:solidFill>
                <a:schemeClr val="bg2"/>
              </a:solidFill>
              <a:latin typeface="Sitka Small" panose="02000505000000020004" pitchFamily="2" charset="0"/>
            </a:endParaRPr>
          </a:p>
        </p:txBody>
      </p:sp>
    </p:spTree>
    <p:extLst>
      <p:ext uri="{BB962C8B-B14F-4D97-AF65-F5344CB8AC3E}">
        <p14:creationId xmlns:p14="http://schemas.microsoft.com/office/powerpoint/2010/main" val="10687276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descr="n81 zalo Nguyen Thi Tho">
            <a:extLst>
              <a:ext uri="{FF2B5EF4-FFF2-40B4-BE49-F238E27FC236}">
                <a16:creationId xmlns:a16="http://schemas.microsoft.com/office/drawing/2014/main" id="{9B9AF757-54B0-9DFA-A798-4AF35FF0F5A3}"/>
              </a:ext>
            </a:extLst>
          </p:cNvPr>
          <p:cNvSpPr/>
          <p:nvPr/>
        </p:nvSpPr>
        <p:spPr>
          <a:xfrm>
            <a:off x="1481798" y="14069"/>
            <a:ext cx="9228407" cy="68909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a:ln>
                  <a:noFill/>
                </a:ln>
                <a:effectLst/>
                <a:uLnTx/>
                <a:uFillTx/>
                <a:latin typeface="+mj-lt"/>
                <a:ea typeface="+mn-ea"/>
                <a:cs typeface="Times New Roman" panose="02020603050405020304" pitchFamily="18" charset="0"/>
              </a:rPr>
              <a:t>Giải thích</a:t>
            </a:r>
            <a:r>
              <a:rPr kumimoji="0" lang="en-US" sz="3600" b="1" i="0" u="none" strike="noStrike" kern="1200" cap="none" spc="0" normalizeH="0" noProof="0">
                <a:ln>
                  <a:noFill/>
                </a:ln>
                <a:effectLst/>
                <a:uLnTx/>
                <a:uFillTx/>
                <a:latin typeface="+mj-lt"/>
                <a:ea typeface="+mn-ea"/>
                <a:cs typeface="Times New Roman" panose="02020603050405020304" pitchFamily="18" charset="0"/>
              </a:rPr>
              <a:t> hiện tượng thủy triều</a:t>
            </a:r>
            <a:endParaRPr kumimoji="0" lang="vi-VN" sz="3600" b="0" i="0" u="none" strike="noStrike" kern="1200" cap="none" spc="0" normalizeH="0" baseline="0" noProof="0">
              <a:ln>
                <a:noFill/>
              </a:ln>
              <a:effectLst/>
              <a:uLnTx/>
              <a:uFillTx/>
              <a:latin typeface="+mj-lt"/>
              <a:ea typeface="+mn-ea"/>
              <a:cs typeface="Times New Roman" panose="02020603050405020304" pitchFamily="18" charset="0"/>
            </a:endParaRPr>
          </a:p>
        </p:txBody>
      </p:sp>
      <p:pic>
        <p:nvPicPr>
          <p:cNvPr id="3" name="Picture 3" descr="n81 zalo Nguyen Thi Tho">
            <a:extLst>
              <a:ext uri="{FF2B5EF4-FFF2-40B4-BE49-F238E27FC236}">
                <a16:creationId xmlns:a16="http://schemas.microsoft.com/office/drawing/2014/main" id="{01B5B6CB-F6D3-3849-2843-3311286F0D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608" y="1293634"/>
            <a:ext cx="886904" cy="846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descr="n81 zalo Nguyen Thi Tho">
            <a:extLst>
              <a:ext uri="{FF2B5EF4-FFF2-40B4-BE49-F238E27FC236}">
                <a16:creationId xmlns:a16="http://schemas.microsoft.com/office/drawing/2014/main" id="{BA3726CA-8BD3-2C5F-F7F2-D12CCF5B099B}"/>
              </a:ext>
            </a:extLst>
          </p:cNvPr>
          <p:cNvSpPr/>
          <p:nvPr/>
        </p:nvSpPr>
        <p:spPr>
          <a:xfrm rot="19800000">
            <a:off x="5009499" y="2481934"/>
            <a:ext cx="1830948" cy="1682149"/>
          </a:xfrm>
          <a:prstGeom prst="ellipse">
            <a:avLst/>
          </a:prstGeom>
          <a:solidFill>
            <a:schemeClr val="accent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buClr>
                <a:srgbClr val="000000"/>
              </a:buClr>
              <a:defRPr/>
            </a:pPr>
            <a:endParaRPr lang="en-US" sz="1867" kern="0">
              <a:solidFill>
                <a:srgbClr val="FFFFFF"/>
              </a:solidFill>
              <a:latin typeface="Sitka Small" panose="02000505000000020004" pitchFamily="2" charset="0"/>
              <a:sym typeface="Arial"/>
            </a:endParaRPr>
          </a:p>
        </p:txBody>
      </p:sp>
      <p:sp>
        <p:nvSpPr>
          <p:cNvPr id="6" name="Line 12" descr="n81 zalo Nguyen Thi Tho">
            <a:extLst>
              <a:ext uri="{FF2B5EF4-FFF2-40B4-BE49-F238E27FC236}">
                <a16:creationId xmlns:a16="http://schemas.microsoft.com/office/drawing/2014/main" id="{9566420A-3327-75C9-A00C-6643B0AC8144}"/>
              </a:ext>
            </a:extLst>
          </p:cNvPr>
          <p:cNvSpPr>
            <a:spLocks noChangeShapeType="1"/>
          </p:cNvSpPr>
          <p:nvPr/>
        </p:nvSpPr>
        <p:spPr bwMode="auto">
          <a:xfrm flipV="1">
            <a:off x="6686352" y="2150890"/>
            <a:ext cx="762005" cy="552451"/>
          </a:xfrm>
          <a:prstGeom prst="line">
            <a:avLst/>
          </a:prstGeom>
          <a:noFill/>
          <a:ln w="76200">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10" name="Line Callout 1 34" descr="n81 zalo Nguyen Thi Tho">
            <a:extLst>
              <a:ext uri="{FF2B5EF4-FFF2-40B4-BE49-F238E27FC236}">
                <a16:creationId xmlns:a16="http://schemas.microsoft.com/office/drawing/2014/main" id="{EDEED9F4-34FF-6240-467C-C5230AFDA8A0}"/>
              </a:ext>
            </a:extLst>
          </p:cNvPr>
          <p:cNvSpPr/>
          <p:nvPr/>
        </p:nvSpPr>
        <p:spPr>
          <a:xfrm>
            <a:off x="2876325" y="1865138"/>
            <a:ext cx="1333509" cy="762005"/>
          </a:xfrm>
          <a:prstGeom prst="borderCallout1">
            <a:avLst>
              <a:gd name="adj1" fmla="val 33520"/>
              <a:gd name="adj2" fmla="val 98631"/>
              <a:gd name="adj3" fmla="val 106100"/>
              <a:gd name="adj4" fmla="val 1920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vi-VN" sz="2267" kern="0" dirty="0">
                <a:solidFill>
                  <a:srgbClr val="FFFFFF"/>
                </a:solidFill>
                <a:latin typeface="Sitka Small" pitchFamily="2" charset="0"/>
                <a:sym typeface="Arial"/>
              </a:rPr>
              <a:t>Triều rút</a:t>
            </a:r>
          </a:p>
        </p:txBody>
      </p:sp>
      <p:sp>
        <p:nvSpPr>
          <p:cNvPr id="11" name="Oval 10" descr="n81 zalo Nguyen Thi Tho">
            <a:extLst>
              <a:ext uri="{FF2B5EF4-FFF2-40B4-BE49-F238E27FC236}">
                <a16:creationId xmlns:a16="http://schemas.microsoft.com/office/drawing/2014/main" id="{F8431316-14AC-3391-54D7-628E6535F560}"/>
              </a:ext>
            </a:extLst>
          </p:cNvPr>
          <p:cNvSpPr/>
          <p:nvPr/>
        </p:nvSpPr>
        <p:spPr>
          <a:xfrm rot="19800000">
            <a:off x="4779364" y="2605400"/>
            <a:ext cx="2314665" cy="1423524"/>
          </a:xfrm>
          <a:prstGeom prst="ellipse">
            <a:avLst/>
          </a:prstGeom>
          <a:solidFill>
            <a:schemeClr val="accent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buClr>
                <a:srgbClr val="000000"/>
              </a:buClr>
              <a:defRPr/>
            </a:pPr>
            <a:endParaRPr lang="en-US" sz="1867" kern="0">
              <a:solidFill>
                <a:srgbClr val="FFFFFF"/>
              </a:solidFill>
              <a:latin typeface="Sitka Small" panose="02000505000000020004" pitchFamily="2" charset="0"/>
              <a:sym typeface="Arial"/>
            </a:endParaRPr>
          </a:p>
        </p:txBody>
      </p:sp>
      <p:pic>
        <p:nvPicPr>
          <p:cNvPr id="12" name="Picture 2" descr="n81 zalo Nguyen Thi Tho">
            <a:extLst>
              <a:ext uri="{FF2B5EF4-FFF2-40B4-BE49-F238E27FC236}">
                <a16:creationId xmlns:a16="http://schemas.microsoft.com/office/drawing/2014/main" id="{EE1E61E1-37E8-EEF1-2527-63845CB0C8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091" y="2531891"/>
            <a:ext cx="1700299" cy="1560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Callout 1 38" descr="n81 zalo Nguyen Thi Tho">
            <a:extLst>
              <a:ext uri="{FF2B5EF4-FFF2-40B4-BE49-F238E27FC236}">
                <a16:creationId xmlns:a16="http://schemas.microsoft.com/office/drawing/2014/main" id="{76F0EE9F-F649-62CD-CEE0-0E663A94FB57}"/>
              </a:ext>
            </a:extLst>
          </p:cNvPr>
          <p:cNvSpPr/>
          <p:nvPr/>
        </p:nvSpPr>
        <p:spPr>
          <a:xfrm>
            <a:off x="8496116" y="3389146"/>
            <a:ext cx="1333509" cy="857256"/>
          </a:xfrm>
          <a:prstGeom prst="borderCallout1">
            <a:avLst>
              <a:gd name="adj1" fmla="val 40368"/>
              <a:gd name="adj2" fmla="val -1019"/>
              <a:gd name="adj3" fmla="val -27446"/>
              <a:gd name="adj4" fmla="val -1092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vi-VN" sz="2267" kern="0" dirty="0">
                <a:solidFill>
                  <a:srgbClr val="FFFFFF"/>
                </a:solidFill>
                <a:latin typeface="Sitka Small" pitchFamily="2" charset="0"/>
                <a:sym typeface="Arial"/>
              </a:rPr>
              <a:t>Triều dâng</a:t>
            </a:r>
          </a:p>
        </p:txBody>
      </p:sp>
      <p:sp>
        <p:nvSpPr>
          <p:cNvPr id="18" name="TextBox 17" descr="n81 zalo Nguyen Thi Tho">
            <a:extLst>
              <a:ext uri="{FF2B5EF4-FFF2-40B4-BE49-F238E27FC236}">
                <a16:creationId xmlns:a16="http://schemas.microsoft.com/office/drawing/2014/main" id="{43014579-CC78-E16B-0296-122CB3A1943D}"/>
              </a:ext>
            </a:extLst>
          </p:cNvPr>
          <p:cNvSpPr txBox="1"/>
          <p:nvPr/>
        </p:nvSpPr>
        <p:spPr>
          <a:xfrm>
            <a:off x="1438231" y="5465261"/>
            <a:ext cx="9271973" cy="954107"/>
          </a:xfrm>
          <a:prstGeom prst="rect">
            <a:avLst/>
          </a:prstGeom>
          <a:noFill/>
        </p:spPr>
        <p:txBody>
          <a:bodyPr wrap="square">
            <a:spAutoFit/>
          </a:bodyPr>
          <a:lstStyle/>
          <a:p>
            <a:pPr algn="ctr"/>
            <a:r>
              <a:rPr lang="vi-VN" sz="2800" b="0" i="0">
                <a:effectLst/>
                <a:latin typeface="+mj-lt"/>
              </a:rPr>
              <a:t>Lực thủy triều làm cho Trái Đất và bề mặt nước biển phình ra ở phía gần và xa Mặt Trăng nhất. </a:t>
            </a:r>
            <a:endParaRPr lang="en-US" sz="2800">
              <a:latin typeface="+mj-lt"/>
            </a:endParaRPr>
          </a:p>
        </p:txBody>
      </p:sp>
    </p:spTree>
    <p:extLst>
      <p:ext uri="{BB962C8B-B14F-4D97-AF65-F5344CB8AC3E}">
        <p14:creationId xmlns:p14="http://schemas.microsoft.com/office/powerpoint/2010/main" val="265432429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000"/>
                                        <p:tgtEl>
                                          <p:spTgt spid="11"/>
                                        </p:tgtEl>
                                      </p:cBhvr>
                                    </p:animEffect>
                                  </p:childTnLst>
                                </p:cTn>
                              </p:par>
                              <p:par>
                                <p:cTn id="24" presetID="53" presetClass="exit" presetSubtype="0" fill="hold" grpId="1" nodeType="withEffect">
                                  <p:stCondLst>
                                    <p:cond delay="1000"/>
                                  </p:stCondLst>
                                  <p:childTnLst>
                                    <p:anim calcmode="lin" valueType="num">
                                      <p:cBhvr>
                                        <p:cTn id="25" dur="1000"/>
                                        <p:tgtEl>
                                          <p:spTgt spid="5"/>
                                        </p:tgtEl>
                                        <p:attrNameLst>
                                          <p:attrName>ppt_w</p:attrName>
                                        </p:attrNameLst>
                                      </p:cBhvr>
                                      <p:tavLst>
                                        <p:tav tm="0">
                                          <p:val>
                                            <p:strVal val="ppt_w"/>
                                          </p:val>
                                        </p:tav>
                                        <p:tav tm="100000">
                                          <p:val>
                                            <p:fltVal val="0"/>
                                          </p:val>
                                        </p:tav>
                                      </p:tavLst>
                                    </p:anim>
                                    <p:anim calcmode="lin" valueType="num">
                                      <p:cBhvr>
                                        <p:cTn id="26" dur="1000"/>
                                        <p:tgtEl>
                                          <p:spTgt spid="5"/>
                                        </p:tgtEl>
                                        <p:attrNameLst>
                                          <p:attrName>ppt_h</p:attrName>
                                        </p:attrNameLst>
                                      </p:cBhvr>
                                      <p:tavLst>
                                        <p:tav tm="0">
                                          <p:val>
                                            <p:strVal val="ppt_h"/>
                                          </p:val>
                                        </p:tav>
                                        <p:tav tm="100000">
                                          <p:val>
                                            <p:fltVal val="0"/>
                                          </p:val>
                                        </p:tav>
                                      </p:tavLst>
                                    </p:anim>
                                    <p:animEffect transition="out" filter="fade">
                                      <p:cBhvr>
                                        <p:cTn id="27" dur="1000"/>
                                        <p:tgtEl>
                                          <p:spTgt spid="5"/>
                                        </p:tgtEl>
                                      </p:cBhvr>
                                    </p:animEffect>
                                    <p:set>
                                      <p:cBhvr>
                                        <p:cTn id="28" dur="1" fill="hold">
                                          <p:stCondLst>
                                            <p:cond delay="999"/>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ppt_x</p:attrName>
                                        </p:attrNameLst>
                                      </p:cBhvr>
                                      <p:tavLst>
                                        <p:tav tm="0">
                                          <p:val>
                                            <p:strVal val="#ppt_x-.2"/>
                                          </p:val>
                                        </p:tav>
                                        <p:tav tm="100000">
                                          <p:val>
                                            <p:strVal val="#ppt_x"/>
                                          </p:val>
                                        </p:tav>
                                      </p:tavLst>
                                    </p:anim>
                                    <p:anim calcmode="lin" valueType="num">
                                      <p:cBhvr>
                                        <p:cTn id="3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ppt_x</p:attrName>
                                        </p:attrNameLst>
                                      </p:cBhvr>
                                      <p:tavLst>
                                        <p:tav tm="0">
                                          <p:val>
                                            <p:strVal val="#ppt_x-.2"/>
                                          </p:val>
                                        </p:tav>
                                        <p:tav tm="100000">
                                          <p:val>
                                            <p:strVal val="#ppt_x"/>
                                          </p:val>
                                        </p:tav>
                                      </p:tavLst>
                                    </p:anim>
                                    <p:anim calcmode="lin" valueType="num">
                                      <p:cBhvr>
                                        <p:cTn id="41"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10" grpId="0" animBg="1"/>
      <p:bldP spid="11"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81 zalo Nguyen Thi Tho">
            <a:extLst>
              <a:ext uri="{FF2B5EF4-FFF2-40B4-BE49-F238E27FC236}">
                <a16:creationId xmlns:a16="http://schemas.microsoft.com/office/drawing/2014/main" id="{AB221BED-515C-4FDC-BF0C-3D2FE4F4060B}"/>
              </a:ext>
            </a:extLst>
          </p:cNvPr>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4</a:t>
            </a:fld>
            <a:endParaRPr lang="en"/>
          </a:p>
        </p:txBody>
      </p:sp>
      <p:pic>
        <p:nvPicPr>
          <p:cNvPr id="3" name="Picture 4" descr="n81 zalo Nguyen Thi Tho">
            <a:extLst>
              <a:ext uri="{FF2B5EF4-FFF2-40B4-BE49-F238E27FC236}">
                <a16:creationId xmlns:a16="http://schemas.microsoft.com/office/drawing/2014/main" id="{90930923-A975-7C97-3B2C-E51B64912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79090" y="5349299"/>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n81 zalo Nguyen Thi Tho">
            <a:extLst>
              <a:ext uri="{FF2B5EF4-FFF2-40B4-BE49-F238E27FC236}">
                <a16:creationId xmlns:a16="http://schemas.microsoft.com/office/drawing/2014/main" id="{AE675B32-356F-58C7-76FF-A7BE97C83F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444165" y="4966715"/>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Folded Corner 4" descr="n81 zalo Nguyen Thi Tho">
            <a:extLst>
              <a:ext uri="{FF2B5EF4-FFF2-40B4-BE49-F238E27FC236}">
                <a16:creationId xmlns:a16="http://schemas.microsoft.com/office/drawing/2014/main" id="{59297B8B-6A9E-1A6E-8FA5-4877D31405BC}"/>
              </a:ext>
            </a:extLst>
          </p:cNvPr>
          <p:cNvSpPr/>
          <p:nvPr/>
        </p:nvSpPr>
        <p:spPr>
          <a:xfrm>
            <a:off x="10342881" y="4644452"/>
            <a:ext cx="1355409"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0" u="none" strike="noStrike" kern="1200" cap="none" spc="0" normalizeH="0" baseline="0" noProof="0" dirty="0" err="1">
                <a:ln>
                  <a:noFill/>
                </a:ln>
                <a:solidFill>
                  <a:srgbClr val="000000"/>
                </a:solidFill>
                <a:effectLst/>
                <a:uLnTx/>
                <a:uFillTx/>
                <a:latin typeface="Sitka Small" panose="02000505000000020004" pitchFamily="2" charset="0"/>
                <a:ea typeface="+mn-ea"/>
                <a:cs typeface="Arial" panose="020B0604020202020204" pitchFamily="34" charset="0"/>
              </a:rPr>
              <a:t>Bạn</a:t>
            </a:r>
            <a:r>
              <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 </a:t>
            </a:r>
            <a:r>
              <a:rPr kumimoji="0" lang="en-US" altLang="en-US" sz="1800" b="1" i="0" u="none" strike="noStrike" kern="1200" cap="none" spc="0" normalizeH="0" baseline="0" noProof="0" dirty="0" err="1">
                <a:ln>
                  <a:noFill/>
                </a:ln>
                <a:solidFill>
                  <a:srgbClr val="000000"/>
                </a:solidFill>
                <a:effectLst/>
                <a:uLnTx/>
                <a:uFillTx/>
                <a:latin typeface="Sitka Small" panose="02000505000000020004" pitchFamily="2" charset="0"/>
                <a:ea typeface="+mn-ea"/>
                <a:cs typeface="Arial" panose="020B0604020202020204" pitchFamily="34" charset="0"/>
              </a:rPr>
              <a:t>được</a:t>
            </a:r>
            <a:r>
              <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 8 </a:t>
            </a:r>
            <a:r>
              <a:rPr kumimoji="0" lang="en-US" altLang="en-US" sz="1800" b="1" i="0" u="none" strike="noStrike" kern="1200" cap="none" spc="0" normalizeH="0" baseline="0" noProof="0" dirty="0" err="1">
                <a:ln>
                  <a:noFill/>
                </a:ln>
                <a:solidFill>
                  <a:srgbClr val="000000"/>
                </a:solidFill>
                <a:effectLst/>
                <a:uLnTx/>
                <a:uFillTx/>
                <a:latin typeface="Sitka Small" panose="02000505000000020004" pitchFamily="2" charset="0"/>
                <a:ea typeface="+mn-ea"/>
                <a:cs typeface="Arial" panose="020B0604020202020204" pitchFamily="34" charset="0"/>
              </a:rPr>
              <a:t>điểm</a:t>
            </a:r>
            <a:r>
              <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 </a:t>
            </a:r>
            <a:r>
              <a:rPr kumimoji="0" lang="en-US" altLang="en-US" sz="1800" b="1" i="0" u="none" strike="noStrike" kern="1200" cap="none" spc="0" normalizeH="0" baseline="0" noProof="0" dirty="0" err="1">
                <a:ln>
                  <a:noFill/>
                </a:ln>
                <a:solidFill>
                  <a:srgbClr val="000000"/>
                </a:solidFill>
                <a:effectLst/>
                <a:uLnTx/>
                <a:uFillTx/>
                <a:latin typeface="Sitka Small" panose="02000505000000020004" pitchFamily="2" charset="0"/>
                <a:ea typeface="+mn-ea"/>
                <a:cs typeface="Arial" panose="020B0604020202020204" pitchFamily="34" charset="0"/>
              </a:rPr>
              <a:t>nhé</a:t>
            </a:r>
            <a:r>
              <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a:t>
            </a:r>
          </a:p>
        </p:txBody>
      </p:sp>
      <p:pic>
        <p:nvPicPr>
          <p:cNvPr id="6" name="Picture 5" descr="n81 zalo Nguyen Thi Tho">
            <a:extLst>
              <a:ext uri="{FF2B5EF4-FFF2-40B4-BE49-F238E27FC236}">
                <a16:creationId xmlns:a16="http://schemas.microsoft.com/office/drawing/2014/main" id="{AC1A1369-D4A8-587C-C548-2C9FDDDCFD1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561640" y="4644452"/>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n81 zalo Nguyen Thi Tho">
            <a:extLst>
              <a:ext uri="{FF2B5EF4-FFF2-40B4-BE49-F238E27FC236}">
                <a16:creationId xmlns:a16="http://schemas.microsoft.com/office/drawing/2014/main" id="{5245D209-4362-967A-4351-B796CE80081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437940" y="4571427"/>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descr="n81 zalo Nguyen Thi Tho">
            <a:extLst>
              <a:ext uri="{FF2B5EF4-FFF2-40B4-BE49-F238E27FC236}">
                <a16:creationId xmlns:a16="http://schemas.microsoft.com/office/drawing/2014/main" id="{2C4D9027-C0F2-ADF7-98A2-51DED4B5AB4B}"/>
              </a:ext>
            </a:extLst>
          </p:cNvPr>
          <p:cNvSpPr txBox="1">
            <a:spLocks noChangeArrowheads="1"/>
          </p:cNvSpPr>
          <p:nvPr/>
        </p:nvSpPr>
        <p:spPr bwMode="auto">
          <a:xfrm>
            <a:off x="293859" y="270638"/>
            <a:ext cx="6483295" cy="2677656"/>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Ai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được</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mệnh</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danh</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là</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cha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đẻ</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của</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nền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cơ</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học</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Vật</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lí</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nghiên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cứu</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liên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quan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đến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chuyển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động</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của</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các</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hành</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tinh</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và</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Mặt</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Trăng</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đặc</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biệt</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là</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nghiên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cứu</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về</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Lực</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tác</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dụng</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giữ</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cho</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Mặt</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Trăng</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chuyển</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động</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xung</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quanh</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Trái</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2800" b="1" i="0" u="none" strike="noStrike" kern="0" cap="none" spc="0" normalizeH="0" baseline="0" noProof="0" dirty="0" err="1">
                <a:ln>
                  <a:noFill/>
                </a:ln>
                <a:solidFill>
                  <a:prstClr val="white"/>
                </a:solidFill>
                <a:effectLst/>
                <a:uLnTx/>
                <a:uFillTx/>
                <a:latin typeface="Times New Roman" pitchFamily="18" charset="0"/>
                <a:cs typeface="Times New Roman" pitchFamily="18" charset="0"/>
              </a:rPr>
              <a:t>Đất</a:t>
            </a:r>
            <a:r>
              <a:rPr kumimoji="0" lang="en-US" sz="2800" b="1" i="0" u="none" strike="noStrike" kern="0" cap="none" spc="0" normalizeH="0" baseline="0" noProof="0" dirty="0">
                <a:ln>
                  <a:noFill/>
                </a:ln>
                <a:solidFill>
                  <a:prstClr val="white"/>
                </a:solidFill>
                <a:effectLst/>
                <a:uLnTx/>
                <a:uFillTx/>
                <a:latin typeface="Times New Roman" pitchFamily="18" charset="0"/>
                <a:cs typeface="Times New Roman" pitchFamily="18" charset="0"/>
              </a:rPr>
              <a:t> ?</a:t>
            </a:r>
          </a:p>
        </p:txBody>
      </p:sp>
      <p:sp>
        <p:nvSpPr>
          <p:cNvPr id="9" name="TextBox 8" descr="n81 zalo Nguyen Thi Tho">
            <a:extLst>
              <a:ext uri="{FF2B5EF4-FFF2-40B4-BE49-F238E27FC236}">
                <a16:creationId xmlns:a16="http://schemas.microsoft.com/office/drawing/2014/main" id="{07A4B4CE-B8CB-F2ED-DCCA-C6A83DF0E1F7}"/>
              </a:ext>
            </a:extLst>
          </p:cNvPr>
          <p:cNvSpPr txBox="1">
            <a:spLocks noChangeArrowheads="1"/>
          </p:cNvSpPr>
          <p:nvPr/>
        </p:nvSpPr>
        <p:spPr bwMode="auto">
          <a:xfrm>
            <a:off x="2812522" y="4838702"/>
            <a:ext cx="3649279" cy="64633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vi-VN" sz="3600" b="1" i="0" u="none" strike="noStrike" kern="1200" cap="none" spc="0" normalizeH="0" baseline="0" noProof="0" dirty="0">
                <a:ln>
                  <a:noFill/>
                </a:ln>
                <a:solidFill>
                  <a:srgbClr val="FFFFFF"/>
                </a:solidFill>
                <a:effectLst/>
                <a:uLnTx/>
                <a:uFillTx/>
                <a:latin typeface="Sitka Small" panose="02000505000000020004" pitchFamily="2" charset="0"/>
                <a:ea typeface="+mn-ea"/>
                <a:cs typeface="+mn-cs"/>
              </a:rPr>
              <a:t>I</a:t>
            </a:r>
            <a:r>
              <a:rPr kumimoji="0" lang="vi-VN" altLang="vi-VN" sz="3600" b="1" i="0" u="none" strike="noStrike" kern="1200" cap="none" spc="0" normalizeH="0" baseline="0" noProof="0" dirty="0">
                <a:ln>
                  <a:noFill/>
                </a:ln>
                <a:solidFill>
                  <a:srgbClr val="FFFFFF"/>
                </a:solidFill>
                <a:effectLst/>
                <a:uLnTx/>
                <a:uFillTx/>
                <a:latin typeface="Sitka Small" panose="02000505000000020004" pitchFamily="2" charset="0"/>
                <a:ea typeface="+mn-ea"/>
                <a:cs typeface="+mn-cs"/>
              </a:rPr>
              <a:t>sac newton</a:t>
            </a:r>
            <a:endParaRPr kumimoji="0" lang="en-US" altLang="vi-VN" sz="3600" b="1" i="0" u="none" strike="noStrike" kern="1200" cap="none" spc="0" normalizeH="0" baseline="0" noProof="0" dirty="0">
              <a:ln>
                <a:noFill/>
              </a:ln>
              <a:solidFill>
                <a:srgbClr val="FFFFFF"/>
              </a:solidFill>
              <a:effectLst/>
              <a:uLnTx/>
              <a:uFillTx/>
              <a:latin typeface="Sitka Small" panose="02000505000000020004" pitchFamily="2" charset="0"/>
              <a:ea typeface="+mn-ea"/>
              <a:cs typeface="+mn-cs"/>
            </a:endParaRPr>
          </a:p>
        </p:txBody>
      </p:sp>
      <p:pic>
        <p:nvPicPr>
          <p:cNvPr id="10" name="Picture 3" descr="n81 zalo Nguyen Thi Tho">
            <a:extLst>
              <a:ext uri="{FF2B5EF4-FFF2-40B4-BE49-F238E27FC236}">
                <a16:creationId xmlns:a16="http://schemas.microsoft.com/office/drawing/2014/main" id="{E8E3B9FF-F195-C9AC-9DEA-FBDF263E078A}"/>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319" y="455585"/>
            <a:ext cx="4765823" cy="2738648"/>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pic>
        <p:nvPicPr>
          <p:cNvPr id="184322" name="Picture 2" descr="n81 zalo Nguyen Thi Tho">
            <a:extLst>
              <a:ext uri="{FF2B5EF4-FFF2-40B4-BE49-F238E27FC236}">
                <a16:creationId xmlns:a16="http://schemas.microsoft.com/office/drawing/2014/main" id="{B1B4FB79-7574-65F3-2B8D-C57664D4AFB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91791" y="3706166"/>
            <a:ext cx="3176453" cy="2866571"/>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05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84322"/>
                                        </p:tgtEl>
                                        <p:attrNameLst>
                                          <p:attrName>style.visibility</p:attrName>
                                        </p:attrNameLst>
                                      </p:cBhvr>
                                      <p:to>
                                        <p:strVal val="visible"/>
                                      </p:to>
                                    </p:set>
                                    <p:animEffect transition="in" filter="fade">
                                      <p:cBhvr>
                                        <p:cTn id="10" dur="500"/>
                                        <p:tgtEl>
                                          <p:spTgt spid="1843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64" presetClass="path" presetSubtype="0" accel="50000" decel="50000" fill="hold" nodeType="clickEffect">
                                  <p:stCondLst>
                                    <p:cond delay="0"/>
                                  </p:stCondLst>
                                  <p:childTnLst>
                                    <p:animMotion origin="layout" path="M -2.08333E-6 1.48148E-6 L -2.08333E-6 -0.22477 " pathEditMode="relative" rAng="0" ptsTypes="AA">
                                      <p:cBhvr>
                                        <p:cTn id="15" dur="2000" fill="hold"/>
                                        <p:tgtEl>
                                          <p:spTgt spid="4"/>
                                        </p:tgtEl>
                                        <p:attrNameLst>
                                          <p:attrName>ppt_x</p:attrName>
                                          <p:attrName>ppt_y</p:attrName>
                                        </p:attrNameLst>
                                      </p:cBhvr>
                                      <p:rCtr x="0" y="-11250"/>
                                    </p:animMotion>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par>
                          <p:cTn id="16" fill="hold">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2500"/>
                            </p:stCondLst>
                            <p:childTnLst>
                              <p:par>
                                <p:cTn id="27" presetID="32" presetClass="emph" presetSubtype="0" repeatCount="indefinite" fill="hold" grpId="1" nodeType="afterEffect">
                                  <p:stCondLst>
                                    <p:cond delay="0"/>
                                  </p:stCondLst>
                                  <p:childTnLst>
                                    <p:animRot by="120000">
                                      <p:cBhvr>
                                        <p:cTn id="28" dur="100" fill="hold">
                                          <p:stCondLst>
                                            <p:cond delay="0"/>
                                          </p:stCondLst>
                                        </p:cTn>
                                        <p:tgtEl>
                                          <p:spTgt spid="5"/>
                                        </p:tgtEl>
                                        <p:attrNameLst>
                                          <p:attrName>r</p:attrName>
                                        </p:attrNameLst>
                                      </p:cBhvr>
                                    </p:animRot>
                                    <p:animRot by="-240000">
                                      <p:cBhvr>
                                        <p:cTn id="29" dur="200" fill="hold">
                                          <p:stCondLst>
                                            <p:cond delay="200"/>
                                          </p:stCondLst>
                                        </p:cTn>
                                        <p:tgtEl>
                                          <p:spTgt spid="5"/>
                                        </p:tgtEl>
                                        <p:attrNameLst>
                                          <p:attrName>r</p:attrName>
                                        </p:attrNameLst>
                                      </p:cBhvr>
                                    </p:animRot>
                                    <p:animRot by="240000">
                                      <p:cBhvr>
                                        <p:cTn id="30" dur="200" fill="hold">
                                          <p:stCondLst>
                                            <p:cond delay="400"/>
                                          </p:stCondLst>
                                        </p:cTn>
                                        <p:tgtEl>
                                          <p:spTgt spid="5"/>
                                        </p:tgtEl>
                                        <p:attrNameLst>
                                          <p:attrName>r</p:attrName>
                                        </p:attrNameLst>
                                      </p:cBhvr>
                                    </p:animRot>
                                    <p:animRot by="-240000">
                                      <p:cBhvr>
                                        <p:cTn id="31" dur="200" fill="hold">
                                          <p:stCondLst>
                                            <p:cond delay="600"/>
                                          </p:stCondLst>
                                        </p:cTn>
                                        <p:tgtEl>
                                          <p:spTgt spid="5"/>
                                        </p:tgtEl>
                                        <p:attrNameLst>
                                          <p:attrName>r</p:attrName>
                                        </p:attrNameLst>
                                      </p:cBhvr>
                                    </p:animRot>
                                    <p:animRot by="120000">
                                      <p:cBhvr>
                                        <p:cTn id="32" dur="200" fill="hold">
                                          <p:stCondLst>
                                            <p:cond delay="800"/>
                                          </p:stCondLst>
                                        </p:cTn>
                                        <p:tgtEl>
                                          <p:spTgt spid="5"/>
                                        </p:tgtEl>
                                        <p:attrNameLst>
                                          <p:attrName>r</p:attrName>
                                        </p:attrNameLst>
                                      </p:cBhvr>
                                    </p:animRot>
                                  </p:childTnLst>
                                </p:cTn>
                              </p:par>
                            </p:childTnLst>
                          </p:cTn>
                        </p:par>
                      </p:childTnLst>
                    </p:cTn>
                  </p:par>
                </p:childTnLst>
              </p:cTn>
              <p:nextCondLst>
                <p:cond evt="onClick" delay="0">
                  <p:tgtEl>
                    <p:spTgt spid="4"/>
                  </p:tgtEl>
                </p:cond>
              </p:nextCondLst>
            </p:seq>
          </p:childTnLst>
        </p:cTn>
      </p:par>
    </p:tnLst>
    <p:bldLst>
      <p:bldP spid="5" grpId="0" animBg="1"/>
      <p:bldP spid="5" grpId="1"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81 zalo Nguyen Thi Tho">
            <a:extLst>
              <a:ext uri="{FF2B5EF4-FFF2-40B4-BE49-F238E27FC236}">
                <a16:creationId xmlns:a16="http://schemas.microsoft.com/office/drawing/2014/main" id="{AB2F0D81-96FD-502F-2F27-C19A83E3463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l="7859" t="6648" r="7097" b="55243"/>
          <a:stretch/>
        </p:blipFill>
        <p:spPr bwMode="auto">
          <a:xfrm>
            <a:off x="1605792" y="827418"/>
            <a:ext cx="4991955" cy="2176293"/>
          </a:xfrm>
          <a:prstGeom prst="rect">
            <a:avLst/>
          </a:prstGeom>
          <a:noFill/>
          <a:ln>
            <a:noFill/>
          </a:ln>
          <a:extLst>
            <a:ext uri="{53640926-AAD7-44D8-BBD7-CCE9431645EC}">
              <a14:shadowObscured xmlns:a14="http://schemas.microsoft.com/office/drawing/2010/main"/>
            </a:ext>
          </a:extLst>
        </p:spPr>
      </p:pic>
      <p:pic>
        <p:nvPicPr>
          <p:cNvPr id="5" name="Picture 4" descr="n81 zalo Nguyen Thi Tho">
            <a:extLst>
              <a:ext uri="{FF2B5EF4-FFF2-40B4-BE49-F238E27FC236}">
                <a16:creationId xmlns:a16="http://schemas.microsoft.com/office/drawing/2014/main" id="{3BFF46C7-ADCF-9EA7-6286-29750631DEA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l="8153" t="54754" r="7119" b="7435"/>
          <a:stretch/>
        </p:blipFill>
        <p:spPr bwMode="auto">
          <a:xfrm>
            <a:off x="1605792" y="3045913"/>
            <a:ext cx="4991955" cy="2166585"/>
          </a:xfrm>
          <a:prstGeom prst="rect">
            <a:avLst/>
          </a:prstGeom>
          <a:noFill/>
          <a:ln>
            <a:noFill/>
          </a:ln>
          <a:extLst>
            <a:ext uri="{53640926-AAD7-44D8-BBD7-CCE9431645EC}">
              <a14:shadowObscured xmlns:a14="http://schemas.microsoft.com/office/drawing/2010/main"/>
            </a:ext>
          </a:extLst>
        </p:spPr>
      </p:pic>
      <p:sp>
        <p:nvSpPr>
          <p:cNvPr id="6" name="Text Box 6" descr="n81 zalo Nguyen Thi Tho">
            <a:extLst>
              <a:ext uri="{FF2B5EF4-FFF2-40B4-BE49-F238E27FC236}">
                <a16:creationId xmlns:a16="http://schemas.microsoft.com/office/drawing/2014/main" id="{06041E60-C350-C413-574D-33C6A80CEDD9}"/>
              </a:ext>
            </a:extLst>
          </p:cNvPr>
          <p:cNvSpPr txBox="1">
            <a:spLocks noChangeArrowheads="1"/>
          </p:cNvSpPr>
          <p:nvPr/>
        </p:nvSpPr>
        <p:spPr bwMode="auto">
          <a:xfrm>
            <a:off x="6726433" y="984540"/>
            <a:ext cx="3840480" cy="1508105"/>
          </a:xfrm>
          <a:prstGeom prst="rect">
            <a:avLst/>
          </a:prstGeom>
          <a:solidFill>
            <a:schemeClr val="accent1">
              <a:lumMod val="50000"/>
            </a:schemeClr>
          </a:solidFill>
          <a:ln>
            <a:solidFill>
              <a:schemeClr val="accent1">
                <a:lumMod val="50000"/>
              </a:schemeClr>
            </a:solidFill>
          </a:ln>
        </p:spPr>
        <p:txBody>
          <a:bodyPr wrap="squar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defTabSz="1219170" eaLnBrk="1" fontAlgn="auto" hangingPunct="1">
              <a:spcBef>
                <a:spcPct val="50000"/>
              </a:spcBef>
              <a:spcAft>
                <a:spcPts val="0"/>
              </a:spcAft>
              <a:buClr>
                <a:srgbClr val="000000"/>
              </a:buClr>
            </a:pPr>
            <a:r>
              <a:rPr lang="en-US" sz="2300" kern="0" dirty="0">
                <a:solidFill>
                  <a:srgbClr val="FFFFFF"/>
                </a:solidFill>
                <a:cs typeface="Times New Roman" pitchFamily="18" charset="0"/>
                <a:sym typeface="Arial"/>
              </a:rPr>
              <a:t>Vị trí </a:t>
            </a:r>
            <a:r>
              <a:rPr lang="en-US" sz="2300" kern="0" dirty="0" err="1">
                <a:solidFill>
                  <a:srgbClr val="FFFFFF"/>
                </a:solidFill>
                <a:cs typeface="Times New Roman" pitchFamily="18" charset="0"/>
                <a:sym typeface="Arial"/>
              </a:rPr>
              <a:t>của</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Mặt</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Trăng</a:t>
            </a:r>
            <a:r>
              <a:rPr lang="en-US" sz="2300" kern="0" dirty="0">
                <a:solidFill>
                  <a:srgbClr val="FFFFFF"/>
                </a:solidFill>
                <a:cs typeface="Times New Roman" pitchFamily="18" charset="0"/>
                <a:sym typeface="Arial"/>
              </a:rPr>
              <a:t> so </a:t>
            </a:r>
            <a:r>
              <a:rPr lang="en-US" sz="2300" kern="0" dirty="0" err="1">
                <a:solidFill>
                  <a:srgbClr val="FFFFFF"/>
                </a:solidFill>
                <a:cs typeface="Times New Roman" pitchFamily="18" charset="0"/>
                <a:sym typeface="Arial"/>
              </a:rPr>
              <a:t>với</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Trái</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Đất</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và</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Mặt</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Trời</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vào</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các</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ngày</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triều</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cường</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dao</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động</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thủy</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triều</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lớn</a:t>
            </a:r>
            <a:r>
              <a:rPr lang="en-US" sz="2300" kern="0" dirty="0">
                <a:solidFill>
                  <a:srgbClr val="FFFFFF"/>
                </a:solidFill>
                <a:cs typeface="Times New Roman" pitchFamily="18" charset="0"/>
                <a:sym typeface="Arial"/>
              </a:rPr>
              <a:t> </a:t>
            </a:r>
            <a:r>
              <a:rPr lang="en-US" sz="2300" kern="0" dirty="0" err="1">
                <a:solidFill>
                  <a:srgbClr val="FFFFFF"/>
                </a:solidFill>
                <a:cs typeface="Times New Roman" pitchFamily="18" charset="0"/>
                <a:sym typeface="Arial"/>
              </a:rPr>
              <a:t>nhất</a:t>
            </a:r>
            <a:r>
              <a:rPr lang="en-US" sz="2300" kern="0" dirty="0">
                <a:solidFill>
                  <a:srgbClr val="FFFFFF"/>
                </a:solidFill>
                <a:cs typeface="Times New Roman" pitchFamily="18" charset="0"/>
                <a:sym typeface="Arial"/>
              </a:rPr>
              <a:t>)</a:t>
            </a:r>
            <a:endParaRPr lang="vi-VN" sz="2300" kern="0" dirty="0">
              <a:solidFill>
                <a:srgbClr val="FFFFFF"/>
              </a:solidFill>
              <a:cs typeface="Times New Roman" pitchFamily="18" charset="0"/>
              <a:sym typeface="Arial"/>
            </a:endParaRPr>
          </a:p>
        </p:txBody>
      </p:sp>
      <p:sp>
        <p:nvSpPr>
          <p:cNvPr id="7" name="Text Box 6" descr="n81 zalo Nguyen Thi Tho">
            <a:extLst>
              <a:ext uri="{FF2B5EF4-FFF2-40B4-BE49-F238E27FC236}">
                <a16:creationId xmlns:a16="http://schemas.microsoft.com/office/drawing/2014/main" id="{8E3C4E1A-8610-75DE-161C-BFE5B3D8FF93}"/>
              </a:ext>
            </a:extLst>
          </p:cNvPr>
          <p:cNvSpPr txBox="1">
            <a:spLocks noChangeArrowheads="1"/>
          </p:cNvSpPr>
          <p:nvPr/>
        </p:nvSpPr>
        <p:spPr bwMode="auto">
          <a:xfrm>
            <a:off x="6726432" y="3198182"/>
            <a:ext cx="3840480" cy="1508105"/>
          </a:xfrm>
          <a:prstGeom prst="rect">
            <a:avLst/>
          </a:prstGeom>
          <a:solidFill>
            <a:schemeClr val="accent1">
              <a:lumMod val="50000"/>
            </a:schemeClr>
          </a:solidFill>
          <a:ln>
            <a:solidFill>
              <a:schemeClr val="accent1">
                <a:lumMod val="50000"/>
              </a:schemeClr>
            </a:solidFill>
          </a:ln>
        </p:spPr>
        <p:txBody>
          <a:bodyPr wrap="squar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defTabSz="1219170" eaLnBrk="1" fontAlgn="auto" hangingPunct="1">
              <a:spcBef>
                <a:spcPct val="50000"/>
              </a:spcBef>
              <a:spcAft>
                <a:spcPts val="0"/>
              </a:spcAft>
              <a:buClr>
                <a:srgbClr val="000000"/>
              </a:buClr>
            </a:pPr>
            <a:r>
              <a:rPr lang="vi-VN" sz="2300" kern="0">
                <a:solidFill>
                  <a:srgbClr val="FFFFFF"/>
                </a:solidFill>
                <a:cs typeface="Times New Roman" pitchFamily="18" charset="0"/>
                <a:sym typeface="Arial"/>
              </a:rPr>
              <a:t>Vị trí của Mặt Trăng so với Trái Đất và Mặt Trời vào các ngày “triều kém” (dao động thủy triều nhỏ nhất)</a:t>
            </a:r>
            <a:endParaRPr lang="vi-VN" sz="2300" kern="0" dirty="0">
              <a:solidFill>
                <a:srgbClr val="FFFFFF"/>
              </a:solidFill>
              <a:cs typeface="Times New Roman" pitchFamily="18" charset="0"/>
              <a:sym typeface="Arial"/>
            </a:endParaRPr>
          </a:p>
        </p:txBody>
      </p:sp>
      <p:sp>
        <p:nvSpPr>
          <p:cNvPr id="10" name="Arrow: Pentagon 9" descr="n81 zalo Nguyen Thi Tho">
            <a:extLst>
              <a:ext uri="{FF2B5EF4-FFF2-40B4-BE49-F238E27FC236}">
                <a16:creationId xmlns:a16="http://schemas.microsoft.com/office/drawing/2014/main" id="{8248C3EE-C85D-24D6-9359-0E06D80E0E76}"/>
              </a:ext>
            </a:extLst>
          </p:cNvPr>
          <p:cNvSpPr/>
          <p:nvPr/>
        </p:nvSpPr>
        <p:spPr>
          <a:xfrm flipH="1">
            <a:off x="309490" y="5359792"/>
            <a:ext cx="5617699" cy="132257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algn="r">
              <a:lnSpc>
                <a:spcPct val="90000"/>
              </a:lnSpc>
            </a:pPr>
            <a:r>
              <a:rPr lang="en-US" sz="2200" kern="0">
                <a:solidFill>
                  <a:srgbClr val="FFFFFF"/>
                </a:solidFill>
                <a:latin typeface="Times New Roman" pitchFamily="18" charset="0"/>
                <a:cs typeface="Times New Roman" pitchFamily="18" charset="0"/>
                <a:sym typeface="Arial"/>
              </a:rPr>
              <a:t>Dao động thủy triều lớn nhất (các ngày “triều cường”)  khi Mặt Trăng, Mặt Trời và Trái Đất nằm trên 1 đường thẳng. </a:t>
            </a:r>
            <a:endParaRPr lang="vi-VN" sz="2200" kern="0">
              <a:solidFill>
                <a:srgbClr val="FFFFFF"/>
              </a:solidFill>
              <a:latin typeface="Times New Roman" pitchFamily="18" charset="0"/>
              <a:cs typeface="Times New Roman" pitchFamily="18" charset="0"/>
              <a:sym typeface="Arial"/>
            </a:endParaRPr>
          </a:p>
        </p:txBody>
      </p:sp>
      <p:sp>
        <p:nvSpPr>
          <p:cNvPr id="11" name="Arrow: Pentagon 10" descr="n81 zalo Nguyen Thi Tho">
            <a:extLst>
              <a:ext uri="{FF2B5EF4-FFF2-40B4-BE49-F238E27FC236}">
                <a16:creationId xmlns:a16="http://schemas.microsoft.com/office/drawing/2014/main" id="{5225EFAA-5F32-F1E8-C43A-ADC7BE334885}"/>
              </a:ext>
            </a:extLst>
          </p:cNvPr>
          <p:cNvSpPr/>
          <p:nvPr/>
        </p:nvSpPr>
        <p:spPr>
          <a:xfrm>
            <a:off x="6264812" y="5359792"/>
            <a:ext cx="5617699" cy="132257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defTabSz="1219170" eaLnBrk="1" fontAlgn="auto" hangingPunct="1">
              <a:lnSpc>
                <a:spcPct val="90000"/>
              </a:lnSpc>
              <a:spcBef>
                <a:spcPct val="50000"/>
              </a:spcBef>
              <a:spcAft>
                <a:spcPts val="0"/>
              </a:spcAft>
              <a:buClr>
                <a:srgbClr val="000000"/>
              </a:buClr>
            </a:pPr>
            <a:r>
              <a:rPr lang="en-US" sz="2200" kern="0">
                <a:solidFill>
                  <a:srgbClr val="FFFFFF"/>
                </a:solidFill>
                <a:latin typeface="Times New Roman" pitchFamily="18" charset="0"/>
                <a:cs typeface="Times New Roman" pitchFamily="18" charset="0"/>
                <a:sym typeface="Arial"/>
              </a:rPr>
              <a:t>Dao động thủy triều nhỏ nhất (ở các ngày “triều kém”) khi Mặt Trăng, Mặt Trời và Trái Đất nằm vuông góc với nhau.</a:t>
            </a:r>
            <a:endParaRPr lang="vi-VN" sz="2200" kern="0" dirty="0">
              <a:solidFill>
                <a:srgbClr val="FFFFFF"/>
              </a:solidFill>
              <a:latin typeface="Times New Roman" pitchFamily="18" charset="0"/>
              <a:cs typeface="Times New Roman" pitchFamily="18" charset="0"/>
              <a:sym typeface="Arial"/>
            </a:endParaRPr>
          </a:p>
        </p:txBody>
      </p:sp>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729430"/>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Times New Roman" pitchFamily="18" charset="0"/>
                <a:cs typeface="Times New Roman" pitchFamily="18" charset="0"/>
              </a:rPr>
              <a:t>Giải thích</a:t>
            </a:r>
            <a:r>
              <a:rPr kumimoji="0" lang="en-US" sz="3600" b="1" i="0" u="none" strike="noStrike" kern="1200" cap="none" spc="0" normalizeH="0" noProof="0">
                <a:ln>
                  <a:noFill/>
                </a:ln>
                <a:solidFill>
                  <a:srgbClr val="FFFF00"/>
                </a:solidFill>
                <a:effectLst/>
                <a:uLnTx/>
                <a:uFillTx/>
                <a:latin typeface="Times New Roman" pitchFamily="18" charset="0"/>
                <a:cs typeface="Times New Roman" pitchFamily="18" charset="0"/>
              </a:rPr>
              <a:t> hiện tượng thủy triều</a:t>
            </a:r>
            <a:endParaRPr kumimoji="0" lang="vi-VN" sz="3600" b="0" i="0" u="none" strike="noStrike" kern="1200" cap="none" spc="0" normalizeH="0" baseline="0" noProof="0">
              <a:ln>
                <a:noFill/>
              </a:ln>
              <a:solidFill>
                <a:srgbClr val="FFFFFF"/>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54140567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678327"/>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Times New Roman" pitchFamily="18" charset="0"/>
                <a:cs typeface="Times New Roman"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6"/>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Times New Roman" pitchFamily="18" charset="0"/>
                <a:ea typeface="Times New Roman" pitchFamily="18" charset="0"/>
                <a:cs typeface="Times New Roman" pitchFamily="18" charset="0"/>
              </a:rPr>
              <a:t>Có hại:</a:t>
            </a:r>
            <a:endParaRPr lang="en-US" sz="3200" b="1">
              <a:effectLst/>
              <a:latin typeface="Times New Roman" pitchFamily="18" charset="0"/>
              <a:ea typeface="Times New Roman" pitchFamily="18" charset="0"/>
              <a:cs typeface="Times New Roman"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44049" y="5746545"/>
            <a:ext cx="8366155" cy="613245"/>
          </a:xfrm>
          <a:prstGeom prst="rect">
            <a:avLst/>
          </a:prstGeom>
          <a:noFill/>
        </p:spPr>
        <p:txBody>
          <a:bodyPr wrap="square">
            <a:spAutoFit/>
          </a:bodyPr>
          <a:lstStyle/>
          <a:p>
            <a:pPr marL="0" marR="0" algn="just">
              <a:lnSpc>
                <a:spcPct val="115000"/>
              </a:lnSpc>
              <a:spcBef>
                <a:spcPts val="0"/>
              </a:spcBef>
              <a:spcAft>
                <a:spcPts val="0"/>
              </a:spcAft>
            </a:pPr>
            <a:r>
              <a:rPr lang="en-US" sz="3200" i="1">
                <a:effectLst/>
                <a:latin typeface="Times New Roman" pitchFamily="18" charset="0"/>
                <a:ea typeface="Times New Roman" pitchFamily="18" charset="0"/>
                <a:cs typeface="Times New Roman" pitchFamily="18" charset="0"/>
              </a:rPr>
              <a:t>Triều cường lên cao gây ngập úng</a:t>
            </a:r>
            <a:endParaRPr lang="en-US" sz="3200">
              <a:effectLst/>
              <a:latin typeface="Times New Roman" pitchFamily="18" charset="0"/>
              <a:ea typeface="Times New Roman" pitchFamily="18" charset="0"/>
              <a:cs typeface="Times New Roman" pitchFamily="18" charset="0"/>
            </a:endParaRPr>
          </a:p>
        </p:txBody>
      </p:sp>
      <p:pic>
        <p:nvPicPr>
          <p:cNvPr id="12290" name="Picture 2" descr="n81 zalo Nguyen Thi Tho">
            <a:extLst>
              <a:ext uri="{FF2B5EF4-FFF2-40B4-BE49-F238E27FC236}">
                <a16:creationId xmlns:a16="http://schemas.microsoft.com/office/drawing/2014/main" id="{C2A227F8-AB54-F1CC-0D02-F8A770E40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869250"/>
            <a:ext cx="8915400" cy="429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10563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n81 zalo Nguyen Thi Tho">
            <a:extLst>
              <a:ext uri="{FF2B5EF4-FFF2-40B4-BE49-F238E27FC236}">
                <a16:creationId xmlns:a16="http://schemas.microsoft.com/office/drawing/2014/main" id="{050B658F-17CA-6982-F722-E5BB49B1C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869252"/>
            <a:ext cx="8915400" cy="429329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69204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mj-lt"/>
                <a:cs typeface="Times New Roman" panose="02020603050405020304"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5"/>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mj-lt"/>
                <a:ea typeface="Times New Roman" panose="02020603050405020304" pitchFamily="18" charset="0"/>
                <a:cs typeface="Times New Roman" panose="02020603050405020304" pitchFamily="18" charset="0"/>
              </a:rPr>
              <a:t>Có hại:</a:t>
            </a:r>
            <a:endParaRPr lang="en-US" sz="3200" b="1">
              <a:effectLst/>
              <a:latin typeface="+mj-lt"/>
              <a:ea typeface="Times New Roman" panose="02020603050405020304"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05050" y="5596979"/>
            <a:ext cx="9095057" cy="1083374"/>
          </a:xfrm>
          <a:prstGeom prst="rect">
            <a:avLst/>
          </a:prstGeom>
          <a:noFill/>
        </p:spPr>
        <p:txBody>
          <a:bodyPr wrap="square">
            <a:spAutoFit/>
          </a:bodyPr>
          <a:lstStyle/>
          <a:p>
            <a:pPr marL="0" marR="0" algn="just">
              <a:lnSpc>
                <a:spcPct val="115000"/>
              </a:lnSpc>
              <a:spcBef>
                <a:spcPts val="0"/>
              </a:spcBef>
              <a:spcAft>
                <a:spcPts val="0"/>
              </a:spcAft>
            </a:pPr>
            <a:r>
              <a:rPr lang="vi-VN" sz="2800" i="1">
                <a:effectLst/>
                <a:latin typeface="+mj-lt"/>
                <a:ea typeface="Times New Roman" panose="02020603050405020304" pitchFamily="18" charset="0"/>
                <a:cs typeface="Times New Roman" panose="02020603050405020304" pitchFamily="18" charset="0"/>
              </a:rPr>
              <a:t>Thủy triều đỏ (được biết là hiện trượng "nước nở hoa"), làm cho sinh vật dưới nước chết hàng loạt</a:t>
            </a:r>
            <a:endParaRPr lang="en-US" sz="2800">
              <a:effectLst/>
              <a:latin typeface="+mj-lt"/>
              <a:ea typeface="Times New Roman" panose="02020603050405020304" pitchFamily="18" charset="0"/>
            </a:endParaRPr>
          </a:p>
        </p:txBody>
      </p:sp>
      <p:pic>
        <p:nvPicPr>
          <p:cNvPr id="13316" name="Picture 4" descr="n81 zalo Nguyen Thi Tho">
            <a:extLst>
              <a:ext uri="{FF2B5EF4-FFF2-40B4-BE49-F238E27FC236}">
                <a16:creationId xmlns:a16="http://schemas.microsoft.com/office/drawing/2014/main" id="{BCC2E918-6939-21E8-663E-F642C29CC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401" t="28459" r="20536" b="17209"/>
          <a:stretch/>
        </p:blipFill>
        <p:spPr bwMode="auto">
          <a:xfrm>
            <a:off x="6400800" y="1126440"/>
            <a:ext cx="3905251" cy="22098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938191"/>
      </p:ext>
    </p:extLst>
  </p:cSld>
  <p:clrMapOvr>
    <a:masterClrMapping/>
  </p:clrMapOvr>
  <p:transition spd="slow">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n81 zalo Nguyen Thi Tho">
            <a:extLst>
              <a:ext uri="{FF2B5EF4-FFF2-40B4-BE49-F238E27FC236}">
                <a16:creationId xmlns:a16="http://schemas.microsoft.com/office/drawing/2014/main" id="{1AE25D44-A2FF-CAC7-4FE9-B08C3D5CCF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869250"/>
            <a:ext cx="8915400" cy="42932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678327"/>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Times New Roman" pitchFamily="18" charset="0"/>
                <a:cs typeface="Times New Roman"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6"/>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Times New Roman" pitchFamily="18" charset="0"/>
                <a:ea typeface="Times New Roman" pitchFamily="18" charset="0"/>
                <a:cs typeface="Times New Roman" pitchFamily="18" charset="0"/>
              </a:rPr>
              <a:t>Có hại:</a:t>
            </a:r>
            <a:endParaRPr lang="en-US" sz="3200" b="1">
              <a:effectLst/>
              <a:latin typeface="Times New Roman" pitchFamily="18" charset="0"/>
              <a:ea typeface="Times New Roman" pitchFamily="18" charset="0"/>
              <a:cs typeface="Times New Roman"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62201" y="5537920"/>
            <a:ext cx="9095057" cy="1224951"/>
          </a:xfrm>
          <a:prstGeom prst="rect">
            <a:avLst/>
          </a:prstGeom>
          <a:noFill/>
        </p:spPr>
        <p:txBody>
          <a:bodyPr wrap="square">
            <a:spAutoFit/>
          </a:bodyPr>
          <a:lstStyle/>
          <a:p>
            <a:pPr marL="0" marR="0" algn="just">
              <a:lnSpc>
                <a:spcPct val="115000"/>
              </a:lnSpc>
              <a:spcBef>
                <a:spcPts val="0"/>
              </a:spcBef>
              <a:spcAft>
                <a:spcPts val="0"/>
              </a:spcAft>
            </a:pPr>
            <a:r>
              <a:rPr lang="vi-VN" sz="3200" i="1">
                <a:effectLst/>
                <a:latin typeface="Times New Roman" pitchFamily="18" charset="0"/>
                <a:ea typeface="Times New Roman" pitchFamily="18" charset="0"/>
                <a:cs typeface="Times New Roman" pitchFamily="18" charset="0"/>
              </a:rPr>
              <a:t>Mỗi lần thủy triều lấn vào đất liền cuốn trôi khá nhiều đất</a:t>
            </a:r>
          </a:p>
        </p:txBody>
      </p:sp>
      <p:sp>
        <p:nvSpPr>
          <p:cNvPr id="5" name="TextBox 4" descr="n81 zalo Nguyen Thi Tho">
            <a:extLst>
              <a:ext uri="{FF2B5EF4-FFF2-40B4-BE49-F238E27FC236}">
                <a16:creationId xmlns:a16="http://schemas.microsoft.com/office/drawing/2014/main" id="{28004940-3F66-6C56-A4A0-9686E8BC207D}"/>
              </a:ext>
            </a:extLst>
          </p:cNvPr>
          <p:cNvSpPr txBox="1"/>
          <p:nvPr/>
        </p:nvSpPr>
        <p:spPr>
          <a:xfrm>
            <a:off x="1638300" y="4614222"/>
            <a:ext cx="8915400" cy="646331"/>
          </a:xfrm>
          <a:prstGeom prst="rect">
            <a:avLst/>
          </a:prstGeom>
          <a:solidFill>
            <a:schemeClr val="bg1"/>
          </a:solidFill>
        </p:spPr>
        <p:txBody>
          <a:bodyPr wrap="square">
            <a:spAutoFit/>
          </a:bodyPr>
          <a:lstStyle/>
          <a:p>
            <a:pPr algn="ctr"/>
            <a:r>
              <a:rPr lang="vi-VN" b="1" i="1">
                <a:effectLst/>
                <a:latin typeface="Helvetica Neue"/>
              </a:rPr>
              <a:t>Đoạn sạt lở trong đợt triều cường từ ngày 26 đến 29/10/2015</a:t>
            </a:r>
            <a:r>
              <a:rPr lang="en-US" b="1" i="1">
                <a:effectLst/>
                <a:latin typeface="Helvetica Neue"/>
              </a:rPr>
              <a:t> </a:t>
            </a:r>
            <a:r>
              <a:rPr lang="vi-VN" b="1" i="1">
                <a:effectLst/>
                <a:latin typeface="Helvetica Neue"/>
              </a:rPr>
              <a:t>dài khoảng 200m</a:t>
            </a:r>
            <a:r>
              <a:rPr lang="en-US" b="1" i="1">
                <a:effectLst/>
                <a:latin typeface="Helvetica Neue"/>
              </a:rPr>
              <a:t> ở Bảo Thuận</a:t>
            </a:r>
            <a:endParaRPr lang="en-US" b="1"/>
          </a:p>
        </p:txBody>
      </p:sp>
    </p:spTree>
    <p:extLst>
      <p:ext uri="{BB962C8B-B14F-4D97-AF65-F5344CB8AC3E}">
        <p14:creationId xmlns:p14="http://schemas.microsoft.com/office/powerpoint/2010/main" val="3398062689"/>
      </p:ext>
    </p:extLst>
  </p:cSld>
  <p:clrMapOvr>
    <a:masterClrMapping/>
  </p:clrMapOvr>
  <p:transition spd="slow">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n81 zalo Nguyen Thi Tho">
            <a:extLst>
              <a:ext uri="{FF2B5EF4-FFF2-40B4-BE49-F238E27FC236}">
                <a16:creationId xmlns:a16="http://schemas.microsoft.com/office/drawing/2014/main" id="{AD9DDE15-1E0C-6169-2EB1-6C63EB043C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869250"/>
            <a:ext cx="8915400" cy="42932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69204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mj-lt"/>
                <a:cs typeface="Times New Roman" panose="02020603050405020304"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5"/>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mj-lt"/>
                <a:ea typeface="Times New Roman" panose="02020603050405020304" pitchFamily="18" charset="0"/>
                <a:cs typeface="Times New Roman" panose="02020603050405020304" pitchFamily="18" charset="0"/>
              </a:rPr>
              <a:t>Có hại:</a:t>
            </a:r>
            <a:endParaRPr lang="en-US" sz="3200" b="1">
              <a:effectLst/>
              <a:latin typeface="+mj-lt"/>
              <a:ea typeface="Times New Roman" panose="02020603050405020304"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62201" y="5537919"/>
            <a:ext cx="9095057" cy="1154162"/>
          </a:xfrm>
          <a:prstGeom prst="rect">
            <a:avLst/>
          </a:prstGeom>
          <a:noFill/>
        </p:spPr>
        <p:txBody>
          <a:bodyPr wrap="square">
            <a:spAutoFit/>
          </a:bodyPr>
          <a:lstStyle/>
          <a:p>
            <a:pPr marL="0" marR="0" algn="just">
              <a:lnSpc>
                <a:spcPct val="115000"/>
              </a:lnSpc>
              <a:spcBef>
                <a:spcPts val="0"/>
              </a:spcBef>
              <a:spcAft>
                <a:spcPts val="0"/>
              </a:spcAft>
            </a:pPr>
            <a:r>
              <a:rPr lang="vi-VN" sz="3000" i="1">
                <a:effectLst/>
                <a:latin typeface="+mj-lt"/>
                <a:ea typeface="Times New Roman" panose="02020603050405020304" pitchFamily="18" charset="0"/>
                <a:cs typeface="Times New Roman" panose="02020603050405020304" pitchFamily="18" charset="0"/>
              </a:rPr>
              <a:t>Có những thủy triều lớn lấn vào đất liền cũng có thể gây mất an toàn cho cư dân ven biển</a:t>
            </a:r>
          </a:p>
        </p:txBody>
      </p:sp>
    </p:spTree>
    <p:extLst>
      <p:ext uri="{BB962C8B-B14F-4D97-AF65-F5344CB8AC3E}">
        <p14:creationId xmlns:p14="http://schemas.microsoft.com/office/powerpoint/2010/main" val="2024199343"/>
      </p:ext>
    </p:extLst>
  </p:cSld>
  <p:clrMapOvr>
    <a:masterClrMapping/>
  </p:clrMapOvr>
  <p:transition spd="slow">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n81 zalo Nguyen Thi Tho">
            <a:extLst>
              <a:ext uri="{FF2B5EF4-FFF2-40B4-BE49-F238E27FC236}">
                <a16:creationId xmlns:a16="http://schemas.microsoft.com/office/drawing/2014/main" id="{20E39E4E-1E29-FAF6-C770-16966755D1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327" b="12650"/>
          <a:stretch/>
        </p:blipFill>
        <p:spPr bwMode="auto">
          <a:xfrm>
            <a:off x="1638300" y="869250"/>
            <a:ext cx="8915400" cy="42932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69204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mj-lt"/>
                <a:cs typeface="Times New Roman" panose="02020603050405020304"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5"/>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mj-lt"/>
                <a:ea typeface="Times New Roman" panose="02020603050405020304" pitchFamily="18" charset="0"/>
                <a:cs typeface="Times New Roman" panose="02020603050405020304" pitchFamily="18" charset="0"/>
              </a:rPr>
              <a:t>Có lợi:</a:t>
            </a:r>
            <a:endParaRPr lang="en-US" sz="3200" b="1">
              <a:effectLst/>
              <a:latin typeface="+mj-lt"/>
              <a:ea typeface="Times New Roman" panose="02020603050405020304"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43150" y="5746545"/>
            <a:ext cx="9095057" cy="613245"/>
          </a:xfrm>
          <a:prstGeom prst="rect">
            <a:avLst/>
          </a:prstGeom>
          <a:noFill/>
        </p:spPr>
        <p:txBody>
          <a:bodyPr wrap="square">
            <a:spAutoFit/>
          </a:bodyPr>
          <a:lstStyle/>
          <a:p>
            <a:pPr marL="0" marR="0" algn="just">
              <a:lnSpc>
                <a:spcPct val="115000"/>
              </a:lnSpc>
              <a:spcBef>
                <a:spcPts val="0"/>
              </a:spcBef>
              <a:spcAft>
                <a:spcPts val="0"/>
              </a:spcAft>
            </a:pPr>
            <a:r>
              <a:rPr lang="vi-VN" sz="3200" i="1">
                <a:effectLst/>
                <a:latin typeface="+mj-lt"/>
                <a:ea typeface="Times New Roman" panose="02020603050405020304" pitchFamily="18" charset="0"/>
                <a:cs typeface="Times New Roman" panose="02020603050405020304" pitchFamily="18" charset="0"/>
              </a:rPr>
              <a:t>Thuận tiện cho việc đánh, bắt cá</a:t>
            </a:r>
          </a:p>
        </p:txBody>
      </p:sp>
    </p:spTree>
    <p:extLst>
      <p:ext uri="{BB962C8B-B14F-4D97-AF65-F5344CB8AC3E}">
        <p14:creationId xmlns:p14="http://schemas.microsoft.com/office/powerpoint/2010/main" val="93858378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n81 zalo Nguyen Thi Tho">
            <a:extLst>
              <a:ext uri="{FF2B5EF4-FFF2-40B4-BE49-F238E27FC236}">
                <a16:creationId xmlns:a16="http://schemas.microsoft.com/office/drawing/2014/main" id="{D8ED3973-6C9D-7F23-2141-002FDC74C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869250"/>
            <a:ext cx="8915400" cy="42932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297223"/>
            <a:ext cx="9228407" cy="69204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mj-lt"/>
                <a:cs typeface="Times New Roman" panose="02020603050405020304"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6"/>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Sitka Small" panose="02000505000000020004" pitchFamily="2" charset="0"/>
                <a:ea typeface="Times New Roman" panose="02020603050405020304" pitchFamily="18" charset="0"/>
                <a:cs typeface="Times New Roman" panose="02020603050405020304" pitchFamily="18" charset="0"/>
              </a:rPr>
              <a:t>Có lợi:</a:t>
            </a:r>
            <a:endParaRPr lang="en-US" sz="3200" b="1">
              <a:effectLst/>
              <a:latin typeface="Sitka Small" panose="02000505000000020004" pitchFamily="2" charset="0"/>
              <a:ea typeface="Times New Roman" panose="02020603050405020304"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43150" y="5746546"/>
            <a:ext cx="9095057" cy="622799"/>
          </a:xfrm>
          <a:prstGeom prst="rect">
            <a:avLst/>
          </a:prstGeom>
          <a:noFill/>
        </p:spPr>
        <p:txBody>
          <a:bodyPr wrap="square">
            <a:spAutoFit/>
          </a:bodyPr>
          <a:lstStyle/>
          <a:p>
            <a:pPr marL="0" marR="0" algn="just">
              <a:lnSpc>
                <a:spcPct val="115000"/>
              </a:lnSpc>
              <a:spcBef>
                <a:spcPts val="0"/>
              </a:spcBef>
              <a:spcAft>
                <a:spcPts val="0"/>
              </a:spcAft>
            </a:pPr>
            <a:r>
              <a:rPr lang="vi-VN" sz="3200" i="1">
                <a:effectLst/>
                <a:latin typeface="+mj-lt"/>
                <a:ea typeface="Times New Roman" panose="02020603050405020304" pitchFamily="18" charset="0"/>
                <a:cs typeface="Times New Roman" panose="02020603050405020304" pitchFamily="18" charset="0"/>
              </a:rPr>
              <a:t>Cung cấp nước</a:t>
            </a:r>
            <a:r>
              <a:rPr lang="en-US" sz="3200" i="1">
                <a:effectLst/>
                <a:latin typeface="+mj-lt"/>
                <a:ea typeface="Times New Roman" panose="02020603050405020304" pitchFamily="18" charset="0"/>
                <a:cs typeface="Times New Roman" panose="02020603050405020304" pitchFamily="18" charset="0"/>
              </a:rPr>
              <a:t> phát triển thủy điện, thủy lợi</a:t>
            </a:r>
            <a:endParaRPr lang="vi-VN" sz="3200" i="1">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1183218"/>
      </p:ext>
    </p:extLst>
  </p:cSld>
  <p:clrMapOvr>
    <a:masterClrMapping/>
  </p:clrMapOvr>
  <p:transition spd="slow">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n81 zalo Nguyen Thi Tho">
            <a:extLst>
              <a:ext uri="{FF2B5EF4-FFF2-40B4-BE49-F238E27FC236}">
                <a16:creationId xmlns:a16="http://schemas.microsoft.com/office/drawing/2014/main" id="{4F702456-265D-9761-F5A4-34A3199474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115"/>
          <a:stretch/>
        </p:blipFill>
        <p:spPr bwMode="auto">
          <a:xfrm>
            <a:off x="1638300" y="869250"/>
            <a:ext cx="8915400" cy="42932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67787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Times New Roman" pitchFamily="18" charset="0"/>
                <a:cs typeface="Times New Roman"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6"/>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Sitka Small" panose="02000505000000020004" pitchFamily="2" charset="0"/>
                <a:ea typeface="Times New Roman" panose="02020603050405020304" pitchFamily="18" charset="0"/>
                <a:cs typeface="Times New Roman" panose="02020603050405020304" pitchFamily="18" charset="0"/>
              </a:rPr>
              <a:t>Có lợi:</a:t>
            </a:r>
            <a:endParaRPr lang="en-US" sz="3200" b="1">
              <a:effectLst/>
              <a:latin typeface="Sitka Small" panose="02000505000000020004" pitchFamily="2" charset="0"/>
              <a:ea typeface="Times New Roman" panose="02020603050405020304"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81250" y="5746545"/>
            <a:ext cx="9095057" cy="612796"/>
          </a:xfrm>
          <a:prstGeom prst="rect">
            <a:avLst/>
          </a:prstGeom>
          <a:noFill/>
        </p:spPr>
        <p:txBody>
          <a:bodyPr wrap="square">
            <a:spAutoFit/>
          </a:bodyPr>
          <a:lstStyle/>
          <a:p>
            <a:pPr algn="just">
              <a:lnSpc>
                <a:spcPct val="115000"/>
              </a:lnSpc>
              <a:spcBef>
                <a:spcPts val="0"/>
              </a:spcBef>
              <a:spcAft>
                <a:spcPts val="0"/>
              </a:spcAft>
            </a:pPr>
            <a:r>
              <a:rPr lang="en-US" sz="3200" i="1" dirty="0" err="1">
                <a:effectLst/>
                <a:latin typeface="Times New Roman" pitchFamily="18" charset="0"/>
                <a:ea typeface="Times New Roman" pitchFamily="18" charset="0"/>
                <a:cs typeface="Times New Roman" pitchFamily="18" charset="0"/>
              </a:rPr>
              <a:t>Phát</a:t>
            </a:r>
            <a:r>
              <a:rPr lang="en-US" sz="3200" i="1" dirty="0">
                <a:effectLst/>
                <a:latin typeface="Times New Roman" pitchFamily="18" charset="0"/>
                <a:ea typeface="Times New Roman" pitchFamily="18" charset="0"/>
                <a:cs typeface="Times New Roman" pitchFamily="18" charset="0"/>
              </a:rPr>
              <a:t> </a:t>
            </a:r>
            <a:r>
              <a:rPr lang="en-US" sz="3200" i="1" dirty="0" err="1">
                <a:effectLst/>
                <a:latin typeface="Times New Roman" pitchFamily="18" charset="0"/>
                <a:ea typeface="Times New Roman" pitchFamily="18" charset="0"/>
                <a:cs typeface="Times New Roman" pitchFamily="18" charset="0"/>
              </a:rPr>
              <a:t>triển</a:t>
            </a:r>
            <a:r>
              <a:rPr lang="en-US" sz="3200" i="1" dirty="0">
                <a:effectLst/>
                <a:latin typeface="Times New Roman" pitchFamily="18" charset="0"/>
                <a:ea typeface="Times New Roman" pitchFamily="18" charset="0"/>
                <a:cs typeface="Times New Roman" pitchFamily="18" charset="0"/>
              </a:rPr>
              <a:t> </a:t>
            </a:r>
            <a:r>
              <a:rPr lang="en-US" sz="3200" i="1" dirty="0" err="1">
                <a:effectLst/>
                <a:latin typeface="Times New Roman" pitchFamily="18" charset="0"/>
                <a:ea typeface="Times New Roman" pitchFamily="18" charset="0"/>
                <a:cs typeface="Times New Roman" pitchFamily="18" charset="0"/>
              </a:rPr>
              <a:t>giao</a:t>
            </a:r>
            <a:r>
              <a:rPr lang="en-US" sz="3200" i="1" dirty="0">
                <a:effectLst/>
                <a:latin typeface="Times New Roman" pitchFamily="18" charset="0"/>
                <a:ea typeface="Times New Roman" pitchFamily="18" charset="0"/>
                <a:cs typeface="Times New Roman" pitchFamily="18" charset="0"/>
              </a:rPr>
              <a:t> </a:t>
            </a:r>
            <a:r>
              <a:rPr lang="en-US" sz="3200" i="1" dirty="0" err="1">
                <a:effectLst/>
                <a:latin typeface="Times New Roman" pitchFamily="18" charset="0"/>
                <a:ea typeface="Times New Roman" pitchFamily="18" charset="0"/>
                <a:cs typeface="Times New Roman" pitchFamily="18" charset="0"/>
              </a:rPr>
              <a:t>thông</a:t>
            </a:r>
            <a:r>
              <a:rPr lang="en-US" sz="3200" i="1" dirty="0">
                <a:effectLst/>
                <a:latin typeface="Times New Roman" pitchFamily="18" charset="0"/>
                <a:ea typeface="Times New Roman" pitchFamily="18" charset="0"/>
                <a:cs typeface="Times New Roman" pitchFamily="18" charset="0"/>
              </a:rPr>
              <a:t> </a:t>
            </a:r>
            <a:r>
              <a:rPr lang="en-US" sz="3200" i="1" dirty="0" err="1">
                <a:effectLst/>
                <a:latin typeface="Times New Roman" pitchFamily="18" charset="0"/>
                <a:ea typeface="Times New Roman" pitchFamily="18" charset="0"/>
                <a:cs typeface="Times New Roman" pitchFamily="18" charset="0"/>
              </a:rPr>
              <a:t>vận</a:t>
            </a:r>
            <a:r>
              <a:rPr lang="en-US" sz="3200" i="1" dirty="0">
                <a:effectLst/>
                <a:latin typeface="Times New Roman" pitchFamily="18" charset="0"/>
                <a:ea typeface="Times New Roman" pitchFamily="18" charset="0"/>
                <a:cs typeface="Times New Roman" pitchFamily="18" charset="0"/>
              </a:rPr>
              <a:t> </a:t>
            </a:r>
            <a:r>
              <a:rPr lang="en-US" sz="3200" i="1" dirty="0" err="1">
                <a:effectLst/>
                <a:latin typeface="Times New Roman" pitchFamily="18" charset="0"/>
                <a:ea typeface="Times New Roman" pitchFamily="18" charset="0"/>
                <a:cs typeface="Times New Roman" pitchFamily="18" charset="0"/>
              </a:rPr>
              <a:t>tải</a:t>
            </a:r>
            <a:endParaRPr lang="en-US" sz="3200" dirty="0">
              <a:effectLst/>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3555515149"/>
      </p:ext>
    </p:extLst>
  </p:cSld>
  <p:clrMapOvr>
    <a:masterClrMapping/>
  </p:clrMapOvr>
  <p:transition spd="slow">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n81 zalo Nguyen Thi Tho">
            <a:extLst>
              <a:ext uri="{FF2B5EF4-FFF2-40B4-BE49-F238E27FC236}">
                <a16:creationId xmlns:a16="http://schemas.microsoft.com/office/drawing/2014/main" id="{09322090-4AA3-1A92-32D6-A909AECCA7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50"/>
          <a:stretch/>
        </p:blipFill>
        <p:spPr bwMode="auto">
          <a:xfrm>
            <a:off x="1638300" y="869250"/>
            <a:ext cx="8915400" cy="42932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1481798" y="14069"/>
            <a:ext cx="9228407" cy="692049"/>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en-US" sz="3600" b="1">
                <a:latin typeface="+mj-lt"/>
                <a:cs typeface="Times New Roman" panose="02020603050405020304" pitchFamily="18" charset="0"/>
              </a:rPr>
              <a:t>Tác động của thủy triều:</a:t>
            </a:r>
          </a:p>
        </p:txBody>
      </p:sp>
      <p:sp>
        <p:nvSpPr>
          <p:cNvPr id="2" name="TextBox 1" descr="n81 zalo Nguyen Thi Tho">
            <a:extLst>
              <a:ext uri="{FF2B5EF4-FFF2-40B4-BE49-F238E27FC236}">
                <a16:creationId xmlns:a16="http://schemas.microsoft.com/office/drawing/2014/main" id="{57167417-5B3A-C12E-DB81-7A8B975AD6AF}"/>
              </a:ext>
            </a:extLst>
          </p:cNvPr>
          <p:cNvSpPr txBox="1"/>
          <p:nvPr/>
        </p:nvSpPr>
        <p:spPr>
          <a:xfrm>
            <a:off x="355544" y="5746545"/>
            <a:ext cx="1816157" cy="658642"/>
          </a:xfrm>
          <a:prstGeom prst="rect">
            <a:avLst/>
          </a:prstGeom>
          <a:solidFill>
            <a:schemeClr val="bg1"/>
          </a:solidFill>
          <a:ln w="28575">
            <a:solidFill>
              <a:schemeClr val="bg1"/>
            </a:solidFill>
          </a:ln>
        </p:spPr>
        <p:txBody>
          <a:bodyPr wrap="square">
            <a:spAutoFit/>
          </a:bodyPr>
          <a:lstStyle/>
          <a:p>
            <a:pPr marL="0" marR="0" algn="just">
              <a:lnSpc>
                <a:spcPct val="115000"/>
              </a:lnSpc>
              <a:spcBef>
                <a:spcPts val="0"/>
              </a:spcBef>
              <a:spcAft>
                <a:spcPts val="0"/>
              </a:spcAft>
            </a:pPr>
            <a:r>
              <a:rPr lang="en-US" sz="3200" b="1" i="1">
                <a:effectLst/>
                <a:latin typeface="+mj-lt"/>
                <a:ea typeface="Times New Roman" panose="02020603050405020304" pitchFamily="18" charset="0"/>
                <a:cs typeface="Times New Roman" panose="02020603050405020304" pitchFamily="18" charset="0"/>
              </a:rPr>
              <a:t>Có lợi:</a:t>
            </a:r>
            <a:endParaRPr lang="en-US" sz="3200" b="1">
              <a:effectLst/>
              <a:latin typeface="+mj-lt"/>
              <a:ea typeface="Times New Roman" panose="02020603050405020304" pitchFamily="18" charset="0"/>
            </a:endParaRPr>
          </a:p>
        </p:txBody>
      </p:sp>
      <p:sp>
        <p:nvSpPr>
          <p:cNvPr id="3" name="TextBox 2" descr="n81 zalo Nguyen Thi Tho">
            <a:extLst>
              <a:ext uri="{FF2B5EF4-FFF2-40B4-BE49-F238E27FC236}">
                <a16:creationId xmlns:a16="http://schemas.microsoft.com/office/drawing/2014/main" id="{FE1B5497-B7D4-99CB-CE80-3C311396FA6D}"/>
              </a:ext>
            </a:extLst>
          </p:cNvPr>
          <p:cNvSpPr txBox="1"/>
          <p:nvPr/>
        </p:nvSpPr>
        <p:spPr>
          <a:xfrm>
            <a:off x="2381250" y="5746545"/>
            <a:ext cx="9095057" cy="622799"/>
          </a:xfrm>
          <a:prstGeom prst="rect">
            <a:avLst/>
          </a:prstGeom>
          <a:noFill/>
        </p:spPr>
        <p:txBody>
          <a:bodyPr wrap="square">
            <a:spAutoFit/>
          </a:bodyPr>
          <a:lstStyle/>
          <a:p>
            <a:pPr algn="just">
              <a:lnSpc>
                <a:spcPct val="115000"/>
              </a:lnSpc>
              <a:spcBef>
                <a:spcPts val="0"/>
              </a:spcBef>
              <a:spcAft>
                <a:spcPts val="0"/>
              </a:spcAft>
            </a:pPr>
            <a:r>
              <a:rPr lang="vi-VN" sz="3200" i="1">
                <a:effectLst/>
                <a:latin typeface="+mj-lt"/>
                <a:ea typeface="Times New Roman" panose="02020603050405020304" pitchFamily="18" charset="0"/>
                <a:cs typeface="Times New Roman" panose="02020603050405020304" pitchFamily="18" charset="0"/>
              </a:rPr>
              <a:t>Dẫn nước vào ruộng làm muối</a:t>
            </a:r>
            <a:endParaRPr lang="en-US" sz="3200">
              <a:effectLst/>
              <a:latin typeface="+mj-lt"/>
              <a:ea typeface="Times New Roman" panose="02020603050405020304" pitchFamily="18" charset="0"/>
            </a:endParaRPr>
          </a:p>
        </p:txBody>
      </p:sp>
    </p:spTree>
    <p:extLst>
      <p:ext uri="{BB962C8B-B14F-4D97-AF65-F5344CB8AC3E}">
        <p14:creationId xmlns:p14="http://schemas.microsoft.com/office/powerpoint/2010/main" val="1634926919"/>
      </p:ext>
    </p:extLst>
  </p:cSld>
  <p:clrMapOvr>
    <a:masterClrMapping/>
  </p:clrMapOvr>
  <p:transition spd="slow">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79B5CF63-735B-E854-F14D-FCEA112825FB}"/>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3</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sp>
        <p:nvSpPr>
          <p:cNvPr id="4" name="Rectangle 4" descr="n81 zalo Nguyen Thi Tho">
            <a:extLst>
              <a:ext uri="{FF2B5EF4-FFF2-40B4-BE49-F238E27FC236}">
                <a16:creationId xmlns:a16="http://schemas.microsoft.com/office/drawing/2014/main" id="{E80D77E0-7B6C-E64C-C32B-1FD91CFA0EFE}"/>
              </a:ext>
            </a:extLst>
          </p:cNvPr>
          <p:cNvSpPr>
            <a:spLocks noChangeArrowheads="1"/>
          </p:cNvSpPr>
          <p:nvPr/>
        </p:nvSpPr>
        <p:spPr bwMode="auto">
          <a:xfrm>
            <a:off x="347006" y="1182232"/>
            <a:ext cx="649034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a:spcBef>
                <a:spcPct val="0"/>
              </a:spcBef>
              <a:buClrTx/>
              <a:buSzTx/>
              <a:buNone/>
              <a:defRPr/>
            </a:pPr>
            <a:r>
              <a:rPr lang="en-US" altLang="en-US" sz="2800" b="1">
                <a:solidFill>
                  <a:schemeClr val="tx1"/>
                </a:solidFill>
                <a:latin typeface="Times New Roman" pitchFamily="18" charset="0"/>
                <a:cs typeface="Times New Roman" pitchFamily="18" charset="0"/>
              </a:rPr>
              <a:t>Câu 4:</a:t>
            </a:r>
            <a:r>
              <a:rPr lang="en-US" altLang="en-US" sz="2800">
                <a:solidFill>
                  <a:schemeClr val="tx1"/>
                </a:solidFill>
                <a:latin typeface="Times New Roman" pitchFamily="18" charset="0"/>
                <a:cs typeface="Times New Roman" pitchFamily="18" charset="0"/>
              </a:rPr>
              <a:t> Sao đôi rất quan trọng trong vật lí thiên vặn, quan sát quỹ đạo sao đôi giúp ta xác định khối lượng của chúng. Nêu cách phân loại sao đôi</a:t>
            </a:r>
          </a:p>
        </p:txBody>
      </p:sp>
      <p:pic>
        <p:nvPicPr>
          <p:cNvPr id="3074" name="Picture 2" descr="n81 zalo Nguyen Thi Tho">
            <a:extLst>
              <a:ext uri="{FF2B5EF4-FFF2-40B4-BE49-F238E27FC236}">
                <a16:creationId xmlns:a16="http://schemas.microsoft.com/office/drawing/2014/main" id="{83A2BFD4-0B4B-BA05-7C4D-367E439C6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996" y="1050361"/>
            <a:ext cx="4572000" cy="2571750"/>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
        <p:nvSpPr>
          <p:cNvPr id="7" name="TextBox 6" descr="n81 zalo Nguyen Thi Tho">
            <a:extLst>
              <a:ext uri="{FF2B5EF4-FFF2-40B4-BE49-F238E27FC236}">
                <a16:creationId xmlns:a16="http://schemas.microsoft.com/office/drawing/2014/main" id="{BF97DE4F-1CDE-E1B8-6209-12F580F66A50}"/>
              </a:ext>
            </a:extLst>
          </p:cNvPr>
          <p:cNvSpPr txBox="1"/>
          <p:nvPr/>
        </p:nvSpPr>
        <p:spPr>
          <a:xfrm>
            <a:off x="347004" y="4085862"/>
            <a:ext cx="11497992" cy="1815882"/>
          </a:xfrm>
          <a:prstGeom prst="rect">
            <a:avLst/>
          </a:prstGeom>
          <a:noFill/>
        </p:spPr>
        <p:txBody>
          <a:bodyPr wrap="square">
            <a:spAutoFit/>
          </a:bodyPr>
          <a:lstStyle/>
          <a:p>
            <a:pPr algn="just"/>
            <a:r>
              <a:rPr lang="en-US" sz="2800">
                <a:effectLst/>
                <a:latin typeface="Times New Roman" pitchFamily="18" charset="0"/>
                <a:ea typeface="Times New Roman" pitchFamily="18" charset="0"/>
                <a:cs typeface="Times New Roman" pitchFamily="18" charset="0"/>
              </a:rPr>
              <a:t>Một sao đôi được tạo thành từ một hệ thống gồm hai ngôi sao chuyển động trên quỹ đạo của khối tâm hai ngôi sao. Việc quan sát quỹ đạo của sao đôi sẽ xác định được khối lượng của chúng. Khối lượng của nhiều ngôi sao đơn sẽ được xác định bằng cách ngoại suy từ những sao đôi.</a:t>
            </a:r>
            <a:endParaRPr lang="en-US" sz="2800">
              <a:latin typeface="Times New Roman" pitchFamily="18" charset="0"/>
              <a:cs typeface="Times New Roman" pitchFamily="18" charset="0"/>
            </a:endParaRPr>
          </a:p>
        </p:txBody>
      </p:sp>
    </p:spTree>
    <p:extLst>
      <p:ext uri="{BB962C8B-B14F-4D97-AF65-F5344CB8AC3E}">
        <p14:creationId xmlns:p14="http://schemas.microsoft.com/office/powerpoint/2010/main" val="54556128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n81 zalo Nguyen Thi Tho">
            <a:extLst>
              <a:ext uri="{FF2B5EF4-FFF2-40B4-BE49-F238E27FC236}">
                <a16:creationId xmlns:a16="http://schemas.microsoft.com/office/drawing/2014/main" id="{AB221BED-515C-4FDC-BF0C-3D2FE4F4060B}"/>
              </a:ext>
            </a:extLst>
          </p:cNvPr>
          <p:cNvSpPr>
            <a:spLocks noGrp="1"/>
          </p:cNvSpPr>
          <p:nvPr>
            <p:ph type="sldNum" sz="quarter" idx="12"/>
          </p:nvPr>
        </p:nvSpPr>
        <p:spPr/>
        <p:txBody>
          <a:bodyPr/>
          <a:lstStyle/>
          <a:p>
            <a:pPr>
              <a:spcBef>
                <a:spcPts val="0"/>
              </a:spcBef>
              <a:spcAft>
                <a:spcPts val="0"/>
              </a:spcAft>
            </a:pPr>
            <a:fld id="{00000000-1234-1234-1234-123412341234}" type="slidenum">
              <a:rPr lang="en" smtClean="0"/>
              <a:pPr>
                <a:spcBef>
                  <a:spcPts val="0"/>
                </a:spcBef>
                <a:spcAft>
                  <a:spcPts val="0"/>
                </a:spcAft>
              </a:pPr>
              <a:t>5</a:t>
            </a:fld>
            <a:endParaRPr lang="en"/>
          </a:p>
        </p:txBody>
      </p:sp>
      <p:pic>
        <p:nvPicPr>
          <p:cNvPr id="3" name="Picture 2" descr="n81 zalo Nguyen Thi Tho">
            <a:extLst>
              <a:ext uri="{FF2B5EF4-FFF2-40B4-BE49-F238E27FC236}">
                <a16:creationId xmlns:a16="http://schemas.microsoft.com/office/drawing/2014/main" id="{5D98CE46-3887-5796-C078-02640100D4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785" y="2972968"/>
            <a:ext cx="2649811" cy="297838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4" name="Picture 4" descr="n81 zalo Nguyen Thi Tho">
            <a:extLst>
              <a:ext uri="{FF2B5EF4-FFF2-40B4-BE49-F238E27FC236}">
                <a16:creationId xmlns:a16="http://schemas.microsoft.com/office/drawing/2014/main" id="{514CDBFB-52E1-4D45-DE97-08AEBEB8EDB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42642" y="5304009"/>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n81 zalo Nguyen Thi Tho">
            <a:extLst>
              <a:ext uri="{FF2B5EF4-FFF2-40B4-BE49-F238E27FC236}">
                <a16:creationId xmlns:a16="http://schemas.microsoft.com/office/drawing/2014/main" id="{46D696C6-77A4-8E3F-89DC-C2F37D1BAEE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207717" y="4921425"/>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Folded Corner 5" descr="n81 zalo Nguyen Thi Tho">
            <a:extLst>
              <a:ext uri="{FF2B5EF4-FFF2-40B4-BE49-F238E27FC236}">
                <a16:creationId xmlns:a16="http://schemas.microsoft.com/office/drawing/2014/main" id="{6859A9F0-B71F-EFCB-A37E-FDB5DF94E9DB}"/>
              </a:ext>
            </a:extLst>
          </p:cNvPr>
          <p:cNvSpPr/>
          <p:nvPr/>
        </p:nvSpPr>
        <p:spPr>
          <a:xfrm>
            <a:off x="10250260" y="4462162"/>
            <a:ext cx="1331913" cy="119403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0" u="none" strike="noStrike" kern="1200" cap="none" spc="0" normalizeH="0" baseline="0" noProof="0" dirty="0" err="1">
                <a:ln>
                  <a:noFill/>
                </a:ln>
                <a:solidFill>
                  <a:srgbClr val="000000"/>
                </a:solidFill>
                <a:effectLst/>
                <a:uLnTx/>
                <a:uFillTx/>
                <a:latin typeface="Sitka Small" panose="02000505000000020004" pitchFamily="2" charset="0"/>
                <a:ea typeface="+mn-ea"/>
                <a:cs typeface="Arial" panose="020B0604020202020204" pitchFamily="34" charset="0"/>
              </a:rPr>
              <a:t>Bạn</a:t>
            </a:r>
            <a:r>
              <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 </a:t>
            </a:r>
            <a:r>
              <a:rPr kumimoji="0" lang="en-US" altLang="en-US" sz="1800" b="1" i="0" u="none" strike="noStrike" kern="1200" cap="none" spc="0" normalizeH="0" baseline="0" noProof="0" dirty="0" err="1">
                <a:ln>
                  <a:noFill/>
                </a:ln>
                <a:solidFill>
                  <a:srgbClr val="000000"/>
                </a:solidFill>
                <a:effectLst/>
                <a:uLnTx/>
                <a:uFillTx/>
                <a:latin typeface="Sitka Small" panose="02000505000000020004" pitchFamily="2" charset="0"/>
                <a:ea typeface="+mn-ea"/>
                <a:cs typeface="Arial" panose="020B0604020202020204" pitchFamily="34" charset="0"/>
              </a:rPr>
              <a:t>được</a:t>
            </a:r>
            <a:r>
              <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 9 </a:t>
            </a:r>
            <a:r>
              <a:rPr kumimoji="0" lang="en-US" altLang="en-US" sz="1800" b="1" i="0" u="none" strike="noStrike" kern="1200" cap="none" spc="0" normalizeH="0" baseline="0" noProof="0" dirty="0" err="1">
                <a:ln>
                  <a:noFill/>
                </a:ln>
                <a:solidFill>
                  <a:srgbClr val="000000"/>
                </a:solidFill>
                <a:effectLst/>
                <a:uLnTx/>
                <a:uFillTx/>
                <a:latin typeface="Sitka Small" panose="02000505000000020004" pitchFamily="2" charset="0"/>
                <a:ea typeface="+mn-ea"/>
                <a:cs typeface="Arial" panose="020B0604020202020204" pitchFamily="34" charset="0"/>
              </a:rPr>
              <a:t>điểm</a:t>
            </a:r>
            <a:r>
              <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rPr>
              <a:t> </a:t>
            </a:r>
            <a:r>
              <a:rPr kumimoji="0" lang="en-US" altLang="en-US" sz="1800" b="1" i="0" u="none" strike="noStrike" kern="1200" cap="none" spc="0" normalizeH="0" baseline="0" noProof="0" err="1">
                <a:ln>
                  <a:noFill/>
                </a:ln>
                <a:solidFill>
                  <a:srgbClr val="000000"/>
                </a:solidFill>
                <a:effectLst/>
                <a:uLnTx/>
                <a:uFillTx/>
                <a:latin typeface="Sitka Small" panose="02000505000000020004" pitchFamily="2" charset="0"/>
                <a:ea typeface="+mn-ea"/>
                <a:cs typeface="Arial" panose="020B0604020202020204" pitchFamily="34" charset="0"/>
              </a:rPr>
              <a:t>nhé</a:t>
            </a:r>
            <a:r>
              <a:rPr kumimoji="0" lang="en-US" altLang="en-US" sz="1800" b="1" i="0" u="none" strike="noStrike" kern="1200" cap="none" spc="0" normalizeH="0" baseline="0" noProof="0">
                <a:ln>
                  <a:noFill/>
                </a:ln>
                <a:solidFill>
                  <a:srgbClr val="000000"/>
                </a:solidFill>
                <a:effectLst/>
                <a:uLnTx/>
                <a:uFillTx/>
                <a:latin typeface="Sitka Small" panose="02000505000000020004" pitchFamily="2" charset="0"/>
                <a:ea typeface="+mn-ea"/>
                <a:cs typeface="Arial" panose="020B0604020202020204" pitchFamily="34" charset="0"/>
              </a:rPr>
              <a:t>!!</a:t>
            </a:r>
            <a:endParaRPr kumimoji="0" lang="en-US" altLang="en-US" sz="1800" b="1" i="0" u="none" strike="noStrike" kern="1200" cap="none" spc="0" normalizeH="0" baseline="0" noProof="0" dirty="0">
              <a:ln>
                <a:noFill/>
              </a:ln>
              <a:solidFill>
                <a:srgbClr val="000000"/>
              </a:solidFill>
              <a:effectLst/>
              <a:uLnTx/>
              <a:uFillTx/>
              <a:latin typeface="Sitka Small" panose="02000505000000020004" pitchFamily="2" charset="0"/>
              <a:ea typeface="+mn-ea"/>
              <a:cs typeface="Arial" panose="020B0604020202020204" pitchFamily="34" charset="0"/>
            </a:endParaRPr>
          </a:p>
        </p:txBody>
      </p:sp>
      <p:pic>
        <p:nvPicPr>
          <p:cNvPr id="7" name="Picture 6" descr="n81 zalo Nguyen Thi Tho">
            <a:extLst>
              <a:ext uri="{FF2B5EF4-FFF2-40B4-BE49-F238E27FC236}">
                <a16:creationId xmlns:a16="http://schemas.microsoft.com/office/drawing/2014/main" id="{C68D98F3-9B80-4B41-CF9B-BE8A0830B1F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325191" y="4599162"/>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n81 zalo Nguyen Thi Tho">
            <a:extLst>
              <a:ext uri="{FF2B5EF4-FFF2-40B4-BE49-F238E27FC236}">
                <a16:creationId xmlns:a16="http://schemas.microsoft.com/office/drawing/2014/main" id="{A788839B-E989-628D-C33C-82DE3EF9F02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538833" y="4462162"/>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descr="n81 zalo Nguyen Thi Tho">
            <a:extLst>
              <a:ext uri="{FF2B5EF4-FFF2-40B4-BE49-F238E27FC236}">
                <a16:creationId xmlns:a16="http://schemas.microsoft.com/office/drawing/2014/main" id="{8290941C-ECF3-835B-ACD3-FD7CD59752B2}"/>
              </a:ext>
            </a:extLst>
          </p:cNvPr>
          <p:cNvSpPr txBox="1">
            <a:spLocks noChangeArrowheads="1"/>
          </p:cNvSpPr>
          <p:nvPr/>
        </p:nvSpPr>
        <p:spPr bwMode="auto">
          <a:xfrm>
            <a:off x="380561" y="348881"/>
            <a:ext cx="9334939" cy="156966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Nhà</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khoa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học</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đã</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bị</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thiêu</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sống</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vì</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tuyên</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truyền</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thuyết</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nhật</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tâm</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Mặt</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Trời</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là</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trung</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tâm</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của</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vũ</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trụ</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t>
            </a:r>
            <a:r>
              <a:rPr kumimoji="0" lang="en-US" altLang="vi-VN" sz="3200" b="1" i="0" u="none" strike="noStrike" kern="1200" cap="none" spc="0" normalizeH="0" baseline="0" noProof="0" dirty="0" err="1">
                <a:ln>
                  <a:noFill/>
                </a:ln>
                <a:solidFill>
                  <a:srgbClr val="FFFFFF"/>
                </a:solidFill>
                <a:effectLst/>
                <a:uLnTx/>
                <a:uFillTx/>
                <a:latin typeface="Times New Roman" pitchFamily="18" charset="0"/>
                <a:cs typeface="Times New Roman" pitchFamily="18" charset="0"/>
              </a:rPr>
              <a:t>là</a:t>
            </a:r>
            <a:r>
              <a:rPr kumimoji="0" lang="en-US" altLang="vi-VN" sz="3200" b="1" i="0" u="none" strike="noStrike" kern="1200" cap="none" spc="0" normalizeH="0" baseline="0" noProof="0" dirty="0">
                <a:ln>
                  <a:noFill/>
                </a:ln>
                <a:solidFill>
                  <a:srgbClr val="FFFFFF"/>
                </a:solidFill>
                <a:effectLst/>
                <a:uLnTx/>
                <a:uFillTx/>
                <a:latin typeface="Times New Roman" pitchFamily="18" charset="0"/>
                <a:cs typeface="Times New Roman" pitchFamily="18" charset="0"/>
              </a:rPr>
              <a:t> ai?</a:t>
            </a:r>
          </a:p>
        </p:txBody>
      </p:sp>
      <p:sp>
        <p:nvSpPr>
          <p:cNvPr id="10" name="TextBox 9" descr="n81 zalo Nguyen Thi Tho">
            <a:extLst>
              <a:ext uri="{FF2B5EF4-FFF2-40B4-BE49-F238E27FC236}">
                <a16:creationId xmlns:a16="http://schemas.microsoft.com/office/drawing/2014/main" id="{D70DE5CD-1913-C049-39AB-405A5DB572C2}"/>
              </a:ext>
            </a:extLst>
          </p:cNvPr>
          <p:cNvSpPr txBox="1">
            <a:spLocks noChangeArrowheads="1"/>
          </p:cNvSpPr>
          <p:nvPr/>
        </p:nvSpPr>
        <p:spPr bwMode="auto">
          <a:xfrm>
            <a:off x="3210830" y="2611444"/>
            <a:ext cx="6500863" cy="353943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altLang="vi-VN" sz="2800" b="1" i="0" u="none" strike="noStrike" kern="1200" cap="none" spc="0" normalizeH="0" baseline="0" noProof="0" dirty="0">
                <a:ln>
                  <a:noFill/>
                </a:ln>
                <a:solidFill>
                  <a:srgbClr val="FFFFFF"/>
                </a:solidFill>
                <a:effectLst/>
                <a:uLnTx/>
                <a:uFillTx/>
                <a:latin typeface="+mj-lt"/>
                <a:ea typeface="+mn-ea"/>
                <a:cs typeface="+mn-cs"/>
              </a:rPr>
              <a:t>Giordano Bruno, người Ý (1548–1600), trái ngược với lời dạy của nhà thờ về vũ trụ lấy Trái đất làm trung tâm. Ông tin vào một vũ trụ vô tận</a:t>
            </a:r>
            <a:r>
              <a:rPr kumimoji="0" lang="en-US" altLang="vi-VN" sz="2800" b="1" i="0" u="none" strike="noStrike" kern="1200" cap="none" spc="0" normalizeH="0" baseline="0" noProof="0" dirty="0">
                <a:ln>
                  <a:noFill/>
                </a:ln>
                <a:solidFill>
                  <a:srgbClr val="FFFFFF"/>
                </a:solidFill>
                <a:effectLst/>
                <a:uLnTx/>
                <a:uFillTx/>
                <a:latin typeface="+mj-lt"/>
                <a:ea typeface="+mn-ea"/>
                <a:cs typeface="+mn-cs"/>
              </a:rPr>
              <a:t>. </a:t>
            </a:r>
            <a:r>
              <a:rPr kumimoji="0" lang="vi-VN" altLang="vi-VN" sz="2800" b="1" i="0" u="none" strike="noStrike" kern="1200" cap="none" spc="0" normalizeH="0" baseline="0" noProof="0" dirty="0">
                <a:ln>
                  <a:noFill/>
                </a:ln>
                <a:solidFill>
                  <a:srgbClr val="FFFFFF"/>
                </a:solidFill>
                <a:effectLst/>
                <a:uLnTx/>
                <a:uFillTx/>
                <a:latin typeface="+mj-lt"/>
                <a:ea typeface="+mn-ea"/>
                <a:cs typeface="+mn-cs"/>
              </a:rPr>
              <a:t>Khi được Tòa án Dị giáo yêu cầu khôi phục lại niềm tin của mình, Bruno từ chối. Ông bị tra tấn và thiêu sống vì niềm tin thẳng thắn của mình.</a:t>
            </a:r>
            <a:endParaRPr kumimoji="0" lang="en-US" altLang="vi-VN" sz="2800" b="1" i="0" u="none" strike="noStrike" kern="1200" cap="none" spc="0" normalizeH="0" baseline="0" noProof="0" dirty="0">
              <a:ln>
                <a:noFill/>
              </a:ln>
              <a:solidFill>
                <a:srgbClr val="FFFFFF"/>
              </a:solidFill>
              <a:effectLst/>
              <a:uLnTx/>
              <a:uFillTx/>
              <a:latin typeface="+mj-lt"/>
              <a:ea typeface="+mn-ea"/>
              <a:cs typeface="+mn-cs"/>
            </a:endParaRPr>
          </a:p>
        </p:txBody>
      </p:sp>
    </p:spTree>
    <p:extLst>
      <p:ext uri="{BB962C8B-B14F-4D97-AF65-F5344CB8AC3E}">
        <p14:creationId xmlns:p14="http://schemas.microsoft.com/office/powerpoint/2010/main" val="274599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64" presetClass="path" presetSubtype="0" accel="50000" decel="50000" fill="hold" nodeType="clickEffect">
                                  <p:stCondLst>
                                    <p:cond delay="0"/>
                                  </p:stCondLst>
                                  <p:childTnLst>
                                    <p:animMotion origin="layout" path="M -1.04167E-6 4.44444E-6 L -1.04167E-6 -0.22477 " pathEditMode="relative" rAng="0" ptsTypes="AA">
                                      <p:cBhvr>
                                        <p:cTn id="15" dur="2000" fill="hold"/>
                                        <p:tgtEl>
                                          <p:spTgt spid="5"/>
                                        </p:tgtEl>
                                        <p:attrNameLst>
                                          <p:attrName>ppt_x</p:attrName>
                                          <p:attrName>ppt_y</p:attrName>
                                        </p:attrNameLst>
                                      </p:cBhvr>
                                      <p:rCtr x="0" y="-11250"/>
                                    </p:animMotion>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par>
                          <p:cTn id="16" fill="hold">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par>
                          <p:cTn id="26" fill="hold">
                            <p:stCondLst>
                              <p:cond delay="2500"/>
                            </p:stCondLst>
                            <p:childTnLst>
                              <p:par>
                                <p:cTn id="27" presetID="32" presetClass="emph" presetSubtype="0" repeatCount="indefinite" fill="hold" grpId="1" nodeType="afterEffect">
                                  <p:stCondLst>
                                    <p:cond delay="0"/>
                                  </p:stCondLst>
                                  <p:childTnLst>
                                    <p:animRot by="120000">
                                      <p:cBhvr>
                                        <p:cTn id="28" dur="100" fill="hold">
                                          <p:stCondLst>
                                            <p:cond delay="0"/>
                                          </p:stCondLst>
                                        </p:cTn>
                                        <p:tgtEl>
                                          <p:spTgt spid="6"/>
                                        </p:tgtEl>
                                        <p:attrNameLst>
                                          <p:attrName>r</p:attrName>
                                        </p:attrNameLst>
                                      </p:cBhvr>
                                    </p:animRot>
                                    <p:animRot by="-240000">
                                      <p:cBhvr>
                                        <p:cTn id="29" dur="200" fill="hold">
                                          <p:stCondLst>
                                            <p:cond delay="200"/>
                                          </p:stCondLst>
                                        </p:cTn>
                                        <p:tgtEl>
                                          <p:spTgt spid="6"/>
                                        </p:tgtEl>
                                        <p:attrNameLst>
                                          <p:attrName>r</p:attrName>
                                        </p:attrNameLst>
                                      </p:cBhvr>
                                    </p:animRot>
                                    <p:animRot by="240000">
                                      <p:cBhvr>
                                        <p:cTn id="30" dur="200" fill="hold">
                                          <p:stCondLst>
                                            <p:cond delay="400"/>
                                          </p:stCondLst>
                                        </p:cTn>
                                        <p:tgtEl>
                                          <p:spTgt spid="6"/>
                                        </p:tgtEl>
                                        <p:attrNameLst>
                                          <p:attrName>r</p:attrName>
                                        </p:attrNameLst>
                                      </p:cBhvr>
                                    </p:animRot>
                                    <p:animRot by="-240000">
                                      <p:cBhvr>
                                        <p:cTn id="31" dur="200" fill="hold">
                                          <p:stCondLst>
                                            <p:cond delay="600"/>
                                          </p:stCondLst>
                                        </p:cTn>
                                        <p:tgtEl>
                                          <p:spTgt spid="6"/>
                                        </p:tgtEl>
                                        <p:attrNameLst>
                                          <p:attrName>r</p:attrName>
                                        </p:attrNameLst>
                                      </p:cBhvr>
                                    </p:animRot>
                                    <p:animRot by="120000">
                                      <p:cBhvr>
                                        <p:cTn id="32" dur="200" fill="hold">
                                          <p:stCondLst>
                                            <p:cond delay="800"/>
                                          </p:stCondLst>
                                        </p:cTn>
                                        <p:tgtEl>
                                          <p:spTgt spid="6"/>
                                        </p:tgtEl>
                                        <p:attrNameLst>
                                          <p:attrName>r</p:attrName>
                                        </p:attrNameLst>
                                      </p:cBhvr>
                                    </p:animRot>
                                  </p:childTnLst>
                                </p:cTn>
                              </p:par>
                            </p:childTnLst>
                          </p:cTn>
                        </p:par>
                      </p:childTnLst>
                    </p:cTn>
                  </p:par>
                </p:childTnLst>
              </p:cTn>
              <p:nextCondLst>
                <p:cond evt="onClick" delay="0">
                  <p:tgtEl>
                    <p:spTgt spid="5"/>
                  </p:tgtEl>
                </p:cond>
              </p:nextCondLst>
            </p:seq>
          </p:childTnLst>
        </p:cTn>
      </p:par>
    </p:tnLst>
    <p:bldLst>
      <p:bldP spid="6" grpId="0" animBg="1"/>
      <p:bldP spid="6" grpId="1"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descr="n81 zalo Nguyen Thi Tho">
            <a:extLst>
              <a:ext uri="{FF2B5EF4-FFF2-40B4-BE49-F238E27FC236}">
                <a16:creationId xmlns:a16="http://schemas.microsoft.com/office/drawing/2014/main" id="{79B5CF63-735B-E854-F14D-FCEA112825FB}"/>
              </a:ext>
            </a:extLst>
          </p:cNvPr>
          <p:cNvSpPr>
            <a:spLocks noChangeArrowheads="1"/>
          </p:cNvSpPr>
          <p:nvPr/>
        </p:nvSpPr>
        <p:spPr bwMode="auto">
          <a:xfrm>
            <a:off x="393895" y="140680"/>
            <a:ext cx="11451103" cy="612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Sitka Small" panose="02000505000000020004" pitchFamily="2" charset="0"/>
                <a:ea typeface="+mn-ea"/>
                <a:cs typeface="Times New Roman" panose="02020603050405020304" pitchFamily="18" charset="0"/>
              </a:rPr>
              <a:t>PHIẾU HỌC TẬP SỐ 3</a:t>
            </a:r>
            <a:endParaRPr kumimoji="0" lang="en-US" altLang="en-US" sz="3200" b="0" i="0" u="none" strike="noStrike" kern="1200" cap="none" spc="0" normalizeH="0" baseline="0" noProof="0">
              <a:ln>
                <a:noFill/>
              </a:ln>
              <a:solidFill>
                <a:schemeClr val="tx1"/>
              </a:solidFill>
              <a:effectLst/>
              <a:uLnTx/>
              <a:uFillTx/>
              <a:latin typeface="Sitka Small" panose="02000505000000020004" pitchFamily="2" charset="0"/>
              <a:ea typeface="+mn-ea"/>
              <a:cs typeface="Times New Roman" panose="02020603050405020304" pitchFamily="18" charset="0"/>
            </a:endParaRPr>
          </a:p>
        </p:txBody>
      </p:sp>
      <p:sp>
        <p:nvSpPr>
          <p:cNvPr id="7" name="TextBox 6" descr="n81 zalo Nguyen Thi Tho">
            <a:extLst>
              <a:ext uri="{FF2B5EF4-FFF2-40B4-BE49-F238E27FC236}">
                <a16:creationId xmlns:a16="http://schemas.microsoft.com/office/drawing/2014/main" id="{BF97DE4F-1CDE-E1B8-6209-12F580F66A50}"/>
              </a:ext>
            </a:extLst>
          </p:cNvPr>
          <p:cNvSpPr txBox="1"/>
          <p:nvPr/>
        </p:nvSpPr>
        <p:spPr>
          <a:xfrm>
            <a:off x="347004" y="905219"/>
            <a:ext cx="6574301" cy="2893100"/>
          </a:xfrm>
          <a:prstGeom prst="rect">
            <a:avLst/>
          </a:prstGeom>
          <a:noFill/>
        </p:spPr>
        <p:txBody>
          <a:bodyPr wrap="square">
            <a:spAutoFit/>
          </a:bodyPr>
          <a:lstStyle/>
          <a:p>
            <a:pPr algn="just"/>
            <a:r>
              <a:rPr lang="vi-VN" sz="2600">
                <a:effectLst/>
                <a:latin typeface="+mj-lt"/>
                <a:ea typeface="Times New Roman" panose="02020603050405020304" pitchFamily="18" charset="0"/>
              </a:rPr>
              <a:t>Các sao đôi có thể được phân thành bốn kiểu dựa trên những tính chất có thể quan sát được của chúng gồm:</a:t>
            </a:r>
          </a:p>
          <a:p>
            <a:pPr algn="just"/>
            <a:r>
              <a:rPr lang="vi-VN" sz="2600">
                <a:effectLst/>
                <a:latin typeface="+mj-lt"/>
                <a:ea typeface="Times New Roman" panose="02020603050405020304" pitchFamily="18" charset="0"/>
              </a:rPr>
              <a:t>	+ sao đôi thị giác, </a:t>
            </a:r>
          </a:p>
          <a:p>
            <a:pPr algn="just"/>
            <a:r>
              <a:rPr lang="vi-VN" sz="2600">
                <a:effectLst/>
                <a:latin typeface="+mj-lt"/>
                <a:ea typeface="Times New Roman" panose="02020603050405020304" pitchFamily="18" charset="0"/>
              </a:rPr>
              <a:t>	+ sao đôi quang phổ, </a:t>
            </a:r>
          </a:p>
          <a:p>
            <a:pPr algn="just"/>
            <a:r>
              <a:rPr lang="vi-VN" sz="2600">
                <a:effectLst/>
                <a:latin typeface="+mj-lt"/>
                <a:ea typeface="Times New Roman" panose="02020603050405020304" pitchFamily="18" charset="0"/>
              </a:rPr>
              <a:t>	+ sao đ</a:t>
            </a:r>
            <a:r>
              <a:rPr lang="en-US" sz="2600">
                <a:latin typeface="+mj-lt"/>
                <a:ea typeface="Times New Roman" panose="02020603050405020304" pitchFamily="18" charset="0"/>
              </a:rPr>
              <a:t>ô</a:t>
            </a:r>
            <a:r>
              <a:rPr lang="vi-VN" sz="2600">
                <a:effectLst/>
                <a:latin typeface="+mj-lt"/>
                <a:ea typeface="Times New Roman" panose="02020603050405020304" pitchFamily="18" charset="0"/>
              </a:rPr>
              <a:t>i che nhau, </a:t>
            </a:r>
          </a:p>
          <a:p>
            <a:pPr algn="just"/>
            <a:r>
              <a:rPr lang="vi-VN" sz="2600">
                <a:effectLst/>
                <a:latin typeface="+mj-lt"/>
                <a:ea typeface="Times New Roman" panose="02020603050405020304" pitchFamily="18" charset="0"/>
              </a:rPr>
              <a:t>	+ sao đ</a:t>
            </a:r>
            <a:r>
              <a:rPr lang="en-US" sz="2600">
                <a:latin typeface="+mj-lt"/>
                <a:ea typeface="Times New Roman" panose="02020603050405020304" pitchFamily="18" charset="0"/>
              </a:rPr>
              <a:t>ô</a:t>
            </a:r>
            <a:r>
              <a:rPr lang="vi-VN" sz="2600">
                <a:effectLst/>
                <a:latin typeface="+mj-lt"/>
                <a:ea typeface="Times New Roman" panose="02020603050405020304" pitchFamily="18" charset="0"/>
              </a:rPr>
              <a:t>i dao động </a:t>
            </a:r>
          </a:p>
        </p:txBody>
      </p:sp>
      <p:sp>
        <p:nvSpPr>
          <p:cNvPr id="2" name="TextBox 1" descr="n81 zalo Nguyen Thi Tho">
            <a:extLst>
              <a:ext uri="{FF2B5EF4-FFF2-40B4-BE49-F238E27FC236}">
                <a16:creationId xmlns:a16="http://schemas.microsoft.com/office/drawing/2014/main" id="{AD0C8837-4F64-1621-021B-8434C08F5B57}"/>
              </a:ext>
            </a:extLst>
          </p:cNvPr>
          <p:cNvSpPr txBox="1"/>
          <p:nvPr/>
        </p:nvSpPr>
        <p:spPr>
          <a:xfrm>
            <a:off x="347004" y="3961038"/>
            <a:ext cx="6574301" cy="2492990"/>
          </a:xfrm>
          <a:prstGeom prst="rect">
            <a:avLst/>
          </a:prstGeom>
          <a:noFill/>
        </p:spPr>
        <p:txBody>
          <a:bodyPr wrap="square">
            <a:spAutoFit/>
          </a:bodyPr>
          <a:lstStyle/>
          <a:p>
            <a:pPr algn="just"/>
            <a:r>
              <a:rPr lang="vi-VN" sz="2600">
                <a:effectLst/>
                <a:latin typeface="+mj-lt"/>
                <a:ea typeface="Times New Roman" panose="02020603050405020304" pitchFamily="18" charset="0"/>
              </a:rPr>
              <a:t>Hoặc cũng có thể phân loại thành ba kiểu dựa trên khoảng cách giữa các sao, so với kích thước của chúng gồm:</a:t>
            </a:r>
          </a:p>
          <a:p>
            <a:pPr algn="just"/>
            <a:r>
              <a:rPr lang="vi-VN" sz="2600">
                <a:effectLst/>
                <a:latin typeface="+mj-lt"/>
                <a:ea typeface="Times New Roman" panose="02020603050405020304" pitchFamily="18" charset="0"/>
              </a:rPr>
              <a:t>	+ sao đôi tách rời, </a:t>
            </a:r>
          </a:p>
          <a:p>
            <a:pPr algn="just"/>
            <a:r>
              <a:rPr lang="vi-VN" sz="2600">
                <a:effectLst/>
                <a:latin typeface="+mj-lt"/>
                <a:ea typeface="Times New Roman" panose="02020603050405020304" pitchFamily="18" charset="0"/>
              </a:rPr>
              <a:t>	+ sao đôi bán tách rời, </a:t>
            </a:r>
          </a:p>
          <a:p>
            <a:pPr algn="just"/>
            <a:r>
              <a:rPr lang="vi-VN" sz="2600">
                <a:effectLst/>
                <a:latin typeface="+mj-lt"/>
                <a:ea typeface="Times New Roman" panose="02020603050405020304" pitchFamily="18" charset="0"/>
              </a:rPr>
              <a:t>	+ sao đôi tiếp xúc.</a:t>
            </a:r>
          </a:p>
        </p:txBody>
      </p:sp>
      <p:pic>
        <p:nvPicPr>
          <p:cNvPr id="10242" name="Picture 2" descr="n81 zalo Nguyen Thi Tho">
            <a:extLst>
              <a:ext uri="{FF2B5EF4-FFF2-40B4-BE49-F238E27FC236}">
                <a16:creationId xmlns:a16="http://schemas.microsoft.com/office/drawing/2014/main" id="{0F02C374-AF18-21CF-6085-BE1A61F2B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0" b="9397"/>
          <a:stretch/>
        </p:blipFill>
        <p:spPr bwMode="auto">
          <a:xfrm>
            <a:off x="7070577" y="3910434"/>
            <a:ext cx="4774419" cy="2594201"/>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pic>
        <p:nvPicPr>
          <p:cNvPr id="10244" name="Picture 4" descr="n81 zalo Nguyen Thi Tho">
            <a:extLst>
              <a:ext uri="{FF2B5EF4-FFF2-40B4-BE49-F238E27FC236}">
                <a16:creationId xmlns:a16="http://schemas.microsoft.com/office/drawing/2014/main" id="{368005A6-B1A7-109B-8BC8-D9A6042D3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0577" y="905218"/>
            <a:ext cx="4774419" cy="2594202"/>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73440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up)">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42"/>
                                        </p:tgtEl>
                                        <p:attrNameLst>
                                          <p:attrName>style.visibility</p:attrName>
                                        </p:attrNameLst>
                                      </p:cBhvr>
                                      <p:to>
                                        <p:strVal val="visible"/>
                                      </p:to>
                                    </p:set>
                                    <p:animEffect transition="in" filter="fade">
                                      <p:cBhvr>
                                        <p:cTn id="32" dur="500"/>
                                        <p:tgtEl>
                                          <p:spTgt spid="10242"/>
                                        </p:tgtEl>
                                      </p:cBhvr>
                                    </p:animEffect>
                                  </p:childTnLst>
                                </p:cTn>
                              </p:par>
                              <p:par>
                                <p:cTn id="33" presetID="22" presetClass="entr" presetSubtype="1" fill="hold" nodeType="with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wipe(up)">
                                      <p:cBhvr>
                                        <p:cTn id="35" dur="500"/>
                                        <p:tgtEl>
                                          <p:spTgt spid="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2">
                                            <p:txEl>
                                              <p:pRg st="1" end="1"/>
                                            </p:txEl>
                                          </p:spTgt>
                                        </p:tgtEl>
                                        <p:attrNameLst>
                                          <p:attrName>style.visibility</p:attrName>
                                        </p:attrNameLst>
                                      </p:cBhvr>
                                      <p:to>
                                        <p:strVal val="visible"/>
                                      </p:to>
                                    </p:set>
                                    <p:animEffect transition="in" filter="wipe(up)">
                                      <p:cBhvr>
                                        <p:cTn id="40" dur="500"/>
                                        <p:tgtEl>
                                          <p:spTgt spid="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2">
                                            <p:txEl>
                                              <p:pRg st="2" end="2"/>
                                            </p:txEl>
                                          </p:spTgt>
                                        </p:tgtEl>
                                        <p:attrNameLst>
                                          <p:attrName>style.visibility</p:attrName>
                                        </p:attrNameLst>
                                      </p:cBhvr>
                                      <p:to>
                                        <p:strVal val="visible"/>
                                      </p:to>
                                    </p:set>
                                    <p:animEffect transition="in" filter="wipe(up)">
                                      <p:cBhvr>
                                        <p:cTn id="45" dur="500"/>
                                        <p:tgtEl>
                                          <p:spTgt spid="2">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2">
                                            <p:txEl>
                                              <p:pRg st="3" end="3"/>
                                            </p:txEl>
                                          </p:spTgt>
                                        </p:tgtEl>
                                        <p:attrNameLst>
                                          <p:attrName>style.visibility</p:attrName>
                                        </p:attrNameLst>
                                      </p:cBhvr>
                                      <p:to>
                                        <p:strVal val="visible"/>
                                      </p:to>
                                    </p:set>
                                    <p:animEffect transition="in" filter="wipe(up)">
                                      <p:cBhvr>
                                        <p:cTn id="5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1" descr="n81 zalo Nguyen Thi Tho">
            <a:extLst>
              <a:ext uri="{FF2B5EF4-FFF2-40B4-BE49-F238E27FC236}">
                <a16:creationId xmlns:a16="http://schemas.microsoft.com/office/drawing/2014/main" id="{3AAA1D13-4457-EACE-4DB4-50B6C14F081A}"/>
              </a:ext>
            </a:extLst>
          </p:cNvPr>
          <p:cNvGrpSpPr>
            <a:grpSpLocks/>
          </p:cNvGrpSpPr>
          <p:nvPr/>
        </p:nvGrpSpPr>
        <p:grpSpPr bwMode="auto">
          <a:xfrm>
            <a:off x="233779" y="351282"/>
            <a:ext cx="6826908" cy="550863"/>
            <a:chOff x="695" y="1027"/>
            <a:chExt cx="3727" cy="347"/>
          </a:xfrm>
        </p:grpSpPr>
        <p:sp>
          <p:nvSpPr>
            <p:cNvPr id="4" name="AutoShape 5">
              <a:extLst>
                <a:ext uri="{FF2B5EF4-FFF2-40B4-BE49-F238E27FC236}">
                  <a16:creationId xmlns:a16="http://schemas.microsoft.com/office/drawing/2014/main" id="{744019A3-4200-7C11-BF4E-18ED370BCA5B}"/>
                </a:ext>
              </a:extLst>
            </p:cNvPr>
            <p:cNvSpPr>
              <a:spLocks noChangeArrowheads="1"/>
            </p:cNvSpPr>
            <p:nvPr/>
          </p:nvSpPr>
          <p:spPr bwMode="gray">
            <a:xfrm>
              <a:off x="928" y="1028"/>
              <a:ext cx="3494" cy="346"/>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0" i="0" u="none" strike="noStrike" kern="0" cap="none" spc="0" normalizeH="0" baseline="0" noProof="0">
                <a:ln>
                  <a:noFill/>
                </a:ln>
                <a:solidFill>
                  <a:srgbClr val="000000"/>
                </a:solidFill>
                <a:effectLst/>
                <a:uLnTx/>
                <a:uFillTx/>
                <a:latin typeface="Times New Roman" pitchFamily="18" charset="0"/>
                <a:cs typeface="Times New Roman" pitchFamily="18" charset="0"/>
                <a:sym typeface="Arial"/>
              </a:endParaRPr>
            </a:p>
          </p:txBody>
        </p:sp>
        <p:grpSp>
          <p:nvGrpSpPr>
            <p:cNvPr id="5" name="Group 64">
              <a:extLst>
                <a:ext uri="{FF2B5EF4-FFF2-40B4-BE49-F238E27FC236}">
                  <a16:creationId xmlns:a16="http://schemas.microsoft.com/office/drawing/2014/main" id="{03B74EB9-5CFE-8114-DC0D-782F9920B992}"/>
                </a:ext>
              </a:extLst>
            </p:cNvPr>
            <p:cNvGrpSpPr>
              <a:grpSpLocks/>
            </p:cNvGrpSpPr>
            <p:nvPr/>
          </p:nvGrpSpPr>
          <p:grpSpPr bwMode="auto">
            <a:xfrm>
              <a:off x="720" y="1028"/>
              <a:ext cx="300" cy="346"/>
              <a:chOff x="720" y="1172"/>
              <a:chExt cx="300" cy="346"/>
            </a:xfrm>
          </p:grpSpPr>
          <p:sp>
            <p:nvSpPr>
              <p:cNvPr id="9" name="Oval 7">
                <a:extLst>
                  <a:ext uri="{FF2B5EF4-FFF2-40B4-BE49-F238E27FC236}">
                    <a16:creationId xmlns:a16="http://schemas.microsoft.com/office/drawing/2014/main" id="{FECF0CC3-BF25-BABE-2640-383B4B92287C}"/>
                  </a:ext>
                </a:extLst>
              </p:cNvPr>
              <p:cNvSpPr>
                <a:spLocks noChangeArrowheads="1"/>
              </p:cNvSpPr>
              <p:nvPr/>
            </p:nvSpPr>
            <p:spPr bwMode="gray">
              <a:xfrm>
                <a:off x="720" y="1172"/>
                <a:ext cx="30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0" i="0" u="none" strike="noStrike" kern="0" cap="none" spc="0" normalizeH="0" baseline="0" noProof="0">
                  <a:ln>
                    <a:noFill/>
                  </a:ln>
                  <a:solidFill>
                    <a:srgbClr val="000000"/>
                  </a:solidFill>
                  <a:effectLst/>
                  <a:uLnTx/>
                  <a:uFillTx/>
                  <a:latin typeface="Times New Roman" pitchFamily="18" charset="0"/>
                  <a:cs typeface="Times New Roman" pitchFamily="18" charset="0"/>
                  <a:sym typeface="Arial"/>
                </a:endParaRPr>
              </a:p>
            </p:txBody>
          </p:sp>
          <p:sp>
            <p:nvSpPr>
              <p:cNvPr id="10" name="Oval 8">
                <a:extLst>
                  <a:ext uri="{FF2B5EF4-FFF2-40B4-BE49-F238E27FC236}">
                    <a16:creationId xmlns:a16="http://schemas.microsoft.com/office/drawing/2014/main" id="{9DC9873D-65BC-A954-F87C-217B41D65E11}"/>
                  </a:ext>
                </a:extLst>
              </p:cNvPr>
              <p:cNvSpPr>
                <a:spLocks noChangeArrowheads="1"/>
              </p:cNvSpPr>
              <p:nvPr/>
            </p:nvSpPr>
            <p:spPr bwMode="gray">
              <a:xfrm>
                <a:off x="760" y="122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0" i="0" u="none" strike="noStrike" kern="0" cap="none" spc="0" normalizeH="0" baseline="0" noProof="0">
                  <a:ln>
                    <a:noFill/>
                  </a:ln>
                  <a:solidFill>
                    <a:srgbClr val="000000"/>
                  </a:solidFill>
                  <a:effectLst/>
                  <a:uLnTx/>
                  <a:uFillTx/>
                  <a:latin typeface="Times New Roman" pitchFamily="18" charset="0"/>
                  <a:cs typeface="Times New Roman" pitchFamily="18" charset="0"/>
                  <a:sym typeface="Arial"/>
                </a:endParaRPr>
              </a:p>
            </p:txBody>
          </p:sp>
        </p:grpSp>
        <p:sp>
          <p:nvSpPr>
            <p:cNvPr id="6" name="Text Box 10">
              <a:extLst>
                <a:ext uri="{FF2B5EF4-FFF2-40B4-BE49-F238E27FC236}">
                  <a16:creationId xmlns:a16="http://schemas.microsoft.com/office/drawing/2014/main" id="{9BA72AEF-0666-E52D-FC8C-FE2B1A381B7C}"/>
                </a:ext>
              </a:extLst>
            </p:cNvPr>
            <p:cNvSpPr txBox="1">
              <a:spLocks noChangeArrowheads="1"/>
            </p:cNvSpPr>
            <p:nvPr/>
          </p:nvSpPr>
          <p:spPr bwMode="gray">
            <a:xfrm>
              <a:off x="695" y="1027"/>
              <a:ext cx="38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070C0"/>
                  </a:solidFill>
                  <a:effectLst/>
                  <a:uLnTx/>
                  <a:uFillTx/>
                  <a:latin typeface="Times New Roman" pitchFamily="18" charset="0"/>
                  <a:cs typeface="Times New Roman" pitchFamily="18" charset="0"/>
                  <a:sym typeface="Arial"/>
                </a:rPr>
                <a:t>III</a:t>
              </a:r>
            </a:p>
          </p:txBody>
        </p:sp>
        <p:sp>
          <p:nvSpPr>
            <p:cNvPr id="7" name="Text Box 11">
              <a:extLst>
                <a:ext uri="{FF2B5EF4-FFF2-40B4-BE49-F238E27FC236}">
                  <a16:creationId xmlns:a16="http://schemas.microsoft.com/office/drawing/2014/main" id="{120A963B-9A07-BEAF-BB29-4BBC42D09630}"/>
                </a:ext>
              </a:extLst>
            </p:cNvPr>
            <p:cNvSpPr txBox="1">
              <a:spLocks noChangeArrowheads="1"/>
            </p:cNvSpPr>
            <p:nvPr/>
          </p:nvSpPr>
          <p:spPr bwMode="gray">
            <a:xfrm>
              <a:off x="1049" y="1027"/>
              <a:ext cx="284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lang="en-US" sz="2800" b="1" kern="0">
                  <a:solidFill>
                    <a:srgbClr val="0070C0"/>
                  </a:solidFill>
                  <a:latin typeface="Times New Roman" pitchFamily="18" charset="0"/>
                  <a:cs typeface="Times New Roman" pitchFamily="18" charset="0"/>
                  <a:sym typeface="Arial"/>
                </a:rPr>
                <a:t>Trường h</a:t>
              </a:r>
              <a:r>
                <a:rPr kumimoji="0" lang="en-US" sz="2800" b="1" i="0" u="none" strike="noStrike" kern="0" cap="none" spc="0" normalizeH="0" baseline="0" noProof="0">
                  <a:ln>
                    <a:noFill/>
                  </a:ln>
                  <a:solidFill>
                    <a:srgbClr val="0070C0"/>
                  </a:solidFill>
                  <a:effectLst/>
                  <a:uLnTx/>
                  <a:uFillTx/>
                  <a:latin typeface="Times New Roman" pitchFamily="18" charset="0"/>
                  <a:cs typeface="Times New Roman" pitchFamily="18" charset="0"/>
                  <a:sym typeface="Arial"/>
                </a:rPr>
                <a:t>ấp dẫn</a:t>
              </a:r>
            </a:p>
          </p:txBody>
        </p:sp>
      </p:grpSp>
      <p:pic>
        <p:nvPicPr>
          <p:cNvPr id="11266" name="Picture 2" descr="n81 zalo Nguyen Thi Tho">
            <a:extLst>
              <a:ext uri="{FF2B5EF4-FFF2-40B4-BE49-F238E27FC236}">
                <a16:creationId xmlns:a16="http://schemas.microsoft.com/office/drawing/2014/main" id="{B2A7950A-7750-72A1-1106-600263C46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549" y="1220301"/>
            <a:ext cx="5685619" cy="3195047"/>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
        <p:nvSpPr>
          <p:cNvPr id="8" name="Rectangle 4" descr="n81 zalo Nguyen Thi Tho">
            <a:extLst>
              <a:ext uri="{FF2B5EF4-FFF2-40B4-BE49-F238E27FC236}">
                <a16:creationId xmlns:a16="http://schemas.microsoft.com/office/drawing/2014/main" id="{1DFC86E8-6A09-5A5F-84EE-11D842568E6D}"/>
              </a:ext>
            </a:extLst>
          </p:cNvPr>
          <p:cNvSpPr>
            <a:spLocks noChangeArrowheads="1"/>
          </p:cNvSpPr>
          <p:nvPr/>
        </p:nvSpPr>
        <p:spPr bwMode="auto">
          <a:xfrm>
            <a:off x="532309" y="4560483"/>
            <a:ext cx="111261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Trường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hấp</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dẫn</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là</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trường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do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những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vật</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có</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khối</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lượng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gây</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ra</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xung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quanh</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nó</a:t>
            </a:r>
            <a:endPar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11" name="Rectangle 4" descr="n81 zalo Nguyen Thi Tho">
            <a:extLst>
              <a:ext uri="{FF2B5EF4-FFF2-40B4-BE49-F238E27FC236}">
                <a16:creationId xmlns:a16="http://schemas.microsoft.com/office/drawing/2014/main" id="{EBBF59F3-5177-50BE-E741-63BA422791FC}"/>
              </a:ext>
            </a:extLst>
          </p:cNvPr>
          <p:cNvSpPr>
            <a:spLocks noChangeArrowheads="1"/>
          </p:cNvSpPr>
          <p:nvPr/>
        </p:nvSpPr>
        <p:spPr bwMode="auto">
          <a:xfrm>
            <a:off x="582680" y="5637701"/>
            <a:ext cx="824812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Trường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hấp</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dẫn</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tác</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dụng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lực</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hấp</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dẫn</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lên</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vật</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có</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khối</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lượng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đặt</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trong</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nó</a:t>
            </a:r>
            <a:r>
              <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p>
        </p:txBody>
      </p:sp>
    </p:spTree>
    <p:extLst>
      <p:ext uri="{BB962C8B-B14F-4D97-AF65-F5344CB8AC3E}">
        <p14:creationId xmlns:p14="http://schemas.microsoft.com/office/powerpoint/2010/main" val="29335288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81 zalo Nguyen Thi Tho">
            <a:extLst>
              <a:ext uri="{FF2B5EF4-FFF2-40B4-BE49-F238E27FC236}">
                <a16:creationId xmlns:a16="http://schemas.microsoft.com/office/drawing/2014/main" id="{CBE7D6F1-2C5B-D02D-03ED-BBB26A2D7858}"/>
              </a:ext>
            </a:extLst>
          </p:cNvPr>
          <p:cNvPicPr>
            <a:picLocks noChangeAspect="1"/>
          </p:cNvPicPr>
          <p:nvPr/>
        </p:nvPicPr>
        <p:blipFill rotWithShape="1">
          <a:blip r:embed="rId2">
            <a:extLst>
              <a:ext uri="{28A0092B-C50C-407E-A947-70E740481C1C}">
                <a14:useLocalDpi xmlns:a14="http://schemas.microsoft.com/office/drawing/2010/main" val="0"/>
              </a:ext>
            </a:extLst>
          </a:blip>
          <a:srcRect l="1610" r="9210" b="16122"/>
          <a:stretch/>
        </p:blipFill>
        <p:spPr bwMode="auto">
          <a:xfrm>
            <a:off x="1638300" y="869250"/>
            <a:ext cx="8915400" cy="4293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descr="n81 zalo Nguyen Thi Tho">
            <a:extLst>
              <a:ext uri="{FF2B5EF4-FFF2-40B4-BE49-F238E27FC236}">
                <a16:creationId xmlns:a16="http://schemas.microsoft.com/office/drawing/2014/main" id="{8216C284-7E8E-2308-43EF-A38718012C7F}"/>
              </a:ext>
            </a:extLst>
          </p:cNvPr>
          <p:cNvSpPr/>
          <p:nvPr/>
        </p:nvSpPr>
        <p:spPr>
          <a:xfrm>
            <a:off x="2194487" y="5346350"/>
            <a:ext cx="7803027" cy="136652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eaLnBrk="1" hangingPunct="1">
              <a:lnSpc>
                <a:spcPct val="115000"/>
              </a:lnSpc>
              <a:defRPr/>
            </a:pPr>
            <a:r>
              <a:rPr lang="vi-VN" sz="3600" b="1">
                <a:latin typeface="Sitka Small" panose="02000505000000020004" pitchFamily="2" charset="0"/>
                <a:cs typeface="Times New Roman" panose="02020603050405020304" pitchFamily="18" charset="0"/>
              </a:rPr>
              <a:t>Thí nghiệm tưởng tượng của N</a:t>
            </a:r>
            <a:r>
              <a:rPr lang="en-US" sz="3600" b="1">
                <a:latin typeface="Sitka Small" panose="02000505000000020004" pitchFamily="2" charset="0"/>
                <a:cs typeface="Times New Roman" panose="02020603050405020304" pitchFamily="18" charset="0"/>
              </a:rPr>
              <a:t>ewto</a:t>
            </a:r>
            <a:r>
              <a:rPr lang="vi-VN" sz="3600" b="1">
                <a:latin typeface="Sitka Small" panose="02000505000000020004" pitchFamily="2" charset="0"/>
                <a:cs typeface="Times New Roman" panose="02020603050405020304" pitchFamily="18" charset="0"/>
              </a:rPr>
              <a:t>n</a:t>
            </a:r>
          </a:p>
        </p:txBody>
      </p:sp>
    </p:spTree>
    <p:extLst>
      <p:ext uri="{BB962C8B-B14F-4D97-AF65-F5344CB8AC3E}">
        <p14:creationId xmlns:p14="http://schemas.microsoft.com/office/powerpoint/2010/main" val="1325025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descr="n81 zalo Nguyen Thi Tho">
            <a:extLst>
              <a:ext uri="{FF2B5EF4-FFF2-40B4-BE49-F238E27FC236}">
                <a16:creationId xmlns:a16="http://schemas.microsoft.com/office/drawing/2014/main" id="{AE0C892E-8CD3-805A-B153-8A775FC95BEE}"/>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4</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grpSp>
        <p:nvGrpSpPr>
          <p:cNvPr id="31" name="Group 30" descr="n81 zalo Nguyen Thi Tho">
            <a:extLst>
              <a:ext uri="{FF2B5EF4-FFF2-40B4-BE49-F238E27FC236}">
                <a16:creationId xmlns:a16="http://schemas.microsoft.com/office/drawing/2014/main" id="{2670EF0B-53B6-522C-6F7C-B5804BA33F8E}"/>
              </a:ext>
            </a:extLst>
          </p:cNvPr>
          <p:cNvGrpSpPr/>
          <p:nvPr/>
        </p:nvGrpSpPr>
        <p:grpSpPr>
          <a:xfrm>
            <a:off x="9239272" y="1333488"/>
            <a:ext cx="2476517" cy="4857785"/>
            <a:chOff x="6364288" y="1111311"/>
            <a:chExt cx="2779712" cy="5746689"/>
          </a:xfrm>
        </p:grpSpPr>
        <p:sp>
          <p:nvSpPr>
            <p:cNvPr id="32" name="Line 2">
              <a:extLst>
                <a:ext uri="{FF2B5EF4-FFF2-40B4-BE49-F238E27FC236}">
                  <a16:creationId xmlns:a16="http://schemas.microsoft.com/office/drawing/2014/main" id="{A31F82F9-D16B-D13D-1D59-5B3E9A6F9B00}"/>
                </a:ext>
              </a:extLst>
            </p:cNvPr>
            <p:cNvSpPr>
              <a:spLocks noChangeShapeType="1"/>
            </p:cNvSpPr>
            <p:nvPr/>
          </p:nvSpPr>
          <p:spPr bwMode="auto">
            <a:xfrm>
              <a:off x="7556500" y="1111311"/>
              <a:ext cx="14108" cy="3375295"/>
            </a:xfrm>
            <a:prstGeom prst="line">
              <a:avLst/>
            </a:prstGeom>
            <a:noFill/>
            <a:ln w="28575">
              <a:solidFill>
                <a:srgbClr val="7030A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pic>
          <p:nvPicPr>
            <p:cNvPr id="33" name="Picture 6" descr="Earth">
              <a:extLst>
                <a:ext uri="{FF2B5EF4-FFF2-40B4-BE49-F238E27FC236}">
                  <a16:creationId xmlns:a16="http://schemas.microsoft.com/office/drawing/2014/main" id="{73A93688-0369-44B6-7ED4-475F74B3552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71200" y="4486606"/>
              <a:ext cx="2291800" cy="2371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15">
              <a:extLst>
                <a:ext uri="{FF2B5EF4-FFF2-40B4-BE49-F238E27FC236}">
                  <a16:creationId xmlns:a16="http://schemas.microsoft.com/office/drawing/2014/main" id="{164B7E82-BA73-E505-EF9A-6725A5E8E023}"/>
                </a:ext>
              </a:extLst>
            </p:cNvPr>
            <p:cNvGrpSpPr>
              <a:grpSpLocks/>
            </p:cNvGrpSpPr>
            <p:nvPr/>
          </p:nvGrpSpPr>
          <p:grpSpPr bwMode="auto">
            <a:xfrm>
              <a:off x="7343433" y="1111311"/>
              <a:ext cx="1006479" cy="2190012"/>
              <a:chOff x="7232772" y="1531320"/>
              <a:chExt cx="1005710" cy="1783661"/>
            </a:xfrm>
          </p:grpSpPr>
          <p:pic>
            <p:nvPicPr>
              <p:cNvPr id="44" name="Picture 7" descr="golfballCLR">
                <a:extLst>
                  <a:ext uri="{FF2B5EF4-FFF2-40B4-BE49-F238E27FC236}">
                    <a16:creationId xmlns:a16="http://schemas.microsoft.com/office/drawing/2014/main" id="{0F8AE527-8DAD-ED00-C7D8-53E7E856DA4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7232772" y="1828800"/>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8">
                <a:extLst>
                  <a:ext uri="{FF2B5EF4-FFF2-40B4-BE49-F238E27FC236}">
                    <a16:creationId xmlns:a16="http://schemas.microsoft.com/office/drawing/2014/main" id="{787BB512-6E18-5EDD-D0A8-221ABAE8A5DF}"/>
                  </a:ext>
                </a:extLst>
              </p:cNvPr>
              <p:cNvGrpSpPr>
                <a:grpSpLocks/>
              </p:cNvGrpSpPr>
              <p:nvPr/>
            </p:nvGrpSpPr>
            <p:grpSpPr bwMode="auto">
              <a:xfrm>
                <a:off x="7440487" y="2110068"/>
                <a:ext cx="741363" cy="1204913"/>
                <a:chOff x="4908" y="861"/>
                <a:chExt cx="467" cy="759"/>
              </a:xfrm>
            </p:grpSpPr>
            <p:sp>
              <p:nvSpPr>
                <p:cNvPr id="47" name="Line 9">
                  <a:extLst>
                    <a:ext uri="{FF2B5EF4-FFF2-40B4-BE49-F238E27FC236}">
                      <a16:creationId xmlns:a16="http://schemas.microsoft.com/office/drawing/2014/main" id="{AB3338F2-37E7-A4CC-8475-93EB238E3B6B}"/>
                    </a:ext>
                  </a:extLst>
                </p:cNvPr>
                <p:cNvSpPr>
                  <a:spLocks noChangeShapeType="1"/>
                </p:cNvSpPr>
                <p:nvPr/>
              </p:nvSpPr>
              <p:spPr bwMode="auto">
                <a:xfrm flipH="1">
                  <a:off x="4908" y="861"/>
                  <a:ext cx="4" cy="642"/>
                </a:xfrm>
                <a:prstGeom prst="line">
                  <a:avLst/>
                </a:prstGeom>
                <a:noFill/>
                <a:ln w="57150">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48" name="Group 10">
                  <a:extLst>
                    <a:ext uri="{FF2B5EF4-FFF2-40B4-BE49-F238E27FC236}">
                      <a16:creationId xmlns:a16="http://schemas.microsoft.com/office/drawing/2014/main" id="{09856C84-B933-9791-FAD5-D9066F5D3BC8}"/>
                    </a:ext>
                  </a:extLst>
                </p:cNvPr>
                <p:cNvGrpSpPr>
                  <a:grpSpLocks/>
                </p:cNvGrpSpPr>
                <p:nvPr/>
              </p:nvGrpSpPr>
              <p:grpSpPr bwMode="auto">
                <a:xfrm>
                  <a:off x="5012" y="1253"/>
                  <a:ext cx="363" cy="367"/>
                  <a:chOff x="2653" y="2568"/>
                  <a:chExt cx="363" cy="367"/>
                </a:xfrm>
              </p:grpSpPr>
              <p:sp>
                <p:nvSpPr>
                  <p:cNvPr id="49" name="Text Box 11">
                    <a:extLst>
                      <a:ext uri="{FF2B5EF4-FFF2-40B4-BE49-F238E27FC236}">
                        <a16:creationId xmlns:a16="http://schemas.microsoft.com/office/drawing/2014/main" id="{AA7F9C35-7D81-472B-FECE-75DD1A11B4F7}"/>
                      </a:ext>
                    </a:extLst>
                  </p:cNvPr>
                  <p:cNvSpPr txBox="1">
                    <a:spLocks noChangeArrowheads="1"/>
                  </p:cNvSpPr>
                  <p:nvPr/>
                </p:nvSpPr>
                <p:spPr bwMode="auto">
                  <a:xfrm>
                    <a:off x="2653" y="2568"/>
                    <a:ext cx="272"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00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VNI-Helve" pitchFamily="2" charset="0"/>
                        <a:cs typeface="Arial"/>
                        <a:sym typeface="Arial"/>
                      </a:rPr>
                      <a:t>P</a:t>
                    </a:r>
                  </a:p>
                </p:txBody>
              </p:sp>
              <p:sp>
                <p:nvSpPr>
                  <p:cNvPr id="50" name="Line 12">
                    <a:extLst>
                      <a:ext uri="{FF2B5EF4-FFF2-40B4-BE49-F238E27FC236}">
                        <a16:creationId xmlns:a16="http://schemas.microsoft.com/office/drawing/2014/main" id="{114C7B03-5647-E039-E1ED-CDE2A60530A5}"/>
                      </a:ext>
                    </a:extLst>
                  </p:cNvPr>
                  <p:cNvSpPr>
                    <a:spLocks noChangeShapeType="1"/>
                  </p:cNvSpPr>
                  <p:nvPr/>
                </p:nvSpPr>
                <p:spPr bwMode="auto">
                  <a:xfrm>
                    <a:off x="2744" y="2621"/>
                    <a:ext cx="272" cy="0"/>
                  </a:xfrm>
                  <a:prstGeom prst="line">
                    <a:avLst/>
                  </a:prstGeom>
                  <a:noFill/>
                  <a:ln w="28575">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p:sp>
            <p:nvSpPr>
              <p:cNvPr id="46" name="Text Box 13">
                <a:extLst>
                  <a:ext uri="{FF2B5EF4-FFF2-40B4-BE49-F238E27FC236}">
                    <a16:creationId xmlns:a16="http://schemas.microsoft.com/office/drawing/2014/main" id="{7988F9ED-3E98-5F5E-D009-81F3CF689008}"/>
                  </a:ext>
                </a:extLst>
              </p:cNvPr>
              <p:cNvSpPr txBox="1">
                <a:spLocks noChangeArrowheads="1"/>
              </p:cNvSpPr>
              <p:nvPr/>
            </p:nvSpPr>
            <p:spPr bwMode="auto">
              <a:xfrm>
                <a:off x="7643171" y="1531320"/>
                <a:ext cx="595311" cy="583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grpSp>
        <p:sp>
          <p:nvSpPr>
            <p:cNvPr id="35" name="Rectangle 14">
              <a:extLst>
                <a:ext uri="{FF2B5EF4-FFF2-40B4-BE49-F238E27FC236}">
                  <a16:creationId xmlns:a16="http://schemas.microsoft.com/office/drawing/2014/main" id="{1FD983A0-DFCD-F7A7-4F32-91914F6FD6DD}"/>
                </a:ext>
              </a:extLst>
            </p:cNvPr>
            <p:cNvSpPr>
              <a:spLocks noChangeArrowheads="1"/>
            </p:cNvSpPr>
            <p:nvPr/>
          </p:nvSpPr>
          <p:spPr bwMode="auto">
            <a:xfrm>
              <a:off x="6364288" y="4875212"/>
              <a:ext cx="666085"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eaLnBrk="1" fontAlgn="auto" hangingPunct="1">
                <a:spcBef>
                  <a:spcPts val="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sp>
          <p:nvSpPr>
            <p:cNvPr id="36" name="Line 17">
              <a:extLst>
                <a:ext uri="{FF2B5EF4-FFF2-40B4-BE49-F238E27FC236}">
                  <a16:creationId xmlns:a16="http://schemas.microsoft.com/office/drawing/2014/main" id="{60427078-DAF8-2043-EE75-6E9D7B4843B7}"/>
                </a:ext>
              </a:extLst>
            </p:cNvPr>
            <p:cNvSpPr>
              <a:spLocks noChangeShapeType="1"/>
            </p:cNvSpPr>
            <p:nvPr/>
          </p:nvSpPr>
          <p:spPr bwMode="auto">
            <a:xfrm flipH="1">
              <a:off x="8686800" y="1828800"/>
              <a:ext cx="0" cy="2705101"/>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7" name="Line 20">
              <a:extLst>
                <a:ext uri="{FF2B5EF4-FFF2-40B4-BE49-F238E27FC236}">
                  <a16:creationId xmlns:a16="http://schemas.microsoft.com/office/drawing/2014/main" id="{CB2EA2BC-E918-81D7-E09B-F315CE677B3E}"/>
                </a:ext>
              </a:extLst>
            </p:cNvPr>
            <p:cNvSpPr>
              <a:spLocks noChangeShapeType="1"/>
            </p:cNvSpPr>
            <p:nvPr/>
          </p:nvSpPr>
          <p:spPr bwMode="auto">
            <a:xfrm>
              <a:off x="8762998" y="4533901"/>
              <a:ext cx="1" cy="1181099"/>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8" name="Line 21">
              <a:extLst>
                <a:ext uri="{FF2B5EF4-FFF2-40B4-BE49-F238E27FC236}">
                  <a16:creationId xmlns:a16="http://schemas.microsoft.com/office/drawing/2014/main" id="{52FB3A49-B0FE-97F6-EA21-55C5BB2D4932}"/>
                </a:ext>
              </a:extLst>
            </p:cNvPr>
            <p:cNvSpPr>
              <a:spLocks noChangeShapeType="1"/>
            </p:cNvSpPr>
            <p:nvPr/>
          </p:nvSpPr>
          <p:spPr bwMode="auto">
            <a:xfrm>
              <a:off x="7635875" y="57150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9" name="Text Box 22">
              <a:extLst>
                <a:ext uri="{FF2B5EF4-FFF2-40B4-BE49-F238E27FC236}">
                  <a16:creationId xmlns:a16="http://schemas.microsoft.com/office/drawing/2014/main" id="{690256C7-2A25-303C-2E7B-897CF01242D2}"/>
                </a:ext>
              </a:extLst>
            </p:cNvPr>
            <p:cNvSpPr txBox="1">
              <a:spLocks noChangeArrowheads="1"/>
            </p:cNvSpPr>
            <p:nvPr/>
          </p:nvSpPr>
          <p:spPr bwMode="auto">
            <a:xfrm>
              <a:off x="7388225" y="5638800"/>
              <a:ext cx="609600"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Sitka Small" panose="02000505000000020004" pitchFamily="2" charset="0"/>
                  <a:cs typeface="Arial"/>
                  <a:sym typeface="Arial"/>
                </a:rPr>
                <a:t>O</a:t>
              </a:r>
            </a:p>
          </p:txBody>
        </p:sp>
        <p:sp>
          <p:nvSpPr>
            <p:cNvPr id="40" name="Text Box 23">
              <a:extLst>
                <a:ext uri="{FF2B5EF4-FFF2-40B4-BE49-F238E27FC236}">
                  <a16:creationId xmlns:a16="http://schemas.microsoft.com/office/drawing/2014/main" id="{489019F4-D27F-D4B3-3D2D-7A7D7BDC62FF}"/>
                </a:ext>
              </a:extLst>
            </p:cNvPr>
            <p:cNvSpPr txBox="1">
              <a:spLocks noChangeArrowheads="1"/>
            </p:cNvSpPr>
            <p:nvPr/>
          </p:nvSpPr>
          <p:spPr bwMode="auto">
            <a:xfrm>
              <a:off x="8686801" y="4876801"/>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R</a:t>
              </a:r>
            </a:p>
          </p:txBody>
        </p:sp>
        <p:sp>
          <p:nvSpPr>
            <p:cNvPr id="41" name="Text Box 24">
              <a:extLst>
                <a:ext uri="{FF2B5EF4-FFF2-40B4-BE49-F238E27FC236}">
                  <a16:creationId xmlns:a16="http://schemas.microsoft.com/office/drawing/2014/main" id="{311CBE79-1594-F9F0-59F9-D686A197EA8A}"/>
                </a:ext>
              </a:extLst>
            </p:cNvPr>
            <p:cNvSpPr txBox="1">
              <a:spLocks noChangeArrowheads="1"/>
            </p:cNvSpPr>
            <p:nvPr/>
          </p:nvSpPr>
          <p:spPr bwMode="auto">
            <a:xfrm>
              <a:off x="8610600" y="3173412"/>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h</a:t>
              </a:r>
            </a:p>
          </p:txBody>
        </p:sp>
        <p:sp>
          <p:nvSpPr>
            <p:cNvPr id="42" name="Line 33">
              <a:extLst>
                <a:ext uri="{FF2B5EF4-FFF2-40B4-BE49-F238E27FC236}">
                  <a16:creationId xmlns:a16="http://schemas.microsoft.com/office/drawing/2014/main" id="{0CE23628-A3AF-E07D-B2AD-B8C70092F287}"/>
                </a:ext>
              </a:extLst>
            </p:cNvPr>
            <p:cNvSpPr>
              <a:spLocks noChangeShapeType="1"/>
            </p:cNvSpPr>
            <p:nvPr/>
          </p:nvSpPr>
          <p:spPr bwMode="auto">
            <a:xfrm>
              <a:off x="7556500" y="18288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43" name="Line 34">
              <a:extLst>
                <a:ext uri="{FF2B5EF4-FFF2-40B4-BE49-F238E27FC236}">
                  <a16:creationId xmlns:a16="http://schemas.microsoft.com/office/drawing/2014/main" id="{82EEB06C-AF61-C555-B5D7-3CB7B3EAEE58}"/>
                </a:ext>
              </a:extLst>
            </p:cNvPr>
            <p:cNvSpPr>
              <a:spLocks noChangeShapeType="1"/>
            </p:cNvSpPr>
            <p:nvPr/>
          </p:nvSpPr>
          <p:spPr bwMode="auto">
            <a:xfrm>
              <a:off x="7635875" y="45339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mc:AlternateContent xmlns:mc="http://schemas.openxmlformats.org/markup-compatibility/2006" xmlns:a14="http://schemas.microsoft.com/office/drawing/2010/main">
        <mc:Choice Requires="a14">
          <p:sp>
            <p:nvSpPr>
              <p:cNvPr id="2" name="Rectangle 9" descr="n81 zalo Nguyen Thi Tho">
                <a:extLst>
                  <a:ext uri="{FF2B5EF4-FFF2-40B4-BE49-F238E27FC236}">
                    <a16:creationId xmlns:a16="http://schemas.microsoft.com/office/drawing/2014/main" id="{09CD20B1-E115-F484-FE05-2A1AA38D8FA1}"/>
                  </a:ext>
                </a:extLst>
              </p:cNvPr>
              <p:cNvSpPr>
                <a:spLocks noChangeArrowheads="1"/>
              </p:cNvSpPr>
              <p:nvPr/>
            </p:nvSpPr>
            <p:spPr bwMode="auto">
              <a:xfrm>
                <a:off x="245970" y="1998333"/>
                <a:ext cx="8544033" cy="31171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chemeClr val="tx1"/>
                    </a:solidFill>
                    <a:effectLst/>
                    <a:uLnTx/>
                    <a:uFillTx/>
                    <a:latin typeface="Times New Roman" pitchFamily="18" charset="0"/>
                    <a:cs typeface="Times New Roman" pitchFamily="18" charset="0"/>
                  </a:rPr>
                  <a:t>Câu 1:</a:t>
                </a: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 Chứng tỏ rằng, một vật khối lượng m rơi tự do từ độ cao h so với trái đất thì gia tốc rơi tự do là: </a:t>
                </a:r>
              </a:p>
              <a:p>
                <a:pPr algn="just">
                  <a:spcBef>
                    <a:spcPct val="0"/>
                  </a:spcBef>
                  <a:buClrTx/>
                  <a:buSzTx/>
                  <a:buNone/>
                  <a:defRPr/>
                </a:pPr>
                <a14:m>
                  <m:oMathPara xmlns:m="http://schemas.openxmlformats.org/officeDocument/2006/math">
                    <m:oMathParaPr>
                      <m:jc m:val="centerGroup"/>
                    </m:oMathParaPr>
                    <m:oMath xmlns:m="http://schemas.openxmlformats.org/officeDocument/2006/math">
                      <m:r>
                        <a:rPr lang="en-US" sz="2800" i="1">
                          <a:solidFill>
                            <a:schemeClr val="tx1"/>
                          </a:solidFill>
                          <a:latin typeface="Cambria Math" panose="02040503050406030204" pitchFamily="18" charset="0"/>
                        </a:rPr>
                        <m:t>𝑔</m:t>
                      </m:r>
                      <m:r>
                        <a:rPr lang="en-US" sz="2800" i="1">
                          <a:solidFill>
                            <a:schemeClr val="tx1"/>
                          </a:solidFill>
                          <a:latin typeface="Cambria Math" panose="02040503050406030204" pitchFamily="18" charset="0"/>
                        </a:rPr>
                        <m:t>=</m:t>
                      </m:r>
                      <m:f>
                        <m:fPr>
                          <m:ctrlPr>
                            <a:rPr lang="en-US" sz="2800" i="1">
                              <a:solidFill>
                                <a:schemeClr val="tx1"/>
                              </a:solidFill>
                              <a:latin typeface="Cambria Math" panose="02040503050406030204" pitchFamily="18" charset="0"/>
                            </a:rPr>
                          </m:ctrlPr>
                        </m:fPr>
                        <m:num>
                          <m:r>
                            <a:rPr lang="en-US" sz="2800" i="1">
                              <a:solidFill>
                                <a:schemeClr val="tx1"/>
                              </a:solidFill>
                              <a:latin typeface="Cambria Math" panose="02040503050406030204" pitchFamily="18" charset="0"/>
                            </a:rPr>
                            <m:t>𝐺</m:t>
                          </m:r>
                          <m:sSub>
                            <m:sSubPr>
                              <m:ctrlPr>
                                <a:rPr lang="en-US" sz="2800" i="1">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rPr>
                                <m:t>𝑀</m:t>
                              </m:r>
                            </m:e>
                            <m:sub>
                              <m:r>
                                <a:rPr lang="en-US" sz="2800" i="1">
                                  <a:solidFill>
                                    <a:schemeClr val="tx1"/>
                                  </a:solidFill>
                                  <a:latin typeface="Cambria Math" panose="02040503050406030204" pitchFamily="18" charset="0"/>
                                </a:rPr>
                                <m:t>𝑇𝐷</m:t>
                              </m:r>
                            </m:sub>
                          </m:sSub>
                        </m:num>
                        <m:den>
                          <m:sSup>
                            <m:sSupPr>
                              <m:ctrlPr>
                                <a:rPr lang="en-US" sz="2800" i="1">
                                  <a:solidFill>
                                    <a:schemeClr val="tx1"/>
                                  </a:solidFill>
                                  <a:latin typeface="Cambria Math" panose="02040503050406030204" pitchFamily="18" charset="0"/>
                                </a:rPr>
                              </m:ctrlPr>
                            </m:sSupPr>
                            <m:e>
                              <m:d>
                                <m:dPr>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h</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𝑅</m:t>
                                  </m:r>
                                </m:e>
                              </m:d>
                            </m:e>
                            <m:sup>
                              <m:r>
                                <a:rPr lang="en-US" sz="2800" i="1">
                                  <a:solidFill>
                                    <a:schemeClr val="tx1"/>
                                  </a:solidFill>
                                  <a:latin typeface="Cambria Math" panose="02040503050406030204" pitchFamily="18" charset="0"/>
                                </a:rPr>
                                <m:t>2</m:t>
                              </m:r>
                            </m:sup>
                          </m:sSup>
                        </m:den>
                      </m:f>
                    </m:oMath>
                  </m:oMathPara>
                </a14:m>
                <a:endParaRPr lang="en-US" sz="2800">
                  <a:solidFill>
                    <a:schemeClr val="tx1"/>
                  </a:solidFill>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 Từ biểu thức</a:t>
                </a:r>
                <a:r>
                  <a:rPr kumimoji="0" lang="en-US" altLang="en-US" sz="2800" b="0" i="0" u="none" strike="noStrike" kern="1200" cap="none" spc="0" normalizeH="0" noProof="0">
                    <a:ln>
                      <a:noFill/>
                    </a:ln>
                    <a:solidFill>
                      <a:schemeClr val="tx1"/>
                    </a:solidFill>
                    <a:effectLst/>
                    <a:uLnTx/>
                    <a:uFillTx/>
                    <a:latin typeface="Times New Roman" pitchFamily="18" charset="0"/>
                    <a:cs typeface="Times New Roman" pitchFamily="18" charset="0"/>
                  </a:rPr>
                  <a:t> </a:t>
                </a: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hãy chứng tỏ rằng, tại mỗi vị trí gần bề mặt Trái đất tại một phạm vi không lớn thì g là hằng số. Tính giá trị của g khi đó.</a:t>
                </a:r>
              </a:p>
            </p:txBody>
          </p:sp>
        </mc:Choice>
        <mc:Fallback xmlns="">
          <p:sp>
            <p:nvSpPr>
              <p:cNvPr id="2" name="Rectangle 9" descr="n81 zalo Nguyen Thi Tho">
                <a:extLst>
                  <a:ext uri="{FF2B5EF4-FFF2-40B4-BE49-F238E27FC236}">
                    <a16:creationId xmlns="" xmlns:a16="http://schemas.microsoft.com/office/drawing/2014/main" xmlns:a14="http://schemas.microsoft.com/office/drawing/2010/main" id="{09CD20B1-E115-F484-FE05-2A1AA38D8FA1}"/>
                  </a:ext>
                </a:extLst>
              </p:cNvPr>
              <p:cNvSpPr>
                <a:spLocks noRot="1" noChangeAspect="1" noMove="1" noResize="1" noEditPoints="1" noAdjustHandles="1" noChangeArrowheads="1" noChangeShapeType="1" noTextEdit="1"/>
              </p:cNvSpPr>
              <p:nvPr/>
            </p:nvSpPr>
            <p:spPr bwMode="auto">
              <a:xfrm>
                <a:off x="245970" y="1998333"/>
                <a:ext cx="8544033" cy="3117135"/>
              </a:xfrm>
              <a:prstGeom prst="rect">
                <a:avLst/>
              </a:prstGeom>
              <a:blipFill rotWithShape="1">
                <a:blip r:embed="rId4"/>
                <a:stretch>
                  <a:fillRect l="-1427" t="-1566" r="-2568" b="-508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20395480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descr="n81 zalo Nguyen Thi Tho">
            <a:extLst>
              <a:ext uri="{FF2B5EF4-FFF2-40B4-BE49-F238E27FC236}">
                <a16:creationId xmlns:a16="http://schemas.microsoft.com/office/drawing/2014/main" id="{AE0C892E-8CD3-805A-B153-8A775FC95BEE}"/>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4</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grpSp>
        <p:nvGrpSpPr>
          <p:cNvPr id="31" name="Group 30" descr="n81 zalo Nguyen Thi Tho">
            <a:extLst>
              <a:ext uri="{FF2B5EF4-FFF2-40B4-BE49-F238E27FC236}">
                <a16:creationId xmlns:a16="http://schemas.microsoft.com/office/drawing/2014/main" id="{2670EF0B-53B6-522C-6F7C-B5804BA33F8E}"/>
              </a:ext>
            </a:extLst>
          </p:cNvPr>
          <p:cNvGrpSpPr/>
          <p:nvPr/>
        </p:nvGrpSpPr>
        <p:grpSpPr>
          <a:xfrm>
            <a:off x="9239272" y="1333488"/>
            <a:ext cx="2476517" cy="4857785"/>
            <a:chOff x="6364288" y="1111311"/>
            <a:chExt cx="2779712" cy="5746689"/>
          </a:xfrm>
        </p:grpSpPr>
        <p:sp>
          <p:nvSpPr>
            <p:cNvPr id="32" name="Line 2">
              <a:extLst>
                <a:ext uri="{FF2B5EF4-FFF2-40B4-BE49-F238E27FC236}">
                  <a16:creationId xmlns:a16="http://schemas.microsoft.com/office/drawing/2014/main" id="{A31F82F9-D16B-D13D-1D59-5B3E9A6F9B00}"/>
                </a:ext>
              </a:extLst>
            </p:cNvPr>
            <p:cNvSpPr>
              <a:spLocks noChangeShapeType="1"/>
            </p:cNvSpPr>
            <p:nvPr/>
          </p:nvSpPr>
          <p:spPr bwMode="auto">
            <a:xfrm>
              <a:off x="7556500" y="1111311"/>
              <a:ext cx="14108" cy="3375295"/>
            </a:xfrm>
            <a:prstGeom prst="line">
              <a:avLst/>
            </a:prstGeom>
            <a:noFill/>
            <a:ln w="28575">
              <a:solidFill>
                <a:srgbClr val="7030A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pic>
          <p:nvPicPr>
            <p:cNvPr id="33" name="Picture 6" descr="Earth">
              <a:extLst>
                <a:ext uri="{FF2B5EF4-FFF2-40B4-BE49-F238E27FC236}">
                  <a16:creationId xmlns:a16="http://schemas.microsoft.com/office/drawing/2014/main" id="{73A93688-0369-44B6-7ED4-475F74B3552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71200" y="4486606"/>
              <a:ext cx="2291800" cy="2371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15">
              <a:extLst>
                <a:ext uri="{FF2B5EF4-FFF2-40B4-BE49-F238E27FC236}">
                  <a16:creationId xmlns:a16="http://schemas.microsoft.com/office/drawing/2014/main" id="{164B7E82-BA73-E505-EF9A-6725A5E8E023}"/>
                </a:ext>
              </a:extLst>
            </p:cNvPr>
            <p:cNvGrpSpPr>
              <a:grpSpLocks/>
            </p:cNvGrpSpPr>
            <p:nvPr/>
          </p:nvGrpSpPr>
          <p:grpSpPr bwMode="auto">
            <a:xfrm>
              <a:off x="7343433" y="1111311"/>
              <a:ext cx="1006479" cy="2190012"/>
              <a:chOff x="7232772" y="1531320"/>
              <a:chExt cx="1005710" cy="1783661"/>
            </a:xfrm>
          </p:grpSpPr>
          <p:pic>
            <p:nvPicPr>
              <p:cNvPr id="44" name="Picture 7" descr="golfballCLR">
                <a:extLst>
                  <a:ext uri="{FF2B5EF4-FFF2-40B4-BE49-F238E27FC236}">
                    <a16:creationId xmlns:a16="http://schemas.microsoft.com/office/drawing/2014/main" id="{0F8AE527-8DAD-ED00-C7D8-53E7E856DA4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7232772" y="1828800"/>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8">
                <a:extLst>
                  <a:ext uri="{FF2B5EF4-FFF2-40B4-BE49-F238E27FC236}">
                    <a16:creationId xmlns:a16="http://schemas.microsoft.com/office/drawing/2014/main" id="{787BB512-6E18-5EDD-D0A8-221ABAE8A5DF}"/>
                  </a:ext>
                </a:extLst>
              </p:cNvPr>
              <p:cNvGrpSpPr>
                <a:grpSpLocks/>
              </p:cNvGrpSpPr>
              <p:nvPr/>
            </p:nvGrpSpPr>
            <p:grpSpPr bwMode="auto">
              <a:xfrm>
                <a:off x="7440487" y="2110068"/>
                <a:ext cx="741363" cy="1204913"/>
                <a:chOff x="4908" y="861"/>
                <a:chExt cx="467" cy="759"/>
              </a:xfrm>
            </p:grpSpPr>
            <p:sp>
              <p:nvSpPr>
                <p:cNvPr id="47" name="Line 9">
                  <a:extLst>
                    <a:ext uri="{FF2B5EF4-FFF2-40B4-BE49-F238E27FC236}">
                      <a16:creationId xmlns:a16="http://schemas.microsoft.com/office/drawing/2014/main" id="{AB3338F2-37E7-A4CC-8475-93EB238E3B6B}"/>
                    </a:ext>
                  </a:extLst>
                </p:cNvPr>
                <p:cNvSpPr>
                  <a:spLocks noChangeShapeType="1"/>
                </p:cNvSpPr>
                <p:nvPr/>
              </p:nvSpPr>
              <p:spPr bwMode="auto">
                <a:xfrm flipH="1">
                  <a:off x="4908" y="861"/>
                  <a:ext cx="4" cy="642"/>
                </a:xfrm>
                <a:prstGeom prst="line">
                  <a:avLst/>
                </a:prstGeom>
                <a:noFill/>
                <a:ln w="57150">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48" name="Group 10">
                  <a:extLst>
                    <a:ext uri="{FF2B5EF4-FFF2-40B4-BE49-F238E27FC236}">
                      <a16:creationId xmlns:a16="http://schemas.microsoft.com/office/drawing/2014/main" id="{09856C84-B933-9791-FAD5-D9066F5D3BC8}"/>
                    </a:ext>
                  </a:extLst>
                </p:cNvPr>
                <p:cNvGrpSpPr>
                  <a:grpSpLocks/>
                </p:cNvGrpSpPr>
                <p:nvPr/>
              </p:nvGrpSpPr>
              <p:grpSpPr bwMode="auto">
                <a:xfrm>
                  <a:off x="5012" y="1253"/>
                  <a:ext cx="363" cy="367"/>
                  <a:chOff x="2653" y="2568"/>
                  <a:chExt cx="363" cy="367"/>
                </a:xfrm>
              </p:grpSpPr>
              <p:sp>
                <p:nvSpPr>
                  <p:cNvPr id="49" name="Text Box 11">
                    <a:extLst>
                      <a:ext uri="{FF2B5EF4-FFF2-40B4-BE49-F238E27FC236}">
                        <a16:creationId xmlns:a16="http://schemas.microsoft.com/office/drawing/2014/main" id="{AA7F9C35-7D81-472B-FECE-75DD1A11B4F7}"/>
                      </a:ext>
                    </a:extLst>
                  </p:cNvPr>
                  <p:cNvSpPr txBox="1">
                    <a:spLocks noChangeArrowheads="1"/>
                  </p:cNvSpPr>
                  <p:nvPr/>
                </p:nvSpPr>
                <p:spPr bwMode="auto">
                  <a:xfrm>
                    <a:off x="2653" y="2568"/>
                    <a:ext cx="272"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00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VNI-Helve" pitchFamily="2" charset="0"/>
                        <a:cs typeface="Arial"/>
                        <a:sym typeface="Arial"/>
                      </a:rPr>
                      <a:t>P</a:t>
                    </a:r>
                  </a:p>
                </p:txBody>
              </p:sp>
              <p:sp>
                <p:nvSpPr>
                  <p:cNvPr id="50" name="Line 12">
                    <a:extLst>
                      <a:ext uri="{FF2B5EF4-FFF2-40B4-BE49-F238E27FC236}">
                        <a16:creationId xmlns:a16="http://schemas.microsoft.com/office/drawing/2014/main" id="{114C7B03-5647-E039-E1ED-CDE2A60530A5}"/>
                      </a:ext>
                    </a:extLst>
                  </p:cNvPr>
                  <p:cNvSpPr>
                    <a:spLocks noChangeShapeType="1"/>
                  </p:cNvSpPr>
                  <p:nvPr/>
                </p:nvSpPr>
                <p:spPr bwMode="auto">
                  <a:xfrm>
                    <a:off x="2744" y="2621"/>
                    <a:ext cx="272" cy="0"/>
                  </a:xfrm>
                  <a:prstGeom prst="line">
                    <a:avLst/>
                  </a:prstGeom>
                  <a:noFill/>
                  <a:ln w="28575">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p:sp>
            <p:nvSpPr>
              <p:cNvPr id="46" name="Text Box 13">
                <a:extLst>
                  <a:ext uri="{FF2B5EF4-FFF2-40B4-BE49-F238E27FC236}">
                    <a16:creationId xmlns:a16="http://schemas.microsoft.com/office/drawing/2014/main" id="{7988F9ED-3E98-5F5E-D009-81F3CF689008}"/>
                  </a:ext>
                </a:extLst>
              </p:cNvPr>
              <p:cNvSpPr txBox="1">
                <a:spLocks noChangeArrowheads="1"/>
              </p:cNvSpPr>
              <p:nvPr/>
            </p:nvSpPr>
            <p:spPr bwMode="auto">
              <a:xfrm>
                <a:off x="7643171" y="1531320"/>
                <a:ext cx="595311" cy="583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grpSp>
        <p:sp>
          <p:nvSpPr>
            <p:cNvPr id="35" name="Rectangle 14">
              <a:extLst>
                <a:ext uri="{FF2B5EF4-FFF2-40B4-BE49-F238E27FC236}">
                  <a16:creationId xmlns:a16="http://schemas.microsoft.com/office/drawing/2014/main" id="{1FD983A0-DFCD-F7A7-4F32-91914F6FD6DD}"/>
                </a:ext>
              </a:extLst>
            </p:cNvPr>
            <p:cNvSpPr>
              <a:spLocks noChangeArrowheads="1"/>
            </p:cNvSpPr>
            <p:nvPr/>
          </p:nvSpPr>
          <p:spPr bwMode="auto">
            <a:xfrm>
              <a:off x="6364288" y="4875212"/>
              <a:ext cx="666085"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eaLnBrk="1" fontAlgn="auto" hangingPunct="1">
                <a:spcBef>
                  <a:spcPts val="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sp>
          <p:nvSpPr>
            <p:cNvPr id="36" name="Line 17">
              <a:extLst>
                <a:ext uri="{FF2B5EF4-FFF2-40B4-BE49-F238E27FC236}">
                  <a16:creationId xmlns:a16="http://schemas.microsoft.com/office/drawing/2014/main" id="{60427078-DAF8-2043-EE75-6E9D7B4843B7}"/>
                </a:ext>
              </a:extLst>
            </p:cNvPr>
            <p:cNvSpPr>
              <a:spLocks noChangeShapeType="1"/>
            </p:cNvSpPr>
            <p:nvPr/>
          </p:nvSpPr>
          <p:spPr bwMode="auto">
            <a:xfrm flipH="1">
              <a:off x="8686800" y="1828800"/>
              <a:ext cx="0" cy="2705101"/>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7" name="Line 20">
              <a:extLst>
                <a:ext uri="{FF2B5EF4-FFF2-40B4-BE49-F238E27FC236}">
                  <a16:creationId xmlns:a16="http://schemas.microsoft.com/office/drawing/2014/main" id="{CB2EA2BC-E918-81D7-E09B-F315CE677B3E}"/>
                </a:ext>
              </a:extLst>
            </p:cNvPr>
            <p:cNvSpPr>
              <a:spLocks noChangeShapeType="1"/>
            </p:cNvSpPr>
            <p:nvPr/>
          </p:nvSpPr>
          <p:spPr bwMode="auto">
            <a:xfrm>
              <a:off x="8762998" y="4533901"/>
              <a:ext cx="1" cy="1181099"/>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8" name="Line 21">
              <a:extLst>
                <a:ext uri="{FF2B5EF4-FFF2-40B4-BE49-F238E27FC236}">
                  <a16:creationId xmlns:a16="http://schemas.microsoft.com/office/drawing/2014/main" id="{52FB3A49-B0FE-97F6-EA21-55C5BB2D4932}"/>
                </a:ext>
              </a:extLst>
            </p:cNvPr>
            <p:cNvSpPr>
              <a:spLocks noChangeShapeType="1"/>
            </p:cNvSpPr>
            <p:nvPr/>
          </p:nvSpPr>
          <p:spPr bwMode="auto">
            <a:xfrm>
              <a:off x="7635875" y="57150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9" name="Text Box 22">
              <a:extLst>
                <a:ext uri="{FF2B5EF4-FFF2-40B4-BE49-F238E27FC236}">
                  <a16:creationId xmlns:a16="http://schemas.microsoft.com/office/drawing/2014/main" id="{690256C7-2A25-303C-2E7B-897CF01242D2}"/>
                </a:ext>
              </a:extLst>
            </p:cNvPr>
            <p:cNvSpPr txBox="1">
              <a:spLocks noChangeArrowheads="1"/>
            </p:cNvSpPr>
            <p:nvPr/>
          </p:nvSpPr>
          <p:spPr bwMode="auto">
            <a:xfrm>
              <a:off x="7388225" y="5638800"/>
              <a:ext cx="609600"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Sitka Small" panose="02000505000000020004" pitchFamily="2" charset="0"/>
                  <a:cs typeface="Arial"/>
                  <a:sym typeface="Arial"/>
                </a:rPr>
                <a:t>O</a:t>
              </a:r>
            </a:p>
          </p:txBody>
        </p:sp>
        <p:sp>
          <p:nvSpPr>
            <p:cNvPr id="40" name="Text Box 23">
              <a:extLst>
                <a:ext uri="{FF2B5EF4-FFF2-40B4-BE49-F238E27FC236}">
                  <a16:creationId xmlns:a16="http://schemas.microsoft.com/office/drawing/2014/main" id="{489019F4-D27F-D4B3-3D2D-7A7D7BDC62FF}"/>
                </a:ext>
              </a:extLst>
            </p:cNvPr>
            <p:cNvSpPr txBox="1">
              <a:spLocks noChangeArrowheads="1"/>
            </p:cNvSpPr>
            <p:nvPr/>
          </p:nvSpPr>
          <p:spPr bwMode="auto">
            <a:xfrm>
              <a:off x="8686801" y="4876801"/>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R</a:t>
              </a:r>
            </a:p>
          </p:txBody>
        </p:sp>
        <p:sp>
          <p:nvSpPr>
            <p:cNvPr id="41" name="Text Box 24">
              <a:extLst>
                <a:ext uri="{FF2B5EF4-FFF2-40B4-BE49-F238E27FC236}">
                  <a16:creationId xmlns:a16="http://schemas.microsoft.com/office/drawing/2014/main" id="{311CBE79-1594-F9F0-59F9-D686A197EA8A}"/>
                </a:ext>
              </a:extLst>
            </p:cNvPr>
            <p:cNvSpPr txBox="1">
              <a:spLocks noChangeArrowheads="1"/>
            </p:cNvSpPr>
            <p:nvPr/>
          </p:nvSpPr>
          <p:spPr bwMode="auto">
            <a:xfrm>
              <a:off x="8610600" y="3173412"/>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h</a:t>
              </a:r>
            </a:p>
          </p:txBody>
        </p:sp>
        <p:sp>
          <p:nvSpPr>
            <p:cNvPr id="42" name="Line 33">
              <a:extLst>
                <a:ext uri="{FF2B5EF4-FFF2-40B4-BE49-F238E27FC236}">
                  <a16:creationId xmlns:a16="http://schemas.microsoft.com/office/drawing/2014/main" id="{0CE23628-A3AF-E07D-B2AD-B8C70092F287}"/>
                </a:ext>
              </a:extLst>
            </p:cNvPr>
            <p:cNvSpPr>
              <a:spLocks noChangeShapeType="1"/>
            </p:cNvSpPr>
            <p:nvPr/>
          </p:nvSpPr>
          <p:spPr bwMode="auto">
            <a:xfrm>
              <a:off x="7556500" y="18288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43" name="Line 34">
              <a:extLst>
                <a:ext uri="{FF2B5EF4-FFF2-40B4-BE49-F238E27FC236}">
                  <a16:creationId xmlns:a16="http://schemas.microsoft.com/office/drawing/2014/main" id="{82EEB06C-AF61-C555-B5D7-3CB7B3EAEE58}"/>
                </a:ext>
              </a:extLst>
            </p:cNvPr>
            <p:cNvSpPr>
              <a:spLocks noChangeShapeType="1"/>
            </p:cNvSpPr>
            <p:nvPr/>
          </p:nvSpPr>
          <p:spPr bwMode="auto">
            <a:xfrm>
              <a:off x="7635875" y="45339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mc:AlternateContent xmlns:mc="http://schemas.openxmlformats.org/markup-compatibility/2006" xmlns:a14="http://schemas.microsoft.com/office/drawing/2010/main">
        <mc:Choice Requires="a14">
          <p:sp>
            <p:nvSpPr>
              <p:cNvPr id="2" name="Rectangle 9" descr="n81 zalo Nguyen Thi Tho">
                <a:extLst>
                  <a:ext uri="{FF2B5EF4-FFF2-40B4-BE49-F238E27FC236}">
                    <a16:creationId xmlns:a16="http://schemas.microsoft.com/office/drawing/2014/main" id="{09CD20B1-E115-F484-FE05-2A1AA38D8FA1}"/>
                  </a:ext>
                </a:extLst>
              </p:cNvPr>
              <p:cNvSpPr>
                <a:spLocks noChangeArrowheads="1"/>
              </p:cNvSpPr>
              <p:nvPr/>
            </p:nvSpPr>
            <p:spPr bwMode="auto">
              <a:xfrm>
                <a:off x="209701" y="1071139"/>
                <a:ext cx="8544033" cy="170091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600" b="1" i="0" u="none" strike="noStrike" kern="1200" cap="none" spc="0" normalizeH="0" baseline="0" noProof="0">
                    <a:ln>
                      <a:noFill/>
                    </a:ln>
                    <a:solidFill>
                      <a:schemeClr val="tx1"/>
                    </a:solidFill>
                    <a:effectLst/>
                    <a:uLnTx/>
                    <a:uFillTx/>
                    <a:latin typeface="Times New Roman" pitchFamily="18" charset="0"/>
                    <a:cs typeface="Times New Roman" pitchFamily="18" charset="0"/>
                  </a:rPr>
                  <a:t>Câu 1:</a:t>
                </a:r>
                <a:r>
                  <a:rPr kumimoji="0" lang="en-US" altLang="en-US" sz="2600" b="0" i="0" u="none" strike="noStrike" kern="1200" cap="none" spc="0" normalizeH="0" baseline="0" noProof="0">
                    <a:ln>
                      <a:noFill/>
                    </a:ln>
                    <a:solidFill>
                      <a:schemeClr val="tx1"/>
                    </a:solidFill>
                    <a:effectLst/>
                    <a:uLnTx/>
                    <a:uFillTx/>
                    <a:latin typeface="Times New Roman" pitchFamily="18" charset="0"/>
                    <a:cs typeface="Times New Roman" pitchFamily="18" charset="0"/>
                  </a:rPr>
                  <a:t> Chứng tỏ rằng, một vật khối lượng m rơi tự do từ độ cao h so với trái đất thì gia tốc rơi tự do là: </a:t>
                </a:r>
              </a:p>
              <a:p>
                <a:pPr algn="just">
                  <a:spcBef>
                    <a:spcPct val="0"/>
                  </a:spcBef>
                  <a:buClrTx/>
                  <a:buSzTx/>
                  <a:buNone/>
                  <a:defRPr/>
                </a:pPr>
                <a14:m>
                  <m:oMathPara xmlns:m="http://schemas.openxmlformats.org/officeDocument/2006/math">
                    <m:oMathParaPr>
                      <m:jc m:val="centerGroup"/>
                    </m:oMathParaPr>
                    <m:oMath xmlns:m="http://schemas.openxmlformats.org/officeDocument/2006/math">
                      <m:r>
                        <a:rPr lang="en-US" sz="2600" i="1">
                          <a:solidFill>
                            <a:schemeClr val="tx1"/>
                          </a:solidFill>
                          <a:latin typeface="Cambria Math" panose="02040503050406030204" pitchFamily="18" charset="0"/>
                        </a:rPr>
                        <m:t>𝑔</m:t>
                      </m:r>
                      <m:r>
                        <a:rPr lang="en-US" sz="2600" i="1">
                          <a:solidFill>
                            <a:schemeClr val="tx1"/>
                          </a:solidFill>
                          <a:latin typeface="Cambria Math" panose="02040503050406030204" pitchFamily="18" charset="0"/>
                        </a:rPr>
                        <m:t>=</m:t>
                      </m:r>
                      <m:f>
                        <m:fPr>
                          <m:ctrlPr>
                            <a:rPr lang="en-US" sz="2600" i="1">
                              <a:solidFill>
                                <a:schemeClr val="tx1"/>
                              </a:solidFill>
                              <a:latin typeface="Cambria Math" panose="02040503050406030204" pitchFamily="18" charset="0"/>
                            </a:rPr>
                          </m:ctrlPr>
                        </m:fPr>
                        <m:num>
                          <m:r>
                            <a:rPr lang="en-US" sz="2600" i="1">
                              <a:solidFill>
                                <a:schemeClr val="tx1"/>
                              </a:solidFill>
                              <a:latin typeface="Cambria Math" panose="02040503050406030204" pitchFamily="18" charset="0"/>
                            </a:rPr>
                            <m:t>𝐺</m:t>
                          </m:r>
                          <m:sSub>
                            <m:sSubPr>
                              <m:ctrlPr>
                                <a:rPr lang="en-US" sz="2600" i="1">
                                  <a:solidFill>
                                    <a:schemeClr val="tx1"/>
                                  </a:solidFill>
                                  <a:latin typeface="Cambria Math" panose="02040503050406030204" pitchFamily="18" charset="0"/>
                                </a:rPr>
                              </m:ctrlPr>
                            </m:sSubPr>
                            <m:e>
                              <m:r>
                                <a:rPr lang="en-US" sz="2600" i="1">
                                  <a:solidFill>
                                    <a:schemeClr val="tx1"/>
                                  </a:solidFill>
                                  <a:latin typeface="Cambria Math" panose="02040503050406030204" pitchFamily="18" charset="0"/>
                                </a:rPr>
                                <m:t>𝑀</m:t>
                              </m:r>
                            </m:e>
                            <m:sub>
                              <m:r>
                                <a:rPr lang="en-US" sz="2600" i="1">
                                  <a:solidFill>
                                    <a:schemeClr val="tx1"/>
                                  </a:solidFill>
                                  <a:latin typeface="Cambria Math" panose="02040503050406030204" pitchFamily="18" charset="0"/>
                                </a:rPr>
                                <m:t>𝑇𝐷</m:t>
                              </m:r>
                            </m:sub>
                          </m:sSub>
                        </m:num>
                        <m:den>
                          <m:sSup>
                            <m:sSupPr>
                              <m:ctrlPr>
                                <a:rPr lang="en-US" sz="2600" i="1">
                                  <a:solidFill>
                                    <a:schemeClr val="tx1"/>
                                  </a:solidFill>
                                  <a:latin typeface="Cambria Math" panose="02040503050406030204" pitchFamily="18" charset="0"/>
                                </a:rPr>
                              </m:ctrlPr>
                            </m:sSupPr>
                            <m:e>
                              <m:d>
                                <m:dPr>
                                  <m:ctrlPr>
                                    <a:rPr lang="en-US" sz="2600" i="1">
                                      <a:solidFill>
                                        <a:schemeClr val="tx1"/>
                                      </a:solidFill>
                                      <a:latin typeface="Cambria Math" panose="02040503050406030204" pitchFamily="18" charset="0"/>
                                    </a:rPr>
                                  </m:ctrlPr>
                                </m:dPr>
                                <m:e>
                                  <m:r>
                                    <a:rPr lang="en-US" sz="2600" i="1">
                                      <a:solidFill>
                                        <a:schemeClr val="tx1"/>
                                      </a:solidFill>
                                      <a:latin typeface="Cambria Math" panose="02040503050406030204" pitchFamily="18" charset="0"/>
                                    </a:rPr>
                                    <m:t>h</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𝑅</m:t>
                                  </m:r>
                                </m:e>
                              </m:d>
                            </m:e>
                            <m:sup>
                              <m:r>
                                <a:rPr lang="en-US" sz="2600" i="1">
                                  <a:solidFill>
                                    <a:schemeClr val="tx1"/>
                                  </a:solidFill>
                                  <a:latin typeface="Cambria Math" panose="02040503050406030204" pitchFamily="18" charset="0"/>
                                </a:rPr>
                                <m:t>2</m:t>
                              </m:r>
                            </m:sup>
                          </m:sSup>
                        </m:den>
                      </m:f>
                    </m:oMath>
                  </m:oMathPara>
                </a14:m>
                <a:endParaRPr lang="en-US" sz="2600">
                  <a:solidFill>
                    <a:schemeClr val="tx1"/>
                  </a:solidFill>
                  <a:latin typeface="Times New Roman" pitchFamily="18" charset="0"/>
                  <a:cs typeface="Times New Roman" pitchFamily="18" charset="0"/>
                </a:endParaRPr>
              </a:p>
            </p:txBody>
          </p:sp>
        </mc:Choice>
        <mc:Fallback xmlns="">
          <p:sp>
            <p:nvSpPr>
              <p:cNvPr id="2" name="Rectangle 9" descr="n81 zalo Nguyen Thi Tho">
                <a:extLst>
                  <a:ext uri="{FF2B5EF4-FFF2-40B4-BE49-F238E27FC236}">
                    <a16:creationId xmlns="" xmlns:a16="http://schemas.microsoft.com/office/drawing/2014/main" xmlns:a14="http://schemas.microsoft.com/office/drawing/2010/main" id="{09CD20B1-E115-F484-FE05-2A1AA38D8FA1}"/>
                  </a:ext>
                </a:extLst>
              </p:cNvPr>
              <p:cNvSpPr>
                <a:spLocks noRot="1" noChangeAspect="1" noMove="1" noResize="1" noEditPoints="1" noAdjustHandles="1" noChangeArrowheads="1" noChangeShapeType="1" noTextEdit="1"/>
              </p:cNvSpPr>
              <p:nvPr/>
            </p:nvSpPr>
            <p:spPr bwMode="auto">
              <a:xfrm>
                <a:off x="209701" y="1071139"/>
                <a:ext cx="8544033" cy="1700915"/>
              </a:xfrm>
              <a:prstGeom prst="rect">
                <a:avLst/>
              </a:prstGeom>
              <a:blipFill rotWithShape="1">
                <a:blip r:embed="rId4"/>
                <a:stretch>
                  <a:fillRect l="-1213" t="-2867" r="-221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3" name="Rectangle 2" descr="n81 zalo Nguyen Thi Tho">
            <a:extLst>
              <a:ext uri="{FF2B5EF4-FFF2-40B4-BE49-F238E27FC236}">
                <a16:creationId xmlns:a16="http://schemas.microsoft.com/office/drawing/2014/main" id="{7407C585-B524-F194-6E03-E85FCFF9258E}"/>
              </a:ext>
            </a:extLst>
          </p:cNvPr>
          <p:cNvSpPr>
            <a:spLocks noChangeArrowheads="1"/>
          </p:cNvSpPr>
          <p:nvPr/>
        </p:nvSpPr>
        <p:spPr bwMode="auto">
          <a:xfrm>
            <a:off x="209701" y="3135466"/>
            <a:ext cx="866781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defTabSz="1219170" eaLnBrk="1" fontAlgn="auto" hangingPunct="1">
              <a:spcBef>
                <a:spcPts val="0"/>
              </a:spcBef>
              <a:spcAft>
                <a:spcPts val="0"/>
              </a:spcAft>
              <a:buClr>
                <a:srgbClr val="000000"/>
              </a:buClr>
            </a:pP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Trọng</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lực</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của</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một</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vật</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là</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lực</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hấp</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dẫn</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giữa</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Trái</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Đất</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và</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vật</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đó</a:t>
            </a:r>
            <a:r>
              <a:rPr lang="en-US" sz="2600" kern="0" dirty="0">
                <a:latin typeface="Times New Roman" pitchFamily="18" charset="0"/>
                <a:cs typeface="Times New Roman" pitchFamily="18" charset="0"/>
                <a:sym typeface="Arial"/>
              </a:rPr>
              <a:t>.</a:t>
            </a:r>
          </a:p>
        </p:txBody>
      </p:sp>
      <p:sp>
        <p:nvSpPr>
          <p:cNvPr id="5" name="Rectangle 4" descr="n81 zalo Nguyen Thi Tho">
            <a:extLst>
              <a:ext uri="{FF2B5EF4-FFF2-40B4-BE49-F238E27FC236}">
                <a16:creationId xmlns:a16="http://schemas.microsoft.com/office/drawing/2014/main" id="{8E217E4B-4541-0B88-6FF1-A66374FDF576}"/>
              </a:ext>
            </a:extLst>
          </p:cNvPr>
          <p:cNvSpPr>
            <a:spLocks noChangeArrowheads="1"/>
          </p:cNvSpPr>
          <p:nvPr/>
        </p:nvSpPr>
        <p:spPr bwMode="auto">
          <a:xfrm>
            <a:off x="223880" y="5100437"/>
            <a:ext cx="471315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1219170" eaLnBrk="1" fontAlgn="auto" hangingPunct="1">
              <a:spcBef>
                <a:spcPts val="0"/>
              </a:spcBef>
              <a:spcAft>
                <a:spcPts val="0"/>
              </a:spcAft>
              <a:buClr>
                <a:srgbClr val="000000"/>
              </a:buClr>
            </a:pPr>
            <a:r>
              <a:rPr lang="en-US" sz="2600" kern="0" dirty="0" err="1">
                <a:latin typeface="Times New Roman" pitchFamily="18" charset="0"/>
                <a:cs typeface="Times New Roman" pitchFamily="18" charset="0"/>
                <a:sym typeface="Arial"/>
              </a:rPr>
              <a:t>Khi</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vật</a:t>
            </a:r>
            <a:r>
              <a:rPr lang="en-US" sz="2600" kern="0" dirty="0">
                <a:latin typeface="Times New Roman" pitchFamily="18" charset="0"/>
                <a:cs typeface="Times New Roman" pitchFamily="18" charset="0"/>
                <a:sym typeface="Arial"/>
              </a:rPr>
              <a:t> ở </a:t>
            </a:r>
            <a:r>
              <a:rPr lang="en-US" sz="2600" kern="0" dirty="0" err="1">
                <a:latin typeface="Times New Roman" pitchFamily="18" charset="0"/>
                <a:cs typeface="Times New Roman" pitchFamily="18" charset="0"/>
                <a:sym typeface="Arial"/>
              </a:rPr>
              <a:t>độ</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cao</a:t>
            </a:r>
            <a:r>
              <a:rPr lang="en-US" sz="2600" kern="0" dirty="0">
                <a:latin typeface="Times New Roman" pitchFamily="18" charset="0"/>
                <a:cs typeface="Times New Roman" pitchFamily="18" charset="0"/>
                <a:sym typeface="Arial"/>
              </a:rPr>
              <a:t> h so </a:t>
            </a:r>
            <a:r>
              <a:rPr lang="en-US" sz="2600" kern="0" dirty="0" err="1">
                <a:latin typeface="Times New Roman" pitchFamily="18" charset="0"/>
                <a:cs typeface="Times New Roman" pitchFamily="18" charset="0"/>
                <a:sym typeface="Arial"/>
              </a:rPr>
              <a:t>với</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mặt</a:t>
            </a:r>
            <a:r>
              <a:rPr lang="en-US" sz="2600" kern="0" dirty="0">
                <a:latin typeface="Times New Roman" pitchFamily="18" charset="0"/>
                <a:cs typeface="Times New Roman" pitchFamily="18" charset="0"/>
                <a:sym typeface="Arial"/>
              </a:rPr>
              <a:t> </a:t>
            </a:r>
            <a:r>
              <a:rPr lang="en-US" sz="2600" kern="0" dirty="0" err="1">
                <a:latin typeface="Times New Roman" pitchFamily="18" charset="0"/>
                <a:cs typeface="Times New Roman" pitchFamily="18" charset="0"/>
                <a:sym typeface="Arial"/>
              </a:rPr>
              <a:t>đất</a:t>
            </a:r>
            <a:r>
              <a:rPr lang="en-US" sz="2600" kern="0" dirty="0">
                <a:latin typeface="Times New Roman" pitchFamily="18" charset="0"/>
                <a:cs typeface="Times New Roman" pitchFamily="18" charset="0"/>
                <a:sym typeface="Arial"/>
              </a:rPr>
              <a:t>:</a:t>
            </a:r>
          </a:p>
        </p:txBody>
      </p:sp>
      <p:sp>
        <p:nvSpPr>
          <p:cNvPr id="7" name="Rectangle 6" descr="n81 zalo Nguyen Thi Tho">
            <a:extLst>
              <a:ext uri="{FF2B5EF4-FFF2-40B4-BE49-F238E27FC236}">
                <a16:creationId xmlns:a16="http://schemas.microsoft.com/office/drawing/2014/main" id="{DA56490D-CF59-1846-B0F9-D6E19D8DD43F}"/>
              </a:ext>
            </a:extLst>
          </p:cNvPr>
          <p:cNvSpPr>
            <a:spLocks noChangeArrowheads="1"/>
          </p:cNvSpPr>
          <p:nvPr/>
        </p:nvSpPr>
        <p:spPr bwMode="auto">
          <a:xfrm>
            <a:off x="1005391" y="5806866"/>
            <a:ext cx="113204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1219170" eaLnBrk="1" fontAlgn="auto" hangingPunct="1">
              <a:spcBef>
                <a:spcPts val="0"/>
              </a:spcBef>
              <a:spcAft>
                <a:spcPts val="0"/>
              </a:spcAft>
              <a:buClr>
                <a:srgbClr val="000000"/>
              </a:buClr>
            </a:pPr>
            <a:r>
              <a:rPr lang="en-US" sz="2600" kern="0" dirty="0">
                <a:latin typeface="Times New Roman" pitchFamily="18" charset="0"/>
                <a:cs typeface="Times New Roman" pitchFamily="18" charset="0"/>
                <a:sym typeface="Arial"/>
              </a:rPr>
              <a:t>P </a:t>
            </a:r>
            <a:r>
              <a:rPr lang="en-US" sz="2600" kern="0">
                <a:latin typeface="Times New Roman" pitchFamily="18" charset="0"/>
                <a:cs typeface="Times New Roman" pitchFamily="18" charset="0"/>
                <a:sym typeface="Arial"/>
              </a:rPr>
              <a:t>= F</a:t>
            </a:r>
            <a:r>
              <a:rPr lang="en-US" sz="2600" kern="0" baseline="-25000">
                <a:latin typeface="Times New Roman" pitchFamily="18" charset="0"/>
                <a:cs typeface="Times New Roman" pitchFamily="18" charset="0"/>
                <a:sym typeface="Arial"/>
              </a:rPr>
              <a:t>hd</a:t>
            </a:r>
            <a:endParaRPr lang="en-US" sz="2600" kern="0" dirty="0">
              <a:latin typeface="Times New Roman" pitchFamily="18" charset="0"/>
              <a:cs typeface="Times New Roman" pitchFamily="18" charset="0"/>
              <a:sym typeface="Arial"/>
            </a:endParaRPr>
          </a:p>
        </p:txBody>
      </p:sp>
      <mc:AlternateContent xmlns:mc="http://schemas.openxmlformats.org/markup-compatibility/2006" xmlns:a14="http://schemas.microsoft.com/office/drawing/2010/main">
        <mc:Choice Requires="a14">
          <p:sp>
            <p:nvSpPr>
              <p:cNvPr id="8" name="Object 2" descr="n81 zalo Nguyen Thi Tho">
                <a:extLst>
                  <a:ext uri="{FF2B5EF4-FFF2-40B4-BE49-F238E27FC236}">
                    <a16:creationId xmlns:a16="http://schemas.microsoft.com/office/drawing/2014/main" id="{37FFADEE-1DC7-DAA8-E47D-DA449F9EC065}"/>
                  </a:ext>
                </a:extLst>
              </p:cNvPr>
              <p:cNvSpPr txBox="1"/>
              <p:nvPr/>
            </p:nvSpPr>
            <p:spPr bwMode="auto">
              <a:xfrm>
                <a:off x="2320799" y="5592880"/>
                <a:ext cx="3472928" cy="96308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600" b="0" i="1" smtClean="0">
                          <a:solidFill>
                            <a:schemeClr val="tx1"/>
                          </a:solidFill>
                          <a:latin typeface="Cambria Math" panose="02040503050406030204" pitchFamily="18" charset="0"/>
                          <a:sym typeface="Symbol" panose="05050102010706020507" pitchFamily="18" charset="2"/>
                        </a:rPr>
                        <m:t> </m:t>
                      </m:r>
                      <m:r>
                        <a:rPr lang="en-US" sz="2600" b="0" i="1" smtClean="0">
                          <a:solidFill>
                            <a:schemeClr val="tx1"/>
                          </a:solidFill>
                          <a:latin typeface="Cambria Math" panose="02040503050406030204" pitchFamily="18" charset="0"/>
                        </a:rPr>
                        <m:t>𝑚𝑔</m:t>
                      </m:r>
                      <m:r>
                        <a:rPr lang="en-US" sz="2600" b="0" i="1" smtClean="0">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𝐺</m:t>
                      </m:r>
                      <m:r>
                        <a:rPr lang="en-US" sz="2600" i="1">
                          <a:solidFill>
                            <a:schemeClr val="tx1"/>
                          </a:solidFill>
                          <a:latin typeface="Cambria Math" panose="02040503050406030204" pitchFamily="18" charset="0"/>
                        </a:rPr>
                        <m:t>.</m:t>
                      </m:r>
                      <m:f>
                        <m:fPr>
                          <m:ctrlPr>
                            <a:rPr lang="en-US" sz="2600" i="1">
                              <a:solidFill>
                                <a:schemeClr val="tx1"/>
                              </a:solidFill>
                              <a:latin typeface="Cambria Math" panose="02040503050406030204" pitchFamily="18" charset="0"/>
                            </a:rPr>
                          </m:ctrlPr>
                        </m:fPr>
                        <m:num>
                          <m:r>
                            <a:rPr lang="en-US" sz="2600" i="1">
                              <a:solidFill>
                                <a:schemeClr val="tx1"/>
                              </a:solidFill>
                              <a:latin typeface="Cambria Math" panose="02040503050406030204" pitchFamily="18" charset="0"/>
                            </a:rPr>
                            <m:t>𝑚</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𝑀</m:t>
                          </m:r>
                        </m:num>
                        <m:den>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𝑅</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h</m:t>
                          </m:r>
                          <m:sSup>
                            <m:sSupPr>
                              <m:ctrlPr>
                                <a:rPr lang="en-US" sz="2600" i="1">
                                  <a:solidFill>
                                    <a:schemeClr val="tx1"/>
                                  </a:solidFill>
                                  <a:latin typeface="Cambria Math" panose="02040503050406030204" pitchFamily="18" charset="0"/>
                                </a:rPr>
                              </m:ctrlPr>
                            </m:sSupPr>
                            <m:e>
                              <m:r>
                                <a:rPr lang="en-US" sz="2600" i="1">
                                  <a:solidFill>
                                    <a:schemeClr val="tx1"/>
                                  </a:solidFill>
                                  <a:latin typeface="Cambria Math" panose="02040503050406030204" pitchFamily="18" charset="0"/>
                                </a:rPr>
                                <m:t>)</m:t>
                              </m:r>
                            </m:e>
                            <m:sup>
                              <m:r>
                                <a:rPr lang="en-US" sz="2600" i="1">
                                  <a:solidFill>
                                    <a:schemeClr val="tx1"/>
                                  </a:solidFill>
                                  <a:latin typeface="Cambria Math" panose="02040503050406030204" pitchFamily="18" charset="0"/>
                                </a:rPr>
                                <m:t>2</m:t>
                              </m:r>
                            </m:sup>
                          </m:sSup>
                        </m:den>
                      </m:f>
                    </m:oMath>
                  </m:oMathPara>
                </a14:m>
                <a:endParaRPr lang="en-US" sz="2600">
                  <a:solidFill>
                    <a:schemeClr val="tx1"/>
                  </a:solidFill>
                  <a:latin typeface="Times New Roman" pitchFamily="18" charset="0"/>
                  <a:cs typeface="Times New Roman" pitchFamily="18" charset="0"/>
                </a:endParaRPr>
              </a:p>
            </p:txBody>
          </p:sp>
        </mc:Choice>
        <mc:Fallback xmlns="">
          <p:sp>
            <p:nvSpPr>
              <p:cNvPr id="8" name="Object 2" descr="n81 zalo Nguyen Thi Tho">
                <a:extLst>
                  <a:ext uri="{FF2B5EF4-FFF2-40B4-BE49-F238E27FC236}">
                    <a16:creationId xmlns="" xmlns:a16="http://schemas.microsoft.com/office/drawing/2014/main" xmlns:a14="http://schemas.microsoft.com/office/drawing/2010/main" id="{37FFADEE-1DC7-DAA8-E47D-DA449F9EC065}"/>
                  </a:ext>
                </a:extLst>
              </p:cNvPr>
              <p:cNvSpPr txBox="1">
                <a:spLocks noRot="1" noChangeAspect="1" noMove="1" noResize="1" noEditPoints="1" noAdjustHandles="1" noChangeArrowheads="1" noChangeShapeType="1" noTextEdit="1"/>
              </p:cNvSpPr>
              <p:nvPr/>
            </p:nvSpPr>
            <p:spPr bwMode="auto">
              <a:xfrm>
                <a:off x="2320799" y="5592880"/>
                <a:ext cx="3472928" cy="963083"/>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bject 3" descr="n81 zalo Nguyen Thi Tho">
                <a:extLst>
                  <a:ext uri="{FF2B5EF4-FFF2-40B4-BE49-F238E27FC236}">
                    <a16:creationId xmlns:a16="http://schemas.microsoft.com/office/drawing/2014/main" id="{FC1E807D-130B-0B12-280A-0A658E3CA3C2}"/>
                  </a:ext>
                </a:extLst>
              </p:cNvPr>
              <p:cNvSpPr txBox="1"/>
              <p:nvPr/>
            </p:nvSpPr>
            <p:spPr bwMode="auto">
              <a:xfrm>
                <a:off x="5630530" y="5615567"/>
                <a:ext cx="2925484" cy="963084"/>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600" i="1" smtClean="0">
                          <a:solidFill>
                            <a:schemeClr val="tx1"/>
                          </a:solidFill>
                          <a:latin typeface="Cambria Math" panose="02040503050406030204" pitchFamily="18" charset="0"/>
                          <a:sym typeface="Symbol" panose="05050102010706020507" pitchFamily="18" charset="2"/>
                        </a:rPr>
                        <m:t></m:t>
                      </m:r>
                      <m:r>
                        <a:rPr lang="en-US" sz="2600" b="0" i="1" smtClean="0">
                          <a:solidFill>
                            <a:schemeClr val="tx1"/>
                          </a:solidFill>
                          <a:latin typeface="Cambria Math" panose="02040503050406030204" pitchFamily="18" charset="0"/>
                          <a:sym typeface="Symbol" panose="05050102010706020507" pitchFamily="18" charset="2"/>
                        </a:rPr>
                        <m:t> </m:t>
                      </m:r>
                      <m:r>
                        <a:rPr lang="en-US" sz="2600" i="1" smtClean="0">
                          <a:solidFill>
                            <a:schemeClr val="tx1"/>
                          </a:solidFill>
                          <a:latin typeface="Cambria Math" panose="02040503050406030204" pitchFamily="18" charset="0"/>
                        </a:rPr>
                        <m:t>𝑔</m:t>
                      </m:r>
                      <m:r>
                        <a:rPr lang="en-US" sz="2600" i="1" smtClean="0">
                          <a:solidFill>
                            <a:schemeClr val="tx1"/>
                          </a:solidFill>
                          <a:latin typeface="Cambria Math" panose="02040503050406030204" pitchFamily="18" charset="0"/>
                        </a:rPr>
                        <m:t>=</m:t>
                      </m:r>
                      <m:f>
                        <m:fPr>
                          <m:ctrlPr>
                            <a:rPr lang="en-US" sz="2600" i="1">
                              <a:solidFill>
                                <a:schemeClr val="tx1"/>
                              </a:solidFill>
                              <a:latin typeface="Cambria Math" panose="02040503050406030204" pitchFamily="18" charset="0"/>
                            </a:rPr>
                          </m:ctrlPr>
                        </m:fPr>
                        <m:num>
                          <m:r>
                            <a:rPr lang="en-US" sz="2600" i="1">
                              <a:solidFill>
                                <a:schemeClr val="tx1"/>
                              </a:solidFill>
                              <a:latin typeface="Cambria Math" panose="02040503050406030204" pitchFamily="18" charset="0"/>
                            </a:rPr>
                            <m:t>𝐺</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𝑀</m:t>
                          </m:r>
                        </m:num>
                        <m:den>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𝑅</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h</m:t>
                          </m:r>
                          <m:sSup>
                            <m:sSupPr>
                              <m:ctrlPr>
                                <a:rPr lang="en-US" sz="2600" i="1">
                                  <a:solidFill>
                                    <a:schemeClr val="tx1"/>
                                  </a:solidFill>
                                  <a:latin typeface="Cambria Math" panose="02040503050406030204" pitchFamily="18" charset="0"/>
                                </a:rPr>
                              </m:ctrlPr>
                            </m:sSupPr>
                            <m:e>
                              <m:r>
                                <a:rPr lang="en-US" sz="2600" i="1">
                                  <a:solidFill>
                                    <a:schemeClr val="tx1"/>
                                  </a:solidFill>
                                  <a:latin typeface="Cambria Math" panose="02040503050406030204" pitchFamily="18" charset="0"/>
                                </a:rPr>
                                <m:t>)</m:t>
                              </m:r>
                            </m:e>
                            <m:sup>
                              <m:r>
                                <a:rPr lang="en-US" sz="2600" i="1">
                                  <a:solidFill>
                                    <a:schemeClr val="tx1"/>
                                  </a:solidFill>
                                  <a:latin typeface="Cambria Math" panose="02040503050406030204" pitchFamily="18" charset="0"/>
                                </a:rPr>
                                <m:t>2</m:t>
                              </m:r>
                            </m:sup>
                          </m:sSup>
                        </m:den>
                      </m:f>
                    </m:oMath>
                  </m:oMathPara>
                </a14:m>
                <a:endParaRPr lang="en-US" sz="2600">
                  <a:solidFill>
                    <a:schemeClr val="tx1"/>
                  </a:solidFill>
                  <a:latin typeface="Times New Roman" pitchFamily="18" charset="0"/>
                  <a:cs typeface="Times New Roman" pitchFamily="18" charset="0"/>
                </a:endParaRPr>
              </a:p>
            </p:txBody>
          </p:sp>
        </mc:Choice>
        <mc:Fallback xmlns="">
          <p:sp>
            <p:nvSpPr>
              <p:cNvPr id="9" name="Object 3" descr="n81 zalo Nguyen Thi Tho">
                <a:extLst>
                  <a:ext uri="{FF2B5EF4-FFF2-40B4-BE49-F238E27FC236}">
                    <a16:creationId xmlns="" xmlns:a16="http://schemas.microsoft.com/office/drawing/2014/main" xmlns:a14="http://schemas.microsoft.com/office/drawing/2010/main" id="{FC1E807D-130B-0B12-280A-0A658E3CA3C2}"/>
                  </a:ext>
                </a:extLst>
              </p:cNvPr>
              <p:cNvSpPr txBox="1">
                <a:spLocks noRot="1" noChangeAspect="1" noMove="1" noResize="1" noEditPoints="1" noAdjustHandles="1" noChangeArrowheads="1" noChangeShapeType="1" noTextEdit="1"/>
              </p:cNvSpPr>
              <p:nvPr/>
            </p:nvSpPr>
            <p:spPr bwMode="auto">
              <a:xfrm>
                <a:off x="5630530" y="5615567"/>
                <a:ext cx="2925484" cy="963084"/>
              </a:xfrm>
              <a:prstGeom prst="rect">
                <a:avLst/>
              </a:prstGeom>
              <a:blipFill rotWithShape="1">
                <a:blip r:embed="rId6"/>
                <a:stretch>
                  <a:fillRect/>
                </a:stretch>
              </a:blipFill>
            </p:spPr>
            <p:txBody>
              <a:bodyPr/>
              <a:lstStyle/>
              <a:p>
                <a:r>
                  <a:rPr lang="en-US">
                    <a:noFill/>
                  </a:rPr>
                  <a:t> </a:t>
                </a:r>
              </a:p>
            </p:txBody>
          </p:sp>
        </mc:Fallback>
      </mc:AlternateContent>
      <p:sp>
        <p:nvSpPr>
          <p:cNvPr id="10" name="Rectangle 2" descr="n81 zalo Nguyen Thi Tho">
            <a:extLst>
              <a:ext uri="{FF2B5EF4-FFF2-40B4-BE49-F238E27FC236}">
                <a16:creationId xmlns:a16="http://schemas.microsoft.com/office/drawing/2014/main" id="{B92FFD31-4905-70A9-FF42-94D7D671D0EB}"/>
              </a:ext>
            </a:extLst>
          </p:cNvPr>
          <p:cNvSpPr>
            <a:spLocks noChangeArrowheads="1"/>
          </p:cNvSpPr>
          <p:nvPr/>
        </p:nvSpPr>
        <p:spPr bwMode="auto">
          <a:xfrm>
            <a:off x="220259" y="4227910"/>
            <a:ext cx="8577071" cy="492443"/>
          </a:xfrm>
          <a:prstGeom prst="rect">
            <a:avLst/>
          </a:prstGeom>
          <a:noFill/>
          <a:ln>
            <a:noFill/>
          </a:ln>
          <a:effec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600" b="0" i="1" u="none" strike="noStrike" kern="1200" cap="none" spc="0" normalizeH="0" baseline="0" noProof="0">
                <a:ln>
                  <a:noFill/>
                </a:ln>
                <a:effectLst/>
                <a:uLnTx/>
                <a:uFillTx/>
                <a:latin typeface="Times New Roman" pitchFamily="18" charset="0"/>
                <a:cs typeface="Times New Roman" pitchFamily="18" charset="0"/>
              </a:rPr>
              <a:t>- Gọi g là gia tốc vật rơi tự do. Theo định luật II Niuton ta có: </a:t>
            </a:r>
            <a:endParaRPr kumimoji="0" lang="en-US" altLang="en-US" sz="2600" b="0" i="0" u="none" strike="noStrike" kern="1200" cap="none" spc="0" normalizeH="0" baseline="0" noProof="0">
              <a:ln>
                <a:noFill/>
              </a:ln>
              <a:effectLst/>
              <a:uLnTx/>
              <a:uFillTx/>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11" name="Object 28" descr="n81 zalo Nguyen Thi Tho">
                <a:extLst>
                  <a:ext uri="{FF2B5EF4-FFF2-40B4-BE49-F238E27FC236}">
                    <a16:creationId xmlns:a16="http://schemas.microsoft.com/office/drawing/2014/main" id="{D8721ED9-6AE4-D434-8249-17BD1FF2BBCD}"/>
                  </a:ext>
                </a:extLst>
              </p:cNvPr>
              <p:cNvSpPr txBox="1"/>
              <p:nvPr/>
            </p:nvSpPr>
            <p:spPr bwMode="auto">
              <a:xfrm>
                <a:off x="3722279" y="4510773"/>
                <a:ext cx="1642652" cy="523628"/>
              </a:xfrm>
              <a:prstGeom prst="rect">
                <a:avLst/>
              </a:prstGeom>
              <a:noFill/>
              <a:ln>
                <a:noFill/>
              </a:ln>
            </p:spPr>
            <p:txBody>
              <a:bodyPr>
                <a:noAutofit/>
              </a:bodyPr>
              <a:lstStyle/>
              <a:p>
                <a:pPr/>
                <a14:m>
                  <m:oMathPara xmlns:m="http://schemas.openxmlformats.org/officeDocument/2006/math">
                    <m:oMathParaPr>
                      <m:jc m:val="left"/>
                    </m:oMathParaPr>
                    <m:oMath xmlns:m="http://schemas.openxmlformats.org/officeDocument/2006/math">
                      <m:acc>
                        <m:accPr>
                          <m:chr m:val="⃗"/>
                          <m:ctrlPr>
                            <a:rPr lang="en-US" sz="2600" b="1" i="1" smtClean="0">
                              <a:solidFill>
                                <a:schemeClr val="tx1"/>
                              </a:solidFill>
                              <a:latin typeface="Cambria Math" panose="02040503050406030204" pitchFamily="18" charset="0"/>
                            </a:rPr>
                          </m:ctrlPr>
                        </m:accPr>
                        <m:e>
                          <m:r>
                            <a:rPr lang="en-US" sz="2600" b="1" i="1">
                              <a:solidFill>
                                <a:schemeClr val="tx1"/>
                              </a:solidFill>
                              <a:latin typeface="Cambria Math" panose="02040503050406030204" pitchFamily="18" charset="0"/>
                            </a:rPr>
                            <m:t>𝑷</m:t>
                          </m:r>
                        </m:e>
                      </m:acc>
                      <m:r>
                        <a:rPr lang="en-US" sz="2600" b="1" i="1">
                          <a:solidFill>
                            <a:schemeClr val="tx1"/>
                          </a:solidFill>
                          <a:latin typeface="Cambria Math" panose="02040503050406030204" pitchFamily="18" charset="0"/>
                        </a:rPr>
                        <m:t>=</m:t>
                      </m:r>
                      <m:r>
                        <a:rPr lang="en-US" sz="2600" b="1" i="1">
                          <a:solidFill>
                            <a:schemeClr val="tx1"/>
                          </a:solidFill>
                          <a:latin typeface="Cambria Math" panose="02040503050406030204" pitchFamily="18" charset="0"/>
                        </a:rPr>
                        <m:t>𝒎</m:t>
                      </m:r>
                      <m:r>
                        <a:rPr lang="en-US" sz="2600" b="1" i="1">
                          <a:solidFill>
                            <a:schemeClr val="tx1"/>
                          </a:solidFill>
                          <a:latin typeface="Cambria Math" panose="02040503050406030204" pitchFamily="18" charset="0"/>
                        </a:rPr>
                        <m:t>.</m:t>
                      </m:r>
                      <m:acc>
                        <m:accPr>
                          <m:chr m:val="⃗"/>
                          <m:ctrlPr>
                            <a:rPr lang="en-US" sz="2600" b="1" i="1">
                              <a:solidFill>
                                <a:schemeClr val="tx1"/>
                              </a:solidFill>
                              <a:latin typeface="Cambria Math" panose="02040503050406030204" pitchFamily="18" charset="0"/>
                            </a:rPr>
                          </m:ctrlPr>
                        </m:accPr>
                        <m:e>
                          <m:r>
                            <a:rPr lang="en-US" sz="2600" b="1" i="1">
                              <a:solidFill>
                                <a:schemeClr val="tx1"/>
                              </a:solidFill>
                              <a:latin typeface="Cambria Math" panose="02040503050406030204" pitchFamily="18" charset="0"/>
                            </a:rPr>
                            <m:t>𝒈</m:t>
                          </m:r>
                        </m:e>
                      </m:acc>
                    </m:oMath>
                  </m:oMathPara>
                </a14:m>
                <a:endParaRPr lang="en-US" sz="2600" b="1">
                  <a:solidFill>
                    <a:schemeClr val="tx1"/>
                  </a:solidFill>
                </a:endParaRPr>
              </a:p>
            </p:txBody>
          </p:sp>
        </mc:Choice>
        <mc:Fallback xmlns="">
          <p:sp>
            <p:nvSpPr>
              <p:cNvPr id="11" name="Object 28" descr="n81 zalo Nguyen Thi Tho">
                <a:extLst>
                  <a:ext uri="{FF2B5EF4-FFF2-40B4-BE49-F238E27FC236}">
                    <a16:creationId xmlns="" xmlns:a16="http://schemas.microsoft.com/office/drawing/2014/main" xmlns:a14="http://schemas.microsoft.com/office/drawing/2010/main" id="{D8721ED9-6AE4-D434-8249-17BD1FF2BBCD}"/>
                  </a:ext>
                </a:extLst>
              </p:cNvPr>
              <p:cNvSpPr txBox="1">
                <a:spLocks noRot="1" noChangeAspect="1" noMove="1" noResize="1" noEditPoints="1" noAdjustHandles="1" noChangeArrowheads="1" noChangeShapeType="1" noTextEdit="1"/>
              </p:cNvSpPr>
              <p:nvPr/>
            </p:nvSpPr>
            <p:spPr bwMode="auto">
              <a:xfrm>
                <a:off x="3722279" y="4510773"/>
                <a:ext cx="1642652" cy="523628"/>
              </a:xfrm>
              <a:prstGeom prst="rect">
                <a:avLst/>
              </a:prstGeom>
              <a:blipFill rotWithShape="1">
                <a:blip r:embed="rId7"/>
                <a:stretch>
                  <a:fillRect r="-2230" b="-32558"/>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54145103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7" grpId="0"/>
      <p:bldP spid="8" grpId="0"/>
      <p:bldP spid="9" grpId="0"/>
      <p:bldP spid="10" grpId="0"/>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descr="n81 zalo Nguyen Thi Tho">
            <a:extLst>
              <a:ext uri="{FF2B5EF4-FFF2-40B4-BE49-F238E27FC236}">
                <a16:creationId xmlns:a16="http://schemas.microsoft.com/office/drawing/2014/main" id="{AE0C892E-8CD3-805A-B153-8A775FC95BEE}"/>
              </a:ext>
            </a:extLst>
          </p:cNvPr>
          <p:cNvSpPr>
            <a:spLocks noChangeArrowheads="1"/>
          </p:cNvSpPr>
          <p:nvPr/>
        </p:nvSpPr>
        <p:spPr bwMode="auto">
          <a:xfrm>
            <a:off x="393895" y="140680"/>
            <a:ext cx="11451103" cy="612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4</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2" name="Rectangle 9" descr="n81 zalo Nguyen Thi Tho">
                <a:extLst>
                  <a:ext uri="{FF2B5EF4-FFF2-40B4-BE49-F238E27FC236}">
                    <a16:creationId xmlns:a16="http://schemas.microsoft.com/office/drawing/2014/main" id="{09CD20B1-E115-F484-FE05-2A1AA38D8FA1}"/>
                  </a:ext>
                </a:extLst>
              </p:cNvPr>
              <p:cNvSpPr>
                <a:spLocks noChangeArrowheads="1"/>
              </p:cNvSpPr>
              <p:nvPr/>
            </p:nvSpPr>
            <p:spPr bwMode="auto">
              <a:xfrm>
                <a:off x="241382" y="857631"/>
                <a:ext cx="7590249" cy="231576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chemeClr val="tx1"/>
                    </a:solidFill>
                    <a:effectLst/>
                    <a:uLnTx/>
                    <a:uFillTx/>
                    <a:latin typeface="Times New Roman" pitchFamily="18" charset="0"/>
                    <a:cs typeface="Times New Roman" pitchFamily="18" charset="0"/>
                  </a:rPr>
                  <a:t>Câu 1:</a:t>
                </a:r>
                <a:r>
                  <a:rPr kumimoji="0" lang="en-US" altLang="en-US" sz="2400" b="0" i="0" u="none" strike="noStrike" kern="1200" cap="none" spc="0" normalizeH="0" baseline="0" noProof="0">
                    <a:ln>
                      <a:noFill/>
                    </a:ln>
                    <a:solidFill>
                      <a:schemeClr val="tx1"/>
                    </a:solidFill>
                    <a:effectLst/>
                    <a:uLnTx/>
                    <a:uFillTx/>
                    <a:latin typeface="Times New Roman" pitchFamily="18" charset="0"/>
                    <a:cs typeface="Times New Roman" pitchFamily="18" charset="0"/>
                  </a:rPr>
                  <a:t> </a:t>
                </a:r>
                <a:endParaRPr lang="en-US" sz="2400" i="1">
                  <a:solidFill>
                    <a:schemeClr val="tx1"/>
                  </a:solidFill>
                  <a:latin typeface="Times New Roman" pitchFamily="18" charset="0"/>
                  <a:cs typeface="Times New Roman" pitchFamily="18" charset="0"/>
                </a:endParaRPr>
              </a:p>
              <a:p>
                <a:pPr algn="just">
                  <a:spcBef>
                    <a:spcPct val="0"/>
                  </a:spcBef>
                  <a:buClrTx/>
                  <a:buSzTx/>
                  <a:buNone/>
                  <a:defRPr/>
                </a:pPr>
                <a14:m>
                  <m:oMathPara xmlns:m="http://schemas.openxmlformats.org/officeDocument/2006/math">
                    <m:oMathParaPr>
                      <m:jc m:val="centerGroup"/>
                    </m:oMathParaPr>
                    <m:oMath xmlns:m="http://schemas.openxmlformats.org/officeDocument/2006/math">
                      <m:r>
                        <a:rPr lang="en-US" sz="2400" i="1">
                          <a:solidFill>
                            <a:schemeClr val="tx1"/>
                          </a:solidFill>
                          <a:latin typeface="Cambria Math" panose="02040503050406030204" pitchFamily="18" charset="0"/>
                        </a:rPr>
                        <m:t>𝑔</m:t>
                      </m:r>
                      <m:r>
                        <a:rPr lang="en-US" sz="2400" i="1">
                          <a:solidFill>
                            <a:schemeClr val="tx1"/>
                          </a:solidFill>
                          <a:latin typeface="Cambria Math" panose="02040503050406030204" pitchFamily="18" charset="0"/>
                        </a:rPr>
                        <m:t>=</m:t>
                      </m:r>
                      <m:f>
                        <m:fPr>
                          <m:ctrlPr>
                            <a:rPr lang="en-US" sz="2400" i="1">
                              <a:solidFill>
                                <a:schemeClr val="tx1"/>
                              </a:solidFill>
                              <a:latin typeface="Cambria Math" panose="02040503050406030204" pitchFamily="18" charset="0"/>
                            </a:rPr>
                          </m:ctrlPr>
                        </m:fPr>
                        <m:num>
                          <m:r>
                            <a:rPr lang="en-US" sz="2400" i="1">
                              <a:solidFill>
                                <a:schemeClr val="tx1"/>
                              </a:solidFill>
                              <a:latin typeface="Cambria Math" panose="02040503050406030204" pitchFamily="18" charset="0"/>
                            </a:rPr>
                            <m:t>𝐺</m:t>
                          </m:r>
                          <m:sSub>
                            <m:sSubPr>
                              <m:ctrlPr>
                                <a:rPr lang="en-US" sz="2400" i="1">
                                  <a:solidFill>
                                    <a:schemeClr val="tx1"/>
                                  </a:solidFill>
                                  <a:latin typeface="Cambria Math" panose="02040503050406030204" pitchFamily="18" charset="0"/>
                                </a:rPr>
                              </m:ctrlPr>
                            </m:sSubPr>
                            <m:e>
                              <m:r>
                                <a:rPr lang="en-US" sz="2400" i="1">
                                  <a:solidFill>
                                    <a:schemeClr val="tx1"/>
                                  </a:solidFill>
                                  <a:latin typeface="Cambria Math" panose="02040503050406030204" pitchFamily="18" charset="0"/>
                                </a:rPr>
                                <m:t>𝑀</m:t>
                              </m:r>
                            </m:e>
                            <m:sub>
                              <m:r>
                                <a:rPr lang="en-US" sz="2400" i="1">
                                  <a:solidFill>
                                    <a:schemeClr val="tx1"/>
                                  </a:solidFill>
                                  <a:latin typeface="Cambria Math" panose="02040503050406030204" pitchFamily="18" charset="0"/>
                                </a:rPr>
                                <m:t>𝑇𝐷</m:t>
                              </m:r>
                            </m:sub>
                          </m:sSub>
                        </m:num>
                        <m:den>
                          <m:sSup>
                            <m:sSupPr>
                              <m:ctrlPr>
                                <a:rPr lang="en-US" sz="2400" i="1">
                                  <a:solidFill>
                                    <a:schemeClr val="tx1"/>
                                  </a:solidFill>
                                  <a:latin typeface="Cambria Math" panose="02040503050406030204" pitchFamily="18" charset="0"/>
                                </a:rPr>
                              </m:ctrlPr>
                            </m:sSupPr>
                            <m:e>
                              <m:d>
                                <m:dPr>
                                  <m:ctrlPr>
                                    <a:rPr lang="en-US" sz="2400" i="1">
                                      <a:solidFill>
                                        <a:schemeClr val="tx1"/>
                                      </a:solidFill>
                                      <a:latin typeface="Cambria Math" panose="02040503050406030204" pitchFamily="18" charset="0"/>
                                    </a:rPr>
                                  </m:ctrlPr>
                                </m:dPr>
                                <m:e>
                                  <m:r>
                                    <a:rPr lang="en-US" sz="2400" i="1">
                                      <a:solidFill>
                                        <a:schemeClr val="tx1"/>
                                      </a:solidFill>
                                      <a:latin typeface="Cambria Math" panose="02040503050406030204" pitchFamily="18" charset="0"/>
                                    </a:rPr>
                                    <m:t>h</m:t>
                                  </m:r>
                                  <m:r>
                                    <a:rPr lang="en-US" sz="2400" i="1">
                                      <a:solidFill>
                                        <a:schemeClr val="tx1"/>
                                      </a:solidFill>
                                      <a:latin typeface="Cambria Math" panose="02040503050406030204" pitchFamily="18" charset="0"/>
                                    </a:rPr>
                                    <m:t>+</m:t>
                                  </m:r>
                                  <m:r>
                                    <a:rPr lang="en-US" sz="2400" i="1">
                                      <a:solidFill>
                                        <a:schemeClr val="tx1"/>
                                      </a:solidFill>
                                      <a:latin typeface="Cambria Math" panose="02040503050406030204" pitchFamily="18" charset="0"/>
                                    </a:rPr>
                                    <m:t>𝑅</m:t>
                                  </m:r>
                                </m:e>
                              </m:d>
                            </m:e>
                            <m:sup>
                              <m:r>
                                <a:rPr lang="en-US" sz="2400" i="1">
                                  <a:solidFill>
                                    <a:schemeClr val="tx1"/>
                                  </a:solidFill>
                                  <a:latin typeface="Cambria Math" panose="02040503050406030204" pitchFamily="18" charset="0"/>
                                </a:rPr>
                                <m:t>2</m:t>
                              </m:r>
                            </m:sup>
                          </m:sSup>
                        </m:den>
                      </m:f>
                    </m:oMath>
                  </m:oMathPara>
                </a14:m>
                <a:endParaRPr lang="en-US" sz="2400">
                  <a:solidFill>
                    <a:schemeClr val="tx1"/>
                  </a:solidFill>
                  <a:latin typeface="Times New Roman" pitchFamily="18" charset="0"/>
                  <a:cs typeface="Times New Roman" pitchFamily="18" charset="0"/>
                </a:endParaRPr>
              </a:p>
              <a:p>
                <a:pPr lvl="0" algn="just">
                  <a:spcBef>
                    <a:spcPct val="0"/>
                  </a:spcBef>
                  <a:buClrTx/>
                  <a:buSzTx/>
                  <a:buNone/>
                  <a:defRPr/>
                </a:pPr>
                <a:r>
                  <a:rPr lang="en-US" altLang="en-US" sz="2400">
                    <a:solidFill>
                      <a:schemeClr val="tx1"/>
                    </a:solidFill>
                    <a:latin typeface="Times New Roman" pitchFamily="18" charset="0"/>
                    <a:cs typeface="Times New Roman" pitchFamily="18" charset="0"/>
                  </a:rPr>
                  <a:t>- Từ biểu thức hãy chứng tỏ rằng, tại mỗi vị trí gần bề mặt Trái đất tại một phạm vi không lớn thì g là hằng số. Tính giá trị của g khi đó.</a:t>
                </a:r>
              </a:p>
            </p:txBody>
          </p:sp>
        </mc:Choice>
        <mc:Fallback xmlns="">
          <p:sp>
            <p:nvSpPr>
              <p:cNvPr id="2" name="Rectangle 9" descr="n81 zalo Nguyen Thi Tho">
                <a:extLst>
                  <a:ext uri="{FF2B5EF4-FFF2-40B4-BE49-F238E27FC236}">
                    <a16:creationId xmlns="" xmlns:a16="http://schemas.microsoft.com/office/drawing/2014/main" xmlns:a14="http://schemas.microsoft.com/office/drawing/2010/main" id="{09CD20B1-E115-F484-FE05-2A1AA38D8FA1}"/>
                  </a:ext>
                </a:extLst>
              </p:cNvPr>
              <p:cNvSpPr>
                <a:spLocks noRot="1" noChangeAspect="1" noMove="1" noResize="1" noEditPoints="1" noAdjustHandles="1" noChangeArrowheads="1" noChangeShapeType="1" noTextEdit="1"/>
              </p:cNvSpPr>
              <p:nvPr/>
            </p:nvSpPr>
            <p:spPr bwMode="auto">
              <a:xfrm>
                <a:off x="241382" y="857631"/>
                <a:ext cx="7590249" cy="2315762"/>
              </a:xfrm>
              <a:prstGeom prst="rect">
                <a:avLst/>
              </a:prstGeom>
              <a:blipFill rotWithShape="1">
                <a:blip r:embed="rId2"/>
                <a:stretch>
                  <a:fillRect l="-1285" t="-1579" r="-2249" b="-552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6" name="Rectangle 5" descr="n81 zalo Nguyen Thi Tho">
            <a:extLst>
              <a:ext uri="{FF2B5EF4-FFF2-40B4-BE49-F238E27FC236}">
                <a16:creationId xmlns:a16="http://schemas.microsoft.com/office/drawing/2014/main" id="{75A47549-4E80-B534-558C-9CB4A84536C3}"/>
              </a:ext>
            </a:extLst>
          </p:cNvPr>
          <p:cNvSpPr/>
          <p:nvPr/>
        </p:nvSpPr>
        <p:spPr>
          <a:xfrm>
            <a:off x="241382" y="4708485"/>
            <a:ext cx="7572524" cy="1692771"/>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600" b="0" i="1" u="none" strike="noStrike" kern="1200" cap="none" spc="0" normalizeH="0" baseline="0" noProof="0">
                <a:ln>
                  <a:noFill/>
                </a:ln>
                <a:effectLst/>
                <a:uLnTx/>
                <a:uFillTx/>
                <a:latin typeface="Times New Roman" pitchFamily="18" charset="0"/>
                <a:cs typeface="Times New Roman" pitchFamily="18" charset="0"/>
              </a:rPr>
              <a:t>Như vậy với độ cao h cỡ 10</a:t>
            </a:r>
            <a:r>
              <a:rPr kumimoji="0" lang="en-US" altLang="en-US" sz="2600" b="0" i="1" u="none" strike="noStrike" kern="1200" cap="none" spc="0" normalizeH="0" baseline="30000" noProof="0">
                <a:ln>
                  <a:noFill/>
                </a:ln>
                <a:effectLst/>
                <a:uLnTx/>
                <a:uFillTx/>
                <a:latin typeface="Times New Roman" pitchFamily="18" charset="0"/>
                <a:cs typeface="Times New Roman" pitchFamily="18" charset="0"/>
              </a:rPr>
              <a:t>5 </a:t>
            </a:r>
            <a:r>
              <a:rPr kumimoji="0" lang="en-US" altLang="en-US" sz="2600" b="0" i="1" u="none" strike="noStrike" kern="1200" cap="none" spc="0" normalizeH="0" baseline="0" noProof="0">
                <a:ln>
                  <a:noFill/>
                </a:ln>
                <a:effectLst/>
                <a:uLnTx/>
                <a:uFillTx/>
                <a:latin typeface="Times New Roman" pitchFamily="18" charset="0"/>
                <a:cs typeface="Times New Roman" pitchFamily="18" charset="0"/>
              </a:rPr>
              <a:t>m hay 100 km thì g mới giảm đi 0,3 m/s</a:t>
            </a:r>
            <a:r>
              <a:rPr kumimoji="0" lang="en-US" altLang="en-US" sz="2600" b="0" i="1" u="none" strike="noStrike" kern="1200" cap="none" spc="0" normalizeH="0" baseline="30000" noProof="0">
                <a:ln>
                  <a:noFill/>
                </a:ln>
                <a:effectLst/>
                <a:uLnTx/>
                <a:uFillTx/>
                <a:latin typeface="Times New Roman" pitchFamily="18" charset="0"/>
                <a:cs typeface="Times New Roman" pitchFamily="18" charset="0"/>
              </a:rPr>
              <a:t>2</a:t>
            </a:r>
            <a:r>
              <a:rPr kumimoji="0" lang="en-US" altLang="en-US" sz="2600" b="0" i="1" u="none" strike="noStrike" kern="1200" cap="none" spc="0" normalizeH="0" baseline="0" noProof="0">
                <a:ln>
                  <a:noFill/>
                </a:ln>
                <a:effectLst/>
                <a:uLnTx/>
                <a:uFillTx/>
                <a:latin typeface="Times New Roman" pitchFamily="18" charset="0"/>
                <a:cs typeface="Times New Roman" pitchFamily="18" charset="0"/>
              </a:rPr>
              <a:t>. Như vậy, ở độ cao không lớn lắm, gần mặt đất, h cỡ hàng trăm mét thì g gần như thay đổi không đáng kể.</a:t>
            </a:r>
            <a:endParaRPr kumimoji="0" lang="en-US" altLang="en-US" sz="2600" b="0" i="0" u="none" strike="noStrike" kern="1200" cap="none" spc="0" normalizeH="0" baseline="0" noProof="0">
              <a:ln>
                <a:noFill/>
              </a:ln>
              <a:effectLst/>
              <a:uLnTx/>
              <a:uFillTx/>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12" name="Object 7" descr="n81 zalo Nguyen Thi Tho">
                <a:extLst>
                  <a:ext uri="{FF2B5EF4-FFF2-40B4-BE49-F238E27FC236}">
                    <a16:creationId xmlns:a16="http://schemas.microsoft.com/office/drawing/2014/main" id="{E9DAFC9C-7181-65EB-F1DE-102B70F4E111}"/>
                  </a:ext>
                </a:extLst>
              </p:cNvPr>
              <p:cNvSpPr txBox="1"/>
              <p:nvPr/>
            </p:nvSpPr>
            <p:spPr bwMode="auto">
              <a:xfrm>
                <a:off x="272306" y="3304777"/>
                <a:ext cx="7485807" cy="1604618"/>
              </a:xfrm>
              <a:prstGeom prst="rect">
                <a:avLst/>
              </a:prstGeom>
              <a:noFill/>
              <a:ln>
                <a:noFill/>
              </a:ln>
            </p:spPr>
            <p:txBody>
              <a:bodyPr>
                <a:normAutofit/>
              </a:bodyPr>
              <a:lstStyle/>
              <a:p>
                <a:pPr/>
                <a:r>
                  <a:rPr lang="en-US" sz="2600">
                    <a:solidFill>
                      <a:schemeClr val="tx1"/>
                    </a:solidFill>
                    <a:latin typeface="Times New Roman" pitchFamily="18" charset="0"/>
                    <a:cs typeface="Times New Roman" pitchFamily="18" charset="0"/>
                  </a:rPr>
                  <a:t>Ở gần mặt đất </a:t>
                </a:r>
                <a14:m>
                  <m:oMath xmlns:m="http://schemas.openxmlformats.org/officeDocument/2006/math">
                    <m:r>
                      <a:rPr lang="en-US" sz="2600" i="1">
                        <a:solidFill>
                          <a:schemeClr val="tx1"/>
                        </a:solidFill>
                        <a:latin typeface="Cambria Math" panose="02040503050406030204" pitchFamily="18" charset="0"/>
                      </a:rPr>
                      <m:t>h</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𝑅</m:t>
                    </m:r>
                  </m:oMath>
                </a14:m>
                <a:br>
                  <a:rPr lang="en-US" sz="2600" i="1">
                    <a:solidFill>
                      <a:schemeClr val="tx1"/>
                    </a:solidFill>
                    <a:latin typeface="Times New Roman" pitchFamily="18" charset="0"/>
                    <a:cs typeface="Times New Roman" pitchFamily="18" charset="0"/>
                  </a:rPr>
                </a:br>
                <a14:m>
                  <m:oMathPara xmlns:m="http://schemas.openxmlformats.org/officeDocument/2006/math">
                    <m:oMathParaPr>
                      <m:jc m:val="center"/>
                    </m:oMathParaPr>
                    <m:oMath xmlns:m="http://schemas.openxmlformats.org/officeDocument/2006/math">
                      <m:r>
                        <a:rPr lang="en-US" sz="2600" i="1">
                          <a:solidFill>
                            <a:schemeClr val="tx1"/>
                          </a:solidFill>
                          <a:latin typeface="Cambria Math" panose="02040503050406030204" pitchFamily="18" charset="0"/>
                        </a:rPr>
                        <m:t>𝑔</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𝐺</m:t>
                      </m:r>
                      <m:f>
                        <m:fPr>
                          <m:ctrlPr>
                            <a:rPr lang="en-US" sz="2600" i="1">
                              <a:solidFill>
                                <a:schemeClr val="tx1"/>
                              </a:solidFill>
                              <a:latin typeface="Cambria Math" panose="02040503050406030204" pitchFamily="18" charset="0"/>
                            </a:rPr>
                          </m:ctrlPr>
                        </m:fPr>
                        <m:num>
                          <m:sSub>
                            <m:sSubPr>
                              <m:ctrlPr>
                                <a:rPr lang="en-US" sz="2600" i="1">
                                  <a:solidFill>
                                    <a:schemeClr val="tx1"/>
                                  </a:solidFill>
                                  <a:latin typeface="Cambria Math" panose="02040503050406030204" pitchFamily="18" charset="0"/>
                                </a:rPr>
                              </m:ctrlPr>
                            </m:sSubPr>
                            <m:e>
                              <m:r>
                                <a:rPr lang="en-US" sz="2600" i="1">
                                  <a:solidFill>
                                    <a:schemeClr val="tx1"/>
                                  </a:solidFill>
                                  <a:latin typeface="Cambria Math" panose="02040503050406030204" pitchFamily="18" charset="0"/>
                                </a:rPr>
                                <m:t>𝑀</m:t>
                              </m:r>
                            </m:e>
                            <m:sub>
                              <m:r>
                                <a:rPr lang="en-US" sz="2600" i="1">
                                  <a:solidFill>
                                    <a:schemeClr val="tx1"/>
                                  </a:solidFill>
                                  <a:latin typeface="Cambria Math" panose="02040503050406030204" pitchFamily="18" charset="0"/>
                                </a:rPr>
                                <m:t>𝑇𝐷</m:t>
                              </m:r>
                            </m:sub>
                          </m:sSub>
                        </m:num>
                        <m:den>
                          <m:sSup>
                            <m:sSupPr>
                              <m:ctrlPr>
                                <a:rPr lang="en-US" sz="2600" i="1">
                                  <a:solidFill>
                                    <a:schemeClr val="tx1"/>
                                  </a:solidFill>
                                  <a:latin typeface="Cambria Math" panose="02040503050406030204" pitchFamily="18" charset="0"/>
                                </a:rPr>
                              </m:ctrlPr>
                            </m:sSupPr>
                            <m:e>
                              <m:r>
                                <a:rPr lang="en-US" sz="2600" i="1">
                                  <a:solidFill>
                                    <a:schemeClr val="tx1"/>
                                  </a:solidFill>
                                  <a:latin typeface="Cambria Math" panose="02040503050406030204" pitchFamily="18" charset="0"/>
                                </a:rPr>
                                <m:t>𝑅</m:t>
                              </m:r>
                            </m:e>
                            <m:sup>
                              <m:r>
                                <a:rPr lang="en-US" sz="2600" i="1">
                                  <a:solidFill>
                                    <a:schemeClr val="tx1"/>
                                  </a:solidFill>
                                  <a:latin typeface="Cambria Math" panose="02040503050406030204" pitchFamily="18" charset="0"/>
                                </a:rPr>
                                <m:t>2</m:t>
                              </m:r>
                            </m:sup>
                          </m:sSup>
                        </m:den>
                      </m:f>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6</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68</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1</m:t>
                      </m:r>
                      <m:sSup>
                        <m:sSupPr>
                          <m:ctrlPr>
                            <a:rPr lang="en-US" sz="2600" i="1">
                              <a:solidFill>
                                <a:schemeClr val="tx1"/>
                              </a:solidFill>
                              <a:latin typeface="Cambria Math" panose="02040503050406030204" pitchFamily="18" charset="0"/>
                            </a:rPr>
                          </m:ctrlPr>
                        </m:sSupPr>
                        <m:e>
                          <m:r>
                            <a:rPr lang="en-US" sz="2600" i="1">
                              <a:solidFill>
                                <a:schemeClr val="tx1"/>
                              </a:solidFill>
                              <a:latin typeface="Cambria Math" panose="02040503050406030204" pitchFamily="18" charset="0"/>
                            </a:rPr>
                            <m:t>0</m:t>
                          </m:r>
                        </m:e>
                        <m:sup>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11</m:t>
                          </m:r>
                        </m:sup>
                      </m:sSup>
                      <m:f>
                        <m:fPr>
                          <m:ctrlPr>
                            <a:rPr lang="en-US" sz="2600" i="1">
                              <a:solidFill>
                                <a:schemeClr val="tx1"/>
                              </a:solidFill>
                              <a:latin typeface="Cambria Math" panose="02040503050406030204" pitchFamily="18" charset="0"/>
                            </a:rPr>
                          </m:ctrlPr>
                        </m:fPr>
                        <m:num>
                          <m:r>
                            <a:rPr lang="en-US" sz="2600" i="1">
                              <a:solidFill>
                                <a:schemeClr val="tx1"/>
                              </a:solidFill>
                              <a:latin typeface="Cambria Math" panose="02040503050406030204" pitchFamily="18" charset="0"/>
                            </a:rPr>
                            <m:t>6</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1</m:t>
                          </m:r>
                          <m:sSup>
                            <m:sSupPr>
                              <m:ctrlPr>
                                <a:rPr lang="en-US" sz="2600" i="1">
                                  <a:solidFill>
                                    <a:schemeClr val="tx1"/>
                                  </a:solidFill>
                                  <a:latin typeface="Cambria Math" panose="02040503050406030204" pitchFamily="18" charset="0"/>
                                </a:rPr>
                              </m:ctrlPr>
                            </m:sSupPr>
                            <m:e>
                              <m:r>
                                <a:rPr lang="en-US" sz="2600" i="1">
                                  <a:solidFill>
                                    <a:schemeClr val="tx1"/>
                                  </a:solidFill>
                                  <a:latin typeface="Cambria Math" panose="02040503050406030204" pitchFamily="18" charset="0"/>
                                </a:rPr>
                                <m:t>0</m:t>
                              </m:r>
                            </m:e>
                            <m:sup>
                              <m:r>
                                <a:rPr lang="en-US" sz="2600" i="1">
                                  <a:solidFill>
                                    <a:schemeClr val="tx1"/>
                                  </a:solidFill>
                                  <a:latin typeface="Cambria Math" panose="02040503050406030204" pitchFamily="18" charset="0"/>
                                </a:rPr>
                                <m:t>24</m:t>
                              </m:r>
                            </m:sup>
                          </m:sSup>
                        </m:num>
                        <m:den>
                          <m:sSup>
                            <m:sSupPr>
                              <m:ctrlPr>
                                <a:rPr lang="en-US" sz="2600" i="1">
                                  <a:solidFill>
                                    <a:schemeClr val="tx1"/>
                                  </a:solidFill>
                                  <a:latin typeface="Cambria Math" panose="02040503050406030204" pitchFamily="18" charset="0"/>
                                </a:rPr>
                              </m:ctrlPr>
                            </m:sSupPr>
                            <m:e>
                              <m:d>
                                <m:dPr>
                                  <m:ctrlPr>
                                    <a:rPr lang="en-US" sz="2600" i="1">
                                      <a:solidFill>
                                        <a:schemeClr val="tx1"/>
                                      </a:solidFill>
                                      <a:latin typeface="Cambria Math" panose="02040503050406030204" pitchFamily="18" charset="0"/>
                                    </a:rPr>
                                  </m:ctrlPr>
                                </m:dPr>
                                <m:e>
                                  <m:r>
                                    <a:rPr lang="en-US" sz="2600" i="1">
                                      <a:solidFill>
                                        <a:schemeClr val="tx1"/>
                                      </a:solidFill>
                                      <a:latin typeface="Cambria Math" panose="02040503050406030204" pitchFamily="18" charset="0"/>
                                    </a:rPr>
                                    <m:t>64</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1</m:t>
                                  </m:r>
                                  <m:sSup>
                                    <m:sSupPr>
                                      <m:ctrlPr>
                                        <a:rPr lang="en-US" sz="2600" i="1">
                                          <a:solidFill>
                                            <a:schemeClr val="tx1"/>
                                          </a:solidFill>
                                          <a:latin typeface="Cambria Math" panose="02040503050406030204" pitchFamily="18" charset="0"/>
                                        </a:rPr>
                                      </m:ctrlPr>
                                    </m:sSupPr>
                                    <m:e>
                                      <m:r>
                                        <a:rPr lang="en-US" sz="2600" i="1">
                                          <a:solidFill>
                                            <a:schemeClr val="tx1"/>
                                          </a:solidFill>
                                          <a:latin typeface="Cambria Math" panose="02040503050406030204" pitchFamily="18" charset="0"/>
                                        </a:rPr>
                                        <m:t>0</m:t>
                                      </m:r>
                                    </m:e>
                                    <m:sup>
                                      <m:r>
                                        <a:rPr lang="en-US" sz="2600" i="1">
                                          <a:solidFill>
                                            <a:schemeClr val="tx1"/>
                                          </a:solidFill>
                                          <a:latin typeface="Cambria Math" panose="02040503050406030204" pitchFamily="18" charset="0"/>
                                        </a:rPr>
                                        <m:t>3</m:t>
                                      </m:r>
                                    </m:sup>
                                  </m:sSup>
                                </m:e>
                              </m:d>
                            </m:e>
                            <m:sup>
                              <m:r>
                                <a:rPr lang="en-US" sz="2600" i="1">
                                  <a:solidFill>
                                    <a:schemeClr val="tx1"/>
                                  </a:solidFill>
                                  <a:latin typeface="Cambria Math" panose="02040503050406030204" pitchFamily="18" charset="0"/>
                                </a:rPr>
                                <m:t>2</m:t>
                              </m:r>
                            </m:sup>
                          </m:sSup>
                        </m:den>
                      </m:f>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9</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79</m:t>
                      </m:r>
                      <m:r>
                        <a:rPr lang="en-US" sz="2600" i="1">
                          <a:solidFill>
                            <a:schemeClr val="tx1"/>
                          </a:solidFill>
                          <a:latin typeface="Cambria Math" panose="02040503050406030204" pitchFamily="18" charset="0"/>
                        </a:rPr>
                        <m:t>(</m:t>
                      </m:r>
                      <m:r>
                        <a:rPr lang="en-US" sz="2600" i="1">
                          <a:solidFill>
                            <a:schemeClr val="tx1"/>
                          </a:solidFill>
                          <a:latin typeface="Cambria Math" panose="02040503050406030204" pitchFamily="18" charset="0"/>
                        </a:rPr>
                        <m:t>𝑚</m:t>
                      </m:r>
                      <m:r>
                        <a:rPr lang="en-US" sz="2600" i="1">
                          <a:solidFill>
                            <a:schemeClr val="tx1"/>
                          </a:solidFill>
                          <a:latin typeface="Cambria Math" panose="02040503050406030204" pitchFamily="18" charset="0"/>
                        </a:rPr>
                        <m:t>/</m:t>
                      </m:r>
                      <m:sSup>
                        <m:sSupPr>
                          <m:ctrlPr>
                            <a:rPr lang="en-US" sz="2600" i="1">
                              <a:solidFill>
                                <a:schemeClr val="tx1"/>
                              </a:solidFill>
                              <a:latin typeface="Cambria Math" panose="02040503050406030204" pitchFamily="18" charset="0"/>
                            </a:rPr>
                          </m:ctrlPr>
                        </m:sSupPr>
                        <m:e>
                          <m:r>
                            <a:rPr lang="en-US" sz="2600" i="1">
                              <a:solidFill>
                                <a:schemeClr val="tx1"/>
                              </a:solidFill>
                              <a:latin typeface="Cambria Math" panose="02040503050406030204" pitchFamily="18" charset="0"/>
                            </a:rPr>
                            <m:t>𝑠</m:t>
                          </m:r>
                        </m:e>
                        <m:sup>
                          <m:r>
                            <a:rPr lang="en-US" sz="2600" i="1">
                              <a:solidFill>
                                <a:schemeClr val="tx1"/>
                              </a:solidFill>
                              <a:latin typeface="Cambria Math" panose="02040503050406030204" pitchFamily="18" charset="0"/>
                            </a:rPr>
                            <m:t>2</m:t>
                          </m:r>
                        </m:sup>
                      </m:sSup>
                      <m:r>
                        <a:rPr lang="en-US" sz="2600" i="1">
                          <a:solidFill>
                            <a:schemeClr val="tx1"/>
                          </a:solidFill>
                          <a:latin typeface="Cambria Math" panose="02040503050406030204" pitchFamily="18" charset="0"/>
                        </a:rPr>
                        <m:t>)</m:t>
                      </m:r>
                    </m:oMath>
                  </m:oMathPara>
                </a14:m>
                <a:endParaRPr lang="en-US" sz="2600">
                  <a:solidFill>
                    <a:schemeClr val="tx1"/>
                  </a:solidFill>
                  <a:latin typeface="Times New Roman" pitchFamily="18" charset="0"/>
                  <a:cs typeface="Times New Roman" pitchFamily="18" charset="0"/>
                </a:endParaRPr>
              </a:p>
            </p:txBody>
          </p:sp>
        </mc:Choice>
        <mc:Fallback xmlns="">
          <p:sp>
            <p:nvSpPr>
              <p:cNvPr id="12" name="Object 7" descr="n81 zalo Nguyen Thi Tho">
                <a:extLst>
                  <a:ext uri="{FF2B5EF4-FFF2-40B4-BE49-F238E27FC236}">
                    <a16:creationId xmlns="" xmlns:a16="http://schemas.microsoft.com/office/drawing/2014/main" xmlns:a14="http://schemas.microsoft.com/office/drawing/2010/main" id="{E9DAFC9C-7181-65EB-F1DE-102B70F4E111}"/>
                  </a:ext>
                </a:extLst>
              </p:cNvPr>
              <p:cNvSpPr txBox="1">
                <a:spLocks noRot="1" noChangeAspect="1" noMove="1" noResize="1" noEditPoints="1" noAdjustHandles="1" noChangeArrowheads="1" noChangeShapeType="1" noTextEdit="1"/>
              </p:cNvSpPr>
              <p:nvPr/>
            </p:nvSpPr>
            <p:spPr bwMode="auto">
              <a:xfrm>
                <a:off x="272306" y="3304777"/>
                <a:ext cx="7485807" cy="1604618"/>
              </a:xfrm>
              <a:prstGeom prst="rect">
                <a:avLst/>
              </a:prstGeom>
              <a:blipFill rotWithShape="1">
                <a:blip r:embed="rId3"/>
                <a:stretch>
                  <a:fillRect l="-1466" t="-3422" r="-489"/>
                </a:stretch>
              </a:blipFill>
              <a:ln>
                <a:noFill/>
              </a:ln>
            </p:spPr>
            <p:txBody>
              <a:bodyPr/>
              <a:lstStyle/>
              <a:p>
                <a:r>
                  <a:rPr lang="en-US">
                    <a:noFill/>
                  </a:rPr>
                  <a:t> </a:t>
                </a:r>
              </a:p>
            </p:txBody>
          </p:sp>
        </mc:Fallback>
      </mc:AlternateContent>
      <p:grpSp>
        <p:nvGrpSpPr>
          <p:cNvPr id="3" name="Google Shape;983;p32" descr="n81 zalo Nguyen Thi Tho">
            <a:extLst>
              <a:ext uri="{FF2B5EF4-FFF2-40B4-BE49-F238E27FC236}">
                <a16:creationId xmlns:a16="http://schemas.microsoft.com/office/drawing/2014/main" id="{A64EF784-88AA-76A0-F7CA-509B2F977259}"/>
              </a:ext>
            </a:extLst>
          </p:cNvPr>
          <p:cNvGrpSpPr/>
          <p:nvPr/>
        </p:nvGrpSpPr>
        <p:grpSpPr>
          <a:xfrm>
            <a:off x="7849771" y="857234"/>
            <a:ext cx="4069923" cy="5883459"/>
            <a:chOff x="2670928" y="238125"/>
            <a:chExt cx="2836596" cy="5238750"/>
          </a:xfrm>
        </p:grpSpPr>
        <p:sp>
          <p:nvSpPr>
            <p:cNvPr id="5" name="Google Shape;984;p32">
              <a:extLst>
                <a:ext uri="{FF2B5EF4-FFF2-40B4-BE49-F238E27FC236}">
                  <a16:creationId xmlns:a16="http://schemas.microsoft.com/office/drawing/2014/main" id="{BFFF0153-2E5D-5D52-F1DB-666682F52F40}"/>
                </a:ext>
              </a:extLst>
            </p:cNvPr>
            <p:cNvSpPr/>
            <p:nvPr/>
          </p:nvSpPr>
          <p:spPr>
            <a:xfrm>
              <a:off x="2670928" y="238125"/>
              <a:ext cx="2836596"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FFFFFF"/>
            </a:solidFill>
            <a:ln>
              <a:noFill/>
            </a:ln>
            <a:effectLst>
              <a:outerShdw blurRad="214313" dist="19050" dir="5400000" algn="bl" rotWithShape="0">
                <a:srgbClr val="000000">
                  <a:alpha val="50000"/>
                </a:srgbClr>
              </a:outerShdw>
            </a:effectLst>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000000"/>
                </a:solidFill>
                <a:latin typeface="Sitka Small" panose="02000505000000020004" pitchFamily="2" charset="0"/>
                <a:cs typeface="Arial"/>
                <a:sym typeface="Arial"/>
              </a:endParaRPr>
            </a:p>
          </p:txBody>
        </p:sp>
        <p:sp>
          <p:nvSpPr>
            <p:cNvPr id="7" name="Google Shape;985;p32">
              <a:extLst>
                <a:ext uri="{FF2B5EF4-FFF2-40B4-BE49-F238E27FC236}">
                  <a16:creationId xmlns:a16="http://schemas.microsoft.com/office/drawing/2014/main" id="{960042B8-34BA-A029-BD17-927EDE6B8772}"/>
                </a:ext>
              </a:extLst>
            </p:cNvPr>
            <p:cNvSpPr/>
            <p:nvPr/>
          </p:nvSpPr>
          <p:spPr>
            <a:xfrm>
              <a:off x="4083224" y="5145972"/>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0E003F">
                <a:alpha val="9800"/>
              </a:srgbClr>
            </a:solid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000000"/>
                </a:solidFill>
                <a:latin typeface="Sitka Small" panose="02000505000000020004" pitchFamily="2" charset="0"/>
                <a:cs typeface="Arial"/>
                <a:sym typeface="Arial"/>
              </a:endParaRPr>
            </a:p>
          </p:txBody>
        </p:sp>
        <p:sp>
          <p:nvSpPr>
            <p:cNvPr id="8" name="Google Shape;986;p32">
              <a:extLst>
                <a:ext uri="{FF2B5EF4-FFF2-40B4-BE49-F238E27FC236}">
                  <a16:creationId xmlns:a16="http://schemas.microsoft.com/office/drawing/2014/main" id="{E24F4FB1-AB65-AFBA-CB6F-B23367A8EE80}"/>
                </a:ext>
              </a:extLst>
            </p:cNvPr>
            <p:cNvSpPr/>
            <p:nvPr/>
          </p:nvSpPr>
          <p:spPr>
            <a:xfrm>
              <a:off x="399389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0E003F">
                <a:alpha val="9800"/>
              </a:srgbClr>
            </a:solid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000000"/>
                </a:solidFill>
                <a:latin typeface="Sitka Small" panose="02000505000000020004" pitchFamily="2" charset="0"/>
                <a:cs typeface="Arial"/>
                <a:sym typeface="Arial"/>
              </a:endParaRPr>
            </a:p>
          </p:txBody>
        </p:sp>
        <p:sp>
          <p:nvSpPr>
            <p:cNvPr id="9" name="Google Shape;987;p32">
              <a:extLst>
                <a:ext uri="{FF2B5EF4-FFF2-40B4-BE49-F238E27FC236}">
                  <a16:creationId xmlns:a16="http://schemas.microsoft.com/office/drawing/2014/main" id="{19462631-46F2-EF84-DCB6-A6315A97D238}"/>
                </a:ext>
              </a:extLst>
            </p:cNvPr>
            <p:cNvSpPr/>
            <p:nvPr/>
          </p:nvSpPr>
          <p:spPr>
            <a:xfrm>
              <a:off x="4104441"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0E003F">
                <a:alpha val="9800"/>
              </a:srgbClr>
            </a:solidFill>
            <a:ln>
              <a:noFill/>
            </a:ln>
          </p:spPr>
          <p:txBody>
            <a:bodyPr spcFirstLastPara="1" wrap="square" lIns="121900" tIns="121900" rIns="121900" bIns="121900" anchor="ctr" anchorCtr="0">
              <a:noAutofit/>
            </a:bodyPr>
            <a:lstStyle/>
            <a:p>
              <a:pPr defTabSz="1219170" eaLnBrk="1" fontAlgn="auto" hangingPunct="1">
                <a:spcBef>
                  <a:spcPts val="0"/>
                </a:spcBef>
                <a:spcAft>
                  <a:spcPts val="0"/>
                </a:spcAft>
                <a:buClr>
                  <a:srgbClr val="000000"/>
                </a:buClr>
              </a:pPr>
              <a:endParaRPr sz="1867" kern="0">
                <a:solidFill>
                  <a:srgbClr val="000000"/>
                </a:solidFill>
                <a:latin typeface="Sitka Small" panose="02000505000000020004" pitchFamily="2" charset="0"/>
                <a:cs typeface="Arial"/>
                <a:sym typeface="Arial"/>
              </a:endParaRPr>
            </a:p>
          </p:txBody>
        </p:sp>
      </p:grpSp>
      <p:sp>
        <p:nvSpPr>
          <p:cNvPr id="10" name="Rectangle 9" descr="n81 zalo Nguyen Thi Tho">
            <a:extLst>
              <a:ext uri="{FF2B5EF4-FFF2-40B4-BE49-F238E27FC236}">
                <a16:creationId xmlns:a16="http://schemas.microsoft.com/office/drawing/2014/main" id="{5D908BB4-B691-65AB-9B17-31E48A7C98B6}"/>
              </a:ext>
            </a:extLst>
          </p:cNvPr>
          <p:cNvSpPr/>
          <p:nvPr/>
        </p:nvSpPr>
        <p:spPr>
          <a:xfrm>
            <a:off x="7964406" y="1375431"/>
            <a:ext cx="3823431" cy="4871064"/>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pic>
        <p:nvPicPr>
          <p:cNvPr id="11" name="Picture 2" descr="n81 zalo Nguyen Thi Tho">
            <a:extLst>
              <a:ext uri="{FF2B5EF4-FFF2-40B4-BE49-F238E27FC236}">
                <a16:creationId xmlns:a16="http://schemas.microsoft.com/office/drawing/2014/main" id="{B15C5DB2-98A2-D416-4BD7-95D59E63C99B}"/>
              </a:ext>
            </a:extLst>
          </p:cNvPr>
          <p:cNvPicPr>
            <a:picLocks noChangeAspect="1" noChangeArrowheads="1"/>
          </p:cNvPicPr>
          <p:nvPr/>
        </p:nvPicPr>
        <p:blipFill>
          <a:blip r:embed="rId4" cstate="print">
            <a:lum bright="-42000"/>
            <a:extLst>
              <a:ext uri="{28A0092B-C50C-407E-A947-70E740481C1C}">
                <a14:useLocalDpi xmlns:a14="http://schemas.microsoft.com/office/drawing/2010/main" val="0"/>
              </a:ext>
            </a:extLst>
          </a:blip>
          <a:srcRect r="19455" b="39986"/>
          <a:stretch>
            <a:fillRect/>
          </a:stretch>
        </p:blipFill>
        <p:spPr bwMode="auto">
          <a:xfrm>
            <a:off x="8096264" y="3238502"/>
            <a:ext cx="3727437" cy="297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4" descr="n81 zalo Nguyen Thi Tho">
            <a:extLst>
              <a:ext uri="{FF2B5EF4-FFF2-40B4-BE49-F238E27FC236}">
                <a16:creationId xmlns:a16="http://schemas.microsoft.com/office/drawing/2014/main" id="{4322043B-0206-3E3D-C79A-08E98F989DE3}"/>
              </a:ext>
            </a:extLst>
          </p:cNvPr>
          <p:cNvSpPr>
            <a:spLocks noChangeShapeType="1"/>
          </p:cNvSpPr>
          <p:nvPr/>
        </p:nvSpPr>
        <p:spPr bwMode="auto">
          <a:xfrm>
            <a:off x="9969407" y="3239751"/>
            <a:ext cx="1661472" cy="0"/>
          </a:xfrm>
          <a:prstGeom prst="line">
            <a:avLst/>
          </a:prstGeom>
          <a:noFill/>
          <a:ln w="12700">
            <a:solidFill>
              <a:srgbClr val="0070C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14" name="Line 12" descr="n81 zalo Nguyen Thi Tho">
            <a:extLst>
              <a:ext uri="{FF2B5EF4-FFF2-40B4-BE49-F238E27FC236}">
                <a16:creationId xmlns:a16="http://schemas.microsoft.com/office/drawing/2014/main" id="{98BAA30B-D5F0-C084-FF94-8FE763CB3D73}"/>
              </a:ext>
            </a:extLst>
          </p:cNvPr>
          <p:cNvSpPr>
            <a:spLocks noChangeShapeType="1"/>
          </p:cNvSpPr>
          <p:nvPr/>
        </p:nvSpPr>
        <p:spPr bwMode="auto">
          <a:xfrm>
            <a:off x="10385499" y="3054110"/>
            <a:ext cx="0" cy="2651956"/>
          </a:xfrm>
          <a:prstGeom prst="line">
            <a:avLst/>
          </a:prstGeom>
          <a:noFill/>
          <a:ln w="19050">
            <a:solidFill>
              <a:srgbClr val="0070C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15" name="Oval 13" descr="n81 zalo Nguyen Thi Tho">
            <a:extLst>
              <a:ext uri="{FF2B5EF4-FFF2-40B4-BE49-F238E27FC236}">
                <a16:creationId xmlns:a16="http://schemas.microsoft.com/office/drawing/2014/main" id="{DE0CF8B1-5C22-7085-C7CF-72F70FB0035D}"/>
              </a:ext>
            </a:extLst>
          </p:cNvPr>
          <p:cNvSpPr>
            <a:spLocks noChangeArrowheads="1"/>
          </p:cNvSpPr>
          <p:nvPr/>
        </p:nvSpPr>
        <p:spPr bwMode="auto">
          <a:xfrm>
            <a:off x="10286912" y="2857497"/>
            <a:ext cx="197173" cy="210547"/>
          </a:xfrm>
          <a:prstGeom prst="ellipse">
            <a:avLst/>
          </a:prstGeom>
          <a:gradFill rotWithShape="1">
            <a:gsLst>
              <a:gs pos="0">
                <a:srgbClr val="FF0066"/>
              </a:gs>
              <a:gs pos="100000">
                <a:srgbClr val="76002F"/>
              </a:gs>
            </a:gsLst>
            <a:path path="shape">
              <a:fillToRect l="50000" t="50000" r="50000" b="50000"/>
            </a:path>
          </a:gradFill>
          <a:ln w="6350">
            <a:solidFill>
              <a:srgbClr val="A50021"/>
            </a:solidFill>
            <a:round/>
            <a:headEnd type="none" w="sm" len="sm"/>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eaLnBrk="1" fontAlgn="auto" hangingPunct="1">
              <a:spcBef>
                <a:spcPts val="0"/>
              </a:spcBef>
              <a:spcAft>
                <a:spcPts val="0"/>
              </a:spcAft>
              <a:buClr>
                <a:srgbClr val="000000"/>
              </a:buClr>
            </a:pPr>
            <a:endParaRPr lang="en-US" altLang="en-US" sz="1867" kern="0">
              <a:solidFill>
                <a:srgbClr val="000000"/>
              </a:solidFill>
              <a:latin typeface="Sitka Small" panose="02000505000000020004" pitchFamily="2" charset="0"/>
              <a:cs typeface="Arial"/>
              <a:sym typeface="Arial"/>
            </a:endParaRPr>
          </a:p>
        </p:txBody>
      </p:sp>
      <p:grpSp>
        <p:nvGrpSpPr>
          <p:cNvPr id="16" name="Group 16" descr="n81 zalo Nguyen Thi Tho">
            <a:extLst>
              <a:ext uri="{FF2B5EF4-FFF2-40B4-BE49-F238E27FC236}">
                <a16:creationId xmlns:a16="http://schemas.microsoft.com/office/drawing/2014/main" id="{FBC7C46F-C45F-78D5-461E-996F7855733D}"/>
              </a:ext>
            </a:extLst>
          </p:cNvPr>
          <p:cNvGrpSpPr>
            <a:grpSpLocks/>
          </p:cNvGrpSpPr>
          <p:nvPr/>
        </p:nvGrpSpPr>
        <p:grpSpPr bwMode="auto">
          <a:xfrm>
            <a:off x="11243125" y="3333376"/>
            <a:ext cx="603339" cy="2422832"/>
            <a:chOff x="4723687" y="1886"/>
            <a:chExt cx="660644" cy="2126"/>
          </a:xfrm>
        </p:grpSpPr>
        <p:sp>
          <p:nvSpPr>
            <p:cNvPr id="17" name="Line 17">
              <a:extLst>
                <a:ext uri="{FF2B5EF4-FFF2-40B4-BE49-F238E27FC236}">
                  <a16:creationId xmlns:a16="http://schemas.microsoft.com/office/drawing/2014/main" id="{F62CE773-1BFC-85BD-210B-EA7A1DF55C5F}"/>
                </a:ext>
              </a:extLst>
            </p:cNvPr>
            <p:cNvSpPr>
              <a:spLocks noChangeShapeType="1"/>
            </p:cNvSpPr>
            <p:nvPr/>
          </p:nvSpPr>
          <p:spPr bwMode="auto">
            <a:xfrm>
              <a:off x="4723687" y="1886"/>
              <a:ext cx="0" cy="2126"/>
            </a:xfrm>
            <a:prstGeom prst="line">
              <a:avLst/>
            </a:prstGeom>
            <a:noFill/>
            <a:ln w="38100">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18" name="Rectangle 18">
              <a:extLst>
                <a:ext uri="{FF2B5EF4-FFF2-40B4-BE49-F238E27FC236}">
                  <a16:creationId xmlns:a16="http://schemas.microsoft.com/office/drawing/2014/main" id="{E05B0F96-E251-FF63-D386-A77BF5E78091}"/>
                </a:ext>
              </a:extLst>
            </p:cNvPr>
            <p:cNvSpPr>
              <a:spLocks noChangeArrowheads="1"/>
            </p:cNvSpPr>
            <p:nvPr/>
          </p:nvSpPr>
          <p:spPr bwMode="auto">
            <a:xfrm>
              <a:off x="4824053" y="2639"/>
              <a:ext cx="560278" cy="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00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eaLnBrk="1" fontAlgn="auto" hangingPunct="1">
                <a:spcBef>
                  <a:spcPts val="0"/>
                </a:spcBef>
                <a:spcAft>
                  <a:spcPts val="0"/>
                </a:spcAft>
                <a:buClr>
                  <a:srgbClr val="000000"/>
                </a:buClr>
              </a:pPr>
              <a:r>
                <a:rPr lang="en-US" altLang="en-US" sz="4267" kern="0" dirty="0">
                  <a:solidFill>
                    <a:srgbClr val="FFFF00"/>
                  </a:solidFill>
                  <a:latin typeface="VNI-Helve" pitchFamily="2" charset="0"/>
                  <a:cs typeface="Arial"/>
                  <a:sym typeface="Arial"/>
                </a:rPr>
                <a:t>R</a:t>
              </a:r>
            </a:p>
          </p:txBody>
        </p:sp>
      </p:grpSp>
      <p:sp>
        <p:nvSpPr>
          <p:cNvPr id="19" name="Rectangle 19" descr="n81 zalo Nguyen Thi Tho">
            <a:extLst>
              <a:ext uri="{FF2B5EF4-FFF2-40B4-BE49-F238E27FC236}">
                <a16:creationId xmlns:a16="http://schemas.microsoft.com/office/drawing/2014/main" id="{10A6020B-EA13-1040-2768-67DB60AAE9FB}"/>
              </a:ext>
            </a:extLst>
          </p:cNvPr>
          <p:cNvSpPr>
            <a:spLocks noChangeArrowheads="1"/>
          </p:cNvSpPr>
          <p:nvPr/>
        </p:nvSpPr>
        <p:spPr bwMode="auto">
          <a:xfrm>
            <a:off x="9715527" y="4953011"/>
            <a:ext cx="5741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eaLnBrk="1" fontAlgn="auto" hangingPunct="1">
              <a:spcBef>
                <a:spcPts val="0"/>
              </a:spcBef>
              <a:spcAft>
                <a:spcPts val="0"/>
              </a:spcAft>
              <a:buClr>
                <a:srgbClr val="000000"/>
              </a:buClr>
            </a:pPr>
            <a:r>
              <a:rPr lang="en-US" altLang="en-US" sz="4000" b="1" kern="0" dirty="0">
                <a:solidFill>
                  <a:srgbClr val="FFFF00"/>
                </a:solidFill>
                <a:latin typeface="VNI-Helve" pitchFamily="2" charset="0"/>
                <a:cs typeface="Arial"/>
                <a:sym typeface="Arial"/>
              </a:rPr>
              <a:t>O</a:t>
            </a:r>
          </a:p>
        </p:txBody>
      </p:sp>
      <p:sp>
        <p:nvSpPr>
          <p:cNvPr id="20" name="Line 15" descr="n81 zalo Nguyen Thi Tho">
            <a:extLst>
              <a:ext uri="{FF2B5EF4-FFF2-40B4-BE49-F238E27FC236}">
                <a16:creationId xmlns:a16="http://schemas.microsoft.com/office/drawing/2014/main" id="{73F717E1-0DEB-2B30-7265-4547952F2FAA}"/>
              </a:ext>
            </a:extLst>
          </p:cNvPr>
          <p:cNvSpPr>
            <a:spLocks noChangeShapeType="1"/>
          </p:cNvSpPr>
          <p:nvPr/>
        </p:nvSpPr>
        <p:spPr bwMode="auto">
          <a:xfrm flipV="1">
            <a:off x="9620275" y="5715019"/>
            <a:ext cx="2000264" cy="60959"/>
          </a:xfrm>
          <a:prstGeom prst="line">
            <a:avLst/>
          </a:prstGeom>
          <a:noFill/>
          <a:ln w="12700">
            <a:solidFill>
              <a:srgbClr val="0070C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Tree>
    <p:extLst>
      <p:ext uri="{BB962C8B-B14F-4D97-AF65-F5344CB8AC3E}">
        <p14:creationId xmlns:p14="http://schemas.microsoft.com/office/powerpoint/2010/main" val="423444896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77778E-7 -1.00957E-6 L -2.77778E-7 0.04199 " pathEditMode="relative" rAng="0" ptsTypes="AA">
                                      <p:cBhvr>
                                        <p:cTn id="6" dur="2000" fill="hold"/>
                                        <p:tgtEl>
                                          <p:spTgt spid="15"/>
                                        </p:tgtEl>
                                        <p:attrNameLst>
                                          <p:attrName>ppt_x</p:attrName>
                                          <p:attrName>ppt_y</p:attrName>
                                        </p:attrNameLst>
                                      </p:cBhvr>
                                      <p:rCtr x="0" y="21"/>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wipe(left)">
                                      <p:cBhvr>
                                        <p:cTn id="11" dur="500"/>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1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81 zalo Nguyen Thi Tho">
            <a:extLst>
              <a:ext uri="{FF2B5EF4-FFF2-40B4-BE49-F238E27FC236}">
                <a16:creationId xmlns:a16="http://schemas.microsoft.com/office/drawing/2014/main" id="{B3860F01-6535-9733-5EBA-6EFF34DA0EC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610" r="9210" b="16122"/>
          <a:stretch/>
        </p:blipFill>
        <p:spPr bwMode="auto">
          <a:xfrm>
            <a:off x="6987247" y="753540"/>
            <a:ext cx="4857751" cy="280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descr="n81 zalo Nguyen Thi Tho">
            <a:extLst>
              <a:ext uri="{FF2B5EF4-FFF2-40B4-BE49-F238E27FC236}">
                <a16:creationId xmlns:a16="http://schemas.microsoft.com/office/drawing/2014/main" id="{AE0C892E-8CD3-805A-B153-8A775FC95BEE}"/>
              </a:ext>
            </a:extLst>
          </p:cNvPr>
          <p:cNvSpPr>
            <a:spLocks noChangeArrowheads="1"/>
          </p:cNvSpPr>
          <p:nvPr/>
        </p:nvSpPr>
        <p:spPr bwMode="auto">
          <a:xfrm>
            <a:off x="393895" y="140680"/>
            <a:ext cx="11451103" cy="612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Sitka Small" panose="02000505000000020004" pitchFamily="2" charset="0"/>
                <a:ea typeface="+mn-ea"/>
                <a:cs typeface="Times New Roman" panose="02020603050405020304" pitchFamily="18" charset="0"/>
              </a:rPr>
              <a:t>PHIẾU HỌC TẬP SỐ 4</a:t>
            </a:r>
            <a:endParaRPr kumimoji="0" lang="en-US" altLang="en-US" sz="3200" b="0" i="0" u="none" strike="noStrike" kern="1200" cap="none" spc="0" normalizeH="0" baseline="0" noProof="0">
              <a:ln>
                <a:noFill/>
              </a:ln>
              <a:solidFill>
                <a:schemeClr val="tx1"/>
              </a:solidFill>
              <a:effectLst/>
              <a:uLnTx/>
              <a:uFillTx/>
              <a:latin typeface="Sitka Small" panose="02000505000000020004" pitchFamily="2" charset="0"/>
              <a:ea typeface="+mn-ea"/>
              <a:cs typeface="Times New Roman" panose="02020603050405020304" pitchFamily="18" charset="0"/>
            </a:endParaRPr>
          </a:p>
        </p:txBody>
      </p:sp>
      <p:sp>
        <p:nvSpPr>
          <p:cNvPr id="5" name="Rectangle 9" descr="n81 zalo Nguyen Thi Tho">
            <a:extLst>
              <a:ext uri="{FF2B5EF4-FFF2-40B4-BE49-F238E27FC236}">
                <a16:creationId xmlns:a16="http://schemas.microsoft.com/office/drawing/2014/main" id="{9D68005E-C15E-134D-B933-D1DCC3DC6496}"/>
              </a:ext>
            </a:extLst>
          </p:cNvPr>
          <p:cNvSpPr>
            <a:spLocks noChangeArrowheads="1"/>
          </p:cNvSpPr>
          <p:nvPr/>
        </p:nvSpPr>
        <p:spPr bwMode="auto">
          <a:xfrm>
            <a:off x="393895" y="1133132"/>
            <a:ext cx="6311707" cy="5088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a:spcBef>
                <a:spcPts val="600"/>
              </a:spcBef>
              <a:buClrTx/>
              <a:buSzTx/>
              <a:buNone/>
              <a:defRPr/>
            </a:pPr>
            <a:r>
              <a:rPr kumimoji="0" lang="en-US" altLang="en-US" sz="2800" b="1"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Câu</a:t>
            </a:r>
            <a:r>
              <a:rPr kumimoji="0" lang="en-US" altLang="en-US" sz="2800" b="1"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2:</a:t>
            </a:r>
            <a:r>
              <a:rPr kumimoji="0" lang="en-US" altLang="en-US" sz="2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lang="en-US" sz="2800" dirty="0" err="1">
                <a:latin typeface="Times New Roman" pitchFamily="18" charset="0"/>
                <a:cs typeface="Times New Roman" pitchFamily="18" charset="0"/>
              </a:rPr>
              <a:t>Đọc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nghiệm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Niu-tơn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SGK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núi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Niu-tơn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cao</a:t>
            </a:r>
            <a:r>
              <a:rPr lang="en-US" sz="2800" dirty="0">
                <a:latin typeface="Times New Roman" pitchFamily="18" charset="0"/>
                <a:cs typeface="Times New Roman" pitchFamily="18" charset="0"/>
              </a:rPr>
              <a:t> 300m, </a:t>
            </a:r>
            <a:r>
              <a:rPr lang="en-US" sz="2800" dirty="0" err="1">
                <a:latin typeface="Times New Roman" pitchFamily="18" charset="0"/>
                <a:cs typeface="Times New Roman" pitchFamily="18" charset="0"/>
              </a:rPr>
              <a:t>bán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6400km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6.10</a:t>
            </a:r>
            <a:r>
              <a:rPr lang="en-US" sz="2800" baseline="30000" dirty="0">
                <a:latin typeface="Times New Roman" pitchFamily="18" charset="0"/>
                <a:cs typeface="Times New Roman" pitchFamily="18" charset="0"/>
              </a:rPr>
              <a:t>24</a:t>
            </a:r>
            <a:r>
              <a:rPr lang="en-US" sz="2800" dirty="0">
                <a:latin typeface="Times New Roman" pitchFamily="18" charset="0"/>
                <a:cs typeface="Times New Roman" pitchFamily="18" charset="0"/>
              </a:rPr>
              <a:t>kg. </a:t>
            </a:r>
            <a:r>
              <a:rPr lang="en-US" sz="2800" dirty="0" err="1">
                <a:latin typeface="Times New Roman" pitchFamily="18" charset="0"/>
                <a:cs typeface="Times New Roman" pitchFamily="18" charset="0"/>
              </a:rPr>
              <a:t>Hãy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a:t>
            </a:r>
          </a:p>
          <a:p>
            <a:pPr>
              <a:buNone/>
            </a:pPr>
            <a:r>
              <a:rPr lang="en-US" sz="2800" dirty="0">
                <a:latin typeface="Times New Roman" pitchFamily="18" charset="0"/>
                <a:cs typeface="Times New Roman" pitchFamily="18" charset="0"/>
              </a:rPr>
              <a:t>a. </a:t>
            </a:r>
            <a:r>
              <a:rPr lang="en-US" sz="2800" dirty="0" err="1">
                <a:latin typeface="Times New Roman" pitchFamily="18" charset="0"/>
                <a:cs typeface="Times New Roman" pitchFamily="18" charset="0"/>
              </a:rPr>
              <a:t>Gia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tốc</a:t>
            </a:r>
            <a:r>
              <a:rPr lang="en-US" sz="2800" dirty="0">
                <a:latin typeface="Times New Roman" pitchFamily="18" charset="0"/>
                <a:cs typeface="Times New Roman" pitchFamily="18" charset="0"/>
              </a:rPr>
              <a:t> do </a:t>
            </a:r>
            <a:r>
              <a:rPr lang="en-US" sz="2800" dirty="0" err="1">
                <a:latin typeface="Times New Roman" pitchFamily="18" charset="0"/>
                <a:cs typeface="Times New Roman" pitchFamily="18" charset="0"/>
              </a:rPr>
              <a:t>lực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hấp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b. So </a:t>
            </a:r>
            <a:r>
              <a:rPr lang="en-US" sz="2800" dirty="0" err="1">
                <a:latin typeface="Times New Roman" pitchFamily="18" charset="0"/>
                <a:cs typeface="Times New Roman" pitchFamily="18" charset="0"/>
              </a:rPr>
              <a:t>sánh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hấp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dụng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hướng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tâm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tròn</a:t>
            </a:r>
            <a:r>
              <a:rPr lang="en-US" sz="2800" dirty="0">
                <a:latin typeface="Times New Roman" pitchFamily="18" charset="0"/>
                <a:cs typeface="Times New Roman" pitchFamily="18" charset="0"/>
              </a:rPr>
              <a:t>.</a:t>
            </a:r>
          </a:p>
        </p:txBody>
      </p:sp>
      <p:graphicFrame>
        <p:nvGraphicFramePr>
          <p:cNvPr id="6" name="Table 6" descr="n81 zalo Nguyen Thi Tho">
            <a:extLst>
              <a:ext uri="{FF2B5EF4-FFF2-40B4-BE49-F238E27FC236}">
                <a16:creationId xmlns:a16="http://schemas.microsoft.com/office/drawing/2014/main" id="{54B54791-240A-998E-E2A0-494A1EED4375}"/>
              </a:ext>
            </a:extLst>
          </p:cNvPr>
          <p:cNvGraphicFramePr>
            <a:graphicFrameLocks noGrp="1"/>
          </p:cNvGraphicFramePr>
          <p:nvPr>
            <p:extLst>
              <p:ext uri="{D42A27DB-BD31-4B8C-83A1-F6EECF244321}">
                <p14:modId xmlns:p14="http://schemas.microsoft.com/office/powerpoint/2010/main" val="1592024308"/>
              </p:ext>
            </p:extLst>
          </p:nvPr>
        </p:nvGraphicFramePr>
        <p:xfrm>
          <a:off x="6987247" y="3959567"/>
          <a:ext cx="4857750" cy="2011680"/>
        </p:xfrm>
        <a:graphic>
          <a:graphicData uri="http://schemas.openxmlformats.org/drawingml/2006/table">
            <a:tbl>
              <a:tblPr firstRow="1" bandRow="1">
                <a:tableStyleId>{5C22544A-7EE6-4342-B048-85BDC9FD1C3A}</a:tableStyleId>
              </a:tblPr>
              <a:tblGrid>
                <a:gridCol w="850513">
                  <a:extLst>
                    <a:ext uri="{9D8B030D-6E8A-4147-A177-3AD203B41FA5}">
                      <a16:colId xmlns:a16="http://schemas.microsoft.com/office/drawing/2014/main" val="948921763"/>
                    </a:ext>
                  </a:extLst>
                </a:gridCol>
                <a:gridCol w="4007237">
                  <a:extLst>
                    <a:ext uri="{9D8B030D-6E8A-4147-A177-3AD203B41FA5}">
                      <a16:colId xmlns:a16="http://schemas.microsoft.com/office/drawing/2014/main" val="3665456716"/>
                    </a:ext>
                  </a:extLst>
                </a:gridCol>
              </a:tblGrid>
              <a:tr h="370840">
                <a:tc>
                  <a:txBody>
                    <a:bodyPr/>
                    <a:lstStyle/>
                    <a:p>
                      <a:r>
                        <a:rPr lang="en-US" sz="2400" dirty="0">
                          <a:latin typeface="Sitka Small" panose="02000505000000020004" pitchFamily="2" charset="0"/>
                        </a:rPr>
                        <a:t>Cho </a:t>
                      </a:r>
                      <a:r>
                        <a:rPr lang="en-US" sz="2400" dirty="0" err="1">
                          <a:latin typeface="Sitka Small" panose="02000505000000020004" pitchFamily="2" charset="0"/>
                        </a:rPr>
                        <a:t>biết</a:t>
                      </a:r>
                      <a:endParaRPr lang="en-US" sz="2400" dirty="0">
                        <a:latin typeface="Sitka Small" panose="02000505000000020004" pitchFamily="2" charset="0"/>
                      </a:endParaRPr>
                    </a:p>
                  </a:txBody>
                  <a:tcPr/>
                </a:tc>
                <a:tc>
                  <a:txBody>
                    <a:bodyPr/>
                    <a:lstStyle/>
                    <a:p>
                      <a:r>
                        <a:rPr lang="en-US" sz="2400">
                          <a:latin typeface="Sitka Small" panose="02000505000000020004" pitchFamily="2" charset="0"/>
                        </a:rPr>
                        <a:t>h = 300 m</a:t>
                      </a:r>
                    </a:p>
                    <a:p>
                      <a:r>
                        <a:rPr lang="en-US" sz="2400"/>
                        <a:t>R = 6400 km</a:t>
                      </a:r>
                    </a:p>
                    <a:p>
                      <a:r>
                        <a:rPr lang="en-US" sz="2400"/>
                        <a:t>M = 6.10</a:t>
                      </a:r>
                      <a:r>
                        <a:rPr lang="en-US" sz="2400" baseline="30000"/>
                        <a:t>24</a:t>
                      </a:r>
                      <a:r>
                        <a:rPr lang="en-US" sz="2400" baseline="0"/>
                        <a:t> kg</a:t>
                      </a:r>
                      <a:endParaRPr lang="en-US" sz="2400"/>
                    </a:p>
                  </a:txBody>
                  <a:tcPr/>
                </a:tc>
                <a:extLst>
                  <a:ext uri="{0D108BD9-81ED-4DB2-BD59-A6C34878D82A}">
                    <a16:rowId xmlns:a16="http://schemas.microsoft.com/office/drawing/2014/main" val="2549799618"/>
                  </a:ext>
                </a:extLst>
              </a:tr>
              <a:tr h="370840">
                <a:tc>
                  <a:txBody>
                    <a:bodyPr/>
                    <a:lstStyle/>
                    <a:p>
                      <a:r>
                        <a:rPr lang="en-US" sz="2400">
                          <a:latin typeface="Sitka Small" panose="02000505000000020004" pitchFamily="2" charset="0"/>
                        </a:rPr>
                        <a:t>Hỏi</a:t>
                      </a:r>
                    </a:p>
                  </a:txBody>
                  <a:tcPr/>
                </a:tc>
                <a:tc>
                  <a:txBody>
                    <a:bodyPr/>
                    <a:lstStyle/>
                    <a:p>
                      <a:r>
                        <a:rPr lang="en-US" sz="2400" dirty="0">
                          <a:latin typeface="Sitka Small" panose="02000505000000020004" pitchFamily="2" charset="0"/>
                        </a:rPr>
                        <a:t>a. a = ?</a:t>
                      </a:r>
                    </a:p>
                    <a:p>
                      <a:r>
                        <a:rPr lang="en-US" sz="2400" dirty="0"/>
                        <a:t>b. So </a:t>
                      </a:r>
                      <a:r>
                        <a:rPr lang="en-US" sz="2400" dirty="0" err="1"/>
                        <a:t>sánh</a:t>
                      </a:r>
                      <a:r>
                        <a:rPr lang="en-US" sz="2400" dirty="0"/>
                        <a:t> </a:t>
                      </a:r>
                      <a:r>
                        <a:rPr lang="en-US" sz="2400" dirty="0" err="1"/>
                        <a:t>F</a:t>
                      </a:r>
                      <a:r>
                        <a:rPr lang="en-US" sz="2400" baseline="-25000" dirty="0" err="1"/>
                        <a:t>hd</a:t>
                      </a:r>
                      <a:r>
                        <a:rPr lang="en-US" sz="2400" baseline="0" dirty="0"/>
                        <a:t> </a:t>
                      </a:r>
                      <a:r>
                        <a:rPr lang="en-US" sz="2400" baseline="0" dirty="0" err="1"/>
                        <a:t>và</a:t>
                      </a:r>
                      <a:r>
                        <a:rPr lang="en-US" sz="2400" baseline="0" dirty="0"/>
                        <a:t> </a:t>
                      </a:r>
                      <a:r>
                        <a:rPr lang="en-US" sz="2400" baseline="0" dirty="0" err="1"/>
                        <a:t>F</a:t>
                      </a:r>
                      <a:r>
                        <a:rPr lang="en-US" sz="2400" baseline="-25000" dirty="0" err="1"/>
                        <a:t>ht</a:t>
                      </a:r>
                      <a:r>
                        <a:rPr lang="en-US" sz="2400" baseline="0" dirty="0"/>
                        <a:t>?</a:t>
                      </a:r>
                      <a:endParaRPr lang="en-US" sz="2400" dirty="0"/>
                    </a:p>
                  </a:txBody>
                  <a:tcPr/>
                </a:tc>
                <a:extLst>
                  <a:ext uri="{0D108BD9-81ED-4DB2-BD59-A6C34878D82A}">
                    <a16:rowId xmlns:a16="http://schemas.microsoft.com/office/drawing/2014/main" val="4249197439"/>
                  </a:ext>
                </a:extLst>
              </a:tr>
            </a:tbl>
          </a:graphicData>
        </a:graphic>
      </p:graphicFrame>
    </p:spTree>
    <p:extLst>
      <p:ext uri="{BB962C8B-B14F-4D97-AF65-F5344CB8AC3E}">
        <p14:creationId xmlns:p14="http://schemas.microsoft.com/office/powerpoint/2010/main" val="284677600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descr="n81 zalo Nguyen Thi Tho">
            <a:extLst>
              <a:ext uri="{FF2B5EF4-FFF2-40B4-BE49-F238E27FC236}">
                <a16:creationId xmlns:a16="http://schemas.microsoft.com/office/drawing/2014/main" id="{AE0C892E-8CD3-805A-B153-8A775FC95BEE}"/>
              </a:ext>
            </a:extLst>
          </p:cNvPr>
          <p:cNvSpPr>
            <a:spLocks noChangeArrowheads="1"/>
          </p:cNvSpPr>
          <p:nvPr/>
        </p:nvSpPr>
        <p:spPr bwMode="auto">
          <a:xfrm>
            <a:off x="393895" y="140680"/>
            <a:ext cx="11451103" cy="65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rPr>
              <a:t>PHIẾU HỌC TẬP SỐ 4</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graphicFrame>
        <p:nvGraphicFramePr>
          <p:cNvPr id="6" name="Table 6" descr="n81 zalo Nguyen Thi Tho">
            <a:extLst>
              <a:ext uri="{FF2B5EF4-FFF2-40B4-BE49-F238E27FC236}">
                <a16:creationId xmlns:a16="http://schemas.microsoft.com/office/drawing/2014/main" id="{54B54791-240A-998E-E2A0-494A1EED4375}"/>
              </a:ext>
            </a:extLst>
          </p:cNvPr>
          <p:cNvGraphicFramePr>
            <a:graphicFrameLocks noGrp="1"/>
          </p:cNvGraphicFramePr>
          <p:nvPr>
            <p:extLst>
              <p:ext uri="{D42A27DB-BD31-4B8C-83A1-F6EECF244321}">
                <p14:modId xmlns:p14="http://schemas.microsoft.com/office/powerpoint/2010/main" val="2556350732"/>
              </p:ext>
            </p:extLst>
          </p:nvPr>
        </p:nvGraphicFramePr>
        <p:xfrm>
          <a:off x="2193506" y="892642"/>
          <a:ext cx="4857750" cy="2011680"/>
        </p:xfrm>
        <a:graphic>
          <a:graphicData uri="http://schemas.openxmlformats.org/drawingml/2006/table">
            <a:tbl>
              <a:tblPr firstRow="1" bandRow="1">
                <a:tableStyleId>{5C22544A-7EE6-4342-B048-85BDC9FD1C3A}</a:tableStyleId>
              </a:tblPr>
              <a:tblGrid>
                <a:gridCol w="850513">
                  <a:extLst>
                    <a:ext uri="{9D8B030D-6E8A-4147-A177-3AD203B41FA5}">
                      <a16:colId xmlns:a16="http://schemas.microsoft.com/office/drawing/2014/main" val="948921763"/>
                    </a:ext>
                  </a:extLst>
                </a:gridCol>
                <a:gridCol w="4007237">
                  <a:extLst>
                    <a:ext uri="{9D8B030D-6E8A-4147-A177-3AD203B41FA5}">
                      <a16:colId xmlns:a16="http://schemas.microsoft.com/office/drawing/2014/main" val="3665456716"/>
                    </a:ext>
                  </a:extLst>
                </a:gridCol>
              </a:tblGrid>
              <a:tr h="370840">
                <a:tc>
                  <a:txBody>
                    <a:bodyPr/>
                    <a:lstStyle/>
                    <a:p>
                      <a:r>
                        <a:rPr lang="en-US" sz="2400">
                          <a:latin typeface="Sitka Small" panose="02000505000000020004" pitchFamily="2" charset="0"/>
                        </a:rPr>
                        <a:t>Cho biết</a:t>
                      </a:r>
                    </a:p>
                  </a:txBody>
                  <a:tcPr/>
                </a:tc>
                <a:tc>
                  <a:txBody>
                    <a:bodyPr/>
                    <a:lstStyle/>
                    <a:p>
                      <a:r>
                        <a:rPr lang="en-US" sz="2400">
                          <a:latin typeface="Sitka Small" panose="02000505000000020004" pitchFamily="2" charset="0"/>
                        </a:rPr>
                        <a:t>h = 300 m</a:t>
                      </a:r>
                    </a:p>
                    <a:p>
                      <a:r>
                        <a:rPr lang="en-US" sz="2400"/>
                        <a:t>R = 6400 km</a:t>
                      </a:r>
                    </a:p>
                    <a:p>
                      <a:r>
                        <a:rPr lang="en-US" sz="2400"/>
                        <a:t>M = 6.10</a:t>
                      </a:r>
                      <a:r>
                        <a:rPr lang="en-US" sz="2400" baseline="30000"/>
                        <a:t>24</a:t>
                      </a:r>
                      <a:r>
                        <a:rPr lang="en-US" sz="2400" baseline="0"/>
                        <a:t> kg</a:t>
                      </a:r>
                      <a:endParaRPr lang="en-US" sz="2400"/>
                    </a:p>
                  </a:txBody>
                  <a:tcPr/>
                </a:tc>
                <a:extLst>
                  <a:ext uri="{0D108BD9-81ED-4DB2-BD59-A6C34878D82A}">
                    <a16:rowId xmlns:a16="http://schemas.microsoft.com/office/drawing/2014/main" val="2549799618"/>
                  </a:ext>
                </a:extLst>
              </a:tr>
              <a:tr h="370840">
                <a:tc>
                  <a:txBody>
                    <a:bodyPr/>
                    <a:lstStyle/>
                    <a:p>
                      <a:r>
                        <a:rPr lang="en-US" sz="2400">
                          <a:latin typeface="Sitka Small" panose="02000505000000020004" pitchFamily="2" charset="0"/>
                        </a:rPr>
                        <a:t>Hỏi</a:t>
                      </a:r>
                    </a:p>
                  </a:txBody>
                  <a:tcPr/>
                </a:tc>
                <a:tc>
                  <a:txBody>
                    <a:bodyPr/>
                    <a:lstStyle/>
                    <a:p>
                      <a:r>
                        <a:rPr lang="en-US" sz="2400">
                          <a:latin typeface="Sitka Small" panose="02000505000000020004" pitchFamily="2" charset="0"/>
                        </a:rPr>
                        <a:t>a = ?</a:t>
                      </a:r>
                    </a:p>
                    <a:p>
                      <a:r>
                        <a:rPr lang="en-US" sz="2400"/>
                        <a:t>So sánh F</a:t>
                      </a:r>
                      <a:r>
                        <a:rPr lang="en-US" sz="2400" baseline="-25000"/>
                        <a:t>hd</a:t>
                      </a:r>
                      <a:r>
                        <a:rPr lang="en-US" sz="2400" baseline="0"/>
                        <a:t> và F</a:t>
                      </a:r>
                      <a:r>
                        <a:rPr lang="en-US" sz="2400" baseline="-25000"/>
                        <a:t>ht</a:t>
                      </a:r>
                      <a:r>
                        <a:rPr lang="en-US" sz="2400" baseline="0"/>
                        <a:t>?</a:t>
                      </a:r>
                      <a:endParaRPr lang="en-US" sz="2400"/>
                    </a:p>
                  </a:txBody>
                  <a:tcPr/>
                </a:tc>
                <a:extLst>
                  <a:ext uri="{0D108BD9-81ED-4DB2-BD59-A6C34878D82A}">
                    <a16:rowId xmlns:a16="http://schemas.microsoft.com/office/drawing/2014/main" val="4249197439"/>
                  </a:ext>
                </a:extLst>
              </a:tr>
            </a:tbl>
          </a:graphicData>
        </a:graphic>
      </p:graphicFrame>
      <p:grpSp>
        <p:nvGrpSpPr>
          <p:cNvPr id="31" name="Group 30" descr="n81 zalo Nguyen Thi Tho">
            <a:extLst>
              <a:ext uri="{FF2B5EF4-FFF2-40B4-BE49-F238E27FC236}">
                <a16:creationId xmlns:a16="http://schemas.microsoft.com/office/drawing/2014/main" id="{2670EF0B-53B6-522C-6F7C-B5804BA33F8E}"/>
              </a:ext>
            </a:extLst>
          </p:cNvPr>
          <p:cNvGrpSpPr/>
          <p:nvPr/>
        </p:nvGrpSpPr>
        <p:grpSpPr>
          <a:xfrm>
            <a:off x="9239272" y="1333488"/>
            <a:ext cx="2476517" cy="4857785"/>
            <a:chOff x="6364288" y="1111311"/>
            <a:chExt cx="2779712" cy="5746689"/>
          </a:xfrm>
        </p:grpSpPr>
        <p:sp>
          <p:nvSpPr>
            <p:cNvPr id="32" name="Line 2">
              <a:extLst>
                <a:ext uri="{FF2B5EF4-FFF2-40B4-BE49-F238E27FC236}">
                  <a16:creationId xmlns:a16="http://schemas.microsoft.com/office/drawing/2014/main" id="{A31F82F9-D16B-D13D-1D59-5B3E9A6F9B00}"/>
                </a:ext>
              </a:extLst>
            </p:cNvPr>
            <p:cNvSpPr>
              <a:spLocks noChangeShapeType="1"/>
            </p:cNvSpPr>
            <p:nvPr/>
          </p:nvSpPr>
          <p:spPr bwMode="auto">
            <a:xfrm>
              <a:off x="7556500" y="1111311"/>
              <a:ext cx="14108" cy="3375295"/>
            </a:xfrm>
            <a:prstGeom prst="line">
              <a:avLst/>
            </a:prstGeom>
            <a:noFill/>
            <a:ln w="28575">
              <a:solidFill>
                <a:srgbClr val="7030A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pic>
          <p:nvPicPr>
            <p:cNvPr id="33" name="Picture 6" descr="Earth">
              <a:extLst>
                <a:ext uri="{FF2B5EF4-FFF2-40B4-BE49-F238E27FC236}">
                  <a16:creationId xmlns:a16="http://schemas.microsoft.com/office/drawing/2014/main" id="{73A93688-0369-44B6-7ED4-475F74B3552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71200" y="4486606"/>
              <a:ext cx="2291800" cy="2371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15">
              <a:extLst>
                <a:ext uri="{FF2B5EF4-FFF2-40B4-BE49-F238E27FC236}">
                  <a16:creationId xmlns:a16="http://schemas.microsoft.com/office/drawing/2014/main" id="{164B7E82-BA73-E505-EF9A-6725A5E8E023}"/>
                </a:ext>
              </a:extLst>
            </p:cNvPr>
            <p:cNvGrpSpPr>
              <a:grpSpLocks/>
            </p:cNvGrpSpPr>
            <p:nvPr/>
          </p:nvGrpSpPr>
          <p:grpSpPr bwMode="auto">
            <a:xfrm>
              <a:off x="7343433" y="1111311"/>
              <a:ext cx="1006479" cy="2190012"/>
              <a:chOff x="7232772" y="1531320"/>
              <a:chExt cx="1005710" cy="1783661"/>
            </a:xfrm>
          </p:grpSpPr>
          <p:pic>
            <p:nvPicPr>
              <p:cNvPr id="44" name="Picture 7" descr="golfballCLR">
                <a:extLst>
                  <a:ext uri="{FF2B5EF4-FFF2-40B4-BE49-F238E27FC236}">
                    <a16:creationId xmlns:a16="http://schemas.microsoft.com/office/drawing/2014/main" id="{0F8AE527-8DAD-ED00-C7D8-53E7E856DA4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7232772" y="1828800"/>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8">
                <a:extLst>
                  <a:ext uri="{FF2B5EF4-FFF2-40B4-BE49-F238E27FC236}">
                    <a16:creationId xmlns:a16="http://schemas.microsoft.com/office/drawing/2014/main" id="{787BB512-6E18-5EDD-D0A8-221ABAE8A5DF}"/>
                  </a:ext>
                </a:extLst>
              </p:cNvPr>
              <p:cNvGrpSpPr>
                <a:grpSpLocks/>
              </p:cNvGrpSpPr>
              <p:nvPr/>
            </p:nvGrpSpPr>
            <p:grpSpPr bwMode="auto">
              <a:xfrm>
                <a:off x="7440487" y="2110068"/>
                <a:ext cx="741363" cy="1204913"/>
                <a:chOff x="4908" y="861"/>
                <a:chExt cx="467" cy="759"/>
              </a:xfrm>
            </p:grpSpPr>
            <p:sp>
              <p:nvSpPr>
                <p:cNvPr id="47" name="Line 9">
                  <a:extLst>
                    <a:ext uri="{FF2B5EF4-FFF2-40B4-BE49-F238E27FC236}">
                      <a16:creationId xmlns:a16="http://schemas.microsoft.com/office/drawing/2014/main" id="{AB3338F2-37E7-A4CC-8475-93EB238E3B6B}"/>
                    </a:ext>
                  </a:extLst>
                </p:cNvPr>
                <p:cNvSpPr>
                  <a:spLocks noChangeShapeType="1"/>
                </p:cNvSpPr>
                <p:nvPr/>
              </p:nvSpPr>
              <p:spPr bwMode="auto">
                <a:xfrm flipH="1">
                  <a:off x="4908" y="861"/>
                  <a:ext cx="4" cy="642"/>
                </a:xfrm>
                <a:prstGeom prst="line">
                  <a:avLst/>
                </a:prstGeom>
                <a:noFill/>
                <a:ln w="57150">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48" name="Group 10">
                  <a:extLst>
                    <a:ext uri="{FF2B5EF4-FFF2-40B4-BE49-F238E27FC236}">
                      <a16:creationId xmlns:a16="http://schemas.microsoft.com/office/drawing/2014/main" id="{09856C84-B933-9791-FAD5-D9066F5D3BC8}"/>
                    </a:ext>
                  </a:extLst>
                </p:cNvPr>
                <p:cNvGrpSpPr>
                  <a:grpSpLocks/>
                </p:cNvGrpSpPr>
                <p:nvPr/>
              </p:nvGrpSpPr>
              <p:grpSpPr bwMode="auto">
                <a:xfrm>
                  <a:off x="5012" y="1253"/>
                  <a:ext cx="363" cy="367"/>
                  <a:chOff x="2653" y="2568"/>
                  <a:chExt cx="363" cy="367"/>
                </a:xfrm>
              </p:grpSpPr>
              <p:sp>
                <p:nvSpPr>
                  <p:cNvPr id="49" name="Text Box 11">
                    <a:extLst>
                      <a:ext uri="{FF2B5EF4-FFF2-40B4-BE49-F238E27FC236}">
                        <a16:creationId xmlns:a16="http://schemas.microsoft.com/office/drawing/2014/main" id="{AA7F9C35-7D81-472B-FECE-75DD1A11B4F7}"/>
                      </a:ext>
                    </a:extLst>
                  </p:cNvPr>
                  <p:cNvSpPr txBox="1">
                    <a:spLocks noChangeArrowheads="1"/>
                  </p:cNvSpPr>
                  <p:nvPr/>
                </p:nvSpPr>
                <p:spPr bwMode="auto">
                  <a:xfrm>
                    <a:off x="2653" y="2568"/>
                    <a:ext cx="272"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00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VNI-Helve" pitchFamily="2" charset="0"/>
                        <a:cs typeface="Arial"/>
                        <a:sym typeface="Arial"/>
                      </a:rPr>
                      <a:t>P</a:t>
                    </a:r>
                  </a:p>
                </p:txBody>
              </p:sp>
              <p:sp>
                <p:nvSpPr>
                  <p:cNvPr id="50" name="Line 12">
                    <a:extLst>
                      <a:ext uri="{FF2B5EF4-FFF2-40B4-BE49-F238E27FC236}">
                        <a16:creationId xmlns:a16="http://schemas.microsoft.com/office/drawing/2014/main" id="{114C7B03-5647-E039-E1ED-CDE2A60530A5}"/>
                      </a:ext>
                    </a:extLst>
                  </p:cNvPr>
                  <p:cNvSpPr>
                    <a:spLocks noChangeShapeType="1"/>
                  </p:cNvSpPr>
                  <p:nvPr/>
                </p:nvSpPr>
                <p:spPr bwMode="auto">
                  <a:xfrm>
                    <a:off x="2744" y="2621"/>
                    <a:ext cx="272" cy="0"/>
                  </a:xfrm>
                  <a:prstGeom prst="line">
                    <a:avLst/>
                  </a:prstGeom>
                  <a:noFill/>
                  <a:ln w="28575">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p:sp>
            <p:nvSpPr>
              <p:cNvPr id="46" name="Text Box 13">
                <a:extLst>
                  <a:ext uri="{FF2B5EF4-FFF2-40B4-BE49-F238E27FC236}">
                    <a16:creationId xmlns:a16="http://schemas.microsoft.com/office/drawing/2014/main" id="{7988F9ED-3E98-5F5E-D009-81F3CF689008}"/>
                  </a:ext>
                </a:extLst>
              </p:cNvPr>
              <p:cNvSpPr txBox="1">
                <a:spLocks noChangeArrowheads="1"/>
              </p:cNvSpPr>
              <p:nvPr/>
            </p:nvSpPr>
            <p:spPr bwMode="auto">
              <a:xfrm>
                <a:off x="7643171" y="1531320"/>
                <a:ext cx="595311" cy="583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grpSp>
        <p:sp>
          <p:nvSpPr>
            <p:cNvPr id="35" name="Rectangle 14">
              <a:extLst>
                <a:ext uri="{FF2B5EF4-FFF2-40B4-BE49-F238E27FC236}">
                  <a16:creationId xmlns:a16="http://schemas.microsoft.com/office/drawing/2014/main" id="{1FD983A0-DFCD-F7A7-4F32-91914F6FD6DD}"/>
                </a:ext>
              </a:extLst>
            </p:cNvPr>
            <p:cNvSpPr>
              <a:spLocks noChangeArrowheads="1"/>
            </p:cNvSpPr>
            <p:nvPr/>
          </p:nvSpPr>
          <p:spPr bwMode="auto">
            <a:xfrm>
              <a:off x="6364288" y="4875212"/>
              <a:ext cx="666085"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eaLnBrk="1" fontAlgn="auto" hangingPunct="1">
                <a:spcBef>
                  <a:spcPts val="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sp>
          <p:nvSpPr>
            <p:cNvPr id="36" name="Line 17">
              <a:extLst>
                <a:ext uri="{FF2B5EF4-FFF2-40B4-BE49-F238E27FC236}">
                  <a16:creationId xmlns:a16="http://schemas.microsoft.com/office/drawing/2014/main" id="{60427078-DAF8-2043-EE75-6E9D7B4843B7}"/>
                </a:ext>
              </a:extLst>
            </p:cNvPr>
            <p:cNvSpPr>
              <a:spLocks noChangeShapeType="1"/>
            </p:cNvSpPr>
            <p:nvPr/>
          </p:nvSpPr>
          <p:spPr bwMode="auto">
            <a:xfrm flipH="1">
              <a:off x="8686800" y="1828800"/>
              <a:ext cx="0" cy="2705101"/>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7" name="Line 20">
              <a:extLst>
                <a:ext uri="{FF2B5EF4-FFF2-40B4-BE49-F238E27FC236}">
                  <a16:creationId xmlns:a16="http://schemas.microsoft.com/office/drawing/2014/main" id="{CB2EA2BC-E918-81D7-E09B-F315CE677B3E}"/>
                </a:ext>
              </a:extLst>
            </p:cNvPr>
            <p:cNvSpPr>
              <a:spLocks noChangeShapeType="1"/>
            </p:cNvSpPr>
            <p:nvPr/>
          </p:nvSpPr>
          <p:spPr bwMode="auto">
            <a:xfrm>
              <a:off x="8762998" y="4533901"/>
              <a:ext cx="1" cy="1181099"/>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8" name="Line 21">
              <a:extLst>
                <a:ext uri="{FF2B5EF4-FFF2-40B4-BE49-F238E27FC236}">
                  <a16:creationId xmlns:a16="http://schemas.microsoft.com/office/drawing/2014/main" id="{52FB3A49-B0FE-97F6-EA21-55C5BB2D4932}"/>
                </a:ext>
              </a:extLst>
            </p:cNvPr>
            <p:cNvSpPr>
              <a:spLocks noChangeShapeType="1"/>
            </p:cNvSpPr>
            <p:nvPr/>
          </p:nvSpPr>
          <p:spPr bwMode="auto">
            <a:xfrm>
              <a:off x="7635875" y="57150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9" name="Text Box 22">
              <a:extLst>
                <a:ext uri="{FF2B5EF4-FFF2-40B4-BE49-F238E27FC236}">
                  <a16:creationId xmlns:a16="http://schemas.microsoft.com/office/drawing/2014/main" id="{690256C7-2A25-303C-2E7B-897CF01242D2}"/>
                </a:ext>
              </a:extLst>
            </p:cNvPr>
            <p:cNvSpPr txBox="1">
              <a:spLocks noChangeArrowheads="1"/>
            </p:cNvSpPr>
            <p:nvPr/>
          </p:nvSpPr>
          <p:spPr bwMode="auto">
            <a:xfrm>
              <a:off x="7388225" y="5638800"/>
              <a:ext cx="609600"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Sitka Small" panose="02000505000000020004" pitchFamily="2" charset="0"/>
                  <a:cs typeface="Arial"/>
                  <a:sym typeface="Arial"/>
                </a:rPr>
                <a:t>O</a:t>
              </a:r>
            </a:p>
          </p:txBody>
        </p:sp>
        <p:sp>
          <p:nvSpPr>
            <p:cNvPr id="40" name="Text Box 23">
              <a:extLst>
                <a:ext uri="{FF2B5EF4-FFF2-40B4-BE49-F238E27FC236}">
                  <a16:creationId xmlns:a16="http://schemas.microsoft.com/office/drawing/2014/main" id="{489019F4-D27F-D4B3-3D2D-7A7D7BDC62FF}"/>
                </a:ext>
              </a:extLst>
            </p:cNvPr>
            <p:cNvSpPr txBox="1">
              <a:spLocks noChangeArrowheads="1"/>
            </p:cNvSpPr>
            <p:nvPr/>
          </p:nvSpPr>
          <p:spPr bwMode="auto">
            <a:xfrm>
              <a:off x="8686801" y="4876801"/>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R</a:t>
              </a:r>
            </a:p>
          </p:txBody>
        </p:sp>
        <p:sp>
          <p:nvSpPr>
            <p:cNvPr id="41" name="Text Box 24">
              <a:extLst>
                <a:ext uri="{FF2B5EF4-FFF2-40B4-BE49-F238E27FC236}">
                  <a16:creationId xmlns:a16="http://schemas.microsoft.com/office/drawing/2014/main" id="{311CBE79-1594-F9F0-59F9-D686A197EA8A}"/>
                </a:ext>
              </a:extLst>
            </p:cNvPr>
            <p:cNvSpPr txBox="1">
              <a:spLocks noChangeArrowheads="1"/>
            </p:cNvSpPr>
            <p:nvPr/>
          </p:nvSpPr>
          <p:spPr bwMode="auto">
            <a:xfrm>
              <a:off x="8610600" y="3173412"/>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h</a:t>
              </a:r>
            </a:p>
          </p:txBody>
        </p:sp>
        <p:sp>
          <p:nvSpPr>
            <p:cNvPr id="42" name="Line 33">
              <a:extLst>
                <a:ext uri="{FF2B5EF4-FFF2-40B4-BE49-F238E27FC236}">
                  <a16:creationId xmlns:a16="http://schemas.microsoft.com/office/drawing/2014/main" id="{0CE23628-A3AF-E07D-B2AD-B8C70092F287}"/>
                </a:ext>
              </a:extLst>
            </p:cNvPr>
            <p:cNvSpPr>
              <a:spLocks noChangeShapeType="1"/>
            </p:cNvSpPr>
            <p:nvPr/>
          </p:nvSpPr>
          <p:spPr bwMode="auto">
            <a:xfrm>
              <a:off x="7556500" y="18288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43" name="Line 34">
              <a:extLst>
                <a:ext uri="{FF2B5EF4-FFF2-40B4-BE49-F238E27FC236}">
                  <a16:creationId xmlns:a16="http://schemas.microsoft.com/office/drawing/2014/main" id="{82EEB06C-AF61-C555-B5D7-3CB7B3EAEE58}"/>
                </a:ext>
              </a:extLst>
            </p:cNvPr>
            <p:cNvSpPr>
              <a:spLocks noChangeShapeType="1"/>
            </p:cNvSpPr>
            <p:nvPr/>
          </p:nvSpPr>
          <p:spPr bwMode="auto">
            <a:xfrm>
              <a:off x="7635875" y="45339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sp>
        <p:nvSpPr>
          <p:cNvPr id="2" name="Rectangle 1" descr="n81 zalo Nguyen Thi Tho">
            <a:extLst>
              <a:ext uri="{FF2B5EF4-FFF2-40B4-BE49-F238E27FC236}">
                <a16:creationId xmlns:a16="http://schemas.microsoft.com/office/drawing/2014/main" id="{0B57A38E-3785-D2EF-E3CB-C36880F4D094}"/>
              </a:ext>
            </a:extLst>
          </p:cNvPr>
          <p:cNvSpPr/>
          <p:nvPr/>
        </p:nvSpPr>
        <p:spPr>
          <a:xfrm>
            <a:off x="373379" y="3083331"/>
            <a:ext cx="8275009" cy="954107"/>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i="1" dirty="0">
                <a:latin typeface="Times New Roman" pitchFamily="18" charset="0"/>
                <a:cs typeface="Times New Roman" pitchFamily="18" charset="0"/>
              </a:rPr>
              <a:t>a.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Gia</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tốc</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của</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viên</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đạn</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do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lực</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hấp</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dẫn</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với</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Trái</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Đất</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gây</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ra</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 </a:t>
            </a:r>
            <a:r>
              <a:rPr kumimoji="0" lang="en-US" altLang="en-US" sz="2800" b="0" i="1" u="none" strike="noStrike" kern="1200" cap="none" spc="0" normalizeH="0" baseline="0" noProof="0" dirty="0" err="1">
                <a:ln>
                  <a:noFill/>
                </a:ln>
                <a:effectLst/>
                <a:uLnTx/>
                <a:uFillTx/>
                <a:latin typeface="Times New Roman" pitchFamily="18" charset="0"/>
                <a:cs typeface="Times New Roman" pitchFamily="18" charset="0"/>
              </a:rPr>
              <a:t>là</a:t>
            </a:r>
            <a:r>
              <a:rPr kumimoji="0" lang="en-US" altLang="en-US" sz="2800" b="0" i="1" u="none" strike="noStrike" kern="1200" cap="none" spc="0" normalizeH="0" baseline="0" noProof="0" dirty="0">
                <a:ln>
                  <a:noFill/>
                </a:ln>
                <a:effectLst/>
                <a:uLnTx/>
                <a:uFillTx/>
                <a:latin typeface="Times New Roman" pitchFamily="18" charset="0"/>
                <a:cs typeface="Times New Roman" pitchFamily="18" charset="0"/>
              </a:rPr>
              <a:t>:</a:t>
            </a:r>
            <a:endParaRPr kumimoji="0" lang="en-US" altLang="en-US" sz="2800" b="0" i="0" u="none" strike="noStrike" kern="1200" cap="none" spc="0" normalizeH="0" baseline="0" noProof="0" dirty="0">
              <a:ln>
                <a:noFill/>
              </a:ln>
              <a:effectLst/>
              <a:uLnTx/>
              <a:uFillTx/>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10" name="Object 35" descr="n81 zalo Nguyen Thi Tho">
                <a:extLst>
                  <a:ext uri="{FF2B5EF4-FFF2-40B4-BE49-F238E27FC236}">
                    <a16:creationId xmlns:a16="http://schemas.microsoft.com/office/drawing/2014/main" id="{CE19EBF4-8BD8-CED8-08C2-F230D039A25C}"/>
                  </a:ext>
                </a:extLst>
              </p:cNvPr>
              <p:cNvSpPr txBox="1"/>
              <p:nvPr/>
            </p:nvSpPr>
            <p:spPr bwMode="auto">
              <a:xfrm>
                <a:off x="397575" y="4131604"/>
                <a:ext cx="2612327" cy="1188532"/>
              </a:xfrm>
              <a:prstGeom prst="rect">
                <a:avLst/>
              </a:prstGeom>
              <a:noFill/>
              <a:ln>
                <a:noFill/>
              </a:ln>
            </p:spPr>
            <p:txBody>
              <a:bodyPr>
                <a:normAutofit/>
              </a:bodyPr>
              <a:lstStyle/>
              <a:p>
                <a:pPr/>
                <a14:m>
                  <m:oMathPara xmlns:m="http://schemas.openxmlformats.org/officeDocument/2006/math">
                    <m:oMathParaPr>
                      <m:jc m:val="left"/>
                    </m:oMathParaPr>
                    <m:oMath xmlns:m="http://schemas.openxmlformats.org/officeDocument/2006/math">
                      <m:r>
                        <a:rPr lang="en-US" sz="2800" i="1" smtClean="0">
                          <a:solidFill>
                            <a:schemeClr val="tx1"/>
                          </a:solidFill>
                          <a:latin typeface="Cambria Math" panose="02040503050406030204" pitchFamily="18" charset="0"/>
                        </a:rPr>
                        <m:t>𝑔</m:t>
                      </m:r>
                      <m:r>
                        <a:rPr lang="en-US" sz="2800" i="1" smtClean="0">
                          <a:solidFill>
                            <a:schemeClr val="tx1"/>
                          </a:solidFill>
                          <a:latin typeface="Cambria Math" panose="02040503050406030204" pitchFamily="18" charset="0"/>
                        </a:rPr>
                        <m:t>=</m:t>
                      </m:r>
                      <m:r>
                        <a:rPr lang="en-US" sz="2800" i="1" smtClean="0">
                          <a:solidFill>
                            <a:schemeClr val="tx1"/>
                          </a:solidFill>
                          <a:latin typeface="Cambria Math" panose="02040503050406030204" pitchFamily="18" charset="0"/>
                        </a:rPr>
                        <m:t>𝐺</m:t>
                      </m:r>
                      <m:f>
                        <m:fPr>
                          <m:ctrlPr>
                            <a:rPr lang="en-US" sz="2800" i="1">
                              <a:solidFill>
                                <a:schemeClr val="tx1"/>
                              </a:solidFill>
                              <a:latin typeface="Cambria Math" panose="02040503050406030204" pitchFamily="18" charset="0"/>
                            </a:rPr>
                          </m:ctrlPr>
                        </m:fPr>
                        <m:num>
                          <m:sSub>
                            <m:sSubPr>
                              <m:ctrlPr>
                                <a:rPr lang="en-US" sz="2800" i="1">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rPr>
                                <m:t>𝑀</m:t>
                              </m:r>
                            </m:e>
                            <m:sub>
                              <m:r>
                                <a:rPr lang="en-US" sz="2800" i="1">
                                  <a:solidFill>
                                    <a:schemeClr val="tx1"/>
                                  </a:solidFill>
                                  <a:latin typeface="Cambria Math" panose="02040503050406030204" pitchFamily="18" charset="0"/>
                                </a:rPr>
                                <m:t>𝑇𝐷</m:t>
                              </m:r>
                            </m:sub>
                          </m:sSub>
                        </m:num>
                        <m:den>
                          <m:sSup>
                            <m:sSupPr>
                              <m:ctrlPr>
                                <a:rPr lang="en-US" sz="2800" i="1">
                                  <a:solidFill>
                                    <a:schemeClr val="tx1"/>
                                  </a:solidFill>
                                  <a:latin typeface="Cambria Math" panose="02040503050406030204" pitchFamily="18" charset="0"/>
                                </a:rPr>
                              </m:ctrlPr>
                            </m:sSupPr>
                            <m:e>
                              <m:d>
                                <m:dPr>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h</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𝑅</m:t>
                                  </m:r>
                                </m:e>
                              </m:d>
                            </m:e>
                            <m:sup>
                              <m:r>
                                <a:rPr lang="en-US" sz="2800" i="1">
                                  <a:solidFill>
                                    <a:schemeClr val="tx1"/>
                                  </a:solidFill>
                                  <a:latin typeface="Cambria Math" panose="02040503050406030204" pitchFamily="18" charset="0"/>
                                </a:rPr>
                                <m:t>2</m:t>
                              </m:r>
                            </m:sup>
                          </m:sSup>
                        </m:den>
                      </m:f>
                    </m:oMath>
                  </m:oMathPara>
                </a14:m>
                <a:endParaRPr lang="en-US" sz="2800" dirty="0">
                  <a:solidFill>
                    <a:schemeClr val="tx1"/>
                  </a:solidFill>
                  <a:latin typeface="Times New Roman" pitchFamily="18" charset="0"/>
                  <a:cs typeface="Times New Roman" pitchFamily="18" charset="0"/>
                </a:endParaRPr>
              </a:p>
            </p:txBody>
          </p:sp>
        </mc:Choice>
        <mc:Fallback xmlns="">
          <p:sp>
            <p:nvSpPr>
              <p:cNvPr id="10" name="Object 35" descr="n81 zalo Nguyen Thi Tho">
                <a:extLst>
                  <a:ext uri="{FF2B5EF4-FFF2-40B4-BE49-F238E27FC236}">
                    <a16:creationId xmlns="" xmlns:a16="http://schemas.microsoft.com/office/drawing/2014/main" xmlns:a14="http://schemas.microsoft.com/office/drawing/2010/main" id="{CE19EBF4-8BD8-CED8-08C2-F230D039A25C}"/>
                  </a:ext>
                </a:extLst>
              </p:cNvPr>
              <p:cNvSpPr txBox="1">
                <a:spLocks noRot="1" noChangeAspect="1" noMove="1" noResize="1" noEditPoints="1" noAdjustHandles="1" noChangeArrowheads="1" noChangeShapeType="1" noTextEdit="1"/>
              </p:cNvSpPr>
              <p:nvPr/>
            </p:nvSpPr>
            <p:spPr bwMode="auto">
              <a:xfrm>
                <a:off x="397575" y="4131604"/>
                <a:ext cx="2612327" cy="1188532"/>
              </a:xfrm>
              <a:prstGeom prst="rect">
                <a:avLst/>
              </a:prstGeom>
              <a:blipFill rotWithShape="1">
                <a:blip r:embed="rId4"/>
                <a:stretch>
                  <a:fillRect r="-373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Object 35" descr="n81 zalo Nguyen Thi Tho">
                <a:extLst>
                  <a:ext uri="{FF2B5EF4-FFF2-40B4-BE49-F238E27FC236}">
                    <a16:creationId xmlns:a16="http://schemas.microsoft.com/office/drawing/2014/main" id="{C65C0492-E1DD-F658-EB8F-50DB8682B552}"/>
                  </a:ext>
                </a:extLst>
              </p:cNvPr>
              <p:cNvSpPr txBox="1"/>
              <p:nvPr/>
            </p:nvSpPr>
            <p:spPr bwMode="auto">
              <a:xfrm>
                <a:off x="397575" y="5320136"/>
                <a:ext cx="7108713" cy="1092112"/>
              </a:xfrm>
              <a:prstGeom prst="rect">
                <a:avLst/>
              </a:prstGeom>
              <a:noFill/>
              <a:ln>
                <a:noFill/>
              </a:ln>
            </p:spPr>
            <p:txBody>
              <a:bodyPr>
                <a:normAutofit/>
              </a:bodyPr>
              <a:lstStyle/>
              <a:p>
                <a:pPr/>
                <a14:m>
                  <m:oMathPara xmlns:m="http://schemas.openxmlformats.org/officeDocument/2006/math">
                    <m:oMathParaPr>
                      <m:jc m:val="left"/>
                    </m:oMathParaPr>
                    <m:oMath xmlns:m="http://schemas.openxmlformats.org/officeDocument/2006/math">
                      <m:r>
                        <a:rPr lang="en-US" sz="2800" i="1" smtClean="0">
                          <a:solidFill>
                            <a:schemeClr val="tx1"/>
                          </a:solidFill>
                          <a:latin typeface="Cambria Math" panose="02040503050406030204" pitchFamily="18" charset="0"/>
                        </a:rPr>
                        <m:t>=</m:t>
                      </m:r>
                      <m:r>
                        <a:rPr lang="en-US" sz="2800" i="1" smtClean="0">
                          <a:solidFill>
                            <a:schemeClr val="tx1"/>
                          </a:solidFill>
                          <a:latin typeface="Cambria Math" panose="02040503050406030204" pitchFamily="18" charset="0"/>
                        </a:rPr>
                        <m:t>6</m:t>
                      </m:r>
                      <m:r>
                        <a:rPr lang="en-US" sz="2800" i="1" smtClean="0">
                          <a:solidFill>
                            <a:schemeClr val="tx1"/>
                          </a:solidFill>
                          <a:latin typeface="Cambria Math" panose="02040503050406030204" pitchFamily="18" charset="0"/>
                        </a:rPr>
                        <m:t>,</m:t>
                      </m:r>
                      <m:r>
                        <a:rPr lang="en-US" sz="2800" i="1" smtClean="0">
                          <a:solidFill>
                            <a:schemeClr val="tx1"/>
                          </a:solidFill>
                          <a:latin typeface="Cambria Math" panose="02040503050406030204" pitchFamily="18" charset="0"/>
                        </a:rPr>
                        <m:t>68</m:t>
                      </m:r>
                      <m:r>
                        <a:rPr lang="en-US" sz="2800" i="1" smtClean="0">
                          <a:solidFill>
                            <a:schemeClr val="tx1"/>
                          </a:solidFill>
                          <a:latin typeface="Cambria Math" panose="02040503050406030204" pitchFamily="18" charset="0"/>
                        </a:rPr>
                        <m:t>.</m:t>
                      </m:r>
                      <m:r>
                        <a:rPr lang="en-US" sz="2800" i="1" smtClean="0">
                          <a:solidFill>
                            <a:schemeClr val="tx1"/>
                          </a:solidFill>
                          <a:latin typeface="Cambria Math" panose="02040503050406030204" pitchFamily="18" charset="0"/>
                        </a:rPr>
                        <m:t>1</m:t>
                      </m:r>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panose="02040503050406030204" pitchFamily="18" charset="0"/>
                            </a:rPr>
                            <m:t>0</m:t>
                          </m:r>
                        </m:e>
                        <m:sup>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11</m:t>
                          </m:r>
                        </m:sup>
                      </m:sSup>
                      <m:f>
                        <m:fPr>
                          <m:ctrlPr>
                            <a:rPr lang="en-US" sz="2800" i="1">
                              <a:solidFill>
                                <a:schemeClr val="tx1"/>
                              </a:solidFill>
                              <a:latin typeface="Cambria Math" panose="02040503050406030204" pitchFamily="18" charset="0"/>
                            </a:rPr>
                          </m:ctrlPr>
                        </m:fPr>
                        <m:num>
                          <m:r>
                            <a:rPr lang="en-US" sz="2800" i="1">
                              <a:solidFill>
                                <a:schemeClr val="tx1"/>
                              </a:solidFill>
                              <a:latin typeface="Cambria Math" panose="02040503050406030204" pitchFamily="18" charset="0"/>
                            </a:rPr>
                            <m:t>6</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1</m:t>
                          </m:r>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panose="02040503050406030204" pitchFamily="18" charset="0"/>
                                </a:rPr>
                                <m:t>0</m:t>
                              </m:r>
                            </m:e>
                            <m:sup>
                              <m:r>
                                <a:rPr lang="en-US" sz="2800" i="1">
                                  <a:solidFill>
                                    <a:schemeClr val="tx1"/>
                                  </a:solidFill>
                                  <a:latin typeface="Cambria Math" panose="02040503050406030204" pitchFamily="18" charset="0"/>
                                </a:rPr>
                                <m:t>24</m:t>
                              </m:r>
                            </m:sup>
                          </m:sSup>
                        </m:num>
                        <m:den>
                          <m:sSup>
                            <m:sSupPr>
                              <m:ctrlPr>
                                <a:rPr lang="en-US" sz="2800" i="1">
                                  <a:solidFill>
                                    <a:schemeClr val="tx1"/>
                                  </a:solidFill>
                                  <a:latin typeface="Cambria Math" panose="02040503050406030204" pitchFamily="18" charset="0"/>
                                </a:rPr>
                              </m:ctrlPr>
                            </m:sSupPr>
                            <m:e>
                              <m:d>
                                <m:dPr>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300</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64</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1</m:t>
                                  </m:r>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panose="02040503050406030204" pitchFamily="18" charset="0"/>
                                        </a:rPr>
                                        <m:t>0</m:t>
                                      </m:r>
                                    </m:e>
                                    <m:sup>
                                      <m:r>
                                        <a:rPr lang="en-US" sz="2800" i="1">
                                          <a:solidFill>
                                            <a:schemeClr val="tx1"/>
                                          </a:solidFill>
                                          <a:latin typeface="Cambria Math" panose="02040503050406030204" pitchFamily="18" charset="0"/>
                                        </a:rPr>
                                        <m:t>3</m:t>
                                      </m:r>
                                    </m:sup>
                                  </m:sSup>
                                </m:e>
                              </m:d>
                            </m:e>
                            <m:sup>
                              <m:r>
                                <a:rPr lang="en-US" sz="2800" i="1">
                                  <a:solidFill>
                                    <a:schemeClr val="tx1"/>
                                  </a:solidFill>
                                  <a:latin typeface="Cambria Math" panose="02040503050406030204" pitchFamily="18" charset="0"/>
                                </a:rPr>
                                <m:t>2</m:t>
                              </m:r>
                            </m:sup>
                          </m:sSup>
                        </m:den>
                      </m:f>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9</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78</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𝑚</m:t>
                      </m:r>
                      <m:r>
                        <a:rPr lang="en-US" sz="2800" i="1">
                          <a:solidFill>
                            <a:schemeClr val="tx1"/>
                          </a:solidFill>
                          <a:latin typeface="Cambria Math" panose="02040503050406030204" pitchFamily="18" charset="0"/>
                        </a:rPr>
                        <m:t>/</m:t>
                      </m:r>
                      <m:sSup>
                        <m:sSupPr>
                          <m:ctrlPr>
                            <a:rPr lang="en-US" sz="2800" i="1">
                              <a:solidFill>
                                <a:schemeClr val="tx1"/>
                              </a:solidFill>
                              <a:latin typeface="Cambria Math" panose="02040503050406030204" pitchFamily="18" charset="0"/>
                            </a:rPr>
                          </m:ctrlPr>
                        </m:sSupPr>
                        <m:e>
                          <m:r>
                            <a:rPr lang="en-US" sz="2800" i="1">
                              <a:solidFill>
                                <a:schemeClr val="tx1"/>
                              </a:solidFill>
                              <a:latin typeface="Cambria Math" panose="02040503050406030204" pitchFamily="18" charset="0"/>
                            </a:rPr>
                            <m:t>𝑠</m:t>
                          </m:r>
                        </m:e>
                        <m:sup>
                          <m:r>
                            <a:rPr lang="en-US" sz="2800" i="1">
                              <a:solidFill>
                                <a:schemeClr val="tx1"/>
                              </a:solidFill>
                              <a:latin typeface="Cambria Math" panose="02040503050406030204" pitchFamily="18" charset="0"/>
                            </a:rPr>
                            <m:t>2</m:t>
                          </m:r>
                        </m:sup>
                      </m:sSup>
                      <m:r>
                        <a:rPr lang="en-US" sz="2800" i="1">
                          <a:solidFill>
                            <a:schemeClr val="tx1"/>
                          </a:solidFill>
                          <a:latin typeface="Cambria Math" panose="02040503050406030204" pitchFamily="18" charset="0"/>
                        </a:rPr>
                        <m:t>)</m:t>
                      </m:r>
                    </m:oMath>
                  </m:oMathPara>
                </a14:m>
                <a:endParaRPr lang="en-US" sz="2800" dirty="0">
                  <a:solidFill>
                    <a:schemeClr val="tx1"/>
                  </a:solidFill>
                  <a:latin typeface="Times New Roman" pitchFamily="18" charset="0"/>
                  <a:cs typeface="Times New Roman" pitchFamily="18" charset="0"/>
                </a:endParaRPr>
              </a:p>
            </p:txBody>
          </p:sp>
        </mc:Choice>
        <mc:Fallback xmlns="">
          <p:sp>
            <p:nvSpPr>
              <p:cNvPr id="11" name="Object 35" descr="n81 zalo Nguyen Thi Tho">
                <a:extLst>
                  <a:ext uri="{FF2B5EF4-FFF2-40B4-BE49-F238E27FC236}">
                    <a16:creationId xmlns="" xmlns:a16="http://schemas.microsoft.com/office/drawing/2014/main" xmlns:a14="http://schemas.microsoft.com/office/drawing/2010/main" id="{C65C0492-E1DD-F658-EB8F-50DB8682B552}"/>
                  </a:ext>
                </a:extLst>
              </p:cNvPr>
              <p:cNvSpPr txBox="1">
                <a:spLocks noRot="1" noChangeAspect="1" noMove="1" noResize="1" noEditPoints="1" noAdjustHandles="1" noChangeArrowheads="1" noChangeShapeType="1" noTextEdit="1"/>
              </p:cNvSpPr>
              <p:nvPr/>
            </p:nvSpPr>
            <p:spPr bwMode="auto">
              <a:xfrm>
                <a:off x="397575" y="5320136"/>
                <a:ext cx="7108713" cy="1092112"/>
              </a:xfrm>
              <a:prstGeom prst="rect">
                <a:avLst/>
              </a:prstGeom>
              <a:blipFill rotWithShape="1">
                <a:blip r:embed="rId5"/>
                <a:stretch>
                  <a:fillRect r="-137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80749191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10" grpId="0"/>
      <p:bldP spid="1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descr="n81 zalo Nguyen Thi Tho">
            <a:extLst>
              <a:ext uri="{FF2B5EF4-FFF2-40B4-BE49-F238E27FC236}">
                <a16:creationId xmlns:a16="http://schemas.microsoft.com/office/drawing/2014/main" id="{AE0C892E-8CD3-805A-B153-8A775FC95BEE}"/>
              </a:ext>
            </a:extLst>
          </p:cNvPr>
          <p:cNvSpPr>
            <a:spLocks noChangeArrowheads="1"/>
          </p:cNvSpPr>
          <p:nvPr/>
        </p:nvSpPr>
        <p:spPr bwMode="auto">
          <a:xfrm>
            <a:off x="393895" y="140680"/>
            <a:ext cx="11451103" cy="65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chemeClr val="tx1"/>
                </a:solidFill>
                <a:effectLst/>
                <a:uLnTx/>
                <a:uFillTx/>
                <a:latin typeface="+mj-lt"/>
                <a:cs typeface="Times New Roman" pitchFamily="18" charset="0"/>
              </a:rPr>
              <a:t>PHIẾU HỌC TẬP SỐ 4</a:t>
            </a:r>
            <a:endParaRPr kumimoji="0" lang="en-US" altLang="en-US" sz="3200" b="0" i="0" u="none" strike="noStrike" kern="1200" cap="none" spc="0" normalizeH="0" baseline="0" noProof="0" dirty="0">
              <a:ln>
                <a:noFill/>
              </a:ln>
              <a:solidFill>
                <a:schemeClr val="tx1"/>
              </a:solidFill>
              <a:effectLst/>
              <a:uLnTx/>
              <a:uFillTx/>
              <a:latin typeface="+mj-lt"/>
              <a:cs typeface="Times New Roman" pitchFamily="18" charset="0"/>
            </a:endParaRPr>
          </a:p>
        </p:txBody>
      </p:sp>
      <p:graphicFrame>
        <p:nvGraphicFramePr>
          <p:cNvPr id="6" name="Table 6" descr="n81 zalo Nguyen Thi Tho">
            <a:extLst>
              <a:ext uri="{FF2B5EF4-FFF2-40B4-BE49-F238E27FC236}">
                <a16:creationId xmlns:a16="http://schemas.microsoft.com/office/drawing/2014/main" id="{54B54791-240A-998E-E2A0-494A1EED4375}"/>
              </a:ext>
            </a:extLst>
          </p:cNvPr>
          <p:cNvGraphicFramePr>
            <a:graphicFrameLocks noGrp="1"/>
          </p:cNvGraphicFramePr>
          <p:nvPr>
            <p:extLst>
              <p:ext uri="{D42A27DB-BD31-4B8C-83A1-F6EECF244321}">
                <p14:modId xmlns:p14="http://schemas.microsoft.com/office/powerpoint/2010/main" val="1569526389"/>
              </p:ext>
            </p:extLst>
          </p:nvPr>
        </p:nvGraphicFramePr>
        <p:xfrm>
          <a:off x="641153" y="655700"/>
          <a:ext cx="4857750" cy="2011680"/>
        </p:xfrm>
        <a:graphic>
          <a:graphicData uri="http://schemas.openxmlformats.org/drawingml/2006/table">
            <a:tbl>
              <a:tblPr firstRow="1" bandRow="1">
                <a:tableStyleId>{5C22544A-7EE6-4342-B048-85BDC9FD1C3A}</a:tableStyleId>
              </a:tblPr>
              <a:tblGrid>
                <a:gridCol w="850513">
                  <a:extLst>
                    <a:ext uri="{9D8B030D-6E8A-4147-A177-3AD203B41FA5}">
                      <a16:colId xmlns:a16="http://schemas.microsoft.com/office/drawing/2014/main" val="948921763"/>
                    </a:ext>
                  </a:extLst>
                </a:gridCol>
                <a:gridCol w="4007237">
                  <a:extLst>
                    <a:ext uri="{9D8B030D-6E8A-4147-A177-3AD203B41FA5}">
                      <a16:colId xmlns:a16="http://schemas.microsoft.com/office/drawing/2014/main" val="3665456716"/>
                    </a:ext>
                  </a:extLst>
                </a:gridCol>
              </a:tblGrid>
              <a:tr h="370840">
                <a:tc>
                  <a:txBody>
                    <a:bodyPr/>
                    <a:lstStyle/>
                    <a:p>
                      <a:r>
                        <a:rPr lang="en-US" sz="2400" dirty="0">
                          <a:latin typeface="Times New Roman" pitchFamily="18" charset="0"/>
                          <a:cs typeface="Times New Roman" pitchFamily="18" charset="0"/>
                        </a:rPr>
                        <a:t>Cho </a:t>
                      </a:r>
                      <a:r>
                        <a:rPr lang="en-US" sz="2400" dirty="0" err="1">
                          <a:latin typeface="Times New Roman" pitchFamily="18" charset="0"/>
                          <a:cs typeface="Times New Roman" pitchFamily="18" charset="0"/>
                        </a:rPr>
                        <a:t>biết</a:t>
                      </a:r>
                      <a:endParaRPr lang="en-US" sz="2400" dirty="0">
                        <a:latin typeface="Times New Roman" pitchFamily="18" charset="0"/>
                        <a:cs typeface="Times New Roman" pitchFamily="18" charset="0"/>
                      </a:endParaRPr>
                    </a:p>
                  </a:txBody>
                  <a:tcPr/>
                </a:tc>
                <a:tc>
                  <a:txBody>
                    <a:bodyPr/>
                    <a:lstStyle/>
                    <a:p>
                      <a:r>
                        <a:rPr lang="en-US" sz="2400" dirty="0">
                          <a:latin typeface="Times New Roman" pitchFamily="18" charset="0"/>
                          <a:cs typeface="Times New Roman" pitchFamily="18" charset="0"/>
                        </a:rPr>
                        <a:t>h = 300 m</a:t>
                      </a:r>
                    </a:p>
                    <a:p>
                      <a:r>
                        <a:rPr lang="en-US" sz="2400" dirty="0">
                          <a:latin typeface="Times New Roman" pitchFamily="18" charset="0"/>
                          <a:cs typeface="Times New Roman" pitchFamily="18" charset="0"/>
                        </a:rPr>
                        <a:t>R = 6400 km</a:t>
                      </a:r>
                    </a:p>
                    <a:p>
                      <a:r>
                        <a:rPr lang="en-US" sz="2400" dirty="0">
                          <a:latin typeface="Times New Roman" pitchFamily="18" charset="0"/>
                          <a:cs typeface="Times New Roman" pitchFamily="18" charset="0"/>
                        </a:rPr>
                        <a:t>M = 6.10</a:t>
                      </a:r>
                      <a:r>
                        <a:rPr lang="en-US" sz="2400" baseline="30000" dirty="0">
                          <a:latin typeface="Times New Roman" pitchFamily="18" charset="0"/>
                          <a:cs typeface="Times New Roman" pitchFamily="18" charset="0"/>
                        </a:rPr>
                        <a:t>24</a:t>
                      </a:r>
                      <a:r>
                        <a:rPr lang="en-US" sz="2400" baseline="0" dirty="0">
                          <a:latin typeface="Times New Roman" pitchFamily="18" charset="0"/>
                          <a:cs typeface="Times New Roman" pitchFamily="18" charset="0"/>
                        </a:rPr>
                        <a:t> kg</a:t>
                      </a:r>
                      <a:endParaRPr lang="en-US" sz="2400" dirty="0">
                        <a:latin typeface="Times New Roman" pitchFamily="18" charset="0"/>
                        <a:cs typeface="Times New Roman" pitchFamily="18" charset="0"/>
                      </a:endParaRPr>
                    </a:p>
                  </a:txBody>
                  <a:tcPr/>
                </a:tc>
                <a:extLst>
                  <a:ext uri="{0D108BD9-81ED-4DB2-BD59-A6C34878D82A}">
                    <a16:rowId xmlns:a16="http://schemas.microsoft.com/office/drawing/2014/main" val="2549799618"/>
                  </a:ext>
                </a:extLst>
              </a:tr>
              <a:tr h="370840">
                <a:tc>
                  <a:txBody>
                    <a:bodyPr/>
                    <a:lstStyle/>
                    <a:p>
                      <a:r>
                        <a:rPr lang="en-US" sz="2400">
                          <a:latin typeface="Times New Roman" pitchFamily="18" charset="0"/>
                          <a:cs typeface="Times New Roman" pitchFamily="18" charset="0"/>
                        </a:rPr>
                        <a:t>Hỏi</a:t>
                      </a:r>
                    </a:p>
                  </a:txBody>
                  <a:tcPr/>
                </a:tc>
                <a:tc>
                  <a:txBody>
                    <a:bodyPr/>
                    <a:lstStyle/>
                    <a:p>
                      <a:r>
                        <a:rPr lang="en-US" sz="2400" dirty="0">
                          <a:latin typeface="Times New Roman" pitchFamily="18" charset="0"/>
                          <a:cs typeface="Times New Roman" pitchFamily="18" charset="0"/>
                        </a:rPr>
                        <a:t>a. a = ?</a:t>
                      </a:r>
                    </a:p>
                    <a:p>
                      <a:r>
                        <a:rPr lang="en-US" sz="2400" dirty="0">
                          <a:latin typeface="Times New Roman" pitchFamily="18" charset="0"/>
                          <a:cs typeface="Times New Roman" pitchFamily="18" charset="0"/>
                        </a:rPr>
                        <a:t>b. So </a:t>
                      </a:r>
                      <a:r>
                        <a:rPr lang="en-US" sz="2400" dirty="0" err="1">
                          <a:latin typeface="Times New Roman" pitchFamily="18" charset="0"/>
                          <a:cs typeface="Times New Roman" pitchFamily="18" charset="0"/>
                        </a:rPr>
                        <a:t>sánh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a:t>
                      </a:r>
                      <a:r>
                        <a:rPr lang="en-US" sz="2400" baseline="-25000" dirty="0" err="1">
                          <a:latin typeface="Times New Roman" pitchFamily="18" charset="0"/>
                          <a:cs typeface="Times New Roman" pitchFamily="18" charset="0"/>
                        </a:rPr>
                        <a:t>hd</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và</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F</a:t>
                      </a:r>
                      <a:r>
                        <a:rPr lang="en-US" sz="2400" baseline="-25000" dirty="0" err="1">
                          <a:latin typeface="Times New Roman" pitchFamily="18" charset="0"/>
                          <a:cs typeface="Times New Roman" pitchFamily="18" charset="0"/>
                        </a:rPr>
                        <a:t>ht</a:t>
                      </a:r>
                      <a:r>
                        <a:rPr lang="en-US" sz="2400" baseline="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txBody>
                  <a:tcPr/>
                </a:tc>
                <a:extLst>
                  <a:ext uri="{0D108BD9-81ED-4DB2-BD59-A6C34878D82A}">
                    <a16:rowId xmlns:a16="http://schemas.microsoft.com/office/drawing/2014/main" val="4249197439"/>
                  </a:ext>
                </a:extLst>
              </a:tr>
            </a:tbl>
          </a:graphicData>
        </a:graphic>
      </p:graphicFrame>
      <p:grpSp>
        <p:nvGrpSpPr>
          <p:cNvPr id="31" name="Group 30" descr="n81 zalo Nguyen Thi Tho">
            <a:extLst>
              <a:ext uri="{FF2B5EF4-FFF2-40B4-BE49-F238E27FC236}">
                <a16:creationId xmlns:a16="http://schemas.microsoft.com/office/drawing/2014/main" id="{2670EF0B-53B6-522C-6F7C-B5804BA33F8E}"/>
              </a:ext>
            </a:extLst>
          </p:cNvPr>
          <p:cNvGrpSpPr/>
          <p:nvPr/>
        </p:nvGrpSpPr>
        <p:grpSpPr>
          <a:xfrm>
            <a:off x="9239272" y="621077"/>
            <a:ext cx="2476517" cy="4857785"/>
            <a:chOff x="6364288" y="1111311"/>
            <a:chExt cx="2779712" cy="5746689"/>
          </a:xfrm>
        </p:grpSpPr>
        <p:sp>
          <p:nvSpPr>
            <p:cNvPr id="32" name="Line 2">
              <a:extLst>
                <a:ext uri="{FF2B5EF4-FFF2-40B4-BE49-F238E27FC236}">
                  <a16:creationId xmlns:a16="http://schemas.microsoft.com/office/drawing/2014/main" id="{A31F82F9-D16B-D13D-1D59-5B3E9A6F9B00}"/>
                </a:ext>
              </a:extLst>
            </p:cNvPr>
            <p:cNvSpPr>
              <a:spLocks noChangeShapeType="1"/>
            </p:cNvSpPr>
            <p:nvPr/>
          </p:nvSpPr>
          <p:spPr bwMode="auto">
            <a:xfrm>
              <a:off x="7556500" y="1111311"/>
              <a:ext cx="14108" cy="3375295"/>
            </a:xfrm>
            <a:prstGeom prst="line">
              <a:avLst/>
            </a:prstGeom>
            <a:noFill/>
            <a:ln w="28575">
              <a:solidFill>
                <a:srgbClr val="7030A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pic>
          <p:nvPicPr>
            <p:cNvPr id="33" name="Picture 6" descr="Earth">
              <a:extLst>
                <a:ext uri="{FF2B5EF4-FFF2-40B4-BE49-F238E27FC236}">
                  <a16:creationId xmlns:a16="http://schemas.microsoft.com/office/drawing/2014/main" id="{73A93688-0369-44B6-7ED4-475F74B3552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71200" y="4486606"/>
              <a:ext cx="2291800" cy="2371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15">
              <a:extLst>
                <a:ext uri="{FF2B5EF4-FFF2-40B4-BE49-F238E27FC236}">
                  <a16:creationId xmlns:a16="http://schemas.microsoft.com/office/drawing/2014/main" id="{164B7E82-BA73-E505-EF9A-6725A5E8E023}"/>
                </a:ext>
              </a:extLst>
            </p:cNvPr>
            <p:cNvGrpSpPr>
              <a:grpSpLocks/>
            </p:cNvGrpSpPr>
            <p:nvPr/>
          </p:nvGrpSpPr>
          <p:grpSpPr bwMode="auto">
            <a:xfrm>
              <a:off x="7343433" y="1111311"/>
              <a:ext cx="1006479" cy="2190012"/>
              <a:chOff x="7232772" y="1531320"/>
              <a:chExt cx="1005710" cy="1783661"/>
            </a:xfrm>
          </p:grpSpPr>
          <p:pic>
            <p:nvPicPr>
              <p:cNvPr id="44" name="Picture 7" descr="golfballCLR">
                <a:extLst>
                  <a:ext uri="{FF2B5EF4-FFF2-40B4-BE49-F238E27FC236}">
                    <a16:creationId xmlns:a16="http://schemas.microsoft.com/office/drawing/2014/main" id="{0F8AE527-8DAD-ED00-C7D8-53E7E856DA4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7232772" y="1828800"/>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8">
                <a:extLst>
                  <a:ext uri="{FF2B5EF4-FFF2-40B4-BE49-F238E27FC236}">
                    <a16:creationId xmlns:a16="http://schemas.microsoft.com/office/drawing/2014/main" id="{787BB512-6E18-5EDD-D0A8-221ABAE8A5DF}"/>
                  </a:ext>
                </a:extLst>
              </p:cNvPr>
              <p:cNvGrpSpPr>
                <a:grpSpLocks/>
              </p:cNvGrpSpPr>
              <p:nvPr/>
            </p:nvGrpSpPr>
            <p:grpSpPr bwMode="auto">
              <a:xfrm>
                <a:off x="7440487" y="2110068"/>
                <a:ext cx="741363" cy="1204913"/>
                <a:chOff x="4908" y="861"/>
                <a:chExt cx="467" cy="759"/>
              </a:xfrm>
            </p:grpSpPr>
            <p:sp>
              <p:nvSpPr>
                <p:cNvPr id="47" name="Line 9">
                  <a:extLst>
                    <a:ext uri="{FF2B5EF4-FFF2-40B4-BE49-F238E27FC236}">
                      <a16:creationId xmlns:a16="http://schemas.microsoft.com/office/drawing/2014/main" id="{AB3338F2-37E7-A4CC-8475-93EB238E3B6B}"/>
                    </a:ext>
                  </a:extLst>
                </p:cNvPr>
                <p:cNvSpPr>
                  <a:spLocks noChangeShapeType="1"/>
                </p:cNvSpPr>
                <p:nvPr/>
              </p:nvSpPr>
              <p:spPr bwMode="auto">
                <a:xfrm flipH="1">
                  <a:off x="4908" y="861"/>
                  <a:ext cx="4" cy="642"/>
                </a:xfrm>
                <a:prstGeom prst="line">
                  <a:avLst/>
                </a:prstGeom>
                <a:noFill/>
                <a:ln w="57150">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48" name="Group 10">
                  <a:extLst>
                    <a:ext uri="{FF2B5EF4-FFF2-40B4-BE49-F238E27FC236}">
                      <a16:creationId xmlns:a16="http://schemas.microsoft.com/office/drawing/2014/main" id="{09856C84-B933-9791-FAD5-D9066F5D3BC8}"/>
                    </a:ext>
                  </a:extLst>
                </p:cNvPr>
                <p:cNvGrpSpPr>
                  <a:grpSpLocks/>
                </p:cNvGrpSpPr>
                <p:nvPr/>
              </p:nvGrpSpPr>
              <p:grpSpPr bwMode="auto">
                <a:xfrm>
                  <a:off x="5012" y="1253"/>
                  <a:ext cx="363" cy="367"/>
                  <a:chOff x="2653" y="2568"/>
                  <a:chExt cx="363" cy="367"/>
                </a:xfrm>
              </p:grpSpPr>
              <p:sp>
                <p:nvSpPr>
                  <p:cNvPr id="49" name="Text Box 11">
                    <a:extLst>
                      <a:ext uri="{FF2B5EF4-FFF2-40B4-BE49-F238E27FC236}">
                        <a16:creationId xmlns:a16="http://schemas.microsoft.com/office/drawing/2014/main" id="{AA7F9C35-7D81-472B-FECE-75DD1A11B4F7}"/>
                      </a:ext>
                    </a:extLst>
                  </p:cNvPr>
                  <p:cNvSpPr txBox="1">
                    <a:spLocks noChangeArrowheads="1"/>
                  </p:cNvSpPr>
                  <p:nvPr/>
                </p:nvSpPr>
                <p:spPr bwMode="auto">
                  <a:xfrm>
                    <a:off x="2653" y="2568"/>
                    <a:ext cx="272"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00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VNI-Helve" pitchFamily="2" charset="0"/>
                        <a:cs typeface="Arial"/>
                        <a:sym typeface="Arial"/>
                      </a:rPr>
                      <a:t>P</a:t>
                    </a:r>
                  </a:p>
                </p:txBody>
              </p:sp>
              <p:sp>
                <p:nvSpPr>
                  <p:cNvPr id="50" name="Line 12">
                    <a:extLst>
                      <a:ext uri="{FF2B5EF4-FFF2-40B4-BE49-F238E27FC236}">
                        <a16:creationId xmlns:a16="http://schemas.microsoft.com/office/drawing/2014/main" id="{114C7B03-5647-E039-E1ED-CDE2A60530A5}"/>
                      </a:ext>
                    </a:extLst>
                  </p:cNvPr>
                  <p:cNvSpPr>
                    <a:spLocks noChangeShapeType="1"/>
                  </p:cNvSpPr>
                  <p:nvPr/>
                </p:nvSpPr>
                <p:spPr bwMode="auto">
                  <a:xfrm>
                    <a:off x="2744" y="2621"/>
                    <a:ext cx="272" cy="0"/>
                  </a:xfrm>
                  <a:prstGeom prst="line">
                    <a:avLst/>
                  </a:prstGeom>
                  <a:noFill/>
                  <a:ln w="28575">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grpSp>
          <p:sp>
            <p:nvSpPr>
              <p:cNvPr id="46" name="Text Box 13">
                <a:extLst>
                  <a:ext uri="{FF2B5EF4-FFF2-40B4-BE49-F238E27FC236}">
                    <a16:creationId xmlns:a16="http://schemas.microsoft.com/office/drawing/2014/main" id="{7988F9ED-3E98-5F5E-D009-81F3CF689008}"/>
                  </a:ext>
                </a:extLst>
              </p:cNvPr>
              <p:cNvSpPr txBox="1">
                <a:spLocks noChangeArrowheads="1"/>
              </p:cNvSpPr>
              <p:nvPr/>
            </p:nvSpPr>
            <p:spPr bwMode="auto">
              <a:xfrm>
                <a:off x="7643171" y="1531320"/>
                <a:ext cx="595311" cy="583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grpSp>
        <p:sp>
          <p:nvSpPr>
            <p:cNvPr id="35" name="Rectangle 14">
              <a:extLst>
                <a:ext uri="{FF2B5EF4-FFF2-40B4-BE49-F238E27FC236}">
                  <a16:creationId xmlns:a16="http://schemas.microsoft.com/office/drawing/2014/main" id="{1FD983A0-DFCD-F7A7-4F32-91914F6FD6DD}"/>
                </a:ext>
              </a:extLst>
            </p:cNvPr>
            <p:cNvSpPr>
              <a:spLocks noChangeArrowheads="1"/>
            </p:cNvSpPr>
            <p:nvPr/>
          </p:nvSpPr>
          <p:spPr bwMode="auto">
            <a:xfrm>
              <a:off x="6364288" y="4875212"/>
              <a:ext cx="666085"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eaLnBrk="1" fontAlgn="auto" hangingPunct="1">
                <a:spcBef>
                  <a:spcPts val="0"/>
                </a:spcBef>
                <a:spcAft>
                  <a:spcPts val="0"/>
                </a:spcAft>
                <a:buClr>
                  <a:srgbClr val="000000"/>
                </a:buClr>
              </a:pPr>
              <a:r>
                <a:rPr lang="en-US" altLang="en-US" sz="3333" b="1" kern="0" dirty="0">
                  <a:solidFill>
                    <a:srgbClr val="FF0066"/>
                  </a:solidFill>
                  <a:latin typeface="VNI-Helve" pitchFamily="2" charset="0"/>
                  <a:cs typeface="Arial"/>
                  <a:sym typeface="Arial"/>
                </a:rPr>
                <a:t>M</a:t>
              </a:r>
            </a:p>
          </p:txBody>
        </p:sp>
        <p:sp>
          <p:nvSpPr>
            <p:cNvPr id="36" name="Line 17">
              <a:extLst>
                <a:ext uri="{FF2B5EF4-FFF2-40B4-BE49-F238E27FC236}">
                  <a16:creationId xmlns:a16="http://schemas.microsoft.com/office/drawing/2014/main" id="{60427078-DAF8-2043-EE75-6E9D7B4843B7}"/>
                </a:ext>
              </a:extLst>
            </p:cNvPr>
            <p:cNvSpPr>
              <a:spLocks noChangeShapeType="1"/>
            </p:cNvSpPr>
            <p:nvPr/>
          </p:nvSpPr>
          <p:spPr bwMode="auto">
            <a:xfrm flipH="1">
              <a:off x="8686800" y="1828800"/>
              <a:ext cx="0" cy="2705101"/>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7" name="Line 20">
              <a:extLst>
                <a:ext uri="{FF2B5EF4-FFF2-40B4-BE49-F238E27FC236}">
                  <a16:creationId xmlns:a16="http://schemas.microsoft.com/office/drawing/2014/main" id="{CB2EA2BC-E918-81D7-E09B-F315CE677B3E}"/>
                </a:ext>
              </a:extLst>
            </p:cNvPr>
            <p:cNvSpPr>
              <a:spLocks noChangeShapeType="1"/>
            </p:cNvSpPr>
            <p:nvPr/>
          </p:nvSpPr>
          <p:spPr bwMode="auto">
            <a:xfrm>
              <a:off x="8762998" y="4533901"/>
              <a:ext cx="1" cy="1181099"/>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defTabSz="1219170" eaLnBrk="1" fontAlgn="auto" hangingPunct="1">
                <a:spcBef>
                  <a:spcPts val="0"/>
                </a:spcBef>
                <a:spcAft>
                  <a:spcPts val="0"/>
                </a:spcAft>
                <a:buClr>
                  <a:srgbClr val="000000"/>
                </a:buClr>
                <a:defRPr/>
              </a:pPr>
              <a:endParaRPr lang="en-US" sz="1867" kern="0">
                <a:solidFill>
                  <a:srgbClr val="000000"/>
                </a:solidFill>
                <a:latin typeface="Sitka Small" panose="02000505000000020004" pitchFamily="2" charset="0"/>
                <a:sym typeface="Arial"/>
              </a:endParaRPr>
            </a:p>
          </p:txBody>
        </p:sp>
        <p:sp>
          <p:nvSpPr>
            <p:cNvPr id="38" name="Line 21">
              <a:extLst>
                <a:ext uri="{FF2B5EF4-FFF2-40B4-BE49-F238E27FC236}">
                  <a16:creationId xmlns:a16="http://schemas.microsoft.com/office/drawing/2014/main" id="{52FB3A49-B0FE-97F6-EA21-55C5BB2D4932}"/>
                </a:ext>
              </a:extLst>
            </p:cNvPr>
            <p:cNvSpPr>
              <a:spLocks noChangeShapeType="1"/>
            </p:cNvSpPr>
            <p:nvPr/>
          </p:nvSpPr>
          <p:spPr bwMode="auto">
            <a:xfrm>
              <a:off x="7635875" y="57150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39" name="Text Box 22">
              <a:extLst>
                <a:ext uri="{FF2B5EF4-FFF2-40B4-BE49-F238E27FC236}">
                  <a16:creationId xmlns:a16="http://schemas.microsoft.com/office/drawing/2014/main" id="{690256C7-2A25-303C-2E7B-897CF01242D2}"/>
                </a:ext>
              </a:extLst>
            </p:cNvPr>
            <p:cNvSpPr txBox="1">
              <a:spLocks noChangeArrowheads="1"/>
            </p:cNvSpPr>
            <p:nvPr/>
          </p:nvSpPr>
          <p:spPr bwMode="auto">
            <a:xfrm>
              <a:off x="7388225" y="5638800"/>
              <a:ext cx="609600"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b="1" kern="0" dirty="0">
                  <a:solidFill>
                    <a:srgbClr val="FF0066"/>
                  </a:solidFill>
                  <a:latin typeface="Sitka Small" panose="02000505000000020004" pitchFamily="2" charset="0"/>
                  <a:cs typeface="Arial"/>
                  <a:sym typeface="Arial"/>
                </a:rPr>
                <a:t>O</a:t>
              </a:r>
            </a:p>
          </p:txBody>
        </p:sp>
        <p:sp>
          <p:nvSpPr>
            <p:cNvPr id="40" name="Text Box 23">
              <a:extLst>
                <a:ext uri="{FF2B5EF4-FFF2-40B4-BE49-F238E27FC236}">
                  <a16:creationId xmlns:a16="http://schemas.microsoft.com/office/drawing/2014/main" id="{489019F4-D27F-D4B3-3D2D-7A7D7BDC62FF}"/>
                </a:ext>
              </a:extLst>
            </p:cNvPr>
            <p:cNvSpPr txBox="1">
              <a:spLocks noChangeArrowheads="1"/>
            </p:cNvSpPr>
            <p:nvPr/>
          </p:nvSpPr>
          <p:spPr bwMode="auto">
            <a:xfrm>
              <a:off x="8686801" y="4876801"/>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R</a:t>
              </a:r>
            </a:p>
          </p:txBody>
        </p:sp>
        <p:sp>
          <p:nvSpPr>
            <p:cNvPr id="41" name="Text Box 24">
              <a:extLst>
                <a:ext uri="{FF2B5EF4-FFF2-40B4-BE49-F238E27FC236}">
                  <a16:creationId xmlns:a16="http://schemas.microsoft.com/office/drawing/2014/main" id="{311CBE79-1594-F9F0-59F9-D686A197EA8A}"/>
                </a:ext>
              </a:extLst>
            </p:cNvPr>
            <p:cNvSpPr txBox="1">
              <a:spLocks noChangeArrowheads="1"/>
            </p:cNvSpPr>
            <p:nvPr/>
          </p:nvSpPr>
          <p:spPr bwMode="auto">
            <a:xfrm>
              <a:off x="8610600" y="3173412"/>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1219170" eaLnBrk="1" fontAlgn="auto" hangingPunct="1">
                <a:spcBef>
                  <a:spcPct val="50000"/>
                </a:spcBef>
                <a:spcAft>
                  <a:spcPts val="0"/>
                </a:spcAft>
                <a:buClr>
                  <a:srgbClr val="000000"/>
                </a:buClr>
              </a:pPr>
              <a:r>
                <a:rPr lang="en-US" altLang="en-US" sz="3333" kern="0" dirty="0">
                  <a:solidFill>
                    <a:srgbClr val="FF0066"/>
                  </a:solidFill>
                  <a:latin typeface="Sitka Small" panose="02000505000000020004" pitchFamily="2" charset="0"/>
                  <a:cs typeface="Arial"/>
                  <a:sym typeface="Arial"/>
                </a:rPr>
                <a:t>h</a:t>
              </a:r>
            </a:p>
          </p:txBody>
        </p:sp>
        <p:sp>
          <p:nvSpPr>
            <p:cNvPr id="42" name="Line 33">
              <a:extLst>
                <a:ext uri="{FF2B5EF4-FFF2-40B4-BE49-F238E27FC236}">
                  <a16:creationId xmlns:a16="http://schemas.microsoft.com/office/drawing/2014/main" id="{0CE23628-A3AF-E07D-B2AD-B8C70092F287}"/>
                </a:ext>
              </a:extLst>
            </p:cNvPr>
            <p:cNvSpPr>
              <a:spLocks noChangeShapeType="1"/>
            </p:cNvSpPr>
            <p:nvPr/>
          </p:nvSpPr>
          <p:spPr bwMode="auto">
            <a:xfrm>
              <a:off x="7556500" y="18288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sp>
          <p:nvSpPr>
            <p:cNvPr id="43" name="Line 34">
              <a:extLst>
                <a:ext uri="{FF2B5EF4-FFF2-40B4-BE49-F238E27FC236}">
                  <a16:creationId xmlns:a16="http://schemas.microsoft.com/office/drawing/2014/main" id="{82EEB06C-AF61-C555-B5D7-3CB7B3EAEE58}"/>
                </a:ext>
              </a:extLst>
            </p:cNvPr>
            <p:cNvSpPr>
              <a:spLocks noChangeShapeType="1"/>
            </p:cNvSpPr>
            <p:nvPr/>
          </p:nvSpPr>
          <p:spPr bwMode="auto">
            <a:xfrm>
              <a:off x="7635875" y="45339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sp>
        <p:nvSpPr>
          <p:cNvPr id="2" name="Rectangle 1" descr="n81 zalo Nguyen Thi Tho">
            <a:extLst>
              <a:ext uri="{FF2B5EF4-FFF2-40B4-BE49-F238E27FC236}">
                <a16:creationId xmlns:a16="http://schemas.microsoft.com/office/drawing/2014/main" id="{0B57A38E-3785-D2EF-E3CB-C36880F4D094}"/>
              </a:ext>
            </a:extLst>
          </p:cNvPr>
          <p:cNvSpPr/>
          <p:nvPr/>
        </p:nvSpPr>
        <p:spPr>
          <a:xfrm>
            <a:off x="393896" y="4529921"/>
            <a:ext cx="8275009" cy="523220"/>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a:defRPr/>
            </a:pPr>
            <a:endParaRPr kumimoji="0" lang="en-US" altLang="en-US" sz="2800" b="0" i="0" u="none" strike="noStrike" kern="1200" cap="none" spc="0" normalizeH="0" baseline="0" noProof="0" dirty="0">
              <a:ln>
                <a:noFill/>
              </a:ln>
              <a:effectLst/>
              <a:uLnTx/>
              <a:uFillTx/>
              <a:latin typeface="+mj-lt"/>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882576500"/>
              </p:ext>
            </p:extLst>
          </p:nvPr>
        </p:nvGraphicFramePr>
        <p:xfrm>
          <a:off x="1697182" y="3290002"/>
          <a:ext cx="5909434" cy="1118001"/>
        </p:xfrm>
        <a:graphic>
          <a:graphicData uri="http://schemas.openxmlformats.org/presentationml/2006/ole">
            <mc:AlternateContent xmlns:mc="http://schemas.openxmlformats.org/markup-compatibility/2006">
              <mc:Choice xmlns:v="urn:schemas-microsoft-com:vml" Requires="v">
                <p:oleObj name="Equation" r:id="rId4" imgW="2819400" imgH="533400" progId="Equation.DSMT4">
                  <p:embed/>
                </p:oleObj>
              </mc:Choice>
              <mc:Fallback>
                <p:oleObj name="Equation" r:id="rId4" imgW="2819400" imgH="53340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7182" y="3290002"/>
                        <a:ext cx="5909434" cy="1118001"/>
                      </a:xfrm>
                      <a:prstGeom prst="rect">
                        <a:avLst/>
                      </a:prstGeom>
                      <a:noFill/>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256241274"/>
              </p:ext>
            </p:extLst>
          </p:nvPr>
        </p:nvGraphicFramePr>
        <p:xfrm>
          <a:off x="4912241" y="4290544"/>
          <a:ext cx="3700020" cy="908777"/>
        </p:xfrm>
        <a:graphic>
          <a:graphicData uri="http://schemas.openxmlformats.org/presentationml/2006/ole">
            <mc:AlternateContent xmlns:mc="http://schemas.openxmlformats.org/markup-compatibility/2006">
              <mc:Choice xmlns:v="urn:schemas-microsoft-com:vml" Requires="v">
                <p:oleObj name="Equation" r:id="rId6" imgW="2171700" imgH="533400" progId="Equation.DSMT4">
                  <p:embed/>
                </p:oleObj>
              </mc:Choice>
              <mc:Fallback>
                <p:oleObj name="Equation" r:id="rId6" imgW="2171700" imgH="533400"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2241" y="4290544"/>
                        <a:ext cx="3700020" cy="908777"/>
                      </a:xfrm>
                      <a:prstGeom prst="rect">
                        <a:avLst/>
                      </a:prstGeom>
                      <a:noFill/>
                    </p:spPr>
                  </p:pic>
                </p:oleObj>
              </mc:Fallback>
            </mc:AlternateContent>
          </a:graphicData>
        </a:graphic>
      </p:graphicFrame>
      <p:sp>
        <p:nvSpPr>
          <p:cNvPr id="8" name="Rectangle 3"/>
          <p:cNvSpPr>
            <a:spLocks noChangeArrowheads="1"/>
          </p:cNvSpPr>
          <p:nvPr/>
        </p:nvSpPr>
        <p:spPr bwMode="auto">
          <a:xfrm>
            <a:off x="297711" y="2695510"/>
            <a:ext cx="8208336" cy="954107"/>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0" i="1" u="none" strike="noStrike" cap="none" normalizeH="0" baseline="0" dirty="0">
                <a:ln>
                  <a:noFill/>
                </a:ln>
                <a:solidFill>
                  <a:schemeClr val="tx1"/>
                </a:solidFill>
                <a:effectLst/>
                <a:latin typeface="+mj-lt"/>
                <a:ea typeface="Times New Roman" pitchFamily="18" charset="0"/>
                <a:cs typeface="Arial" pitchFamily="34" charset="0"/>
              </a:rPr>
              <a:t>Lực hấp dẫn giữa Trái Đất tác dụng lên viên đạn </a:t>
            </a:r>
            <a:endParaRPr kumimoji="0" lang="en-US" sz="2800"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mj-lt"/>
              <a:cs typeface="Arial" pitchFamily="34" charset="0"/>
            </a:endParaRPr>
          </a:p>
        </p:txBody>
      </p:sp>
      <p:sp>
        <p:nvSpPr>
          <p:cNvPr id="9" name="Rectangle 4"/>
          <p:cNvSpPr>
            <a:spLocks noChangeArrowheads="1"/>
          </p:cNvSpPr>
          <p:nvPr/>
        </p:nvSpPr>
        <p:spPr bwMode="auto">
          <a:xfrm>
            <a:off x="297711" y="4403867"/>
            <a:ext cx="4614530" cy="52322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0" i="1" u="none" strike="noStrike" cap="none" normalizeH="0" baseline="0" dirty="0">
                <a:ln>
                  <a:noFill/>
                </a:ln>
                <a:solidFill>
                  <a:schemeClr val="tx1"/>
                </a:solidFill>
                <a:effectLst/>
                <a:latin typeface="+mj-lt"/>
                <a:ea typeface="Times New Roman" pitchFamily="18" charset="0"/>
                <a:cs typeface="Arial" pitchFamily="34" charset="0"/>
              </a:rPr>
              <a:t> Lực hướng tâm của viên đạn:</a:t>
            </a:r>
            <a:endParaRPr kumimoji="0" lang="en-US" sz="2800" b="0" i="0" u="none" strike="noStrike" cap="none" normalizeH="0" baseline="0" dirty="0">
              <a:ln>
                <a:noFill/>
              </a:ln>
              <a:solidFill>
                <a:schemeClr val="tx1"/>
              </a:solidFill>
              <a:effectLst/>
              <a:latin typeface="+mj-lt"/>
              <a:cs typeface="Arial" pitchFamily="34" charset="0"/>
            </a:endParaRPr>
          </a:p>
        </p:txBody>
      </p:sp>
      <p:sp>
        <p:nvSpPr>
          <p:cNvPr id="10" name="Rectangle 5"/>
          <p:cNvSpPr>
            <a:spLocks noChangeArrowheads="1"/>
          </p:cNvSpPr>
          <p:nvPr/>
        </p:nvSpPr>
        <p:spPr bwMode="auto">
          <a:xfrm>
            <a:off x="393895" y="5601785"/>
            <a:ext cx="9142093" cy="954107"/>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Vậy lực hấp dẫn của Trái Đất tác dụng lên viên đạn gần bằng với lực hướng tâm của nó khi viên đạn chuyển động tròn</a:t>
            </a:r>
            <a:endParaRPr kumimoji="0" lang="vi-VN"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2559171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descr="n81 zalo Nguyen Thi Tho">
            <a:extLst>
              <a:ext uri="{FF2B5EF4-FFF2-40B4-BE49-F238E27FC236}">
                <a16:creationId xmlns:a16="http://schemas.microsoft.com/office/drawing/2014/main" id="{AE0C892E-8CD3-805A-B153-8A775FC95BEE}"/>
              </a:ext>
            </a:extLst>
          </p:cNvPr>
          <p:cNvSpPr>
            <a:spLocks noChangeArrowheads="1"/>
          </p:cNvSpPr>
          <p:nvPr/>
        </p:nvSpPr>
        <p:spPr bwMode="auto">
          <a:xfrm>
            <a:off x="393895" y="140680"/>
            <a:ext cx="11451103" cy="61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PHIẾU HỌC TẬP SỐ 4</a:t>
            </a:r>
            <a:endPar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5" name="Rectangle 9" descr="n81 zalo Nguyen Thi Tho">
            <a:extLst>
              <a:ext uri="{FF2B5EF4-FFF2-40B4-BE49-F238E27FC236}">
                <a16:creationId xmlns:a16="http://schemas.microsoft.com/office/drawing/2014/main" id="{9D68005E-C15E-134D-B933-D1DCC3DC6496}"/>
              </a:ext>
            </a:extLst>
          </p:cNvPr>
          <p:cNvSpPr>
            <a:spLocks noChangeArrowheads="1"/>
          </p:cNvSpPr>
          <p:nvPr/>
        </p:nvSpPr>
        <p:spPr bwMode="auto">
          <a:xfrm>
            <a:off x="393894" y="753542"/>
            <a:ext cx="1145110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0" algn="just">
              <a:spcBef>
                <a:spcPct val="0"/>
              </a:spcBef>
              <a:buClrTx/>
              <a:buSzTx/>
              <a:buNone/>
              <a:defRPr/>
            </a:pPr>
            <a:r>
              <a:rPr lang="en-US" altLang="en-US" sz="2800" b="1" dirty="0" err="1">
                <a:solidFill>
                  <a:schemeClr val="tx1"/>
                </a:solidFill>
                <a:latin typeface="Times New Roman" pitchFamily="18" charset="0"/>
                <a:cs typeface="Times New Roman" pitchFamily="18" charset="0"/>
              </a:rPr>
              <a:t>Câu</a:t>
            </a:r>
            <a:r>
              <a:rPr lang="en-US" altLang="en-US" sz="2800" b="1" dirty="0">
                <a:solidFill>
                  <a:schemeClr val="tx1"/>
                </a:solidFill>
                <a:latin typeface="Times New Roman" pitchFamily="18" charset="0"/>
                <a:cs typeface="Times New Roman" pitchFamily="18" charset="0"/>
              </a:rPr>
              <a:t> 3:</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Tính</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gia</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tốc</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rơi</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tự</a:t>
            </a:r>
            <a:r>
              <a:rPr lang="en-US" altLang="en-US" sz="2800" dirty="0">
                <a:solidFill>
                  <a:schemeClr val="tx1"/>
                </a:solidFill>
                <a:latin typeface="Times New Roman" pitchFamily="18" charset="0"/>
                <a:cs typeface="Times New Roman" pitchFamily="18" charset="0"/>
              </a:rPr>
              <a:t> do </a:t>
            </a:r>
            <a:r>
              <a:rPr lang="en-US" altLang="en-US" sz="2800" dirty="0" err="1">
                <a:solidFill>
                  <a:schemeClr val="tx1"/>
                </a:solidFill>
                <a:latin typeface="Times New Roman" pitchFamily="18" charset="0"/>
                <a:cs typeface="Times New Roman" pitchFamily="18" charset="0"/>
              </a:rPr>
              <a:t>của</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các</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vật</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rơi</a:t>
            </a:r>
            <a:r>
              <a:rPr lang="en-US" altLang="en-US" sz="2800" dirty="0">
                <a:solidFill>
                  <a:schemeClr val="tx1"/>
                </a:solidFill>
                <a:latin typeface="Times New Roman" pitchFamily="18" charset="0"/>
                <a:cs typeface="Times New Roman" pitchFamily="18" charset="0"/>
              </a:rPr>
              <a:t> ở </a:t>
            </a:r>
            <a:r>
              <a:rPr lang="en-US" altLang="en-US" sz="2800" dirty="0" err="1">
                <a:solidFill>
                  <a:schemeClr val="tx1"/>
                </a:solidFill>
                <a:latin typeface="Times New Roman" pitchFamily="18" charset="0"/>
                <a:cs typeface="Times New Roman" pitchFamily="18" charset="0"/>
              </a:rPr>
              <a:t>các</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độ</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cao</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khác</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nhau</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như</a:t>
            </a:r>
            <a:r>
              <a:rPr lang="en-US" altLang="en-US" sz="2800" dirty="0">
                <a:solidFill>
                  <a:schemeClr val="tx1"/>
                </a:solidFill>
                <a:latin typeface="Times New Roman" pitchFamily="18" charset="0"/>
                <a:cs typeface="Times New Roman" pitchFamily="18" charset="0"/>
              </a:rPr>
              <a:t> ở </a:t>
            </a:r>
            <a:r>
              <a:rPr lang="en-US" altLang="en-US" sz="2800" dirty="0" err="1">
                <a:solidFill>
                  <a:schemeClr val="tx1"/>
                </a:solidFill>
                <a:latin typeface="Times New Roman" pitchFamily="18" charset="0"/>
                <a:cs typeface="Times New Roman" pitchFamily="18" charset="0"/>
              </a:rPr>
              <a:t>bảng</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giá</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trị</a:t>
            </a:r>
            <a:r>
              <a:rPr lang="en-US" altLang="en-US" sz="2800" dirty="0">
                <a:solidFill>
                  <a:schemeClr val="tx1"/>
                </a:solidFill>
                <a:latin typeface="Times New Roman" pitchFamily="18" charset="0"/>
                <a:cs typeface="Times New Roman" pitchFamily="18" charset="0"/>
              </a:rPr>
              <a:t> </a:t>
            </a:r>
            <a:r>
              <a:rPr lang="en-US" altLang="en-US" sz="2800" dirty="0" err="1">
                <a:solidFill>
                  <a:schemeClr val="tx1"/>
                </a:solidFill>
                <a:latin typeface="Times New Roman" pitchFamily="18" charset="0"/>
                <a:cs typeface="Times New Roman" pitchFamily="18" charset="0"/>
              </a:rPr>
              <a:t>trang</a:t>
            </a:r>
            <a:r>
              <a:rPr lang="en-US" altLang="en-US" sz="2800" dirty="0">
                <a:solidFill>
                  <a:schemeClr val="tx1"/>
                </a:solidFill>
                <a:latin typeface="Times New Roman" pitchFamily="18" charset="0"/>
                <a:cs typeface="Times New Roman" pitchFamily="18" charset="0"/>
              </a:rPr>
              <a:t> 13 SGK.</a:t>
            </a:r>
          </a:p>
        </p:txBody>
      </p:sp>
      <p:graphicFrame>
        <p:nvGraphicFramePr>
          <p:cNvPr id="7" name="Table 6" descr="n81 zalo Nguyen Thi Tho">
            <a:extLst>
              <a:ext uri="{FF2B5EF4-FFF2-40B4-BE49-F238E27FC236}">
                <a16:creationId xmlns:a16="http://schemas.microsoft.com/office/drawing/2014/main" id="{7F752B7C-040B-267E-4DB2-BE92299D7EE4}"/>
              </a:ext>
            </a:extLst>
          </p:cNvPr>
          <p:cNvGraphicFramePr>
            <a:graphicFrameLocks noGrp="1"/>
          </p:cNvGraphicFramePr>
          <p:nvPr>
            <p:extLst>
              <p:ext uri="{D42A27DB-BD31-4B8C-83A1-F6EECF244321}">
                <p14:modId xmlns:p14="http://schemas.microsoft.com/office/powerpoint/2010/main" val="2200467343"/>
              </p:ext>
            </p:extLst>
          </p:nvPr>
        </p:nvGraphicFramePr>
        <p:xfrm>
          <a:off x="393895" y="4670037"/>
          <a:ext cx="11451103" cy="1962912"/>
        </p:xfrm>
        <a:graphic>
          <a:graphicData uri="http://schemas.openxmlformats.org/drawingml/2006/table">
            <a:tbl>
              <a:tblPr firstRow="1" firstCol="1" bandRow="1">
                <a:tableStyleId>{5C22544A-7EE6-4342-B048-85BDC9FD1C3A}</a:tableStyleId>
              </a:tblPr>
              <a:tblGrid>
                <a:gridCol w="3454207">
                  <a:extLst>
                    <a:ext uri="{9D8B030D-6E8A-4147-A177-3AD203B41FA5}">
                      <a16:colId xmlns:a16="http://schemas.microsoft.com/office/drawing/2014/main" val="3763229162"/>
                    </a:ext>
                  </a:extLst>
                </a:gridCol>
                <a:gridCol w="4161857">
                  <a:extLst>
                    <a:ext uri="{9D8B030D-6E8A-4147-A177-3AD203B41FA5}">
                      <a16:colId xmlns:a16="http://schemas.microsoft.com/office/drawing/2014/main" val="2468103048"/>
                    </a:ext>
                  </a:extLst>
                </a:gridCol>
                <a:gridCol w="3835039">
                  <a:extLst>
                    <a:ext uri="{9D8B030D-6E8A-4147-A177-3AD203B41FA5}">
                      <a16:colId xmlns:a16="http://schemas.microsoft.com/office/drawing/2014/main" val="3169646622"/>
                    </a:ext>
                  </a:extLst>
                </a:gridCol>
              </a:tblGrid>
              <a:tr h="0">
                <a:tc>
                  <a:txBody>
                    <a:bodyPr/>
                    <a:lstStyle/>
                    <a:p>
                      <a:pPr marL="0" marR="0" algn="ctr">
                        <a:lnSpc>
                          <a:spcPct val="115000"/>
                        </a:lnSpc>
                        <a:spcBef>
                          <a:spcPts val="0"/>
                        </a:spcBef>
                        <a:spcAft>
                          <a:spcPts val="0"/>
                        </a:spcAft>
                      </a:pPr>
                      <a:r>
                        <a:rPr lang="en-US" sz="2800">
                          <a:effectLst/>
                          <a:latin typeface="Sitka Small" panose="02000505000000020004" pitchFamily="2" charset="0"/>
                        </a:rPr>
                        <a:t>Vị trí rơi</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latin typeface="Sitka Small" panose="02000505000000020004" pitchFamily="2" charset="0"/>
                        </a:rPr>
                        <a:t>Độ cao so với mặt nước biển (km)</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latin typeface="Sitka Small" panose="02000505000000020004" pitchFamily="2" charset="0"/>
                        </a:rPr>
                        <a:t>Gia tốc rơi tự do (m/s</a:t>
                      </a:r>
                      <a:r>
                        <a:rPr lang="en-US" sz="2800" baseline="30000">
                          <a:effectLst/>
                          <a:latin typeface="Sitka Small" panose="02000505000000020004" pitchFamily="2" charset="0"/>
                        </a:rPr>
                        <a:t>2</a:t>
                      </a:r>
                      <a:r>
                        <a:rPr lang="en-US" sz="2800">
                          <a:effectLst/>
                          <a:latin typeface="Sitka Small" panose="02000505000000020004" pitchFamily="2" charset="0"/>
                        </a:rPr>
                        <a:t>)</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extLst>
                  <a:ext uri="{0D108BD9-81ED-4DB2-BD59-A6C34878D82A}">
                    <a16:rowId xmlns:a16="http://schemas.microsoft.com/office/drawing/2014/main" val="956033672"/>
                  </a:ext>
                </a:extLst>
              </a:tr>
              <a:tr h="0">
                <a:tc>
                  <a:txBody>
                    <a:bodyPr/>
                    <a:lstStyle/>
                    <a:p>
                      <a:pPr marL="0" marR="0" algn="ctr">
                        <a:lnSpc>
                          <a:spcPct val="115000"/>
                        </a:lnSpc>
                        <a:spcBef>
                          <a:spcPts val="0"/>
                        </a:spcBef>
                        <a:spcAft>
                          <a:spcPts val="0"/>
                        </a:spcAft>
                      </a:pPr>
                      <a:r>
                        <a:rPr lang="en-US" sz="2800">
                          <a:effectLst/>
                          <a:latin typeface="Sitka Small" panose="02000505000000020004" pitchFamily="2" charset="0"/>
                        </a:rPr>
                        <a:t>Đình Fansipan</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latin typeface="Sitka Small" panose="02000505000000020004" pitchFamily="2" charset="0"/>
                        </a:rPr>
                        <a:t>3,1</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latin typeface="Sitka Small" panose="02000505000000020004" pitchFamily="2" charset="0"/>
                        </a:rPr>
                        <a:t> </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extLst>
                  <a:ext uri="{0D108BD9-81ED-4DB2-BD59-A6C34878D82A}">
                    <a16:rowId xmlns:a16="http://schemas.microsoft.com/office/drawing/2014/main" val="227423833"/>
                  </a:ext>
                </a:extLst>
              </a:tr>
              <a:tr h="0">
                <a:tc>
                  <a:txBody>
                    <a:bodyPr/>
                    <a:lstStyle/>
                    <a:p>
                      <a:pPr marL="0" marR="0" algn="ctr">
                        <a:lnSpc>
                          <a:spcPct val="115000"/>
                        </a:lnSpc>
                        <a:spcBef>
                          <a:spcPts val="0"/>
                        </a:spcBef>
                        <a:spcAft>
                          <a:spcPts val="0"/>
                        </a:spcAft>
                      </a:pPr>
                      <a:r>
                        <a:rPr lang="en-US" sz="2800">
                          <a:effectLst/>
                          <a:latin typeface="Sitka Small" panose="02000505000000020004" pitchFamily="2" charset="0"/>
                        </a:rPr>
                        <a:t>Đỉnh Everest</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latin typeface="Sitka Small" panose="02000505000000020004" pitchFamily="2" charset="0"/>
                        </a:rPr>
                        <a:t>8,8</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latin typeface="Sitka Small" panose="02000505000000020004" pitchFamily="2" charset="0"/>
                        </a:rPr>
                        <a:t> </a:t>
                      </a:r>
                      <a:endParaRPr lang="en-US" sz="2800">
                        <a:solidFill>
                          <a:srgbClr val="003300"/>
                        </a:solidFill>
                        <a:effectLst/>
                        <a:latin typeface="Sitka Small" panose="02000505000000020004" pitchFamily="2" charset="0"/>
                        <a:ea typeface="Times New Roman" panose="02020603050405020304" pitchFamily="18" charset="0"/>
                      </a:endParaRPr>
                    </a:p>
                  </a:txBody>
                  <a:tcPr marL="68580" marR="68580" marT="0" marB="0" anchor="ctr"/>
                </a:tc>
                <a:extLst>
                  <a:ext uri="{0D108BD9-81ED-4DB2-BD59-A6C34878D82A}">
                    <a16:rowId xmlns:a16="http://schemas.microsoft.com/office/drawing/2014/main" val="1111593719"/>
                  </a:ext>
                </a:extLst>
              </a:tr>
            </a:tbl>
          </a:graphicData>
        </a:graphic>
      </p:graphicFrame>
      <p:pic>
        <p:nvPicPr>
          <p:cNvPr id="20482" name="Picture 2" descr="n81 zalo Nguyen Thi Tho">
            <a:extLst>
              <a:ext uri="{FF2B5EF4-FFF2-40B4-BE49-F238E27FC236}">
                <a16:creationId xmlns:a16="http://schemas.microsoft.com/office/drawing/2014/main" id="{36D75E6B-20FC-AF4D-2478-4AF728704F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3" y="1820481"/>
            <a:ext cx="4796497" cy="2546221"/>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pic>
        <p:nvPicPr>
          <p:cNvPr id="20484" name="Picture 4" descr="n81 zalo Nguyen Thi Tho">
            <a:extLst>
              <a:ext uri="{FF2B5EF4-FFF2-40B4-BE49-F238E27FC236}">
                <a16:creationId xmlns:a16="http://schemas.microsoft.com/office/drawing/2014/main" id="{A6C1450C-0603-23EB-5A4D-99B3DF567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055" y="1820482"/>
            <a:ext cx="4796495" cy="2546221"/>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
        <p:nvSpPr>
          <p:cNvPr id="9" name="TextBox 8" descr="n81 zalo Nguyen Thi Tho">
            <a:extLst>
              <a:ext uri="{FF2B5EF4-FFF2-40B4-BE49-F238E27FC236}">
                <a16:creationId xmlns:a16="http://schemas.microsoft.com/office/drawing/2014/main" id="{9DD461AF-A973-5BFC-2E71-1BDAE5B8CD0E}"/>
              </a:ext>
            </a:extLst>
          </p:cNvPr>
          <p:cNvSpPr txBox="1"/>
          <p:nvPr/>
        </p:nvSpPr>
        <p:spPr>
          <a:xfrm>
            <a:off x="9282114" y="5570650"/>
            <a:ext cx="1176337" cy="523220"/>
          </a:xfrm>
          <a:prstGeom prst="rect">
            <a:avLst/>
          </a:prstGeom>
          <a:noFill/>
        </p:spPr>
        <p:txBody>
          <a:bodyPr wrap="square">
            <a:spAutoFit/>
          </a:bodyPr>
          <a:lstStyle/>
          <a:p>
            <a:pPr marL="0" marR="0" algn="ctr">
              <a:spcBef>
                <a:spcPts val="0"/>
              </a:spcBef>
              <a:spcAft>
                <a:spcPts val="0"/>
              </a:spcAft>
            </a:pPr>
            <a:r>
              <a:rPr lang="en-US" sz="2800" b="1">
                <a:solidFill>
                  <a:srgbClr val="FF0000"/>
                </a:solidFill>
                <a:effectLst/>
                <a:latin typeface="Sitka Small" panose="02000505000000020004" pitchFamily="2" charset="0"/>
                <a:cs typeface="Times New Roman" panose="02020603050405020304" pitchFamily="18" charset="0"/>
              </a:rPr>
              <a:t>9,8</a:t>
            </a:r>
            <a:endParaRPr lang="en-US" sz="2800" b="1">
              <a:solidFill>
                <a:srgbClr val="FF0000"/>
              </a:solidFill>
              <a:effectLst/>
              <a:latin typeface="Sitka Small" panose="02000505000000020004" pitchFamily="2" charset="0"/>
              <a:ea typeface="Times New Roman" panose="02020603050405020304" pitchFamily="18" charset="0"/>
              <a:cs typeface="Times New Roman" panose="02020603050405020304" pitchFamily="18" charset="0"/>
            </a:endParaRPr>
          </a:p>
        </p:txBody>
      </p:sp>
      <p:sp>
        <p:nvSpPr>
          <p:cNvPr id="10" name="TextBox 9" descr="n81 zalo Nguyen Thi Tho">
            <a:extLst>
              <a:ext uri="{FF2B5EF4-FFF2-40B4-BE49-F238E27FC236}">
                <a16:creationId xmlns:a16="http://schemas.microsoft.com/office/drawing/2014/main" id="{8871D986-03AD-8FA7-E9E4-1D835FBBB818}"/>
              </a:ext>
            </a:extLst>
          </p:cNvPr>
          <p:cNvSpPr txBox="1"/>
          <p:nvPr/>
        </p:nvSpPr>
        <p:spPr>
          <a:xfrm>
            <a:off x="9377365" y="6018368"/>
            <a:ext cx="1176337" cy="523220"/>
          </a:xfrm>
          <a:prstGeom prst="rect">
            <a:avLst/>
          </a:prstGeom>
          <a:noFill/>
        </p:spPr>
        <p:txBody>
          <a:bodyPr wrap="square">
            <a:spAutoFit/>
          </a:bodyPr>
          <a:lstStyle/>
          <a:p>
            <a:pPr marL="0" marR="0" algn="ctr">
              <a:spcBef>
                <a:spcPts val="0"/>
              </a:spcBef>
              <a:spcAft>
                <a:spcPts val="0"/>
              </a:spcAft>
            </a:pPr>
            <a:r>
              <a:rPr lang="en-US" sz="2800" b="1">
                <a:solidFill>
                  <a:srgbClr val="FF0000"/>
                </a:solidFill>
                <a:effectLst/>
                <a:latin typeface="Sitka Small" panose="02000505000000020004" pitchFamily="2" charset="0"/>
                <a:cs typeface="Times New Roman" panose="02020603050405020304" pitchFamily="18" charset="0"/>
              </a:rPr>
              <a:t>9,78</a:t>
            </a:r>
            <a:endParaRPr lang="en-US" sz="2800" b="1">
              <a:solidFill>
                <a:srgbClr val="FF0000"/>
              </a:solidFill>
              <a:effectLst/>
              <a:latin typeface="Sitka Small" panose="02000505000000020004" pitchFamily="2"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637077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n81 zalo Nguyen Thi Tho"/>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439636"/>
            <a:ext cx="6096001" cy="3429001"/>
          </a:xfrm>
          <a:prstGeom prst="rect">
            <a:avLst/>
          </a:prstGeom>
          <a:noFill/>
          <a:extLst>
            <a:ext uri="{909E8E84-426E-40DD-AFC4-6F175D3DCCD1}">
              <a14:hiddenFill xmlns:a14="http://schemas.microsoft.com/office/drawing/2010/main">
                <a:solidFill>
                  <a:srgbClr val="FFFFFF"/>
                </a:solidFill>
              </a14:hiddenFill>
            </a:ext>
          </a:extLst>
        </p:spPr>
      </p:pic>
      <p:pic>
        <p:nvPicPr>
          <p:cNvPr id="29699" name="Picture 3" descr="n81 zalo Nguyen Thi Tho"/>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 y="3"/>
            <a:ext cx="6096001" cy="34099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descr="n81 zalo Nguyen Thi Tho"/>
          <p:cNvSpPr/>
          <p:nvPr/>
        </p:nvSpPr>
        <p:spPr>
          <a:xfrm>
            <a:off x="6381754" y="1333485"/>
            <a:ext cx="4171985" cy="1323632"/>
          </a:xfrm>
          <a:prstGeom prst="rect">
            <a:avLst/>
          </a:prstGeom>
        </p:spPr>
        <p:txBody>
          <a:bodyPr wrap="square">
            <a:spAutoFit/>
          </a:bodyPr>
          <a:lstStyle/>
          <a:p>
            <a:pPr algn="ctr" defTabSz="1219170" eaLnBrk="1" fontAlgn="auto" hangingPunct="1">
              <a:spcBef>
                <a:spcPts val="0"/>
              </a:spcBef>
              <a:spcAft>
                <a:spcPts val="0"/>
              </a:spcAft>
              <a:buClr>
                <a:srgbClr val="000000"/>
              </a:buClr>
            </a:pPr>
            <a:r>
              <a:rPr lang="en-US" sz="2667" b="1" kern="0" dirty="0">
                <a:solidFill>
                  <a:srgbClr val="0000FF"/>
                </a:solidFill>
                <a:latin typeface="Times New Roman" pitchFamily="18" charset="0"/>
                <a:cs typeface="Times New Roman" pitchFamily="18" charset="0"/>
                <a:sym typeface="Arial"/>
              </a:rPr>
              <a:t>N</a:t>
            </a:r>
            <a:r>
              <a:rPr lang="vi-VN" sz="2667" b="1" kern="0" dirty="0">
                <a:solidFill>
                  <a:srgbClr val="0000FF"/>
                </a:solidFill>
                <a:latin typeface="Times New Roman" pitchFamily="18" charset="0"/>
                <a:cs typeface="Times New Roman" pitchFamily="18" charset="0"/>
                <a:sym typeface="Arial"/>
              </a:rPr>
              <a:t>êu nhận xét về quỹ đạo chuyển động của các hành tinh?</a:t>
            </a:r>
            <a:endParaRPr lang="en-US" sz="2667" kern="0" dirty="0">
              <a:solidFill>
                <a:srgbClr val="000000"/>
              </a:solidFill>
              <a:latin typeface="Times New Roman" pitchFamily="18" charset="0"/>
              <a:cs typeface="Times New Roman" pitchFamily="18" charset="0"/>
              <a:sym typeface="Arial"/>
            </a:endParaRPr>
          </a:p>
        </p:txBody>
      </p:sp>
      <p:sp>
        <p:nvSpPr>
          <p:cNvPr id="5" name="Rectangle 4" descr="n81 zalo Nguyen Thi Tho"/>
          <p:cNvSpPr/>
          <p:nvPr/>
        </p:nvSpPr>
        <p:spPr>
          <a:xfrm>
            <a:off x="1523969" y="3714752"/>
            <a:ext cx="4438683" cy="1323632"/>
          </a:xfrm>
          <a:prstGeom prst="rect">
            <a:avLst/>
          </a:prstGeom>
        </p:spPr>
        <p:txBody>
          <a:bodyPr wrap="square">
            <a:spAutoFit/>
          </a:bodyPr>
          <a:lstStyle/>
          <a:p>
            <a:pPr algn="ctr" defTabSz="1219170" eaLnBrk="1" fontAlgn="auto" hangingPunct="1">
              <a:spcBef>
                <a:spcPts val="0"/>
              </a:spcBef>
              <a:spcAft>
                <a:spcPts val="0"/>
              </a:spcAft>
              <a:buClr>
                <a:srgbClr val="000000"/>
              </a:buClr>
              <a:defRPr/>
            </a:pPr>
            <a:r>
              <a:rPr lang="vi-VN" sz="2667" b="1" kern="0" dirty="0">
                <a:solidFill>
                  <a:srgbClr val="0000FF"/>
                </a:solidFill>
                <a:latin typeface="+mj-lt"/>
                <a:cs typeface="Tahoma" panose="020B0604030504040204" pitchFamily="34" charset="0"/>
                <a:sym typeface="Arial"/>
              </a:rPr>
              <a:t>Nhờ đâu mà vật duy trì được quỹ đạo chuyển động như vậy?</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41" descr="n81 zalo Nguyen Thi Tho">
            <a:extLst>
              <a:ext uri="{FF2B5EF4-FFF2-40B4-BE49-F238E27FC236}">
                <a16:creationId xmlns:a16="http://schemas.microsoft.com/office/drawing/2014/main" id="{36CD9EF2-2027-EB95-86EE-EA96F2549D4D}"/>
              </a:ext>
            </a:extLst>
          </p:cNvPr>
          <p:cNvGrpSpPr>
            <a:grpSpLocks/>
          </p:cNvGrpSpPr>
          <p:nvPr/>
        </p:nvGrpSpPr>
        <p:grpSpPr bwMode="auto">
          <a:xfrm>
            <a:off x="248434" y="351282"/>
            <a:ext cx="10704709" cy="550863"/>
            <a:chOff x="703" y="1027"/>
            <a:chExt cx="5844" cy="347"/>
          </a:xfrm>
        </p:grpSpPr>
        <p:sp>
          <p:nvSpPr>
            <p:cNvPr id="3" name="AutoShape 5">
              <a:extLst>
                <a:ext uri="{FF2B5EF4-FFF2-40B4-BE49-F238E27FC236}">
                  <a16:creationId xmlns:a16="http://schemas.microsoft.com/office/drawing/2014/main" id="{4F0082C9-2162-2A2F-2285-360AEADF7C62}"/>
                </a:ext>
              </a:extLst>
            </p:cNvPr>
            <p:cNvSpPr>
              <a:spLocks noChangeArrowheads="1"/>
            </p:cNvSpPr>
            <p:nvPr/>
          </p:nvSpPr>
          <p:spPr bwMode="gray">
            <a:xfrm>
              <a:off x="928" y="1028"/>
              <a:ext cx="5619" cy="346"/>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0" i="0" u="none" strike="noStrike" kern="0" cap="none" spc="0" normalizeH="0" baseline="0" noProof="0">
                <a:ln>
                  <a:noFill/>
                </a:ln>
                <a:solidFill>
                  <a:srgbClr val="000000"/>
                </a:solidFill>
                <a:effectLst/>
                <a:uLnTx/>
                <a:uFillTx/>
                <a:latin typeface="Times New Roman" pitchFamily="18" charset="0"/>
                <a:cs typeface="Times New Roman" pitchFamily="18" charset="0"/>
                <a:sym typeface="Arial"/>
              </a:endParaRPr>
            </a:p>
          </p:txBody>
        </p:sp>
        <p:grpSp>
          <p:nvGrpSpPr>
            <p:cNvPr id="4" name="Group 64">
              <a:extLst>
                <a:ext uri="{FF2B5EF4-FFF2-40B4-BE49-F238E27FC236}">
                  <a16:creationId xmlns:a16="http://schemas.microsoft.com/office/drawing/2014/main" id="{39DA9E6F-72E7-E7D9-4F17-A1143A8C620A}"/>
                </a:ext>
              </a:extLst>
            </p:cNvPr>
            <p:cNvGrpSpPr>
              <a:grpSpLocks/>
            </p:cNvGrpSpPr>
            <p:nvPr/>
          </p:nvGrpSpPr>
          <p:grpSpPr bwMode="auto">
            <a:xfrm>
              <a:off x="720" y="1028"/>
              <a:ext cx="300" cy="346"/>
              <a:chOff x="720" y="1172"/>
              <a:chExt cx="300" cy="346"/>
            </a:xfrm>
          </p:grpSpPr>
          <p:sp>
            <p:nvSpPr>
              <p:cNvPr id="24" name="Oval 7">
                <a:extLst>
                  <a:ext uri="{FF2B5EF4-FFF2-40B4-BE49-F238E27FC236}">
                    <a16:creationId xmlns:a16="http://schemas.microsoft.com/office/drawing/2014/main" id="{D6C76428-7878-B6AC-560C-671ECBA6F728}"/>
                  </a:ext>
                </a:extLst>
              </p:cNvPr>
              <p:cNvSpPr>
                <a:spLocks noChangeArrowheads="1"/>
              </p:cNvSpPr>
              <p:nvPr/>
            </p:nvSpPr>
            <p:spPr bwMode="gray">
              <a:xfrm>
                <a:off x="720" y="1172"/>
                <a:ext cx="30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0" i="0" u="none" strike="noStrike" kern="0" cap="none" spc="0" normalizeH="0" baseline="0" noProof="0">
                  <a:ln>
                    <a:noFill/>
                  </a:ln>
                  <a:solidFill>
                    <a:srgbClr val="000000"/>
                  </a:solidFill>
                  <a:effectLst/>
                  <a:uLnTx/>
                  <a:uFillTx/>
                  <a:latin typeface="Times New Roman" pitchFamily="18" charset="0"/>
                  <a:cs typeface="Times New Roman" pitchFamily="18" charset="0"/>
                  <a:sym typeface="Arial"/>
                </a:endParaRPr>
              </a:p>
            </p:txBody>
          </p:sp>
          <p:sp>
            <p:nvSpPr>
              <p:cNvPr id="27" name="Oval 8">
                <a:extLst>
                  <a:ext uri="{FF2B5EF4-FFF2-40B4-BE49-F238E27FC236}">
                    <a16:creationId xmlns:a16="http://schemas.microsoft.com/office/drawing/2014/main" id="{1D8E1395-B302-DC40-1CA4-E768DDEC50DE}"/>
                  </a:ext>
                </a:extLst>
              </p:cNvPr>
              <p:cNvSpPr>
                <a:spLocks noChangeArrowheads="1"/>
              </p:cNvSpPr>
              <p:nvPr/>
            </p:nvSpPr>
            <p:spPr bwMode="gray">
              <a:xfrm>
                <a:off x="760" y="122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0" i="0" u="none" strike="noStrike" kern="0" cap="none" spc="0" normalizeH="0" baseline="0" noProof="0">
                  <a:ln>
                    <a:noFill/>
                  </a:ln>
                  <a:solidFill>
                    <a:srgbClr val="000000"/>
                  </a:solidFill>
                  <a:effectLst/>
                  <a:uLnTx/>
                  <a:uFillTx/>
                  <a:latin typeface="Times New Roman" pitchFamily="18" charset="0"/>
                  <a:cs typeface="Times New Roman" pitchFamily="18" charset="0"/>
                  <a:sym typeface="Arial"/>
                </a:endParaRPr>
              </a:p>
            </p:txBody>
          </p:sp>
        </p:grpSp>
        <p:sp>
          <p:nvSpPr>
            <p:cNvPr id="22" name="Text Box 10">
              <a:extLst>
                <a:ext uri="{FF2B5EF4-FFF2-40B4-BE49-F238E27FC236}">
                  <a16:creationId xmlns:a16="http://schemas.microsoft.com/office/drawing/2014/main" id="{C7B400B3-3AB8-6B21-C1EF-EFCDB1BE5917}"/>
                </a:ext>
              </a:extLst>
            </p:cNvPr>
            <p:cNvSpPr txBox="1">
              <a:spLocks noChangeArrowheads="1"/>
            </p:cNvSpPr>
            <p:nvPr/>
          </p:nvSpPr>
          <p:spPr bwMode="gray">
            <a:xfrm>
              <a:off x="703" y="1036"/>
              <a:ext cx="38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070C0"/>
                  </a:solidFill>
                  <a:effectLst/>
                  <a:uLnTx/>
                  <a:uFillTx/>
                  <a:latin typeface="Times New Roman" pitchFamily="18" charset="0"/>
                  <a:cs typeface="Times New Roman" pitchFamily="18" charset="0"/>
                  <a:sym typeface="Arial"/>
                </a:rPr>
                <a:t>IV</a:t>
              </a:r>
            </a:p>
          </p:txBody>
        </p:sp>
        <p:sp>
          <p:nvSpPr>
            <p:cNvPr id="23" name="Text Box 11">
              <a:extLst>
                <a:ext uri="{FF2B5EF4-FFF2-40B4-BE49-F238E27FC236}">
                  <a16:creationId xmlns:a16="http://schemas.microsoft.com/office/drawing/2014/main" id="{B0B38B3F-21D9-B064-3FFC-07C441B15606}"/>
                </a:ext>
              </a:extLst>
            </p:cNvPr>
            <p:cNvSpPr txBox="1">
              <a:spLocks noChangeArrowheads="1"/>
            </p:cNvSpPr>
            <p:nvPr/>
          </p:nvSpPr>
          <p:spPr bwMode="gray">
            <a:xfrm>
              <a:off x="1049" y="1027"/>
              <a:ext cx="549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lang="vi-VN" sz="2800" b="1" kern="0">
                  <a:solidFill>
                    <a:srgbClr val="0070C0"/>
                  </a:solidFill>
                  <a:latin typeface="Times New Roman" pitchFamily="18" charset="0"/>
                  <a:cs typeface="Times New Roman" pitchFamily="18" charset="0"/>
                  <a:sym typeface="Arial"/>
                </a:rPr>
                <a:t>Chuyển động của vật trong trường hấp dẫn Trái đất </a:t>
              </a:r>
              <a:endParaRPr kumimoji="0" lang="en-US" sz="2800" b="1" i="0" u="none" strike="noStrike" kern="0" cap="none" spc="0" normalizeH="0" baseline="0" noProof="0">
                <a:ln>
                  <a:noFill/>
                </a:ln>
                <a:solidFill>
                  <a:srgbClr val="0070C0"/>
                </a:solidFill>
                <a:effectLst/>
                <a:uLnTx/>
                <a:uFillTx/>
                <a:latin typeface="Times New Roman" pitchFamily="18" charset="0"/>
                <a:cs typeface="Times New Roman" pitchFamily="18" charset="0"/>
                <a:sym typeface="Arial"/>
              </a:endParaRPr>
            </a:p>
          </p:txBody>
        </p:sp>
      </p:grpSp>
      <p:sp>
        <p:nvSpPr>
          <p:cNvPr id="29" name="Rectangle 28" descr="n81 zalo Nguyen Thi Tho">
            <a:extLst>
              <a:ext uri="{FF2B5EF4-FFF2-40B4-BE49-F238E27FC236}">
                <a16:creationId xmlns:a16="http://schemas.microsoft.com/office/drawing/2014/main" id="{E0FC3364-C8D3-3CE7-D6E1-84918C0FBE51}"/>
              </a:ext>
            </a:extLst>
          </p:cNvPr>
          <p:cNvSpPr>
            <a:spLocks noChangeArrowheads="1"/>
          </p:cNvSpPr>
          <p:nvPr/>
        </p:nvSpPr>
        <p:spPr bwMode="auto">
          <a:xfrm>
            <a:off x="364214" y="1047736"/>
            <a:ext cx="876032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0" i="1" u="none" strike="noStrike" kern="1200" cap="none" spc="0" normalizeH="0" baseline="0" noProof="0">
                <a:ln>
                  <a:noFill/>
                </a:ln>
                <a:solidFill>
                  <a:schemeClr val="tx1"/>
                </a:solidFill>
                <a:effectLst/>
                <a:uLnTx/>
                <a:uFillTx/>
                <a:latin typeface="Times New Roman" pitchFamily="18" charset="0"/>
                <a:cs typeface="Times New Roman" pitchFamily="18" charset="0"/>
              </a:rPr>
              <a:t>- </a:t>
            </a: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Mọi vật khi rơi trên bề mặt trái đất ở phạm vi không quá rộng thì chịu gia tốc trọng trường như nhau:</a:t>
            </a:r>
          </a:p>
        </p:txBody>
      </p:sp>
      <p:graphicFrame>
        <p:nvGraphicFramePr>
          <p:cNvPr id="31" name="Object 30" descr="n81 zalo Nguyen Thi Tho">
            <a:extLst>
              <a:ext uri="{FF2B5EF4-FFF2-40B4-BE49-F238E27FC236}">
                <a16:creationId xmlns:a16="http://schemas.microsoft.com/office/drawing/2014/main" id="{FE1A381E-3D17-EC25-7119-B40C7847C434}"/>
              </a:ext>
            </a:extLst>
          </p:cNvPr>
          <p:cNvGraphicFramePr>
            <a:graphicFrameLocks noChangeAspect="1"/>
          </p:cNvGraphicFramePr>
          <p:nvPr>
            <p:extLst>
              <p:ext uri="{D42A27DB-BD31-4B8C-83A1-F6EECF244321}">
                <p14:modId xmlns:p14="http://schemas.microsoft.com/office/powerpoint/2010/main" val="1138368871"/>
              </p:ext>
            </p:extLst>
          </p:nvPr>
        </p:nvGraphicFramePr>
        <p:xfrm>
          <a:off x="3485490" y="2495455"/>
          <a:ext cx="2517775" cy="1152525"/>
        </p:xfrm>
        <a:graphic>
          <a:graphicData uri="http://schemas.openxmlformats.org/presentationml/2006/ole">
            <mc:AlternateContent xmlns:mc="http://schemas.openxmlformats.org/markup-compatibility/2006">
              <mc:Choice xmlns:v="urn:schemas-microsoft-com:vml" Requires="v">
                <p:oleObj name="Equation" r:id="rId2" imgW="1498600" imgH="685800" progId="Equation.DSMT4">
                  <p:embed/>
                </p:oleObj>
              </mc:Choice>
              <mc:Fallback>
                <p:oleObj name="Equation" r:id="rId2" imgW="1498600" imgH="685800" progId="Equation.DSMT4">
                  <p:embed/>
                  <p:pic>
                    <p:nvPicPr>
                      <p:cNvPr id="7" name="Object 6">
                        <a:extLst>
                          <a:ext uri="{FF2B5EF4-FFF2-40B4-BE49-F238E27FC236}">
                            <a16:creationId xmlns:a16="http://schemas.microsoft.com/office/drawing/2014/main" id="{2E626CB9-B75D-F8C0-3832-F520409D4E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5490" y="2495455"/>
                        <a:ext cx="2517775" cy="1152525"/>
                      </a:xfrm>
                      <a:prstGeom prst="rect">
                        <a:avLst/>
                      </a:prstGeom>
                      <a:solidFill>
                        <a:schemeClr val="bg1"/>
                      </a:solidFill>
                      <a:ln>
                        <a:noFill/>
                      </a:ln>
                    </p:spPr>
                  </p:pic>
                </p:oleObj>
              </mc:Fallback>
            </mc:AlternateContent>
          </a:graphicData>
        </a:graphic>
      </p:graphicFrame>
      <p:sp>
        <p:nvSpPr>
          <p:cNvPr id="32" name="Rectangle 31" descr="n81 zalo Nguyen Thi Tho">
            <a:extLst>
              <a:ext uri="{FF2B5EF4-FFF2-40B4-BE49-F238E27FC236}">
                <a16:creationId xmlns:a16="http://schemas.microsoft.com/office/drawing/2014/main" id="{342AA307-4276-E4D6-FA8C-03A0AC65D37D}"/>
              </a:ext>
            </a:extLst>
          </p:cNvPr>
          <p:cNvSpPr>
            <a:spLocks noChangeArrowheads="1"/>
          </p:cNvSpPr>
          <p:nvPr/>
        </p:nvSpPr>
        <p:spPr bwMode="auto">
          <a:xfrm>
            <a:off x="352843" y="4411179"/>
            <a:ext cx="2332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Do h&lt;&lt;R nên: </a:t>
            </a:r>
          </a:p>
        </p:txBody>
      </p:sp>
      <p:graphicFrame>
        <p:nvGraphicFramePr>
          <p:cNvPr id="33" name="Object 32" descr="n81 zalo Nguyen Thi Tho">
            <a:extLst>
              <a:ext uri="{FF2B5EF4-FFF2-40B4-BE49-F238E27FC236}">
                <a16:creationId xmlns:a16="http://schemas.microsoft.com/office/drawing/2014/main" id="{CE20FD8D-7B2F-6B62-CD4A-B0E4BE951889}"/>
              </a:ext>
            </a:extLst>
          </p:cNvPr>
          <p:cNvGraphicFramePr>
            <a:graphicFrameLocks noChangeAspect="1"/>
          </p:cNvGraphicFramePr>
          <p:nvPr>
            <p:extLst>
              <p:ext uri="{D42A27DB-BD31-4B8C-83A1-F6EECF244321}">
                <p14:modId xmlns:p14="http://schemas.microsoft.com/office/powerpoint/2010/main" val="2102578394"/>
              </p:ext>
            </p:extLst>
          </p:nvPr>
        </p:nvGraphicFramePr>
        <p:xfrm>
          <a:off x="3075802" y="4000817"/>
          <a:ext cx="4310063" cy="1344613"/>
        </p:xfrm>
        <a:graphic>
          <a:graphicData uri="http://schemas.openxmlformats.org/presentationml/2006/ole">
            <mc:AlternateContent xmlns:mc="http://schemas.openxmlformats.org/markup-compatibility/2006">
              <mc:Choice xmlns:v="urn:schemas-microsoft-com:vml" Requires="v">
                <p:oleObj name="Equation" r:id="rId4" imgW="1879560" imgH="609480" progId="Equation.DSMT4">
                  <p:embed/>
                </p:oleObj>
              </mc:Choice>
              <mc:Fallback>
                <p:oleObj name="Equation" r:id="rId4" imgW="1879560" imgH="609480" progId="Equation.DSMT4">
                  <p:embed/>
                  <p:pic>
                    <p:nvPicPr>
                      <p:cNvPr id="12" name="Object 11">
                        <a:extLst>
                          <a:ext uri="{FF2B5EF4-FFF2-40B4-BE49-F238E27FC236}">
                            <a16:creationId xmlns:a16="http://schemas.microsoft.com/office/drawing/2014/main" id="{AE92DC81-DD2E-A610-6E64-19104F326BA2}"/>
                          </a:ext>
                        </a:extLst>
                      </p:cNvPr>
                      <p:cNvPicPr>
                        <a:picLocks noChangeAspect="1" noChangeArrowheads="1"/>
                      </p:cNvPicPr>
                      <p:nvPr/>
                    </p:nvPicPr>
                    <p:blipFill>
                      <a:blip r:embed="rId5"/>
                      <a:srcRect/>
                      <a:stretch>
                        <a:fillRect/>
                      </a:stretch>
                    </p:blipFill>
                    <p:spPr bwMode="auto">
                      <a:xfrm>
                        <a:off x="3075802" y="4000817"/>
                        <a:ext cx="4310063" cy="1344613"/>
                      </a:xfrm>
                      <a:prstGeom prst="rect">
                        <a:avLst/>
                      </a:prstGeom>
                      <a:solidFill>
                        <a:schemeClr val="bg1"/>
                      </a:solidFill>
                      <a:ln>
                        <a:noFill/>
                      </a:ln>
                    </p:spPr>
                  </p:pic>
                </p:oleObj>
              </mc:Fallback>
            </mc:AlternateContent>
          </a:graphicData>
        </a:graphic>
      </p:graphicFrame>
      <p:sp>
        <p:nvSpPr>
          <p:cNvPr id="34" name="Rectangle 33" descr="n81 zalo Nguyen Thi Tho">
            <a:extLst>
              <a:ext uri="{FF2B5EF4-FFF2-40B4-BE49-F238E27FC236}">
                <a16:creationId xmlns:a16="http://schemas.microsoft.com/office/drawing/2014/main" id="{B6E6BDB4-AF82-562B-4072-4A7FDF51BCF0}"/>
              </a:ext>
            </a:extLst>
          </p:cNvPr>
          <p:cNvSpPr>
            <a:spLocks noChangeArrowheads="1"/>
          </p:cNvSpPr>
          <p:nvPr/>
        </p:nvSpPr>
        <p:spPr bwMode="auto">
          <a:xfrm>
            <a:off x="364215" y="5409762"/>
            <a:ext cx="875413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chemeClr val="tx1"/>
                </a:solidFill>
                <a:effectLst/>
                <a:uLnTx/>
                <a:uFillTx/>
                <a:latin typeface="Times New Roman" pitchFamily="18" charset="0"/>
                <a:cs typeface="Times New Roman" pitchFamily="18" charset="0"/>
              </a:rPr>
              <a:t>Như vậy, ở độ cao không lớn lắm, gần mặt đất, h cỡ hàng trăm mét thì g gần như thay đổi không đáng kể.</a:t>
            </a:r>
            <a:endParaRPr kumimoji="0" lang="en-US" altLang="en-US" sz="3200" b="0"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grpSp>
        <p:nvGrpSpPr>
          <p:cNvPr id="42" name="Group 41" descr="n81 zalo Nguyen Thi Tho">
            <a:extLst>
              <a:ext uri="{FF2B5EF4-FFF2-40B4-BE49-F238E27FC236}">
                <a16:creationId xmlns:a16="http://schemas.microsoft.com/office/drawing/2014/main" id="{5D679540-627E-390A-5834-61171FDB5D8C}"/>
              </a:ext>
            </a:extLst>
          </p:cNvPr>
          <p:cNvGrpSpPr/>
          <p:nvPr/>
        </p:nvGrpSpPr>
        <p:grpSpPr>
          <a:xfrm>
            <a:off x="9436224" y="1375691"/>
            <a:ext cx="2476517" cy="4857785"/>
            <a:chOff x="6364288" y="1111311"/>
            <a:chExt cx="2779712" cy="5746689"/>
          </a:xfrm>
        </p:grpSpPr>
        <p:sp>
          <p:nvSpPr>
            <p:cNvPr id="43" name="Line 2">
              <a:extLst>
                <a:ext uri="{FF2B5EF4-FFF2-40B4-BE49-F238E27FC236}">
                  <a16:creationId xmlns:a16="http://schemas.microsoft.com/office/drawing/2014/main" id="{47BB7161-3FF3-4FE4-E441-87905C3A1A18}"/>
                </a:ext>
              </a:extLst>
            </p:cNvPr>
            <p:cNvSpPr>
              <a:spLocks noChangeShapeType="1"/>
            </p:cNvSpPr>
            <p:nvPr/>
          </p:nvSpPr>
          <p:spPr bwMode="auto">
            <a:xfrm>
              <a:off x="7556500" y="1810273"/>
              <a:ext cx="14108" cy="2704305"/>
            </a:xfrm>
            <a:prstGeom prst="line">
              <a:avLst/>
            </a:prstGeom>
            <a:noFill/>
            <a:ln w="28575">
              <a:solidFill>
                <a:srgbClr val="7030A0"/>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Arial"/>
                <a:sym typeface="Arial"/>
              </a:endParaRPr>
            </a:p>
          </p:txBody>
        </p:sp>
        <p:pic>
          <p:nvPicPr>
            <p:cNvPr id="44" name="Picture 6" descr="Earth">
              <a:extLst>
                <a:ext uri="{FF2B5EF4-FFF2-40B4-BE49-F238E27FC236}">
                  <a16:creationId xmlns:a16="http://schemas.microsoft.com/office/drawing/2014/main" id="{D8B85A77-DF07-D878-9E88-C97723C70DE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471200" y="4486606"/>
              <a:ext cx="2291800" cy="2371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15">
              <a:extLst>
                <a:ext uri="{FF2B5EF4-FFF2-40B4-BE49-F238E27FC236}">
                  <a16:creationId xmlns:a16="http://schemas.microsoft.com/office/drawing/2014/main" id="{FBCCCB17-050A-2D9C-8C82-BCB6FD5C3292}"/>
                </a:ext>
              </a:extLst>
            </p:cNvPr>
            <p:cNvGrpSpPr>
              <a:grpSpLocks/>
            </p:cNvGrpSpPr>
            <p:nvPr/>
          </p:nvGrpSpPr>
          <p:grpSpPr bwMode="auto">
            <a:xfrm>
              <a:off x="7343433" y="1111311"/>
              <a:ext cx="1006479" cy="2190012"/>
              <a:chOff x="7232772" y="1531320"/>
              <a:chExt cx="1005710" cy="1783661"/>
            </a:xfrm>
          </p:grpSpPr>
          <p:pic>
            <p:nvPicPr>
              <p:cNvPr id="55" name="Picture 7" descr="golfballCLR">
                <a:extLst>
                  <a:ext uri="{FF2B5EF4-FFF2-40B4-BE49-F238E27FC236}">
                    <a16:creationId xmlns:a16="http://schemas.microsoft.com/office/drawing/2014/main" id="{8D71CAC2-5A95-9C86-B5E7-D0178F584406}"/>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7232772" y="1828800"/>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8">
                <a:extLst>
                  <a:ext uri="{FF2B5EF4-FFF2-40B4-BE49-F238E27FC236}">
                    <a16:creationId xmlns:a16="http://schemas.microsoft.com/office/drawing/2014/main" id="{11A2D1CF-7C1F-78B6-A562-C2B188603890}"/>
                  </a:ext>
                </a:extLst>
              </p:cNvPr>
              <p:cNvGrpSpPr>
                <a:grpSpLocks/>
              </p:cNvGrpSpPr>
              <p:nvPr/>
            </p:nvGrpSpPr>
            <p:grpSpPr bwMode="auto">
              <a:xfrm>
                <a:off x="7440487" y="2110068"/>
                <a:ext cx="741363" cy="1204913"/>
                <a:chOff x="4908" y="861"/>
                <a:chExt cx="467" cy="759"/>
              </a:xfrm>
            </p:grpSpPr>
            <p:sp>
              <p:nvSpPr>
                <p:cNvPr id="58" name="Line 9">
                  <a:extLst>
                    <a:ext uri="{FF2B5EF4-FFF2-40B4-BE49-F238E27FC236}">
                      <a16:creationId xmlns:a16="http://schemas.microsoft.com/office/drawing/2014/main" id="{BF8C685E-EFF4-536D-8DAC-2DE5AF657001}"/>
                    </a:ext>
                  </a:extLst>
                </p:cNvPr>
                <p:cNvSpPr>
                  <a:spLocks noChangeShapeType="1"/>
                </p:cNvSpPr>
                <p:nvPr/>
              </p:nvSpPr>
              <p:spPr bwMode="auto">
                <a:xfrm flipH="1">
                  <a:off x="4908" y="861"/>
                  <a:ext cx="4" cy="642"/>
                </a:xfrm>
                <a:prstGeom prst="line">
                  <a:avLst/>
                </a:prstGeom>
                <a:noFill/>
                <a:ln w="57150">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Arial"/>
                    <a:sym typeface="Arial"/>
                  </a:endParaRPr>
                </a:p>
              </p:txBody>
            </p:sp>
            <p:grpSp>
              <p:nvGrpSpPr>
                <p:cNvPr id="59" name="Group 10">
                  <a:extLst>
                    <a:ext uri="{FF2B5EF4-FFF2-40B4-BE49-F238E27FC236}">
                      <a16:creationId xmlns:a16="http://schemas.microsoft.com/office/drawing/2014/main" id="{1A3BFB2F-13CC-30FA-A0A4-2804AF7C52C5}"/>
                    </a:ext>
                  </a:extLst>
                </p:cNvPr>
                <p:cNvGrpSpPr>
                  <a:grpSpLocks/>
                </p:cNvGrpSpPr>
                <p:nvPr/>
              </p:nvGrpSpPr>
              <p:grpSpPr bwMode="auto">
                <a:xfrm>
                  <a:off x="5012" y="1253"/>
                  <a:ext cx="363" cy="367"/>
                  <a:chOff x="2653" y="2568"/>
                  <a:chExt cx="363" cy="367"/>
                </a:xfrm>
              </p:grpSpPr>
              <p:sp>
                <p:nvSpPr>
                  <p:cNvPr id="60" name="Text Box 11">
                    <a:extLst>
                      <a:ext uri="{FF2B5EF4-FFF2-40B4-BE49-F238E27FC236}">
                        <a16:creationId xmlns:a16="http://schemas.microsoft.com/office/drawing/2014/main" id="{7546AEE7-5B72-0125-84BC-00BE867350D0}"/>
                      </a:ext>
                    </a:extLst>
                  </p:cNvPr>
                  <p:cNvSpPr txBox="1">
                    <a:spLocks noChangeArrowheads="1"/>
                  </p:cNvSpPr>
                  <p:nvPr/>
                </p:nvSpPr>
                <p:spPr bwMode="auto">
                  <a:xfrm>
                    <a:off x="2653" y="2568"/>
                    <a:ext cx="272"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00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marL="0" marR="0" lvl="0" indent="0" algn="l" defTabSz="1219170" rtl="0" eaLnBrk="1" fontAlgn="auto" latinLnBrk="0" hangingPunct="1">
                      <a:lnSpc>
                        <a:spcPct val="100000"/>
                      </a:lnSpc>
                      <a:spcBef>
                        <a:spcPct val="50000"/>
                      </a:spcBef>
                      <a:spcAft>
                        <a:spcPts val="0"/>
                      </a:spcAft>
                      <a:buClr>
                        <a:srgbClr val="000000"/>
                      </a:buClr>
                      <a:buSzTx/>
                      <a:buFontTx/>
                      <a:buNone/>
                      <a:tabLst/>
                      <a:defRPr/>
                    </a:pPr>
                    <a:r>
                      <a:rPr kumimoji="0" lang="en-US" altLang="en-US" sz="3333" b="0" i="0" u="none" strike="noStrike" kern="0" cap="none" spc="0" normalizeH="0" baseline="0" noProof="0" dirty="0">
                        <a:ln>
                          <a:noFill/>
                        </a:ln>
                        <a:solidFill>
                          <a:srgbClr val="FF0066"/>
                        </a:solidFill>
                        <a:effectLst/>
                        <a:uLnTx/>
                        <a:uFillTx/>
                        <a:latin typeface="VNI-Helve" pitchFamily="2" charset="0"/>
                        <a:ea typeface="+mn-ea"/>
                        <a:cs typeface="Arial"/>
                        <a:sym typeface="Arial"/>
                      </a:rPr>
                      <a:t>P</a:t>
                    </a:r>
                  </a:p>
                </p:txBody>
              </p:sp>
              <p:sp>
                <p:nvSpPr>
                  <p:cNvPr id="61" name="Line 12">
                    <a:extLst>
                      <a:ext uri="{FF2B5EF4-FFF2-40B4-BE49-F238E27FC236}">
                        <a16:creationId xmlns:a16="http://schemas.microsoft.com/office/drawing/2014/main" id="{65437E86-3C67-0E9A-7F1D-8B90B07B02D1}"/>
                      </a:ext>
                    </a:extLst>
                  </p:cNvPr>
                  <p:cNvSpPr>
                    <a:spLocks noChangeShapeType="1"/>
                  </p:cNvSpPr>
                  <p:nvPr/>
                </p:nvSpPr>
                <p:spPr bwMode="auto">
                  <a:xfrm>
                    <a:off x="2744" y="2621"/>
                    <a:ext cx="272" cy="0"/>
                  </a:xfrm>
                  <a:prstGeom prst="line">
                    <a:avLst/>
                  </a:prstGeom>
                  <a:noFill/>
                  <a:ln w="28575">
                    <a:solidFill>
                      <a:srgbClr val="FF0066"/>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Arial"/>
                      <a:sym typeface="Arial"/>
                    </a:endParaRPr>
                  </a:p>
                </p:txBody>
              </p:sp>
            </p:grpSp>
          </p:grpSp>
          <p:sp>
            <p:nvSpPr>
              <p:cNvPr id="57" name="Text Box 13">
                <a:extLst>
                  <a:ext uri="{FF2B5EF4-FFF2-40B4-BE49-F238E27FC236}">
                    <a16:creationId xmlns:a16="http://schemas.microsoft.com/office/drawing/2014/main" id="{CE8F58C2-B715-0C90-38D2-8E62922270DE}"/>
                  </a:ext>
                </a:extLst>
              </p:cNvPr>
              <p:cNvSpPr txBox="1">
                <a:spLocks noChangeArrowheads="1"/>
              </p:cNvSpPr>
              <p:nvPr/>
            </p:nvSpPr>
            <p:spPr bwMode="auto">
              <a:xfrm>
                <a:off x="7643171" y="1531320"/>
                <a:ext cx="595311" cy="583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marL="0" marR="0" lvl="0" indent="0" algn="l" defTabSz="1219170" rtl="0" eaLnBrk="1" fontAlgn="auto" latinLnBrk="0" hangingPunct="1">
                  <a:lnSpc>
                    <a:spcPct val="100000"/>
                  </a:lnSpc>
                  <a:spcBef>
                    <a:spcPct val="50000"/>
                  </a:spcBef>
                  <a:spcAft>
                    <a:spcPts val="0"/>
                  </a:spcAft>
                  <a:buClr>
                    <a:srgbClr val="000000"/>
                  </a:buClr>
                  <a:buSzTx/>
                  <a:buFontTx/>
                  <a:buNone/>
                  <a:tabLst/>
                  <a:defRPr/>
                </a:pPr>
                <a:r>
                  <a:rPr kumimoji="0" lang="en-US" altLang="en-US" sz="3333" b="1" i="0" u="none" strike="noStrike" kern="0" cap="none" spc="0" normalizeH="0" baseline="0" noProof="0" dirty="0">
                    <a:ln>
                      <a:noFill/>
                    </a:ln>
                    <a:solidFill>
                      <a:srgbClr val="FF0066"/>
                    </a:solidFill>
                    <a:effectLst/>
                    <a:uLnTx/>
                    <a:uFillTx/>
                    <a:latin typeface="VNI-Helve" pitchFamily="2" charset="0"/>
                    <a:ea typeface="+mn-ea"/>
                    <a:cs typeface="Arial"/>
                    <a:sym typeface="Arial"/>
                  </a:rPr>
                  <a:t>m</a:t>
                </a:r>
              </a:p>
            </p:txBody>
          </p:sp>
        </p:grpSp>
        <p:sp>
          <p:nvSpPr>
            <p:cNvPr id="46" name="Rectangle 14">
              <a:extLst>
                <a:ext uri="{FF2B5EF4-FFF2-40B4-BE49-F238E27FC236}">
                  <a16:creationId xmlns:a16="http://schemas.microsoft.com/office/drawing/2014/main" id="{0CF86E21-B8D9-2FA8-99A3-799DCB30FCC7}"/>
                </a:ext>
              </a:extLst>
            </p:cNvPr>
            <p:cNvSpPr>
              <a:spLocks noChangeArrowheads="1"/>
            </p:cNvSpPr>
            <p:nvPr/>
          </p:nvSpPr>
          <p:spPr bwMode="auto">
            <a:xfrm>
              <a:off x="6364288" y="4875212"/>
              <a:ext cx="666085"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en-US" sz="3333" b="1" i="0" u="none" strike="noStrike" kern="0" cap="none" spc="0" normalizeH="0" baseline="0" noProof="0" dirty="0">
                  <a:ln>
                    <a:noFill/>
                  </a:ln>
                  <a:solidFill>
                    <a:srgbClr val="FF0066"/>
                  </a:solidFill>
                  <a:effectLst/>
                  <a:uLnTx/>
                  <a:uFillTx/>
                  <a:latin typeface="VNI-Helve" pitchFamily="2" charset="0"/>
                  <a:ea typeface="+mn-ea"/>
                  <a:cs typeface="Arial"/>
                  <a:sym typeface="Arial"/>
                </a:rPr>
                <a:t>M</a:t>
              </a:r>
            </a:p>
          </p:txBody>
        </p:sp>
        <p:sp>
          <p:nvSpPr>
            <p:cNvPr id="47" name="Line 17">
              <a:extLst>
                <a:ext uri="{FF2B5EF4-FFF2-40B4-BE49-F238E27FC236}">
                  <a16:creationId xmlns:a16="http://schemas.microsoft.com/office/drawing/2014/main" id="{A73F6DD6-C8CC-18B6-9DAD-F4C6D73B70CC}"/>
                </a:ext>
              </a:extLst>
            </p:cNvPr>
            <p:cNvSpPr>
              <a:spLocks noChangeShapeType="1"/>
            </p:cNvSpPr>
            <p:nvPr/>
          </p:nvSpPr>
          <p:spPr bwMode="auto">
            <a:xfrm flipH="1">
              <a:off x="8686800" y="1828800"/>
              <a:ext cx="0" cy="2705101"/>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mn-cs"/>
                <a:sym typeface="Arial"/>
              </a:endParaRPr>
            </a:p>
          </p:txBody>
        </p:sp>
        <p:sp>
          <p:nvSpPr>
            <p:cNvPr id="48" name="Line 20">
              <a:extLst>
                <a:ext uri="{FF2B5EF4-FFF2-40B4-BE49-F238E27FC236}">
                  <a16:creationId xmlns:a16="http://schemas.microsoft.com/office/drawing/2014/main" id="{3446E436-19F1-9C54-E86F-E7D91663E453}"/>
                </a:ext>
              </a:extLst>
            </p:cNvPr>
            <p:cNvSpPr>
              <a:spLocks noChangeShapeType="1"/>
            </p:cNvSpPr>
            <p:nvPr/>
          </p:nvSpPr>
          <p:spPr bwMode="auto">
            <a:xfrm>
              <a:off x="8762998" y="4533901"/>
              <a:ext cx="1" cy="1181099"/>
            </a:xfrm>
            <a:prstGeom prst="line">
              <a:avLst/>
            </a:prstGeom>
            <a:ln w="28575">
              <a:solidFill>
                <a:srgbClr val="7030A0"/>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mn-cs"/>
                <a:sym typeface="Arial"/>
              </a:endParaRPr>
            </a:p>
          </p:txBody>
        </p:sp>
        <p:sp>
          <p:nvSpPr>
            <p:cNvPr id="49" name="Line 21">
              <a:extLst>
                <a:ext uri="{FF2B5EF4-FFF2-40B4-BE49-F238E27FC236}">
                  <a16:creationId xmlns:a16="http://schemas.microsoft.com/office/drawing/2014/main" id="{AB5C9D72-F7E4-EEC4-5118-0211B13576C2}"/>
                </a:ext>
              </a:extLst>
            </p:cNvPr>
            <p:cNvSpPr>
              <a:spLocks noChangeShapeType="1"/>
            </p:cNvSpPr>
            <p:nvPr/>
          </p:nvSpPr>
          <p:spPr bwMode="auto">
            <a:xfrm>
              <a:off x="7635875" y="57150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Arial"/>
                <a:sym typeface="Arial"/>
              </a:endParaRPr>
            </a:p>
          </p:txBody>
        </p:sp>
        <p:sp>
          <p:nvSpPr>
            <p:cNvPr id="50" name="Text Box 22">
              <a:extLst>
                <a:ext uri="{FF2B5EF4-FFF2-40B4-BE49-F238E27FC236}">
                  <a16:creationId xmlns:a16="http://schemas.microsoft.com/office/drawing/2014/main" id="{1CA26DAA-6DB3-25AA-66B3-1705FC12CBAD}"/>
                </a:ext>
              </a:extLst>
            </p:cNvPr>
            <p:cNvSpPr txBox="1">
              <a:spLocks noChangeArrowheads="1"/>
            </p:cNvSpPr>
            <p:nvPr/>
          </p:nvSpPr>
          <p:spPr bwMode="auto">
            <a:xfrm>
              <a:off x="7388225" y="5638800"/>
              <a:ext cx="609600"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marL="0" marR="0" lvl="0" indent="0" algn="l" defTabSz="1219170" rtl="0" eaLnBrk="1" fontAlgn="auto" latinLnBrk="0" hangingPunct="1">
                <a:lnSpc>
                  <a:spcPct val="100000"/>
                </a:lnSpc>
                <a:spcBef>
                  <a:spcPct val="50000"/>
                </a:spcBef>
                <a:spcAft>
                  <a:spcPts val="0"/>
                </a:spcAft>
                <a:buClr>
                  <a:srgbClr val="000000"/>
                </a:buClr>
                <a:buSzTx/>
                <a:buFontTx/>
                <a:buNone/>
                <a:tabLst/>
                <a:defRPr/>
              </a:pPr>
              <a:r>
                <a:rPr kumimoji="0" lang="en-US" altLang="en-US" sz="3333" b="1" i="0" u="none" strike="noStrike" kern="0" cap="none" spc="0" normalizeH="0" baseline="0" noProof="0" dirty="0">
                  <a:ln>
                    <a:noFill/>
                  </a:ln>
                  <a:solidFill>
                    <a:srgbClr val="FF0066"/>
                  </a:solidFill>
                  <a:effectLst/>
                  <a:uLnTx/>
                  <a:uFillTx/>
                  <a:latin typeface="Sitka Small" panose="02000505000000020004" pitchFamily="2" charset="0"/>
                  <a:ea typeface="+mn-ea"/>
                  <a:cs typeface="Arial"/>
                  <a:sym typeface="Arial"/>
                </a:rPr>
                <a:t>O</a:t>
              </a:r>
            </a:p>
          </p:txBody>
        </p:sp>
        <p:sp>
          <p:nvSpPr>
            <p:cNvPr id="51" name="Text Box 23">
              <a:extLst>
                <a:ext uri="{FF2B5EF4-FFF2-40B4-BE49-F238E27FC236}">
                  <a16:creationId xmlns:a16="http://schemas.microsoft.com/office/drawing/2014/main" id="{4491348E-7E94-D434-9472-E6F056EDEBA3}"/>
                </a:ext>
              </a:extLst>
            </p:cNvPr>
            <p:cNvSpPr txBox="1">
              <a:spLocks noChangeArrowheads="1"/>
            </p:cNvSpPr>
            <p:nvPr/>
          </p:nvSpPr>
          <p:spPr bwMode="auto">
            <a:xfrm>
              <a:off x="8686801" y="4876801"/>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marL="0" marR="0" lvl="0" indent="0" algn="l" defTabSz="1219170" rtl="0" eaLnBrk="1" fontAlgn="auto" latinLnBrk="0" hangingPunct="1">
                <a:lnSpc>
                  <a:spcPct val="100000"/>
                </a:lnSpc>
                <a:spcBef>
                  <a:spcPct val="50000"/>
                </a:spcBef>
                <a:spcAft>
                  <a:spcPts val="0"/>
                </a:spcAft>
                <a:buClr>
                  <a:srgbClr val="000000"/>
                </a:buClr>
                <a:buSzTx/>
                <a:buFontTx/>
                <a:buNone/>
                <a:tabLst/>
                <a:defRPr/>
              </a:pPr>
              <a:r>
                <a:rPr kumimoji="0" lang="en-US" altLang="en-US" sz="3333" b="0" i="0" u="none" strike="noStrike" kern="0" cap="none" spc="0" normalizeH="0" baseline="0" noProof="0" dirty="0">
                  <a:ln>
                    <a:noFill/>
                  </a:ln>
                  <a:solidFill>
                    <a:srgbClr val="FF0066"/>
                  </a:solidFill>
                  <a:effectLst/>
                  <a:uLnTx/>
                  <a:uFillTx/>
                  <a:latin typeface="Sitka Small" panose="02000505000000020004" pitchFamily="2" charset="0"/>
                  <a:ea typeface="+mn-ea"/>
                  <a:cs typeface="Arial"/>
                  <a:sym typeface="Arial"/>
                </a:rPr>
                <a:t>R</a:t>
              </a:r>
            </a:p>
          </p:txBody>
        </p:sp>
        <p:sp>
          <p:nvSpPr>
            <p:cNvPr id="52" name="Text Box 24">
              <a:extLst>
                <a:ext uri="{FF2B5EF4-FFF2-40B4-BE49-F238E27FC236}">
                  <a16:creationId xmlns:a16="http://schemas.microsoft.com/office/drawing/2014/main" id="{1C259555-5674-0B48-0A66-EAB00BD8DA0B}"/>
                </a:ext>
              </a:extLst>
            </p:cNvPr>
            <p:cNvSpPr txBox="1">
              <a:spLocks noChangeArrowheads="1"/>
            </p:cNvSpPr>
            <p:nvPr/>
          </p:nvSpPr>
          <p:spPr bwMode="auto">
            <a:xfrm>
              <a:off x="8610600" y="3173412"/>
              <a:ext cx="457199" cy="71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marL="0" marR="0" lvl="0" indent="0" algn="l" defTabSz="1219170" rtl="0" eaLnBrk="1" fontAlgn="auto" latinLnBrk="0" hangingPunct="1">
                <a:lnSpc>
                  <a:spcPct val="100000"/>
                </a:lnSpc>
                <a:spcBef>
                  <a:spcPct val="50000"/>
                </a:spcBef>
                <a:spcAft>
                  <a:spcPts val="0"/>
                </a:spcAft>
                <a:buClr>
                  <a:srgbClr val="000000"/>
                </a:buClr>
                <a:buSzTx/>
                <a:buFontTx/>
                <a:buNone/>
                <a:tabLst/>
                <a:defRPr/>
              </a:pPr>
              <a:r>
                <a:rPr kumimoji="0" lang="en-US" altLang="en-US" sz="3333" b="0" i="0" u="none" strike="noStrike" kern="0" cap="none" spc="0" normalizeH="0" baseline="0" noProof="0" dirty="0">
                  <a:ln>
                    <a:noFill/>
                  </a:ln>
                  <a:solidFill>
                    <a:srgbClr val="FF0066"/>
                  </a:solidFill>
                  <a:effectLst/>
                  <a:uLnTx/>
                  <a:uFillTx/>
                  <a:latin typeface="Sitka Small" panose="02000505000000020004" pitchFamily="2" charset="0"/>
                  <a:ea typeface="+mn-ea"/>
                  <a:cs typeface="Arial"/>
                  <a:sym typeface="Arial"/>
                </a:rPr>
                <a:t>h</a:t>
              </a:r>
            </a:p>
          </p:txBody>
        </p:sp>
        <p:sp>
          <p:nvSpPr>
            <p:cNvPr id="53" name="Line 33">
              <a:extLst>
                <a:ext uri="{FF2B5EF4-FFF2-40B4-BE49-F238E27FC236}">
                  <a16:creationId xmlns:a16="http://schemas.microsoft.com/office/drawing/2014/main" id="{E23FFC90-3666-0B40-BC5C-C977D6155197}"/>
                </a:ext>
              </a:extLst>
            </p:cNvPr>
            <p:cNvSpPr>
              <a:spLocks noChangeShapeType="1"/>
            </p:cNvSpPr>
            <p:nvPr/>
          </p:nvSpPr>
          <p:spPr bwMode="auto">
            <a:xfrm>
              <a:off x="7556500" y="18288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Arial"/>
                <a:sym typeface="Arial"/>
              </a:endParaRPr>
            </a:p>
          </p:txBody>
        </p:sp>
        <p:sp>
          <p:nvSpPr>
            <p:cNvPr id="54" name="Line 34">
              <a:extLst>
                <a:ext uri="{FF2B5EF4-FFF2-40B4-BE49-F238E27FC236}">
                  <a16:creationId xmlns:a16="http://schemas.microsoft.com/office/drawing/2014/main" id="{DDDCBD2C-7192-59C7-D986-469883B156FB}"/>
                </a:ext>
              </a:extLst>
            </p:cNvPr>
            <p:cNvSpPr>
              <a:spLocks noChangeShapeType="1"/>
            </p:cNvSpPr>
            <p:nvPr/>
          </p:nvSpPr>
          <p:spPr bwMode="auto">
            <a:xfrm>
              <a:off x="7635875" y="4533900"/>
              <a:ext cx="1508125" cy="0"/>
            </a:xfrm>
            <a:prstGeom prst="line">
              <a:avLst/>
            </a:prstGeom>
            <a:noFill/>
            <a:ln w="19050">
              <a:solidFill>
                <a:srgbClr val="7030A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Sitka Small" panose="02000505000000020004" pitchFamily="2" charset="0"/>
                <a:ea typeface="+mn-ea"/>
                <a:cs typeface="Arial"/>
                <a:sym typeface="Arial"/>
              </a:endParaRPr>
            </a:p>
          </p:txBody>
        </p:sp>
      </p:grpSp>
    </p:spTree>
    <p:extLst>
      <p:ext uri="{BB962C8B-B14F-4D97-AF65-F5344CB8AC3E}">
        <p14:creationId xmlns:p14="http://schemas.microsoft.com/office/powerpoint/2010/main" val="115046823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2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ircle(in)">
                                      <p:cBhvr>
                                        <p:cTn id="12" dur="2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circle(in)">
                                      <p:cBhvr>
                                        <p:cTn id="17" dur="2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circle(in)">
                                      <p:cBhvr>
                                        <p:cTn id="22" dur="20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circle(in)">
                                      <p:cBhvr>
                                        <p:cTn id="2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46" name="Rounded Rectangle 45" descr="n81 zalo Nguyen Thi Tho"/>
          <p:cNvSpPr/>
          <p:nvPr/>
        </p:nvSpPr>
        <p:spPr>
          <a:xfrm>
            <a:off x="5164388" y="936505"/>
            <a:ext cx="1714512" cy="571504"/>
          </a:xfrm>
          <a:prstGeom prst="round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sp>
        <p:nvSpPr>
          <p:cNvPr id="845" name="Google Shape;845;p23" descr="n81 zalo Nguyen Thi Tho"/>
          <p:cNvSpPr txBox="1">
            <a:spLocks noGrp="1"/>
          </p:cNvSpPr>
          <p:nvPr>
            <p:ph type="title"/>
          </p:nvPr>
        </p:nvSpPr>
        <p:spPr>
          <a:xfrm>
            <a:off x="1714469" y="0"/>
            <a:ext cx="8684000" cy="827200"/>
          </a:xfrm>
          <a:prstGeom prst="rect">
            <a:avLst/>
          </a:prstGeom>
        </p:spPr>
        <p:txBody>
          <a:bodyPr spcFirstLastPara="1" wrap="square" lIns="0" tIns="0" rIns="0" bIns="0" anchor="b" anchorCtr="0">
            <a:noAutofit/>
          </a:bodyPr>
          <a:lstStyle/>
          <a:p>
            <a:r>
              <a:rPr lang="vi-VN" sz="4000" dirty="0">
                <a:latin typeface="+mj-lt"/>
              </a:rPr>
              <a:t>CỦNG CỐ BÀI HỌC</a:t>
            </a:r>
            <a:endParaRPr sz="4000">
              <a:latin typeface="+mj-lt"/>
            </a:endParaRPr>
          </a:p>
        </p:txBody>
      </p:sp>
      <p:cxnSp>
        <p:nvCxnSpPr>
          <p:cNvPr id="847" name="Google Shape;847;p23" descr="n81 zalo Nguyen Thi Tho"/>
          <p:cNvCxnSpPr>
            <a:cxnSpLocks/>
          </p:cNvCxnSpPr>
          <p:nvPr/>
        </p:nvCxnSpPr>
        <p:spPr>
          <a:xfrm>
            <a:off x="6001535" y="1765236"/>
            <a:ext cx="4754880" cy="0"/>
          </a:xfrm>
          <a:prstGeom prst="bentConnector3">
            <a:avLst>
              <a:gd name="adj1" fmla="val 50000"/>
            </a:avLst>
          </a:prstGeom>
          <a:noFill/>
          <a:ln w="9525" cap="flat" cmpd="sng">
            <a:solidFill>
              <a:srgbClr val="FFFFFF"/>
            </a:solidFill>
            <a:prstDash val="solid"/>
            <a:round/>
            <a:headEnd type="diamond" w="med" len="med"/>
            <a:tailEnd type="diamond" w="med" len="med"/>
          </a:ln>
        </p:spPr>
      </p:cxnSp>
      <p:cxnSp>
        <p:nvCxnSpPr>
          <p:cNvPr id="859" name="Google Shape;859;p23" descr="n81 zalo Nguyen Thi Tho"/>
          <p:cNvCxnSpPr>
            <a:cxnSpLocks/>
          </p:cNvCxnSpPr>
          <p:nvPr/>
        </p:nvCxnSpPr>
        <p:spPr>
          <a:xfrm flipV="1">
            <a:off x="1600199" y="1620454"/>
            <a:ext cx="4389120" cy="153698"/>
          </a:xfrm>
          <a:prstGeom prst="bentConnector2">
            <a:avLst/>
          </a:prstGeom>
          <a:noFill/>
          <a:ln w="9525" cap="flat" cmpd="sng">
            <a:solidFill>
              <a:srgbClr val="FFFFFF"/>
            </a:solidFill>
            <a:prstDash val="solid"/>
            <a:round/>
            <a:headEnd type="diamond" w="med" len="med"/>
            <a:tailEnd type="diamond" w="med" len="med"/>
          </a:ln>
        </p:spPr>
      </p:cxnSp>
      <p:sp>
        <p:nvSpPr>
          <p:cNvPr id="848" name="Google Shape;848;p23" descr="n81 zalo Nguyen Thi Tho"/>
          <p:cNvSpPr txBox="1"/>
          <p:nvPr/>
        </p:nvSpPr>
        <p:spPr>
          <a:xfrm>
            <a:off x="4973887" y="841254"/>
            <a:ext cx="2050800" cy="779200"/>
          </a:xfrm>
          <a:prstGeom prst="rect">
            <a:avLst/>
          </a:prstGeom>
          <a:noFill/>
          <a:ln>
            <a:noFill/>
          </a:ln>
        </p:spPr>
        <p:txBody>
          <a:bodyPr spcFirstLastPara="1" wrap="square" lIns="121900" tIns="121900" rIns="121900" bIns="121900" anchor="ctr" anchorCtr="0">
            <a:noAutofit/>
          </a:bodyPr>
          <a:lstStyle/>
          <a:p>
            <a:pPr algn="ctr" defTabSz="1219170" eaLnBrk="1" fontAlgn="auto" hangingPunct="1">
              <a:spcBef>
                <a:spcPts val="0"/>
              </a:spcBef>
              <a:spcAft>
                <a:spcPts val="0"/>
              </a:spcAft>
              <a:buClr>
                <a:srgbClr val="000000"/>
              </a:buClr>
            </a:pPr>
            <a:r>
              <a:rPr lang="vi-VN" sz="3733" b="1" kern="0">
                <a:solidFill>
                  <a:srgbClr val="FFFFFF"/>
                </a:solidFill>
                <a:latin typeface="Sitka Small" pitchFamily="2" charset="0"/>
                <a:ea typeface="Abel"/>
                <a:cs typeface="Abel"/>
                <a:sym typeface="Abel"/>
              </a:rPr>
              <a:t>Bài 1</a:t>
            </a:r>
            <a:endParaRPr sz="3733" b="1" kern="0">
              <a:solidFill>
                <a:srgbClr val="FFFFFF"/>
              </a:solidFill>
              <a:latin typeface="Sitka Small" pitchFamily="2" charset="0"/>
              <a:ea typeface="Abel"/>
              <a:cs typeface="Abel"/>
              <a:sym typeface="Abel"/>
            </a:endParaRPr>
          </a:p>
        </p:txBody>
      </p:sp>
      <p:grpSp>
        <p:nvGrpSpPr>
          <p:cNvPr id="59" name="Group 58" descr="n81 zalo Nguyen Thi Tho">
            <a:extLst>
              <a:ext uri="{FF2B5EF4-FFF2-40B4-BE49-F238E27FC236}">
                <a16:creationId xmlns:a16="http://schemas.microsoft.com/office/drawing/2014/main" id="{F0484F01-1CE5-79FD-E3CD-0413C54C0F57}"/>
              </a:ext>
            </a:extLst>
          </p:cNvPr>
          <p:cNvGrpSpPr/>
          <p:nvPr/>
        </p:nvGrpSpPr>
        <p:grpSpPr>
          <a:xfrm>
            <a:off x="289530" y="1774152"/>
            <a:ext cx="2665049" cy="4187908"/>
            <a:chOff x="289529" y="1774152"/>
            <a:chExt cx="2665049" cy="4187908"/>
          </a:xfrm>
        </p:grpSpPr>
        <p:sp>
          <p:nvSpPr>
            <p:cNvPr id="47" name="Rectangle 46"/>
            <p:cNvSpPr/>
            <p:nvPr/>
          </p:nvSpPr>
          <p:spPr>
            <a:xfrm>
              <a:off x="583226" y="2344597"/>
              <a:ext cx="2050214" cy="7792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mj-lt"/>
                <a:sym typeface="Arial"/>
              </a:endParaRPr>
            </a:p>
          </p:txBody>
        </p:sp>
        <p:sp>
          <p:nvSpPr>
            <p:cNvPr id="42" name="Rectangle 41"/>
            <p:cNvSpPr/>
            <p:nvPr/>
          </p:nvSpPr>
          <p:spPr>
            <a:xfrm>
              <a:off x="289529" y="3906667"/>
              <a:ext cx="2665049" cy="205539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2400" kern="0">
                <a:solidFill>
                  <a:srgbClr val="FFFFFF"/>
                </a:solidFill>
                <a:latin typeface="+mj-lt"/>
                <a:sym typeface="Arial"/>
              </a:endParaRPr>
            </a:p>
          </p:txBody>
        </p:sp>
        <p:cxnSp>
          <p:nvCxnSpPr>
            <p:cNvPr id="850" name="Google Shape;850;p23"/>
            <p:cNvCxnSpPr/>
            <p:nvPr/>
          </p:nvCxnSpPr>
          <p:spPr>
            <a:xfrm rot="5400000">
              <a:off x="1264865" y="3478039"/>
              <a:ext cx="665696" cy="1059"/>
            </a:xfrm>
            <a:prstGeom prst="straightConnector1">
              <a:avLst/>
            </a:prstGeom>
            <a:noFill/>
            <a:ln w="9525" cap="flat" cmpd="sng">
              <a:solidFill>
                <a:srgbClr val="FFFFFF"/>
              </a:solidFill>
              <a:prstDash val="solid"/>
              <a:round/>
              <a:headEnd type="diamond" w="med" len="med"/>
              <a:tailEnd type="diamond" w="med" len="med"/>
            </a:ln>
          </p:spPr>
        </p:cxnSp>
        <p:cxnSp>
          <p:nvCxnSpPr>
            <p:cNvPr id="853" name="Google Shape;853;p23"/>
            <p:cNvCxnSpPr/>
            <p:nvPr/>
          </p:nvCxnSpPr>
          <p:spPr>
            <a:xfrm rot="5400000" flipH="1" flipV="1">
              <a:off x="1354513" y="2011220"/>
              <a:ext cx="476253" cy="2117"/>
            </a:xfrm>
            <a:prstGeom prst="straightConnector1">
              <a:avLst/>
            </a:prstGeom>
            <a:noFill/>
            <a:ln w="9525" cap="flat" cmpd="sng">
              <a:solidFill>
                <a:srgbClr val="FFFFFF"/>
              </a:solidFill>
              <a:prstDash val="solid"/>
              <a:round/>
              <a:headEnd type="diamond" w="med" len="med"/>
              <a:tailEnd type="diamond" w="med" len="med"/>
            </a:ln>
          </p:spPr>
        </p:cxnSp>
        <p:sp>
          <p:nvSpPr>
            <p:cNvPr id="851" name="Google Shape;851;p23"/>
            <p:cNvSpPr txBox="1"/>
            <p:nvPr/>
          </p:nvSpPr>
          <p:spPr>
            <a:xfrm>
              <a:off x="289530" y="3935694"/>
              <a:ext cx="2665048" cy="1960145"/>
            </a:xfrm>
            <a:prstGeom prst="rect">
              <a:avLst/>
            </a:prstGeom>
            <a:noFill/>
            <a:ln>
              <a:noFill/>
            </a:ln>
          </p:spPr>
          <p:txBody>
            <a:bodyPr spcFirstLastPara="1" wrap="square" lIns="121900" tIns="121900" rIns="121900" bIns="121900" anchor="ctr" anchorCtr="0">
              <a:noAutofit/>
            </a:bodyPr>
            <a:lstStyle/>
            <a:p>
              <a:pPr algn="ctr" defTabSz="1219170" eaLnBrk="1" fontAlgn="auto" hangingPunct="1">
                <a:spcBef>
                  <a:spcPts val="0"/>
                </a:spcBef>
                <a:spcAft>
                  <a:spcPts val="0"/>
                </a:spcAft>
                <a:buClr>
                  <a:srgbClr val="000000"/>
                </a:buClr>
                <a:defRPr/>
              </a:pPr>
              <a:r>
                <a:rPr lang="en-US" sz="2400" kern="0">
                  <a:solidFill>
                    <a:srgbClr val="000000"/>
                  </a:solidFill>
                  <a:latin typeface="+mj-lt"/>
                  <a:cs typeface="Times New Roman" panose="02020603050405020304" pitchFamily="18" charset="0"/>
                  <a:sym typeface="Arial"/>
                </a:rPr>
                <a:t>Trọng lực tác dụng lên vật chính là lực hấp dẫn giữa Trái đất và vật.</a:t>
              </a:r>
              <a:endParaRPr lang="en-US" sz="2400" kern="0" dirty="0">
                <a:solidFill>
                  <a:srgbClr val="FFFFFF"/>
                </a:solidFill>
                <a:latin typeface="+mj-lt"/>
                <a:cs typeface="Times New Roman" panose="02020603050405020304" pitchFamily="18" charset="0"/>
                <a:sym typeface="Arial"/>
              </a:endParaRPr>
            </a:p>
          </p:txBody>
        </p:sp>
        <p:sp>
          <p:nvSpPr>
            <p:cNvPr id="854" name="Google Shape;854;p23"/>
            <p:cNvSpPr txBox="1"/>
            <p:nvPr/>
          </p:nvSpPr>
          <p:spPr>
            <a:xfrm>
              <a:off x="531517" y="2344597"/>
              <a:ext cx="2149696" cy="779200"/>
            </a:xfrm>
            <a:prstGeom prst="rect">
              <a:avLst/>
            </a:prstGeom>
            <a:noFill/>
            <a:ln>
              <a:noFill/>
            </a:ln>
          </p:spPr>
          <p:txBody>
            <a:bodyPr spcFirstLastPara="1" wrap="square" lIns="121900" tIns="121900" rIns="121900" bIns="121900" anchor="ctr" anchorCtr="0">
              <a:noAutofit/>
            </a:bodyPr>
            <a:lstStyle/>
            <a:p>
              <a:pPr algn="ctr" defTabSz="1219170" eaLnBrk="1" fontAlgn="auto" hangingPunct="1">
                <a:spcBef>
                  <a:spcPts val="0"/>
                </a:spcBef>
                <a:spcAft>
                  <a:spcPts val="0"/>
                </a:spcAft>
                <a:buClr>
                  <a:srgbClr val="000000"/>
                </a:buClr>
              </a:pPr>
              <a:r>
                <a:rPr lang="vi-VN" sz="2400" kern="0">
                  <a:solidFill>
                    <a:srgbClr val="FFFFFF"/>
                  </a:solidFill>
                  <a:latin typeface="+mj-lt"/>
                  <a:ea typeface="Abel"/>
                  <a:cs typeface="Abel"/>
                  <a:sym typeface="Abel"/>
                </a:rPr>
                <a:t>Lực hấp dẫn</a:t>
              </a:r>
              <a:r>
                <a:rPr lang="en-US" sz="2400" kern="0">
                  <a:solidFill>
                    <a:srgbClr val="FFFFFF"/>
                  </a:solidFill>
                  <a:latin typeface="+mj-lt"/>
                  <a:ea typeface="Abel"/>
                  <a:cs typeface="Abel"/>
                  <a:sym typeface="Abel"/>
                </a:rPr>
                <a:t> của Trái đất</a:t>
              </a:r>
              <a:endParaRPr sz="2400" kern="0">
                <a:solidFill>
                  <a:srgbClr val="FFFFFF"/>
                </a:solidFill>
                <a:latin typeface="+mj-lt"/>
                <a:ea typeface="Abel"/>
                <a:cs typeface="Abel"/>
                <a:sym typeface="Abel"/>
              </a:endParaRPr>
            </a:p>
          </p:txBody>
        </p:sp>
      </p:grpSp>
      <p:grpSp>
        <p:nvGrpSpPr>
          <p:cNvPr id="60" name="Group 59" descr="n81 zalo Nguyen Thi Tho">
            <a:extLst>
              <a:ext uri="{FF2B5EF4-FFF2-40B4-BE49-F238E27FC236}">
                <a16:creationId xmlns:a16="http://schemas.microsoft.com/office/drawing/2014/main" id="{18E19BDF-FCF1-D673-D5D6-9327776F4E6F}"/>
              </a:ext>
            </a:extLst>
          </p:cNvPr>
          <p:cNvGrpSpPr/>
          <p:nvPr/>
        </p:nvGrpSpPr>
        <p:grpSpPr>
          <a:xfrm>
            <a:off x="3219398" y="1784289"/>
            <a:ext cx="2117397" cy="2831425"/>
            <a:chOff x="3219397" y="1784287"/>
            <a:chExt cx="2117397" cy="2831425"/>
          </a:xfrm>
        </p:grpSpPr>
        <p:sp>
          <p:nvSpPr>
            <p:cNvPr id="48" name="Rectangle 47"/>
            <p:cNvSpPr/>
            <p:nvPr/>
          </p:nvSpPr>
          <p:spPr>
            <a:xfrm>
              <a:off x="3584424" y="2355790"/>
              <a:ext cx="1387345" cy="778142"/>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mj-lt"/>
                <a:sym typeface="Arial"/>
              </a:endParaRPr>
            </a:p>
          </p:txBody>
        </p:sp>
        <p:cxnSp>
          <p:nvCxnSpPr>
            <p:cNvPr id="857" name="Google Shape;857;p23"/>
            <p:cNvCxnSpPr/>
            <p:nvPr/>
          </p:nvCxnSpPr>
          <p:spPr>
            <a:xfrm rot="5400000" flipH="1" flipV="1">
              <a:off x="4028725" y="2022412"/>
              <a:ext cx="476252" cy="1"/>
            </a:xfrm>
            <a:prstGeom prst="straightConnector1">
              <a:avLst/>
            </a:prstGeom>
            <a:noFill/>
            <a:ln w="9525" cap="flat" cmpd="sng">
              <a:solidFill>
                <a:srgbClr val="FFFFFF"/>
              </a:solidFill>
              <a:prstDash val="solid"/>
              <a:round/>
              <a:headEnd type="diamond" w="med" len="med"/>
              <a:tailEnd type="diamond" w="med" len="med"/>
            </a:ln>
          </p:spPr>
        </p:cxnSp>
        <p:sp>
          <p:nvSpPr>
            <p:cNvPr id="852" name="Google Shape;852;p23"/>
            <p:cNvSpPr txBox="1"/>
            <p:nvPr/>
          </p:nvSpPr>
          <p:spPr>
            <a:xfrm>
              <a:off x="3475721" y="2354731"/>
              <a:ext cx="1582257" cy="779200"/>
            </a:xfrm>
            <a:prstGeom prst="rect">
              <a:avLst/>
            </a:prstGeom>
            <a:noFill/>
            <a:ln>
              <a:noFill/>
            </a:ln>
          </p:spPr>
          <p:txBody>
            <a:bodyPr spcFirstLastPara="1" wrap="square" lIns="121900" tIns="121900" rIns="121900" bIns="121900" anchor="ctr" anchorCtr="0">
              <a:noAutofit/>
            </a:bodyPr>
            <a:lstStyle/>
            <a:p>
              <a:pPr algn="ctr" defTabSz="1219170" eaLnBrk="1" fontAlgn="auto" hangingPunct="1">
                <a:spcBef>
                  <a:spcPts val="0"/>
                </a:spcBef>
                <a:spcAft>
                  <a:spcPts val="0"/>
                </a:spcAft>
                <a:buClr>
                  <a:srgbClr val="000000"/>
                </a:buClr>
                <a:defRPr/>
              </a:pPr>
              <a:r>
                <a:rPr lang="en-US" sz="2400" kern="0">
                  <a:solidFill>
                    <a:srgbClr val="FFFFFF"/>
                  </a:solidFill>
                  <a:latin typeface="+mj-lt"/>
                  <a:cs typeface="Tahoma" panose="020B0604030504040204" pitchFamily="34" charset="0"/>
                  <a:sym typeface="Arial"/>
                </a:rPr>
                <a:t>Lực hấp dẫn</a:t>
              </a:r>
              <a:endParaRPr sz="2400" kern="0">
                <a:solidFill>
                  <a:srgbClr val="FFFFFF"/>
                </a:solidFill>
                <a:latin typeface="+mj-lt"/>
                <a:ea typeface="Abel"/>
                <a:cs typeface="Abel"/>
                <a:sym typeface="Abel"/>
              </a:endParaRPr>
            </a:p>
          </p:txBody>
        </p:sp>
        <p:cxnSp>
          <p:nvCxnSpPr>
            <p:cNvPr id="35" name="Google Shape;850;p23"/>
            <p:cNvCxnSpPr/>
            <p:nvPr/>
          </p:nvCxnSpPr>
          <p:spPr>
            <a:xfrm rot="5400000">
              <a:off x="3982155" y="3426882"/>
              <a:ext cx="571504" cy="2117"/>
            </a:xfrm>
            <a:prstGeom prst="straightConnector1">
              <a:avLst/>
            </a:prstGeom>
            <a:noFill/>
            <a:ln w="9525" cap="flat" cmpd="sng">
              <a:solidFill>
                <a:srgbClr val="FFFFFF"/>
              </a:solidFill>
              <a:prstDash val="solid"/>
              <a:round/>
              <a:headEnd type="diamond" w="med" len="med"/>
              <a:tailEnd type="diamond" w="med" len="med"/>
            </a:ln>
          </p:spPr>
        </p:cxnSp>
        <p:graphicFrame>
          <p:nvGraphicFramePr>
            <p:cNvPr id="14338" name="Object 2"/>
            <p:cNvGraphicFramePr>
              <a:graphicFrameLocks noChangeAspect="1"/>
            </p:cNvGraphicFramePr>
            <p:nvPr>
              <p:extLst>
                <p:ext uri="{D42A27DB-BD31-4B8C-83A1-F6EECF244321}">
                  <p14:modId xmlns:p14="http://schemas.microsoft.com/office/powerpoint/2010/main" val="2489951864"/>
                </p:ext>
              </p:extLst>
            </p:nvPr>
          </p:nvGraphicFramePr>
          <p:xfrm>
            <a:off x="3219397" y="3721949"/>
            <a:ext cx="2117397" cy="893763"/>
          </p:xfrm>
          <a:graphic>
            <a:graphicData uri="http://schemas.openxmlformats.org/presentationml/2006/ole">
              <mc:AlternateContent xmlns:mc="http://schemas.openxmlformats.org/markup-compatibility/2006">
                <mc:Choice xmlns:v="urn:schemas-microsoft-com:vml" Requires="v">
                  <p:oleObj name="Equation" r:id="rId3" imgW="888840" imgH="393480" progId="Equation.DSMT4">
                    <p:embed/>
                  </p:oleObj>
                </mc:Choice>
                <mc:Fallback>
                  <p:oleObj name="Equation" r:id="rId3" imgW="888840" imgH="393480" progId="Equation.DSMT4">
                    <p:embed/>
                    <p:pic>
                      <p:nvPicPr>
                        <p:cNvPr id="14338" name="Object 2"/>
                        <p:cNvPicPr>
                          <a:picLocks noChangeAspect="1" noChangeArrowheads="1"/>
                        </p:cNvPicPr>
                        <p:nvPr/>
                      </p:nvPicPr>
                      <p:blipFill>
                        <a:blip r:embed="rId4"/>
                        <a:srcRect/>
                        <a:stretch>
                          <a:fillRect/>
                        </a:stretch>
                      </p:blipFill>
                      <p:spPr bwMode="auto">
                        <a:xfrm>
                          <a:off x="3219397" y="3721949"/>
                          <a:ext cx="2117397" cy="893763"/>
                        </a:xfrm>
                        <a:prstGeom prst="rect">
                          <a:avLst/>
                        </a:prstGeom>
                        <a:solidFill>
                          <a:srgbClr val="92D050"/>
                        </a:solidFill>
                        <a:ln w="19050">
                          <a:solidFill>
                            <a:schemeClr val="accent1"/>
                          </a:solidFill>
                          <a:miter lim="800000"/>
                          <a:headEnd/>
                          <a:tailEnd/>
                        </a:ln>
                      </p:spPr>
                    </p:pic>
                  </p:oleObj>
                </mc:Fallback>
              </mc:AlternateContent>
            </a:graphicData>
          </a:graphic>
        </p:graphicFrame>
      </p:grpSp>
      <p:grpSp>
        <p:nvGrpSpPr>
          <p:cNvPr id="61" name="Group 60" descr="n81 zalo Nguyen Thi Tho">
            <a:extLst>
              <a:ext uri="{FF2B5EF4-FFF2-40B4-BE49-F238E27FC236}">
                <a16:creationId xmlns:a16="http://schemas.microsoft.com/office/drawing/2014/main" id="{74BF78F0-9A6C-3CB5-2AB6-C9DBC4602B33}"/>
              </a:ext>
            </a:extLst>
          </p:cNvPr>
          <p:cNvGrpSpPr/>
          <p:nvPr/>
        </p:nvGrpSpPr>
        <p:grpSpPr>
          <a:xfrm>
            <a:off x="5849265" y="1784287"/>
            <a:ext cx="3664249" cy="4872417"/>
            <a:chOff x="5849263" y="1784285"/>
            <a:chExt cx="3664249" cy="4872417"/>
          </a:xfrm>
        </p:grpSpPr>
        <p:sp>
          <p:nvSpPr>
            <p:cNvPr id="49" name="Rectangle 48"/>
            <p:cNvSpPr/>
            <p:nvPr/>
          </p:nvSpPr>
          <p:spPr>
            <a:xfrm>
              <a:off x="6953533" y="2279586"/>
              <a:ext cx="1390470" cy="862602"/>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2400" kern="0">
                <a:solidFill>
                  <a:srgbClr val="FFFFFF"/>
                </a:solidFill>
                <a:latin typeface="+mj-lt"/>
                <a:sym typeface="Arial"/>
              </a:endParaRPr>
            </a:p>
          </p:txBody>
        </p:sp>
        <p:cxnSp>
          <p:nvCxnSpPr>
            <p:cNvPr id="30" name="Google Shape;853;p23"/>
            <p:cNvCxnSpPr/>
            <p:nvPr/>
          </p:nvCxnSpPr>
          <p:spPr>
            <a:xfrm rot="5400000" flipH="1" flipV="1">
              <a:off x="7381100" y="2021353"/>
              <a:ext cx="476253" cy="2117"/>
            </a:xfrm>
            <a:prstGeom prst="straightConnector1">
              <a:avLst/>
            </a:prstGeom>
            <a:noFill/>
            <a:ln w="9525" cap="flat" cmpd="sng">
              <a:solidFill>
                <a:srgbClr val="FFFFFF"/>
              </a:solidFill>
              <a:prstDash val="solid"/>
              <a:round/>
              <a:headEnd type="diamond" w="med" len="med"/>
              <a:tailEnd type="diamond" w="med" len="med"/>
            </a:ln>
          </p:spPr>
        </p:cxnSp>
        <p:sp>
          <p:nvSpPr>
            <p:cNvPr id="37" name="TextBox 13"/>
            <p:cNvSpPr txBox="1">
              <a:spLocks noChangeArrowheads="1"/>
            </p:cNvSpPr>
            <p:nvPr/>
          </p:nvSpPr>
          <p:spPr bwMode="auto">
            <a:xfrm>
              <a:off x="6651177" y="2258420"/>
              <a:ext cx="19613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defTabSz="1219170" eaLnBrk="1" fontAlgn="auto" hangingPunct="1">
                <a:spcBef>
                  <a:spcPts val="0"/>
                </a:spcBef>
                <a:spcAft>
                  <a:spcPts val="0"/>
                </a:spcAft>
                <a:buClr>
                  <a:srgbClr val="000000"/>
                </a:buClr>
              </a:pPr>
              <a:r>
                <a:rPr lang="en-US" sz="2400" kern="0">
                  <a:solidFill>
                    <a:srgbClr val="FFFFFF"/>
                  </a:solidFill>
                  <a:latin typeface="+mj-lt"/>
                  <a:cs typeface="Tahoma" pitchFamily="34" charset="0"/>
                  <a:sym typeface="Arial"/>
                </a:rPr>
                <a:t>Trường hấp dẫn</a:t>
              </a:r>
              <a:endParaRPr lang="en-US" sz="2400" kern="0" dirty="0">
                <a:solidFill>
                  <a:srgbClr val="FFFFFF"/>
                </a:solidFill>
                <a:latin typeface="+mj-lt"/>
                <a:cs typeface="Tahoma" pitchFamily="34" charset="0"/>
                <a:sym typeface="Arial"/>
              </a:endParaRPr>
            </a:p>
          </p:txBody>
        </p:sp>
        <p:cxnSp>
          <p:nvCxnSpPr>
            <p:cNvPr id="43" name="Google Shape;850;p23"/>
            <p:cNvCxnSpPr/>
            <p:nvPr/>
          </p:nvCxnSpPr>
          <p:spPr>
            <a:xfrm rot="5400000">
              <a:off x="7537462" y="3317439"/>
              <a:ext cx="284693" cy="1059"/>
            </a:xfrm>
            <a:prstGeom prst="straightConnector1">
              <a:avLst/>
            </a:prstGeom>
            <a:noFill/>
            <a:ln w="9525" cap="flat" cmpd="sng">
              <a:solidFill>
                <a:srgbClr val="FFFFFF"/>
              </a:solidFill>
              <a:prstDash val="solid"/>
              <a:round/>
              <a:headEnd type="diamond" w="med" len="med"/>
              <a:tailEnd type="diamond" w="med" len="med"/>
            </a:ln>
          </p:spPr>
        </p:cxnSp>
        <p:sp>
          <p:nvSpPr>
            <p:cNvPr id="9" name="Rectangle 8">
              <a:extLst>
                <a:ext uri="{FF2B5EF4-FFF2-40B4-BE49-F238E27FC236}">
                  <a16:creationId xmlns:a16="http://schemas.microsoft.com/office/drawing/2014/main" id="{81E8AE49-761A-DE99-B263-22FB7224320B}"/>
                </a:ext>
              </a:extLst>
            </p:cNvPr>
            <p:cNvSpPr/>
            <p:nvPr/>
          </p:nvSpPr>
          <p:spPr>
            <a:xfrm>
              <a:off x="5849263" y="3532933"/>
              <a:ext cx="3664249" cy="303940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2400" kern="0">
                <a:solidFill>
                  <a:srgbClr val="FFFFFF"/>
                </a:solidFill>
                <a:latin typeface="+mj-lt"/>
                <a:sym typeface="Arial"/>
              </a:endParaRPr>
            </a:p>
          </p:txBody>
        </p:sp>
        <p:sp>
          <p:nvSpPr>
            <p:cNvPr id="10" name="Google Shape;851;p23">
              <a:extLst>
                <a:ext uri="{FF2B5EF4-FFF2-40B4-BE49-F238E27FC236}">
                  <a16:creationId xmlns:a16="http://schemas.microsoft.com/office/drawing/2014/main" id="{B9029AC9-0C94-CA95-B8CA-37C3E8305229}"/>
                </a:ext>
              </a:extLst>
            </p:cNvPr>
            <p:cNvSpPr txBox="1"/>
            <p:nvPr/>
          </p:nvSpPr>
          <p:spPr>
            <a:xfrm>
              <a:off x="5849263" y="3475054"/>
              <a:ext cx="3664249" cy="3181648"/>
            </a:xfrm>
            <a:prstGeom prst="rect">
              <a:avLst/>
            </a:prstGeom>
            <a:noFill/>
            <a:ln>
              <a:noFill/>
            </a:ln>
          </p:spPr>
          <p:txBody>
            <a:bodyPr spcFirstLastPara="1" wrap="square" lIns="121900" tIns="121900" rIns="121900" bIns="121900" anchor="ctr" anchorCtr="0">
              <a:noAutofit/>
            </a:bodyPr>
            <a:lstStyle/>
            <a:p>
              <a:pPr algn="ctr" defTabSz="1219170" eaLnBrk="1" fontAlgn="auto" hangingPunct="1">
                <a:spcBef>
                  <a:spcPts val="0"/>
                </a:spcBef>
                <a:spcAft>
                  <a:spcPts val="0"/>
                </a:spcAft>
                <a:buClr>
                  <a:srgbClr val="000000"/>
                </a:buClr>
                <a:defRPr/>
              </a:pPr>
              <a:r>
                <a:rPr lang="vi-VN" sz="2400" kern="0">
                  <a:solidFill>
                    <a:srgbClr val="000000"/>
                  </a:solidFill>
                  <a:latin typeface="+mj-lt"/>
                  <a:cs typeface="Times New Roman" panose="02020603050405020304" pitchFamily="18" charset="0"/>
                  <a:sym typeface="Arial"/>
                </a:rPr>
                <a:t>Trường hấp dẫn là trường lực do những vật có khối lượng gây ra xung quanh nó và trường hấp dẫn tác dụng lực hấp dẫn lên vật có khối lượng đặt trong nó.</a:t>
              </a:r>
              <a:endParaRPr lang="en-US" sz="2400" kern="0" dirty="0">
                <a:solidFill>
                  <a:srgbClr val="FFFFFF"/>
                </a:solidFill>
                <a:latin typeface="+mj-lt"/>
                <a:cs typeface="Times New Roman" panose="02020603050405020304" pitchFamily="18" charset="0"/>
                <a:sym typeface="Arial"/>
              </a:endParaRPr>
            </a:p>
          </p:txBody>
        </p:sp>
      </p:grpSp>
      <p:grpSp>
        <p:nvGrpSpPr>
          <p:cNvPr id="62" name="Group 61" descr="n81 zalo Nguyen Thi Tho">
            <a:extLst>
              <a:ext uri="{FF2B5EF4-FFF2-40B4-BE49-F238E27FC236}">
                <a16:creationId xmlns:a16="http://schemas.microsoft.com/office/drawing/2014/main" id="{C31E3B8E-DA24-8585-7FCD-6F19A4F1B22A}"/>
              </a:ext>
            </a:extLst>
          </p:cNvPr>
          <p:cNvGrpSpPr/>
          <p:nvPr/>
        </p:nvGrpSpPr>
        <p:grpSpPr>
          <a:xfrm>
            <a:off x="9610842" y="1784285"/>
            <a:ext cx="2323069" cy="3727091"/>
            <a:chOff x="9610841" y="1784283"/>
            <a:chExt cx="2323069" cy="3727091"/>
          </a:xfrm>
        </p:grpSpPr>
        <p:sp>
          <p:nvSpPr>
            <p:cNvPr id="3" name="Rectangle 2">
              <a:extLst>
                <a:ext uri="{FF2B5EF4-FFF2-40B4-BE49-F238E27FC236}">
                  <a16:creationId xmlns:a16="http://schemas.microsoft.com/office/drawing/2014/main" id="{9941BE8E-424E-B69A-D4FB-90DB1875101C}"/>
                </a:ext>
              </a:extLst>
            </p:cNvPr>
            <p:cNvSpPr/>
            <p:nvPr/>
          </p:nvSpPr>
          <p:spPr>
            <a:xfrm>
              <a:off x="9621231" y="2286001"/>
              <a:ext cx="2312679" cy="818746"/>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2400" kern="0">
                <a:solidFill>
                  <a:srgbClr val="FFFFFF"/>
                </a:solidFill>
                <a:latin typeface="+mj-lt"/>
                <a:sym typeface="Arial"/>
              </a:endParaRPr>
            </a:p>
          </p:txBody>
        </p:sp>
        <p:sp>
          <p:nvSpPr>
            <p:cNvPr id="4" name="TextBox 13">
              <a:extLst>
                <a:ext uri="{FF2B5EF4-FFF2-40B4-BE49-F238E27FC236}">
                  <a16:creationId xmlns:a16="http://schemas.microsoft.com/office/drawing/2014/main" id="{6C871CEC-082F-CE06-56EE-64CCF999A452}"/>
                </a:ext>
              </a:extLst>
            </p:cNvPr>
            <p:cNvSpPr txBox="1">
              <a:spLocks noChangeArrowheads="1"/>
            </p:cNvSpPr>
            <p:nvPr/>
          </p:nvSpPr>
          <p:spPr bwMode="auto">
            <a:xfrm>
              <a:off x="9610841" y="2286950"/>
              <a:ext cx="23126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defTabSz="1219170" eaLnBrk="1" fontAlgn="auto" hangingPunct="1">
                <a:spcBef>
                  <a:spcPts val="0"/>
                </a:spcBef>
                <a:spcAft>
                  <a:spcPts val="0"/>
                </a:spcAft>
                <a:buClr>
                  <a:srgbClr val="000000"/>
                </a:buClr>
              </a:pPr>
              <a:r>
                <a:rPr lang="en-US" sz="2400" kern="0">
                  <a:solidFill>
                    <a:srgbClr val="FFFFFF"/>
                  </a:solidFill>
                  <a:latin typeface="+mj-lt"/>
                  <a:cs typeface="Tahoma" pitchFamily="34" charset="0"/>
                  <a:sym typeface="Arial"/>
                </a:rPr>
                <a:t>Trường hấp dẫn Trái đất</a:t>
              </a:r>
              <a:endParaRPr lang="en-US" sz="2400" kern="0" dirty="0">
                <a:solidFill>
                  <a:srgbClr val="FFFFFF"/>
                </a:solidFill>
                <a:latin typeface="+mj-lt"/>
                <a:cs typeface="Tahoma" pitchFamily="34" charset="0"/>
                <a:sym typeface="Arial"/>
              </a:endParaRPr>
            </a:p>
          </p:txBody>
        </p:sp>
        <p:graphicFrame>
          <p:nvGraphicFramePr>
            <p:cNvPr id="5" name="Object 3">
              <a:extLst>
                <a:ext uri="{FF2B5EF4-FFF2-40B4-BE49-F238E27FC236}">
                  <a16:creationId xmlns:a16="http://schemas.microsoft.com/office/drawing/2014/main" id="{DBD45FDC-67A7-2C4E-06AD-56EBE4EC57DA}"/>
                </a:ext>
              </a:extLst>
            </p:cNvPr>
            <p:cNvGraphicFramePr>
              <a:graphicFrameLocks noChangeAspect="1"/>
            </p:cNvGraphicFramePr>
            <p:nvPr>
              <p:extLst>
                <p:ext uri="{D42A27DB-BD31-4B8C-83A1-F6EECF244321}">
                  <p14:modId xmlns:p14="http://schemas.microsoft.com/office/powerpoint/2010/main" val="89040369"/>
                </p:ext>
              </p:extLst>
            </p:nvPr>
          </p:nvGraphicFramePr>
          <p:xfrm>
            <a:off x="9731174" y="3536516"/>
            <a:ext cx="2042584" cy="783167"/>
          </p:xfrm>
          <a:graphic>
            <a:graphicData uri="http://schemas.openxmlformats.org/presentationml/2006/ole">
              <mc:AlternateContent xmlns:mc="http://schemas.openxmlformats.org/markup-compatibility/2006">
                <mc:Choice xmlns:v="urn:schemas-microsoft-com:vml" Requires="v">
                  <p:oleObj name="Equation" r:id="rId5" imgW="812447" imgH="418918" progId="">
                    <p:embed/>
                  </p:oleObj>
                </mc:Choice>
                <mc:Fallback>
                  <p:oleObj name="Equation" r:id="rId5" imgW="812447" imgH="418918" progId="">
                    <p:embed/>
                    <p:pic>
                      <p:nvPicPr>
                        <p:cNvPr id="14339"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174" y="3536516"/>
                          <a:ext cx="2042584" cy="783167"/>
                        </a:xfrm>
                        <a:prstGeom prst="rect">
                          <a:avLst/>
                        </a:prstGeom>
                        <a:solidFill>
                          <a:srgbClr val="92D050"/>
                        </a:solidFill>
                        <a:ln w="9525">
                          <a:solidFill>
                            <a:srgbClr val="000000"/>
                          </a:solidFill>
                          <a:miter lim="800000"/>
                          <a:headEnd/>
                          <a:tailEnd/>
                        </a:ln>
                      </p:spPr>
                    </p:pic>
                  </p:oleObj>
                </mc:Fallback>
              </mc:AlternateContent>
            </a:graphicData>
          </a:graphic>
        </p:graphicFrame>
        <p:graphicFrame>
          <p:nvGraphicFramePr>
            <p:cNvPr id="6" name="Object 4">
              <a:extLst>
                <a:ext uri="{FF2B5EF4-FFF2-40B4-BE49-F238E27FC236}">
                  <a16:creationId xmlns:a16="http://schemas.microsoft.com/office/drawing/2014/main" id="{91D62C77-6E46-8B4C-9D37-D45B10BDEBE1}"/>
                </a:ext>
              </a:extLst>
            </p:cNvPr>
            <p:cNvGraphicFramePr>
              <a:graphicFrameLocks noChangeAspect="1"/>
            </p:cNvGraphicFramePr>
            <p:nvPr>
              <p:extLst>
                <p:ext uri="{D42A27DB-BD31-4B8C-83A1-F6EECF244321}">
                  <p14:modId xmlns:p14="http://schemas.microsoft.com/office/powerpoint/2010/main" val="47430710"/>
                </p:ext>
              </p:extLst>
            </p:nvPr>
          </p:nvGraphicFramePr>
          <p:xfrm>
            <a:off x="10016926" y="4774774"/>
            <a:ext cx="1532467" cy="736600"/>
          </p:xfrm>
          <a:graphic>
            <a:graphicData uri="http://schemas.openxmlformats.org/presentationml/2006/ole">
              <mc:AlternateContent xmlns:mc="http://schemas.openxmlformats.org/markup-compatibility/2006">
                <mc:Choice xmlns:v="urn:schemas-microsoft-com:vml" Requires="v">
                  <p:oleObj name="Equation" r:id="rId7" imgW="609336" imgH="393529" progId="">
                    <p:embed/>
                  </p:oleObj>
                </mc:Choice>
                <mc:Fallback>
                  <p:oleObj name="Equation" r:id="rId7" imgW="609336" imgH="393529" progId="">
                    <p:embed/>
                    <p:pic>
                      <p:nvPicPr>
                        <p:cNvPr id="1434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16926" y="4774774"/>
                          <a:ext cx="1532467" cy="736600"/>
                        </a:xfrm>
                        <a:prstGeom prst="rect">
                          <a:avLst/>
                        </a:prstGeom>
                        <a:solidFill>
                          <a:srgbClr val="92D050"/>
                        </a:solidFill>
                        <a:ln w="9525">
                          <a:solidFill>
                            <a:srgbClr val="000000"/>
                          </a:solidFill>
                          <a:miter lim="800000"/>
                          <a:headEnd/>
                          <a:tailEnd/>
                        </a:ln>
                      </p:spPr>
                    </p:pic>
                  </p:oleObj>
                </mc:Fallback>
              </mc:AlternateContent>
            </a:graphicData>
          </a:graphic>
        </p:graphicFrame>
        <p:cxnSp>
          <p:nvCxnSpPr>
            <p:cNvPr id="7" name="Google Shape;850;p23">
              <a:extLst>
                <a:ext uri="{FF2B5EF4-FFF2-40B4-BE49-F238E27FC236}">
                  <a16:creationId xmlns:a16="http://schemas.microsoft.com/office/drawing/2014/main" id="{3FB85709-8C71-6C81-AD4D-5C2AB9D35E39}"/>
                </a:ext>
              </a:extLst>
            </p:cNvPr>
            <p:cNvCxnSpPr/>
            <p:nvPr/>
          </p:nvCxnSpPr>
          <p:spPr>
            <a:xfrm rot="5400000">
              <a:off x="10637114" y="3298389"/>
              <a:ext cx="284693" cy="1059"/>
            </a:xfrm>
            <a:prstGeom prst="straightConnector1">
              <a:avLst/>
            </a:prstGeom>
            <a:noFill/>
            <a:ln w="9525" cap="flat" cmpd="sng">
              <a:solidFill>
                <a:srgbClr val="FFFFFF"/>
              </a:solidFill>
              <a:prstDash val="solid"/>
              <a:round/>
              <a:headEnd type="diamond" w="med" len="med"/>
              <a:tailEnd type="diamond" w="med" len="med"/>
            </a:ln>
          </p:spPr>
        </p:cxnSp>
        <p:cxnSp>
          <p:nvCxnSpPr>
            <p:cNvPr id="8" name="Google Shape;850;p23">
              <a:extLst>
                <a:ext uri="{FF2B5EF4-FFF2-40B4-BE49-F238E27FC236}">
                  <a16:creationId xmlns:a16="http://schemas.microsoft.com/office/drawing/2014/main" id="{DB052772-0216-65A6-9CAD-A1D86D4E8FA3}"/>
                </a:ext>
              </a:extLst>
            </p:cNvPr>
            <p:cNvCxnSpPr/>
            <p:nvPr/>
          </p:nvCxnSpPr>
          <p:spPr>
            <a:xfrm rot="5400000">
              <a:off x="10612714" y="4559989"/>
              <a:ext cx="332435" cy="2117"/>
            </a:xfrm>
            <a:prstGeom prst="straightConnector1">
              <a:avLst/>
            </a:prstGeom>
            <a:noFill/>
            <a:ln w="9525" cap="flat" cmpd="sng">
              <a:solidFill>
                <a:srgbClr val="FFFFFF"/>
              </a:solidFill>
              <a:prstDash val="solid"/>
              <a:round/>
              <a:headEnd type="diamond" w="med" len="med"/>
              <a:tailEnd type="diamond" w="med" len="med"/>
            </a:ln>
          </p:spPr>
        </p:cxnSp>
        <p:cxnSp>
          <p:nvCxnSpPr>
            <p:cNvPr id="13" name="Google Shape;853;p23">
              <a:extLst>
                <a:ext uri="{FF2B5EF4-FFF2-40B4-BE49-F238E27FC236}">
                  <a16:creationId xmlns:a16="http://schemas.microsoft.com/office/drawing/2014/main" id="{1BD9C97C-4B69-E556-79C1-08DCDAD25AB8}"/>
                </a:ext>
              </a:extLst>
            </p:cNvPr>
            <p:cNvCxnSpPr/>
            <p:nvPr/>
          </p:nvCxnSpPr>
          <p:spPr>
            <a:xfrm rot="5400000" flipH="1" flipV="1">
              <a:off x="10534448" y="2021351"/>
              <a:ext cx="476253" cy="2117"/>
            </a:xfrm>
            <a:prstGeom prst="straightConnector1">
              <a:avLst/>
            </a:prstGeom>
            <a:noFill/>
            <a:ln w="9525" cap="flat" cmpd="sng">
              <a:solidFill>
                <a:srgbClr val="FFFFFF"/>
              </a:solidFill>
              <a:prstDash val="solid"/>
              <a:round/>
              <a:headEnd type="diamond" w="med" len="med"/>
              <a:tailEnd type="diamond" w="med" len="med"/>
            </a:ln>
          </p:spPr>
        </p:cxnSp>
      </p:grpSp>
      <p:pic>
        <p:nvPicPr>
          <p:cNvPr id="16" name="Picture 4" descr="n81 zalo Nguyen Thi Tho">
            <a:extLst>
              <a:ext uri="{FF2B5EF4-FFF2-40B4-BE49-F238E27FC236}">
                <a16:creationId xmlns:a16="http://schemas.microsoft.com/office/drawing/2014/main" id="{88910A9D-B058-04ED-76BA-1BE4DEFA023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0043" t="25183" r="21112" b="27633"/>
          <a:stretch/>
        </p:blipFill>
        <p:spPr bwMode="auto">
          <a:xfrm>
            <a:off x="72915" y="22107"/>
            <a:ext cx="949072" cy="106576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Arrow Connector 17" descr="n81 zalo Nguyen Thi Tho">
            <a:extLst>
              <a:ext uri="{FF2B5EF4-FFF2-40B4-BE49-F238E27FC236}">
                <a16:creationId xmlns:a16="http://schemas.microsoft.com/office/drawing/2014/main" id="{551184BD-6D88-91D6-D034-E91BE4A41658}"/>
              </a:ext>
            </a:extLst>
          </p:cNvPr>
          <p:cNvCxnSpPr>
            <a:cxnSpLocks/>
          </p:cNvCxnSpPr>
          <p:nvPr/>
        </p:nvCxnSpPr>
        <p:spPr bwMode="auto">
          <a:xfrm flipH="1">
            <a:off x="555876" y="656295"/>
            <a:ext cx="0" cy="1463040"/>
          </a:xfrm>
          <a:prstGeom prst="straightConnector1">
            <a:avLst/>
          </a:prstGeom>
          <a:ln w="38100">
            <a:solidFill>
              <a:schemeClr val="bg1"/>
            </a:solidFill>
            <a:headEnd type="none" w="med" len="med"/>
            <a:tailEnd type="arrow" w="med" len="med"/>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descr="n81 zalo Nguyen Thi Tho">
                <a:extLst>
                  <a:ext uri="{FF2B5EF4-FFF2-40B4-BE49-F238E27FC236}">
                    <a16:creationId xmlns:a16="http://schemas.microsoft.com/office/drawing/2014/main" id="{C00B4C72-C2A0-48E3-25FC-F353A348C8B4}"/>
                  </a:ext>
                </a:extLst>
              </p:cNvPr>
              <p:cNvSpPr txBox="1"/>
              <p:nvPr/>
            </p:nvSpPr>
            <p:spPr>
              <a:xfrm>
                <a:off x="647507" y="1553533"/>
                <a:ext cx="391332" cy="57547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1" i="1" smtClean="0">
                              <a:solidFill>
                                <a:schemeClr val="bg1"/>
                              </a:solidFill>
                              <a:effectLst/>
                              <a:latin typeface="Cambria Math" panose="02040503050406030204" pitchFamily="18" charset="0"/>
                            </a:rPr>
                          </m:ctrlPr>
                        </m:sSubPr>
                        <m:e>
                          <m:acc>
                            <m:accPr>
                              <m:chr m:val="⃗"/>
                              <m:ctrlPr>
                                <a:rPr lang="en-US" sz="2800" b="1" i="1">
                                  <a:solidFill>
                                    <a:schemeClr val="bg1"/>
                                  </a:solidFill>
                                  <a:latin typeface="Cambria Math" panose="02040503050406030204" pitchFamily="18" charset="0"/>
                                  <a:ea typeface="Times New Roman" panose="02020603050405020304" pitchFamily="18" charset="0"/>
                                </a:rPr>
                              </m:ctrlPr>
                            </m:accPr>
                            <m:e>
                              <m:r>
                                <a:rPr lang="en-US" sz="2800" b="1" i="1" smtClean="0">
                                  <a:solidFill>
                                    <a:schemeClr val="bg1"/>
                                  </a:solidFill>
                                  <a:latin typeface="Cambria Math" panose="02040503050406030204" pitchFamily="18" charset="0"/>
                                  <a:ea typeface="Times New Roman" panose="02020603050405020304" pitchFamily="18" charset="0"/>
                                </a:rPr>
                                <m:t>𝑭</m:t>
                              </m:r>
                            </m:e>
                          </m:acc>
                        </m:e>
                        <m:sub>
                          <m:r>
                            <a:rPr lang="en-US" sz="2800" b="1" i="1" smtClean="0">
                              <a:solidFill>
                                <a:schemeClr val="bg1"/>
                              </a:solidFill>
                              <a:effectLst/>
                              <a:latin typeface="Cambria Math" panose="02040503050406030204" pitchFamily="18" charset="0"/>
                            </a:rPr>
                            <m:t>𝒉𝒅</m:t>
                          </m:r>
                        </m:sub>
                      </m:sSub>
                    </m:oMath>
                  </m:oMathPara>
                </a14:m>
                <a:endParaRPr lang="en-US" sz="2800" b="1">
                  <a:solidFill>
                    <a:schemeClr val="bg1"/>
                  </a:solidFill>
                </a:endParaRPr>
              </a:p>
            </p:txBody>
          </p:sp>
        </mc:Choice>
        <mc:Fallback xmlns="">
          <p:sp>
            <p:nvSpPr>
              <p:cNvPr id="19" name="TextBox 18" descr="n81 zalo Nguyen Thi Tho">
                <a:extLst>
                  <a:ext uri="{FF2B5EF4-FFF2-40B4-BE49-F238E27FC236}">
                    <a16:creationId xmlns:a16="http://schemas.microsoft.com/office/drawing/2014/main" id="{C00B4C72-C2A0-48E3-25FC-F353A348C8B4}"/>
                  </a:ext>
                </a:extLst>
              </p:cNvPr>
              <p:cNvSpPr txBox="1">
                <a:spLocks noRot="1" noChangeAspect="1" noMove="1" noResize="1" noEditPoints="1" noAdjustHandles="1" noChangeArrowheads="1" noChangeShapeType="1" noTextEdit="1"/>
              </p:cNvSpPr>
              <p:nvPr/>
            </p:nvSpPr>
            <p:spPr>
              <a:xfrm>
                <a:off x="647506" y="1553531"/>
                <a:ext cx="391332" cy="575479"/>
              </a:xfrm>
              <a:prstGeom prst="rect">
                <a:avLst/>
              </a:prstGeom>
              <a:blipFill>
                <a:blip r:embed="rId11"/>
                <a:stretch>
                  <a:fillRect r="-64063"/>
                </a:stretch>
              </a:blipFill>
            </p:spPr>
            <p:txBody>
              <a:bodyPr/>
              <a:lstStyle/>
              <a:p>
                <a:r>
                  <a:rPr lang="en-US">
                    <a:noFill/>
                  </a:rPr>
                  <a:t> </a:t>
                </a:r>
              </a:p>
            </p:txBody>
          </p:sp>
        </mc:Fallback>
      </mc:AlternateContent>
      <p:grpSp>
        <p:nvGrpSpPr>
          <p:cNvPr id="21" name="Group 20" descr="n81 zalo Nguyen Thi Tho">
            <a:extLst>
              <a:ext uri="{FF2B5EF4-FFF2-40B4-BE49-F238E27FC236}">
                <a16:creationId xmlns:a16="http://schemas.microsoft.com/office/drawing/2014/main" id="{A5ED3947-58C6-42F8-992D-3A593B42AABA}"/>
              </a:ext>
            </a:extLst>
          </p:cNvPr>
          <p:cNvGrpSpPr/>
          <p:nvPr/>
        </p:nvGrpSpPr>
        <p:grpSpPr>
          <a:xfrm>
            <a:off x="8610275" y="119229"/>
            <a:ext cx="3528288" cy="1456567"/>
            <a:chOff x="4286248" y="2536556"/>
            <a:chExt cx="4765835" cy="2365928"/>
          </a:xfrm>
        </p:grpSpPr>
        <p:sp>
          <p:nvSpPr>
            <p:cNvPr id="22" name="Rectangle 21">
              <a:extLst>
                <a:ext uri="{FF2B5EF4-FFF2-40B4-BE49-F238E27FC236}">
                  <a16:creationId xmlns:a16="http://schemas.microsoft.com/office/drawing/2014/main" id="{5A474549-BD54-874C-86EA-E21C0EFF6590}"/>
                </a:ext>
              </a:extLst>
            </p:cNvPr>
            <p:cNvSpPr/>
            <p:nvPr/>
          </p:nvSpPr>
          <p:spPr>
            <a:xfrm>
              <a:off x="4786314" y="2676583"/>
              <a:ext cx="3786214" cy="1966869"/>
            </a:xfrm>
            <a:prstGeom prst="rect">
              <a:avLst/>
            </a:prstGeom>
          </p:spPr>
          <p:style>
            <a:lnRef idx="0">
              <a:schemeClr val="dk1"/>
            </a:lnRef>
            <a:fillRef idx="1001">
              <a:schemeClr val="lt1"/>
            </a:fillRef>
            <a:effectRef idx="3">
              <a:schemeClr val="dk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vi-VN" sz="1867" kern="0">
                <a:solidFill>
                  <a:srgbClr val="FFFFFF"/>
                </a:solidFill>
                <a:latin typeface="Sitka Small" panose="02000505000000020004" pitchFamily="2" charset="0"/>
                <a:sym typeface="Arial"/>
              </a:endParaRPr>
            </a:p>
          </p:txBody>
        </p:sp>
        <p:grpSp>
          <p:nvGrpSpPr>
            <p:cNvPr id="23" name="Google Shape;996;p33">
              <a:extLst>
                <a:ext uri="{FF2B5EF4-FFF2-40B4-BE49-F238E27FC236}">
                  <a16:creationId xmlns:a16="http://schemas.microsoft.com/office/drawing/2014/main" id="{BCE5C157-A78B-1CF2-C902-24EE63E36D83}"/>
                </a:ext>
              </a:extLst>
            </p:cNvPr>
            <p:cNvGrpSpPr/>
            <p:nvPr/>
          </p:nvGrpSpPr>
          <p:grpSpPr>
            <a:xfrm>
              <a:off x="4286248" y="2536556"/>
              <a:ext cx="4765835" cy="2365928"/>
              <a:chOff x="3938374" y="1834692"/>
              <a:chExt cx="4542205" cy="2067661"/>
            </a:xfrm>
          </p:grpSpPr>
          <p:sp>
            <p:nvSpPr>
              <p:cNvPr id="24" name="Google Shape;997;p33">
                <a:extLst>
                  <a:ext uri="{FF2B5EF4-FFF2-40B4-BE49-F238E27FC236}">
                    <a16:creationId xmlns:a16="http://schemas.microsoft.com/office/drawing/2014/main" id="{55207A0D-E4E1-8416-34DE-3CE2A6005A14}"/>
                  </a:ext>
                </a:extLst>
              </p:cNvPr>
              <p:cNvSpPr/>
              <p:nvPr/>
            </p:nvSpPr>
            <p:spPr>
              <a:xfrm>
                <a:off x="4309824" y="1834692"/>
                <a:ext cx="3797910" cy="1948605"/>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25" name="Google Shape;998;p33">
                <a:extLst>
                  <a:ext uri="{FF2B5EF4-FFF2-40B4-BE49-F238E27FC236}">
                    <a16:creationId xmlns:a16="http://schemas.microsoft.com/office/drawing/2014/main" id="{1016ED85-CCB9-DC45-CC1B-6A3D8C2ADE10}"/>
                  </a:ext>
                </a:extLst>
              </p:cNvPr>
              <p:cNvSpPr/>
              <p:nvPr/>
            </p:nvSpPr>
            <p:spPr>
              <a:xfrm>
                <a:off x="3938374" y="3832321"/>
                <a:ext cx="4542205" cy="70032"/>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F3F3F3"/>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26" name="Google Shape;999;p33">
                <a:extLst>
                  <a:ext uri="{FF2B5EF4-FFF2-40B4-BE49-F238E27FC236}">
                    <a16:creationId xmlns:a16="http://schemas.microsoft.com/office/drawing/2014/main" id="{F497FFF8-2F19-62D9-9506-2082BBCA8409}"/>
                  </a:ext>
                </a:extLst>
              </p:cNvPr>
              <p:cNvSpPr/>
              <p:nvPr/>
            </p:nvSpPr>
            <p:spPr>
              <a:xfrm>
                <a:off x="3938374" y="3776295"/>
                <a:ext cx="4541505" cy="56025"/>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sp>
            <p:nvSpPr>
              <p:cNvPr id="27" name="Google Shape;1000;p33">
                <a:extLst>
                  <a:ext uri="{FF2B5EF4-FFF2-40B4-BE49-F238E27FC236}">
                    <a16:creationId xmlns:a16="http://schemas.microsoft.com/office/drawing/2014/main" id="{A11F6BA6-B031-897B-C577-51E3DFFB0D69}"/>
                  </a:ext>
                </a:extLst>
              </p:cNvPr>
              <p:cNvSpPr/>
              <p:nvPr/>
            </p:nvSpPr>
            <p:spPr>
              <a:xfrm>
                <a:off x="5872718" y="3776295"/>
                <a:ext cx="665106" cy="35016"/>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a:noFill/>
              </a:ln>
            </p:spPr>
            <p:txBody>
              <a:bodyPr spcFirstLastPara="1" wrap="square" lIns="121900" tIns="60933" rIns="121900" bIns="60933" anchor="ctr" anchorCtr="0">
                <a:noAutofit/>
              </a:bodyPr>
              <a:lstStyle/>
              <a:p>
                <a:pPr defTabSz="1219170" eaLnBrk="1" fontAlgn="auto" hangingPunct="1">
                  <a:spcBef>
                    <a:spcPts val="0"/>
                  </a:spcBef>
                  <a:spcAft>
                    <a:spcPts val="0"/>
                  </a:spcAft>
                  <a:buClr>
                    <a:srgbClr val="000000"/>
                  </a:buClr>
                </a:pPr>
                <a:endParaRPr sz="2400" kern="0">
                  <a:solidFill>
                    <a:srgbClr val="000000"/>
                  </a:solidFill>
                  <a:latin typeface="Sitka Small" panose="02000505000000020004" pitchFamily="2" charset="0"/>
                  <a:ea typeface="Calibri"/>
                  <a:cs typeface="Calibri"/>
                  <a:sym typeface="Calibri"/>
                </a:endParaRPr>
              </a:p>
            </p:txBody>
          </p:sp>
        </p:grpSp>
      </p:grpSp>
      <p:pic>
        <p:nvPicPr>
          <p:cNvPr id="58" name="Picture 57" descr="n81 zalo Nguyen Thi Tho">
            <a:extLst>
              <a:ext uri="{FF2B5EF4-FFF2-40B4-BE49-F238E27FC236}">
                <a16:creationId xmlns:a16="http://schemas.microsoft.com/office/drawing/2014/main" id="{985A1C63-3AE9-19F9-E39B-781C2B57BB45}"/>
              </a:ext>
            </a:extLst>
          </p:cNvPr>
          <p:cNvPicPr>
            <a:picLocks noChangeAspect="1"/>
          </p:cNvPicPr>
          <p:nvPr/>
        </p:nvPicPr>
        <p:blipFill>
          <a:blip r:embed="rId12"/>
          <a:stretch>
            <a:fillRect/>
          </a:stretch>
        </p:blipFill>
        <p:spPr>
          <a:xfrm>
            <a:off x="8955654" y="106050"/>
            <a:ext cx="2803047" cy="12413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48"/>
                                        </p:tgtEl>
                                        <p:attrNameLst>
                                          <p:attrName>style.visibility</p:attrName>
                                        </p:attrNameLst>
                                      </p:cBhvr>
                                      <p:to>
                                        <p:strVal val="visible"/>
                                      </p:to>
                                    </p:set>
                                    <p:animEffect transition="in" filter="fade">
                                      <p:cBhvr>
                                        <p:cTn id="10" dur="1000"/>
                                        <p:tgtEl>
                                          <p:spTgt spid="848"/>
                                        </p:tgtEl>
                                      </p:cBhvr>
                                    </p:animEffect>
                                  </p:childTnLst>
                                </p:cTn>
                              </p:par>
                              <p:par>
                                <p:cTn id="11" presetID="22" presetClass="entr" presetSubtype="4" fill="hold" nodeType="withEffect">
                                  <p:stCondLst>
                                    <p:cond delay="0"/>
                                  </p:stCondLst>
                                  <p:childTnLst>
                                    <p:set>
                                      <p:cBhvr>
                                        <p:cTn id="12" dur="1" fill="hold">
                                          <p:stCondLst>
                                            <p:cond delay="0"/>
                                          </p:stCondLst>
                                        </p:cTn>
                                        <p:tgtEl>
                                          <p:spTgt spid="847"/>
                                        </p:tgtEl>
                                        <p:attrNameLst>
                                          <p:attrName>style.visibility</p:attrName>
                                        </p:attrNameLst>
                                      </p:cBhvr>
                                      <p:to>
                                        <p:strVal val="visible"/>
                                      </p:to>
                                    </p:set>
                                    <p:animEffect transition="in" filter="wipe(down)">
                                      <p:cBhvr>
                                        <p:cTn id="13" dur="500"/>
                                        <p:tgtEl>
                                          <p:spTgt spid="847"/>
                                        </p:tgtEl>
                                      </p:cBhvr>
                                    </p:animEffect>
                                  </p:childTnLst>
                                </p:cTn>
                              </p:par>
                              <p:par>
                                <p:cTn id="14" presetID="22" presetClass="entr" presetSubtype="4" fill="hold" nodeType="withEffect">
                                  <p:stCondLst>
                                    <p:cond delay="0"/>
                                  </p:stCondLst>
                                  <p:childTnLst>
                                    <p:set>
                                      <p:cBhvr>
                                        <p:cTn id="15" dur="1" fill="hold">
                                          <p:stCondLst>
                                            <p:cond delay="0"/>
                                          </p:stCondLst>
                                        </p:cTn>
                                        <p:tgtEl>
                                          <p:spTgt spid="859"/>
                                        </p:tgtEl>
                                        <p:attrNameLst>
                                          <p:attrName>style.visibility</p:attrName>
                                        </p:attrNameLst>
                                      </p:cBhvr>
                                      <p:to>
                                        <p:strVal val="visible"/>
                                      </p:to>
                                    </p:set>
                                    <p:animEffect transition="in" filter="wipe(down)">
                                      <p:cBhvr>
                                        <p:cTn id="16" dur="500"/>
                                        <p:tgtEl>
                                          <p:spTgt spid="85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fade">
                                      <p:cBhvr>
                                        <p:cTn id="21" dur="1000"/>
                                        <p:tgtEl>
                                          <p:spTgt spid="59"/>
                                        </p:tgtEl>
                                      </p:cBhvr>
                                    </p:animEffect>
                                    <p:anim calcmode="lin" valueType="num">
                                      <p:cBhvr>
                                        <p:cTn id="22" dur="1000" fill="hold"/>
                                        <p:tgtEl>
                                          <p:spTgt spid="59"/>
                                        </p:tgtEl>
                                        <p:attrNameLst>
                                          <p:attrName>ppt_x</p:attrName>
                                        </p:attrNameLst>
                                      </p:cBhvr>
                                      <p:tavLst>
                                        <p:tav tm="0">
                                          <p:val>
                                            <p:strVal val="#ppt_x"/>
                                          </p:val>
                                        </p:tav>
                                        <p:tav tm="100000">
                                          <p:val>
                                            <p:strVal val="#ppt_x"/>
                                          </p:val>
                                        </p:tav>
                                      </p:tavLst>
                                    </p:anim>
                                    <p:anim calcmode="lin" valueType="num">
                                      <p:cBhvr>
                                        <p:cTn id="23"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fade">
                                      <p:cBhvr>
                                        <p:cTn id="28" dur="1000"/>
                                        <p:tgtEl>
                                          <p:spTgt spid="60"/>
                                        </p:tgtEl>
                                      </p:cBhvr>
                                    </p:animEffect>
                                    <p:anim calcmode="lin" valueType="num">
                                      <p:cBhvr>
                                        <p:cTn id="29" dur="1000" fill="hold"/>
                                        <p:tgtEl>
                                          <p:spTgt spid="60"/>
                                        </p:tgtEl>
                                        <p:attrNameLst>
                                          <p:attrName>ppt_x</p:attrName>
                                        </p:attrNameLst>
                                      </p:cBhvr>
                                      <p:tavLst>
                                        <p:tav tm="0">
                                          <p:val>
                                            <p:strVal val="#ppt_x"/>
                                          </p:val>
                                        </p:tav>
                                        <p:tav tm="100000">
                                          <p:val>
                                            <p:strVal val="#ppt_x"/>
                                          </p:val>
                                        </p:tav>
                                      </p:tavLst>
                                    </p:anim>
                                    <p:anim calcmode="lin" valueType="num">
                                      <p:cBhvr>
                                        <p:cTn id="30"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1000"/>
                                        <p:tgtEl>
                                          <p:spTgt spid="61"/>
                                        </p:tgtEl>
                                      </p:cBhvr>
                                    </p:animEffect>
                                    <p:anim calcmode="lin" valueType="num">
                                      <p:cBhvr>
                                        <p:cTn id="36" dur="1000" fill="hold"/>
                                        <p:tgtEl>
                                          <p:spTgt spid="61"/>
                                        </p:tgtEl>
                                        <p:attrNameLst>
                                          <p:attrName>ppt_x</p:attrName>
                                        </p:attrNameLst>
                                      </p:cBhvr>
                                      <p:tavLst>
                                        <p:tav tm="0">
                                          <p:val>
                                            <p:strVal val="#ppt_x"/>
                                          </p:val>
                                        </p:tav>
                                        <p:tav tm="100000">
                                          <p:val>
                                            <p:strVal val="#ppt_x"/>
                                          </p:val>
                                        </p:tav>
                                      </p:tavLst>
                                    </p:anim>
                                    <p:anim calcmode="lin" valueType="num">
                                      <p:cBhvr>
                                        <p:cTn id="37"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fade">
                                      <p:cBhvr>
                                        <p:cTn id="42" dur="1000"/>
                                        <p:tgtEl>
                                          <p:spTgt spid="62"/>
                                        </p:tgtEl>
                                      </p:cBhvr>
                                    </p:animEffect>
                                    <p:anim calcmode="lin" valueType="num">
                                      <p:cBhvr>
                                        <p:cTn id="43" dur="1000" fill="hold"/>
                                        <p:tgtEl>
                                          <p:spTgt spid="62"/>
                                        </p:tgtEl>
                                        <p:attrNameLst>
                                          <p:attrName>ppt_x</p:attrName>
                                        </p:attrNameLst>
                                      </p:cBhvr>
                                      <p:tavLst>
                                        <p:tav tm="0">
                                          <p:val>
                                            <p:strVal val="#ppt_x"/>
                                          </p:val>
                                        </p:tav>
                                        <p:tav tm="100000">
                                          <p:val>
                                            <p:strVal val="#ppt_x"/>
                                          </p:val>
                                        </p:tav>
                                      </p:tavLst>
                                    </p:anim>
                                    <p:anim calcmode="lin" valueType="num">
                                      <p:cBhvr>
                                        <p:cTn id="4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84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81 zalo Nguyen Thi Tho">
            <a:extLst>
              <a:ext uri="{FF2B5EF4-FFF2-40B4-BE49-F238E27FC236}">
                <a16:creationId xmlns:a16="http://schemas.microsoft.com/office/drawing/2014/main" id="{5C8C2974-AFE4-2D8B-1DBA-C6AAF9483E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7691" y="1831630"/>
            <a:ext cx="6930205" cy="3552703"/>
          </a:xfrm>
          <a:prstGeom prst="rect">
            <a:avLst/>
          </a:prstGeom>
          <a:noFill/>
          <a:ln>
            <a:noFill/>
          </a:ln>
        </p:spPr>
      </p:pic>
      <p:sp>
        <p:nvSpPr>
          <p:cNvPr id="40" name="Rectangle 39" descr="n81 zalo Nguyen Thi Tho">
            <a:extLst>
              <a:ext uri="{FF2B5EF4-FFF2-40B4-BE49-F238E27FC236}">
                <a16:creationId xmlns:a16="http://schemas.microsoft.com/office/drawing/2014/main" id="{301C8322-8E0F-424B-A92E-9A44E6D2C931}"/>
              </a:ext>
            </a:extLst>
          </p:cNvPr>
          <p:cNvSpPr/>
          <p:nvPr/>
        </p:nvSpPr>
        <p:spPr>
          <a:xfrm>
            <a:off x="7315200" y="167428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50" name="Rectangle 49" descr="n81 zalo Nguyen Thi Tho">
            <a:hlinkClick r:id="rId5" action="ppaction://hlinksldjump"/>
            <a:extLst>
              <a:ext uri="{FF2B5EF4-FFF2-40B4-BE49-F238E27FC236}">
                <a16:creationId xmlns:a16="http://schemas.microsoft.com/office/drawing/2014/main" id="{BFD051E1-5597-4D90-98CC-E82CC8028DD0}"/>
              </a:ext>
            </a:extLst>
          </p:cNvPr>
          <p:cNvSpPr/>
          <p:nvPr/>
        </p:nvSpPr>
        <p:spPr>
          <a:xfrm>
            <a:off x="7309873" y="165796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3</a:t>
            </a:r>
          </a:p>
        </p:txBody>
      </p:sp>
      <p:sp>
        <p:nvSpPr>
          <p:cNvPr id="32" name="Rectangle 31" descr="n81 zalo Nguyen Thi Tho"/>
          <p:cNvSpPr/>
          <p:nvPr/>
        </p:nvSpPr>
        <p:spPr>
          <a:xfrm>
            <a:off x="1540108" y="147552"/>
            <a:ext cx="9059852" cy="1087477"/>
          </a:xfrm>
          <a:prstGeom prst="rect">
            <a:avLst/>
          </a:prstGeom>
          <a:noFill/>
        </p:spPr>
        <p:txBody>
          <a:bodyPr wrap="none" lIns="162560" tIns="81280" rIns="162560" bIns="81280">
            <a:spAutoFit/>
            <a:scene3d>
              <a:camera prst="orthographicFront"/>
              <a:lightRig rig="glow" dir="tl">
                <a:rot lat="0" lon="0" rev="5400000"/>
              </a:lightRig>
            </a:scene3d>
            <a:sp3d contourW="12700">
              <a:bevelT w="25400" h="25400"/>
              <a:contourClr>
                <a:schemeClr val="accent6">
                  <a:shade val="73000"/>
                </a:schemeClr>
              </a:contourClr>
            </a:sp3d>
          </a:bodyPr>
          <a:lstStyle/>
          <a:p>
            <a:pPr algn="ctr" defTabSz="1219170" eaLnBrk="1" fontAlgn="auto" hangingPunct="1">
              <a:spcBef>
                <a:spcPts val="0"/>
              </a:spcBef>
              <a:spcAft>
                <a:spcPts val="0"/>
              </a:spcAft>
              <a:buClr>
                <a:srgbClr val="000000"/>
              </a:buClr>
            </a:pPr>
            <a:r>
              <a:rPr lang="en-US" sz="6000" b="1" kern="0">
                <a:ln w="11430"/>
                <a:gradFill>
                  <a:gsLst>
                    <a:gs pos="0">
                      <a:srgbClr val="02D9E5">
                        <a:tint val="90000"/>
                        <a:satMod val="120000"/>
                      </a:srgbClr>
                    </a:gs>
                    <a:gs pos="25000">
                      <a:srgbClr val="02D9E5">
                        <a:tint val="93000"/>
                        <a:satMod val="120000"/>
                      </a:srgbClr>
                    </a:gs>
                    <a:gs pos="50000">
                      <a:srgbClr val="02D9E5">
                        <a:shade val="89000"/>
                        <a:satMod val="110000"/>
                      </a:srgbClr>
                    </a:gs>
                    <a:gs pos="75000">
                      <a:srgbClr val="02D9E5">
                        <a:tint val="93000"/>
                        <a:satMod val="120000"/>
                      </a:srgbClr>
                    </a:gs>
                    <a:gs pos="100000">
                      <a:srgbClr val="02D9E5">
                        <a:tint val="90000"/>
                        <a:satMod val="120000"/>
                      </a:srgbClr>
                    </a:gs>
                  </a:gsLst>
                  <a:lin ang="5400000"/>
                </a:gradFill>
                <a:effectLst>
                  <a:outerShdw blurRad="80000" dist="40000" dir="5040000" algn="tl">
                    <a:srgbClr val="000000">
                      <a:alpha val="30000"/>
                    </a:srgbClr>
                  </a:outerShdw>
                </a:effectLst>
                <a:latin typeface="Sitka Small" panose="02000505000000020004" pitchFamily="2" charset="0"/>
                <a:cs typeface="Arial"/>
                <a:sym typeface="Arial"/>
              </a:rPr>
              <a:t>ĐOÁN HÌNH ẨN GIẤU</a:t>
            </a:r>
          </a:p>
        </p:txBody>
      </p:sp>
      <p:pic>
        <p:nvPicPr>
          <p:cNvPr id="35" name="Picture 34" descr="n81 zalo Nguyen Thi Tho"/>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67424" y="330200"/>
            <a:ext cx="880533" cy="584200"/>
          </a:xfrm>
          <a:prstGeom prst="rect">
            <a:avLst/>
          </a:prstGeom>
        </p:spPr>
      </p:pic>
      <p:pic>
        <p:nvPicPr>
          <p:cNvPr id="36" name="Picture 35" descr="n81 zalo Nguyen Thi Tho"/>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41200" y="914400"/>
            <a:ext cx="880533" cy="584200"/>
          </a:xfrm>
          <a:prstGeom prst="rect">
            <a:avLst/>
          </a:prstGeom>
        </p:spPr>
      </p:pic>
      <p:pic>
        <p:nvPicPr>
          <p:cNvPr id="37" name="Picture 36" descr="n81 zalo Nguyen Thi Tho"/>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21335" y="180313"/>
            <a:ext cx="880533" cy="584200"/>
          </a:xfrm>
          <a:prstGeom prst="rect">
            <a:avLst/>
          </a:prstGeom>
        </p:spPr>
      </p:pic>
      <p:pic>
        <p:nvPicPr>
          <p:cNvPr id="38" name="Picture 37" descr="n81 zalo Nguyen Thi Tho"/>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0403" y="914400"/>
            <a:ext cx="880533" cy="584200"/>
          </a:xfrm>
          <a:prstGeom prst="rect">
            <a:avLst/>
          </a:prstGeom>
        </p:spPr>
      </p:pic>
      <p:pic>
        <p:nvPicPr>
          <p:cNvPr id="39" name="Picture 38" descr="n81 zalo Nguyen Thi Tho"/>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0108" y="1090087"/>
            <a:ext cx="8940800" cy="368300"/>
          </a:xfrm>
          <a:prstGeom prst="rect">
            <a:avLst/>
          </a:prstGeom>
        </p:spPr>
      </p:pic>
      <p:sp>
        <p:nvSpPr>
          <p:cNvPr id="2" name="TextBox 1" descr="n81 zalo Nguyen Thi Tho"/>
          <p:cNvSpPr txBox="1"/>
          <p:nvPr/>
        </p:nvSpPr>
        <p:spPr>
          <a:xfrm>
            <a:off x="1714472" y="5503784"/>
            <a:ext cx="8940801" cy="1077218"/>
          </a:xfrm>
          <a:prstGeom prst="rect">
            <a:avLst/>
          </a:prstGeom>
          <a:noFill/>
        </p:spPr>
        <p:txBody>
          <a:bodyPr wrap="square" rtlCol="0">
            <a:spAutoFit/>
          </a:bodyPr>
          <a:lstStyle/>
          <a:p>
            <a:pPr algn="ctr" defTabSz="1219170" eaLnBrk="1" fontAlgn="auto" hangingPunct="1">
              <a:spcBef>
                <a:spcPts val="0"/>
              </a:spcBef>
              <a:spcAft>
                <a:spcPts val="0"/>
              </a:spcAft>
              <a:buClr>
                <a:srgbClr val="000000"/>
              </a:buClr>
            </a:pPr>
            <a:r>
              <a:rPr lang="vi-VN" sz="3200" b="1" kern="0" dirty="0">
                <a:latin typeface="+mj-lt"/>
                <a:cs typeface="Times New Roman" pitchFamily="18" charset="0"/>
                <a:sym typeface="Arial"/>
              </a:rPr>
              <a:t>Đây là một sự kiện lịch sử có liên quan đến ứng dụng của hiện tượng vật lí?</a:t>
            </a:r>
            <a:endParaRPr lang="en-US" sz="3200" b="1" kern="0" dirty="0">
              <a:latin typeface="+mj-lt"/>
              <a:cs typeface="Times New Roman" pitchFamily="18" charset="0"/>
              <a:sym typeface="Arial"/>
            </a:endParaRPr>
          </a:p>
        </p:txBody>
      </p:sp>
      <p:pic>
        <p:nvPicPr>
          <p:cNvPr id="4" name="VUIDEHOC.WAV"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5450.1804"/>
                </p14:media>
              </p:ext>
            </p:extLst>
          </p:nvPr>
        </p:nvPicPr>
        <p:blipFill>
          <a:blip r:embed="rId8"/>
          <a:stretch>
            <a:fillRect/>
          </a:stretch>
        </p:blipFill>
        <p:spPr>
          <a:xfrm>
            <a:off x="5576668" y="7289800"/>
            <a:ext cx="1083733" cy="812800"/>
          </a:xfrm>
          <a:prstGeom prst="rect">
            <a:avLst/>
          </a:prstGeom>
        </p:spPr>
      </p:pic>
      <p:sp>
        <p:nvSpPr>
          <p:cNvPr id="3" name="Rectangle 2" descr="n81 zalo Nguyen Thi Tho">
            <a:extLst>
              <a:ext uri="{FF2B5EF4-FFF2-40B4-BE49-F238E27FC236}">
                <a16:creationId xmlns:a16="http://schemas.microsoft.com/office/drawing/2014/main" id="{1AD353E6-9E7C-4A8C-B01C-10A9259AF523}"/>
              </a:ext>
            </a:extLst>
          </p:cNvPr>
          <p:cNvSpPr/>
          <p:nvPr/>
        </p:nvSpPr>
        <p:spPr>
          <a:xfrm>
            <a:off x="2441065" y="167428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25" name="Rectangle 24" descr="n81 zalo Nguyen Thi Tho">
            <a:extLst>
              <a:ext uri="{FF2B5EF4-FFF2-40B4-BE49-F238E27FC236}">
                <a16:creationId xmlns:a16="http://schemas.microsoft.com/office/drawing/2014/main" id="{F2AE7C18-98EA-4539-A865-D7202F86FD9F}"/>
              </a:ext>
            </a:extLst>
          </p:cNvPr>
          <p:cNvSpPr/>
          <p:nvPr/>
        </p:nvSpPr>
        <p:spPr>
          <a:xfrm>
            <a:off x="4876800" y="167428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41" name="Rectangle 40" descr="n81 zalo Nguyen Thi Tho">
            <a:extLst>
              <a:ext uri="{FF2B5EF4-FFF2-40B4-BE49-F238E27FC236}">
                <a16:creationId xmlns:a16="http://schemas.microsoft.com/office/drawing/2014/main" id="{556660DA-EA5D-4223-95DC-209DA01435D5}"/>
              </a:ext>
            </a:extLst>
          </p:cNvPr>
          <p:cNvSpPr/>
          <p:nvPr/>
        </p:nvSpPr>
        <p:spPr>
          <a:xfrm>
            <a:off x="2438403" y="295444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42" name="Rectangle 41" descr="n81 zalo Nguyen Thi Tho">
            <a:extLst>
              <a:ext uri="{FF2B5EF4-FFF2-40B4-BE49-F238E27FC236}">
                <a16:creationId xmlns:a16="http://schemas.microsoft.com/office/drawing/2014/main" id="{7CEE3550-3AC3-4175-94F5-B5F97E02CA6F}"/>
              </a:ext>
            </a:extLst>
          </p:cNvPr>
          <p:cNvSpPr/>
          <p:nvPr/>
        </p:nvSpPr>
        <p:spPr>
          <a:xfrm>
            <a:off x="4874137" y="295444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44" name="Rectangle 43" descr="n81 zalo Nguyen Thi Tho">
            <a:extLst>
              <a:ext uri="{FF2B5EF4-FFF2-40B4-BE49-F238E27FC236}">
                <a16:creationId xmlns:a16="http://schemas.microsoft.com/office/drawing/2014/main" id="{F840C0E7-41EA-43C9-9AEA-C7929365CBE4}"/>
              </a:ext>
            </a:extLst>
          </p:cNvPr>
          <p:cNvSpPr/>
          <p:nvPr/>
        </p:nvSpPr>
        <p:spPr>
          <a:xfrm>
            <a:off x="7312537" y="295444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45" name="Rectangle 44" descr="n81 zalo Nguyen Thi Tho">
            <a:extLst>
              <a:ext uri="{FF2B5EF4-FFF2-40B4-BE49-F238E27FC236}">
                <a16:creationId xmlns:a16="http://schemas.microsoft.com/office/drawing/2014/main" id="{DB717DA7-C436-4384-A77E-5F9125A10C55}"/>
              </a:ext>
            </a:extLst>
          </p:cNvPr>
          <p:cNvSpPr/>
          <p:nvPr/>
        </p:nvSpPr>
        <p:spPr>
          <a:xfrm>
            <a:off x="2438403" y="423460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46" name="Rectangle 45" descr="n81 zalo Nguyen Thi Tho">
            <a:extLst>
              <a:ext uri="{FF2B5EF4-FFF2-40B4-BE49-F238E27FC236}">
                <a16:creationId xmlns:a16="http://schemas.microsoft.com/office/drawing/2014/main" id="{B84580A1-B055-4E24-9A6E-6B31A49BDAC2}"/>
              </a:ext>
            </a:extLst>
          </p:cNvPr>
          <p:cNvSpPr/>
          <p:nvPr/>
        </p:nvSpPr>
        <p:spPr>
          <a:xfrm>
            <a:off x="4874137" y="423460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47" name="Rectangle 46" descr="n81 zalo Nguyen Thi Tho">
            <a:extLst>
              <a:ext uri="{FF2B5EF4-FFF2-40B4-BE49-F238E27FC236}">
                <a16:creationId xmlns:a16="http://schemas.microsoft.com/office/drawing/2014/main" id="{5EE862D2-C80D-4DAA-8FB6-C45C5E375CF1}"/>
              </a:ext>
            </a:extLst>
          </p:cNvPr>
          <p:cNvSpPr/>
          <p:nvPr/>
        </p:nvSpPr>
        <p:spPr>
          <a:xfrm>
            <a:off x="7312537" y="4234607"/>
            <a:ext cx="2438400" cy="1280160"/>
          </a:xfrm>
          <a:prstGeom prst="rect">
            <a:avLst/>
          </a:prstGeom>
          <a:solidFill>
            <a:schemeClr val="tx1">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7200" b="1" kern="0">
              <a:solidFill>
                <a:srgbClr val="FFFFFF"/>
              </a:solidFill>
              <a:latin typeface="Sitka Small" panose="02000505000000020004" pitchFamily="2" charset="0"/>
              <a:sym typeface="Arial"/>
            </a:endParaRPr>
          </a:p>
        </p:txBody>
      </p:sp>
      <p:sp>
        <p:nvSpPr>
          <p:cNvPr id="48" name="Rectangle 47" descr="n81 zalo Nguyen Thi Tho">
            <a:hlinkClick r:id="rId9" action="ppaction://hlinksldjump"/>
            <a:extLst>
              <a:ext uri="{FF2B5EF4-FFF2-40B4-BE49-F238E27FC236}">
                <a16:creationId xmlns:a16="http://schemas.microsoft.com/office/drawing/2014/main" id="{43A10B4E-0767-482D-A089-0232BC007328}"/>
              </a:ext>
            </a:extLst>
          </p:cNvPr>
          <p:cNvSpPr/>
          <p:nvPr/>
        </p:nvSpPr>
        <p:spPr>
          <a:xfrm>
            <a:off x="2435739" y="165796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dirty="0">
                <a:solidFill>
                  <a:srgbClr val="FFFFFF"/>
                </a:solidFill>
                <a:latin typeface="Sitka Small" panose="02000505000000020004" pitchFamily="2" charset="0"/>
                <a:sym typeface="Arial"/>
              </a:rPr>
              <a:t>1</a:t>
            </a:r>
          </a:p>
        </p:txBody>
      </p:sp>
      <p:sp>
        <p:nvSpPr>
          <p:cNvPr id="49" name="Rectangle 48" descr="n81 zalo Nguyen Thi Tho">
            <a:hlinkClick r:id="rId10" action="ppaction://hlinksldjump"/>
            <a:extLst>
              <a:ext uri="{FF2B5EF4-FFF2-40B4-BE49-F238E27FC236}">
                <a16:creationId xmlns:a16="http://schemas.microsoft.com/office/drawing/2014/main" id="{8FE7E805-D03A-4534-BE40-AF8671707728}"/>
              </a:ext>
            </a:extLst>
          </p:cNvPr>
          <p:cNvSpPr/>
          <p:nvPr/>
        </p:nvSpPr>
        <p:spPr>
          <a:xfrm>
            <a:off x="4871473" y="165796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2</a:t>
            </a:r>
          </a:p>
        </p:txBody>
      </p:sp>
      <p:sp>
        <p:nvSpPr>
          <p:cNvPr id="51" name="Rectangle 50" descr="n81 zalo Nguyen Thi Tho">
            <a:hlinkClick r:id="rId11" action="ppaction://hlinksldjump"/>
            <a:extLst>
              <a:ext uri="{FF2B5EF4-FFF2-40B4-BE49-F238E27FC236}">
                <a16:creationId xmlns:a16="http://schemas.microsoft.com/office/drawing/2014/main" id="{F72643F6-B67A-4432-8BB6-B3059283EFAB}"/>
              </a:ext>
            </a:extLst>
          </p:cNvPr>
          <p:cNvSpPr/>
          <p:nvPr/>
        </p:nvSpPr>
        <p:spPr>
          <a:xfrm>
            <a:off x="2433076" y="293812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4</a:t>
            </a:r>
          </a:p>
        </p:txBody>
      </p:sp>
      <p:sp>
        <p:nvSpPr>
          <p:cNvPr id="52" name="Rectangle 51" descr="n81 zalo Nguyen Thi Tho">
            <a:hlinkClick r:id="rId12" action="ppaction://hlinksldjump"/>
            <a:extLst>
              <a:ext uri="{FF2B5EF4-FFF2-40B4-BE49-F238E27FC236}">
                <a16:creationId xmlns:a16="http://schemas.microsoft.com/office/drawing/2014/main" id="{34BD439F-9BC9-4003-AD4A-C53F169E6865}"/>
              </a:ext>
            </a:extLst>
          </p:cNvPr>
          <p:cNvSpPr/>
          <p:nvPr/>
        </p:nvSpPr>
        <p:spPr>
          <a:xfrm>
            <a:off x="4868811" y="293812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5</a:t>
            </a:r>
          </a:p>
        </p:txBody>
      </p:sp>
      <p:sp>
        <p:nvSpPr>
          <p:cNvPr id="53" name="Rectangle 52" descr="n81 zalo Nguyen Thi Tho">
            <a:hlinkClick r:id="rId13" action="ppaction://hlinksldjump"/>
            <a:extLst>
              <a:ext uri="{FF2B5EF4-FFF2-40B4-BE49-F238E27FC236}">
                <a16:creationId xmlns:a16="http://schemas.microsoft.com/office/drawing/2014/main" id="{11B59F5A-3BBD-4E6C-8ADC-42F896505E13}"/>
              </a:ext>
            </a:extLst>
          </p:cNvPr>
          <p:cNvSpPr/>
          <p:nvPr/>
        </p:nvSpPr>
        <p:spPr>
          <a:xfrm>
            <a:off x="7307211" y="293812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6</a:t>
            </a:r>
          </a:p>
        </p:txBody>
      </p:sp>
      <p:sp>
        <p:nvSpPr>
          <p:cNvPr id="54" name="Rectangle 53" descr="n81 zalo Nguyen Thi Tho">
            <a:hlinkClick r:id="rId14" action="ppaction://hlinksldjump"/>
            <a:extLst>
              <a:ext uri="{FF2B5EF4-FFF2-40B4-BE49-F238E27FC236}">
                <a16:creationId xmlns:a16="http://schemas.microsoft.com/office/drawing/2014/main" id="{B3A0BDAF-A02B-4E67-8688-E0BF6237F0B0}"/>
              </a:ext>
            </a:extLst>
          </p:cNvPr>
          <p:cNvSpPr/>
          <p:nvPr/>
        </p:nvSpPr>
        <p:spPr>
          <a:xfrm>
            <a:off x="2433076" y="421828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7</a:t>
            </a:r>
          </a:p>
        </p:txBody>
      </p:sp>
      <p:sp>
        <p:nvSpPr>
          <p:cNvPr id="55" name="Rectangle 54" descr="n81 zalo Nguyen Thi Tho">
            <a:hlinkClick r:id="rId15" action="ppaction://hlinksldjump"/>
            <a:extLst>
              <a:ext uri="{FF2B5EF4-FFF2-40B4-BE49-F238E27FC236}">
                <a16:creationId xmlns:a16="http://schemas.microsoft.com/office/drawing/2014/main" id="{0896C747-D964-4783-8CDC-D3C9A9683BB2}"/>
              </a:ext>
            </a:extLst>
          </p:cNvPr>
          <p:cNvSpPr/>
          <p:nvPr/>
        </p:nvSpPr>
        <p:spPr>
          <a:xfrm>
            <a:off x="4868811" y="421828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8</a:t>
            </a:r>
          </a:p>
        </p:txBody>
      </p:sp>
      <p:sp>
        <p:nvSpPr>
          <p:cNvPr id="56" name="Rectangle 55" descr="n81 zalo Nguyen Thi Tho">
            <a:hlinkClick r:id="rId16" action="ppaction://hlinksldjump"/>
            <a:extLst>
              <a:ext uri="{FF2B5EF4-FFF2-40B4-BE49-F238E27FC236}">
                <a16:creationId xmlns:a16="http://schemas.microsoft.com/office/drawing/2014/main" id="{1206F820-8974-4EC6-B86D-BA17E5C80A2F}"/>
              </a:ext>
            </a:extLst>
          </p:cNvPr>
          <p:cNvSpPr/>
          <p:nvPr/>
        </p:nvSpPr>
        <p:spPr>
          <a:xfrm>
            <a:off x="7307211" y="4218288"/>
            <a:ext cx="2438400" cy="1280160"/>
          </a:xfrm>
          <a:prstGeom prst="rect">
            <a:avLst/>
          </a:prstGeom>
          <a:solidFill>
            <a:srgbClr val="FF99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7200" b="1" kern="0">
                <a:solidFill>
                  <a:srgbClr val="FFFFFF"/>
                </a:solidFill>
                <a:latin typeface="Sitka Small" panose="02000505000000020004" pitchFamily="2" charset="0"/>
                <a:sym typeface="Arial"/>
              </a:rPr>
              <a:t>9</a:t>
            </a:r>
          </a:p>
        </p:txBody>
      </p:sp>
    </p:spTree>
    <p:extLst>
      <p:ext uri="{BB962C8B-B14F-4D97-AF65-F5344CB8AC3E}">
        <p14:creationId xmlns:p14="http://schemas.microsoft.com/office/powerpoint/2010/main" val="139097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89" fill="hold"/>
                                        <p:tgtEl>
                                          <p:spTgt spid="4"/>
                                        </p:tgtEl>
                                      </p:cBhvr>
                                    </p:cmd>
                                  </p:childTnLst>
                                </p:cTn>
                              </p:par>
                              <p:par>
                                <p:cTn id="7" presetID="21" presetClass="emph" presetSubtype="0" repeatCount="indefinite" fill="hold" grpId="0" nodeType="withEffect">
                                  <p:stCondLst>
                                    <p:cond delay="0"/>
                                  </p:stCondLst>
                                  <p:iterate type="lt">
                                    <p:tmPct val="0"/>
                                  </p:iterate>
                                  <p:childTnLst>
                                    <p:animClr clrSpc="hsl" dir="cw">
                                      <p:cBhvr override="childStyle">
                                        <p:cTn id="8" dur="500" fill="hold"/>
                                        <p:tgtEl>
                                          <p:spTgt spid="32"/>
                                        </p:tgtEl>
                                        <p:attrNameLst>
                                          <p:attrName>style.color</p:attrName>
                                        </p:attrNameLst>
                                      </p:cBhvr>
                                      <p:by>
                                        <p:hsl h="7200000" s="0" l="0"/>
                                      </p:by>
                                    </p:animClr>
                                    <p:animClr clrSpc="hsl" dir="cw">
                                      <p:cBhvr>
                                        <p:cTn id="9" dur="500" fill="hold"/>
                                        <p:tgtEl>
                                          <p:spTgt spid="32"/>
                                        </p:tgtEl>
                                        <p:attrNameLst>
                                          <p:attrName>fillcolor</p:attrName>
                                        </p:attrNameLst>
                                      </p:cBhvr>
                                      <p:by>
                                        <p:hsl h="7200000" s="0" l="0"/>
                                      </p:by>
                                    </p:animClr>
                                    <p:animClr clrSpc="hsl" dir="cw">
                                      <p:cBhvr>
                                        <p:cTn id="10" dur="500" fill="hold"/>
                                        <p:tgtEl>
                                          <p:spTgt spid="32"/>
                                        </p:tgtEl>
                                        <p:attrNameLst>
                                          <p:attrName>stroke.color</p:attrName>
                                        </p:attrNameLst>
                                      </p:cBhvr>
                                      <p:by>
                                        <p:hsl h="7200000" s="0" l="0"/>
                                      </p:by>
                                    </p:animClr>
                                    <p:set>
                                      <p:cBhvr>
                                        <p:cTn id="11" dur="500" fill="hold"/>
                                        <p:tgtEl>
                                          <p:spTgt spid="32"/>
                                        </p:tgtEl>
                                        <p:attrNameLst>
                                          <p:attrName>fill.type</p:attrName>
                                        </p:attrNameLst>
                                      </p:cBhvr>
                                      <p:to>
                                        <p:strVal val="solid"/>
                                      </p:to>
                                    </p:set>
                                  </p:childTnLst>
                                </p:cTn>
                              </p:par>
                              <p:par>
                                <p:cTn id="12" presetID="36" presetClass="emph" presetSubtype="0" repeatCount="indefinite" fill="hold" grpId="0" nodeType="withEffect">
                                  <p:stCondLst>
                                    <p:cond delay="0"/>
                                  </p:stCondLst>
                                  <p:iterate type="lt">
                                    <p:tmPct val="10000"/>
                                  </p:iterate>
                                  <p:childTnLst>
                                    <p:animScale>
                                      <p:cBhvr>
                                        <p:cTn id="13" dur="1000" autoRev="1" fill="hold">
                                          <p:stCondLst>
                                            <p:cond delay="0"/>
                                          </p:stCondLst>
                                        </p:cTn>
                                        <p:tgtEl>
                                          <p:spTgt spid="2"/>
                                        </p:tgtEl>
                                      </p:cBhvr>
                                      <p:to x="80000" y="100000"/>
                                    </p:animScale>
                                    <p:anim by="(#ppt_w*0.10)" calcmode="lin" valueType="num">
                                      <p:cBhvr>
                                        <p:cTn id="14" dur="1000" autoRev="1" fill="hold">
                                          <p:stCondLst>
                                            <p:cond delay="0"/>
                                          </p:stCondLst>
                                        </p:cTn>
                                        <p:tgtEl>
                                          <p:spTgt spid="2"/>
                                        </p:tgtEl>
                                        <p:attrNameLst>
                                          <p:attrName>ppt_x</p:attrName>
                                        </p:attrNameLst>
                                      </p:cBhvr>
                                    </p:anim>
                                    <p:anim by="(-#ppt_w*0.10)" calcmode="lin" valueType="num">
                                      <p:cBhvr>
                                        <p:cTn id="15" dur="1000" autoRev="1" fill="hold">
                                          <p:stCondLst>
                                            <p:cond delay="0"/>
                                          </p:stCondLst>
                                        </p:cTn>
                                        <p:tgtEl>
                                          <p:spTgt spid="2"/>
                                        </p:tgtEl>
                                        <p:attrNameLst>
                                          <p:attrName>ppt_y</p:attrName>
                                        </p:attrNameLst>
                                      </p:cBhvr>
                                    </p:anim>
                                    <p:animRot by="-480000">
                                      <p:cBhvr>
                                        <p:cTn id="16" dur="1000" autoRev="1"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4"/>
                </p:tgtEl>
              </p:cMediaNode>
            </p:audi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3"/>
                                        </p:tgtEl>
                                      </p:cBhvr>
                                    </p:animEffect>
                                    <p:set>
                                      <p:cBhvr>
                                        <p:cTn id="2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4" restart="whenNotActive" fill="hold" evtFilter="cancelBubble" nodeType="interactiveSeq">
                <p:stCondLst>
                  <p:cond evt="onClick" delay="0">
                    <p:tgtEl>
                      <p:spTgt spid="25"/>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25"/>
                                        </p:tgtEl>
                                      </p:cBhvr>
                                    </p:animEffect>
                                    <p:set>
                                      <p:cBhvr>
                                        <p:cTn id="2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0" restart="whenNotActive" fill="hold" evtFilter="cancelBubble" nodeType="interactiveSeq">
                <p:stCondLst>
                  <p:cond evt="onClick" delay="0">
                    <p:tgtEl>
                      <p:spTgt spid="40"/>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40"/>
                                        </p:tgtEl>
                                      </p:cBhvr>
                                    </p:animEffect>
                                    <p:set>
                                      <p:cBhvr>
                                        <p:cTn id="35"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36" restart="whenNotActive" fill="hold" evtFilter="cancelBubble" nodeType="interactiveSeq">
                <p:stCondLst>
                  <p:cond evt="onClick" delay="0">
                    <p:tgtEl>
                      <p:spTgt spid="41"/>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41"/>
                                        </p:tgtEl>
                                      </p:cBhvr>
                                    </p:animEffect>
                                    <p:set>
                                      <p:cBhvr>
                                        <p:cTn id="41"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42" restart="whenNotActive" fill="hold" evtFilter="cancelBubble" nodeType="interactiveSeq">
                <p:stCondLst>
                  <p:cond evt="onClick" delay="0">
                    <p:tgtEl>
                      <p:spTgt spid="42"/>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42"/>
                                        </p:tgtEl>
                                      </p:cBhvr>
                                    </p:animEffect>
                                    <p:set>
                                      <p:cBhvr>
                                        <p:cTn id="47"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48" restart="whenNotActive" fill="hold" evtFilter="cancelBubble" nodeType="interactiveSeq">
                <p:stCondLst>
                  <p:cond evt="onClick" delay="0">
                    <p:tgtEl>
                      <p:spTgt spid="44"/>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44"/>
                                        </p:tgtEl>
                                      </p:cBhvr>
                                    </p:animEffect>
                                    <p:set>
                                      <p:cBhvr>
                                        <p:cTn id="53"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45"/>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45"/>
                                        </p:tgtEl>
                                      </p:cBhvr>
                                    </p:animEffect>
                                    <p:set>
                                      <p:cBhvr>
                                        <p:cTn id="5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60" restart="whenNotActive" fill="hold" evtFilter="cancelBubble" nodeType="interactiveSeq">
                <p:stCondLst>
                  <p:cond evt="onClick" delay="0">
                    <p:tgtEl>
                      <p:spTgt spid="46"/>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grpId="0" nodeType="clickEffect">
                                  <p:stCondLst>
                                    <p:cond delay="0"/>
                                  </p:stCondLst>
                                  <p:childTnLst>
                                    <p:animEffect transition="out" filter="fade">
                                      <p:cBhvr>
                                        <p:cTn id="64" dur="500"/>
                                        <p:tgtEl>
                                          <p:spTgt spid="46"/>
                                        </p:tgtEl>
                                      </p:cBhvr>
                                    </p:animEffect>
                                    <p:set>
                                      <p:cBhvr>
                                        <p:cTn id="65"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66" restart="whenNotActive" fill="hold" evtFilter="cancelBubble" nodeType="interactiveSeq">
                <p:stCondLst>
                  <p:cond evt="onClick" delay="0">
                    <p:tgtEl>
                      <p:spTgt spid="47"/>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47"/>
                                        </p:tgtEl>
                                      </p:cBhvr>
                                    </p:animEffect>
                                    <p:set>
                                      <p:cBhvr>
                                        <p:cTn id="71"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72" restart="whenNotActive" fill="hold" evtFilter="cancelBubble" nodeType="interactiveSeq">
                <p:stCondLst>
                  <p:cond evt="onClick" delay="0">
                    <p:tgtEl>
                      <p:spTgt spid="48"/>
                    </p:tgtEl>
                  </p:cond>
                </p:stCondLst>
                <p:endSync evt="end" delay="0">
                  <p:rtn val="all"/>
                </p:endSync>
                <p:childTnLst>
                  <p:par>
                    <p:cTn id="73" fill="hold">
                      <p:stCondLst>
                        <p:cond delay="0"/>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48"/>
                                        </p:tgtEl>
                                      </p:cBhvr>
                                    </p:animEffect>
                                    <p:set>
                                      <p:cBhvr>
                                        <p:cTn id="77"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78" restart="whenNotActive" fill="hold" evtFilter="cancelBubble" nodeType="interactiveSeq">
                <p:stCondLst>
                  <p:cond evt="onClick" delay="0">
                    <p:tgtEl>
                      <p:spTgt spid="49"/>
                    </p:tgtEl>
                  </p:cond>
                </p:stCondLst>
                <p:endSync evt="end" delay="0">
                  <p:rtn val="all"/>
                </p:endSync>
                <p:childTnLst>
                  <p:par>
                    <p:cTn id="79" fill="hold">
                      <p:stCondLst>
                        <p:cond delay="0"/>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49"/>
                                        </p:tgtEl>
                                      </p:cBhvr>
                                    </p:animEffect>
                                    <p:set>
                                      <p:cBhvr>
                                        <p:cTn id="83"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84" restart="whenNotActive" fill="hold" evtFilter="cancelBubble" nodeType="interactiveSeq">
                <p:stCondLst>
                  <p:cond evt="onClick" delay="0">
                    <p:tgtEl>
                      <p:spTgt spid="50"/>
                    </p:tgtEl>
                  </p:cond>
                </p:stCondLst>
                <p:endSync evt="end" delay="0">
                  <p:rtn val="all"/>
                </p:endSync>
                <p:childTnLst>
                  <p:par>
                    <p:cTn id="85" fill="hold">
                      <p:stCondLst>
                        <p:cond delay="0"/>
                      </p:stCondLst>
                      <p:childTnLst>
                        <p:par>
                          <p:cTn id="86" fill="hold">
                            <p:stCondLst>
                              <p:cond delay="0"/>
                            </p:stCondLst>
                            <p:childTnLst>
                              <p:par>
                                <p:cTn id="87" presetID="10" presetClass="exit" presetSubtype="0" fill="hold" grpId="0" nodeType="clickEffect">
                                  <p:stCondLst>
                                    <p:cond delay="0"/>
                                  </p:stCondLst>
                                  <p:childTnLst>
                                    <p:animEffect transition="out" filter="fade">
                                      <p:cBhvr>
                                        <p:cTn id="88" dur="500"/>
                                        <p:tgtEl>
                                          <p:spTgt spid="50"/>
                                        </p:tgtEl>
                                      </p:cBhvr>
                                    </p:animEffect>
                                    <p:set>
                                      <p:cBhvr>
                                        <p:cTn id="89"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90" restart="whenNotActive" fill="hold" evtFilter="cancelBubble" nodeType="interactiveSeq">
                <p:stCondLst>
                  <p:cond evt="onClick" delay="0">
                    <p:tgtEl>
                      <p:spTgt spid="51"/>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0" nodeType="clickEffect">
                                  <p:stCondLst>
                                    <p:cond delay="0"/>
                                  </p:stCondLst>
                                  <p:childTnLst>
                                    <p:animEffect transition="out" filter="fade">
                                      <p:cBhvr>
                                        <p:cTn id="94" dur="500"/>
                                        <p:tgtEl>
                                          <p:spTgt spid="51"/>
                                        </p:tgtEl>
                                      </p:cBhvr>
                                    </p:animEffect>
                                    <p:set>
                                      <p:cBhvr>
                                        <p:cTn id="95"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96" restart="whenNotActive" fill="hold" evtFilter="cancelBubble" nodeType="interactiveSeq">
                <p:stCondLst>
                  <p:cond evt="onClick" delay="0">
                    <p:tgtEl>
                      <p:spTgt spid="52"/>
                    </p:tgtEl>
                  </p:cond>
                </p:stCondLst>
                <p:endSync evt="end" delay="0">
                  <p:rtn val="all"/>
                </p:endSync>
                <p:childTnLst>
                  <p:par>
                    <p:cTn id="97" fill="hold">
                      <p:stCondLst>
                        <p:cond delay="0"/>
                      </p:stCondLst>
                      <p:childTnLst>
                        <p:par>
                          <p:cTn id="98" fill="hold">
                            <p:stCondLst>
                              <p:cond delay="0"/>
                            </p:stCondLst>
                            <p:childTnLst>
                              <p:par>
                                <p:cTn id="99" presetID="10" presetClass="exit" presetSubtype="0" fill="hold" grpId="0" nodeType="clickEffect">
                                  <p:stCondLst>
                                    <p:cond delay="0"/>
                                  </p:stCondLst>
                                  <p:childTnLst>
                                    <p:animEffect transition="out" filter="fade">
                                      <p:cBhvr>
                                        <p:cTn id="100" dur="500"/>
                                        <p:tgtEl>
                                          <p:spTgt spid="52"/>
                                        </p:tgtEl>
                                      </p:cBhvr>
                                    </p:animEffect>
                                    <p:set>
                                      <p:cBhvr>
                                        <p:cTn id="101"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102" restart="whenNotActive" fill="hold" evtFilter="cancelBubble" nodeType="interactiveSeq">
                <p:stCondLst>
                  <p:cond evt="onClick" delay="0">
                    <p:tgtEl>
                      <p:spTgt spid="53"/>
                    </p:tgtEl>
                  </p:cond>
                </p:stCondLst>
                <p:endSync evt="end" delay="0">
                  <p:rtn val="all"/>
                </p:endSync>
                <p:childTnLst>
                  <p:par>
                    <p:cTn id="103" fill="hold">
                      <p:stCondLst>
                        <p:cond delay="0"/>
                      </p:stCondLst>
                      <p:childTnLst>
                        <p:par>
                          <p:cTn id="104" fill="hold">
                            <p:stCondLst>
                              <p:cond delay="0"/>
                            </p:stCondLst>
                            <p:childTnLst>
                              <p:par>
                                <p:cTn id="105" presetID="10" presetClass="exit" presetSubtype="0" fill="hold" grpId="0" nodeType="clickEffect">
                                  <p:stCondLst>
                                    <p:cond delay="0"/>
                                  </p:stCondLst>
                                  <p:childTnLst>
                                    <p:animEffect transition="out" filter="fade">
                                      <p:cBhvr>
                                        <p:cTn id="106" dur="500"/>
                                        <p:tgtEl>
                                          <p:spTgt spid="53"/>
                                        </p:tgtEl>
                                      </p:cBhvr>
                                    </p:animEffect>
                                    <p:set>
                                      <p:cBhvr>
                                        <p:cTn id="107"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08" restart="whenNotActive" fill="hold" evtFilter="cancelBubble" nodeType="interactiveSeq">
                <p:stCondLst>
                  <p:cond evt="onClick" delay="0">
                    <p:tgtEl>
                      <p:spTgt spid="54"/>
                    </p:tgtEl>
                  </p:cond>
                </p:stCondLst>
                <p:endSync evt="end" delay="0">
                  <p:rtn val="all"/>
                </p:endSync>
                <p:childTnLst>
                  <p:par>
                    <p:cTn id="109" fill="hold">
                      <p:stCondLst>
                        <p:cond delay="0"/>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4"/>
                                        </p:tgtEl>
                                      </p:cBhvr>
                                    </p:animEffect>
                                    <p:set>
                                      <p:cBhvr>
                                        <p:cTn id="113"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14" restart="whenNotActive" fill="hold" evtFilter="cancelBubble" nodeType="interactiveSeq">
                <p:stCondLst>
                  <p:cond evt="onClick" delay="0">
                    <p:tgtEl>
                      <p:spTgt spid="55"/>
                    </p:tgtEl>
                  </p:cond>
                </p:stCondLst>
                <p:endSync evt="end" delay="0">
                  <p:rtn val="all"/>
                </p:endSync>
                <p:childTnLst>
                  <p:par>
                    <p:cTn id="115" fill="hold">
                      <p:stCondLst>
                        <p:cond delay="0"/>
                      </p:stCondLst>
                      <p:childTnLst>
                        <p:par>
                          <p:cTn id="116" fill="hold">
                            <p:stCondLst>
                              <p:cond delay="0"/>
                            </p:stCondLst>
                            <p:childTnLst>
                              <p:par>
                                <p:cTn id="117" presetID="10" presetClass="exit" presetSubtype="0" fill="hold" grpId="0" nodeType="clickEffect">
                                  <p:stCondLst>
                                    <p:cond delay="0"/>
                                  </p:stCondLst>
                                  <p:childTnLst>
                                    <p:animEffect transition="out" filter="fade">
                                      <p:cBhvr>
                                        <p:cTn id="118" dur="500"/>
                                        <p:tgtEl>
                                          <p:spTgt spid="55"/>
                                        </p:tgtEl>
                                      </p:cBhvr>
                                    </p:animEffect>
                                    <p:set>
                                      <p:cBhvr>
                                        <p:cTn id="119"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20" restart="whenNotActive" fill="hold" evtFilter="cancelBubble" nodeType="interactiveSeq">
                <p:stCondLst>
                  <p:cond evt="onClick" delay="0">
                    <p:tgtEl>
                      <p:spTgt spid="56"/>
                    </p:tgtEl>
                  </p:cond>
                </p:stCondLst>
                <p:endSync evt="end" delay="0">
                  <p:rtn val="all"/>
                </p:endSync>
                <p:childTnLst>
                  <p:par>
                    <p:cTn id="121" fill="hold">
                      <p:stCondLst>
                        <p:cond delay="0"/>
                      </p:stCondLst>
                      <p:childTnLst>
                        <p:par>
                          <p:cTn id="122" fill="hold">
                            <p:stCondLst>
                              <p:cond delay="0"/>
                            </p:stCondLst>
                            <p:childTnLst>
                              <p:par>
                                <p:cTn id="123" presetID="10" presetClass="exit" presetSubtype="0" fill="hold" grpId="0" nodeType="clickEffect">
                                  <p:stCondLst>
                                    <p:cond delay="0"/>
                                  </p:stCondLst>
                                  <p:childTnLst>
                                    <p:animEffect transition="out" filter="fade">
                                      <p:cBhvr>
                                        <p:cTn id="124" dur="500"/>
                                        <p:tgtEl>
                                          <p:spTgt spid="56"/>
                                        </p:tgtEl>
                                      </p:cBhvr>
                                    </p:animEffect>
                                    <p:set>
                                      <p:cBhvr>
                                        <p:cTn id="125"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40" grpId="0" animBg="1"/>
      <p:bldP spid="50" grpId="0" animBg="1"/>
      <p:bldP spid="32" grpId="0"/>
      <p:bldP spid="2" grpId="0"/>
      <p:bldP spid="3" grpId="0" animBg="1"/>
      <p:bldP spid="25" grpId="0" animBg="1"/>
      <p:bldP spid="41" grpId="0" animBg="1"/>
      <p:bldP spid="42" grpId="0" animBg="1"/>
      <p:bldP spid="44" grpId="0" animBg="1"/>
      <p:bldP spid="45" grpId="0" animBg="1"/>
      <p:bldP spid="46" grpId="0" animBg="1"/>
      <p:bldP spid="47" grpId="0" animBg="1"/>
      <p:bldP spid="48" grpId="0" animBg="1"/>
      <p:bldP spid="49" grpId="0" animBg="1"/>
      <p:bldP spid="51" grpId="0" animBg="1"/>
      <p:bldP spid="52" grpId="0" animBg="1"/>
      <p:bldP spid="53" grpId="0" animBg="1"/>
      <p:bldP spid="54" grpId="0" animBg="1"/>
      <p:bldP spid="55" grpId="0" animBg="1"/>
      <p:bldP spid="5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81 zalo Nguyen Thi Tho">
            <a:extLst>
              <a:ext uri="{FF2B5EF4-FFF2-40B4-BE49-F238E27FC236}">
                <a16:creationId xmlns:a16="http://schemas.microsoft.com/office/drawing/2014/main" id="{18101E58-932F-B361-2242-86439712989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007195">
            <a:off x="1404144" y="2759869"/>
            <a:ext cx="92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n81 zalo Nguyen Thi Tho">
            <a:extLst>
              <a:ext uri="{FF2B5EF4-FFF2-40B4-BE49-F238E27FC236}">
                <a16:creationId xmlns:a16="http://schemas.microsoft.com/office/drawing/2014/main" id="{2BBC462C-7F07-FA78-12AA-FB0E782848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265846">
            <a:off x="638970" y="5115721"/>
            <a:ext cx="51593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n81 zalo Nguyen Thi Tho">
            <a:extLst>
              <a:ext uri="{FF2B5EF4-FFF2-40B4-BE49-F238E27FC236}">
                <a16:creationId xmlns:a16="http://schemas.microsoft.com/office/drawing/2014/main" id="{E53CB19B-A32B-8F78-931F-248D48154C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494266">
            <a:off x="2303463" y="5953127"/>
            <a:ext cx="303212"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n81 zalo Nguyen Thi Tho">
            <a:extLst>
              <a:ext uri="{FF2B5EF4-FFF2-40B4-BE49-F238E27FC236}">
                <a16:creationId xmlns:a16="http://schemas.microsoft.com/office/drawing/2014/main" id="{96086392-EE33-CB7C-B12E-C97637C600A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325632">
            <a:off x="1939925" y="4972050"/>
            <a:ext cx="84139" cy="8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n81 zalo Nguyen Thi Tho">
            <a:extLst>
              <a:ext uri="{FF2B5EF4-FFF2-40B4-BE49-F238E27FC236}">
                <a16:creationId xmlns:a16="http://schemas.microsoft.com/office/drawing/2014/main" id="{8895BE4D-B7D1-77C4-F7AA-680E42E0870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4734682">
            <a:off x="9832975" y="2759076"/>
            <a:ext cx="9223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n81 zalo Nguyen Thi Tho">
            <a:extLst>
              <a:ext uri="{FF2B5EF4-FFF2-40B4-BE49-F238E27FC236}">
                <a16:creationId xmlns:a16="http://schemas.microsoft.com/office/drawing/2014/main" id="{A1E0A547-A861-CD46-0F7C-B241BF51BE0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20289" y="1235077"/>
            <a:ext cx="16986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n81 zalo Nguyen Thi Tho">
            <a:extLst>
              <a:ext uri="{FF2B5EF4-FFF2-40B4-BE49-F238E27FC236}">
                <a16:creationId xmlns:a16="http://schemas.microsoft.com/office/drawing/2014/main" id="{C76DC9E6-4A45-1045-281E-9676E1FAF91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7534153">
            <a:off x="11206164" y="1987551"/>
            <a:ext cx="52387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n81 zalo Nguyen Thi Tho">
            <a:extLst>
              <a:ext uri="{FF2B5EF4-FFF2-40B4-BE49-F238E27FC236}">
                <a16:creationId xmlns:a16="http://schemas.microsoft.com/office/drawing/2014/main" id="{A0548DC2-F11D-FA0B-2F20-D31163C6945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8305733">
            <a:off x="11252201" y="4876800"/>
            <a:ext cx="179388"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n81 zalo Nguyen Thi Tho">
            <a:extLst>
              <a:ext uri="{FF2B5EF4-FFF2-40B4-BE49-F238E27FC236}">
                <a16:creationId xmlns:a16="http://schemas.microsoft.com/office/drawing/2014/main" id="{63ACC2DC-CF0D-7D7E-1DC1-F883FB571A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8305733">
            <a:off x="11553825" y="735015"/>
            <a:ext cx="309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1" descr="n81 zalo Nguyen Thi Tho">
            <a:extLst>
              <a:ext uri="{FF2B5EF4-FFF2-40B4-BE49-F238E27FC236}">
                <a16:creationId xmlns:a16="http://schemas.microsoft.com/office/drawing/2014/main" id="{1F70608C-C84D-D58C-54F1-080A098EAF8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6145662">
            <a:off x="4977607" y="1524795"/>
            <a:ext cx="76200"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2" descr="n81 zalo Nguyen Thi Tho">
            <a:extLst>
              <a:ext uri="{FF2B5EF4-FFF2-40B4-BE49-F238E27FC236}">
                <a16:creationId xmlns:a16="http://schemas.microsoft.com/office/drawing/2014/main" id="{CA4F76DB-ED1E-A237-C42F-9FB4A2F30C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4814953">
            <a:off x="3833814" y="479427"/>
            <a:ext cx="26193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3" descr="n81 zalo Nguyen Thi Tho">
            <a:extLst>
              <a:ext uri="{FF2B5EF4-FFF2-40B4-BE49-F238E27FC236}">
                <a16:creationId xmlns:a16="http://schemas.microsoft.com/office/drawing/2014/main" id="{3DB008EF-0191-14B8-7447-86F5AFE3FA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894266">
            <a:off x="10181432" y="6241257"/>
            <a:ext cx="274637" cy="273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4" descr="n81 zalo Nguyen Thi Tho">
            <a:extLst>
              <a:ext uri="{FF2B5EF4-FFF2-40B4-BE49-F238E27FC236}">
                <a16:creationId xmlns:a16="http://schemas.microsoft.com/office/drawing/2014/main" id="{C34964B4-98B0-E85F-2580-27FA9D602A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894266">
            <a:off x="6828632" y="5349082"/>
            <a:ext cx="2730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5" descr="n81 zalo Nguyen Thi Tho">
            <a:extLst>
              <a:ext uri="{FF2B5EF4-FFF2-40B4-BE49-F238E27FC236}">
                <a16:creationId xmlns:a16="http://schemas.microsoft.com/office/drawing/2014/main" id="{366B7DC3-770D-6F40-FD19-5EBCF1BDAFF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3337455">
            <a:off x="4693444" y="5707858"/>
            <a:ext cx="37465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6" descr="n81 zalo Nguyen Thi Tho">
            <a:extLst>
              <a:ext uri="{FF2B5EF4-FFF2-40B4-BE49-F238E27FC236}">
                <a16:creationId xmlns:a16="http://schemas.microsoft.com/office/drawing/2014/main" id="{CD4470BB-FCD4-717B-728D-C9969418215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5874367">
            <a:off x="8418513" y="6375401"/>
            <a:ext cx="635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7" descr="n81 zalo Nguyen Thi Tho">
            <a:extLst>
              <a:ext uri="{FF2B5EF4-FFF2-40B4-BE49-F238E27FC236}">
                <a16:creationId xmlns:a16="http://schemas.microsoft.com/office/drawing/2014/main" id="{421BE898-B03A-C8F0-4C9B-D4F03CA23B34}"/>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6099054">
            <a:off x="9418639" y="4702176"/>
            <a:ext cx="339725" cy="52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8" descr="n81 zalo Nguyen Thi Tho">
            <a:extLst>
              <a:ext uri="{FF2B5EF4-FFF2-40B4-BE49-F238E27FC236}">
                <a16:creationId xmlns:a16="http://schemas.microsoft.com/office/drawing/2014/main" id="{693EFE19-E086-33F0-54FF-564D2A5DE4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894266">
            <a:off x="7255671" y="1405732"/>
            <a:ext cx="274637" cy="273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9" descr="n81 zalo Nguyen Thi Tho">
            <a:extLst>
              <a:ext uri="{FF2B5EF4-FFF2-40B4-BE49-F238E27FC236}">
                <a16:creationId xmlns:a16="http://schemas.microsoft.com/office/drawing/2014/main" id="{17956737-3222-9FE7-D645-580A2D04763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2216897">
            <a:off x="8299449" y="417513"/>
            <a:ext cx="374651"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1" descr="n81 zalo Nguyen Thi Tho">
            <a:extLst>
              <a:ext uri="{FF2B5EF4-FFF2-40B4-BE49-F238E27FC236}">
                <a16:creationId xmlns:a16="http://schemas.microsoft.com/office/drawing/2014/main" id="{9455E2AB-FC01-4DC4-5072-7947D1F5025A}"/>
              </a:ext>
            </a:extLst>
          </p:cNvPr>
          <p:cNvSpPr txBox="1">
            <a:spLocks noChangeArrowheads="1"/>
          </p:cNvSpPr>
          <p:nvPr/>
        </p:nvSpPr>
        <p:spPr bwMode="auto">
          <a:xfrm>
            <a:off x="3395663" y="576365"/>
            <a:ext cx="5400675" cy="988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ts val="8400"/>
              </a:lnSpc>
              <a:spcBef>
                <a:spcPct val="0"/>
              </a:spcBef>
              <a:spcAft>
                <a:spcPct val="0"/>
              </a:spcAft>
              <a:buClrTx/>
              <a:buSzTx/>
              <a:buFontTx/>
              <a:buNone/>
              <a:tabLst/>
              <a:defRPr/>
            </a:pPr>
            <a:r>
              <a:rPr kumimoji="0" lang="en-US" altLang="en-US" sz="6000" b="1" i="0" u="none" strike="noStrike" kern="1200" cap="none" spc="0" normalizeH="0" baseline="0" noProof="0">
                <a:ln>
                  <a:noFill/>
                </a:ln>
                <a:solidFill>
                  <a:schemeClr val="tx1"/>
                </a:solidFill>
                <a:effectLst/>
                <a:uLnTx/>
                <a:uFillTx/>
                <a:latin typeface="Times New Roman" pitchFamily="18" charset="0"/>
                <a:cs typeface="Times New Roman" pitchFamily="18" charset="0"/>
              </a:rPr>
              <a:t>Vận dụng</a:t>
            </a:r>
          </a:p>
        </p:txBody>
      </p:sp>
      <p:sp>
        <p:nvSpPr>
          <p:cNvPr id="25" name="Rectangle 24" descr="n81 zalo Nguyen Thi Tho">
            <a:extLst>
              <a:ext uri="{FF2B5EF4-FFF2-40B4-BE49-F238E27FC236}">
                <a16:creationId xmlns:a16="http://schemas.microsoft.com/office/drawing/2014/main" id="{AD98A166-6990-AD38-E000-BB09B92AA05B}"/>
              </a:ext>
            </a:extLst>
          </p:cNvPr>
          <p:cNvSpPr/>
          <p:nvPr/>
        </p:nvSpPr>
        <p:spPr>
          <a:xfrm>
            <a:off x="1111552" y="1969638"/>
            <a:ext cx="9968897" cy="3108543"/>
          </a:xfrm>
          <a:prstGeom prst="rect">
            <a:avLst/>
          </a:prstGeom>
          <a:noFill/>
          <a:ln w="38100">
            <a:solidFill>
              <a:schemeClr val="accent6">
                <a:lumMod val="50000"/>
              </a:schemeClr>
            </a:solid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06400" indent="-406400"/>
            <a:r>
              <a:rPr lang="en-US" sz="2800" b="1" dirty="0">
                <a:latin typeface="Times New Roman" pitchFamily="18" charset="0"/>
                <a:cs typeface="Times New Roman" pitchFamily="18" charset="0"/>
                <a:sym typeface="Wingdings" panose="05000000000000000000" pitchFamily="2" charset="2"/>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SGK</a:t>
            </a:r>
          </a:p>
          <a:p>
            <a:pPr marL="406400" indent="-406400"/>
            <a:r>
              <a:rPr lang="en-US" sz="2800" b="1" dirty="0">
                <a:latin typeface="Times New Roman" pitchFamily="18" charset="0"/>
                <a:cs typeface="Times New Roman" pitchFamily="18" charset="0"/>
                <a:sym typeface="Wingdings" panose="05000000000000000000" pitchFamily="2" charset="2"/>
              </a:rPr>
              <a:t> </a:t>
            </a:r>
            <a:r>
              <a:rPr lang="nl-NL" sz="2800" dirty="0">
                <a:latin typeface="Times New Roman" pitchFamily="18" charset="0"/>
                <a:cs typeface="Times New Roman" pitchFamily="18" charset="0"/>
              </a:rPr>
              <a:t>Vận dụng các công thức đã học. Hãy lập công thức tính và tính khối lượng trái đất.</a:t>
            </a:r>
            <a:endParaRPr lang="en-US" sz="2800" dirty="0">
              <a:latin typeface="Times New Roman" pitchFamily="18" charset="0"/>
              <a:cs typeface="Times New Roman" pitchFamily="18" charset="0"/>
            </a:endParaRPr>
          </a:p>
          <a:p>
            <a:pPr marL="406400" indent="-406400"/>
            <a:r>
              <a:rPr lang="en-US" sz="2800" b="1" dirty="0">
                <a:latin typeface="Times New Roman" pitchFamily="18" charset="0"/>
                <a:cs typeface="Times New Roman" pitchFamily="18" charset="0"/>
                <a:sym typeface="Wingdings" panose="05000000000000000000" pitchFamily="2" charset="2"/>
              </a:rPr>
              <a:t> </a:t>
            </a:r>
            <a:r>
              <a:rPr lang="nl-NL" sz="2800" dirty="0">
                <a:latin typeface="Times New Roman" pitchFamily="18" charset="0"/>
                <a:cs typeface="Times New Roman" pitchFamily="18" charset="0"/>
              </a:rPr>
              <a:t>Tìm hiểu về sự kiện lịch sử: “Chiến thắng quân Nam Hán trên sông Bạch Đằng của Ngô Quyền vào năm 938” hôm sau thuyết trình hoặc diễn kịch.</a:t>
            </a:r>
          </a:p>
          <a:p>
            <a:pPr marL="406400" indent="-406400"/>
            <a:r>
              <a:rPr lang="en-US" sz="2800" b="1" dirty="0">
                <a:latin typeface="Times New Roman" pitchFamily="18" charset="0"/>
                <a:cs typeface="Times New Roman" pitchFamily="18" charset="0"/>
                <a:sym typeface="Wingdings" panose="05000000000000000000" pitchFamily="2" charset="2"/>
              </a:rPr>
              <a:t> </a:t>
            </a:r>
            <a:r>
              <a:rPr lang="pt-BR" sz="2800" dirty="0">
                <a:latin typeface="Times New Roman" pitchFamily="18" charset="0"/>
                <a:cs typeface="Times New Roman" pitchFamily="18" charset="0"/>
              </a:rPr>
              <a:t>Ôn lại kiến thức về nội dung đã học để </a:t>
            </a:r>
            <a:r>
              <a:rPr lang="en-US" sz="2800" dirty="0" err="1">
                <a:latin typeface="Times New Roman" pitchFamily="18" charset="0"/>
                <a:cs typeface="Times New Roman" pitchFamily="18" charset="0"/>
              </a:rPr>
              <a:t>chuẩn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endParaRPr kumimoji="0" lang="en-US" sz="2800" b="0" i="0" u="none" strike="noStrike" kern="1200" cap="none" spc="0" normalizeH="0" baseline="0" noProof="0" dirty="0">
              <a:ln>
                <a:noFill/>
              </a:ln>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9977062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73892"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dirty="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75274"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65880" y="76159"/>
            <a:ext cx="12056533" cy="2032000"/>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5067" kern="0" dirty="0">
                <a:solidFill>
                  <a:srgbClr val="FFFFFF"/>
                </a:solidFill>
                <a:latin typeface="Times New Roman" pitchFamily="18" charset="0"/>
                <a:ea typeface="Tahoma" panose="020B0604030504040204" pitchFamily="34" charset="0"/>
                <a:cs typeface="Times New Roman" pitchFamily="18" charset="0"/>
                <a:sym typeface="Arial"/>
              </a:rPr>
              <a:t>Hiện tượng thủy triều xảy ra do nguyên nhân nào sau đây:</a:t>
            </a:r>
            <a:endParaRPr lang="en-US" sz="5067"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65880" y="2290055"/>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3200" b="1" kern="0" dirty="0">
                <a:solidFill>
                  <a:srgbClr val="FFFFFF"/>
                </a:solidFill>
                <a:latin typeface="Times New Roman" pitchFamily="18" charset="0"/>
                <a:cs typeface="Times New Roman" pitchFamily="18" charset="0"/>
                <a:sym typeface="Arial"/>
              </a:rPr>
              <a:t>A. </a:t>
            </a:r>
            <a:r>
              <a:rPr lang="it-IT" sz="3200" kern="0" dirty="0">
                <a:solidFill>
                  <a:srgbClr val="FFFFFF"/>
                </a:solidFill>
                <a:latin typeface="Times New Roman" pitchFamily="18" charset="0"/>
                <a:cs typeface="Times New Roman" pitchFamily="18" charset="0"/>
                <a:sym typeface="Arial"/>
              </a:rPr>
              <a:t>do chuyển động của các dòng chất lưu</a:t>
            </a:r>
            <a:endParaRPr lang="en-US" sz="3200" kern="0" dirty="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7042413" y="2290055"/>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3200" b="1" kern="0" dirty="0">
                <a:solidFill>
                  <a:srgbClr val="FFFFFF"/>
                </a:solidFill>
                <a:latin typeface="Times New Roman" pitchFamily="18" charset="0"/>
                <a:cs typeface="Times New Roman" pitchFamily="18" charset="0"/>
                <a:sym typeface="Arial"/>
              </a:rPr>
              <a:t>C.</a:t>
            </a:r>
            <a:r>
              <a:rPr lang="it-IT" sz="3200" kern="0" dirty="0">
                <a:solidFill>
                  <a:srgbClr val="FFFFFF"/>
                </a:solidFill>
                <a:latin typeface="Times New Roman" pitchFamily="18" charset="0"/>
                <a:cs typeface="Times New Roman" pitchFamily="18" charset="0"/>
                <a:sym typeface="Arial"/>
              </a:rPr>
              <a:t> do lực hấp dẫn </a:t>
            </a:r>
            <a:r>
              <a:rPr lang="it-IT" sz="3200" kern="0">
                <a:solidFill>
                  <a:srgbClr val="FFFFFF"/>
                </a:solidFill>
                <a:latin typeface="Times New Roman" pitchFamily="18" charset="0"/>
                <a:cs typeface="Times New Roman" pitchFamily="18" charset="0"/>
                <a:sym typeface="Arial"/>
              </a:rPr>
              <a:t>của Mặt </a:t>
            </a:r>
            <a:r>
              <a:rPr lang="it-IT" sz="3200" kern="0" dirty="0">
                <a:solidFill>
                  <a:srgbClr val="FFFFFF"/>
                </a:solidFill>
                <a:latin typeface="Times New Roman" pitchFamily="18" charset="0"/>
                <a:cs typeface="Times New Roman" pitchFamily="18" charset="0"/>
                <a:sym typeface="Arial"/>
              </a:rPr>
              <a:t>trăng </a:t>
            </a:r>
            <a:r>
              <a:rPr lang="it-IT" sz="3200" kern="0">
                <a:solidFill>
                  <a:srgbClr val="FFFFFF"/>
                </a:solidFill>
                <a:latin typeface="Times New Roman" pitchFamily="18" charset="0"/>
                <a:cs typeface="Times New Roman" pitchFamily="18" charset="0"/>
                <a:sym typeface="Arial"/>
              </a:rPr>
              <a:t>và Mặt </a:t>
            </a:r>
            <a:r>
              <a:rPr lang="it-IT" sz="3200" kern="0" dirty="0">
                <a:solidFill>
                  <a:srgbClr val="FFFFFF"/>
                </a:solidFill>
                <a:latin typeface="Times New Roman" pitchFamily="18" charset="0"/>
                <a:cs typeface="Times New Roman" pitchFamily="18" charset="0"/>
                <a:sym typeface="Arial"/>
              </a:rPr>
              <a:t>trời.</a:t>
            </a:r>
            <a:endParaRPr lang="en-US" sz="3200" kern="0" dirty="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3140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79669"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27936"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7620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24469"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72736"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2100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69269"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34869"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83136"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19" name="Snip Diagonal Corner Rectangle 6" descr="n81 zalo Nguyen Thi Tho">
            <a:extLst>
              <a:ext uri="{FF2B5EF4-FFF2-40B4-BE49-F238E27FC236}">
                <a16:creationId xmlns:a16="http://schemas.microsoft.com/office/drawing/2014/main" id="{72A789DF-19FA-437B-8361-8137DA72AA69}"/>
              </a:ext>
            </a:extLst>
          </p:cNvPr>
          <p:cNvSpPr/>
          <p:nvPr/>
        </p:nvSpPr>
        <p:spPr>
          <a:xfrm>
            <a:off x="95208" y="3524251"/>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3200" b="1" kern="0" dirty="0">
                <a:solidFill>
                  <a:srgbClr val="FFFFFF"/>
                </a:solidFill>
                <a:latin typeface="Times New Roman" pitchFamily="18" charset="0"/>
                <a:cs typeface="Times New Roman" pitchFamily="18" charset="0"/>
                <a:sym typeface="Arial"/>
              </a:rPr>
              <a:t>B. </a:t>
            </a:r>
            <a:r>
              <a:rPr lang="it-IT" sz="3200" kern="0" dirty="0">
                <a:solidFill>
                  <a:srgbClr val="FFFFFF"/>
                </a:solidFill>
                <a:latin typeface="Times New Roman" pitchFamily="18" charset="0"/>
                <a:cs typeface="Times New Roman" pitchFamily="18" charset="0"/>
                <a:sym typeface="Arial"/>
              </a:rPr>
              <a:t>do chuyển động quay của trái đất</a:t>
            </a:r>
            <a:endParaRPr lang="en-US" sz="3200" kern="0" dirty="0">
              <a:solidFill>
                <a:srgbClr val="FFFFFF"/>
              </a:solidFill>
              <a:latin typeface="Times New Roman" pitchFamily="18" charset="0"/>
              <a:cs typeface="Times New Roman" pitchFamily="18" charset="0"/>
              <a:sym typeface="Arial"/>
            </a:endParaRPr>
          </a:p>
        </p:txBody>
      </p:sp>
      <p:sp>
        <p:nvSpPr>
          <p:cNvPr id="20" name="Snip Diagonal Corner Rectangle 6" descr="n81 zalo Nguyen Thi Tho">
            <a:extLst>
              <a:ext uri="{FF2B5EF4-FFF2-40B4-BE49-F238E27FC236}">
                <a16:creationId xmlns:a16="http://schemas.microsoft.com/office/drawing/2014/main" id="{03F9782F-E6B6-4A8B-BDA2-93BADEF594F5}"/>
              </a:ext>
            </a:extLst>
          </p:cNvPr>
          <p:cNvSpPr/>
          <p:nvPr/>
        </p:nvSpPr>
        <p:spPr>
          <a:xfrm>
            <a:off x="7031820" y="3564132"/>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3200" b="1" kern="0" dirty="0">
                <a:solidFill>
                  <a:srgbClr val="FFFFFF"/>
                </a:solidFill>
                <a:latin typeface="Times New Roman" pitchFamily="18" charset="0"/>
                <a:cs typeface="Times New Roman" pitchFamily="18" charset="0"/>
                <a:sym typeface="Arial"/>
              </a:rPr>
              <a:t>D. </a:t>
            </a:r>
            <a:r>
              <a:rPr lang="it-IT" sz="3200" kern="0" dirty="0">
                <a:solidFill>
                  <a:srgbClr val="FFFFFF"/>
                </a:solidFill>
                <a:latin typeface="Times New Roman" pitchFamily="18" charset="0"/>
                <a:cs typeface="Times New Roman" pitchFamily="18" charset="0"/>
                <a:sym typeface="Arial"/>
              </a:rPr>
              <a:t>do hai nguyên nhân B và C</a:t>
            </a:r>
            <a:endParaRPr lang="en-US" sz="3200" kern="0" dirty="0">
              <a:solidFill>
                <a:srgbClr val="FFFFFF"/>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2739083492"/>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73627" y="71243"/>
            <a:ext cx="12056533" cy="2032000"/>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4667" kern="0" dirty="0">
                <a:solidFill>
                  <a:srgbClr val="FFFFFF"/>
                </a:solidFill>
                <a:latin typeface="Times New Roman" pitchFamily="18" charset="0"/>
                <a:ea typeface="Tahoma" panose="020B0604030504040204" pitchFamily="34" charset="0"/>
                <a:cs typeface="Times New Roman" pitchFamily="18" charset="0"/>
                <a:sym typeface="Arial"/>
              </a:rPr>
              <a:t>Đưa một vật lên cao, lực hấp dẫn của trái đất lên vật sẽ như thế nào:</a:t>
            </a:r>
            <a:endParaRPr lang="en-US" sz="4667"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73893" y="3561495"/>
            <a:ext cx="5080000" cy="1533988"/>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C. </a:t>
            </a:r>
            <a:r>
              <a:rPr lang="it-IT" sz="2800" kern="0" dirty="0">
                <a:solidFill>
                  <a:srgbClr val="FFFFFF"/>
                </a:solidFill>
                <a:latin typeface="Times New Roman" pitchFamily="18" charset="0"/>
                <a:cs typeface="Times New Roman" pitchFamily="18" charset="0"/>
                <a:sym typeface="Arial"/>
              </a:rPr>
              <a:t>giảm theo tỉ lệ bình phương với độ cao h</a:t>
            </a:r>
            <a:endParaRPr lang="en-US" sz="2800" kern="0" dirty="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6315622" y="3561497"/>
            <a:ext cx="5814807" cy="1533989"/>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D. </a:t>
            </a:r>
            <a:r>
              <a:rPr lang="it-IT" sz="2800" kern="0" dirty="0">
                <a:solidFill>
                  <a:srgbClr val="FFFFFF"/>
                </a:solidFill>
                <a:latin typeface="Times New Roman" pitchFamily="18" charset="0"/>
                <a:cs typeface="Times New Roman" pitchFamily="18" charset="0"/>
                <a:sym typeface="Arial"/>
              </a:rPr>
              <a:t>giảm và tỉ lệ nghịch với bình phương của tổng độ cao h và bán kính R của trái đất.</a:t>
            </a:r>
            <a:endParaRPr lang="en-US" sz="2800" kern="0" dirty="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19" name="Snip Diagonal Corner Rectangle 6" descr="n81 zalo Nguyen Thi Tho">
            <a:extLst>
              <a:ext uri="{FF2B5EF4-FFF2-40B4-BE49-F238E27FC236}">
                <a16:creationId xmlns:a16="http://schemas.microsoft.com/office/drawing/2014/main" id="{1CD1F8A7-1FFC-4B3C-A170-3CE343E9347D}"/>
              </a:ext>
            </a:extLst>
          </p:cNvPr>
          <p:cNvSpPr/>
          <p:nvPr/>
        </p:nvSpPr>
        <p:spPr>
          <a:xfrm>
            <a:off x="78724" y="2344952"/>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A.</a:t>
            </a:r>
            <a:r>
              <a:rPr lang="it-IT" sz="2800" kern="0" dirty="0">
                <a:solidFill>
                  <a:srgbClr val="FFFFFF"/>
                </a:solidFill>
                <a:latin typeface="Times New Roman" pitchFamily="18" charset="0"/>
                <a:cs typeface="Times New Roman" pitchFamily="18" charset="0"/>
                <a:sym typeface="Arial"/>
              </a:rPr>
              <a:t> tăng đều theo độ cao h</a:t>
            </a:r>
            <a:endParaRPr lang="en-US" sz="2800" kern="0" dirty="0">
              <a:solidFill>
                <a:srgbClr val="FFFFFF"/>
              </a:solidFill>
              <a:latin typeface="Times New Roman" pitchFamily="18" charset="0"/>
              <a:cs typeface="Times New Roman" pitchFamily="18" charset="0"/>
              <a:sym typeface="Arial"/>
            </a:endParaRPr>
          </a:p>
        </p:txBody>
      </p:sp>
      <p:sp>
        <p:nvSpPr>
          <p:cNvPr id="20" name="Snip Diagonal Corner Rectangle 6" descr="n81 zalo Nguyen Thi Tho">
            <a:extLst>
              <a:ext uri="{FF2B5EF4-FFF2-40B4-BE49-F238E27FC236}">
                <a16:creationId xmlns:a16="http://schemas.microsoft.com/office/drawing/2014/main" id="{E7A1BAAF-1038-4C37-902A-E38A2E3EE05A}"/>
              </a:ext>
            </a:extLst>
          </p:cNvPr>
          <p:cNvSpPr/>
          <p:nvPr/>
        </p:nvSpPr>
        <p:spPr>
          <a:xfrm>
            <a:off x="6315620" y="2295676"/>
            <a:ext cx="5802488"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B. </a:t>
            </a:r>
            <a:r>
              <a:rPr lang="it-IT" sz="2800" kern="0" dirty="0">
                <a:solidFill>
                  <a:srgbClr val="FFFFFF"/>
                </a:solidFill>
                <a:latin typeface="Times New Roman" pitchFamily="18" charset="0"/>
                <a:cs typeface="Times New Roman" pitchFamily="18" charset="0"/>
                <a:sym typeface="Arial"/>
              </a:rPr>
              <a:t>giảm đều theo độ cao h</a:t>
            </a:r>
            <a:endParaRPr lang="en-US" sz="2800" kern="0" dirty="0">
              <a:solidFill>
                <a:srgbClr val="FFFFFF"/>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979269244"/>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61576" y="71243"/>
            <a:ext cx="12056533" cy="2032000"/>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5067" b="1" kern="0" dirty="0">
                <a:solidFill>
                  <a:srgbClr val="FFFFFF"/>
                </a:solidFill>
                <a:latin typeface="Times New Roman" pitchFamily="18" charset="0"/>
                <a:ea typeface="Tahoma" panose="020B0604030504040204" pitchFamily="34" charset="0"/>
                <a:cs typeface="Times New Roman" pitchFamily="18" charset="0"/>
                <a:sym typeface="Arial"/>
              </a:rPr>
              <a:t>L</a:t>
            </a:r>
            <a:r>
              <a:rPr lang="it-IT" sz="5067" kern="0" dirty="0">
                <a:solidFill>
                  <a:srgbClr val="FFFFFF"/>
                </a:solidFill>
                <a:latin typeface="Times New Roman" pitchFamily="18" charset="0"/>
                <a:ea typeface="Tahoma" panose="020B0604030504040204" pitchFamily="34" charset="0"/>
                <a:cs typeface="Times New Roman" pitchFamily="18" charset="0"/>
                <a:sym typeface="Arial"/>
              </a:rPr>
              <a:t>ực hút giữa hai vật tăng lên gấp đôi khi:</a:t>
            </a:r>
            <a:endParaRPr lang="en-US" sz="5067"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6716888" y="2311275"/>
            <a:ext cx="5364480" cy="1376804"/>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B.</a:t>
            </a:r>
            <a:r>
              <a:rPr lang="it-IT" sz="2800" kern="0" dirty="0">
                <a:solidFill>
                  <a:srgbClr val="FFFFFF"/>
                </a:solidFill>
                <a:latin typeface="Times New Roman" pitchFamily="18" charset="0"/>
                <a:cs typeface="Times New Roman" pitchFamily="18" charset="0"/>
                <a:sym typeface="Arial"/>
              </a:rPr>
              <a:t> 1 trong 2 vật được thay thế bằng một vật có khối lượng lơn hơn 2 trở lên</a:t>
            </a:r>
            <a:endParaRPr lang="en-US" sz="2800" kern="0" dirty="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61575" y="2307968"/>
            <a:ext cx="5364480" cy="1380113"/>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A. </a:t>
            </a:r>
            <a:r>
              <a:rPr lang="it-IT" sz="2800" kern="0" dirty="0">
                <a:solidFill>
                  <a:srgbClr val="FFFFFF"/>
                </a:solidFill>
                <a:latin typeface="Times New Roman" pitchFamily="18" charset="0"/>
                <a:cs typeface="Times New Roman" pitchFamily="18" charset="0"/>
                <a:sym typeface="Arial"/>
              </a:rPr>
              <a:t>một trong hai vật được thay thế bằng một vật có khối lượng gấp đôi.</a:t>
            </a:r>
            <a:endParaRPr lang="en-US" sz="2800" kern="0" dirty="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24" name="Snip Diagonal Corner Rectangle 6" descr="n81 zalo Nguyen Thi Tho">
            <a:extLst>
              <a:ext uri="{FF2B5EF4-FFF2-40B4-BE49-F238E27FC236}">
                <a16:creationId xmlns:a16="http://schemas.microsoft.com/office/drawing/2014/main" id="{64115E2F-CB6C-4C0A-A076-CCAA276D3756}"/>
              </a:ext>
            </a:extLst>
          </p:cNvPr>
          <p:cNvSpPr/>
          <p:nvPr/>
        </p:nvSpPr>
        <p:spPr>
          <a:xfrm>
            <a:off x="61575" y="3865062"/>
            <a:ext cx="5364480" cy="118872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C.</a:t>
            </a:r>
            <a:r>
              <a:rPr lang="it-IT" sz="2800" kern="0" dirty="0">
                <a:solidFill>
                  <a:srgbClr val="FFFFFF"/>
                </a:solidFill>
                <a:latin typeface="Times New Roman" pitchFamily="18" charset="0"/>
                <a:cs typeface="Times New Roman" pitchFamily="18" charset="0"/>
                <a:sym typeface="Arial"/>
              </a:rPr>
              <a:t> khoảng cách giữa hai vật giảm đi một nửa</a:t>
            </a:r>
            <a:endParaRPr lang="en-US" sz="2800" kern="0" dirty="0">
              <a:solidFill>
                <a:srgbClr val="FFFFFF"/>
              </a:solidFill>
              <a:latin typeface="Times New Roman" pitchFamily="18" charset="0"/>
              <a:cs typeface="Times New Roman" pitchFamily="18" charset="0"/>
              <a:sym typeface="Arial"/>
            </a:endParaRPr>
          </a:p>
        </p:txBody>
      </p:sp>
      <p:sp>
        <p:nvSpPr>
          <p:cNvPr id="25" name="Snip Diagonal Corner Rectangle 6" descr="n81 zalo Nguyen Thi Tho">
            <a:extLst>
              <a:ext uri="{FF2B5EF4-FFF2-40B4-BE49-F238E27FC236}">
                <a16:creationId xmlns:a16="http://schemas.microsoft.com/office/drawing/2014/main" id="{62FB56A7-03EB-4BE1-A4B7-4AC09C256B88}"/>
              </a:ext>
            </a:extLst>
          </p:cNvPr>
          <p:cNvSpPr/>
          <p:nvPr/>
        </p:nvSpPr>
        <p:spPr>
          <a:xfrm>
            <a:off x="6705600" y="3865062"/>
            <a:ext cx="5364480" cy="118872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dirty="0">
                <a:solidFill>
                  <a:srgbClr val="FFFFFF"/>
                </a:solidFill>
                <a:latin typeface="Times New Roman" pitchFamily="18" charset="0"/>
                <a:cs typeface="Times New Roman" pitchFamily="18" charset="0"/>
                <a:sym typeface="Arial"/>
              </a:rPr>
              <a:t>D.</a:t>
            </a:r>
            <a:r>
              <a:rPr lang="it-IT" sz="2800" kern="0" dirty="0">
                <a:solidFill>
                  <a:srgbClr val="FFFFFF"/>
                </a:solidFill>
                <a:latin typeface="Times New Roman" pitchFamily="18" charset="0"/>
                <a:cs typeface="Times New Roman" pitchFamily="18" charset="0"/>
                <a:sym typeface="Arial"/>
              </a:rPr>
              <a:t> khoảng cách giữa hai vật tăng lên gấp đôi</a:t>
            </a:r>
            <a:endParaRPr lang="en-US" sz="2800" kern="0" dirty="0">
              <a:solidFill>
                <a:srgbClr val="FFFFFF"/>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2710850944"/>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24"/>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24"/>
                                        </p:tgtEl>
                                        <p:attrNameLst>
                                          <p:attrName>fillcolor</p:attrName>
                                        </p:attrNameLst>
                                      </p:cBhvr>
                                      <p:to>
                                        <a:srgbClr val="FF0000"/>
                                      </p:to>
                                    </p:animClr>
                                    <p:set>
                                      <p:cBhvr>
                                        <p:cTn id="118" dur="500" fill="hold"/>
                                        <p:tgtEl>
                                          <p:spTgt spid="24"/>
                                        </p:tgtEl>
                                        <p:attrNameLst>
                                          <p:attrName>fill.type</p:attrName>
                                        </p:attrNameLst>
                                      </p:cBhvr>
                                      <p:to>
                                        <p:strVal val="solid"/>
                                      </p:to>
                                    </p:set>
                                    <p:set>
                                      <p:cBhvr>
                                        <p:cTn id="119" dur="50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120" restart="whenNotActive" fill="hold" evtFilter="cancelBubble" nodeType="interactiveSeq">
                <p:stCondLst>
                  <p:cond evt="onClick" delay="0">
                    <p:tgtEl>
                      <p:spTgt spid="25"/>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5"/>
                                        </p:tgtEl>
                                        <p:attrNameLst>
                                          <p:attrName>fillcolor</p:attrName>
                                        </p:attrNameLst>
                                      </p:cBhvr>
                                      <p:to>
                                        <a:srgbClr val="FF0000"/>
                                      </p:to>
                                    </p:animClr>
                                    <p:set>
                                      <p:cBhvr>
                                        <p:cTn id="125" dur="500" fill="hold"/>
                                        <p:tgtEl>
                                          <p:spTgt spid="25"/>
                                        </p:tgtEl>
                                        <p:attrNameLst>
                                          <p:attrName>fill.type</p:attrName>
                                        </p:attrNameLst>
                                      </p:cBhvr>
                                      <p:to>
                                        <p:strVal val="solid"/>
                                      </p:to>
                                    </p:set>
                                    <p:set>
                                      <p:cBhvr>
                                        <p:cTn id="126" dur="500" fill="hold"/>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68131" y="71245"/>
            <a:ext cx="12056533" cy="1874643"/>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3600" kern="0" dirty="0">
                <a:solidFill>
                  <a:srgbClr val="FFFFFF"/>
                </a:solidFill>
                <a:latin typeface="Times New Roman" pitchFamily="18" charset="0"/>
                <a:ea typeface="Tahoma" panose="020B0604030504040204" pitchFamily="34" charset="0"/>
                <a:cs typeface="Times New Roman" pitchFamily="18" charset="0"/>
                <a:sym typeface="Arial"/>
              </a:rPr>
              <a:t>Công thức tính lực hấp dẫn giữa hai chất điểm có khối lượng m</a:t>
            </a:r>
            <a:r>
              <a:rPr lang="it-IT" sz="3600" kern="0" baseline="-25000" dirty="0">
                <a:solidFill>
                  <a:srgbClr val="FFFFFF"/>
                </a:solidFill>
                <a:latin typeface="Times New Roman" pitchFamily="18" charset="0"/>
                <a:ea typeface="Tahoma" panose="020B0604030504040204" pitchFamily="34" charset="0"/>
                <a:cs typeface="Times New Roman" pitchFamily="18" charset="0"/>
                <a:sym typeface="Arial"/>
              </a:rPr>
              <a:t>1 </a:t>
            </a:r>
            <a:r>
              <a:rPr lang="it-IT" sz="3600" kern="0" dirty="0">
                <a:solidFill>
                  <a:srgbClr val="FFFFFF"/>
                </a:solidFill>
                <a:latin typeface="Times New Roman" pitchFamily="18" charset="0"/>
                <a:ea typeface="Tahoma" panose="020B0604030504040204" pitchFamily="34" charset="0"/>
                <a:cs typeface="Times New Roman" pitchFamily="18" charset="0"/>
                <a:sym typeface="Arial"/>
              </a:rPr>
              <a:t>và m</a:t>
            </a:r>
            <a:r>
              <a:rPr lang="it-IT" sz="3600" kern="0" baseline="-25000" dirty="0">
                <a:solidFill>
                  <a:srgbClr val="FFFFFF"/>
                </a:solidFill>
                <a:latin typeface="Times New Roman" pitchFamily="18" charset="0"/>
                <a:ea typeface="Tahoma" panose="020B0604030504040204" pitchFamily="34" charset="0"/>
                <a:cs typeface="Times New Roman" pitchFamily="18" charset="0"/>
                <a:sym typeface="Arial"/>
              </a:rPr>
              <a:t>2</a:t>
            </a:r>
            <a:r>
              <a:rPr lang="it-IT" sz="3600" kern="0" dirty="0">
                <a:solidFill>
                  <a:srgbClr val="FFFFFF"/>
                </a:solidFill>
                <a:latin typeface="Times New Roman" pitchFamily="18" charset="0"/>
                <a:ea typeface="Tahoma" panose="020B0604030504040204" pitchFamily="34" charset="0"/>
                <a:cs typeface="Times New Roman" pitchFamily="18" charset="0"/>
                <a:sym typeface="Arial"/>
              </a:rPr>
              <a:t> đặt cách nhau một khoảng r là:</a:t>
            </a:r>
            <a:endParaRPr lang="en-US" sz="3600"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61575" y="2186779"/>
            <a:ext cx="5080000" cy="1193553"/>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4267" kern="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7038108" y="2166583"/>
            <a:ext cx="5080000" cy="1193553"/>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4267" kern="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19" name="Snip Diagonal Corner Rectangle 6" descr="n81 zalo Nguyen Thi Tho">
            <a:extLst>
              <a:ext uri="{FF2B5EF4-FFF2-40B4-BE49-F238E27FC236}">
                <a16:creationId xmlns:a16="http://schemas.microsoft.com/office/drawing/2014/main" id="{598EC5EF-5544-458C-BECF-7EDC613F4A24}"/>
              </a:ext>
            </a:extLst>
          </p:cNvPr>
          <p:cNvSpPr/>
          <p:nvPr/>
        </p:nvSpPr>
        <p:spPr>
          <a:xfrm>
            <a:off x="61575" y="3669891"/>
            <a:ext cx="5080000" cy="1193552"/>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4267" kern="0">
              <a:solidFill>
                <a:srgbClr val="FFFFFF"/>
              </a:solidFill>
              <a:latin typeface="Times New Roman" pitchFamily="18" charset="0"/>
              <a:cs typeface="Times New Roman" pitchFamily="18" charset="0"/>
              <a:sym typeface="Arial"/>
            </a:endParaRPr>
          </a:p>
        </p:txBody>
      </p:sp>
      <p:sp>
        <p:nvSpPr>
          <p:cNvPr id="20" name="Snip Diagonal Corner Rectangle 6" descr="n81 zalo Nguyen Thi Tho">
            <a:extLst>
              <a:ext uri="{FF2B5EF4-FFF2-40B4-BE49-F238E27FC236}">
                <a16:creationId xmlns:a16="http://schemas.microsoft.com/office/drawing/2014/main" id="{274254A3-7C31-449C-B5E4-FBC7F4555C16}"/>
              </a:ext>
            </a:extLst>
          </p:cNvPr>
          <p:cNvSpPr/>
          <p:nvPr/>
        </p:nvSpPr>
        <p:spPr>
          <a:xfrm>
            <a:off x="7038108" y="3669891"/>
            <a:ext cx="5080000" cy="1193552"/>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4267" kern="0">
              <a:solidFill>
                <a:srgbClr val="FFFFFF"/>
              </a:solidFill>
              <a:latin typeface="Times New Roman" pitchFamily="18" charset="0"/>
              <a:cs typeface="Times New Roman" pitchFamily="18" charset="0"/>
              <a:sym typeface="Arial"/>
            </a:endParaRPr>
          </a:p>
        </p:txBody>
      </p:sp>
      <p:graphicFrame>
        <p:nvGraphicFramePr>
          <p:cNvPr id="9" name="Object 8" descr="n81 zalo Nguyen Thi Tho">
            <a:extLst>
              <a:ext uri="{FF2B5EF4-FFF2-40B4-BE49-F238E27FC236}">
                <a16:creationId xmlns:a16="http://schemas.microsoft.com/office/drawing/2014/main" id="{0E4E1F19-95D8-4008-9DEE-451E69CA7CB8}"/>
              </a:ext>
            </a:extLst>
          </p:cNvPr>
          <p:cNvGraphicFramePr>
            <a:graphicFrameLocks noChangeAspect="1"/>
          </p:cNvGraphicFramePr>
          <p:nvPr>
            <p:extLst>
              <p:ext uri="{D42A27DB-BD31-4B8C-83A1-F6EECF244321}">
                <p14:modId xmlns:p14="http://schemas.microsoft.com/office/powerpoint/2010/main" val="4187301348"/>
              </p:ext>
            </p:extLst>
          </p:nvPr>
        </p:nvGraphicFramePr>
        <p:xfrm>
          <a:off x="950386" y="2186778"/>
          <a:ext cx="3287183" cy="1193552"/>
        </p:xfrm>
        <a:graphic>
          <a:graphicData uri="http://schemas.openxmlformats.org/presentationml/2006/ole">
            <mc:AlternateContent xmlns:mc="http://schemas.openxmlformats.org/markup-compatibility/2006">
              <mc:Choice xmlns:v="urn:schemas-microsoft-com:vml" Requires="v">
                <p:oleObj name="Equation" r:id="rId7" imgW="1079280" imgH="419040" progId="">
                  <p:embed/>
                </p:oleObj>
              </mc:Choice>
              <mc:Fallback>
                <p:oleObj name="Equation" r:id="rId7" imgW="1079280" imgH="419040" progId="">
                  <p:embed/>
                  <p:pic>
                    <p:nvPicPr>
                      <p:cNvPr id="9" name="Object 8">
                        <a:extLst>
                          <a:ext uri="{FF2B5EF4-FFF2-40B4-BE49-F238E27FC236}">
                            <a16:creationId xmlns:a16="http://schemas.microsoft.com/office/drawing/2014/main" id="{0E4E1F19-95D8-4008-9DEE-451E69CA7C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0386" y="2186778"/>
                        <a:ext cx="3287183" cy="1193552"/>
                      </a:xfrm>
                      <a:prstGeom prst="rect">
                        <a:avLst/>
                      </a:prstGeom>
                      <a:noFill/>
                    </p:spPr>
                  </p:pic>
                </p:oleObj>
              </mc:Fallback>
            </mc:AlternateContent>
          </a:graphicData>
        </a:graphic>
      </p:graphicFrame>
      <p:graphicFrame>
        <p:nvGraphicFramePr>
          <p:cNvPr id="25" name="Object 24" descr="n81 zalo Nguyen Thi Tho">
            <a:extLst>
              <a:ext uri="{FF2B5EF4-FFF2-40B4-BE49-F238E27FC236}">
                <a16:creationId xmlns:a16="http://schemas.microsoft.com/office/drawing/2014/main" id="{485D2C25-035E-4F75-AD37-DCABF61B7334}"/>
              </a:ext>
            </a:extLst>
          </p:cNvPr>
          <p:cNvGraphicFramePr>
            <a:graphicFrameLocks noChangeAspect="1"/>
          </p:cNvGraphicFramePr>
          <p:nvPr>
            <p:extLst>
              <p:ext uri="{D42A27DB-BD31-4B8C-83A1-F6EECF244321}">
                <p14:modId xmlns:p14="http://schemas.microsoft.com/office/powerpoint/2010/main" val="446800161"/>
              </p:ext>
            </p:extLst>
          </p:nvPr>
        </p:nvGraphicFramePr>
        <p:xfrm>
          <a:off x="7973484" y="2166582"/>
          <a:ext cx="3249083" cy="1193552"/>
        </p:xfrm>
        <a:graphic>
          <a:graphicData uri="http://schemas.openxmlformats.org/presentationml/2006/ole">
            <mc:AlternateContent xmlns:mc="http://schemas.openxmlformats.org/markup-compatibility/2006">
              <mc:Choice xmlns:v="urn:schemas-microsoft-com:vml" Requires="v">
                <p:oleObj name="Equation" r:id="rId9" imgW="1066680" imgH="419040" progId="">
                  <p:embed/>
                </p:oleObj>
              </mc:Choice>
              <mc:Fallback>
                <p:oleObj name="Equation" r:id="rId9" imgW="1066680" imgH="419040" progId="">
                  <p:embed/>
                  <p:pic>
                    <p:nvPicPr>
                      <p:cNvPr id="25" name="Object 24">
                        <a:extLst>
                          <a:ext uri="{FF2B5EF4-FFF2-40B4-BE49-F238E27FC236}">
                            <a16:creationId xmlns:a16="http://schemas.microsoft.com/office/drawing/2014/main" id="{485D2C25-035E-4F75-AD37-DCABF61B73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73484" y="2166582"/>
                        <a:ext cx="3249083" cy="1193552"/>
                      </a:xfrm>
                      <a:prstGeom prst="rect">
                        <a:avLst/>
                      </a:prstGeom>
                      <a:noFill/>
                    </p:spPr>
                  </p:pic>
                </p:oleObj>
              </mc:Fallback>
            </mc:AlternateContent>
          </a:graphicData>
        </a:graphic>
      </p:graphicFrame>
      <p:graphicFrame>
        <p:nvGraphicFramePr>
          <p:cNvPr id="26" name="Object 25" descr="n81 zalo Nguyen Thi Tho">
            <a:extLst>
              <a:ext uri="{FF2B5EF4-FFF2-40B4-BE49-F238E27FC236}">
                <a16:creationId xmlns:a16="http://schemas.microsoft.com/office/drawing/2014/main" id="{EA0AF59E-4766-442C-B1DB-9C9788599EBE}"/>
              </a:ext>
            </a:extLst>
          </p:cNvPr>
          <p:cNvGraphicFramePr>
            <a:graphicFrameLocks noChangeAspect="1"/>
          </p:cNvGraphicFramePr>
          <p:nvPr>
            <p:extLst>
              <p:ext uri="{D42A27DB-BD31-4B8C-83A1-F6EECF244321}">
                <p14:modId xmlns:p14="http://schemas.microsoft.com/office/powerpoint/2010/main" val="2337888542"/>
              </p:ext>
            </p:extLst>
          </p:nvPr>
        </p:nvGraphicFramePr>
        <p:xfrm>
          <a:off x="980021" y="3669891"/>
          <a:ext cx="3287183" cy="1193552"/>
        </p:xfrm>
        <a:graphic>
          <a:graphicData uri="http://schemas.openxmlformats.org/presentationml/2006/ole">
            <mc:AlternateContent xmlns:mc="http://schemas.openxmlformats.org/markup-compatibility/2006">
              <mc:Choice xmlns:v="urn:schemas-microsoft-com:vml" Requires="v">
                <p:oleObj name="Equation" r:id="rId11" imgW="1079280" imgH="419040" progId="">
                  <p:embed/>
                </p:oleObj>
              </mc:Choice>
              <mc:Fallback>
                <p:oleObj name="Equation" r:id="rId11" imgW="1079280" imgH="419040" progId="">
                  <p:embed/>
                  <p:pic>
                    <p:nvPicPr>
                      <p:cNvPr id="26" name="Object 25">
                        <a:extLst>
                          <a:ext uri="{FF2B5EF4-FFF2-40B4-BE49-F238E27FC236}">
                            <a16:creationId xmlns:a16="http://schemas.microsoft.com/office/drawing/2014/main" id="{EA0AF59E-4766-442C-B1DB-9C9788599EB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0021" y="3669891"/>
                        <a:ext cx="3287183" cy="1193552"/>
                      </a:xfrm>
                      <a:prstGeom prst="rect">
                        <a:avLst/>
                      </a:prstGeom>
                      <a:noFill/>
                    </p:spPr>
                  </p:pic>
                </p:oleObj>
              </mc:Fallback>
            </mc:AlternateContent>
          </a:graphicData>
        </a:graphic>
      </p:graphicFrame>
      <p:graphicFrame>
        <p:nvGraphicFramePr>
          <p:cNvPr id="27" name="Object 26" descr="n81 zalo Nguyen Thi Tho">
            <a:extLst>
              <a:ext uri="{FF2B5EF4-FFF2-40B4-BE49-F238E27FC236}">
                <a16:creationId xmlns:a16="http://schemas.microsoft.com/office/drawing/2014/main" id="{09DF631A-17FB-4C3E-83BC-BBACDF5A8736}"/>
              </a:ext>
            </a:extLst>
          </p:cNvPr>
          <p:cNvGraphicFramePr>
            <a:graphicFrameLocks noChangeAspect="1"/>
          </p:cNvGraphicFramePr>
          <p:nvPr>
            <p:extLst>
              <p:ext uri="{D42A27DB-BD31-4B8C-83A1-F6EECF244321}">
                <p14:modId xmlns:p14="http://schemas.microsoft.com/office/powerpoint/2010/main" val="126526200"/>
              </p:ext>
            </p:extLst>
          </p:nvPr>
        </p:nvGraphicFramePr>
        <p:xfrm>
          <a:off x="7923231" y="3669891"/>
          <a:ext cx="3287183" cy="1193552"/>
        </p:xfrm>
        <a:graphic>
          <a:graphicData uri="http://schemas.openxmlformats.org/presentationml/2006/ole">
            <mc:AlternateContent xmlns:mc="http://schemas.openxmlformats.org/markup-compatibility/2006">
              <mc:Choice xmlns:v="urn:schemas-microsoft-com:vml" Requires="v">
                <p:oleObj name="Equation" r:id="rId13" imgW="1079280" imgH="419040" progId="">
                  <p:embed/>
                </p:oleObj>
              </mc:Choice>
              <mc:Fallback>
                <p:oleObj name="Equation" r:id="rId13" imgW="1079280" imgH="419040" progId="">
                  <p:embed/>
                  <p:pic>
                    <p:nvPicPr>
                      <p:cNvPr id="27" name="Object 26">
                        <a:extLst>
                          <a:ext uri="{FF2B5EF4-FFF2-40B4-BE49-F238E27FC236}">
                            <a16:creationId xmlns:a16="http://schemas.microsoft.com/office/drawing/2014/main" id="{09DF631A-17FB-4C3E-83BC-BBACDF5A873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23231" y="3669891"/>
                        <a:ext cx="3287183" cy="1193552"/>
                      </a:xfrm>
                      <a:prstGeom prst="rect">
                        <a:avLst/>
                      </a:prstGeom>
                      <a:noFill/>
                    </p:spPr>
                  </p:pic>
                </p:oleObj>
              </mc:Fallback>
            </mc:AlternateContent>
          </a:graphicData>
        </a:graphic>
      </p:graphicFrame>
    </p:spTree>
    <p:extLst>
      <p:ext uri="{BB962C8B-B14F-4D97-AF65-F5344CB8AC3E}">
        <p14:creationId xmlns:p14="http://schemas.microsoft.com/office/powerpoint/2010/main" val="385332259"/>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61576" y="71243"/>
            <a:ext cx="12056533" cy="2032000"/>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5333" kern="0" dirty="0">
                <a:solidFill>
                  <a:srgbClr val="FFFFFF"/>
                </a:solidFill>
                <a:latin typeface="Times New Roman" pitchFamily="18" charset="0"/>
                <a:ea typeface="Tahoma" panose="020B0604030504040204" pitchFamily="34" charset="0"/>
                <a:cs typeface="Times New Roman" pitchFamily="18" charset="0"/>
                <a:sym typeface="Arial"/>
              </a:rPr>
              <a:t>Điều nào sau đây là </a:t>
            </a:r>
            <a:r>
              <a:rPr lang="it-IT" sz="5333" b="1" kern="0" dirty="0">
                <a:solidFill>
                  <a:srgbClr val="FFFFFF"/>
                </a:solidFill>
                <a:latin typeface="Times New Roman" pitchFamily="18" charset="0"/>
                <a:ea typeface="Tahoma" panose="020B0604030504040204" pitchFamily="34" charset="0"/>
                <a:cs typeface="Times New Roman" pitchFamily="18" charset="0"/>
                <a:sym typeface="Arial"/>
              </a:rPr>
              <a:t>sai</a:t>
            </a:r>
            <a:r>
              <a:rPr lang="it-IT" sz="5333" kern="0" dirty="0">
                <a:solidFill>
                  <a:srgbClr val="FFFFFF"/>
                </a:solidFill>
                <a:latin typeface="Times New Roman" pitchFamily="18" charset="0"/>
                <a:ea typeface="Tahoma" panose="020B0604030504040204" pitchFamily="34" charset="0"/>
                <a:cs typeface="Times New Roman" pitchFamily="18" charset="0"/>
                <a:sym typeface="Arial"/>
              </a:rPr>
              <a:t> khi nói về trọng lực?</a:t>
            </a:r>
            <a:endParaRPr lang="en-US" sz="5333"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61575" y="2307304"/>
            <a:ext cx="5242560" cy="128016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a:solidFill>
                  <a:srgbClr val="FFFFFF"/>
                </a:solidFill>
                <a:latin typeface="Times New Roman" pitchFamily="18" charset="0"/>
                <a:cs typeface="Times New Roman" pitchFamily="18" charset="0"/>
                <a:sym typeface="Arial"/>
              </a:rPr>
              <a:t>A. Trọng lực xác định bởi biểu thức P = mg.</a:t>
            </a:r>
            <a:endParaRPr lang="en-US" sz="2800" kern="0" dirty="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6847840" y="2307304"/>
            <a:ext cx="5242560" cy="128016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vi-VN" sz="2800" b="1" kern="0">
                <a:solidFill>
                  <a:srgbClr val="FFFFFF"/>
                </a:solidFill>
                <a:latin typeface="Times New Roman" pitchFamily="18" charset="0"/>
                <a:cs typeface="Times New Roman" pitchFamily="18" charset="0"/>
                <a:sym typeface="Arial"/>
              </a:rPr>
              <a:t>C. Trọng lực tác dụng lên vật tỉ lệ nghịch với khối lượng của chúng.</a:t>
            </a:r>
            <a:endParaRPr lang="en-US" sz="2800" kern="0" dirty="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19" name="Snip Diagonal Corner Rectangle 6" descr="n81 zalo Nguyen Thi Tho">
            <a:extLst>
              <a:ext uri="{FF2B5EF4-FFF2-40B4-BE49-F238E27FC236}">
                <a16:creationId xmlns:a16="http://schemas.microsoft.com/office/drawing/2014/main" id="{EC0BB65D-1DE3-4960-8E88-71DB2C40A4BB}"/>
              </a:ext>
            </a:extLst>
          </p:cNvPr>
          <p:cNvSpPr/>
          <p:nvPr/>
        </p:nvSpPr>
        <p:spPr>
          <a:xfrm>
            <a:off x="61575" y="3763341"/>
            <a:ext cx="5242560" cy="128016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a:solidFill>
                  <a:srgbClr val="FFFFFF"/>
                </a:solidFill>
                <a:latin typeface="Times New Roman" pitchFamily="18" charset="0"/>
                <a:cs typeface="Times New Roman" pitchFamily="18" charset="0"/>
                <a:sym typeface="Arial"/>
              </a:rPr>
              <a:t>B. Trọng lực tác dụng lên một vật thay đổi theo vị trí của vật trên trái đất.</a:t>
            </a:r>
            <a:endParaRPr lang="en-US" sz="2800" kern="0" dirty="0">
              <a:solidFill>
                <a:srgbClr val="FFFFFF"/>
              </a:solidFill>
              <a:latin typeface="Times New Roman" pitchFamily="18" charset="0"/>
              <a:cs typeface="Times New Roman" pitchFamily="18" charset="0"/>
              <a:sym typeface="Arial"/>
            </a:endParaRPr>
          </a:p>
        </p:txBody>
      </p:sp>
      <p:sp>
        <p:nvSpPr>
          <p:cNvPr id="20" name="Snip Diagonal Corner Rectangle 6" descr="n81 zalo Nguyen Thi Tho">
            <a:extLst>
              <a:ext uri="{FF2B5EF4-FFF2-40B4-BE49-F238E27FC236}">
                <a16:creationId xmlns:a16="http://schemas.microsoft.com/office/drawing/2014/main" id="{8592C30F-1662-49F9-9D67-07CA94CD9392}"/>
              </a:ext>
            </a:extLst>
          </p:cNvPr>
          <p:cNvSpPr/>
          <p:nvPr/>
        </p:nvSpPr>
        <p:spPr>
          <a:xfrm>
            <a:off x="6836552" y="3763341"/>
            <a:ext cx="5242560" cy="128016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a:solidFill>
                  <a:srgbClr val="FFFFFF"/>
                </a:solidFill>
                <a:latin typeface="Times New Roman" pitchFamily="18" charset="0"/>
                <a:cs typeface="Times New Roman" pitchFamily="18" charset="0"/>
                <a:sym typeface="Arial"/>
              </a:rPr>
              <a:t>D. Trọng lực là lực hút của trái đất tác dụng lên vật.</a:t>
            </a:r>
            <a:endParaRPr lang="en-US" sz="2800" kern="0" dirty="0">
              <a:solidFill>
                <a:srgbClr val="FFFFFF"/>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3545114495"/>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58299" y="85057"/>
            <a:ext cx="12056533" cy="1972090"/>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4000" kern="0" dirty="0">
                <a:solidFill>
                  <a:srgbClr val="FFFFFF"/>
                </a:solidFill>
                <a:latin typeface="Times New Roman" pitchFamily="18" charset="0"/>
                <a:ea typeface="Tahoma" panose="020B0604030504040204" pitchFamily="34" charset="0"/>
                <a:cs typeface="Times New Roman" pitchFamily="18" charset="0"/>
                <a:sym typeface="Arial"/>
              </a:rPr>
              <a:t>Hàng ngày ta không cảm nhận được lực hấp dẫn giữa ta với các vật xung quanh như bàn, ghế, tủ... vì</a:t>
            </a:r>
            <a:endParaRPr lang="en-US" sz="4000"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100904" y="2223319"/>
            <a:ext cx="5080000" cy="13716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667" kern="0" dirty="0">
                <a:solidFill>
                  <a:srgbClr val="FFFFFF"/>
                </a:solidFill>
                <a:latin typeface="Times New Roman" pitchFamily="18" charset="0"/>
                <a:cs typeface="Times New Roman" pitchFamily="18" charset="0"/>
                <a:sym typeface="Arial"/>
              </a:rPr>
              <a:t>A. Không có lực hấp dẫn của các vật xung quanh tác dụng lên chúng ta</a:t>
            </a:r>
            <a:endParaRPr lang="en-US" sz="2667" kern="0" dirty="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100904" y="3733547"/>
            <a:ext cx="5080000" cy="13716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667" kern="0" dirty="0">
                <a:solidFill>
                  <a:srgbClr val="FFFFFF"/>
                </a:solidFill>
                <a:latin typeface="Times New Roman" pitchFamily="18" charset="0"/>
                <a:cs typeface="Times New Roman" pitchFamily="18" charset="0"/>
                <a:sym typeface="Arial"/>
              </a:rPr>
              <a:t>C. Lực hấp dẫn giữa ta với các vật xung quanh quá nhỏ.</a:t>
            </a:r>
            <a:endParaRPr lang="en-US" sz="2667" kern="0" dirty="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19" name="Snip Diagonal Corner Rectangle 6" descr="n81 zalo Nguyen Thi Tho">
            <a:extLst>
              <a:ext uri="{FF2B5EF4-FFF2-40B4-BE49-F238E27FC236}">
                <a16:creationId xmlns:a16="http://schemas.microsoft.com/office/drawing/2014/main" id="{D5086228-598A-4968-BE0A-5133999D3D6D}"/>
              </a:ext>
            </a:extLst>
          </p:cNvPr>
          <p:cNvSpPr/>
          <p:nvPr/>
        </p:nvSpPr>
        <p:spPr>
          <a:xfrm>
            <a:off x="6981599" y="2209800"/>
            <a:ext cx="5080000" cy="1504952"/>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667" kern="0" dirty="0">
                <a:solidFill>
                  <a:srgbClr val="FFFFFF"/>
                </a:solidFill>
                <a:latin typeface="Times New Roman" pitchFamily="18" charset="0"/>
                <a:cs typeface="Times New Roman" pitchFamily="18" charset="0"/>
                <a:sym typeface="Arial"/>
              </a:rPr>
              <a:t>B. Các lực hấp dẫn do các vật xung quanh tác dụng lên chúng ta tự cân bằng lẫn nhau.</a:t>
            </a:r>
            <a:endParaRPr lang="en-US" sz="2667" kern="0" dirty="0">
              <a:solidFill>
                <a:srgbClr val="FFFFFF"/>
              </a:solidFill>
              <a:latin typeface="Times New Roman" pitchFamily="18" charset="0"/>
              <a:cs typeface="Times New Roman" pitchFamily="18" charset="0"/>
              <a:sym typeface="Arial"/>
            </a:endParaRPr>
          </a:p>
        </p:txBody>
      </p:sp>
      <p:sp>
        <p:nvSpPr>
          <p:cNvPr id="20" name="Snip Diagonal Corner Rectangle 6" descr="n81 zalo Nguyen Thi Tho">
            <a:extLst>
              <a:ext uri="{FF2B5EF4-FFF2-40B4-BE49-F238E27FC236}">
                <a16:creationId xmlns:a16="http://schemas.microsoft.com/office/drawing/2014/main" id="{86F6FABA-CB5A-4F3A-B63A-1E9CE34B5889}"/>
              </a:ext>
            </a:extLst>
          </p:cNvPr>
          <p:cNvSpPr/>
          <p:nvPr/>
        </p:nvSpPr>
        <p:spPr>
          <a:xfrm>
            <a:off x="6953256" y="3810003"/>
            <a:ext cx="5080000" cy="13716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667" kern="0" dirty="0">
                <a:solidFill>
                  <a:srgbClr val="FFFFFF"/>
                </a:solidFill>
                <a:latin typeface="Times New Roman" pitchFamily="18" charset="0"/>
                <a:cs typeface="Times New Roman" pitchFamily="18" charset="0"/>
                <a:sym typeface="Arial"/>
              </a:rPr>
              <a:t>D. Chúng ta không tác dụng lên các vật xung quanh lực hấp dẫn.</a:t>
            </a:r>
            <a:endParaRPr lang="en-US" sz="2667" kern="0" dirty="0">
              <a:solidFill>
                <a:srgbClr val="FFFFFF"/>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3253785158"/>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12" descr="n81 zalo Nguyen Thi Tho"/>
          <p:cNvSpPr txBox="1">
            <a:spLocks noGrp="1"/>
          </p:cNvSpPr>
          <p:nvPr>
            <p:ph type="ctrTitle"/>
          </p:nvPr>
        </p:nvSpPr>
        <p:spPr>
          <a:xfrm>
            <a:off x="0" y="1981777"/>
            <a:ext cx="12192000" cy="2201927"/>
          </a:xfrm>
          <a:prstGeom prst="rect">
            <a:avLst/>
          </a:prstGeom>
        </p:spPr>
        <p:txBody>
          <a:bodyPr spcFirstLastPara="1" wrap="square" lIns="0" tIns="0" rIns="0" bIns="0" anchor="ctr" anchorCtr="0">
            <a:noAutofit/>
          </a:bodyPr>
          <a:lstStyle/>
          <a:p>
            <a:r>
              <a:rPr lang="en-US" sz="5333">
                <a:latin typeface="Sitka Small" pitchFamily="2" charset="0"/>
              </a:rPr>
              <a:t>Chuyên đề 1: TRƯỜNG HẤP DẪN</a:t>
            </a:r>
            <a:br>
              <a:rPr lang="en-US" sz="5333">
                <a:latin typeface="Sitka Small" pitchFamily="2" charset="0"/>
              </a:rPr>
            </a:br>
            <a:r>
              <a:rPr lang="vi-VN" sz="5333">
                <a:latin typeface="Sitka Small" pitchFamily="2" charset="0"/>
              </a:rPr>
              <a:t>BÀI 1</a:t>
            </a:r>
            <a:r>
              <a:rPr lang="en-US" sz="5333">
                <a:latin typeface="Sitka Small" pitchFamily="2" charset="0"/>
              </a:rPr>
              <a:t>: TRƯỜNG HẤP DẪN</a:t>
            </a:r>
            <a:endParaRPr sz="5333">
              <a:latin typeface="Sitka Small"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61576" y="71243"/>
            <a:ext cx="12056533" cy="2032000"/>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vi-VN" sz="4667" kern="0">
                <a:solidFill>
                  <a:srgbClr val="FFFFFF"/>
                </a:solidFill>
                <a:latin typeface="+mj-lt"/>
                <a:ea typeface="Tahoma" panose="020B0604030504040204" pitchFamily="34" charset="0"/>
                <a:cs typeface="Tahoma" panose="020B0604030504040204" pitchFamily="34" charset="0"/>
                <a:sym typeface="Arial"/>
              </a:rPr>
              <a:t>Biểu thức nào sau đây cho phép xác định khối lượng Trái Đất?</a:t>
            </a:r>
            <a:endParaRPr lang="en-US" sz="4667" kern="0" dirty="0">
              <a:solidFill>
                <a:srgbClr val="002060"/>
              </a:solidFill>
              <a:latin typeface="+mj-lt"/>
              <a:ea typeface="Tahoma" panose="020B0604030504040204" pitchFamily="34" charset="0"/>
              <a:cs typeface="Tahoma" panose="020B0604030504040204" pitchFamily="34" charset="0"/>
              <a:sym typeface="Arial"/>
            </a:endParaRPr>
          </a:p>
        </p:txBody>
      </p:sp>
      <mc:AlternateContent xmlns:mc="http://schemas.openxmlformats.org/markup-compatibility/2006" xmlns:a14="http://schemas.microsoft.com/office/drawing/2010/main">
        <mc:Choice Requires="a14">
          <p:sp>
            <p:nvSpPr>
              <p:cNvPr id="7" name="Snip Diagonal Corner Rectangle 6" descr="n81 zalo Nguyen Thi Tho"/>
              <p:cNvSpPr/>
              <p:nvPr/>
            </p:nvSpPr>
            <p:spPr>
              <a:xfrm>
                <a:off x="73893" y="2295676"/>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14:m>
                  <m:oMathPara xmlns:m="http://schemas.openxmlformats.org/officeDocument/2006/math">
                    <m:oMathParaPr>
                      <m:jc m:val="centerGroup"/>
                    </m:oMathParaPr>
                    <m:oMath xmlns:m="http://schemas.openxmlformats.org/officeDocument/2006/math">
                      <m:r>
                        <a:rPr lang="en-US" sz="3200" b="1" i="1">
                          <a:latin typeface="Cambria Math"/>
                        </a:rPr>
                        <m:t>𝑨</m:t>
                      </m:r>
                      <m:r>
                        <a:rPr lang="en-US" sz="3200" b="1" i="1">
                          <a:latin typeface="Cambria Math"/>
                        </a:rPr>
                        <m:t>. </m:t>
                      </m:r>
                      <m:r>
                        <a:rPr lang="vi-VN" sz="3200" i="1">
                          <a:latin typeface="Cambria Math"/>
                        </a:rPr>
                        <m:t>𝑀</m:t>
                      </m:r>
                      <m:r>
                        <a:rPr lang="vi-VN" sz="3200" i="1">
                          <a:latin typeface="Cambria Math"/>
                        </a:rPr>
                        <m:t>=</m:t>
                      </m:r>
                      <m:f>
                        <m:fPr>
                          <m:ctrlPr>
                            <a:rPr lang="en-US" sz="3200" i="1">
                              <a:latin typeface="Cambria Math" panose="02040503050406030204" pitchFamily="18" charset="0"/>
                            </a:rPr>
                          </m:ctrlPr>
                        </m:fPr>
                        <m:num>
                          <m:sSup>
                            <m:sSupPr>
                              <m:ctrlPr>
                                <a:rPr lang="en-US" sz="3200" i="1">
                                  <a:latin typeface="Cambria Math" panose="02040503050406030204" pitchFamily="18" charset="0"/>
                                </a:rPr>
                              </m:ctrlPr>
                            </m:sSupPr>
                            <m:e>
                              <m:r>
                                <a:rPr lang="vi-VN" sz="3200" i="1">
                                  <a:latin typeface="Cambria Math"/>
                                </a:rPr>
                                <m:t>𝑅</m:t>
                              </m:r>
                            </m:e>
                            <m:sup>
                              <m:r>
                                <a:rPr lang="vi-VN" sz="3200" i="1">
                                  <a:latin typeface="Cambria Math"/>
                                </a:rPr>
                                <m:t>2</m:t>
                              </m:r>
                            </m:sup>
                          </m:sSup>
                        </m:num>
                        <m:den>
                          <m:r>
                            <a:rPr lang="vi-VN" sz="3200" i="1">
                              <a:latin typeface="Cambria Math"/>
                            </a:rPr>
                            <m:t>𝑔𝐺</m:t>
                          </m:r>
                        </m:den>
                      </m:f>
                    </m:oMath>
                  </m:oMathPara>
                </a14:m>
                <a:endParaRPr lang="en-US" sz="3200" kern="0" dirty="0">
                  <a:solidFill>
                    <a:srgbClr val="FFFFFF"/>
                  </a:solidFill>
                  <a:latin typeface="+mj-lt"/>
                  <a:cs typeface="Times New Roman" pitchFamily="18" charset="0"/>
                  <a:sym typeface="Arial"/>
                </a:endParaRPr>
              </a:p>
            </p:txBody>
          </p:sp>
        </mc:Choice>
        <mc:Fallback xmlns="">
          <p:sp>
            <p:nvSpPr>
              <p:cNvPr id="7" name="Snip Diagonal Corner Rectangle 6" descr="n81 zalo Nguyen Thi Tho"/>
              <p:cNvSpPr>
                <a:spLocks noRot="1" noChangeAspect="1" noMove="1" noResize="1" noEditPoints="1" noAdjustHandles="1" noChangeArrowheads="1" noChangeShapeType="1" noTextEdit="1"/>
              </p:cNvSpPr>
              <p:nvPr/>
            </p:nvSpPr>
            <p:spPr>
              <a:xfrm>
                <a:off x="73893" y="2295676"/>
                <a:ext cx="5080000" cy="1016000"/>
              </a:xfrm>
              <a:prstGeom prst="snip2DiagRect">
                <a:avLst/>
              </a:prstGeom>
              <a:blipFill rotWithShape="1">
                <a:blip r:embed="rId6"/>
                <a:stretch>
                  <a:fillRect b="-4217"/>
                </a:stretch>
              </a:blipFill>
              <a:ln>
                <a:noFill/>
                <a:prstDash val="soli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Snip Diagonal Corner Rectangle 17" descr="n81 zalo Nguyen Thi Tho"/>
              <p:cNvSpPr/>
              <p:nvPr/>
            </p:nvSpPr>
            <p:spPr>
              <a:xfrm>
                <a:off x="73893" y="3541367"/>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14:m>
                  <m:oMathPara xmlns:m="http://schemas.openxmlformats.org/officeDocument/2006/math">
                    <m:oMathParaPr>
                      <m:jc m:val="centerGroup"/>
                    </m:oMathParaPr>
                    <m:oMath xmlns:m="http://schemas.openxmlformats.org/officeDocument/2006/math">
                      <m:r>
                        <a:rPr lang="en-US" sz="3200" b="1" i="1">
                          <a:latin typeface="Cambria Math"/>
                        </a:rPr>
                        <m:t>𝑩</m:t>
                      </m:r>
                      <m:r>
                        <a:rPr lang="en-US" sz="3200" b="1" i="1">
                          <a:latin typeface="Cambria Math"/>
                        </a:rPr>
                        <m:t>. </m:t>
                      </m:r>
                      <m:r>
                        <a:rPr lang="vi-VN" sz="3200" i="1">
                          <a:latin typeface="Cambria Math"/>
                        </a:rPr>
                        <m:t>𝑀</m:t>
                      </m:r>
                      <m:r>
                        <a:rPr lang="vi-VN" sz="3200" i="1">
                          <a:latin typeface="Cambria Math"/>
                        </a:rPr>
                        <m:t>=</m:t>
                      </m:r>
                      <m:f>
                        <m:fPr>
                          <m:ctrlPr>
                            <a:rPr lang="en-US" sz="3200" i="1">
                              <a:latin typeface="Cambria Math" panose="02040503050406030204" pitchFamily="18" charset="0"/>
                            </a:rPr>
                          </m:ctrlPr>
                        </m:fPr>
                        <m:num>
                          <m:sSup>
                            <m:sSupPr>
                              <m:ctrlPr>
                                <a:rPr lang="en-US" sz="3200" i="1">
                                  <a:latin typeface="Cambria Math" panose="02040503050406030204" pitchFamily="18" charset="0"/>
                                </a:rPr>
                              </m:ctrlPr>
                            </m:sSupPr>
                            <m:e>
                              <m:r>
                                <a:rPr lang="vi-VN" sz="3200" i="1">
                                  <a:latin typeface="Cambria Math"/>
                                </a:rPr>
                                <m:t>𝑔𝑅</m:t>
                              </m:r>
                            </m:e>
                            <m:sup>
                              <m:r>
                                <a:rPr lang="vi-VN" sz="3200" i="1">
                                  <a:latin typeface="Cambria Math"/>
                                </a:rPr>
                                <m:t>2</m:t>
                              </m:r>
                            </m:sup>
                          </m:sSup>
                        </m:num>
                        <m:den>
                          <m:r>
                            <a:rPr lang="vi-VN" sz="3200" i="1">
                              <a:latin typeface="Cambria Math"/>
                            </a:rPr>
                            <m:t>𝐺</m:t>
                          </m:r>
                        </m:den>
                      </m:f>
                    </m:oMath>
                  </m:oMathPara>
                </a14:m>
                <a:endParaRPr lang="en-US" sz="3200" kern="0" dirty="0">
                  <a:solidFill>
                    <a:srgbClr val="FFFFFF"/>
                  </a:solidFill>
                  <a:latin typeface="+mj-lt"/>
                  <a:cs typeface="Times New Roman" pitchFamily="18" charset="0"/>
                  <a:sym typeface="Arial"/>
                </a:endParaRPr>
              </a:p>
            </p:txBody>
          </p:sp>
        </mc:Choice>
        <mc:Fallback xmlns="">
          <p:sp>
            <p:nvSpPr>
              <p:cNvPr id="18" name="Snip Diagonal Corner Rectangle 17" descr="n81 zalo Nguyen Thi Tho"/>
              <p:cNvSpPr>
                <a:spLocks noRot="1" noChangeAspect="1" noMove="1" noResize="1" noEditPoints="1" noAdjustHandles="1" noChangeArrowheads="1" noChangeShapeType="1" noTextEdit="1"/>
              </p:cNvSpPr>
              <p:nvPr/>
            </p:nvSpPr>
            <p:spPr>
              <a:xfrm>
                <a:off x="73893" y="3541367"/>
                <a:ext cx="5080000" cy="1016000"/>
              </a:xfrm>
              <a:prstGeom prst="snip2DiagRect">
                <a:avLst/>
              </a:prstGeom>
              <a:blipFill rotWithShape="1">
                <a:blip r:embed="rId7"/>
                <a:stretch>
                  <a:fillRect b="-8383"/>
                </a:stretch>
              </a:blipFill>
              <a:ln>
                <a:noFill/>
                <a:prstDash val="solid"/>
              </a:ln>
            </p:spPr>
            <p:txBody>
              <a:bodyPr/>
              <a:lstStyle/>
              <a:p>
                <a:r>
                  <a:rPr lang="en-US">
                    <a:noFill/>
                  </a:rPr>
                  <a:t> </a:t>
                </a:r>
              </a:p>
            </p:txBody>
          </p:sp>
        </mc:Fallback>
      </mc:AlternateContent>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8"/>
          <a:stretch>
            <a:fillRect/>
          </a:stretch>
        </p:blipFill>
        <p:spPr>
          <a:xfrm>
            <a:off x="12462934" y="1889276"/>
            <a:ext cx="1083733" cy="812800"/>
          </a:xfrm>
          <a:prstGeom prst="rect">
            <a:avLst/>
          </a:prstGeom>
        </p:spPr>
      </p:pic>
      <mc:AlternateContent xmlns:mc="http://schemas.openxmlformats.org/markup-compatibility/2006" xmlns:a14="http://schemas.microsoft.com/office/drawing/2010/main">
        <mc:Choice Requires="a14">
          <p:sp>
            <p:nvSpPr>
              <p:cNvPr id="19" name="Snip Diagonal Corner Rectangle 6" descr="n81 zalo Nguyen Thi Tho">
                <a:extLst>
                  <a:ext uri="{FF2B5EF4-FFF2-40B4-BE49-F238E27FC236}">
                    <a16:creationId xmlns:a16="http://schemas.microsoft.com/office/drawing/2014/main" id="{6F12EC19-CFC7-44B7-9877-DB95534A2868}"/>
                  </a:ext>
                </a:extLst>
              </p:cNvPr>
              <p:cNvSpPr/>
              <p:nvPr/>
            </p:nvSpPr>
            <p:spPr>
              <a:xfrm>
                <a:off x="7038107" y="2295676"/>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14:m>
                  <m:oMathPara xmlns:m="http://schemas.openxmlformats.org/officeDocument/2006/math">
                    <m:oMathParaPr>
                      <m:jc m:val="centerGroup"/>
                    </m:oMathParaPr>
                    <m:oMath xmlns:m="http://schemas.openxmlformats.org/officeDocument/2006/math">
                      <m:r>
                        <a:rPr lang="en-US" sz="3200" b="1" i="1">
                          <a:latin typeface="Cambria Math"/>
                        </a:rPr>
                        <m:t>𝑪</m:t>
                      </m:r>
                      <m:r>
                        <a:rPr lang="en-US" sz="3200" b="1" i="1">
                          <a:latin typeface="Cambria Math"/>
                        </a:rPr>
                        <m:t>.</m:t>
                      </m:r>
                      <m:r>
                        <a:rPr lang="en-US" sz="3200" i="1">
                          <a:latin typeface="Cambria Math"/>
                        </a:rPr>
                        <m:t> </m:t>
                      </m:r>
                      <m:r>
                        <a:rPr lang="vi-VN" sz="3200" i="1">
                          <a:latin typeface="Cambria Math"/>
                        </a:rPr>
                        <m:t>𝑀</m:t>
                      </m:r>
                      <m:r>
                        <a:rPr lang="vi-VN" sz="3200" i="1">
                          <a:latin typeface="Cambria Math"/>
                        </a:rPr>
                        <m:t>=</m:t>
                      </m:r>
                      <m:f>
                        <m:fPr>
                          <m:ctrlPr>
                            <a:rPr lang="en-US" sz="3200" i="1">
                              <a:latin typeface="Cambria Math" panose="02040503050406030204" pitchFamily="18" charset="0"/>
                            </a:rPr>
                          </m:ctrlPr>
                        </m:fPr>
                        <m:num>
                          <m:sSup>
                            <m:sSupPr>
                              <m:ctrlPr>
                                <a:rPr lang="en-US" sz="3200" i="1">
                                  <a:latin typeface="Cambria Math" panose="02040503050406030204" pitchFamily="18" charset="0"/>
                                </a:rPr>
                              </m:ctrlPr>
                            </m:sSupPr>
                            <m:e>
                              <m:r>
                                <a:rPr lang="vi-VN" sz="3200" i="1">
                                  <a:latin typeface="Cambria Math"/>
                                </a:rPr>
                                <m:t>𝑔</m:t>
                              </m:r>
                            </m:e>
                            <m:sup>
                              <m:r>
                                <a:rPr lang="vi-VN" sz="3200" i="1">
                                  <a:latin typeface="Cambria Math"/>
                                </a:rPr>
                                <m:t>2</m:t>
                              </m:r>
                            </m:sup>
                          </m:sSup>
                          <m:r>
                            <a:rPr lang="vi-VN" sz="3200" i="1">
                              <a:latin typeface="Cambria Math"/>
                            </a:rPr>
                            <m:t>𝑅</m:t>
                          </m:r>
                        </m:num>
                        <m:den>
                          <m:r>
                            <a:rPr lang="vi-VN" sz="3200" i="1">
                              <a:latin typeface="Cambria Math"/>
                            </a:rPr>
                            <m:t>𝐺</m:t>
                          </m:r>
                        </m:den>
                      </m:f>
                    </m:oMath>
                  </m:oMathPara>
                </a14:m>
                <a:endParaRPr lang="en-US" sz="3200" kern="0" dirty="0">
                  <a:solidFill>
                    <a:srgbClr val="FFFFFF"/>
                  </a:solidFill>
                  <a:latin typeface="+mj-lt"/>
                  <a:cs typeface="Times New Roman" pitchFamily="18" charset="0"/>
                  <a:sym typeface="Arial"/>
                </a:endParaRPr>
              </a:p>
            </p:txBody>
          </p:sp>
        </mc:Choice>
        <mc:Fallback xmlns="">
          <p:sp>
            <p:nvSpPr>
              <p:cNvPr id="19" name="Snip Diagonal Corner Rectangle 6" descr="n81 zalo Nguyen Thi Tho">
                <a:extLst>
                  <a:ext uri="{FF2B5EF4-FFF2-40B4-BE49-F238E27FC236}">
                    <a16:creationId xmlns="" xmlns:a16="http://schemas.microsoft.com/office/drawing/2014/main" xmlns:a14="http://schemas.microsoft.com/office/drawing/2010/main" id="{6F12EC19-CFC7-44B7-9877-DB95534A2868}"/>
                  </a:ext>
                </a:extLst>
              </p:cNvPr>
              <p:cNvSpPr>
                <a:spLocks noRot="1" noChangeAspect="1" noMove="1" noResize="1" noEditPoints="1" noAdjustHandles="1" noChangeArrowheads="1" noChangeShapeType="1" noTextEdit="1"/>
              </p:cNvSpPr>
              <p:nvPr/>
            </p:nvSpPr>
            <p:spPr>
              <a:xfrm>
                <a:off x="7038107" y="2295676"/>
                <a:ext cx="5080000" cy="1016000"/>
              </a:xfrm>
              <a:prstGeom prst="snip2DiagRect">
                <a:avLst/>
              </a:prstGeom>
              <a:blipFill rotWithShape="1">
                <a:blip r:embed="rId9"/>
                <a:stretch>
                  <a:fillRect b="-6024"/>
                </a:stretch>
              </a:blipFill>
              <a:ln>
                <a:noFill/>
                <a:prstDash val="soli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Snip Diagonal Corner Rectangle 6" descr="n81 zalo Nguyen Thi Tho">
                <a:extLst>
                  <a:ext uri="{FF2B5EF4-FFF2-40B4-BE49-F238E27FC236}">
                    <a16:creationId xmlns:a16="http://schemas.microsoft.com/office/drawing/2014/main" id="{DC153F45-7996-49C5-9675-C74CA7F01841}"/>
                  </a:ext>
                </a:extLst>
              </p:cNvPr>
              <p:cNvSpPr/>
              <p:nvPr/>
            </p:nvSpPr>
            <p:spPr>
              <a:xfrm>
                <a:off x="7026820" y="3541367"/>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14:m>
                  <m:oMathPara xmlns:m="http://schemas.openxmlformats.org/officeDocument/2006/math">
                    <m:oMathParaPr>
                      <m:jc m:val="centerGroup"/>
                    </m:oMathParaPr>
                    <m:oMath xmlns:m="http://schemas.openxmlformats.org/officeDocument/2006/math">
                      <m:r>
                        <a:rPr lang="en-US" sz="3200" b="1" i="1">
                          <a:latin typeface="Cambria Math"/>
                        </a:rPr>
                        <m:t>𝑫</m:t>
                      </m:r>
                      <m:r>
                        <a:rPr lang="en-US" sz="3200" b="1" i="1">
                          <a:latin typeface="Cambria Math"/>
                        </a:rPr>
                        <m:t>. </m:t>
                      </m:r>
                      <m:r>
                        <a:rPr lang="vi-VN" sz="3200" i="1">
                          <a:latin typeface="Cambria Math"/>
                        </a:rPr>
                        <m:t>𝑀</m:t>
                      </m:r>
                      <m:r>
                        <a:rPr lang="vi-VN" sz="3200" i="1">
                          <a:latin typeface="Cambria Math"/>
                        </a:rPr>
                        <m:t>=</m:t>
                      </m:r>
                      <m:f>
                        <m:fPr>
                          <m:ctrlPr>
                            <a:rPr lang="en-US" sz="3200" i="1">
                              <a:latin typeface="Cambria Math" panose="02040503050406030204" pitchFamily="18" charset="0"/>
                            </a:rPr>
                          </m:ctrlPr>
                        </m:fPr>
                        <m:num>
                          <m:r>
                            <a:rPr lang="vi-VN" sz="3200" i="1">
                              <a:latin typeface="Cambria Math"/>
                            </a:rPr>
                            <m:t>𝑔𝑅</m:t>
                          </m:r>
                        </m:num>
                        <m:den>
                          <m:sSup>
                            <m:sSupPr>
                              <m:ctrlPr>
                                <a:rPr lang="en-US" sz="3200" i="1">
                                  <a:latin typeface="Cambria Math" panose="02040503050406030204" pitchFamily="18" charset="0"/>
                                </a:rPr>
                              </m:ctrlPr>
                            </m:sSupPr>
                            <m:e>
                              <m:r>
                                <a:rPr lang="vi-VN" sz="3200" i="1">
                                  <a:latin typeface="Cambria Math"/>
                                </a:rPr>
                                <m:t>𝐺</m:t>
                              </m:r>
                            </m:e>
                            <m:sup>
                              <m:r>
                                <a:rPr lang="vi-VN" sz="3200" i="1">
                                  <a:latin typeface="Cambria Math"/>
                                </a:rPr>
                                <m:t>2</m:t>
                              </m:r>
                            </m:sup>
                          </m:sSup>
                        </m:den>
                      </m:f>
                    </m:oMath>
                  </m:oMathPara>
                </a14:m>
                <a:endParaRPr lang="en-US" sz="3200" kern="0" dirty="0">
                  <a:solidFill>
                    <a:srgbClr val="FFFFFF"/>
                  </a:solidFill>
                  <a:latin typeface="+mj-lt"/>
                  <a:cs typeface="Times New Roman" pitchFamily="18" charset="0"/>
                  <a:sym typeface="Arial"/>
                </a:endParaRPr>
              </a:p>
            </p:txBody>
          </p:sp>
        </mc:Choice>
        <mc:Fallback xmlns="">
          <p:sp>
            <p:nvSpPr>
              <p:cNvPr id="20" name="Snip Diagonal Corner Rectangle 6" descr="n81 zalo Nguyen Thi Tho">
                <a:extLst>
                  <a:ext uri="{FF2B5EF4-FFF2-40B4-BE49-F238E27FC236}">
                    <a16:creationId xmlns="" xmlns:a16="http://schemas.microsoft.com/office/drawing/2014/main" xmlns:a14="http://schemas.microsoft.com/office/drawing/2010/main" id="{DC153F45-7996-49C5-9675-C74CA7F01841}"/>
                  </a:ext>
                </a:extLst>
              </p:cNvPr>
              <p:cNvSpPr>
                <a:spLocks noRot="1" noChangeAspect="1" noMove="1" noResize="1" noEditPoints="1" noAdjustHandles="1" noChangeArrowheads="1" noChangeShapeType="1" noTextEdit="1"/>
              </p:cNvSpPr>
              <p:nvPr/>
            </p:nvSpPr>
            <p:spPr>
              <a:xfrm>
                <a:off x="7026820" y="3541367"/>
                <a:ext cx="5080000" cy="1016000"/>
              </a:xfrm>
              <a:prstGeom prst="snip2DiagRect">
                <a:avLst/>
              </a:prstGeom>
              <a:blipFill rotWithShape="1">
                <a:blip r:embed="rId10"/>
                <a:stretch>
                  <a:fillRect/>
                </a:stretch>
              </a:blipFill>
              <a:ln>
                <a:noFill/>
                <a:prstDash val="solid"/>
              </a:ln>
            </p:spPr>
            <p:txBody>
              <a:bodyPr/>
              <a:lstStyle/>
              <a:p>
                <a:r>
                  <a:rPr lang="en-US">
                    <a:noFill/>
                  </a:rPr>
                  <a:t> </a:t>
                </a:r>
              </a:p>
            </p:txBody>
          </p:sp>
        </mc:Fallback>
      </mc:AlternateContent>
    </p:spTree>
    <p:extLst>
      <p:ext uri="{BB962C8B-B14F-4D97-AF65-F5344CB8AC3E}">
        <p14:creationId xmlns:p14="http://schemas.microsoft.com/office/powerpoint/2010/main" val="2573828037"/>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61576" y="95825"/>
            <a:ext cx="12056533" cy="1367875"/>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4533" kern="0">
                <a:solidFill>
                  <a:srgbClr val="FFFFFF"/>
                </a:solidFill>
                <a:latin typeface="Times New Roman" pitchFamily="18" charset="0"/>
                <a:ea typeface="Tahoma" panose="020B0604030504040204" pitchFamily="34" charset="0"/>
                <a:cs typeface="Times New Roman" pitchFamily="18" charset="0"/>
                <a:sym typeface="Arial"/>
              </a:rPr>
              <a:t>Điều nào sau đây là đúng khi nói về lực hấp dẫn?</a:t>
            </a:r>
            <a:endParaRPr lang="en-US" sz="4533"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61575" y="3522365"/>
            <a:ext cx="5080000" cy="1366643"/>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a:solidFill>
                  <a:srgbClr val="FFFFFF"/>
                </a:solidFill>
                <a:latin typeface="Times New Roman" pitchFamily="18" charset="0"/>
                <a:cs typeface="Times New Roman" pitchFamily="18" charset="0"/>
                <a:sym typeface="Arial"/>
              </a:rPr>
              <a:t>C. Lực hấp dẫn tuân theo định luật vạn vật hấp dẫn.</a:t>
            </a:r>
            <a:endParaRPr lang="en-US" sz="2800" kern="0" dirty="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7026820" y="3507699"/>
            <a:ext cx="5080000" cy="1366642"/>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a:solidFill>
                  <a:srgbClr val="FFFFFF"/>
                </a:solidFill>
                <a:latin typeface="Times New Roman" pitchFamily="18" charset="0"/>
                <a:cs typeface="Times New Roman" pitchFamily="18" charset="0"/>
                <a:sym typeface="Arial"/>
              </a:rPr>
              <a:t>D. Các phát biểu A, B và C đều đúng.</a:t>
            </a:r>
            <a:endParaRPr lang="en-US" sz="2800" kern="0" dirty="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19" name="Snip Diagonal Corner Rectangle 6" descr="n81 zalo Nguyen Thi Tho">
            <a:extLst>
              <a:ext uri="{FF2B5EF4-FFF2-40B4-BE49-F238E27FC236}">
                <a16:creationId xmlns:a16="http://schemas.microsoft.com/office/drawing/2014/main" id="{6BD03FB7-FB32-403C-8581-9D72E365C88E}"/>
              </a:ext>
            </a:extLst>
          </p:cNvPr>
          <p:cNvSpPr/>
          <p:nvPr/>
        </p:nvSpPr>
        <p:spPr>
          <a:xfrm>
            <a:off x="7038108" y="1861981"/>
            <a:ext cx="5080000" cy="1331949"/>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vi-VN" sz="2800" b="1" kern="0">
                <a:solidFill>
                  <a:srgbClr val="FFFFFF"/>
                </a:solidFill>
                <a:latin typeface="Times New Roman" pitchFamily="18" charset="0"/>
                <a:cs typeface="Times New Roman" pitchFamily="18" charset="0"/>
                <a:sym typeface="Arial"/>
              </a:rPr>
              <a:t>B. Lực hấp dẫn liên quan đến khối lượng của các vật.</a:t>
            </a:r>
            <a:endParaRPr lang="en-US" sz="2800" kern="0" dirty="0">
              <a:solidFill>
                <a:srgbClr val="FFFFFF"/>
              </a:solidFill>
              <a:latin typeface="Times New Roman" pitchFamily="18" charset="0"/>
              <a:cs typeface="Times New Roman" pitchFamily="18" charset="0"/>
              <a:sym typeface="Arial"/>
            </a:endParaRPr>
          </a:p>
        </p:txBody>
      </p:sp>
      <p:sp>
        <p:nvSpPr>
          <p:cNvPr id="20" name="Snip Diagonal Corner Rectangle 6" descr="n81 zalo Nguyen Thi Tho">
            <a:extLst>
              <a:ext uri="{FF2B5EF4-FFF2-40B4-BE49-F238E27FC236}">
                <a16:creationId xmlns:a16="http://schemas.microsoft.com/office/drawing/2014/main" id="{C1292D9F-5A1B-415D-9DB6-3EED4B86A6A7}"/>
              </a:ext>
            </a:extLst>
          </p:cNvPr>
          <p:cNvSpPr/>
          <p:nvPr/>
        </p:nvSpPr>
        <p:spPr>
          <a:xfrm>
            <a:off x="61575" y="1861981"/>
            <a:ext cx="5080000" cy="1367875"/>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it-IT" sz="2800" b="1" kern="0">
                <a:solidFill>
                  <a:srgbClr val="FFFFFF"/>
                </a:solidFill>
                <a:latin typeface="Times New Roman" pitchFamily="18" charset="0"/>
                <a:cs typeface="Times New Roman" pitchFamily="18" charset="0"/>
                <a:sym typeface="Arial"/>
              </a:rPr>
              <a:t>A. Mọi vật đều hút nhau, lực hút đó gọi là lực hấp dẫn.</a:t>
            </a:r>
            <a:endParaRPr lang="en-US" sz="2800" kern="0" dirty="0">
              <a:solidFill>
                <a:srgbClr val="FFFFFF"/>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1102203273"/>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descr="n81 zalo Nguyen Thi Tho">
            <a:hlinkClick r:id="rId5" action="ppaction://hlinksldjump"/>
          </p:cNvPr>
          <p:cNvSpPr/>
          <p:nvPr/>
        </p:nvSpPr>
        <p:spPr>
          <a:xfrm>
            <a:off x="61576" y="5257800"/>
            <a:ext cx="12056533" cy="1016000"/>
          </a:xfrm>
          <a:prstGeom prst="round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eaLnBrk="1" fontAlgn="auto" hangingPunct="1">
              <a:spcBef>
                <a:spcPts val="0"/>
              </a:spcBef>
              <a:spcAft>
                <a:spcPts val="0"/>
              </a:spcAft>
              <a:buClr>
                <a:srgbClr val="000000"/>
              </a:buClr>
            </a:pPr>
            <a:r>
              <a:rPr lang="en-US" sz="2844" b="1" kern="0" dirty="0">
                <a:solidFill>
                  <a:srgbClr val="FFFF00"/>
                </a:solidFill>
                <a:latin typeface="Times New Roman" pitchFamily="18" charset="0"/>
                <a:cs typeface="Times New Roman" pitchFamily="18" charset="0"/>
                <a:sym typeface="Arial"/>
              </a:rPr>
              <a:t>THỜI GIAN</a:t>
            </a:r>
          </a:p>
        </p:txBody>
      </p:sp>
      <p:sp>
        <p:nvSpPr>
          <p:cNvPr id="42" name="Rectangle 41" descr="n81 zalo Nguyen Thi Tho"/>
          <p:cNvSpPr/>
          <p:nvPr/>
        </p:nvSpPr>
        <p:spPr>
          <a:xfrm>
            <a:off x="2162957" y="5247888"/>
            <a:ext cx="7853791" cy="1367875"/>
          </a:xfrm>
          <a:prstGeom prst="rect">
            <a:avLst/>
          </a:prstGeom>
          <a:noFill/>
        </p:spPr>
        <p:txBody>
          <a:bodyPr wrap="square" lIns="162560" tIns="81280" rIns="162560" bIns="81280">
            <a:spAutoFit/>
          </a:bodyPr>
          <a:lstStyle/>
          <a:p>
            <a:pPr algn="ctr" defTabSz="1219170" eaLnBrk="1" fontAlgn="auto" hangingPunct="1">
              <a:spcBef>
                <a:spcPts val="0"/>
              </a:spcBef>
              <a:spcAft>
                <a:spcPts val="0"/>
              </a:spcAft>
              <a:buClr>
                <a:srgbClr val="000000"/>
              </a:buClr>
            </a:pPr>
            <a:r>
              <a:rPr lang="en-US" sz="7822" ker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sym typeface="Arial"/>
              </a:rPr>
              <a:t>HẾT GIỜ</a:t>
            </a:r>
          </a:p>
        </p:txBody>
      </p:sp>
      <p:sp>
        <p:nvSpPr>
          <p:cNvPr id="6" name="Snip Diagonal Corner Rectangle 5" descr="n81 zalo Nguyen Thi Tho"/>
          <p:cNvSpPr/>
          <p:nvPr/>
        </p:nvSpPr>
        <p:spPr>
          <a:xfrm>
            <a:off x="61576" y="71245"/>
            <a:ext cx="12056533" cy="2214749"/>
          </a:xfrm>
          <a:prstGeom prst="snip2DiagRect">
            <a:avLst/>
          </a:prstGeom>
          <a:solidFill>
            <a:srgbClr val="FFC00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Cho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biết</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khối</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lượng</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của</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Trái</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Đất</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là</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M = 6.10</a:t>
            </a:r>
            <a:r>
              <a:rPr lang="en-US" sz="3733" kern="0" baseline="30000" dirty="0">
                <a:solidFill>
                  <a:srgbClr val="FFFFFF"/>
                </a:solidFill>
                <a:latin typeface="Times New Roman" pitchFamily="18" charset="0"/>
                <a:ea typeface="Tahoma" panose="020B0604030504040204" pitchFamily="34" charset="0"/>
                <a:cs typeface="Times New Roman" pitchFamily="18" charset="0"/>
                <a:sym typeface="Arial"/>
              </a:rPr>
              <a:t>24</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kg;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khối</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lượng</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của</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một</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hòn</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đá</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là</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m = 2,3kg;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gia</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tốc</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rơi</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en-US" sz="3733" kern="0" dirty="0" err="1">
                <a:solidFill>
                  <a:srgbClr val="FFFFFF"/>
                </a:solidFill>
                <a:latin typeface="Times New Roman" pitchFamily="18" charset="0"/>
                <a:ea typeface="Tahoma" panose="020B0604030504040204" pitchFamily="34" charset="0"/>
                <a:cs typeface="Times New Roman" pitchFamily="18" charset="0"/>
                <a:sym typeface="Arial"/>
              </a:rPr>
              <a:t>tự</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do g = 9,81m/s</a:t>
            </a:r>
            <a:r>
              <a:rPr lang="en-US" sz="3733" kern="0" baseline="30000" dirty="0">
                <a:solidFill>
                  <a:srgbClr val="FFFFFF"/>
                </a:solidFill>
                <a:latin typeface="Times New Roman" pitchFamily="18" charset="0"/>
                <a:ea typeface="Tahoma" panose="020B0604030504040204" pitchFamily="34" charset="0"/>
                <a:cs typeface="Times New Roman" pitchFamily="18" charset="0"/>
                <a:sym typeface="Arial"/>
              </a:rPr>
              <a:t>2</a:t>
            </a:r>
            <a:r>
              <a:rPr lang="en-US" sz="3733" kern="0" dirty="0">
                <a:solidFill>
                  <a:srgbClr val="FFFFFF"/>
                </a:solidFill>
                <a:latin typeface="Times New Roman" pitchFamily="18" charset="0"/>
                <a:ea typeface="Tahoma" panose="020B0604030504040204" pitchFamily="34" charset="0"/>
                <a:cs typeface="Times New Roman" pitchFamily="18" charset="0"/>
                <a:sym typeface="Arial"/>
              </a:rPr>
              <a:t>. </a:t>
            </a:r>
            <a:r>
              <a:rPr lang="pt-BR" sz="3733" kern="0" dirty="0">
                <a:solidFill>
                  <a:srgbClr val="FFFFFF"/>
                </a:solidFill>
                <a:latin typeface="Times New Roman" pitchFamily="18" charset="0"/>
                <a:ea typeface="Tahoma" panose="020B0604030504040204" pitchFamily="34" charset="0"/>
                <a:cs typeface="Times New Roman" pitchFamily="18" charset="0"/>
                <a:sym typeface="Arial"/>
              </a:rPr>
              <a:t>Hòn đá hút Trái Đất một lực là</a:t>
            </a:r>
            <a:endParaRPr lang="en-US" sz="3733" kern="0" dirty="0">
              <a:solidFill>
                <a:srgbClr val="002060"/>
              </a:solidFill>
              <a:latin typeface="Times New Roman" pitchFamily="18" charset="0"/>
              <a:ea typeface="Tahoma" panose="020B0604030504040204" pitchFamily="34" charset="0"/>
              <a:cs typeface="Times New Roman" pitchFamily="18" charset="0"/>
              <a:sym typeface="Arial"/>
            </a:endParaRPr>
          </a:p>
        </p:txBody>
      </p:sp>
      <p:sp>
        <p:nvSpPr>
          <p:cNvPr id="7" name="Snip Diagonal Corner Rectangle 6" descr="n81 zalo Nguyen Thi Tho"/>
          <p:cNvSpPr/>
          <p:nvPr/>
        </p:nvSpPr>
        <p:spPr>
          <a:xfrm>
            <a:off x="285709" y="3810003"/>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pt-BR" sz="3733" b="1" kern="0" dirty="0">
                <a:solidFill>
                  <a:srgbClr val="FFFFFF"/>
                </a:solidFill>
                <a:latin typeface="Times New Roman" pitchFamily="18" charset="0"/>
                <a:cs typeface="Times New Roman" pitchFamily="18" charset="0"/>
                <a:sym typeface="Arial"/>
              </a:rPr>
              <a:t>C.</a:t>
            </a:r>
            <a:r>
              <a:rPr lang="pt-BR" sz="3733" kern="0" dirty="0">
                <a:solidFill>
                  <a:srgbClr val="FFFFFF"/>
                </a:solidFill>
                <a:latin typeface="Times New Roman" pitchFamily="18" charset="0"/>
                <a:cs typeface="Times New Roman" pitchFamily="18" charset="0"/>
                <a:sym typeface="Arial"/>
              </a:rPr>
              <a:t> 22,563.10</a:t>
            </a:r>
            <a:r>
              <a:rPr lang="pt-BR" sz="3733" kern="0" baseline="30000" dirty="0">
                <a:solidFill>
                  <a:srgbClr val="FFFFFF"/>
                </a:solidFill>
                <a:latin typeface="Times New Roman" pitchFamily="18" charset="0"/>
                <a:cs typeface="Times New Roman" pitchFamily="18" charset="0"/>
                <a:sym typeface="Arial"/>
              </a:rPr>
              <a:t>24</a:t>
            </a:r>
            <a:r>
              <a:rPr lang="pt-BR" sz="3733" kern="0" dirty="0">
                <a:solidFill>
                  <a:srgbClr val="FFFFFF"/>
                </a:solidFill>
                <a:latin typeface="Times New Roman" pitchFamily="18" charset="0"/>
                <a:cs typeface="Times New Roman" pitchFamily="18" charset="0"/>
                <a:sym typeface="Arial"/>
              </a:rPr>
              <a:t>N</a:t>
            </a:r>
            <a:endParaRPr lang="en-US" sz="3733" kern="0" dirty="0">
              <a:solidFill>
                <a:srgbClr val="FFFFFF"/>
              </a:solidFill>
              <a:latin typeface="Times New Roman" pitchFamily="18" charset="0"/>
              <a:cs typeface="Times New Roman" pitchFamily="18" charset="0"/>
              <a:sym typeface="Arial"/>
            </a:endParaRPr>
          </a:p>
        </p:txBody>
      </p:sp>
      <p:sp>
        <p:nvSpPr>
          <p:cNvPr id="18" name="Snip Diagonal Corner Rectangle 17" descr="n81 zalo Nguyen Thi Tho"/>
          <p:cNvSpPr/>
          <p:nvPr/>
        </p:nvSpPr>
        <p:spPr>
          <a:xfrm>
            <a:off x="6953256" y="3810003"/>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pt-BR" sz="3733" b="1" kern="0">
                <a:solidFill>
                  <a:srgbClr val="FFFFFF"/>
                </a:solidFill>
                <a:latin typeface="Times New Roman" pitchFamily="18" charset="0"/>
                <a:cs typeface="Times New Roman" pitchFamily="18" charset="0"/>
                <a:sym typeface="Arial"/>
              </a:rPr>
              <a:t>D.</a:t>
            </a:r>
            <a:r>
              <a:rPr lang="pt-BR" sz="3733" kern="0">
                <a:solidFill>
                  <a:srgbClr val="FFFFFF"/>
                </a:solidFill>
                <a:latin typeface="Times New Roman" pitchFamily="18" charset="0"/>
                <a:cs typeface="Times New Roman" pitchFamily="18" charset="0"/>
                <a:sym typeface="Arial"/>
              </a:rPr>
              <a:t> 22,563N</a:t>
            </a:r>
            <a:endParaRPr lang="en-US" sz="3733" kern="0">
              <a:solidFill>
                <a:srgbClr val="FFFFFF"/>
              </a:solidFill>
              <a:latin typeface="Times New Roman" pitchFamily="18" charset="0"/>
              <a:cs typeface="Times New Roman" pitchFamily="18" charset="0"/>
              <a:sym typeface="Arial"/>
            </a:endParaRPr>
          </a:p>
        </p:txBody>
      </p:sp>
      <p:sp>
        <p:nvSpPr>
          <p:cNvPr id="30" name="Rectangle 29" descr="n81 zalo Nguyen Thi Tho"/>
          <p:cNvSpPr/>
          <p:nvPr/>
        </p:nvSpPr>
        <p:spPr>
          <a:xfrm>
            <a:off x="44190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8</a:t>
            </a:r>
          </a:p>
        </p:txBody>
      </p:sp>
      <p:sp>
        <p:nvSpPr>
          <p:cNvPr id="31" name="Rectangle 30" descr="n81 zalo Nguyen Thi Tho"/>
          <p:cNvSpPr/>
          <p:nvPr/>
        </p:nvSpPr>
        <p:spPr>
          <a:xfrm>
            <a:off x="53673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7</a:t>
            </a:r>
          </a:p>
        </p:txBody>
      </p:sp>
      <p:sp>
        <p:nvSpPr>
          <p:cNvPr id="32" name="Rectangle 31" descr="n81 zalo Nguyen Thi Tho"/>
          <p:cNvSpPr/>
          <p:nvPr/>
        </p:nvSpPr>
        <p:spPr>
          <a:xfrm>
            <a:off x="63156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6</a:t>
            </a:r>
          </a:p>
        </p:txBody>
      </p:sp>
      <p:sp>
        <p:nvSpPr>
          <p:cNvPr id="33" name="Rectangle 32" descr="n81 zalo Nguyen Thi Tho"/>
          <p:cNvSpPr/>
          <p:nvPr/>
        </p:nvSpPr>
        <p:spPr>
          <a:xfrm>
            <a:off x="72638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5</a:t>
            </a:r>
          </a:p>
        </p:txBody>
      </p:sp>
      <p:sp>
        <p:nvSpPr>
          <p:cNvPr id="34" name="Rectangle 33" descr="n81 zalo Nguyen Thi Tho"/>
          <p:cNvSpPr/>
          <p:nvPr/>
        </p:nvSpPr>
        <p:spPr>
          <a:xfrm>
            <a:off x="82121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4</a:t>
            </a:r>
          </a:p>
        </p:txBody>
      </p:sp>
      <p:sp>
        <p:nvSpPr>
          <p:cNvPr id="35" name="Rectangle 34" descr="n81 zalo Nguyen Thi Tho"/>
          <p:cNvSpPr/>
          <p:nvPr/>
        </p:nvSpPr>
        <p:spPr>
          <a:xfrm>
            <a:off x="91604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3</a:t>
            </a:r>
          </a:p>
        </p:txBody>
      </p:sp>
      <p:sp>
        <p:nvSpPr>
          <p:cNvPr id="36" name="Rectangle 35" descr="n81 zalo Nguyen Thi Tho"/>
          <p:cNvSpPr/>
          <p:nvPr/>
        </p:nvSpPr>
        <p:spPr>
          <a:xfrm>
            <a:off x="10108687"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2</a:t>
            </a:r>
          </a:p>
        </p:txBody>
      </p:sp>
      <p:sp>
        <p:nvSpPr>
          <p:cNvPr id="37" name="Rectangle 36" descr="n81 zalo Nguyen Thi Tho"/>
          <p:cNvSpPr/>
          <p:nvPr/>
        </p:nvSpPr>
        <p:spPr>
          <a:xfrm>
            <a:off x="110569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a:t>
            </a:r>
          </a:p>
        </p:txBody>
      </p:sp>
      <p:sp>
        <p:nvSpPr>
          <p:cNvPr id="39" name="Rectangle 38" descr="n81 zalo Nguyen Thi Tho"/>
          <p:cNvSpPr/>
          <p:nvPr/>
        </p:nvSpPr>
        <p:spPr>
          <a:xfrm>
            <a:off x="2522553"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10</a:t>
            </a:r>
          </a:p>
        </p:txBody>
      </p:sp>
      <p:sp>
        <p:nvSpPr>
          <p:cNvPr id="40" name="Rectangle 39" descr="n81 zalo Nguyen Thi Tho"/>
          <p:cNvSpPr/>
          <p:nvPr/>
        </p:nvSpPr>
        <p:spPr>
          <a:xfrm>
            <a:off x="3470820" y="5410200"/>
            <a:ext cx="812800" cy="711200"/>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3556" b="1" kern="0">
                <a:solidFill>
                  <a:srgbClr val="FFFF00"/>
                </a:solidFill>
                <a:latin typeface="Times New Roman" pitchFamily="18" charset="0"/>
                <a:cs typeface="Times New Roman" pitchFamily="18" charset="0"/>
                <a:sym typeface="Arial"/>
              </a:rPr>
              <a:t>9</a:t>
            </a:r>
          </a:p>
        </p:txBody>
      </p:sp>
      <p:pic>
        <p:nvPicPr>
          <p:cNvPr id="2" name="clock tick.wma" descr="n81 zalo Nguyen Thi Tho">
            <a:hlinkClick r:id="" action="ppaction://media"/>
          </p:cNvPr>
          <p:cNvPicPr>
            <a:picLocks noChangeAspect="1"/>
          </p:cNvPicPr>
          <p:nvPr>
            <a:audioFile r:link="rId1"/>
            <p:extLst>
              <p:ext uri="{DAA4B4D4-6D71-4841-9C94-3DE7FCFB9230}">
                <p14:media xmlns:p14="http://schemas.microsoft.com/office/powerpoint/2010/main" r:embed="rId2">
                  <p14:trim end="643.0072"/>
                </p14:media>
              </p:ext>
            </p:extLst>
          </p:nvPr>
        </p:nvPicPr>
        <p:blipFill>
          <a:blip r:embed="rId6"/>
          <a:stretch>
            <a:fillRect/>
          </a:stretch>
        </p:blipFill>
        <p:spPr>
          <a:xfrm>
            <a:off x="12462934" y="1889276"/>
            <a:ext cx="1083733" cy="812800"/>
          </a:xfrm>
          <a:prstGeom prst="rect">
            <a:avLst/>
          </a:prstGeom>
        </p:spPr>
      </p:pic>
      <p:sp>
        <p:nvSpPr>
          <p:cNvPr id="19" name="Snip Diagonal Corner Rectangle 6" descr="n81 zalo Nguyen Thi Tho">
            <a:extLst>
              <a:ext uri="{FF2B5EF4-FFF2-40B4-BE49-F238E27FC236}">
                <a16:creationId xmlns:a16="http://schemas.microsoft.com/office/drawing/2014/main" id="{1AF529AF-5952-465A-9EF8-723DEF7B604F}"/>
              </a:ext>
            </a:extLst>
          </p:cNvPr>
          <p:cNvSpPr/>
          <p:nvPr/>
        </p:nvSpPr>
        <p:spPr>
          <a:xfrm>
            <a:off x="285709" y="2571744"/>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pt-BR" sz="3733" b="1" kern="0">
                <a:solidFill>
                  <a:srgbClr val="FFFFFF"/>
                </a:solidFill>
                <a:latin typeface="Times New Roman" pitchFamily="18" charset="0"/>
                <a:cs typeface="Times New Roman" pitchFamily="18" charset="0"/>
                <a:sym typeface="Arial"/>
              </a:rPr>
              <a:t>A. </a:t>
            </a:r>
            <a:r>
              <a:rPr lang="pt-BR" sz="3733" kern="0">
                <a:solidFill>
                  <a:srgbClr val="FFFFFF"/>
                </a:solidFill>
                <a:latin typeface="Times New Roman" pitchFamily="18" charset="0"/>
                <a:cs typeface="Times New Roman" pitchFamily="18" charset="0"/>
                <a:sym typeface="Arial"/>
              </a:rPr>
              <a:t>58,860N</a:t>
            </a:r>
            <a:endParaRPr lang="en-US" sz="3733" kern="0">
              <a:solidFill>
                <a:srgbClr val="FFFFFF"/>
              </a:solidFill>
              <a:latin typeface="Times New Roman" pitchFamily="18" charset="0"/>
              <a:cs typeface="Times New Roman" pitchFamily="18" charset="0"/>
              <a:sym typeface="Arial"/>
            </a:endParaRPr>
          </a:p>
        </p:txBody>
      </p:sp>
      <p:sp>
        <p:nvSpPr>
          <p:cNvPr id="20" name="Snip Diagonal Corner Rectangle 6" descr="n81 zalo Nguyen Thi Tho">
            <a:extLst>
              <a:ext uri="{FF2B5EF4-FFF2-40B4-BE49-F238E27FC236}">
                <a16:creationId xmlns:a16="http://schemas.microsoft.com/office/drawing/2014/main" id="{2A6B530C-AF41-4A6E-907C-39BDA2029BD6}"/>
              </a:ext>
            </a:extLst>
          </p:cNvPr>
          <p:cNvSpPr/>
          <p:nvPr/>
        </p:nvSpPr>
        <p:spPr>
          <a:xfrm>
            <a:off x="6953256" y="2571744"/>
            <a:ext cx="5080000" cy="1016000"/>
          </a:xfrm>
          <a:prstGeom prst="snip2DiagRect">
            <a:avLst/>
          </a:prstGeom>
          <a:solidFill>
            <a:srgbClr val="00B0F0">
              <a:alpha val="80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pt-BR" sz="3733" b="1" kern="0" dirty="0">
                <a:solidFill>
                  <a:srgbClr val="FFFFFF"/>
                </a:solidFill>
                <a:latin typeface="Times New Roman" pitchFamily="18" charset="0"/>
                <a:cs typeface="Times New Roman" pitchFamily="18" charset="0"/>
                <a:sym typeface="Arial"/>
              </a:rPr>
              <a:t>B. </a:t>
            </a:r>
            <a:r>
              <a:rPr lang="pt-BR" sz="3733" kern="0" dirty="0">
                <a:solidFill>
                  <a:srgbClr val="FFFFFF"/>
                </a:solidFill>
                <a:latin typeface="Times New Roman" pitchFamily="18" charset="0"/>
                <a:cs typeface="Times New Roman" pitchFamily="18" charset="0"/>
                <a:sym typeface="Arial"/>
              </a:rPr>
              <a:t>58,860.10</a:t>
            </a:r>
            <a:r>
              <a:rPr lang="pt-BR" sz="3733" kern="0" baseline="30000" dirty="0">
                <a:solidFill>
                  <a:srgbClr val="FFFFFF"/>
                </a:solidFill>
                <a:latin typeface="Times New Roman" pitchFamily="18" charset="0"/>
                <a:cs typeface="Times New Roman" pitchFamily="18" charset="0"/>
                <a:sym typeface="Arial"/>
              </a:rPr>
              <a:t>24</a:t>
            </a:r>
            <a:r>
              <a:rPr lang="pt-BR" sz="3733" kern="0" dirty="0">
                <a:solidFill>
                  <a:srgbClr val="FFFFFF"/>
                </a:solidFill>
                <a:latin typeface="Times New Roman" pitchFamily="18" charset="0"/>
                <a:cs typeface="Times New Roman" pitchFamily="18" charset="0"/>
                <a:sym typeface="Arial"/>
              </a:rPr>
              <a:t>N</a:t>
            </a:r>
            <a:endParaRPr lang="en-US" sz="3733" kern="0" dirty="0">
              <a:solidFill>
                <a:srgbClr val="FFFFFF"/>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55239013"/>
      </p:ext>
    </p:extLst>
  </p:cSld>
  <p:clrMapOvr>
    <a:masterClrMapping/>
  </p:clrMapOvr>
  <mc:AlternateContent xmlns:mc="http://schemas.openxmlformats.org/markup-compatibility/2006" xmlns:p14="http://schemas.microsoft.com/office/powerpoint/2010/main">
    <mc:Choice Requires="p14">
      <p:transition spd="slow">
        <p14:flythrough/>
        <p:sndAc>
          <p:stSnd>
            <p:snd r:embed="rId4"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xit" presetSubtype="0" fill="hold" grpId="0" nodeType="clickEffect">
                                  <p:stCondLst>
                                    <p:cond delay="0"/>
                                  </p:stCondLst>
                                  <p:iterate type="lt">
                                    <p:tmPct val="10000"/>
                                  </p:iterate>
                                  <p:childTnLst>
                                    <p:anim calcmode="lin" valueType="num">
                                      <p:cBhvr>
                                        <p:cTn id="6" dur="500"/>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7" dur="500"/>
                                        <p:tgtEl>
                                          <p:spTgt spid="39"/>
                                        </p:tgtEl>
                                        <p:attrNameLst>
                                          <p:attrName>ppt_y</p:attrName>
                                        </p:attrNameLst>
                                      </p:cBhvr>
                                      <p:tavLst>
                                        <p:tav tm="0">
                                          <p:val>
                                            <p:strVal val="ppt_y"/>
                                          </p:val>
                                        </p:tav>
                                        <p:tav tm="100000">
                                          <p:val>
                                            <p:strVal val="ppt_y"/>
                                          </p:val>
                                        </p:tav>
                                      </p:tavLst>
                                    </p:anim>
                                    <p:anim calcmode="lin" valueType="num">
                                      <p:cBhvr>
                                        <p:cTn id="8" dur="500"/>
                                        <p:tgtEl>
                                          <p:spTgt spid="39"/>
                                        </p:tgtEl>
                                        <p:attrNameLst>
                                          <p:attrName>ppt_h</p:attrName>
                                        </p:attrNameLst>
                                      </p:cBhvr>
                                      <p:tavLst>
                                        <p:tav tm="0">
                                          <p:val>
                                            <p:strVal val="ppt_h"/>
                                          </p:val>
                                        </p:tav>
                                        <p:tav tm="50000">
                                          <p:val>
                                            <p:strVal val="ppt_h+.01"/>
                                          </p:val>
                                        </p:tav>
                                        <p:tav tm="100000">
                                          <p:val>
                                            <p:strVal val="ppt_h/10"/>
                                          </p:val>
                                        </p:tav>
                                      </p:tavLst>
                                    </p:anim>
                                    <p:anim calcmode="lin" valueType="num">
                                      <p:cBhvr>
                                        <p:cTn id="9" dur="500"/>
                                        <p:tgtEl>
                                          <p:spTgt spid="39"/>
                                        </p:tgtEl>
                                        <p:attrNameLst>
                                          <p:attrName>ppt_w</p:attrName>
                                        </p:attrNameLst>
                                      </p:cBhvr>
                                      <p:tavLst>
                                        <p:tav tm="0">
                                          <p:val>
                                            <p:strVal val="ppt_w"/>
                                          </p:val>
                                        </p:tav>
                                        <p:tav tm="50000">
                                          <p:val>
                                            <p:strVal val="ppt_w+.01"/>
                                          </p:val>
                                        </p:tav>
                                        <p:tav tm="100000">
                                          <p:val>
                                            <p:strVal val="ppt_w/10"/>
                                          </p:val>
                                        </p:tav>
                                      </p:tavLst>
                                    </p:anim>
                                    <p:animEffect transition="out" filter="fade">
                                      <p:cBhvr>
                                        <p:cTn id="10" dur="500" tmFilter="0,0; .5, 0; 1, 1"/>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550"/>
                            </p:stCondLst>
                            <p:childTnLst>
                              <p:par>
                                <p:cTn id="13" presetID="41" presetClass="exit" presetSubtype="0" fill="hold" grpId="0" nodeType="afterEffect">
                                  <p:stCondLst>
                                    <p:cond delay="0"/>
                                  </p:stCondLst>
                                  <p:iterate type="lt">
                                    <p:tmPct val="10000"/>
                                  </p:iterate>
                                  <p:childTnLst>
                                    <p:anim calcmode="lin" valueType="num">
                                      <p:cBhvr>
                                        <p:cTn id="14" dur="500"/>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5" dur="500"/>
                                        <p:tgtEl>
                                          <p:spTgt spid="40"/>
                                        </p:tgtEl>
                                        <p:attrNameLst>
                                          <p:attrName>ppt_y</p:attrName>
                                        </p:attrNameLst>
                                      </p:cBhvr>
                                      <p:tavLst>
                                        <p:tav tm="0">
                                          <p:val>
                                            <p:strVal val="ppt_y"/>
                                          </p:val>
                                        </p:tav>
                                        <p:tav tm="100000">
                                          <p:val>
                                            <p:strVal val="ppt_y"/>
                                          </p:val>
                                        </p:tav>
                                      </p:tavLst>
                                    </p:anim>
                                    <p:anim calcmode="lin" valueType="num">
                                      <p:cBhvr>
                                        <p:cTn id="16" dur="500"/>
                                        <p:tgtEl>
                                          <p:spTgt spid="40"/>
                                        </p:tgtEl>
                                        <p:attrNameLst>
                                          <p:attrName>ppt_h</p:attrName>
                                        </p:attrNameLst>
                                      </p:cBhvr>
                                      <p:tavLst>
                                        <p:tav tm="0">
                                          <p:val>
                                            <p:strVal val="ppt_h"/>
                                          </p:val>
                                        </p:tav>
                                        <p:tav tm="50000">
                                          <p:val>
                                            <p:strVal val="ppt_h+.01"/>
                                          </p:val>
                                        </p:tav>
                                        <p:tav tm="100000">
                                          <p:val>
                                            <p:strVal val="ppt_h/10"/>
                                          </p:val>
                                        </p:tav>
                                      </p:tavLst>
                                    </p:anim>
                                    <p:anim calcmode="lin" valueType="num">
                                      <p:cBhvr>
                                        <p:cTn id="17" dur="500"/>
                                        <p:tgtEl>
                                          <p:spTgt spid="40"/>
                                        </p:tgtEl>
                                        <p:attrNameLst>
                                          <p:attrName>ppt_w</p:attrName>
                                        </p:attrNameLst>
                                      </p:cBhvr>
                                      <p:tavLst>
                                        <p:tav tm="0">
                                          <p:val>
                                            <p:strVal val="ppt_w"/>
                                          </p:val>
                                        </p:tav>
                                        <p:tav tm="50000">
                                          <p:val>
                                            <p:strVal val="ppt_w+.01"/>
                                          </p:val>
                                        </p:tav>
                                        <p:tav tm="100000">
                                          <p:val>
                                            <p:strVal val="ppt_w/10"/>
                                          </p:val>
                                        </p:tav>
                                      </p:tavLst>
                                    </p:anim>
                                    <p:animEffect transition="out" filter="fade">
                                      <p:cBhvr>
                                        <p:cTn id="18" dur="500" tmFilter="0,0; .5, 0; 1, 1"/>
                                        <p:tgtEl>
                                          <p:spTgt spid="40"/>
                                        </p:tgtEl>
                                      </p:cBhvr>
                                    </p:animEffect>
                                    <p:set>
                                      <p:cBhvr>
                                        <p:cTn id="19" dur="1" fill="hold">
                                          <p:stCondLst>
                                            <p:cond delay="499"/>
                                          </p:stCondLst>
                                        </p:cTn>
                                        <p:tgtEl>
                                          <p:spTgt spid="40"/>
                                        </p:tgtEl>
                                        <p:attrNameLst>
                                          <p:attrName>style.visibility</p:attrName>
                                        </p:attrNameLst>
                                      </p:cBhvr>
                                      <p:to>
                                        <p:strVal val="hidden"/>
                                      </p:to>
                                    </p:set>
                                  </p:childTnLst>
                                </p:cTn>
                              </p:par>
                            </p:childTnLst>
                          </p:cTn>
                        </p:par>
                        <p:par>
                          <p:cTn id="20" fill="hold">
                            <p:stCondLst>
                              <p:cond delay="1050"/>
                            </p:stCondLst>
                            <p:childTnLst>
                              <p:par>
                                <p:cTn id="21" presetID="41" presetClass="exit" presetSubtype="0" fill="hold" grpId="0" nodeType="afterEffect">
                                  <p:stCondLst>
                                    <p:cond delay="0"/>
                                  </p:stCondLst>
                                  <p:iterate type="lt">
                                    <p:tmPct val="10000"/>
                                  </p:iterate>
                                  <p:childTnLst>
                                    <p:anim calcmode="lin" valueType="num">
                                      <p:cBhvr>
                                        <p:cTn id="22" dur="500"/>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3" dur="500"/>
                                        <p:tgtEl>
                                          <p:spTgt spid="30"/>
                                        </p:tgtEl>
                                        <p:attrNameLst>
                                          <p:attrName>ppt_y</p:attrName>
                                        </p:attrNameLst>
                                      </p:cBhvr>
                                      <p:tavLst>
                                        <p:tav tm="0">
                                          <p:val>
                                            <p:strVal val="ppt_y"/>
                                          </p:val>
                                        </p:tav>
                                        <p:tav tm="100000">
                                          <p:val>
                                            <p:strVal val="ppt_y"/>
                                          </p:val>
                                        </p:tav>
                                      </p:tavLst>
                                    </p:anim>
                                    <p:anim calcmode="lin" valueType="num">
                                      <p:cBhvr>
                                        <p:cTn id="24" dur="500"/>
                                        <p:tgtEl>
                                          <p:spTgt spid="30"/>
                                        </p:tgtEl>
                                        <p:attrNameLst>
                                          <p:attrName>ppt_h</p:attrName>
                                        </p:attrNameLst>
                                      </p:cBhvr>
                                      <p:tavLst>
                                        <p:tav tm="0">
                                          <p:val>
                                            <p:strVal val="ppt_h"/>
                                          </p:val>
                                        </p:tav>
                                        <p:tav tm="50000">
                                          <p:val>
                                            <p:strVal val="ppt_h+.01"/>
                                          </p:val>
                                        </p:tav>
                                        <p:tav tm="100000">
                                          <p:val>
                                            <p:strVal val="ppt_h/10"/>
                                          </p:val>
                                        </p:tav>
                                      </p:tavLst>
                                    </p:anim>
                                    <p:anim calcmode="lin" valueType="num">
                                      <p:cBhvr>
                                        <p:cTn id="25" dur="500"/>
                                        <p:tgtEl>
                                          <p:spTgt spid="30"/>
                                        </p:tgtEl>
                                        <p:attrNameLst>
                                          <p:attrName>ppt_w</p:attrName>
                                        </p:attrNameLst>
                                      </p:cBhvr>
                                      <p:tavLst>
                                        <p:tav tm="0">
                                          <p:val>
                                            <p:strVal val="ppt_w"/>
                                          </p:val>
                                        </p:tav>
                                        <p:tav tm="50000">
                                          <p:val>
                                            <p:strVal val="ppt_w+.01"/>
                                          </p:val>
                                        </p:tav>
                                        <p:tav tm="100000">
                                          <p:val>
                                            <p:strVal val="ppt_w/10"/>
                                          </p:val>
                                        </p:tav>
                                      </p:tavLst>
                                    </p:anim>
                                    <p:animEffect transition="out" filter="fade">
                                      <p:cBhvr>
                                        <p:cTn id="26" dur="500" tmFilter="0,0; .5, 0; 1, 1"/>
                                        <p:tgtEl>
                                          <p:spTgt spid="30"/>
                                        </p:tgtEl>
                                      </p:cBhvr>
                                    </p:animEffect>
                                    <p:set>
                                      <p:cBhvr>
                                        <p:cTn id="27" dur="1" fill="hold">
                                          <p:stCondLst>
                                            <p:cond delay="499"/>
                                          </p:stCondLst>
                                        </p:cTn>
                                        <p:tgtEl>
                                          <p:spTgt spid="30"/>
                                        </p:tgtEl>
                                        <p:attrNameLst>
                                          <p:attrName>style.visibility</p:attrName>
                                        </p:attrNameLst>
                                      </p:cBhvr>
                                      <p:to>
                                        <p:strVal val="hidden"/>
                                      </p:to>
                                    </p:set>
                                  </p:childTnLst>
                                </p:cTn>
                              </p:par>
                            </p:childTnLst>
                          </p:cTn>
                        </p:par>
                        <p:par>
                          <p:cTn id="28" fill="hold">
                            <p:stCondLst>
                              <p:cond delay="1550"/>
                            </p:stCondLst>
                            <p:childTnLst>
                              <p:par>
                                <p:cTn id="29" presetID="41" presetClass="exit" presetSubtype="0" fill="hold" grpId="0" nodeType="afterEffect">
                                  <p:stCondLst>
                                    <p:cond delay="0"/>
                                  </p:stCondLst>
                                  <p:iterate type="lt">
                                    <p:tmPct val="10000"/>
                                  </p:iterate>
                                  <p:childTnLst>
                                    <p:anim calcmode="lin" valueType="num">
                                      <p:cBhvr>
                                        <p:cTn id="30" dur="500"/>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31" dur="500"/>
                                        <p:tgtEl>
                                          <p:spTgt spid="31"/>
                                        </p:tgtEl>
                                        <p:attrNameLst>
                                          <p:attrName>ppt_y</p:attrName>
                                        </p:attrNameLst>
                                      </p:cBhvr>
                                      <p:tavLst>
                                        <p:tav tm="0">
                                          <p:val>
                                            <p:strVal val="ppt_y"/>
                                          </p:val>
                                        </p:tav>
                                        <p:tav tm="100000">
                                          <p:val>
                                            <p:strVal val="ppt_y"/>
                                          </p:val>
                                        </p:tav>
                                      </p:tavLst>
                                    </p:anim>
                                    <p:anim calcmode="lin" valueType="num">
                                      <p:cBhvr>
                                        <p:cTn id="32" dur="500"/>
                                        <p:tgtEl>
                                          <p:spTgt spid="31"/>
                                        </p:tgtEl>
                                        <p:attrNameLst>
                                          <p:attrName>ppt_h</p:attrName>
                                        </p:attrNameLst>
                                      </p:cBhvr>
                                      <p:tavLst>
                                        <p:tav tm="0">
                                          <p:val>
                                            <p:strVal val="ppt_h"/>
                                          </p:val>
                                        </p:tav>
                                        <p:tav tm="50000">
                                          <p:val>
                                            <p:strVal val="ppt_h+.01"/>
                                          </p:val>
                                        </p:tav>
                                        <p:tav tm="100000">
                                          <p:val>
                                            <p:strVal val="ppt_h/10"/>
                                          </p:val>
                                        </p:tav>
                                      </p:tavLst>
                                    </p:anim>
                                    <p:anim calcmode="lin" valueType="num">
                                      <p:cBhvr>
                                        <p:cTn id="33" dur="500"/>
                                        <p:tgtEl>
                                          <p:spTgt spid="31"/>
                                        </p:tgtEl>
                                        <p:attrNameLst>
                                          <p:attrName>ppt_w</p:attrName>
                                        </p:attrNameLst>
                                      </p:cBhvr>
                                      <p:tavLst>
                                        <p:tav tm="0">
                                          <p:val>
                                            <p:strVal val="ppt_w"/>
                                          </p:val>
                                        </p:tav>
                                        <p:tav tm="50000">
                                          <p:val>
                                            <p:strVal val="ppt_w+.01"/>
                                          </p:val>
                                        </p:tav>
                                        <p:tav tm="100000">
                                          <p:val>
                                            <p:strVal val="ppt_w/10"/>
                                          </p:val>
                                        </p:tav>
                                      </p:tavLst>
                                    </p:anim>
                                    <p:animEffect transition="out" filter="fade">
                                      <p:cBhvr>
                                        <p:cTn id="34" dur="500" tmFilter="0,0; .5, 0; 1, 1"/>
                                        <p:tgtEl>
                                          <p:spTgt spid="31"/>
                                        </p:tgtEl>
                                      </p:cBhvr>
                                    </p:animEffect>
                                    <p:set>
                                      <p:cBhvr>
                                        <p:cTn id="35" dur="1" fill="hold">
                                          <p:stCondLst>
                                            <p:cond delay="499"/>
                                          </p:stCondLst>
                                        </p:cTn>
                                        <p:tgtEl>
                                          <p:spTgt spid="31"/>
                                        </p:tgtEl>
                                        <p:attrNameLst>
                                          <p:attrName>style.visibility</p:attrName>
                                        </p:attrNameLst>
                                      </p:cBhvr>
                                      <p:to>
                                        <p:strVal val="hidden"/>
                                      </p:to>
                                    </p:set>
                                  </p:childTnLst>
                                </p:cTn>
                              </p:par>
                            </p:childTnLst>
                          </p:cTn>
                        </p:par>
                        <p:par>
                          <p:cTn id="36" fill="hold">
                            <p:stCondLst>
                              <p:cond delay="2050"/>
                            </p:stCondLst>
                            <p:childTnLst>
                              <p:par>
                                <p:cTn id="37" presetID="41" presetClass="exit" presetSubtype="0" fill="hold" grpId="0" nodeType="afterEffect">
                                  <p:stCondLst>
                                    <p:cond delay="0"/>
                                  </p:stCondLst>
                                  <p:iterate type="lt">
                                    <p:tmPct val="10000"/>
                                  </p:iterate>
                                  <p:childTnLst>
                                    <p:anim calcmode="lin" valueType="num">
                                      <p:cBhvr>
                                        <p:cTn id="38" dur="500"/>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39" dur="500"/>
                                        <p:tgtEl>
                                          <p:spTgt spid="32"/>
                                        </p:tgtEl>
                                        <p:attrNameLst>
                                          <p:attrName>ppt_y</p:attrName>
                                        </p:attrNameLst>
                                      </p:cBhvr>
                                      <p:tavLst>
                                        <p:tav tm="0">
                                          <p:val>
                                            <p:strVal val="ppt_y"/>
                                          </p:val>
                                        </p:tav>
                                        <p:tav tm="100000">
                                          <p:val>
                                            <p:strVal val="ppt_y"/>
                                          </p:val>
                                        </p:tav>
                                      </p:tavLst>
                                    </p:anim>
                                    <p:anim calcmode="lin" valueType="num">
                                      <p:cBhvr>
                                        <p:cTn id="40" dur="500"/>
                                        <p:tgtEl>
                                          <p:spTgt spid="32"/>
                                        </p:tgtEl>
                                        <p:attrNameLst>
                                          <p:attrName>ppt_h</p:attrName>
                                        </p:attrNameLst>
                                      </p:cBhvr>
                                      <p:tavLst>
                                        <p:tav tm="0">
                                          <p:val>
                                            <p:strVal val="ppt_h"/>
                                          </p:val>
                                        </p:tav>
                                        <p:tav tm="50000">
                                          <p:val>
                                            <p:strVal val="ppt_h+.01"/>
                                          </p:val>
                                        </p:tav>
                                        <p:tav tm="100000">
                                          <p:val>
                                            <p:strVal val="ppt_h/10"/>
                                          </p:val>
                                        </p:tav>
                                      </p:tavLst>
                                    </p:anim>
                                    <p:anim calcmode="lin" valueType="num">
                                      <p:cBhvr>
                                        <p:cTn id="41" dur="500"/>
                                        <p:tgtEl>
                                          <p:spTgt spid="32"/>
                                        </p:tgtEl>
                                        <p:attrNameLst>
                                          <p:attrName>ppt_w</p:attrName>
                                        </p:attrNameLst>
                                      </p:cBhvr>
                                      <p:tavLst>
                                        <p:tav tm="0">
                                          <p:val>
                                            <p:strVal val="ppt_w"/>
                                          </p:val>
                                        </p:tav>
                                        <p:tav tm="50000">
                                          <p:val>
                                            <p:strVal val="ppt_w+.01"/>
                                          </p:val>
                                        </p:tav>
                                        <p:tav tm="100000">
                                          <p:val>
                                            <p:strVal val="ppt_w/10"/>
                                          </p:val>
                                        </p:tav>
                                      </p:tavLst>
                                    </p:anim>
                                    <p:animEffect transition="out" filter="fade">
                                      <p:cBhvr>
                                        <p:cTn id="42" dur="500" tmFilter="0,0; .5, 0; 1, 1"/>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2550"/>
                            </p:stCondLst>
                            <p:childTnLst>
                              <p:par>
                                <p:cTn id="45" presetID="41" presetClass="exit" presetSubtype="0" fill="hold" grpId="0" nodeType="afterEffect">
                                  <p:stCondLst>
                                    <p:cond delay="0"/>
                                  </p:stCondLst>
                                  <p:iterate type="lt">
                                    <p:tmPct val="10000"/>
                                  </p:iterate>
                                  <p:childTnLst>
                                    <p:anim calcmode="lin" valueType="num">
                                      <p:cBhvr>
                                        <p:cTn id="46" dur="500"/>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47" dur="500"/>
                                        <p:tgtEl>
                                          <p:spTgt spid="33"/>
                                        </p:tgtEl>
                                        <p:attrNameLst>
                                          <p:attrName>ppt_y</p:attrName>
                                        </p:attrNameLst>
                                      </p:cBhvr>
                                      <p:tavLst>
                                        <p:tav tm="0">
                                          <p:val>
                                            <p:strVal val="ppt_y"/>
                                          </p:val>
                                        </p:tav>
                                        <p:tav tm="100000">
                                          <p:val>
                                            <p:strVal val="ppt_y"/>
                                          </p:val>
                                        </p:tav>
                                      </p:tavLst>
                                    </p:anim>
                                    <p:anim calcmode="lin" valueType="num">
                                      <p:cBhvr>
                                        <p:cTn id="48" dur="500"/>
                                        <p:tgtEl>
                                          <p:spTgt spid="33"/>
                                        </p:tgtEl>
                                        <p:attrNameLst>
                                          <p:attrName>ppt_h</p:attrName>
                                        </p:attrNameLst>
                                      </p:cBhvr>
                                      <p:tavLst>
                                        <p:tav tm="0">
                                          <p:val>
                                            <p:strVal val="ppt_h"/>
                                          </p:val>
                                        </p:tav>
                                        <p:tav tm="50000">
                                          <p:val>
                                            <p:strVal val="ppt_h+.01"/>
                                          </p:val>
                                        </p:tav>
                                        <p:tav tm="100000">
                                          <p:val>
                                            <p:strVal val="ppt_h/10"/>
                                          </p:val>
                                        </p:tav>
                                      </p:tavLst>
                                    </p:anim>
                                    <p:anim calcmode="lin" valueType="num">
                                      <p:cBhvr>
                                        <p:cTn id="49" dur="500"/>
                                        <p:tgtEl>
                                          <p:spTgt spid="33"/>
                                        </p:tgtEl>
                                        <p:attrNameLst>
                                          <p:attrName>ppt_w</p:attrName>
                                        </p:attrNameLst>
                                      </p:cBhvr>
                                      <p:tavLst>
                                        <p:tav tm="0">
                                          <p:val>
                                            <p:strVal val="ppt_w"/>
                                          </p:val>
                                        </p:tav>
                                        <p:tav tm="50000">
                                          <p:val>
                                            <p:strVal val="ppt_w+.01"/>
                                          </p:val>
                                        </p:tav>
                                        <p:tav tm="100000">
                                          <p:val>
                                            <p:strVal val="ppt_w/10"/>
                                          </p:val>
                                        </p:tav>
                                      </p:tavLst>
                                    </p:anim>
                                    <p:animEffect transition="out" filter="fade">
                                      <p:cBhvr>
                                        <p:cTn id="50" dur="500" tmFilter="0,0; .5, 0; 1, 1"/>
                                        <p:tgtEl>
                                          <p:spTgt spid="33"/>
                                        </p:tgtEl>
                                      </p:cBhvr>
                                    </p:animEffect>
                                    <p:set>
                                      <p:cBhvr>
                                        <p:cTn id="51" dur="1" fill="hold">
                                          <p:stCondLst>
                                            <p:cond delay="499"/>
                                          </p:stCondLst>
                                        </p:cTn>
                                        <p:tgtEl>
                                          <p:spTgt spid="33"/>
                                        </p:tgtEl>
                                        <p:attrNameLst>
                                          <p:attrName>style.visibility</p:attrName>
                                        </p:attrNameLst>
                                      </p:cBhvr>
                                      <p:to>
                                        <p:strVal val="hidden"/>
                                      </p:to>
                                    </p:set>
                                  </p:childTnLst>
                                </p:cTn>
                              </p:par>
                            </p:childTnLst>
                          </p:cTn>
                        </p:par>
                        <p:par>
                          <p:cTn id="52" fill="hold">
                            <p:stCondLst>
                              <p:cond delay="3050"/>
                            </p:stCondLst>
                            <p:childTnLst>
                              <p:par>
                                <p:cTn id="53" presetID="41" presetClass="exit" presetSubtype="0" fill="hold" grpId="0" nodeType="afterEffect">
                                  <p:stCondLst>
                                    <p:cond delay="0"/>
                                  </p:stCondLst>
                                  <p:iterate type="lt">
                                    <p:tmPct val="10000"/>
                                  </p:iterate>
                                  <p:childTnLst>
                                    <p:anim calcmode="lin" valueType="num">
                                      <p:cBhvr>
                                        <p:cTn id="54" dur="500"/>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55" dur="500"/>
                                        <p:tgtEl>
                                          <p:spTgt spid="34"/>
                                        </p:tgtEl>
                                        <p:attrNameLst>
                                          <p:attrName>ppt_y</p:attrName>
                                        </p:attrNameLst>
                                      </p:cBhvr>
                                      <p:tavLst>
                                        <p:tav tm="0">
                                          <p:val>
                                            <p:strVal val="ppt_y"/>
                                          </p:val>
                                        </p:tav>
                                        <p:tav tm="100000">
                                          <p:val>
                                            <p:strVal val="ppt_y"/>
                                          </p:val>
                                        </p:tav>
                                      </p:tavLst>
                                    </p:anim>
                                    <p:anim calcmode="lin" valueType="num">
                                      <p:cBhvr>
                                        <p:cTn id="56" dur="500"/>
                                        <p:tgtEl>
                                          <p:spTgt spid="34"/>
                                        </p:tgtEl>
                                        <p:attrNameLst>
                                          <p:attrName>ppt_h</p:attrName>
                                        </p:attrNameLst>
                                      </p:cBhvr>
                                      <p:tavLst>
                                        <p:tav tm="0">
                                          <p:val>
                                            <p:strVal val="ppt_h"/>
                                          </p:val>
                                        </p:tav>
                                        <p:tav tm="50000">
                                          <p:val>
                                            <p:strVal val="ppt_h+.01"/>
                                          </p:val>
                                        </p:tav>
                                        <p:tav tm="100000">
                                          <p:val>
                                            <p:strVal val="ppt_h/10"/>
                                          </p:val>
                                        </p:tav>
                                      </p:tavLst>
                                    </p:anim>
                                    <p:anim calcmode="lin" valueType="num">
                                      <p:cBhvr>
                                        <p:cTn id="57" dur="500"/>
                                        <p:tgtEl>
                                          <p:spTgt spid="34"/>
                                        </p:tgtEl>
                                        <p:attrNameLst>
                                          <p:attrName>ppt_w</p:attrName>
                                        </p:attrNameLst>
                                      </p:cBhvr>
                                      <p:tavLst>
                                        <p:tav tm="0">
                                          <p:val>
                                            <p:strVal val="ppt_w"/>
                                          </p:val>
                                        </p:tav>
                                        <p:tav tm="50000">
                                          <p:val>
                                            <p:strVal val="ppt_w+.01"/>
                                          </p:val>
                                        </p:tav>
                                        <p:tav tm="100000">
                                          <p:val>
                                            <p:strVal val="ppt_w/10"/>
                                          </p:val>
                                        </p:tav>
                                      </p:tavLst>
                                    </p:anim>
                                    <p:animEffect transition="out" filter="fade">
                                      <p:cBhvr>
                                        <p:cTn id="58" dur="500" tmFilter="0,0; .5, 0; 1, 1"/>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par>
                          <p:cTn id="60" fill="hold">
                            <p:stCondLst>
                              <p:cond delay="3550"/>
                            </p:stCondLst>
                            <p:childTnLst>
                              <p:par>
                                <p:cTn id="61" presetID="41" presetClass="exit" presetSubtype="0" fill="hold" grpId="0" nodeType="afterEffect">
                                  <p:stCondLst>
                                    <p:cond delay="0"/>
                                  </p:stCondLst>
                                  <p:iterate type="lt">
                                    <p:tmPct val="10000"/>
                                  </p:iterate>
                                  <p:childTnLst>
                                    <p:anim calcmode="lin" valueType="num">
                                      <p:cBhvr>
                                        <p:cTn id="62" dur="500"/>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63" dur="500"/>
                                        <p:tgtEl>
                                          <p:spTgt spid="35"/>
                                        </p:tgtEl>
                                        <p:attrNameLst>
                                          <p:attrName>ppt_y</p:attrName>
                                        </p:attrNameLst>
                                      </p:cBhvr>
                                      <p:tavLst>
                                        <p:tav tm="0">
                                          <p:val>
                                            <p:strVal val="ppt_y"/>
                                          </p:val>
                                        </p:tav>
                                        <p:tav tm="100000">
                                          <p:val>
                                            <p:strVal val="ppt_y"/>
                                          </p:val>
                                        </p:tav>
                                      </p:tavLst>
                                    </p:anim>
                                    <p:anim calcmode="lin" valueType="num">
                                      <p:cBhvr>
                                        <p:cTn id="64" dur="500"/>
                                        <p:tgtEl>
                                          <p:spTgt spid="35"/>
                                        </p:tgtEl>
                                        <p:attrNameLst>
                                          <p:attrName>ppt_h</p:attrName>
                                        </p:attrNameLst>
                                      </p:cBhvr>
                                      <p:tavLst>
                                        <p:tav tm="0">
                                          <p:val>
                                            <p:strVal val="ppt_h"/>
                                          </p:val>
                                        </p:tav>
                                        <p:tav tm="50000">
                                          <p:val>
                                            <p:strVal val="ppt_h+.01"/>
                                          </p:val>
                                        </p:tav>
                                        <p:tav tm="100000">
                                          <p:val>
                                            <p:strVal val="ppt_h/10"/>
                                          </p:val>
                                        </p:tav>
                                      </p:tavLst>
                                    </p:anim>
                                    <p:anim calcmode="lin" valueType="num">
                                      <p:cBhvr>
                                        <p:cTn id="65" dur="500"/>
                                        <p:tgtEl>
                                          <p:spTgt spid="35"/>
                                        </p:tgtEl>
                                        <p:attrNameLst>
                                          <p:attrName>ppt_w</p:attrName>
                                        </p:attrNameLst>
                                      </p:cBhvr>
                                      <p:tavLst>
                                        <p:tav tm="0">
                                          <p:val>
                                            <p:strVal val="ppt_w"/>
                                          </p:val>
                                        </p:tav>
                                        <p:tav tm="50000">
                                          <p:val>
                                            <p:strVal val="ppt_w+.01"/>
                                          </p:val>
                                        </p:tav>
                                        <p:tav tm="100000">
                                          <p:val>
                                            <p:strVal val="ppt_w/10"/>
                                          </p:val>
                                        </p:tav>
                                      </p:tavLst>
                                    </p:anim>
                                    <p:animEffect transition="out" filter="fade">
                                      <p:cBhvr>
                                        <p:cTn id="66" dur="500" tmFilter="0,0; .5, 0; 1, 1"/>
                                        <p:tgtEl>
                                          <p:spTgt spid="35"/>
                                        </p:tgtEl>
                                      </p:cBhvr>
                                    </p:animEffect>
                                    <p:set>
                                      <p:cBhvr>
                                        <p:cTn id="67" dur="1" fill="hold">
                                          <p:stCondLst>
                                            <p:cond delay="499"/>
                                          </p:stCondLst>
                                        </p:cTn>
                                        <p:tgtEl>
                                          <p:spTgt spid="35"/>
                                        </p:tgtEl>
                                        <p:attrNameLst>
                                          <p:attrName>style.visibility</p:attrName>
                                        </p:attrNameLst>
                                      </p:cBhvr>
                                      <p:to>
                                        <p:strVal val="hidden"/>
                                      </p:to>
                                    </p:set>
                                  </p:childTnLst>
                                </p:cTn>
                              </p:par>
                            </p:childTnLst>
                          </p:cTn>
                        </p:par>
                        <p:par>
                          <p:cTn id="68" fill="hold">
                            <p:stCondLst>
                              <p:cond delay="4050"/>
                            </p:stCondLst>
                            <p:childTnLst>
                              <p:par>
                                <p:cTn id="69" presetID="41" presetClass="exit" presetSubtype="0" fill="hold" grpId="0" nodeType="afterEffect">
                                  <p:stCondLst>
                                    <p:cond delay="0"/>
                                  </p:stCondLst>
                                  <p:iterate type="lt">
                                    <p:tmPct val="10000"/>
                                  </p:iterate>
                                  <p:childTnLst>
                                    <p:anim calcmode="lin" valueType="num">
                                      <p:cBhvr>
                                        <p:cTn id="70" dur="500"/>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6"/>
                                        </p:tgtEl>
                                        <p:attrNameLst>
                                          <p:attrName>ppt_y</p:attrName>
                                        </p:attrNameLst>
                                      </p:cBhvr>
                                      <p:tavLst>
                                        <p:tav tm="0">
                                          <p:val>
                                            <p:strVal val="ppt_y"/>
                                          </p:val>
                                        </p:tav>
                                        <p:tav tm="100000">
                                          <p:val>
                                            <p:strVal val="ppt_y"/>
                                          </p:val>
                                        </p:tav>
                                      </p:tavLst>
                                    </p:anim>
                                    <p:anim calcmode="lin" valueType="num">
                                      <p:cBhvr>
                                        <p:cTn id="72" dur="500"/>
                                        <p:tgtEl>
                                          <p:spTgt spid="36"/>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6"/>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6"/>
                                        </p:tgtEl>
                                      </p:cBhvr>
                                    </p:animEffect>
                                    <p:set>
                                      <p:cBhvr>
                                        <p:cTn id="75" dur="1" fill="hold">
                                          <p:stCondLst>
                                            <p:cond delay="499"/>
                                          </p:stCondLst>
                                        </p:cTn>
                                        <p:tgtEl>
                                          <p:spTgt spid="36"/>
                                        </p:tgtEl>
                                        <p:attrNameLst>
                                          <p:attrName>style.visibility</p:attrName>
                                        </p:attrNameLst>
                                      </p:cBhvr>
                                      <p:to>
                                        <p:strVal val="hidden"/>
                                      </p:to>
                                    </p:set>
                                  </p:childTnLst>
                                </p:cTn>
                              </p:par>
                            </p:childTnLst>
                          </p:cTn>
                        </p:par>
                        <p:par>
                          <p:cTn id="76" fill="hold">
                            <p:stCondLst>
                              <p:cond delay="4550"/>
                            </p:stCondLst>
                            <p:childTnLst>
                              <p:par>
                                <p:cTn id="77" presetID="41" presetClass="exit" presetSubtype="0" fill="hold" grpId="0" nodeType="afterEffect">
                                  <p:stCondLst>
                                    <p:cond delay="0"/>
                                  </p:stCondLst>
                                  <p:iterate type="lt">
                                    <p:tmPct val="10000"/>
                                  </p:iterate>
                                  <p:childTnLst>
                                    <p:anim calcmode="lin" valueType="num">
                                      <p:cBhvr>
                                        <p:cTn id="78" dur="500"/>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7"/>
                                        </p:tgtEl>
                                        <p:attrNameLst>
                                          <p:attrName>ppt_y</p:attrName>
                                        </p:attrNameLst>
                                      </p:cBhvr>
                                      <p:tavLst>
                                        <p:tav tm="0">
                                          <p:val>
                                            <p:strVal val="ppt_y"/>
                                          </p:val>
                                        </p:tav>
                                        <p:tav tm="100000">
                                          <p:val>
                                            <p:strVal val="ppt_y"/>
                                          </p:val>
                                        </p:tav>
                                      </p:tavLst>
                                    </p:anim>
                                    <p:anim calcmode="lin" valueType="num">
                                      <p:cBhvr>
                                        <p:cTn id="80" dur="500"/>
                                        <p:tgtEl>
                                          <p:spTgt spid="37"/>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7"/>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7"/>
                                        </p:tgtEl>
                                      </p:cBhvr>
                                    </p:animEffect>
                                    <p:set>
                                      <p:cBhvr>
                                        <p:cTn id="83" dur="1" fill="hold">
                                          <p:stCondLst>
                                            <p:cond delay="499"/>
                                          </p:stCondLst>
                                        </p:cTn>
                                        <p:tgtEl>
                                          <p:spTgt spid="37"/>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774" fill="hold"/>
                                        <p:tgtEl>
                                          <p:spTgt spid="2"/>
                                        </p:tgtEl>
                                      </p:cBhvr>
                                    </p:cmd>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26" presetClass="emph" presetSubtype="0" repeatCount="5000" fill="hold" grpId="1" nodeType="withEffect">
                                  <p:stCondLst>
                                    <p:cond delay="0"/>
                                  </p:stCondLst>
                                  <p:childTnLst>
                                    <p:animEffect transition="out" filter="fade">
                                      <p:cBhvr>
                                        <p:cTn id="90" dur="500" tmFilter="0, 0; .2, .5; .8, .5; 1, 0"/>
                                        <p:tgtEl>
                                          <p:spTgt spid="42"/>
                                        </p:tgtEl>
                                      </p:cBhvr>
                                    </p:animEffect>
                                    <p:animScale>
                                      <p:cBhvr>
                                        <p:cTn id="91"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500" fill="hold"/>
                                        <p:tgtEl>
                                          <p:spTgt spid="7"/>
                                        </p:tgtEl>
                                        <p:attrNameLst>
                                          <p:attrName>fillcolor</p:attrName>
                                        </p:attrNameLst>
                                      </p:cBhvr>
                                      <p:to>
                                        <a:srgbClr val="FF0000"/>
                                      </p:to>
                                    </p:animClr>
                                    <p:set>
                                      <p:cBhvr>
                                        <p:cTn id="97" dur="500" fill="hold"/>
                                        <p:tgtEl>
                                          <p:spTgt spid="7"/>
                                        </p:tgtEl>
                                        <p:attrNameLst>
                                          <p:attrName>fill.type</p:attrName>
                                        </p:attrNameLst>
                                      </p:cBhvr>
                                      <p:to>
                                        <p:strVal val="solid"/>
                                      </p:to>
                                    </p:set>
                                    <p:set>
                                      <p:cBhvr>
                                        <p:cTn id="98" dur="5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9" restart="whenNotActive" fill="hold" evtFilter="cancelBubble" nodeType="interactiveSeq">
                <p:stCondLst>
                  <p:cond evt="onClick" delay="0">
                    <p:tgtEl>
                      <p:spTgt spid="18"/>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8"/>
                                        </p:tgtEl>
                                        <p:attrNameLst>
                                          <p:attrName>fillcolor</p:attrName>
                                        </p:attrNameLst>
                                      </p:cBhvr>
                                      <p:to>
                                        <a:srgbClr val="00B050"/>
                                      </p:to>
                                    </p:animClr>
                                    <p:set>
                                      <p:cBhvr>
                                        <p:cTn id="104" dur="500" fill="hold"/>
                                        <p:tgtEl>
                                          <p:spTgt spid="18"/>
                                        </p:tgtEl>
                                        <p:attrNameLst>
                                          <p:attrName>fill.type</p:attrName>
                                        </p:attrNameLst>
                                      </p:cBhvr>
                                      <p:to>
                                        <p:strVal val="solid"/>
                                      </p:to>
                                    </p:set>
                                    <p:set>
                                      <p:cBhvr>
                                        <p:cTn id="105" dur="5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4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41"/>
                                        </p:tgtEl>
                                      </p:cBhvr>
                                    </p:animEffect>
                                    <p:animScale>
                                      <p:cBhvr>
                                        <p:cTn id="111"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112" fill="hold" display="0">
                  <p:stCondLst>
                    <p:cond delay="indefinite"/>
                  </p:stCondLst>
                  <p:endCondLst>
                    <p:cond evt="onStopAudio" delay="0">
                      <p:tgtEl>
                        <p:sldTgt/>
                      </p:tgtEl>
                    </p:cond>
                  </p:endCondLst>
                </p:cTn>
                <p:tgtEl>
                  <p:spTgt spid="2"/>
                </p:tgtEl>
              </p:cMediaNode>
            </p:audio>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500" fill="hold"/>
                                        <p:tgtEl>
                                          <p:spTgt spid="19"/>
                                        </p:tgtEl>
                                        <p:attrNameLst>
                                          <p:attrName>fillcolor</p:attrName>
                                        </p:attrNameLst>
                                      </p:cBhvr>
                                      <p:to>
                                        <a:srgbClr val="FF0000"/>
                                      </p:to>
                                    </p:animClr>
                                    <p:set>
                                      <p:cBhvr>
                                        <p:cTn id="118" dur="500" fill="hold"/>
                                        <p:tgtEl>
                                          <p:spTgt spid="19"/>
                                        </p:tgtEl>
                                        <p:attrNameLst>
                                          <p:attrName>fill.type</p:attrName>
                                        </p:attrNameLst>
                                      </p:cBhvr>
                                      <p:to>
                                        <p:strVal val="solid"/>
                                      </p:to>
                                    </p:set>
                                    <p:set>
                                      <p:cBhvr>
                                        <p:cTn id="119" dur="5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0"/>
                    </p:tgtEl>
                  </p:cond>
                </p:stCondLst>
                <p:endSync evt="end" delay="0">
                  <p:rtn val="all"/>
                </p:endSync>
                <p:childTnLst>
                  <p:par>
                    <p:cTn id="121" fill="hold">
                      <p:stCondLst>
                        <p:cond delay="0"/>
                      </p:stCondLst>
                      <p:childTnLst>
                        <p:par>
                          <p:cTn id="122" fill="hold">
                            <p:stCondLst>
                              <p:cond delay="0"/>
                            </p:stCondLst>
                            <p:childTnLst>
                              <p:par>
                                <p:cTn id="123" presetID="1" presetClass="emph" presetSubtype="2" fill="hold" nodeType="clickEffect">
                                  <p:stCondLst>
                                    <p:cond delay="0"/>
                                  </p:stCondLst>
                                  <p:childTnLst>
                                    <p:animClr clrSpc="rgb" dir="cw">
                                      <p:cBhvr>
                                        <p:cTn id="124" dur="500" fill="hold"/>
                                        <p:tgtEl>
                                          <p:spTgt spid="20"/>
                                        </p:tgtEl>
                                        <p:attrNameLst>
                                          <p:attrName>fillcolor</p:attrName>
                                        </p:attrNameLst>
                                      </p:cBhvr>
                                      <p:to>
                                        <a:srgbClr val="FF0000"/>
                                      </p:to>
                                    </p:animClr>
                                    <p:set>
                                      <p:cBhvr>
                                        <p:cTn id="125" dur="500" fill="hold"/>
                                        <p:tgtEl>
                                          <p:spTgt spid="20"/>
                                        </p:tgtEl>
                                        <p:attrNameLst>
                                          <p:attrName>fill.type</p:attrName>
                                        </p:attrNameLst>
                                      </p:cBhvr>
                                      <p:to>
                                        <p:strVal val="solid"/>
                                      </p:to>
                                    </p:set>
                                    <p:set>
                                      <p:cBhvr>
                                        <p:cTn id="126" dur="5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childTnLst>
        </p:cTn>
      </p:par>
    </p:tnLst>
    <p:bldLst>
      <p:bldP spid="41" grpId="0" animBg="1"/>
      <p:bldP spid="42" grpId="0"/>
      <p:bldP spid="42" grpId="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4" name="Text Box 16"/>
          <p:cNvSpPr txBox="1">
            <a:spLocks noChangeArrowheads="1"/>
          </p:cNvSpPr>
          <p:nvPr/>
        </p:nvSpPr>
        <p:spPr bwMode="auto">
          <a:xfrm>
            <a:off x="7446435" y="6248403"/>
            <a:ext cx="24553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0" fontAlgn="base" hangingPunct="0">
              <a:spcBef>
                <a:spcPct val="50000"/>
              </a:spcBef>
              <a:spcAft>
                <a:spcPct val="0"/>
              </a:spcAft>
            </a:pPr>
            <a:endParaRPr lang="en-US" sz="1800">
              <a:solidFill>
                <a:srgbClr val="000000"/>
              </a:solidFill>
              <a:latin typeface="Tahoma" pitchFamily="34" charset="0"/>
            </a:endParaRPr>
          </a:p>
        </p:txBody>
      </p:sp>
      <p:sp>
        <p:nvSpPr>
          <p:cNvPr id="22" name="TextBox 21"/>
          <p:cNvSpPr txBox="1"/>
          <p:nvPr/>
        </p:nvSpPr>
        <p:spPr>
          <a:xfrm>
            <a:off x="-17317" y="463437"/>
            <a:ext cx="12209319"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2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Bài </a:t>
            </a:r>
            <a:r>
              <a:rPr kumimoji="0" lang="vi-VN" altLang="en-US" sz="32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2:</a:t>
            </a:r>
            <a:r>
              <a:rPr kumimoji="0" lang="en-US" altLang="en-US" sz="32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altLang="en-US" sz="32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CƯỜNG ĐỘ TRƯỜNG HẤP DẪN</a:t>
            </a:r>
            <a:endParaRPr kumimoji="0" lang="en-US" sz="3200" b="0" i="0" u="none" strike="noStrike" kern="0" cap="none" spc="0" normalizeH="0" baseline="0" noProof="0" dirty="0">
              <a:ln>
                <a:noFill/>
              </a:ln>
              <a:solidFill>
                <a:srgbClr val="FF0000"/>
              </a:solidFill>
              <a:effectLst/>
              <a:uLnTx/>
              <a:uFillTx/>
            </a:endParaRPr>
          </a:p>
        </p:txBody>
      </p:sp>
      <p:pic>
        <p:nvPicPr>
          <p:cNvPr id="23" name="Picture 22"/>
          <p:cNvPicPr/>
          <p:nvPr/>
        </p:nvPicPr>
        <p:blipFill>
          <a:blip r:embed="rId2">
            <a:extLst>
              <a:ext uri="{28A0092B-C50C-407E-A947-70E740481C1C}">
                <a14:useLocalDpi xmlns:a14="http://schemas.microsoft.com/office/drawing/2010/main" val="0"/>
              </a:ext>
            </a:extLst>
          </a:blip>
          <a:srcRect/>
          <a:stretch>
            <a:fillRect/>
          </a:stretch>
        </p:blipFill>
        <p:spPr bwMode="auto">
          <a:xfrm>
            <a:off x="1727200" y="1203649"/>
            <a:ext cx="8839200" cy="4816151"/>
          </a:xfrm>
          <a:prstGeom prst="rect">
            <a:avLst/>
          </a:prstGeom>
          <a:noFill/>
          <a:ln>
            <a:noFill/>
          </a:ln>
        </p:spPr>
      </p:pic>
    </p:spTree>
    <p:extLst>
      <p:ext uri="{BB962C8B-B14F-4D97-AF65-F5344CB8AC3E}">
        <p14:creationId xmlns:p14="http://schemas.microsoft.com/office/powerpoint/2010/main" val="88101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5"/>
          <p:cNvSpPr txBox="1">
            <a:spLocks noChangeArrowheads="1"/>
          </p:cNvSpPr>
          <p:nvPr/>
        </p:nvSpPr>
        <p:spPr bwMode="auto">
          <a:xfrm>
            <a:off x="287868" y="304800"/>
            <a:ext cx="11533717" cy="553998"/>
          </a:xfrm>
          <a:prstGeom prst="rect">
            <a:avLst/>
          </a:prstGeom>
          <a:noFill/>
          <a:ln w="76200" algn="ctr">
            <a:noFill/>
            <a:miter lim="800000"/>
            <a:headEnd type="none" w="sm" len="sm"/>
            <a:tailEnd/>
          </a:ln>
          <a:effec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en-US" sz="3000" b="1" dirty="0">
                <a:latin typeface="Times New Roman" pitchFamily="18" charset="0"/>
                <a:cs typeface="Times New Roman" pitchFamily="18" charset="0"/>
              </a:rPr>
              <a:t>I. </a:t>
            </a:r>
            <a:r>
              <a:rPr lang="vi-VN" sz="3000" b="1" dirty="0">
                <a:latin typeface="Times New Roman" pitchFamily="18" charset="0"/>
                <a:cs typeface="Times New Roman" pitchFamily="18" charset="0"/>
              </a:rPr>
              <a:t>KHÁI NIỆM CƯỜNG ĐỘ TRƯỜNG HẤP DẪN</a:t>
            </a:r>
            <a:r>
              <a:rPr lang="en-US" sz="3000" b="1" dirty="0">
                <a:latin typeface="Times New Roman" pitchFamily="18" charset="0"/>
                <a:cs typeface="Times New Roman" pitchFamily="18" charset="0"/>
              </a:rPr>
              <a:t> </a:t>
            </a:r>
          </a:p>
        </p:txBody>
      </p:sp>
      <p:sp>
        <p:nvSpPr>
          <p:cNvPr id="40965" name="Line 17"/>
          <p:cNvSpPr>
            <a:spLocks noChangeShapeType="1"/>
          </p:cNvSpPr>
          <p:nvPr/>
        </p:nvSpPr>
        <p:spPr bwMode="auto">
          <a:xfrm>
            <a:off x="10365317" y="831850"/>
            <a:ext cx="0" cy="4248150"/>
          </a:xfrm>
          <a:prstGeom prst="line">
            <a:avLst/>
          </a:prstGeom>
          <a:noFill/>
          <a:ln w="28575">
            <a:solidFill>
              <a:srgbClr val="00FFFF"/>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pic>
        <p:nvPicPr>
          <p:cNvPr id="40966" name="Picture 18" descr="Earth"/>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906933" y="4457700"/>
            <a:ext cx="2914651"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3" name="Picture 19" descr="golfballCL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10062637" y="1133480"/>
            <a:ext cx="60536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64" name="Group 20"/>
          <p:cNvGrpSpPr>
            <a:grpSpLocks/>
          </p:cNvGrpSpPr>
          <p:nvPr/>
        </p:nvGrpSpPr>
        <p:grpSpPr bwMode="auto">
          <a:xfrm>
            <a:off x="10378023" y="1447805"/>
            <a:ext cx="1102783" cy="1154113"/>
            <a:chOff x="4903" y="861"/>
            <a:chExt cx="521" cy="727"/>
          </a:xfrm>
        </p:grpSpPr>
        <p:sp>
          <p:nvSpPr>
            <p:cNvPr id="40972" name="Line 21"/>
            <p:cNvSpPr>
              <a:spLocks noChangeShapeType="1"/>
            </p:cNvSpPr>
            <p:nvPr/>
          </p:nvSpPr>
          <p:spPr bwMode="auto">
            <a:xfrm>
              <a:off x="4903" y="861"/>
              <a:ext cx="0" cy="727"/>
            </a:xfrm>
            <a:prstGeom prst="line">
              <a:avLst/>
            </a:prstGeom>
            <a:noFill/>
            <a:ln w="57150">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grpSp>
          <p:nvGrpSpPr>
            <p:cNvPr id="40973" name="Group 22"/>
            <p:cNvGrpSpPr>
              <a:grpSpLocks/>
            </p:cNvGrpSpPr>
            <p:nvPr/>
          </p:nvGrpSpPr>
          <p:grpSpPr bwMode="auto">
            <a:xfrm>
              <a:off x="5012" y="1253"/>
              <a:ext cx="412" cy="252"/>
              <a:chOff x="2653" y="2568"/>
              <a:chExt cx="412" cy="252"/>
            </a:xfrm>
          </p:grpSpPr>
          <p:sp>
            <p:nvSpPr>
              <p:cNvPr id="40974" name="Text Box 23"/>
              <p:cNvSpPr txBox="1">
                <a:spLocks noChangeArrowheads="1"/>
              </p:cNvSpPr>
              <p:nvPr/>
            </p:nvSpPr>
            <p:spPr bwMode="auto">
              <a:xfrm>
                <a:off x="2653" y="2568"/>
                <a:ext cx="41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vi-VN" sz="2000" dirty="0">
                    <a:solidFill>
                      <a:srgbClr val="FF0000"/>
                    </a:solidFill>
                    <a:latin typeface="VNI-Helve" pitchFamily="2" charset="0"/>
                  </a:rPr>
                  <a:t>F</a:t>
                </a:r>
                <a:r>
                  <a:rPr lang="vi-VN" sz="2000" baseline="-25000" dirty="0">
                    <a:solidFill>
                      <a:srgbClr val="FF0000"/>
                    </a:solidFill>
                    <a:latin typeface="VNI-Helve" pitchFamily="2" charset="0"/>
                  </a:rPr>
                  <a:t>hd</a:t>
                </a:r>
                <a:endParaRPr lang="en-US" sz="2000" baseline="-25000" dirty="0">
                  <a:solidFill>
                    <a:srgbClr val="FF0000"/>
                  </a:solidFill>
                  <a:latin typeface="VNI-Helve" pitchFamily="2" charset="0"/>
                </a:endParaRPr>
              </a:p>
            </p:txBody>
          </p:sp>
          <p:sp>
            <p:nvSpPr>
              <p:cNvPr id="40975" name="Line 24"/>
              <p:cNvSpPr>
                <a:spLocks noChangeShapeType="1"/>
              </p:cNvSpPr>
              <p:nvPr/>
            </p:nvSpPr>
            <p:spPr bwMode="auto">
              <a:xfrm>
                <a:off x="2653" y="2568"/>
                <a:ext cx="272" cy="0"/>
              </a:xfrm>
              <a:prstGeom prst="line">
                <a:avLst/>
              </a:prstGeom>
              <a:noFill/>
              <a:ln w="28575">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grpSp>
      </p:grpSp>
      <p:sp>
        <p:nvSpPr>
          <p:cNvPr id="31769" name="Text Box 25"/>
          <p:cNvSpPr txBox="1">
            <a:spLocks noChangeArrowheads="1"/>
          </p:cNvSpPr>
          <p:nvPr/>
        </p:nvSpPr>
        <p:spPr bwMode="auto">
          <a:xfrm>
            <a:off x="9264654" y="836618"/>
            <a:ext cx="958849"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spcBef>
                <a:spcPct val="50000"/>
              </a:spcBef>
            </a:pPr>
            <a:r>
              <a:rPr lang="en-US" sz="3200">
                <a:solidFill>
                  <a:prstClr val="black"/>
                </a:solidFill>
                <a:latin typeface="VNI-Helve" pitchFamily="2" charset="0"/>
              </a:rPr>
              <a:t>m</a:t>
            </a:r>
          </a:p>
        </p:txBody>
      </p:sp>
      <p:sp>
        <p:nvSpPr>
          <p:cNvPr id="40970" name="Rectangle 26"/>
          <p:cNvSpPr>
            <a:spLocks noChangeArrowheads="1"/>
          </p:cNvSpPr>
          <p:nvPr/>
        </p:nvSpPr>
        <p:spPr bwMode="auto">
          <a:xfrm>
            <a:off x="11457517" y="4260020"/>
            <a:ext cx="5533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solidFill>
                  <a:srgbClr val="FF0000"/>
                </a:solidFill>
                <a:latin typeface="VNI-Helve" pitchFamily="2" charset="0"/>
              </a:rPr>
              <a:t>M</a:t>
            </a:r>
          </a:p>
        </p:txBody>
      </p:sp>
      <p:grpSp>
        <p:nvGrpSpPr>
          <p:cNvPr id="16" name="Group 8"/>
          <p:cNvGrpSpPr>
            <a:grpSpLocks/>
          </p:cNvGrpSpPr>
          <p:nvPr/>
        </p:nvGrpSpPr>
        <p:grpSpPr bwMode="auto">
          <a:xfrm>
            <a:off x="1869411" y="1218412"/>
            <a:ext cx="5473700" cy="1728787"/>
            <a:chOff x="1519" y="527"/>
            <a:chExt cx="2586" cy="1089"/>
          </a:xfrm>
        </p:grpSpPr>
        <p:grpSp>
          <p:nvGrpSpPr>
            <p:cNvPr id="17" name="Group 9"/>
            <p:cNvGrpSpPr>
              <a:grpSpLocks/>
            </p:cNvGrpSpPr>
            <p:nvPr/>
          </p:nvGrpSpPr>
          <p:grpSpPr bwMode="auto">
            <a:xfrm>
              <a:off x="1655" y="527"/>
              <a:ext cx="2268" cy="990"/>
              <a:chOff x="1565" y="618"/>
              <a:chExt cx="2268" cy="990"/>
            </a:xfrm>
          </p:grpSpPr>
          <p:sp>
            <p:nvSpPr>
              <p:cNvPr id="19" name="Rectangle 10"/>
              <p:cNvSpPr>
                <a:spLocks noChangeArrowheads="1"/>
              </p:cNvSpPr>
              <p:nvPr/>
            </p:nvSpPr>
            <p:spPr bwMode="auto">
              <a:xfrm>
                <a:off x="1565" y="890"/>
                <a:ext cx="817"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4000" dirty="0">
                    <a:solidFill>
                      <a:prstClr val="black"/>
                    </a:solidFill>
                    <a:latin typeface="Times New Roman" pitchFamily="18" charset="0"/>
                    <a:cs typeface="Times New Roman" pitchFamily="18" charset="0"/>
                  </a:rPr>
                  <a:t>F</a:t>
                </a:r>
                <a:r>
                  <a:rPr lang="en-US" sz="4000" baseline="-25000" dirty="0">
                    <a:solidFill>
                      <a:prstClr val="black"/>
                    </a:solidFill>
                    <a:latin typeface="Times New Roman" pitchFamily="18" charset="0"/>
                    <a:cs typeface="Times New Roman" pitchFamily="18" charset="0"/>
                  </a:rPr>
                  <a:t>hd</a:t>
                </a:r>
                <a:r>
                  <a:rPr lang="en-US" sz="4000" dirty="0">
                    <a:solidFill>
                      <a:prstClr val="black"/>
                    </a:solidFill>
                    <a:latin typeface="Times New Roman" pitchFamily="18" charset="0"/>
                    <a:cs typeface="Times New Roman" pitchFamily="18" charset="0"/>
                  </a:rPr>
                  <a:t> = G</a:t>
                </a:r>
              </a:p>
            </p:txBody>
          </p:sp>
          <p:grpSp>
            <p:nvGrpSpPr>
              <p:cNvPr id="20" name="Group 11"/>
              <p:cNvGrpSpPr>
                <a:grpSpLocks/>
              </p:cNvGrpSpPr>
              <p:nvPr/>
            </p:nvGrpSpPr>
            <p:grpSpPr bwMode="auto">
              <a:xfrm>
                <a:off x="3102" y="618"/>
                <a:ext cx="497" cy="990"/>
                <a:chOff x="1650" y="1888"/>
                <a:chExt cx="497" cy="990"/>
              </a:xfrm>
            </p:grpSpPr>
            <p:sp>
              <p:nvSpPr>
                <p:cNvPr id="22" name="Rectangle 12"/>
                <p:cNvSpPr>
                  <a:spLocks noChangeArrowheads="1"/>
                </p:cNvSpPr>
                <p:nvPr/>
              </p:nvSpPr>
              <p:spPr bwMode="auto">
                <a:xfrm>
                  <a:off x="1650" y="1888"/>
                  <a:ext cx="497"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vi-VN" sz="4000" dirty="0">
                      <a:solidFill>
                        <a:prstClr val="black"/>
                      </a:solidFill>
                      <a:latin typeface="+mj-lt"/>
                    </a:rPr>
                    <a:t>M</a:t>
                  </a:r>
                  <a:r>
                    <a:rPr lang="en-US" sz="4000" dirty="0">
                      <a:solidFill>
                        <a:prstClr val="black"/>
                      </a:solidFill>
                      <a:latin typeface="+mj-lt"/>
                    </a:rPr>
                    <a:t>m</a:t>
                  </a:r>
                </a:p>
              </p:txBody>
            </p:sp>
            <p:sp>
              <p:nvSpPr>
                <p:cNvPr id="23" name="Rectangle 13"/>
                <p:cNvSpPr>
                  <a:spLocks noChangeArrowheads="1"/>
                </p:cNvSpPr>
                <p:nvPr/>
              </p:nvSpPr>
              <p:spPr bwMode="auto">
                <a:xfrm>
                  <a:off x="1771" y="2432"/>
                  <a:ext cx="250"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vi-VN" sz="4000" dirty="0">
                      <a:solidFill>
                        <a:prstClr val="black"/>
                      </a:solidFill>
                      <a:latin typeface="+mj-lt"/>
                    </a:rPr>
                    <a:t>r</a:t>
                  </a:r>
                  <a:r>
                    <a:rPr lang="en-US" sz="4000" baseline="30000" dirty="0">
                      <a:solidFill>
                        <a:prstClr val="black"/>
                      </a:solidFill>
                      <a:latin typeface="+mj-lt"/>
                    </a:rPr>
                    <a:t>2</a:t>
                  </a:r>
                  <a:endParaRPr lang="en-US" sz="4000" dirty="0">
                    <a:solidFill>
                      <a:prstClr val="black"/>
                    </a:solidFill>
                    <a:latin typeface="+mj-lt"/>
                  </a:endParaRPr>
                </a:p>
              </p:txBody>
            </p:sp>
          </p:grpSp>
          <p:sp>
            <p:nvSpPr>
              <p:cNvPr id="21" name="Line 14"/>
              <p:cNvSpPr>
                <a:spLocks noChangeShapeType="1"/>
              </p:cNvSpPr>
              <p:nvPr/>
            </p:nvSpPr>
            <p:spPr bwMode="auto">
              <a:xfrm>
                <a:off x="2790" y="1162"/>
                <a:ext cx="1043" cy="0"/>
              </a:xfrm>
              <a:prstGeom prst="line">
                <a:avLst/>
              </a:prstGeom>
              <a:noFill/>
              <a:ln w="38100">
                <a:solidFill>
                  <a:schemeClr val="tx1"/>
                </a:solidFill>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grpSp>
        <p:sp>
          <p:nvSpPr>
            <p:cNvPr id="18" name="Rectangle 15"/>
            <p:cNvSpPr>
              <a:spLocks noChangeArrowheads="1"/>
            </p:cNvSpPr>
            <p:nvPr/>
          </p:nvSpPr>
          <p:spPr bwMode="auto">
            <a:xfrm>
              <a:off x="1519" y="572"/>
              <a:ext cx="2586" cy="1044"/>
            </a:xfrm>
            <a:prstGeom prst="rect">
              <a:avLst/>
            </a:prstGeom>
            <a:noFill/>
            <a:ln w="38100" cmpd="dbl">
              <a:solidFill>
                <a:srgbClr val="FFFF66"/>
              </a:solidFill>
              <a:miter lim="800000"/>
              <a:headEnd type="none" w="sm" len="sm"/>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grpSp>
      <mc:AlternateContent xmlns:mc="http://schemas.openxmlformats.org/markup-compatibility/2006" xmlns:a14="http://schemas.microsoft.com/office/drawing/2010/main">
        <mc:Choice Requires="a14">
          <p:sp>
            <p:nvSpPr>
              <p:cNvPr id="24" name="Text Box 5"/>
              <p:cNvSpPr txBox="1">
                <a:spLocks noChangeArrowheads="1"/>
              </p:cNvSpPr>
              <p:nvPr/>
            </p:nvSpPr>
            <p:spPr bwMode="auto">
              <a:xfrm>
                <a:off x="507999" y="3213292"/>
                <a:ext cx="7871884" cy="2517869"/>
              </a:xfrm>
              <a:prstGeom prst="rect">
                <a:avLst/>
              </a:prstGeom>
              <a:noFill/>
              <a:ln>
                <a:noFill/>
              </a:ln>
              <a:effec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just">
                  <a:spcBef>
                    <a:spcPct val="50000"/>
                  </a:spcBef>
                </a:pPr>
                <a:r>
                  <a:rPr lang="vi-VN" sz="2800" b="1" dirty="0">
                    <a:latin typeface="Times New Roman" pitchFamily="18" charset="0"/>
                    <a:cs typeface="Times New Roman" pitchFamily="18" charset="0"/>
                  </a:rPr>
                  <a:t>Đại lượng</a:t>
                </a:r>
                <a:r>
                  <a:rPr lang="en-US" sz="2800" b="1" dirty="0">
                    <a:latin typeface="Times New Roman" pitchFamily="18" charset="0"/>
                    <a:cs typeface="Times New Roman" pitchFamily="18" charset="0"/>
                  </a:rPr>
                  <a:t> </a:t>
                </a:r>
                <a14:m>
                  <m:oMath xmlns:m="http://schemas.openxmlformats.org/officeDocument/2006/math">
                    <m:f>
                      <m:fPr>
                        <m:ctrlPr>
                          <a:rPr lang="en-US" sz="2800" b="1" i="1" smtClean="0">
                            <a:latin typeface="Cambria Math" panose="02040503050406030204" pitchFamily="18" charset="0"/>
                            <a:cs typeface="Times New Roman" pitchFamily="18" charset="0"/>
                          </a:rPr>
                        </m:ctrlPr>
                      </m:fPr>
                      <m:num>
                        <m:acc>
                          <m:accPr>
                            <m:chr m:val="⃗"/>
                            <m:ctrlPr>
                              <a:rPr lang="en-US" sz="2800" b="1" i="1" smtClean="0">
                                <a:latin typeface="Cambria Math" panose="02040503050406030204" pitchFamily="18" charset="0"/>
                                <a:cs typeface="Times New Roman" pitchFamily="18" charset="0"/>
                              </a:rPr>
                            </m:ctrlPr>
                          </m:accPr>
                          <m:e>
                            <m:sSub>
                              <m:sSubPr>
                                <m:ctrlPr>
                                  <a:rPr lang="en-US" sz="2800" b="1" i="1" smtClean="0">
                                    <a:latin typeface="Cambria Math" panose="02040503050406030204" pitchFamily="18" charset="0"/>
                                    <a:cs typeface="Times New Roman" pitchFamily="18" charset="0"/>
                                  </a:rPr>
                                </m:ctrlPr>
                              </m:sSubPr>
                              <m:e>
                                <m:r>
                                  <a:rPr lang="en-US" sz="2800" b="1" i="1" smtClean="0">
                                    <a:latin typeface="Cambria Math"/>
                                    <a:cs typeface="Times New Roman" pitchFamily="18" charset="0"/>
                                  </a:rPr>
                                  <m:t>𝑭</m:t>
                                </m:r>
                              </m:e>
                              <m:sub>
                                <m:r>
                                  <a:rPr lang="en-US" sz="2800" b="1" i="1" smtClean="0">
                                    <a:latin typeface="Cambria Math"/>
                                    <a:cs typeface="Times New Roman" pitchFamily="18" charset="0"/>
                                  </a:rPr>
                                  <m:t>𝒉𝒅</m:t>
                                </m:r>
                              </m:sub>
                            </m:sSub>
                          </m:e>
                        </m:acc>
                      </m:num>
                      <m:den>
                        <m:r>
                          <a:rPr lang="en-US" sz="2800" b="1" i="1" smtClean="0">
                            <a:latin typeface="Cambria Math"/>
                            <a:cs typeface="Times New Roman" pitchFamily="18" charset="0"/>
                          </a:rPr>
                          <m:t>𝒎</m:t>
                        </m:r>
                      </m:den>
                    </m:f>
                  </m:oMath>
                </a14:m>
                <a:r>
                  <a:rPr lang="en-US" sz="2800" b="1" dirty="0">
                    <a:latin typeface="Times New Roman" pitchFamily="18" charset="0"/>
                    <a:cs typeface="Times New Roman" pitchFamily="18" charset="0"/>
                  </a:rPr>
                  <a:t> </a:t>
                </a:r>
                <a:r>
                  <a:rPr lang="vi-VN" sz="2800" b="1" dirty="0">
                    <a:latin typeface="Times New Roman" pitchFamily="18" charset="0"/>
                    <a:cs typeface="Times New Roman" pitchFamily="18" charset="0"/>
                  </a:rPr>
                  <a:t>không phụ thuộc vào điểm đặt các vật có khối lượng m tại điểm A, mà chỉ phụ thuộc vào khối lượng M của vật gây ra trường hấp dẫn tại điểm A, gọi là cường độ trường hấp của vật có khối lượng M gây ra tại A, kí hiệu </a:t>
                </a:r>
                <a14:m>
                  <m:oMath xmlns:m="http://schemas.openxmlformats.org/officeDocument/2006/math">
                    <m:acc>
                      <m:accPr>
                        <m:chr m:val="⃗"/>
                        <m:ctrlPr>
                          <a:rPr lang="vi-VN" sz="2800" b="1" i="1" dirty="0" smtClean="0">
                            <a:latin typeface="Cambria Math" panose="02040503050406030204" pitchFamily="18" charset="0"/>
                            <a:cs typeface="Times New Roman" pitchFamily="18" charset="0"/>
                          </a:rPr>
                        </m:ctrlPr>
                      </m:accPr>
                      <m:e>
                        <m:r>
                          <a:rPr lang="en-US" sz="2800" b="1" i="1" dirty="0" smtClean="0">
                            <a:latin typeface="Cambria Math"/>
                            <a:cs typeface="Times New Roman" pitchFamily="18" charset="0"/>
                          </a:rPr>
                          <m:t>𝒈</m:t>
                        </m:r>
                      </m:e>
                    </m:acc>
                  </m:oMath>
                </a14:m>
                <a:endParaRPr lang="en-US" sz="2800" b="1" dirty="0">
                  <a:latin typeface="Times New Roman" pitchFamily="18" charset="0"/>
                  <a:cs typeface="Times New Roman" pitchFamily="18" charset="0"/>
                </a:endParaRPr>
              </a:p>
            </p:txBody>
          </p:sp>
        </mc:Choice>
        <mc:Fallback xmlns="">
          <p:sp>
            <p:nvSpPr>
              <p:cNvPr id="24" name="Text Box 5"/>
              <p:cNvSpPr txBox="1">
                <a:spLocks noRot="1" noChangeAspect="1" noMove="1" noResize="1" noEditPoints="1" noAdjustHandles="1" noChangeArrowheads="1" noChangeShapeType="1" noTextEdit="1"/>
              </p:cNvSpPr>
              <p:nvPr/>
            </p:nvSpPr>
            <p:spPr bwMode="auto">
              <a:xfrm>
                <a:off x="380999" y="3213292"/>
                <a:ext cx="5903913" cy="3471912"/>
              </a:xfrm>
              <a:prstGeom prst="rect">
                <a:avLst/>
              </a:prstGeom>
              <a:blipFill rotWithShape="1">
                <a:blip r:embed="rId4"/>
                <a:stretch>
                  <a:fillRect l="-2064" r="-2064" b="-1228"/>
                </a:stretch>
              </a:blipFill>
              <a:ln>
                <a:noFill/>
              </a:ln>
              <a:effectLst/>
            </p:spPr>
            <p:txBody>
              <a:bodyPr/>
              <a:lstStyle/>
              <a:p>
                <a:r>
                  <a:rPr lang="en-US">
                    <a:noFill/>
                  </a:rPr>
                  <a:t> </a:t>
                </a:r>
              </a:p>
            </p:txBody>
          </p:sp>
        </mc:Fallback>
      </mc:AlternateContent>
    </p:spTree>
    <p:extLst>
      <p:ext uri="{BB962C8B-B14F-4D97-AF65-F5344CB8AC3E}">
        <p14:creationId xmlns:p14="http://schemas.microsoft.com/office/powerpoint/2010/main" val="31855900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0087 0.10255 L 0.00087 0.43588 " pathEditMode="relative" rAng="0" ptsTypes="AA">
                                      <p:cBhvr>
                                        <p:cTn id="6" dur="2000" fill="hold"/>
                                        <p:tgtEl>
                                          <p:spTgt spid="31769"/>
                                        </p:tgtEl>
                                        <p:attrNameLst>
                                          <p:attrName>ppt_x</p:attrName>
                                          <p:attrName>ppt_y</p:attrName>
                                        </p:attrNameLst>
                                      </p:cBhvr>
                                      <p:rCtr x="0" y="16667"/>
                                    </p:animMotion>
                                  </p:childTnLst>
                                </p:cTn>
                              </p:par>
                              <p:par>
                                <p:cTn id="7" presetID="42" presetClass="path" presetSubtype="0" accel="50000" decel="50000" fill="hold" nodeType="withEffect">
                                  <p:stCondLst>
                                    <p:cond delay="0"/>
                                  </p:stCondLst>
                                  <p:childTnLst>
                                    <p:animMotion origin="layout" path="M -0.00017 0.10162 L -0.00017 0.43495 " pathEditMode="relative" rAng="0" ptsTypes="AA">
                                      <p:cBhvr>
                                        <p:cTn id="8" dur="2000" fill="hold"/>
                                        <p:tgtEl>
                                          <p:spTgt spid="31763"/>
                                        </p:tgtEl>
                                        <p:attrNameLst>
                                          <p:attrName>ppt_x</p:attrName>
                                          <p:attrName>ppt_y</p:attrName>
                                        </p:attrNameLst>
                                      </p:cBhvr>
                                      <p:rCtr x="0" y="16667"/>
                                    </p:animMotion>
                                  </p:childTnLst>
                                </p:cTn>
                              </p:par>
                              <p:par>
                                <p:cTn id="9" presetID="42" presetClass="path" presetSubtype="0" accel="50000" decel="50000" fill="hold" nodeType="withEffect">
                                  <p:stCondLst>
                                    <p:cond delay="0"/>
                                  </p:stCondLst>
                                  <p:childTnLst>
                                    <p:animMotion origin="layout" path="M -0.00087 0.09676 L -0.00087 0.43009 " pathEditMode="relative" rAng="0" ptsTypes="AA">
                                      <p:cBhvr>
                                        <p:cTn id="10" dur="2000" fill="hold"/>
                                        <p:tgtEl>
                                          <p:spTgt spid="31764"/>
                                        </p:tgtEl>
                                        <p:attrNameLst>
                                          <p:attrName>ppt_x</p:attrName>
                                          <p:attrName>ppt_y</p:attrName>
                                        </p:attrNameLst>
                                      </p:cBhvr>
                                      <p:rCtr x="0" y="16667"/>
                                    </p:animMotion>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linds(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1000"/>
                                        <p:tgtEl>
                                          <p:spTgt spid="24"/>
                                        </p:tgtEl>
                                      </p:cBhvr>
                                    </p:animEffect>
                                    <p:anim calcmode="lin" valueType="num">
                                      <p:cBhvr>
                                        <p:cTn id="21" dur="1000" fill="hold"/>
                                        <p:tgtEl>
                                          <p:spTgt spid="24"/>
                                        </p:tgtEl>
                                        <p:attrNameLst>
                                          <p:attrName>ppt_x</p:attrName>
                                        </p:attrNameLst>
                                      </p:cBhvr>
                                      <p:tavLst>
                                        <p:tav tm="0">
                                          <p:val>
                                            <p:strVal val="#ppt_x"/>
                                          </p:val>
                                        </p:tav>
                                        <p:tav tm="100000">
                                          <p:val>
                                            <p:strVal val="#ppt_x"/>
                                          </p:val>
                                        </p:tav>
                                      </p:tavLst>
                                    </p:anim>
                                    <p:anim calcmode="lin" valueType="num">
                                      <p:cBhvr>
                                        <p:cTn id="2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9" grpId="0"/>
      <p:bldP spid="2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5"/>
          <p:cNvSpPr txBox="1">
            <a:spLocks noChangeArrowheads="1"/>
          </p:cNvSpPr>
          <p:nvPr/>
        </p:nvSpPr>
        <p:spPr bwMode="auto">
          <a:xfrm>
            <a:off x="287866" y="334095"/>
            <a:ext cx="11533719" cy="553998"/>
          </a:xfrm>
          <a:prstGeom prst="rect">
            <a:avLst/>
          </a:prstGeom>
          <a:noFill/>
          <a:ln>
            <a:noFill/>
          </a:ln>
          <a:effec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3000" b="1" dirty="0">
                <a:latin typeface="Times New Roman" pitchFamily="18" charset="0"/>
                <a:cs typeface="Times New Roman" pitchFamily="18" charset="0"/>
              </a:rPr>
              <a:t>I. </a:t>
            </a:r>
            <a:r>
              <a:rPr lang="vi-VN" sz="3000" b="1" dirty="0">
                <a:latin typeface="Times New Roman" pitchFamily="18" charset="0"/>
                <a:cs typeface="Times New Roman" pitchFamily="18" charset="0"/>
              </a:rPr>
              <a:t>KHÁI NIỆM CƯỜNG ĐỘ TRƯỜNG HẤP DẪN</a:t>
            </a:r>
            <a:r>
              <a:rPr lang="en-US" sz="3000" b="1" dirty="0">
                <a:latin typeface="Times New Roman" pitchFamily="18" charset="0"/>
                <a:cs typeface="Times New Roman" pitchFamily="18" charset="0"/>
              </a:rPr>
              <a:t> </a:t>
            </a:r>
          </a:p>
        </p:txBody>
      </p:sp>
      <p:sp>
        <p:nvSpPr>
          <p:cNvPr id="31751" name="Rectangle 7"/>
          <p:cNvSpPr>
            <a:spLocks noChangeArrowheads="1"/>
          </p:cNvSpPr>
          <p:nvPr/>
        </p:nvSpPr>
        <p:spPr bwMode="auto">
          <a:xfrm>
            <a:off x="627885" y="2287033"/>
            <a:ext cx="7742767"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r>
              <a:rPr lang="en-US" sz="3200" dirty="0">
                <a:latin typeface="Times New Roman" pitchFamily="18" charset="0"/>
                <a:cs typeface="Times New Roman" pitchFamily="18" charset="0"/>
              </a:rPr>
              <a:t> </a:t>
            </a:r>
            <a:r>
              <a:rPr lang="vi-VN" sz="3200" b="1" dirty="0">
                <a:latin typeface="Times New Roman" pitchFamily="18" charset="0"/>
                <a:cs typeface="Times New Roman" pitchFamily="18" charset="0"/>
              </a:rPr>
              <a:t>Vậy</a:t>
            </a:r>
            <a:r>
              <a:rPr lang="vi-VN" sz="3200" dirty="0">
                <a:latin typeface="Times New Roman" pitchFamily="18" charset="0"/>
                <a:cs typeface="Times New Roman" pitchFamily="18" charset="0"/>
              </a:rPr>
              <a:t>:</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Cường độ trường</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hấp dẫn</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là đại lượng đặc trương cho trường hấp dẫn về phương diện tác dụng lực lên các vật có khối lượng đặt trong trường hấp dẫn</a:t>
            </a:r>
            <a:r>
              <a:rPr lang="en-US" sz="3200" dirty="0">
                <a:latin typeface="Times New Roman" pitchFamily="18" charset="0"/>
                <a:cs typeface="Times New Roman" pitchFamily="18" charset="0"/>
              </a:rPr>
              <a:t>.  </a:t>
            </a:r>
          </a:p>
        </p:txBody>
      </p:sp>
      <p:sp>
        <p:nvSpPr>
          <p:cNvPr id="40965" name="Line 17"/>
          <p:cNvSpPr>
            <a:spLocks noChangeShapeType="1"/>
          </p:cNvSpPr>
          <p:nvPr/>
        </p:nvSpPr>
        <p:spPr bwMode="auto">
          <a:xfrm>
            <a:off x="10365317" y="831850"/>
            <a:ext cx="0" cy="4248150"/>
          </a:xfrm>
          <a:prstGeom prst="line">
            <a:avLst/>
          </a:prstGeom>
          <a:noFill/>
          <a:ln w="28575">
            <a:solidFill>
              <a:srgbClr val="00FFFF"/>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0966" name="Picture 18" descr="Earth"/>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906933" y="4457700"/>
            <a:ext cx="2914651"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3" name="Picture 19" descr="golfballCL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10062637" y="1133480"/>
            <a:ext cx="60536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64" name="Group 20"/>
          <p:cNvGrpSpPr>
            <a:grpSpLocks/>
          </p:cNvGrpSpPr>
          <p:nvPr/>
        </p:nvGrpSpPr>
        <p:grpSpPr bwMode="auto">
          <a:xfrm>
            <a:off x="10378023" y="1447805"/>
            <a:ext cx="1102783" cy="1154113"/>
            <a:chOff x="4903" y="861"/>
            <a:chExt cx="521" cy="727"/>
          </a:xfrm>
        </p:grpSpPr>
        <p:sp>
          <p:nvSpPr>
            <p:cNvPr id="40972" name="Line 21"/>
            <p:cNvSpPr>
              <a:spLocks noChangeShapeType="1"/>
            </p:cNvSpPr>
            <p:nvPr/>
          </p:nvSpPr>
          <p:spPr bwMode="auto">
            <a:xfrm>
              <a:off x="4903" y="861"/>
              <a:ext cx="0" cy="727"/>
            </a:xfrm>
            <a:prstGeom prst="line">
              <a:avLst/>
            </a:prstGeom>
            <a:noFill/>
            <a:ln w="57150">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0973" name="Group 22"/>
            <p:cNvGrpSpPr>
              <a:grpSpLocks/>
            </p:cNvGrpSpPr>
            <p:nvPr/>
          </p:nvGrpSpPr>
          <p:grpSpPr bwMode="auto">
            <a:xfrm>
              <a:off x="5012" y="1253"/>
              <a:ext cx="412" cy="252"/>
              <a:chOff x="2653" y="2568"/>
              <a:chExt cx="412" cy="252"/>
            </a:xfrm>
          </p:grpSpPr>
          <p:sp>
            <p:nvSpPr>
              <p:cNvPr id="40974" name="Text Box 23"/>
              <p:cNvSpPr txBox="1">
                <a:spLocks noChangeArrowheads="1"/>
              </p:cNvSpPr>
              <p:nvPr/>
            </p:nvSpPr>
            <p:spPr bwMode="auto">
              <a:xfrm>
                <a:off x="2653" y="2568"/>
                <a:ext cx="41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0000"/>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vi-VN" sz="2000" dirty="0">
                    <a:solidFill>
                      <a:srgbClr val="FF0000"/>
                    </a:solidFill>
                    <a:latin typeface="VNI-Helve" pitchFamily="2" charset="0"/>
                  </a:rPr>
                  <a:t>F</a:t>
                </a:r>
                <a:r>
                  <a:rPr lang="vi-VN" sz="2000" baseline="-25000" dirty="0">
                    <a:solidFill>
                      <a:srgbClr val="FF0000"/>
                    </a:solidFill>
                    <a:latin typeface="VNI-Helve" pitchFamily="2" charset="0"/>
                  </a:rPr>
                  <a:t>hd</a:t>
                </a:r>
                <a:endParaRPr lang="en-US" sz="2000" baseline="-25000" dirty="0">
                  <a:solidFill>
                    <a:srgbClr val="FF0000"/>
                  </a:solidFill>
                  <a:latin typeface="VNI-Helve" pitchFamily="2" charset="0"/>
                </a:endParaRPr>
              </a:p>
            </p:txBody>
          </p:sp>
          <p:sp>
            <p:nvSpPr>
              <p:cNvPr id="40975" name="Line 24"/>
              <p:cNvSpPr>
                <a:spLocks noChangeShapeType="1"/>
              </p:cNvSpPr>
              <p:nvPr/>
            </p:nvSpPr>
            <p:spPr bwMode="auto">
              <a:xfrm>
                <a:off x="2653" y="2568"/>
                <a:ext cx="272" cy="0"/>
              </a:xfrm>
              <a:prstGeom prst="line">
                <a:avLst/>
              </a:prstGeom>
              <a:noFill/>
              <a:ln w="28575">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31769" name="Text Box 25"/>
          <p:cNvSpPr txBox="1">
            <a:spLocks noChangeArrowheads="1"/>
          </p:cNvSpPr>
          <p:nvPr/>
        </p:nvSpPr>
        <p:spPr bwMode="auto">
          <a:xfrm>
            <a:off x="9264654" y="836618"/>
            <a:ext cx="958849"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3200">
                <a:latin typeface="VNI-Helve" pitchFamily="2" charset="0"/>
              </a:rPr>
              <a:t>m</a:t>
            </a:r>
          </a:p>
        </p:txBody>
      </p:sp>
      <p:sp>
        <p:nvSpPr>
          <p:cNvPr id="40970" name="Rectangle 26"/>
          <p:cNvSpPr>
            <a:spLocks noChangeArrowheads="1"/>
          </p:cNvSpPr>
          <p:nvPr/>
        </p:nvSpPr>
        <p:spPr bwMode="auto">
          <a:xfrm>
            <a:off x="8015817" y="5229229"/>
            <a:ext cx="5533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66"/>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3200">
                <a:solidFill>
                  <a:srgbClr val="FF0000"/>
                </a:solidFill>
                <a:latin typeface="VNI-Helve" pitchFamily="2" charset="0"/>
              </a:rPr>
              <a:t>M</a:t>
            </a:r>
          </a:p>
        </p:txBody>
      </p:sp>
    </p:spTree>
    <p:extLst>
      <p:ext uri="{BB962C8B-B14F-4D97-AF65-F5344CB8AC3E}">
        <p14:creationId xmlns:p14="http://schemas.microsoft.com/office/powerpoint/2010/main" val="1231608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0087 0.10255 L 0.00087 0.43588 " pathEditMode="relative" rAng="0" ptsTypes="AA">
                                      <p:cBhvr>
                                        <p:cTn id="6" dur="2000" fill="hold"/>
                                        <p:tgtEl>
                                          <p:spTgt spid="31769"/>
                                        </p:tgtEl>
                                        <p:attrNameLst>
                                          <p:attrName>ppt_x</p:attrName>
                                          <p:attrName>ppt_y</p:attrName>
                                        </p:attrNameLst>
                                      </p:cBhvr>
                                      <p:rCtr x="0" y="16667"/>
                                    </p:animMotion>
                                  </p:childTnLst>
                                </p:cTn>
                              </p:par>
                              <p:par>
                                <p:cTn id="7" presetID="42" presetClass="path" presetSubtype="0" accel="50000" decel="50000" fill="hold" nodeType="withEffect">
                                  <p:stCondLst>
                                    <p:cond delay="0"/>
                                  </p:stCondLst>
                                  <p:childTnLst>
                                    <p:animMotion origin="layout" path="M -0.00017 0.10162 L -0.00017 0.43495 " pathEditMode="relative" rAng="0" ptsTypes="AA">
                                      <p:cBhvr>
                                        <p:cTn id="8" dur="2000" fill="hold"/>
                                        <p:tgtEl>
                                          <p:spTgt spid="31763"/>
                                        </p:tgtEl>
                                        <p:attrNameLst>
                                          <p:attrName>ppt_x</p:attrName>
                                          <p:attrName>ppt_y</p:attrName>
                                        </p:attrNameLst>
                                      </p:cBhvr>
                                      <p:rCtr x="0" y="16667"/>
                                    </p:animMotion>
                                  </p:childTnLst>
                                </p:cTn>
                              </p:par>
                              <p:par>
                                <p:cTn id="9" presetID="42" presetClass="path" presetSubtype="0" accel="50000" decel="50000" fill="hold" nodeType="withEffect">
                                  <p:stCondLst>
                                    <p:cond delay="0"/>
                                  </p:stCondLst>
                                  <p:childTnLst>
                                    <p:animMotion origin="layout" path="M -0.00087 0.09676 L -0.00087 0.43009 " pathEditMode="relative" rAng="0" ptsTypes="AA">
                                      <p:cBhvr>
                                        <p:cTn id="10" dur="2000" fill="hold"/>
                                        <p:tgtEl>
                                          <p:spTgt spid="31764"/>
                                        </p:tgtEl>
                                        <p:attrNameLst>
                                          <p:attrName>ppt_x</p:attrName>
                                          <p:attrName>ppt_y</p:attrName>
                                        </p:attrNameLst>
                                      </p:cBhvr>
                                      <p:rCtr x="0" y="16667"/>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31751"/>
                                        </p:tgtEl>
                                        <p:attrNameLst>
                                          <p:attrName>style.visibility</p:attrName>
                                        </p:attrNameLst>
                                      </p:cBhvr>
                                      <p:to>
                                        <p:strVal val="visible"/>
                                      </p:to>
                                    </p:set>
                                    <p:anim calcmode="discrete" valueType="clr">
                                      <p:cBhvr override="childStyle">
                                        <p:cTn id="15" dur="80"/>
                                        <p:tgtEl>
                                          <p:spTgt spid="31751"/>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31751"/>
                                        </p:tgtEl>
                                        <p:attrNameLst>
                                          <p:attrName>fillcolor</p:attrName>
                                        </p:attrNameLst>
                                      </p:cBhvr>
                                      <p:tavLst>
                                        <p:tav tm="0">
                                          <p:val>
                                            <p:clrVal>
                                              <a:schemeClr val="accent2"/>
                                            </p:clrVal>
                                          </p:val>
                                        </p:tav>
                                        <p:tav tm="50000">
                                          <p:val>
                                            <p:clrVal>
                                              <a:schemeClr val="hlink"/>
                                            </p:clrVal>
                                          </p:val>
                                        </p:tav>
                                      </p:tavLst>
                                    </p:anim>
                                    <p:set>
                                      <p:cBhvr>
                                        <p:cTn id="17" dur="80"/>
                                        <p:tgtEl>
                                          <p:spTgt spid="3175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p:bldP spid="3176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5775" y="141126"/>
            <a:ext cx="10536101" cy="552453"/>
          </a:xfrm>
          <a:solidFill>
            <a:schemeClr val="bg1"/>
          </a:solidFill>
          <a:ln>
            <a:noFill/>
          </a:ln>
        </p:spPr>
        <p:style>
          <a:lnRef idx="1">
            <a:schemeClr val="accent5"/>
          </a:lnRef>
          <a:fillRef idx="3">
            <a:schemeClr val="accent5"/>
          </a:fillRef>
          <a:effectRef idx="2">
            <a:schemeClr val="accent5"/>
          </a:effectRef>
          <a:fontRef idx="minor">
            <a:schemeClr val="lt1"/>
          </a:fontRef>
        </p:style>
        <p:txBody>
          <a:bodyPr>
            <a:normAutofit fontScale="90000"/>
          </a:bodyPr>
          <a:lstStyle/>
          <a:p>
            <a:pPr algn="l"/>
            <a:r>
              <a:rPr lang="vi-VN" sz="3600" b="1" dirty="0">
                <a:solidFill>
                  <a:schemeClr val="tx1"/>
                </a:solidFill>
                <a:latin typeface="+mj-lt"/>
              </a:rPr>
              <a:t>II. CƯỜNG ĐỘ TRƯỜNG HẤP DẪN</a:t>
            </a:r>
            <a:endParaRPr lang="en-US" sz="3600" b="1" dirty="0">
              <a:solidFill>
                <a:schemeClr val="tx1"/>
              </a:solidFill>
              <a:latin typeface="+mj-lt"/>
            </a:endParaRPr>
          </a:p>
        </p:txBody>
      </p:sp>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655773" y="898384"/>
                <a:ext cx="8320795" cy="4130817"/>
              </a:xfrm>
              <a:ln>
                <a:noFill/>
              </a:ln>
            </p:spPr>
            <p:style>
              <a:lnRef idx="2">
                <a:schemeClr val="accent1"/>
              </a:lnRef>
              <a:fillRef idx="1">
                <a:schemeClr val="lt1"/>
              </a:fillRef>
              <a:effectRef idx="0">
                <a:schemeClr val="accent1"/>
              </a:effectRef>
              <a:fontRef idx="minor">
                <a:schemeClr val="dk1"/>
              </a:fontRef>
            </p:style>
            <p:txBody>
              <a:bodyPr>
                <a:noAutofit/>
              </a:bodyPr>
              <a:lstStyle/>
              <a:p>
                <a:pPr marL="457200" indent="-457200" algn="l">
                  <a:buAutoNum type="arabicPeriod"/>
                </a:pPr>
                <a:r>
                  <a:rPr lang="en-US" sz="2200" b="1" dirty="0">
                    <a:solidFill>
                      <a:srgbClr val="0000FF"/>
                    </a:solidFill>
                    <a:latin typeface="Times New Roman" panose="02020603050405020304" pitchFamily="18" charset="0"/>
                    <a:cs typeface="Times New Roman" panose="02020603050405020304" pitchFamily="18" charset="0"/>
                  </a:rPr>
                  <a:t>Biểu </a:t>
                </a:r>
                <a:r>
                  <a:rPr lang="en-US" sz="2200" b="1" dirty="0" err="1">
                    <a:solidFill>
                      <a:srgbClr val="0000FF"/>
                    </a:solidFill>
                    <a:latin typeface="Times New Roman" panose="02020603050405020304" pitchFamily="18" charset="0"/>
                    <a:cs typeface="Times New Roman" panose="02020603050405020304" pitchFamily="18" charset="0"/>
                  </a:rPr>
                  <a:t>thức</a:t>
                </a:r>
                <a:r>
                  <a:rPr lang="en-US" sz="2200" b="1" dirty="0">
                    <a:solidFill>
                      <a:srgbClr val="0000FF"/>
                    </a:solidFill>
                    <a:latin typeface="Times New Roman" panose="02020603050405020304" pitchFamily="18" charset="0"/>
                    <a:cs typeface="Times New Roman" panose="02020603050405020304" pitchFamily="18" charset="0"/>
                  </a:rPr>
                  <a:t> </a:t>
                </a:r>
                <a:r>
                  <a:rPr lang="en-US" sz="2200" b="1" dirty="0" err="1">
                    <a:solidFill>
                      <a:srgbClr val="0000FF"/>
                    </a:solidFill>
                    <a:latin typeface="Times New Roman" panose="02020603050405020304" pitchFamily="18" charset="0"/>
                    <a:cs typeface="Times New Roman" panose="02020603050405020304" pitchFamily="18" charset="0"/>
                  </a:rPr>
                  <a:t>cường</a:t>
                </a:r>
                <a:r>
                  <a:rPr lang="en-US" sz="2200" b="1" dirty="0">
                    <a:solidFill>
                      <a:srgbClr val="0000FF"/>
                    </a:solidFill>
                    <a:latin typeface="Times New Roman" panose="02020603050405020304" pitchFamily="18" charset="0"/>
                    <a:cs typeface="Times New Roman" panose="02020603050405020304" pitchFamily="18" charset="0"/>
                  </a:rPr>
                  <a:t> </a:t>
                </a:r>
                <a:r>
                  <a:rPr lang="en-US" sz="2200" b="1" dirty="0" err="1">
                    <a:solidFill>
                      <a:srgbClr val="0000FF"/>
                    </a:solidFill>
                    <a:latin typeface="Times New Roman" panose="02020603050405020304" pitchFamily="18" charset="0"/>
                    <a:cs typeface="Times New Roman" panose="02020603050405020304" pitchFamily="18" charset="0"/>
                  </a:rPr>
                  <a:t>độ</a:t>
                </a:r>
                <a:r>
                  <a:rPr lang="en-US" sz="2200" b="1" dirty="0">
                    <a:solidFill>
                      <a:srgbClr val="0000FF"/>
                    </a:solidFill>
                    <a:latin typeface="Times New Roman" panose="02020603050405020304" pitchFamily="18" charset="0"/>
                    <a:cs typeface="Times New Roman" panose="02020603050405020304" pitchFamily="18" charset="0"/>
                  </a:rPr>
                  <a:t> </a:t>
                </a:r>
                <a:r>
                  <a:rPr lang="en-US" sz="2200" b="1" dirty="0" err="1">
                    <a:solidFill>
                      <a:srgbClr val="0000FF"/>
                    </a:solidFill>
                    <a:latin typeface="Times New Roman" panose="02020603050405020304" pitchFamily="18" charset="0"/>
                    <a:cs typeface="Times New Roman" panose="02020603050405020304" pitchFamily="18" charset="0"/>
                  </a:rPr>
                  <a:t>trường</a:t>
                </a:r>
                <a:r>
                  <a:rPr lang="en-US" sz="2200" b="1" dirty="0">
                    <a:solidFill>
                      <a:srgbClr val="0000FF"/>
                    </a:solidFill>
                    <a:latin typeface="Times New Roman" panose="02020603050405020304" pitchFamily="18" charset="0"/>
                    <a:cs typeface="Times New Roman" panose="02020603050405020304" pitchFamily="18" charset="0"/>
                  </a:rPr>
                  <a:t> </a:t>
                </a:r>
                <a:r>
                  <a:rPr lang="en-US" sz="2200" b="1" dirty="0" err="1">
                    <a:solidFill>
                      <a:srgbClr val="0000FF"/>
                    </a:solidFill>
                    <a:latin typeface="Times New Roman" panose="02020603050405020304" pitchFamily="18" charset="0"/>
                    <a:cs typeface="Times New Roman" panose="02020603050405020304" pitchFamily="18" charset="0"/>
                  </a:rPr>
                  <a:t>hấp</a:t>
                </a:r>
                <a:r>
                  <a:rPr lang="en-US" sz="2200" b="1" dirty="0">
                    <a:solidFill>
                      <a:srgbClr val="0000FF"/>
                    </a:solidFill>
                    <a:latin typeface="Times New Roman" panose="02020603050405020304" pitchFamily="18" charset="0"/>
                    <a:cs typeface="Times New Roman" panose="02020603050405020304" pitchFamily="18" charset="0"/>
                  </a:rPr>
                  <a:t> </a:t>
                </a:r>
                <a:r>
                  <a:rPr lang="en-US" sz="2200" b="1" dirty="0" err="1">
                    <a:solidFill>
                      <a:srgbClr val="0000FF"/>
                    </a:solidFill>
                    <a:latin typeface="Times New Roman" panose="02020603050405020304" pitchFamily="18" charset="0"/>
                    <a:cs typeface="Times New Roman" panose="02020603050405020304" pitchFamily="18" charset="0"/>
                  </a:rPr>
                  <a:t>dẫn</a:t>
                </a:r>
                <a:r>
                  <a:rPr lang="en-US" sz="2200" b="1" dirty="0">
                    <a:latin typeface="Times New Roman" panose="02020603050405020304" pitchFamily="18" charset="0"/>
                    <a:cs typeface="Times New Roman" panose="02020603050405020304" pitchFamily="18" charset="0"/>
                  </a:rPr>
                  <a:t>:</a:t>
                </a:r>
              </a:p>
              <a:p>
                <a:pPr algn="l"/>
                <a:r>
                  <a:rPr lang="en-US" sz="2200" dirty="0">
                    <a:latin typeface="Times New Roman" panose="02020603050405020304" pitchFamily="18" charset="0"/>
                    <a:cs typeface="Times New Roman" panose="02020603050405020304" pitchFamily="18" charset="0"/>
                  </a:rPr>
                  <a:t> Cường độ trường hấp dẫn g do vật M(chất điểm) gây ra tại điểm A được xác định:</a:t>
                </a:r>
              </a:p>
              <a:p>
                <a:pPr algn="l"/>
                <a14:m>
                  <m:oMathPara xmlns:m="http://schemas.openxmlformats.org/officeDocument/2006/math">
                    <m:oMathParaPr>
                      <m:jc m:val="centerGroup"/>
                    </m:oMathParaPr>
                    <m:oMath xmlns:m="http://schemas.openxmlformats.org/officeDocument/2006/math">
                      <m:acc>
                        <m:accPr>
                          <m:chr m:val="⃗"/>
                          <m:ctrlPr>
                            <a:rPr lang="en-US" sz="2200" i="1" smtClean="0">
                              <a:latin typeface="Cambria Math" panose="02040503050406030204" pitchFamily="18" charset="0"/>
                              <a:cs typeface="Times New Roman" panose="02020603050405020304" pitchFamily="18" charset="0"/>
                            </a:rPr>
                          </m:ctrlPr>
                        </m:accPr>
                        <m:e>
                          <m:r>
                            <a:rPr lang="en-US" sz="2200" b="0" i="1" smtClean="0">
                              <a:latin typeface="Cambria Math"/>
                              <a:cs typeface="Times New Roman" panose="02020603050405020304" pitchFamily="18" charset="0"/>
                            </a:rPr>
                            <m:t>𝑔</m:t>
                          </m:r>
                        </m:e>
                      </m:acc>
                      <m:r>
                        <a:rPr lang="en-US" sz="2200" b="0" i="1" smtClean="0">
                          <a:latin typeface="Cambria Math"/>
                          <a:cs typeface="Times New Roman" panose="02020603050405020304" pitchFamily="18" charset="0"/>
                        </a:rPr>
                        <m:t>=</m:t>
                      </m:r>
                      <m:f>
                        <m:fPr>
                          <m:ctrlPr>
                            <a:rPr lang="en-US" sz="2200" b="0" i="1" smtClean="0">
                              <a:latin typeface="Cambria Math" panose="02040503050406030204" pitchFamily="18" charset="0"/>
                              <a:cs typeface="Times New Roman" panose="02020603050405020304" pitchFamily="18" charset="0"/>
                            </a:rPr>
                          </m:ctrlPr>
                        </m:fPr>
                        <m:num>
                          <m:acc>
                            <m:accPr>
                              <m:chr m:val="⃗"/>
                              <m:ctrlPr>
                                <a:rPr lang="en-US" sz="2200" b="0" i="1" smtClean="0">
                                  <a:latin typeface="Cambria Math" panose="02040503050406030204" pitchFamily="18" charset="0"/>
                                  <a:cs typeface="Times New Roman" panose="02020603050405020304" pitchFamily="18" charset="0"/>
                                </a:rPr>
                              </m:ctrlPr>
                            </m:accPr>
                            <m:e>
                              <m:sSub>
                                <m:sSubPr>
                                  <m:ctrlPr>
                                    <a:rPr lang="en-US" sz="2200" b="0" i="1" smtClean="0">
                                      <a:latin typeface="Cambria Math" panose="02040503050406030204" pitchFamily="18" charset="0"/>
                                      <a:cs typeface="Times New Roman" panose="02020603050405020304" pitchFamily="18" charset="0"/>
                                    </a:rPr>
                                  </m:ctrlPr>
                                </m:sSubPr>
                                <m:e>
                                  <m:r>
                                    <a:rPr lang="en-US" sz="2200" b="0" i="1" smtClean="0">
                                      <a:latin typeface="Cambria Math"/>
                                      <a:cs typeface="Times New Roman" panose="02020603050405020304" pitchFamily="18" charset="0"/>
                                    </a:rPr>
                                    <m:t>𝐹</m:t>
                                  </m:r>
                                </m:e>
                                <m:sub>
                                  <m:r>
                                    <a:rPr lang="en-US" sz="2200" b="0" i="1" smtClean="0">
                                      <a:latin typeface="Cambria Math"/>
                                      <a:cs typeface="Times New Roman" panose="02020603050405020304" pitchFamily="18" charset="0"/>
                                    </a:rPr>
                                    <m:t>h</m:t>
                                  </m:r>
                                  <m:r>
                                    <a:rPr lang="en-US" sz="2200" b="0" i="1" smtClean="0">
                                      <a:latin typeface="Cambria Math"/>
                                      <a:cs typeface="Times New Roman" panose="02020603050405020304" pitchFamily="18" charset="0"/>
                                    </a:rPr>
                                    <m:t>𝑑</m:t>
                                  </m:r>
                                </m:sub>
                              </m:sSub>
                            </m:e>
                          </m:acc>
                        </m:num>
                        <m:den>
                          <m:r>
                            <a:rPr lang="en-US" sz="2200" b="0" i="1" smtClean="0">
                              <a:latin typeface="Cambria Math"/>
                              <a:cs typeface="Times New Roman" panose="02020603050405020304" pitchFamily="18" charset="0"/>
                            </a:rPr>
                            <m:t>𝑚</m:t>
                          </m:r>
                        </m:den>
                      </m:f>
                    </m:oMath>
                  </m:oMathPara>
                </a14:m>
                <a:endParaRPr lang="en-US" sz="2200" dirty="0">
                  <a:latin typeface="Times New Roman" panose="02020603050405020304" pitchFamily="18" charset="0"/>
                  <a:cs typeface="Times New Roman" panose="02020603050405020304" pitchFamily="18" charset="0"/>
                </a:endParaRPr>
              </a:p>
              <a:p>
                <a:pPr algn="l"/>
                <a:r>
                  <a:rPr lang="en-US" sz="2200" dirty="0">
                    <a:latin typeface="Times New Roman" panose="02020603050405020304" pitchFamily="18" charset="0"/>
                    <a:cs typeface="Times New Roman" panose="02020603050405020304" pitchFamily="18" charset="0"/>
                  </a:rPr>
                  <a:t>  Độ lớn g </a:t>
                </a:r>
                <a14:m>
                  <m:oMath xmlns:m="http://schemas.openxmlformats.org/officeDocument/2006/math">
                    <m:r>
                      <a:rPr lang="en-US" sz="2200" i="1">
                        <a:latin typeface="Cambria Math"/>
                        <a:cs typeface="Times New Roman" panose="02020603050405020304" pitchFamily="18" charset="0"/>
                      </a:rPr>
                      <m:t>=</m:t>
                    </m:r>
                    <m:f>
                      <m:fPr>
                        <m:ctrlPr>
                          <a:rPr lang="en-US" sz="2200" i="1">
                            <a:latin typeface="Cambria Math" panose="02040503050406030204" pitchFamily="18" charset="0"/>
                            <a:cs typeface="Times New Roman" panose="02020603050405020304" pitchFamily="18" charset="0"/>
                          </a:rPr>
                        </m:ctrlPr>
                      </m:fPr>
                      <m:num>
                        <m:r>
                          <a:rPr lang="en-US" sz="2200" b="0" i="1" smtClean="0">
                            <a:latin typeface="Cambria Math"/>
                            <a:cs typeface="Times New Roman" panose="02020603050405020304" pitchFamily="18" charset="0"/>
                          </a:rPr>
                          <m:t>𝐺</m:t>
                        </m:r>
                        <m:r>
                          <a:rPr lang="en-US" sz="2200" b="0" i="1" smtClean="0">
                            <a:latin typeface="Cambria Math"/>
                            <a:cs typeface="Times New Roman" panose="02020603050405020304" pitchFamily="18" charset="0"/>
                          </a:rPr>
                          <m:t>.</m:t>
                        </m:r>
                        <m:r>
                          <a:rPr lang="en-US" sz="2200" b="0" i="1" smtClean="0">
                            <a:latin typeface="Cambria Math"/>
                            <a:cs typeface="Times New Roman" panose="02020603050405020304" pitchFamily="18" charset="0"/>
                          </a:rPr>
                          <m:t>𝑀</m:t>
                        </m:r>
                      </m:num>
                      <m:den>
                        <m:sSup>
                          <m:sSupPr>
                            <m:ctrlPr>
                              <a:rPr lang="en-US" sz="2200" i="1" smtClean="0">
                                <a:latin typeface="Cambria Math" panose="02040503050406030204" pitchFamily="18" charset="0"/>
                                <a:cs typeface="Times New Roman" panose="02020603050405020304" pitchFamily="18" charset="0"/>
                              </a:rPr>
                            </m:ctrlPr>
                          </m:sSupPr>
                          <m:e>
                            <m:r>
                              <a:rPr lang="en-US" sz="2200" b="0" i="1" smtClean="0">
                                <a:latin typeface="Cambria Math"/>
                                <a:cs typeface="Times New Roman" panose="02020603050405020304" pitchFamily="18" charset="0"/>
                              </a:rPr>
                              <m:t>𝑟</m:t>
                            </m:r>
                          </m:e>
                          <m:sup>
                            <m:r>
                              <a:rPr lang="en-US" sz="2200" b="0" i="1" smtClean="0">
                                <a:latin typeface="Cambria Math"/>
                                <a:cs typeface="Times New Roman" panose="02020603050405020304" pitchFamily="18" charset="0"/>
                              </a:rPr>
                              <m:t>2</m:t>
                            </m:r>
                          </m:sup>
                        </m:sSup>
                      </m:den>
                    </m:f>
                  </m:oMath>
                </a14:m>
                <a:endParaRPr lang="en-US" sz="2200" dirty="0">
                  <a:latin typeface="Times New Roman" panose="02020603050405020304" pitchFamily="18" charset="0"/>
                  <a:cs typeface="Times New Roman" panose="02020603050405020304" pitchFamily="18" charset="0"/>
                </a:endParaRPr>
              </a:p>
              <a:p>
                <a:pPr algn="l"/>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đó</a:t>
                </a:r>
                <a:r>
                  <a:rPr lang="en-US" sz="2200" dirty="0">
                    <a:latin typeface="Times New Roman" panose="02020603050405020304" pitchFamily="18" charset="0"/>
                    <a:cs typeface="Times New Roman" panose="02020603050405020304" pitchFamily="18" charset="0"/>
                  </a:rPr>
                  <a:t>:        </a:t>
                </a:r>
              </a:p>
              <a:p>
                <a:pPr algn="l"/>
                <a:r>
                  <a:rPr lang="en-US" sz="2200" dirty="0">
                    <a:latin typeface="Times New Roman" panose="02020603050405020304" pitchFamily="18" charset="0"/>
                    <a:cs typeface="Times New Roman" panose="02020603050405020304" pitchFamily="18" charset="0"/>
                  </a:rPr>
                  <a:t>            G: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hấp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dẫn</a:t>
                </a:r>
                <a:endParaRPr lang="en-US" sz="2200" dirty="0">
                  <a:latin typeface="Times New Roman" panose="02020603050405020304" pitchFamily="18" charset="0"/>
                  <a:cs typeface="Times New Roman" panose="02020603050405020304" pitchFamily="18" charset="0"/>
                </a:endParaRPr>
              </a:p>
              <a:p>
                <a:pPr algn="l"/>
                <a:r>
                  <a:rPr lang="en-US" sz="2200" dirty="0">
                    <a:latin typeface="Times New Roman" panose="02020603050405020304" pitchFamily="18" charset="0"/>
                    <a:cs typeface="Times New Roman" panose="02020603050405020304" pitchFamily="18" charset="0"/>
                  </a:rPr>
                  <a:t>            M: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vật</a:t>
                </a:r>
                <a:endParaRPr lang="en-US" sz="2200" dirty="0">
                  <a:latin typeface="Times New Roman" panose="02020603050405020304" pitchFamily="18" charset="0"/>
                  <a:cs typeface="Times New Roman" panose="02020603050405020304" pitchFamily="18" charset="0"/>
                </a:endParaRPr>
              </a:p>
              <a:p>
                <a:pPr algn="l"/>
                <a:r>
                  <a:rPr lang="en-US" sz="2200" dirty="0">
                    <a:latin typeface="Times New Roman" panose="02020603050405020304" pitchFamily="18" charset="0"/>
                    <a:cs typeface="Times New Roman" panose="02020603050405020304" pitchFamily="18" charset="0"/>
                  </a:rPr>
                  <a:t>            r :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khoảng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vật</a:t>
                </a:r>
                <a:r>
                  <a:rPr lang="en-US" sz="2200" dirty="0">
                    <a:latin typeface="Times New Roman" panose="02020603050405020304" pitchFamily="18" charset="0"/>
                    <a:cs typeface="Times New Roman" panose="02020603050405020304" pitchFamily="18" charset="0"/>
                  </a:rPr>
                  <a:t> M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điểm</a:t>
                </a:r>
                <a:r>
                  <a:rPr lang="en-US" sz="2200" dirty="0">
                    <a:latin typeface="Times New Roman" panose="02020603050405020304" pitchFamily="18" charset="0"/>
                    <a:cs typeface="Times New Roman" panose="02020603050405020304" pitchFamily="18" charset="0"/>
                  </a:rPr>
                  <a:t> A</a:t>
                </a: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91830" y="898383"/>
                <a:ext cx="6240596" cy="4130817"/>
              </a:xfrm>
              <a:blipFill rotWithShape="1">
                <a:blip r:embed="rId2"/>
                <a:stretch>
                  <a:fillRect l="-1271" t="-1622" r="-1369" b="-737"/>
                </a:stretch>
              </a:blipFill>
              <a:ln>
                <a:noFill/>
              </a:ln>
            </p:spPr>
            <p:txBody>
              <a:bodyPr/>
              <a:lstStyle/>
              <a:p>
                <a:r>
                  <a:rPr lang="en-US">
                    <a:noFill/>
                  </a:rPr>
                  <a:t> </a:t>
                </a:r>
              </a:p>
            </p:txBody>
          </p:sp>
        </mc:Fallback>
      </mc:AlternateContent>
      <p:sp>
        <p:nvSpPr>
          <p:cNvPr id="4" name="Rectangle 2"/>
          <p:cNvSpPr>
            <a:spLocks noChangeArrowheads="1"/>
          </p:cNvSpPr>
          <p:nvPr/>
        </p:nvSpPr>
        <p:spPr bwMode="auto">
          <a:xfrm>
            <a:off x="314039" y="6344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6" name="Picture 5"/>
          <p:cNvPicPr>
            <a:picLocks noChangeAspect="1"/>
          </p:cNvPicPr>
          <p:nvPr/>
        </p:nvPicPr>
        <p:blipFill>
          <a:blip r:embed="rId3"/>
          <a:stretch>
            <a:fillRect/>
          </a:stretch>
        </p:blipFill>
        <p:spPr>
          <a:xfrm>
            <a:off x="6095995" y="3428999"/>
            <a:ext cx="15" cy="9"/>
          </a:xfrm>
          <a:prstGeom prst="rect">
            <a:avLst/>
          </a:prstGeom>
        </p:spPr>
      </p:pic>
      <p:grpSp>
        <p:nvGrpSpPr>
          <p:cNvPr id="18" name="Group 17"/>
          <p:cNvGrpSpPr/>
          <p:nvPr/>
        </p:nvGrpSpPr>
        <p:grpSpPr>
          <a:xfrm>
            <a:off x="8252188" y="1184386"/>
            <a:ext cx="3637000" cy="2414089"/>
            <a:chOff x="7635238" y="1823778"/>
            <a:chExt cx="3672842" cy="2315483"/>
          </a:xfrm>
        </p:grpSpPr>
        <p:grpSp>
          <p:nvGrpSpPr>
            <p:cNvPr id="16" name="Group 15"/>
            <p:cNvGrpSpPr/>
            <p:nvPr/>
          </p:nvGrpSpPr>
          <p:grpSpPr>
            <a:xfrm>
              <a:off x="7635238" y="1823778"/>
              <a:ext cx="3672842" cy="2315483"/>
              <a:chOff x="7279638" y="2052320"/>
              <a:chExt cx="3672842" cy="2315483"/>
            </a:xfrm>
          </p:grpSpPr>
          <p:sp>
            <p:nvSpPr>
              <p:cNvPr id="8" name="Oval 7"/>
              <p:cNvSpPr/>
              <p:nvPr/>
            </p:nvSpPr>
            <p:spPr>
              <a:xfrm>
                <a:off x="7279638" y="3149124"/>
                <a:ext cx="1463039" cy="12186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0" name="Straight Connector 9"/>
              <p:cNvCxnSpPr/>
              <p:nvPr/>
            </p:nvCxnSpPr>
            <p:spPr>
              <a:xfrm flipV="1">
                <a:off x="8035636" y="2306320"/>
                <a:ext cx="2256444" cy="1360517"/>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0210800" y="2270760"/>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2"/>
              <p:cNvSpPr txBox="1"/>
              <p:nvPr/>
            </p:nvSpPr>
            <p:spPr>
              <a:xfrm>
                <a:off x="8879840" y="2561361"/>
                <a:ext cx="487681" cy="354246"/>
              </a:xfrm>
              <a:prstGeom prst="rect">
                <a:avLst/>
              </a:prstGeom>
              <a:noFill/>
            </p:spPr>
            <p:txBody>
              <a:bodyPr wrap="square" rtlCol="0">
                <a:spAutoFit/>
              </a:bodyPr>
              <a:lstStyle/>
              <a:p>
                <a:r>
                  <a:rPr lang="en-US" dirty="0">
                    <a:solidFill>
                      <a:prstClr val="black"/>
                    </a:solidFill>
                  </a:rPr>
                  <a:t>r</a:t>
                </a:r>
              </a:p>
            </p:txBody>
          </p:sp>
          <p:sp>
            <p:nvSpPr>
              <p:cNvPr id="15" name="TextBox 14"/>
              <p:cNvSpPr txBox="1"/>
              <p:nvPr/>
            </p:nvSpPr>
            <p:spPr>
              <a:xfrm>
                <a:off x="10302240" y="2052320"/>
                <a:ext cx="650240" cy="354246"/>
              </a:xfrm>
              <a:prstGeom prst="rect">
                <a:avLst/>
              </a:prstGeom>
              <a:noFill/>
            </p:spPr>
            <p:txBody>
              <a:bodyPr wrap="square" rtlCol="0">
                <a:spAutoFit/>
              </a:bodyPr>
              <a:lstStyle/>
              <a:p>
                <a:r>
                  <a:rPr lang="en-US" dirty="0">
                    <a:solidFill>
                      <a:prstClr val="black"/>
                    </a:solidFill>
                  </a:rPr>
                  <a:t>A</a:t>
                </a:r>
              </a:p>
            </p:txBody>
          </p:sp>
        </p:grpSp>
        <p:sp>
          <p:nvSpPr>
            <p:cNvPr id="17" name="TextBox 16"/>
            <p:cNvSpPr txBox="1"/>
            <p:nvPr/>
          </p:nvSpPr>
          <p:spPr>
            <a:xfrm>
              <a:off x="8097520" y="3352799"/>
              <a:ext cx="538480" cy="354246"/>
            </a:xfrm>
            <a:prstGeom prst="rect">
              <a:avLst/>
            </a:prstGeom>
            <a:noFill/>
          </p:spPr>
          <p:txBody>
            <a:bodyPr wrap="square" rtlCol="0">
              <a:spAutoFit/>
            </a:bodyPr>
            <a:lstStyle/>
            <a:p>
              <a:r>
                <a:rPr lang="en-US" dirty="0">
                  <a:solidFill>
                    <a:prstClr val="black"/>
                  </a:solidFill>
                </a:rPr>
                <a:t>O</a:t>
              </a:r>
            </a:p>
          </p:txBody>
        </p:sp>
      </p:grpSp>
      <mc:AlternateContent xmlns:mc="http://schemas.openxmlformats.org/markup-compatibility/2006" xmlns:a14="http://schemas.microsoft.com/office/drawing/2010/main">
        <mc:Choice Requires="a14">
          <p:sp>
            <p:nvSpPr>
              <p:cNvPr id="19" name="TextBox 18"/>
              <p:cNvSpPr txBox="1"/>
              <p:nvPr/>
            </p:nvSpPr>
            <p:spPr>
              <a:xfrm>
                <a:off x="663917" y="5181601"/>
                <a:ext cx="10536103" cy="87575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400" dirty="0">
                    <a:solidFill>
                      <a:prstClr val="black"/>
                    </a:solidFill>
                    <a:latin typeface="Times New Roman" panose="02020603050405020304" pitchFamily="18" charset="0"/>
                    <a:cs typeface="Times New Roman" panose="02020603050405020304" pitchFamily="18" charset="0"/>
                  </a:rPr>
                  <a:t>Lực hấp dẫn tác dụng lên vật khối lượng m đặt tại một điểm trong trường hấp dẫn có cường độ  </a:t>
                </a:r>
                <a14:m>
                  <m:oMath xmlns:m="http://schemas.openxmlformats.org/officeDocument/2006/math">
                    <m:acc>
                      <m:accPr>
                        <m:chr m:val="⃗"/>
                        <m:ctrlPr>
                          <a:rPr lang="en-US" sz="2400" i="1" smtClean="0">
                            <a:solidFill>
                              <a:prstClr val="black"/>
                            </a:solidFill>
                            <a:latin typeface="Cambria Math" panose="02040503050406030204" pitchFamily="18" charset="0"/>
                            <a:cs typeface="Times New Roman" panose="02020603050405020304" pitchFamily="18" charset="0"/>
                          </a:rPr>
                        </m:ctrlPr>
                      </m:accPr>
                      <m:e>
                        <m:r>
                          <a:rPr lang="en-US" sz="2400" b="0" i="1" smtClean="0">
                            <a:solidFill>
                              <a:prstClr val="black"/>
                            </a:solidFill>
                            <a:latin typeface="Cambria Math"/>
                            <a:cs typeface="Times New Roman" panose="02020603050405020304" pitchFamily="18" charset="0"/>
                          </a:rPr>
                          <m:t>𝑔</m:t>
                        </m:r>
                      </m:e>
                    </m:acc>
                  </m:oMath>
                </a14:m>
                <a:r>
                  <a:rPr lang="en-US" sz="2400" dirty="0">
                    <a:solidFill>
                      <a:prstClr val="black"/>
                    </a:solidFill>
                    <a:latin typeface="Times New Roman" panose="02020603050405020304" pitchFamily="18" charset="0"/>
                    <a:cs typeface="Times New Roman" panose="02020603050405020304" pitchFamily="18" charset="0"/>
                  </a:rPr>
                  <a:t>  được xác định bằng </a:t>
                </a:r>
                <a14:m>
                  <m:oMath xmlns:m="http://schemas.openxmlformats.org/officeDocument/2006/math">
                    <m:acc>
                      <m:accPr>
                        <m:chr m:val="⃗"/>
                        <m:ctrlPr>
                          <a:rPr lang="en-US" sz="2400" i="1" smtClean="0">
                            <a:solidFill>
                              <a:prstClr val="black"/>
                            </a:solidFill>
                            <a:latin typeface="Cambria Math" panose="02040503050406030204" pitchFamily="18" charset="0"/>
                            <a:cs typeface="Times New Roman" panose="02020603050405020304" pitchFamily="18" charset="0"/>
                          </a:rPr>
                        </m:ctrlPr>
                      </m:accPr>
                      <m:e>
                        <m:sSub>
                          <m:sSubPr>
                            <m:ctrlPr>
                              <a:rPr lang="en-US" sz="2400" i="1" smtClean="0">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a:cs typeface="Times New Roman" panose="02020603050405020304" pitchFamily="18" charset="0"/>
                              </a:rPr>
                              <m:t>𝐹</m:t>
                            </m:r>
                          </m:e>
                          <m:sub>
                            <m:r>
                              <a:rPr lang="en-US" sz="2400" b="0" i="1" smtClean="0">
                                <a:solidFill>
                                  <a:prstClr val="black"/>
                                </a:solidFill>
                                <a:latin typeface="Cambria Math"/>
                                <a:cs typeface="Times New Roman" panose="02020603050405020304" pitchFamily="18" charset="0"/>
                              </a:rPr>
                              <m:t>h</m:t>
                            </m:r>
                            <m:r>
                              <a:rPr lang="en-US" sz="2400" b="0" i="1" smtClean="0">
                                <a:solidFill>
                                  <a:prstClr val="black"/>
                                </a:solidFill>
                                <a:latin typeface="Cambria Math"/>
                                <a:cs typeface="Times New Roman" panose="02020603050405020304" pitchFamily="18" charset="0"/>
                              </a:rPr>
                              <m:t>𝑑</m:t>
                            </m:r>
                          </m:sub>
                        </m:sSub>
                      </m:e>
                    </m:acc>
                    <m:r>
                      <a:rPr lang="en-US" sz="2400" b="0" i="1" smtClean="0">
                        <a:solidFill>
                          <a:prstClr val="black"/>
                        </a:solidFill>
                        <a:latin typeface="Cambria Math"/>
                        <a:cs typeface="Times New Roman" panose="02020603050405020304" pitchFamily="18" charset="0"/>
                      </a:rPr>
                      <m:t>=</m:t>
                    </m:r>
                    <m:r>
                      <a:rPr lang="en-US" sz="2400" b="0" i="1" smtClean="0">
                        <a:solidFill>
                          <a:prstClr val="black"/>
                        </a:solidFill>
                        <a:latin typeface="Cambria Math"/>
                        <a:cs typeface="Times New Roman" panose="02020603050405020304" pitchFamily="18" charset="0"/>
                      </a:rPr>
                      <m:t>𝑚</m:t>
                    </m:r>
                    <m:acc>
                      <m:accPr>
                        <m:chr m:val="⃗"/>
                        <m:ctrlPr>
                          <a:rPr lang="en-US" sz="2400" b="0" i="1" smtClean="0">
                            <a:solidFill>
                              <a:prstClr val="black"/>
                            </a:solidFill>
                            <a:latin typeface="Cambria Math" panose="02040503050406030204" pitchFamily="18" charset="0"/>
                            <a:cs typeface="Times New Roman" panose="02020603050405020304" pitchFamily="18" charset="0"/>
                          </a:rPr>
                        </m:ctrlPr>
                      </m:accPr>
                      <m:e>
                        <m:r>
                          <a:rPr lang="en-US" sz="2400" b="0" i="1" smtClean="0">
                            <a:solidFill>
                              <a:prstClr val="black"/>
                            </a:solidFill>
                            <a:latin typeface="Cambria Math"/>
                            <a:cs typeface="Times New Roman" panose="02020603050405020304" pitchFamily="18" charset="0"/>
                          </a:rPr>
                          <m:t>𝑔</m:t>
                        </m:r>
                      </m:e>
                    </m:acc>
                  </m:oMath>
                </a14:m>
                <a:endParaRPr lang="en-US" sz="24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97937" y="5181600"/>
                <a:ext cx="7902077" cy="1279389"/>
              </a:xfrm>
              <a:prstGeom prst="rect">
                <a:avLst/>
              </a:prstGeom>
              <a:blipFill rotWithShape="1">
                <a:blip r:embed="rId4"/>
                <a:stretch>
                  <a:fillRect l="-1234" t="-3791"/>
                </a:stretch>
              </a:blipFill>
            </p:spPr>
            <p:txBody>
              <a:bodyPr/>
              <a:lstStyle/>
              <a:p>
                <a:r>
                  <a:rPr lang="en-US">
                    <a:noFill/>
                  </a:rPr>
                  <a:t> </a:t>
                </a:r>
              </a:p>
            </p:txBody>
          </p:sp>
        </mc:Fallback>
      </mc:AlternateContent>
      <p:sp>
        <p:nvSpPr>
          <p:cNvPr id="20" name="Rectangle 1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2" name="Rectangle 14"/>
          <p:cNvSpPr>
            <a:spLocks noChangeArrowheads="1"/>
          </p:cNvSpPr>
          <p:nvPr/>
        </p:nvSpPr>
        <p:spPr bwMode="auto">
          <a:xfrm>
            <a:off x="2" y="-161807"/>
            <a:ext cx="320475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solidFill>
                <a:prstClr val="black"/>
              </a:solidFill>
            </a:endParaRPr>
          </a:p>
        </p:txBody>
      </p:sp>
      <p:sp>
        <p:nvSpPr>
          <p:cNvPr id="24" name="Rectangle 16"/>
          <p:cNvSpPr>
            <a:spLocks noChangeArrowheads="1"/>
          </p:cNvSpPr>
          <p:nvPr/>
        </p:nvSpPr>
        <p:spPr bwMode="auto">
          <a:xfrm>
            <a:off x="2" y="-1370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Tree>
    <p:extLst>
      <p:ext uri="{BB962C8B-B14F-4D97-AF65-F5344CB8AC3E}">
        <p14:creationId xmlns:p14="http://schemas.microsoft.com/office/powerpoint/2010/main" val="255573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9">
                                            <p:txEl>
                                              <p:pRg st="0" end="0"/>
                                            </p:txEl>
                                          </p:spTgt>
                                        </p:tgtEl>
                                        <p:attrNameLst>
                                          <p:attrName>style.visibility</p:attrName>
                                        </p:attrNameLst>
                                      </p:cBhvr>
                                      <p:to>
                                        <p:strVal val="visible"/>
                                      </p:to>
                                    </p:set>
                                    <p:animEffect transition="in" filter="barn(inVertical)">
                                      <p:cBhvr>
                                        <p:cTn id="53"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00102" y="184666"/>
            <a:ext cx="9359901" cy="559812"/>
          </a:xfrm>
          <a:solidFill>
            <a:schemeClr val="bg1"/>
          </a:solidFill>
          <a:ln>
            <a:noFill/>
          </a:ln>
        </p:spPr>
        <p:style>
          <a:lnRef idx="1">
            <a:schemeClr val="accent5"/>
          </a:lnRef>
          <a:fillRef idx="3">
            <a:schemeClr val="accent5"/>
          </a:fillRef>
          <a:effectRef idx="2">
            <a:schemeClr val="accent5"/>
          </a:effectRef>
          <a:fontRef idx="minor">
            <a:schemeClr val="lt1"/>
          </a:fontRef>
        </p:style>
        <p:txBody>
          <a:bodyPr>
            <a:normAutofit fontScale="90000"/>
          </a:bodyPr>
          <a:lstStyle/>
          <a:p>
            <a:pPr algn="ctr"/>
            <a:r>
              <a:rPr lang="vi-VN" sz="3600" b="1" dirty="0">
                <a:solidFill>
                  <a:schemeClr val="tx1"/>
                </a:solidFill>
                <a:latin typeface="+mj-lt"/>
              </a:rPr>
              <a:t>II. CƯỜNG ĐỘ TRƯỜNG HẤP DẪN</a:t>
            </a:r>
            <a:endParaRPr lang="en-US" sz="3600" b="1" dirty="0">
              <a:solidFill>
                <a:schemeClr val="tx1"/>
              </a:solidFill>
              <a:latin typeface="+mj-lt"/>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880919" y="4400406"/>
            <a:ext cx="10430164" cy="2316912"/>
          </a:xfrm>
          <a:prstGeom prst="rect">
            <a:avLst/>
          </a:prstGeom>
          <a:noFill/>
          <a:ln>
            <a:noFill/>
          </a:ln>
        </p:spPr>
      </p:pic>
      <p:sp>
        <p:nvSpPr>
          <p:cNvPr id="6" name="TextBox 5"/>
          <p:cNvSpPr txBox="1"/>
          <p:nvPr/>
        </p:nvSpPr>
        <p:spPr>
          <a:xfrm>
            <a:off x="890155" y="1125201"/>
            <a:ext cx="6606309" cy="230832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400" dirty="0" err="1">
                <a:latin typeface="Times New Roman" panose="02020603050405020304" pitchFamily="18" charset="0"/>
                <a:cs typeface="Times New Roman" panose="02020603050405020304" pitchFamily="18" charset="0"/>
              </a:rPr>
              <a:t>Cường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dẫn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t>
            </a:r>
            <a:r>
              <a:rPr lang="en-US" sz="2400" baseline="-25000" dirty="0" err="1">
                <a:latin typeface="Times New Roman" panose="02020603050405020304" pitchFamily="18" charset="0"/>
                <a:cs typeface="Times New Roman" panose="02020603050405020304" pitchFamily="18" charset="0"/>
              </a:rPr>
              <a:t>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Trong đó: R là bán kính cầu, h là độ cao của điểm A </a:t>
            </a:r>
          </a:p>
        </p:txBody>
      </p:sp>
      <p:sp>
        <p:nvSpPr>
          <p:cNvPr id="8"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470181765"/>
              </p:ext>
            </p:extLst>
          </p:nvPr>
        </p:nvGraphicFramePr>
        <p:xfrm>
          <a:off x="3149600" y="2527916"/>
          <a:ext cx="1489115" cy="733444"/>
        </p:xfrm>
        <a:graphic>
          <a:graphicData uri="http://schemas.openxmlformats.org/presentationml/2006/ole">
            <mc:AlternateContent xmlns:mc="http://schemas.openxmlformats.org/markup-compatibility/2006">
              <mc:Choice xmlns:v="urn:schemas-microsoft-com:vml" Requires="v">
                <p:oleObj name="Equation" r:id="rId3" imgW="850680" imgH="419040" progId="Equation.DSMT4">
                  <p:embed/>
                </p:oleObj>
              </mc:Choice>
              <mc:Fallback>
                <p:oleObj name="Equation" r:id="rId3" imgW="850680" imgH="419040" progId="Equation.DSMT4">
                  <p:embed/>
                  <p:pic>
                    <p:nvPicPr>
                      <p:cNvPr id="0" name=""/>
                      <p:cNvPicPr>
                        <a:picLocks noChangeAspect="1" noChangeArrowheads="1"/>
                      </p:cNvPicPr>
                      <p:nvPr/>
                    </p:nvPicPr>
                    <p:blipFill>
                      <a:blip r:embed="rId4"/>
                      <a:srcRect/>
                      <a:stretch>
                        <a:fillRect/>
                      </a:stretch>
                    </p:blipFill>
                    <p:spPr bwMode="auto">
                      <a:xfrm>
                        <a:off x="3149600" y="2527916"/>
                        <a:ext cx="1489115" cy="733444"/>
                      </a:xfrm>
                      <a:prstGeom prst="rect">
                        <a:avLst/>
                      </a:prstGeom>
                      <a:noFill/>
                    </p:spPr>
                  </p:pic>
                </p:oleObj>
              </mc:Fallback>
            </mc:AlternateContent>
          </a:graphicData>
        </a:graphic>
      </p:graphicFrame>
      <p:grpSp>
        <p:nvGrpSpPr>
          <p:cNvPr id="29" name="Group 28"/>
          <p:cNvGrpSpPr/>
          <p:nvPr/>
        </p:nvGrpSpPr>
        <p:grpSpPr>
          <a:xfrm>
            <a:off x="8698347" y="1328338"/>
            <a:ext cx="1921164" cy="2888913"/>
            <a:chOff x="8698345" y="1328334"/>
            <a:chExt cx="1921164" cy="2888913"/>
          </a:xfrm>
        </p:grpSpPr>
        <p:cxnSp>
          <p:nvCxnSpPr>
            <p:cNvPr id="20" name="Straight Connector 19"/>
            <p:cNvCxnSpPr/>
            <p:nvPr/>
          </p:nvCxnSpPr>
          <p:spPr>
            <a:xfrm>
              <a:off x="9633527" y="1556617"/>
              <a:ext cx="18473" cy="170474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28" name="Group 27"/>
            <p:cNvGrpSpPr/>
            <p:nvPr/>
          </p:nvGrpSpPr>
          <p:grpSpPr>
            <a:xfrm>
              <a:off x="8698345" y="1328334"/>
              <a:ext cx="1921164" cy="2888913"/>
              <a:chOff x="8698345" y="1328334"/>
              <a:chExt cx="1921164" cy="2888913"/>
            </a:xfrm>
          </p:grpSpPr>
          <p:sp>
            <p:nvSpPr>
              <p:cNvPr id="18" name="Oval 17"/>
              <p:cNvSpPr/>
              <p:nvPr/>
            </p:nvSpPr>
            <p:spPr>
              <a:xfrm>
                <a:off x="8698345" y="2323792"/>
                <a:ext cx="1921164" cy="18934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9591039" y="1503680"/>
                <a:ext cx="91440" cy="914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845040" y="1328334"/>
                <a:ext cx="314960" cy="369332"/>
              </a:xfrm>
              <a:prstGeom prst="rect">
                <a:avLst/>
              </a:prstGeom>
              <a:noFill/>
            </p:spPr>
            <p:txBody>
              <a:bodyPr wrap="square" rtlCol="0">
                <a:spAutoFit/>
              </a:bodyPr>
              <a:lstStyle/>
              <a:p>
                <a:r>
                  <a:rPr lang="en-US" dirty="0"/>
                  <a:t>A</a:t>
                </a:r>
              </a:p>
            </p:txBody>
          </p:sp>
          <p:sp>
            <p:nvSpPr>
              <p:cNvPr id="24" name="TextBox 23"/>
              <p:cNvSpPr txBox="1"/>
              <p:nvPr/>
            </p:nvSpPr>
            <p:spPr>
              <a:xfrm>
                <a:off x="9216506" y="3444519"/>
                <a:ext cx="943494" cy="369332"/>
              </a:xfrm>
              <a:prstGeom prst="rect">
                <a:avLst/>
              </a:prstGeom>
              <a:noFill/>
            </p:spPr>
            <p:txBody>
              <a:bodyPr wrap="square" rtlCol="0">
                <a:spAutoFit/>
              </a:bodyPr>
              <a:lstStyle/>
              <a:p>
                <a:pPr algn="ctr"/>
                <a:r>
                  <a:rPr lang="en-US" dirty="0"/>
                  <a:t>O</a:t>
                </a:r>
              </a:p>
            </p:txBody>
          </p:sp>
          <p:sp>
            <p:nvSpPr>
              <p:cNvPr id="25" name="TextBox 24"/>
              <p:cNvSpPr txBox="1"/>
              <p:nvPr/>
            </p:nvSpPr>
            <p:spPr>
              <a:xfrm>
                <a:off x="9591040" y="2540001"/>
                <a:ext cx="342206" cy="369332"/>
              </a:xfrm>
              <a:prstGeom prst="rect">
                <a:avLst/>
              </a:prstGeom>
              <a:noFill/>
            </p:spPr>
            <p:txBody>
              <a:bodyPr wrap="square" rtlCol="0">
                <a:spAutoFit/>
              </a:bodyPr>
              <a:lstStyle/>
              <a:p>
                <a:r>
                  <a:rPr lang="en-US" dirty="0"/>
                  <a:t>R</a:t>
                </a:r>
              </a:p>
            </p:txBody>
          </p:sp>
          <p:sp>
            <p:nvSpPr>
              <p:cNvPr id="26" name="TextBox 25"/>
              <p:cNvSpPr txBox="1"/>
              <p:nvPr/>
            </p:nvSpPr>
            <p:spPr>
              <a:xfrm>
                <a:off x="9628447" y="1769120"/>
                <a:ext cx="292793" cy="380672"/>
              </a:xfrm>
              <a:prstGeom prst="rect">
                <a:avLst/>
              </a:prstGeom>
              <a:noFill/>
            </p:spPr>
            <p:txBody>
              <a:bodyPr wrap="square" rtlCol="0">
                <a:spAutoFit/>
              </a:bodyPr>
              <a:lstStyle/>
              <a:p>
                <a:r>
                  <a:rPr lang="en-US" dirty="0"/>
                  <a:t>h</a:t>
                </a:r>
              </a:p>
            </p:txBody>
          </p:sp>
        </p:grpSp>
      </p:grpSp>
      <p:cxnSp>
        <p:nvCxnSpPr>
          <p:cNvPr id="31" name="Straight Connector 30"/>
          <p:cNvCxnSpPr/>
          <p:nvPr/>
        </p:nvCxnSpPr>
        <p:spPr>
          <a:xfrm>
            <a:off x="9638608" y="2323792"/>
            <a:ext cx="3232" cy="937568"/>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63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fade">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additive="base">
                                        <p:cTn id="2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56640" y="1183958"/>
            <a:ext cx="6664960" cy="3083242"/>
          </a:xfrm>
          <a:solidFill>
            <a:schemeClr val="bg1"/>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a:normAutofit fontScale="62500" lnSpcReduction="20000"/>
          </a:bodyPr>
          <a:lstStyle/>
          <a:p>
            <a:pPr algn="l"/>
            <a:r>
              <a:rPr lang="en-US" sz="4200" b="1" dirty="0">
                <a:latin typeface="Times New Roman" pitchFamily="18" charset="0"/>
                <a:cs typeface="Times New Roman" pitchFamily="18" charset="0"/>
              </a:rPr>
              <a:t>2. </a:t>
            </a:r>
            <a:r>
              <a:rPr lang="en-US" sz="4200" b="1" dirty="0" err="1">
                <a:latin typeface="Times New Roman" pitchFamily="18" charset="0"/>
                <a:cs typeface="Times New Roman" pitchFamily="18" charset="0"/>
              </a:rPr>
              <a:t>Đường</a:t>
            </a:r>
            <a:r>
              <a:rPr lang="en-US" sz="4200" b="1" dirty="0">
                <a:latin typeface="Times New Roman" pitchFamily="18" charset="0"/>
                <a:cs typeface="Times New Roman" pitchFamily="18" charset="0"/>
              </a:rPr>
              <a:t> </a:t>
            </a:r>
            <a:r>
              <a:rPr lang="en-US" sz="4200" b="1" dirty="0" err="1">
                <a:latin typeface="Times New Roman" pitchFamily="18" charset="0"/>
                <a:cs typeface="Times New Roman" pitchFamily="18" charset="0"/>
              </a:rPr>
              <a:t>sức</a:t>
            </a:r>
            <a:r>
              <a:rPr lang="en-US" sz="4200" b="1" dirty="0">
                <a:latin typeface="Times New Roman" pitchFamily="18" charset="0"/>
                <a:cs typeface="Times New Roman" pitchFamily="18" charset="0"/>
              </a:rPr>
              <a:t> </a:t>
            </a:r>
            <a:r>
              <a:rPr lang="en-US" sz="4200" b="1" dirty="0" err="1">
                <a:latin typeface="Times New Roman" pitchFamily="18" charset="0"/>
                <a:cs typeface="Times New Roman" pitchFamily="18" charset="0"/>
              </a:rPr>
              <a:t>trường</a:t>
            </a:r>
            <a:r>
              <a:rPr lang="en-US" sz="4200" b="1" dirty="0">
                <a:latin typeface="Times New Roman" pitchFamily="18" charset="0"/>
                <a:cs typeface="Times New Roman" pitchFamily="18" charset="0"/>
              </a:rPr>
              <a:t> </a:t>
            </a:r>
            <a:r>
              <a:rPr lang="en-US" sz="4200" b="1" dirty="0" err="1">
                <a:latin typeface="Times New Roman" pitchFamily="18" charset="0"/>
                <a:cs typeface="Times New Roman" pitchFamily="18" charset="0"/>
              </a:rPr>
              <a:t>hấp</a:t>
            </a:r>
            <a:r>
              <a:rPr lang="en-US" sz="4200" b="1" dirty="0">
                <a:latin typeface="Times New Roman" pitchFamily="18" charset="0"/>
                <a:cs typeface="Times New Roman" pitchFamily="18" charset="0"/>
              </a:rPr>
              <a:t> </a:t>
            </a:r>
            <a:r>
              <a:rPr lang="en-US" sz="4200" b="1" dirty="0" err="1">
                <a:latin typeface="Times New Roman" pitchFamily="18" charset="0"/>
                <a:cs typeface="Times New Roman" pitchFamily="18" charset="0"/>
              </a:rPr>
              <a:t>dẫn</a:t>
            </a:r>
            <a:endParaRPr lang="en-US" sz="4200" b="1" dirty="0">
              <a:latin typeface="Times New Roman" pitchFamily="18" charset="0"/>
              <a:cs typeface="Times New Roman" pitchFamily="18" charset="0"/>
            </a:endParaRPr>
          </a:p>
          <a:p>
            <a:pPr algn="just"/>
            <a:r>
              <a:rPr lang="en-US" sz="4200" dirty="0">
                <a:latin typeface="Times New Roman" pitchFamily="18" charset="0"/>
                <a:cs typeface="Times New Roman" pitchFamily="18" charset="0"/>
              </a:rPr>
              <a:t> - </a:t>
            </a:r>
            <a:r>
              <a:rPr lang="en-US" sz="4200" dirty="0" err="1">
                <a:latin typeface="Times New Roman" pitchFamily="18" charset="0"/>
                <a:cs typeface="Times New Roman" pitchFamily="18" charset="0"/>
              </a:rPr>
              <a:t>Đường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sức</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trường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hấp</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dẫn</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gây</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bởi</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một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vật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chất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điểm</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là</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các</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thẳng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đi</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từ</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vô</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cùng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hướng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vào</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tâm</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của</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vật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Hình</a:t>
            </a:r>
            <a:r>
              <a:rPr lang="en-US" sz="4200" dirty="0">
                <a:latin typeface="Times New Roman" pitchFamily="18" charset="0"/>
                <a:cs typeface="Times New Roman" pitchFamily="18" charset="0"/>
              </a:rPr>
              <a:t> 2.3)</a:t>
            </a:r>
          </a:p>
          <a:p>
            <a:pPr algn="just"/>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Càng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gần</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vật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thì</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độ</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trường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hấp</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dẫn</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càng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lớn</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nên</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sức</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có</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mật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độ</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dày</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càng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xa</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vật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thì</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độ</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trường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hấp</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dẫn</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càng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nhỏ</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nên</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đường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sức</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có</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mật</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độ</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càng</a:t>
            </a:r>
            <a:r>
              <a:rPr lang="en-US" sz="4200" dirty="0">
                <a:latin typeface="Times New Roman" pitchFamily="18" charset="0"/>
                <a:cs typeface="Times New Roman" pitchFamily="18" charset="0"/>
              </a:rPr>
              <a:t> </a:t>
            </a:r>
            <a:r>
              <a:rPr lang="en-US" sz="4200" dirty="0" err="1">
                <a:latin typeface="Times New Roman" pitchFamily="18" charset="0"/>
                <a:cs typeface="Times New Roman" pitchFamily="18" charset="0"/>
              </a:rPr>
              <a:t>thưa</a:t>
            </a:r>
            <a:r>
              <a:rPr lang="en-US" sz="4200" dirty="0">
                <a:latin typeface="Times New Roman" pitchFamily="18" charset="0"/>
                <a:cs typeface="Times New Roman" pitchFamily="18" charset="0"/>
              </a:rPr>
              <a:t>.</a:t>
            </a:r>
          </a:p>
          <a:p>
            <a:pPr algn="l"/>
            <a:endParaRPr lang="en-US" dirty="0"/>
          </a:p>
          <a:p>
            <a:pPr algn="l"/>
            <a:endParaRPr lang="en-US" dirty="0"/>
          </a:p>
        </p:txBody>
      </p:sp>
      <p:sp>
        <p:nvSpPr>
          <p:cNvPr id="4" name="Title 1"/>
          <p:cNvSpPr>
            <a:spLocks noGrp="1"/>
          </p:cNvSpPr>
          <p:nvPr>
            <p:ph type="ctrTitle"/>
          </p:nvPr>
        </p:nvSpPr>
        <p:spPr>
          <a:xfrm>
            <a:off x="1056641" y="152400"/>
            <a:ext cx="9651999" cy="655782"/>
          </a:xfrm>
          <a:solidFill>
            <a:schemeClr val="bg1"/>
          </a:solidFill>
          <a:ln>
            <a:noFill/>
          </a:ln>
        </p:spPr>
        <p:style>
          <a:lnRef idx="1">
            <a:schemeClr val="accent5"/>
          </a:lnRef>
          <a:fillRef idx="3">
            <a:schemeClr val="accent5"/>
          </a:fillRef>
          <a:effectRef idx="2">
            <a:schemeClr val="accent5"/>
          </a:effectRef>
          <a:fontRef idx="minor">
            <a:schemeClr val="lt1"/>
          </a:fontRef>
        </p:style>
        <p:txBody>
          <a:bodyPr>
            <a:normAutofit/>
          </a:bodyPr>
          <a:lstStyle/>
          <a:p>
            <a:pPr algn="l"/>
            <a:r>
              <a:rPr lang="vi-VN" sz="3600" b="1" dirty="0">
                <a:solidFill>
                  <a:schemeClr val="tx1"/>
                </a:solidFill>
                <a:latin typeface="+mj-lt"/>
              </a:rPr>
              <a:t>II. CƯỜNG ĐỘ TRƯỜNG HẤP DẪN</a:t>
            </a:r>
            <a:endParaRPr lang="en-US" sz="3600" b="1" dirty="0">
              <a:solidFill>
                <a:schemeClr val="tx1"/>
              </a:solidFill>
              <a:latin typeface="+mj-lt"/>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7934960" y="1138238"/>
            <a:ext cx="3352800" cy="2971482"/>
          </a:xfrm>
          <a:prstGeom prst="rect">
            <a:avLst/>
          </a:prstGeom>
          <a:noFill/>
          <a:ln>
            <a:noFill/>
          </a:ln>
        </p:spPr>
      </p:pic>
      <p:sp>
        <p:nvSpPr>
          <p:cNvPr id="2" name="TextBox 1"/>
          <p:cNvSpPr txBox="1"/>
          <p:nvPr/>
        </p:nvSpPr>
        <p:spPr>
          <a:xfrm>
            <a:off x="1056640" y="4419604"/>
            <a:ext cx="6878320" cy="150810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n-US" sz="2300" dirty="0" err="1">
                <a:latin typeface="Times New Roman" panose="02020603050405020304" pitchFamily="18" charset="0"/>
                <a:cs typeface="Times New Roman" panose="02020603050405020304" pitchFamily="18" charset="0"/>
              </a:rPr>
              <a:t>Xét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phạm</a:t>
            </a:r>
            <a:r>
              <a:rPr lang="en-US" sz="2300" dirty="0">
                <a:latin typeface="Times New Roman" panose="02020603050405020304" pitchFamily="18" charset="0"/>
                <a:cs typeface="Times New Roman" panose="02020603050405020304" pitchFamily="18" charset="0"/>
              </a:rPr>
              <a:t> vi </a:t>
            </a:r>
            <a:r>
              <a:rPr lang="en-US" sz="2300" dirty="0" err="1">
                <a:latin typeface="Times New Roman" panose="02020603050405020304" pitchFamily="18" charset="0"/>
                <a:cs typeface="Times New Roman" panose="02020603050405020304" pitchFamily="18" charset="0"/>
              </a:rPr>
              <a:t>hẹp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trường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hấp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dẫn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thì</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chúng</a:t>
            </a:r>
            <a:r>
              <a:rPr lang="en-US" sz="2300" dirty="0">
                <a:latin typeface="Times New Roman" panose="02020603050405020304" pitchFamily="18" charset="0"/>
                <a:cs typeface="Times New Roman" panose="02020603050405020304" pitchFamily="18" charset="0"/>
              </a:rPr>
              <a:t> ta </a:t>
            </a:r>
            <a:r>
              <a:rPr lang="en-US" sz="2300" dirty="0" err="1">
                <a:latin typeface="Times New Roman" panose="02020603050405020304" pitchFamily="18" charset="0"/>
                <a:cs typeface="Times New Roman" panose="02020603050405020304" pitchFamily="18" charset="0"/>
              </a:rPr>
              <a:t>coi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đúng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trường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đều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Đường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sức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trường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hấp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dẫn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những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đường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thẳng</a:t>
            </a:r>
            <a:r>
              <a:rPr lang="en-US" sz="2300" dirty="0">
                <a:latin typeface="Times New Roman" panose="02020603050405020304" pitchFamily="18" charset="0"/>
                <a:cs typeface="Times New Roman" panose="02020603050405020304" pitchFamily="18" charset="0"/>
              </a:rPr>
              <a:t> song </a:t>
            </a:r>
            <a:r>
              <a:rPr lang="en-US" sz="2300" dirty="0" err="1">
                <a:latin typeface="Times New Roman" panose="02020603050405020304" pitchFamily="18" charset="0"/>
                <a:cs typeface="Times New Roman" panose="02020603050405020304" pitchFamily="18" charset="0"/>
              </a:rPr>
              <a:t>song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cùng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chiều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đều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nhau</a:t>
            </a:r>
            <a:endParaRPr lang="en-US" sz="2300" dirty="0">
              <a:latin typeface="Times New Roman" panose="02020603050405020304" pitchFamily="18" charset="0"/>
              <a:cs typeface="Times New Roman" panose="02020603050405020304" pitchFamily="18"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41259" y="4716560"/>
            <a:ext cx="2338503" cy="1628822"/>
          </a:xfrm>
          <a:prstGeom prst="rect">
            <a:avLst/>
          </a:prstGeom>
          <a:noFill/>
          <a:ln>
            <a:noFill/>
          </a:ln>
        </p:spPr>
      </p:pic>
    </p:spTree>
    <p:extLst>
      <p:ext uri="{BB962C8B-B14F-4D97-AF65-F5344CB8AC3E}">
        <p14:creationId xmlns:p14="http://schemas.microsoft.com/office/powerpoint/2010/main" val="203338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par>
                                <p:cTn id="41" presetID="22" presetClass="entr" presetSubtype="4"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1373" y="586109"/>
            <a:ext cx="10588625" cy="1746885"/>
          </a:xfrm>
        </p:spPr>
        <p:txBody>
          <a:bodyPr>
            <a:normAutofit/>
          </a:bodyPr>
          <a:lstStyle/>
          <a:p>
            <a:r>
              <a:rPr lang="en-US" sz="3200" b="1" dirty="0">
                <a:latin typeface="Times New Roman" panose="02020603050405020304" charset="0"/>
                <a:cs typeface="Times New Roman" panose="02020603050405020304" charset="0"/>
              </a:rPr>
              <a:t>III. </a:t>
            </a:r>
            <a:r>
              <a:rPr lang="en-US" sz="3200" b="1" dirty="0">
                <a:latin typeface="Times New Roman" pitchFamily="18" charset="0"/>
                <a:cs typeface="Times New Roman" pitchFamily="18" charset="0"/>
              </a:rPr>
              <a:t>CƯỜNG ĐỘ TRƯỜNG HẤP DẪN CỦA TRÁI ĐẤT</a:t>
            </a:r>
          </a:p>
        </p:txBody>
      </p:sp>
      <p:sp>
        <p:nvSpPr>
          <p:cNvPr id="3" name="Subtitle 2"/>
          <p:cNvSpPr>
            <a:spLocks noGrp="1"/>
          </p:cNvSpPr>
          <p:nvPr>
            <p:ph type="subTitle" idx="1"/>
          </p:nvPr>
        </p:nvSpPr>
        <p:spPr>
          <a:xfrm>
            <a:off x="1076961" y="2600964"/>
            <a:ext cx="10313035" cy="3578225"/>
          </a:xfrm>
        </p:spPr>
        <p:txBody>
          <a:bodyPr>
            <a:normAutofit/>
          </a:bodyPr>
          <a:lstStyle/>
          <a:p>
            <a:pPr marL="457200" indent="-457200" algn="just">
              <a:buFont typeface="Wingdings" panose="05000000000000000000" charset="0"/>
              <a:buChar char="q"/>
            </a:pPr>
            <a:r>
              <a:rPr lang="en-US" sz="2800" dirty="0">
                <a:latin typeface="Times New Roman" panose="02020603050405020304" charset="0"/>
                <a:cs typeface="Times New Roman" panose="02020603050405020304" charset="0"/>
              </a:rPr>
              <a:t>Trái Đất có thể xem là hình cầu đồng nhất nên khối lượng của nó coi như tập trung ở tâm khi xét trường hấp dẫn của nó ở ngoài bề mặt của Trái Đất </a:t>
            </a:r>
          </a:p>
          <a:p>
            <a:pPr algn="l"/>
            <a:endParaRPr lang="en-US" sz="2800" dirty="0">
              <a:latin typeface="Times New Roman" panose="02020603050405020304" charset="0"/>
              <a:cs typeface="Times New Roman" panose="02020603050405020304" charset="0"/>
            </a:endParaRPr>
          </a:p>
          <a:p>
            <a:pPr marL="457200" indent="-457200" algn="just">
              <a:buFont typeface="Wingdings" panose="05000000000000000000" charset="0"/>
              <a:buChar char="q"/>
            </a:pPr>
            <a:r>
              <a:rPr lang="en-US" sz="2800" dirty="0">
                <a:latin typeface="Times New Roman" panose="02020603050405020304" charset="0"/>
                <a:cs typeface="Times New Roman" panose="02020603050405020304" charset="0"/>
              </a:rPr>
              <a:t>Các điểm trên mặt cầu cách đều tâm Trái Đất có độ lớn cường độ trường hấp dẫn bằng nhau và tỉ lệ nghịch với bình phương bán kính mặt cầu nhưng có hướng khác nhau.</a:t>
            </a:r>
          </a:p>
        </p:txBody>
      </p:sp>
    </p:spTree>
    <p:extLst>
      <p:ext uri="{BB962C8B-B14F-4D97-AF65-F5344CB8AC3E}">
        <p14:creationId xmlns:p14="http://schemas.microsoft.com/office/powerpoint/2010/main" val="44870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n81 zalo Nguyen Thi Tho"/>
          <p:cNvPicPr>
            <a:picLocks noChangeAspect="1" noChangeArrowheads="1"/>
          </p:cNvPicPr>
          <p:nvPr/>
        </p:nvPicPr>
        <p:blipFill>
          <a:blip r:embed="rId2">
            <a:extLst>
              <a:ext uri="{28A0092B-C50C-407E-A947-70E740481C1C}">
                <a14:useLocalDpi xmlns:a14="http://schemas.microsoft.com/office/drawing/2010/main" val="0"/>
              </a:ext>
            </a:extLst>
          </a:blip>
          <a:srcRect l="53197"/>
          <a:stretch>
            <a:fillRect/>
          </a:stretch>
        </p:blipFill>
        <p:spPr bwMode="auto">
          <a:xfrm>
            <a:off x="1" y="1219201"/>
            <a:ext cx="2694312"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1" descr="n81 zalo Nguyen Thi Tho"/>
          <p:cNvSpPr>
            <a:spLocks noGrp="1"/>
          </p:cNvSpPr>
          <p:nvPr>
            <p:ph type="title"/>
          </p:nvPr>
        </p:nvSpPr>
        <p:spPr>
          <a:xfrm>
            <a:off x="1809720" y="285728"/>
            <a:ext cx="8684000" cy="827200"/>
          </a:xfrm>
        </p:spPr>
        <p:txBody>
          <a:bodyPr/>
          <a:lstStyle/>
          <a:p>
            <a:r>
              <a:rPr lang="en-US" sz="4400" dirty="0" err="1">
                <a:latin typeface="Sitka Small" pitchFamily="2" charset="0"/>
              </a:rPr>
              <a:t>Nội</a:t>
            </a:r>
            <a:r>
              <a:rPr lang="en-US" sz="4400" dirty="0">
                <a:latin typeface="Sitka Small" pitchFamily="2" charset="0"/>
              </a:rPr>
              <a:t> dung</a:t>
            </a:r>
          </a:p>
        </p:txBody>
      </p:sp>
      <p:sp>
        <p:nvSpPr>
          <p:cNvPr id="16388" name="AutoShape 2" descr="n81 zalo Nguyen Thi Tho"/>
          <p:cNvSpPr>
            <a:spLocks noChangeArrowheads="1"/>
          </p:cNvSpPr>
          <p:nvPr/>
        </p:nvSpPr>
        <p:spPr bwMode="gray">
          <a:xfrm rot="5400000">
            <a:off x="-2648230" y="1134813"/>
            <a:ext cx="4430713" cy="5056691"/>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401 w 21600"/>
              <a:gd name="T13" fmla="*/ 0 h 21600"/>
              <a:gd name="T14" fmla="*/ 21199 w 21600"/>
              <a:gd name="T15" fmla="*/ 13628 h 21600"/>
            </a:gdLst>
            <a:ahLst/>
            <a:cxnLst>
              <a:cxn ang="T8">
                <a:pos x="T0" y="T1"/>
              </a:cxn>
              <a:cxn ang="T9">
                <a:pos x="T2" y="T3"/>
              </a:cxn>
              <a:cxn ang="T10">
                <a:pos x="T4" y="T5"/>
              </a:cxn>
              <a:cxn ang="T11">
                <a:pos x="T6" y="T7"/>
              </a:cxn>
            </a:cxnLst>
            <a:rect l="T12" t="T13" r="T14" b="T15"/>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0">
            <a:gsLst>
              <a:gs pos="0">
                <a:srgbClr val="FFFFFF"/>
              </a:gs>
              <a:gs pos="100000">
                <a:srgbClr val="0099FF"/>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defTabSz="1219170" eaLnBrk="1" fontAlgn="auto" hangingPunct="1">
              <a:spcBef>
                <a:spcPts val="0"/>
              </a:spcBef>
              <a:spcAft>
                <a:spcPts val="0"/>
              </a:spcAft>
              <a:buClr>
                <a:srgbClr val="000000"/>
              </a:buClr>
            </a:pPr>
            <a:endParaRPr lang="en-US" sz="1867" kern="0">
              <a:solidFill>
                <a:srgbClr val="000000"/>
              </a:solidFill>
              <a:latin typeface="Sitka Small" panose="02000505000000020004" pitchFamily="2" charset="0"/>
              <a:cs typeface="Arial"/>
              <a:sym typeface="Arial"/>
            </a:endParaRPr>
          </a:p>
        </p:txBody>
      </p:sp>
      <p:grpSp>
        <p:nvGrpSpPr>
          <p:cNvPr id="2" name="Group 41" descr="n81 zalo Nguyen Thi Tho"/>
          <p:cNvGrpSpPr>
            <a:grpSpLocks/>
          </p:cNvGrpSpPr>
          <p:nvPr/>
        </p:nvGrpSpPr>
        <p:grpSpPr bwMode="auto">
          <a:xfrm>
            <a:off x="1236176" y="1621088"/>
            <a:ext cx="6689528" cy="912814"/>
            <a:chOff x="720" y="923"/>
            <a:chExt cx="3652" cy="575"/>
          </a:xfrm>
        </p:grpSpPr>
        <p:sp>
          <p:nvSpPr>
            <p:cNvPr id="64" name="AutoShape 5"/>
            <p:cNvSpPr>
              <a:spLocks noChangeArrowheads="1"/>
            </p:cNvSpPr>
            <p:nvPr/>
          </p:nvSpPr>
          <p:spPr bwMode="gray">
            <a:xfrm>
              <a:off x="878" y="923"/>
              <a:ext cx="3494" cy="575"/>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grpSp>
          <p:nvGrpSpPr>
            <p:cNvPr id="3" name="Group 64"/>
            <p:cNvGrpSpPr>
              <a:grpSpLocks/>
            </p:cNvGrpSpPr>
            <p:nvPr/>
          </p:nvGrpSpPr>
          <p:grpSpPr bwMode="auto">
            <a:xfrm>
              <a:off x="720" y="1028"/>
              <a:ext cx="300" cy="346"/>
              <a:chOff x="720" y="1172"/>
              <a:chExt cx="300" cy="346"/>
            </a:xfrm>
          </p:grpSpPr>
          <p:sp>
            <p:nvSpPr>
              <p:cNvPr id="68" name="Oval 7"/>
              <p:cNvSpPr>
                <a:spLocks noChangeArrowheads="1"/>
              </p:cNvSpPr>
              <p:nvPr/>
            </p:nvSpPr>
            <p:spPr bwMode="gray">
              <a:xfrm>
                <a:off x="720" y="1172"/>
                <a:ext cx="30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sp>
            <p:nvSpPr>
              <p:cNvPr id="16418" name="Oval 8"/>
              <p:cNvSpPr>
                <a:spLocks noChangeArrowheads="1"/>
              </p:cNvSpPr>
              <p:nvPr/>
            </p:nvSpPr>
            <p:spPr bwMode="gray">
              <a:xfrm>
                <a:off x="760" y="122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Sitka Small" panose="02000505000000020004" pitchFamily="2" charset="0"/>
                  <a:cs typeface="Arial"/>
                  <a:sym typeface="Arial"/>
                </a:endParaRPr>
              </a:p>
            </p:txBody>
          </p:sp>
        </p:grpSp>
        <p:sp>
          <p:nvSpPr>
            <p:cNvPr id="16415" name="Text Box 10"/>
            <p:cNvSpPr txBox="1">
              <a:spLocks noChangeArrowheads="1"/>
            </p:cNvSpPr>
            <p:nvPr/>
          </p:nvSpPr>
          <p:spPr bwMode="gray">
            <a:xfrm>
              <a:off x="760" y="1018"/>
              <a:ext cx="12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I</a:t>
              </a:r>
            </a:p>
          </p:txBody>
        </p:sp>
        <p:sp>
          <p:nvSpPr>
            <p:cNvPr id="16416" name="Text Box 11"/>
            <p:cNvSpPr txBox="1">
              <a:spLocks noChangeArrowheads="1"/>
            </p:cNvSpPr>
            <p:nvPr/>
          </p:nvSpPr>
          <p:spPr bwMode="gray">
            <a:xfrm>
              <a:off x="1037" y="1024"/>
              <a:ext cx="284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Lực hấp dẫn của Trái đất</a:t>
              </a:r>
            </a:p>
          </p:txBody>
        </p:sp>
      </p:grpSp>
      <p:grpSp>
        <p:nvGrpSpPr>
          <p:cNvPr id="4" name="Group 42" descr="n81 zalo Nguyen Thi Tho"/>
          <p:cNvGrpSpPr>
            <a:grpSpLocks/>
          </p:cNvGrpSpPr>
          <p:nvPr/>
        </p:nvGrpSpPr>
        <p:grpSpPr bwMode="auto">
          <a:xfrm>
            <a:off x="1776805" y="2720840"/>
            <a:ext cx="6731016" cy="906463"/>
            <a:chOff x="1104" y="1390"/>
            <a:chExt cx="3577" cy="571"/>
          </a:xfrm>
        </p:grpSpPr>
        <p:sp>
          <p:nvSpPr>
            <p:cNvPr id="71" name="AutoShape 4"/>
            <p:cNvSpPr>
              <a:spLocks noChangeArrowheads="1"/>
            </p:cNvSpPr>
            <p:nvPr/>
          </p:nvSpPr>
          <p:spPr bwMode="gray">
            <a:xfrm>
              <a:off x="1280" y="1390"/>
              <a:ext cx="3401" cy="571"/>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sp>
          <p:nvSpPr>
            <p:cNvPr id="16408" name="Text Box 12"/>
            <p:cNvSpPr txBox="1">
              <a:spLocks noChangeArrowheads="1"/>
            </p:cNvSpPr>
            <p:nvPr/>
          </p:nvSpPr>
          <p:spPr bwMode="gray">
            <a:xfrm>
              <a:off x="1466" y="1507"/>
              <a:ext cx="134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Lực hấp dẫn</a:t>
              </a:r>
              <a:endParaRPr lang="en-US" sz="2800" b="1" kern="0" dirty="0">
                <a:solidFill>
                  <a:srgbClr val="0070C0"/>
                </a:solidFill>
                <a:latin typeface="Sitka Small" panose="02000505000000020004" pitchFamily="2" charset="0"/>
                <a:cs typeface="Arial"/>
                <a:sym typeface="Arial"/>
              </a:endParaRPr>
            </a:p>
          </p:txBody>
        </p:sp>
        <p:grpSp>
          <p:nvGrpSpPr>
            <p:cNvPr id="5" name="Group 72"/>
            <p:cNvGrpSpPr>
              <a:grpSpLocks/>
            </p:cNvGrpSpPr>
            <p:nvPr/>
          </p:nvGrpSpPr>
          <p:grpSpPr bwMode="auto">
            <a:xfrm>
              <a:off x="1104" y="1508"/>
              <a:ext cx="292" cy="346"/>
              <a:chOff x="884" y="1192"/>
              <a:chExt cx="292" cy="346"/>
            </a:xfrm>
          </p:grpSpPr>
          <p:sp>
            <p:nvSpPr>
              <p:cNvPr id="75" name="Oval 15"/>
              <p:cNvSpPr>
                <a:spLocks noChangeArrowheads="1"/>
              </p:cNvSpPr>
              <p:nvPr/>
            </p:nvSpPr>
            <p:spPr bwMode="gray">
              <a:xfrm>
                <a:off x="884" y="1192"/>
                <a:ext cx="292"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sp>
            <p:nvSpPr>
              <p:cNvPr id="16412" name="Oval 16"/>
              <p:cNvSpPr>
                <a:spLocks noChangeArrowheads="1"/>
              </p:cNvSpPr>
              <p:nvPr/>
            </p:nvSpPr>
            <p:spPr bwMode="gray">
              <a:xfrm>
                <a:off x="932" y="1245"/>
                <a:ext cx="194"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Sitka Small" panose="02000505000000020004" pitchFamily="2" charset="0"/>
                  <a:cs typeface="Arial"/>
                  <a:sym typeface="Arial"/>
                </a:endParaRPr>
              </a:p>
            </p:txBody>
          </p:sp>
        </p:grpSp>
        <p:sp>
          <p:nvSpPr>
            <p:cNvPr id="16410" name="Text Box 17"/>
            <p:cNvSpPr txBox="1">
              <a:spLocks noChangeArrowheads="1"/>
            </p:cNvSpPr>
            <p:nvPr/>
          </p:nvSpPr>
          <p:spPr bwMode="gray">
            <a:xfrm>
              <a:off x="1118" y="1510"/>
              <a:ext cx="26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II</a:t>
              </a:r>
            </a:p>
          </p:txBody>
        </p:sp>
      </p:grpSp>
      <p:grpSp>
        <p:nvGrpSpPr>
          <p:cNvPr id="6" name="Group 43" descr="n81 zalo Nguyen Thi Tho"/>
          <p:cNvGrpSpPr>
            <a:grpSpLocks/>
          </p:cNvGrpSpPr>
          <p:nvPr/>
        </p:nvGrpSpPr>
        <p:grpSpPr bwMode="auto">
          <a:xfrm>
            <a:off x="1735409" y="3831777"/>
            <a:ext cx="6747195" cy="954088"/>
            <a:chOff x="1268" y="2055"/>
            <a:chExt cx="3564" cy="601"/>
          </a:xfrm>
        </p:grpSpPr>
        <p:sp>
          <p:nvSpPr>
            <p:cNvPr id="78" name="AutoShape 18"/>
            <p:cNvSpPr>
              <a:spLocks noChangeArrowheads="1"/>
            </p:cNvSpPr>
            <p:nvPr/>
          </p:nvSpPr>
          <p:spPr bwMode="gray">
            <a:xfrm>
              <a:off x="1451" y="2055"/>
              <a:ext cx="3381" cy="601"/>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grpSp>
          <p:nvGrpSpPr>
            <p:cNvPr id="7" name="Group 19"/>
            <p:cNvGrpSpPr>
              <a:grpSpLocks/>
            </p:cNvGrpSpPr>
            <p:nvPr/>
          </p:nvGrpSpPr>
          <p:grpSpPr bwMode="auto">
            <a:xfrm>
              <a:off x="1289" y="2183"/>
              <a:ext cx="290" cy="346"/>
              <a:chOff x="980" y="1412"/>
              <a:chExt cx="290" cy="346"/>
            </a:xfrm>
          </p:grpSpPr>
          <p:sp>
            <p:nvSpPr>
              <p:cNvPr id="82" name="Oval 20"/>
              <p:cNvSpPr>
                <a:spLocks noChangeArrowheads="1"/>
              </p:cNvSpPr>
              <p:nvPr/>
            </p:nvSpPr>
            <p:spPr bwMode="gray">
              <a:xfrm>
                <a:off x="980" y="1412"/>
                <a:ext cx="29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sp>
            <p:nvSpPr>
              <p:cNvPr id="16406" name="Oval 21"/>
              <p:cNvSpPr>
                <a:spLocks noChangeArrowheads="1"/>
              </p:cNvSpPr>
              <p:nvPr/>
            </p:nvSpPr>
            <p:spPr bwMode="gray">
              <a:xfrm>
                <a:off x="1021" y="1470"/>
                <a:ext cx="193"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Sitka Small" panose="02000505000000020004" pitchFamily="2" charset="0"/>
                  <a:cs typeface="Arial"/>
                  <a:sym typeface="Arial"/>
                </a:endParaRPr>
              </a:p>
            </p:txBody>
          </p:sp>
        </p:grpSp>
        <p:sp>
          <p:nvSpPr>
            <p:cNvPr id="16403" name="Text Box 22"/>
            <p:cNvSpPr txBox="1">
              <a:spLocks noChangeArrowheads="1"/>
            </p:cNvSpPr>
            <p:nvPr/>
          </p:nvSpPr>
          <p:spPr bwMode="gray">
            <a:xfrm>
              <a:off x="1268" y="2189"/>
              <a:ext cx="35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III</a:t>
              </a:r>
            </a:p>
          </p:txBody>
        </p:sp>
        <p:sp>
          <p:nvSpPr>
            <p:cNvPr id="16404" name="Text Box 23"/>
            <p:cNvSpPr txBox="1">
              <a:spLocks noChangeArrowheads="1"/>
            </p:cNvSpPr>
            <p:nvPr/>
          </p:nvSpPr>
          <p:spPr bwMode="gray">
            <a:xfrm>
              <a:off x="1627" y="2178"/>
              <a:ext cx="174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Trường hấp dẫn</a:t>
              </a:r>
            </a:p>
          </p:txBody>
        </p:sp>
      </p:grpSp>
      <p:grpSp>
        <p:nvGrpSpPr>
          <p:cNvPr id="8" name="Group 54" descr="n81 zalo Nguyen Thi Tho"/>
          <p:cNvGrpSpPr>
            <a:grpSpLocks/>
          </p:cNvGrpSpPr>
          <p:nvPr/>
        </p:nvGrpSpPr>
        <p:grpSpPr bwMode="auto">
          <a:xfrm>
            <a:off x="1034880" y="4936912"/>
            <a:ext cx="6758808" cy="954107"/>
            <a:chOff x="1965324" y="3464866"/>
            <a:chExt cx="5878514" cy="954109"/>
          </a:xfrm>
        </p:grpSpPr>
        <p:grpSp>
          <p:nvGrpSpPr>
            <p:cNvPr id="9" name="Group 44"/>
            <p:cNvGrpSpPr>
              <a:grpSpLocks/>
            </p:cNvGrpSpPr>
            <p:nvPr/>
          </p:nvGrpSpPr>
          <p:grpSpPr bwMode="auto">
            <a:xfrm>
              <a:off x="1965324" y="3498859"/>
              <a:ext cx="5878514" cy="914402"/>
              <a:chOff x="1190" y="2534"/>
              <a:chExt cx="3703" cy="576"/>
            </a:xfrm>
          </p:grpSpPr>
          <p:sp>
            <p:nvSpPr>
              <p:cNvPr id="101" name="AutoShape 24"/>
              <p:cNvSpPr>
                <a:spLocks noChangeArrowheads="1"/>
              </p:cNvSpPr>
              <p:nvPr/>
            </p:nvSpPr>
            <p:spPr bwMode="gray">
              <a:xfrm>
                <a:off x="1386" y="2534"/>
                <a:ext cx="3507" cy="576"/>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sp>
            <p:nvSpPr>
              <p:cNvPr id="16396" name="Text Box 25"/>
              <p:cNvSpPr txBox="1">
                <a:spLocks noChangeArrowheads="1"/>
              </p:cNvSpPr>
              <p:nvPr/>
            </p:nvSpPr>
            <p:spPr bwMode="gray">
              <a:xfrm>
                <a:off x="1536" y="2688"/>
                <a:ext cx="10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endParaRPr lang="en-US" sz="2800" b="1" kern="0">
                  <a:solidFill>
                    <a:srgbClr val="000000"/>
                  </a:solidFill>
                  <a:latin typeface="Sitka Small" panose="02000505000000020004" pitchFamily="2" charset="0"/>
                  <a:cs typeface="Arial"/>
                  <a:sym typeface="Arial"/>
                </a:endParaRPr>
              </a:p>
            </p:txBody>
          </p:sp>
          <p:grpSp>
            <p:nvGrpSpPr>
              <p:cNvPr id="10" name="Group 26"/>
              <p:cNvGrpSpPr>
                <a:grpSpLocks/>
              </p:cNvGrpSpPr>
              <p:nvPr/>
            </p:nvGrpSpPr>
            <p:grpSpPr bwMode="auto">
              <a:xfrm>
                <a:off x="1200" y="2658"/>
                <a:ext cx="301" cy="346"/>
                <a:chOff x="980" y="1412"/>
                <a:chExt cx="301" cy="346"/>
              </a:xfrm>
            </p:grpSpPr>
            <p:sp>
              <p:nvSpPr>
                <p:cNvPr id="105" name="Oval 27"/>
                <p:cNvSpPr>
                  <a:spLocks noChangeArrowheads="1"/>
                </p:cNvSpPr>
                <p:nvPr/>
              </p:nvSpPr>
              <p:spPr bwMode="gray">
                <a:xfrm>
                  <a:off x="980" y="1412"/>
                  <a:ext cx="301"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sp>
              <p:nvSpPr>
                <p:cNvPr id="16400" name="Oval 28"/>
                <p:cNvSpPr>
                  <a:spLocks noChangeArrowheads="1"/>
                </p:cNvSpPr>
                <p:nvPr/>
              </p:nvSpPr>
              <p:spPr bwMode="gray">
                <a:xfrm>
                  <a:off x="1028" y="146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Sitka Small" panose="02000505000000020004" pitchFamily="2" charset="0"/>
                    <a:cs typeface="Arial"/>
                    <a:sym typeface="Arial"/>
                  </a:endParaRPr>
                </a:p>
              </p:txBody>
            </p:sp>
          </p:grpSp>
          <p:sp>
            <p:nvSpPr>
              <p:cNvPr id="16398" name="Text Box 29"/>
              <p:cNvSpPr txBox="1">
                <a:spLocks noChangeArrowheads="1"/>
              </p:cNvSpPr>
              <p:nvPr/>
            </p:nvSpPr>
            <p:spPr bwMode="gray">
              <a:xfrm>
                <a:off x="1190" y="2657"/>
                <a:ext cx="33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IV</a:t>
                </a:r>
              </a:p>
            </p:txBody>
          </p:sp>
        </p:grpSp>
        <p:sp>
          <p:nvSpPr>
            <p:cNvPr id="16394" name="Rectangle 53"/>
            <p:cNvSpPr>
              <a:spLocks noChangeArrowheads="1"/>
            </p:cNvSpPr>
            <p:nvPr/>
          </p:nvSpPr>
          <p:spPr bwMode="auto">
            <a:xfrm>
              <a:off x="2460583" y="3464866"/>
              <a:ext cx="4889501" cy="95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Chuyển động của vật trong trường hấp dẫn của trái đất</a:t>
              </a:r>
              <a:endParaRPr lang="en-US" sz="2800" b="1" kern="0" dirty="0">
                <a:solidFill>
                  <a:srgbClr val="0070C0"/>
                </a:solidFill>
                <a:latin typeface="Sitka Small" panose="02000505000000020004" pitchFamily="2" charset="0"/>
                <a:cs typeface="Arial"/>
                <a:sym typeface="Arial"/>
              </a:endParaRPr>
            </a:p>
          </p:txBody>
        </p:sp>
      </p:grpSp>
    </p:spTree>
    <p:extLst>
      <p:ext uri="{BB962C8B-B14F-4D97-AF65-F5344CB8AC3E}">
        <p14:creationId xmlns:p14="http://schemas.microsoft.com/office/powerpoint/2010/main" val="374881658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nodeType="after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nodeType="after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nodeType="after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930910"/>
                <a:ext cx="10515600" cy="5246370"/>
              </a:xfrm>
            </p:spPr>
            <p:txBody>
              <a:bodyPr>
                <a:normAutofit fontScale="85000" lnSpcReduction="10000"/>
              </a:bodyPr>
              <a:lstStyle/>
              <a:p>
                <a:pPr marL="0" indent="0">
                  <a:buNone/>
                </a:pPr>
                <a:r>
                  <a:rPr lang="en-US">
                    <a:latin typeface="Times New Roman" panose="02020603050405020304" charset="0"/>
                    <a:cs typeface="Times New Roman" panose="02020603050405020304" charset="0"/>
                  </a:rPr>
                  <a:t>Độ lớn cường độ trường hấp dẫn của một điểm trên mặt cầu này là:  </a:t>
                </a:r>
              </a:p>
              <a:p>
                <a:pPr marL="0" indent="0" algn="ctr">
                  <a:buNone/>
                </a:pPr>
                <a:endParaRPr lang="en-US" i="1">
                  <a:latin typeface="Times New Roman" panose="02020603050405020304" charset="0"/>
                  <a:cs typeface="Times New Roman" panose="02020603050405020304" charset="0"/>
                </a:endParaRPr>
              </a:p>
              <a:p>
                <a:pPr marL="0" indent="0" algn="ctr">
                  <a:buNone/>
                </a:pPr>
                <a14:m>
                  <m:oMath xmlns:m="http://schemas.openxmlformats.org/officeDocument/2006/math">
                    <m:r>
                      <a:rPr lang="en-US" i="1">
                        <a:latin typeface="Cambria Math" panose="02040503050406030204" charset="0"/>
                        <a:cs typeface="Cambria Math" panose="02040503050406030204" charset="0"/>
                      </a:rPr>
                      <m:t>𝑔</m:t>
                    </m:r>
                    <m:r>
                      <a:rPr lang="en-US">
                        <a:latin typeface="Cambria Math" panose="02040503050406030204" charset="0"/>
                        <a:ea typeface="MS Mincho" charset="0"/>
                        <a:cs typeface="Cambria Math" panose="02040503050406030204" charset="0"/>
                      </a:rPr>
                      <m:t> = </m:t>
                    </m:r>
                    <m:r>
                      <m:rPr>
                        <m:sty m:val="p"/>
                      </m:rPr>
                      <a:rPr lang="en-US">
                        <a:latin typeface="Cambria Math" panose="02040503050406030204" charset="0"/>
                        <a:cs typeface="Cambria Math" panose="02040503050406030204" charset="0"/>
                      </a:rPr>
                      <m:t>G</m:t>
                    </m:r>
                    <m:r>
                      <a:rPr lang="en-US">
                        <a:latin typeface="Cambria Math" panose="02040503050406030204" charset="0"/>
                        <a:ea typeface="MS Mincho" charset="0"/>
                        <a:cs typeface="Cambria Math" panose="02040503050406030204" charset="0"/>
                      </a:rPr>
                      <m:t> </m:t>
                    </m:r>
                    <m:f>
                      <m:fPr>
                        <m:ctrlPr>
                          <a:rPr lang="en-US" i="1">
                            <a:latin typeface="Cambria Math" panose="02040503050406030204" pitchFamily="18" charset="0"/>
                            <a:cs typeface="Cambria Math" panose="02040503050406030204" charset="0"/>
                          </a:rPr>
                        </m:ctrlPr>
                      </m:fPr>
                      <m:num>
                        <m:sSub>
                          <m:sSubPr>
                            <m:ctrlPr>
                              <a:rPr lang="en-US" i="1">
                                <a:latin typeface="Cambria Math" panose="02040503050406030204" pitchFamily="18" charset="0"/>
                                <a:cs typeface="Cambria Math" panose="02040503050406030204" charset="0"/>
                              </a:rPr>
                            </m:ctrlPr>
                          </m:sSubPr>
                          <m:e>
                            <m:r>
                              <a:rPr lang="en-US" i="1">
                                <a:latin typeface="Cambria Math" panose="02040503050406030204" charset="0"/>
                                <a:cs typeface="Cambria Math" panose="02040503050406030204" charset="0"/>
                              </a:rPr>
                              <m:t>𝑀</m:t>
                            </m:r>
                          </m:e>
                          <m:sub>
                            <m:r>
                              <a:rPr lang="en-US" i="1">
                                <a:latin typeface="Cambria Math" panose="02040503050406030204" charset="0"/>
                                <a:cs typeface="Cambria Math" panose="02040503050406030204" charset="0"/>
                              </a:rPr>
                              <m:t>𝑇</m:t>
                            </m:r>
                            <m:r>
                              <a:rPr lang="en-US" i="1">
                                <a:latin typeface="Cambria Math" panose="02040503050406030204" charset="0"/>
                                <a:ea typeface="MS Mincho" charset="0"/>
                                <a:cs typeface="Cambria Math" panose="02040503050406030204" charset="0"/>
                              </a:rPr>
                              <m:t>Đ</m:t>
                            </m:r>
                          </m:sub>
                        </m:sSub>
                      </m:num>
                      <m:den>
                        <m:sSup>
                          <m:sSupPr>
                            <m:ctrlPr>
                              <a:rPr lang="en-US" i="1">
                                <a:latin typeface="Cambria Math" panose="02040503050406030204" pitchFamily="18" charset="0"/>
                                <a:cs typeface="Cambria Math" panose="02040503050406030204" charset="0"/>
                              </a:rPr>
                            </m:ctrlPr>
                          </m:sSupPr>
                          <m:e>
                            <m:r>
                              <a:rPr lang="en-US" i="1">
                                <a:latin typeface="Cambria Math" panose="02040503050406030204" charset="0"/>
                                <a:ea typeface="MS Mincho" charset="0"/>
                                <a:cs typeface="Cambria Math" panose="02040503050406030204" charset="0"/>
                              </a:rPr>
                              <m:t>(</m:t>
                            </m:r>
                            <m:r>
                              <a:rPr lang="en-US" i="1">
                                <a:latin typeface="Cambria Math" panose="02040503050406030204" charset="0"/>
                                <a:cs typeface="Cambria Math" panose="02040503050406030204" charset="0"/>
                              </a:rPr>
                              <m:t>𝑅</m:t>
                            </m:r>
                            <m:r>
                              <a:rPr lang="en-US" i="1">
                                <a:latin typeface="Cambria Math" panose="02040503050406030204" charset="0"/>
                                <a:ea typeface="MS Mincho" charset="0"/>
                                <a:cs typeface="Cambria Math" panose="02040503050406030204" charset="0"/>
                              </a:rPr>
                              <m:t> + </m:t>
                            </m:r>
                            <m:r>
                              <a:rPr lang="en-US" i="1">
                                <a:latin typeface="Cambria Math" panose="02040503050406030204" charset="0"/>
                                <a:cs typeface="Cambria Math" panose="02040503050406030204" charset="0"/>
                              </a:rPr>
                              <m:t>h</m:t>
                            </m:r>
                            <m:r>
                              <a:rPr lang="en-US" i="1">
                                <a:latin typeface="Cambria Math" panose="02040503050406030204" charset="0"/>
                                <a:ea typeface="MS Mincho" charset="0"/>
                                <a:cs typeface="Cambria Math" panose="02040503050406030204" charset="0"/>
                              </a:rPr>
                              <m:t>)</m:t>
                            </m:r>
                          </m:e>
                          <m:sup>
                            <m:r>
                              <a:rPr lang="en-US" i="1">
                                <a:latin typeface="Cambria Math" panose="02040503050406030204" charset="0"/>
                                <a:ea typeface="MS Mincho" charset="0"/>
                                <a:cs typeface="Cambria Math" panose="02040503050406030204" charset="0"/>
                              </a:rPr>
                              <m:t>2</m:t>
                            </m:r>
                            <m:r>
                              <a:rPr lang="en-US" i="1">
                                <a:latin typeface="Cambria Math" panose="02040503050406030204" charset="0"/>
                                <a:ea typeface="MS Mincho" charset="0"/>
                                <a:cs typeface="Cambria Math" panose="02040503050406030204" charset="0"/>
                              </a:rPr>
                              <m:t> </m:t>
                            </m:r>
                          </m:sup>
                        </m:sSup>
                      </m:den>
                    </m:f>
                  </m:oMath>
                </a14:m>
                <a:r>
                  <a:rPr lang="en-US">
                    <a:latin typeface="Times New Roman" panose="02020603050405020304" charset="0"/>
                    <a:cs typeface="Times New Roman" panose="02020603050405020304" charset="0"/>
                  </a:rPr>
                  <a:t>   (2.4)</a:t>
                </a:r>
              </a:p>
              <a:p>
                <a:pPr marL="0" indent="0" algn="l">
                  <a:buNone/>
                </a:pPr>
                <a:endParaRPr lang="en-US">
                  <a:latin typeface="Times New Roman" panose="02020603050405020304" charset="0"/>
                  <a:cs typeface="Times New Roman" panose="02020603050405020304" charset="0"/>
                </a:endParaRPr>
              </a:p>
              <a:p>
                <a:pPr marL="0" indent="0" algn="l">
                  <a:buNone/>
                </a:pPr>
                <a:r>
                  <a:rPr lang="en-US">
                    <a:latin typeface="Times New Roman" panose="02020603050405020304" charset="0"/>
                    <a:cs typeface="Times New Roman" panose="02020603050405020304" charset="0"/>
                  </a:rPr>
                  <a:t>Trong đó:  G = 6,68.10</a:t>
                </a:r>
                <a:r>
                  <a:rPr lang="en-US" baseline="30000">
                    <a:latin typeface="Times New Roman" panose="02020603050405020304" charset="0"/>
                    <a:cs typeface="Times New Roman" panose="02020603050405020304" charset="0"/>
                  </a:rPr>
                  <a:t>-11</a:t>
                </a:r>
                <a:r>
                  <a:rPr lang="en-US">
                    <a:latin typeface="Times New Roman" panose="02020603050405020304" charset="0"/>
                    <a:cs typeface="Times New Roman" panose="02020603050405020304" charset="0"/>
                  </a:rPr>
                  <a:t>  là hằng số hấp dẫn </a:t>
                </a:r>
              </a:p>
              <a:p>
                <a:pPr marL="0" indent="0" algn="l">
                  <a:buNone/>
                </a:pPr>
                <a:r>
                  <a:rPr lang="en-US">
                    <a:latin typeface="Times New Roman" panose="02020603050405020304" charset="0"/>
                    <a:cs typeface="Times New Roman" panose="02020603050405020304" charset="0"/>
                  </a:rPr>
                  <a:t>                   M</a:t>
                </a:r>
                <a:r>
                  <a:rPr lang="en-US" baseline="-25000">
                    <a:latin typeface="Times New Roman" panose="02020603050405020304" charset="0"/>
                    <a:cs typeface="Times New Roman" panose="02020603050405020304" charset="0"/>
                  </a:rPr>
                  <a:t>TĐ</a:t>
                </a:r>
                <a:r>
                  <a:rPr lang="en-US">
                    <a:latin typeface="Times New Roman" panose="02020603050405020304" charset="0"/>
                    <a:cs typeface="Times New Roman" panose="02020603050405020304" charset="0"/>
                  </a:rPr>
                  <a:t> = 6.10</a:t>
                </a:r>
                <a:r>
                  <a:rPr lang="en-US" baseline="30000">
                    <a:latin typeface="Times New Roman" panose="02020603050405020304" charset="0"/>
                    <a:cs typeface="Times New Roman" panose="02020603050405020304" charset="0"/>
                  </a:rPr>
                  <a:t>24 </a:t>
                </a:r>
                <a:r>
                  <a:rPr lang="en-US">
                    <a:latin typeface="Times New Roman" panose="02020603050405020304" charset="0"/>
                    <a:cs typeface="Times New Roman" panose="02020603050405020304" charset="0"/>
                  </a:rPr>
                  <a:t>kg là khối lượng của Trái Đất </a:t>
                </a:r>
              </a:p>
              <a:p>
                <a:pPr marL="0" indent="0" algn="l">
                  <a:buNone/>
                </a:pPr>
                <a:r>
                  <a:rPr lang="en-US">
                    <a:latin typeface="Times New Roman" panose="02020603050405020304" charset="0"/>
                    <a:cs typeface="Times New Roman" panose="02020603050405020304" charset="0"/>
                  </a:rPr>
                  <a:t>                   R là bán kính Trái Đất</a:t>
                </a:r>
              </a:p>
              <a:p>
                <a:pPr marL="0" indent="0" algn="l">
                  <a:buNone/>
                </a:pPr>
                <a:r>
                  <a:rPr lang="en-US">
                    <a:latin typeface="Times New Roman" panose="02020603050405020304" charset="0"/>
                    <a:cs typeface="Times New Roman" panose="02020603050405020304" charset="0"/>
                  </a:rPr>
                  <a:t>                   h là độ cao tại một điểm mà ta xét</a:t>
                </a:r>
              </a:p>
            </p:txBody>
          </p:sp>
        </mc:Choice>
        <mc:Fallback xmlns="">
          <p:sp>
            <p:nvSpPr>
              <p:cNvPr id="3" name="Content Placeholder 2"/>
              <p:cNvSpPr>
                <a:spLocks noRot="1" noChangeAspect="1" noMove="1" noResize="1" noEditPoints="1" noAdjustHandles="1" noChangeArrowheads="1" noChangeShapeType="1" noTextEdit="1"/>
              </p:cNvSpPr>
              <p:nvPr>
                <p:ph idx="1"/>
              </p:nvPr>
            </p:nvSpPr>
            <p:spPr>
              <a:xfrm>
                <a:off x="838200" y="930910"/>
                <a:ext cx="10515600" cy="5246370"/>
              </a:xfrm>
              <a:blipFill rotWithShape="1">
                <a:blip r:embed="rId2"/>
                <a:stretch>
                  <a:fillRect/>
                </a:stretch>
              </a:blipFill>
            </p:spPr>
            <p:txBody>
              <a:bodyPr/>
              <a:lstStyle/>
              <a:p>
                <a:r>
                  <a:rPr lang="en-US" altLang="en-US">
                    <a:noFill/>
                  </a:rPr>
                  <a:t> </a:t>
                </a:r>
              </a:p>
            </p:txBody>
          </p:sp>
        </mc:Fallback>
      </mc:AlternateContent>
    </p:spTree>
    <p:extLst>
      <p:ext uri="{BB962C8B-B14F-4D97-AF65-F5344CB8AC3E}">
        <p14:creationId xmlns:p14="http://schemas.microsoft.com/office/powerpoint/2010/main" val="108985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 calcmode="lin" valueType="num">
                                      <p:cBhvr additive="base">
                                        <p:cTn id="1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 calcmode="lin" valueType="num">
                                      <p:cBhvr additive="base">
                                        <p:cTn id="2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 calcmode="lin" valueType="num">
                                      <p:cBhvr additive="base">
                                        <p:cTn id="2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961390"/>
                <a:ext cx="10515600" cy="5215890"/>
              </a:xfrm>
            </p:spPr>
            <p:txBody>
              <a:bodyPr/>
              <a:lstStyle/>
              <a:p>
                <a:pPr marL="0" indent="0" algn="just">
                  <a:buNone/>
                </a:pPr>
                <a:r>
                  <a:rPr lang="en-US" dirty="0">
                    <a:latin typeface="Times New Roman" panose="02020603050405020304" charset="0"/>
                    <a:cs typeface="Times New Roman" panose="02020603050405020304" charset="0"/>
                  </a:rPr>
                  <a:t>Chúng ta đã biết gia tốc rơi tự do tại một điểm ở gần mặt </a:t>
                </a:r>
                <a:r>
                  <a:rPr lang="en-US" dirty="0" err="1">
                    <a:latin typeface="Times New Roman" panose="02020603050405020304" charset="0"/>
                    <a:cs typeface="Times New Roman" panose="02020603050405020304" charset="0"/>
                  </a:rPr>
                  <a:t>đất</a:t>
                </a:r>
                <a:r>
                  <a:rPr lang="en-US" dirty="0">
                    <a:latin typeface="Times New Roman" panose="02020603050405020304" charset="0"/>
                    <a:cs typeface="Times New Roman" panose="02020603050405020304" charset="0"/>
                  </a:rPr>
                  <a:t> </a:t>
                </a:r>
              </a:p>
              <a:p>
                <a:pPr marL="0" indent="0" algn="just">
                  <a:buNone/>
                </a:pPr>
                <a:r>
                  <a:rPr lang="en-US" dirty="0">
                    <a:latin typeface="Times New Roman" panose="02020603050405020304" charset="0"/>
                    <a:cs typeface="Times New Roman" panose="02020603050405020304" charset="0"/>
                  </a:rPr>
                  <a:t>(h = 0) được xác định </a:t>
                </a:r>
              </a:p>
              <a:p>
                <a:pPr marL="0" indent="0" algn="ctr">
                  <a:buNone/>
                </a:pPr>
                <a14:m>
                  <m:oMath xmlns:m="http://schemas.openxmlformats.org/officeDocument/2006/math">
                    <m:sSub>
                      <m:sSubPr>
                        <m:ctrlPr>
                          <a:rPr lang="en-US" i="1">
                            <a:latin typeface="Cambria Math" panose="02040503050406030204" pitchFamily="18" charset="0"/>
                            <a:cs typeface="Cambria Math" panose="02040503050406030204" charset="0"/>
                          </a:rPr>
                        </m:ctrlPr>
                      </m:sSubPr>
                      <m:e>
                        <m:r>
                          <a:rPr lang="en-US" i="1">
                            <a:latin typeface="Cambria Math" panose="02040503050406030204" charset="0"/>
                            <a:cs typeface="Cambria Math" panose="02040503050406030204" charset="0"/>
                          </a:rPr>
                          <m:t>𝑔</m:t>
                        </m:r>
                      </m:e>
                      <m:sub>
                        <m:r>
                          <a:rPr lang="en-US" i="1">
                            <a:latin typeface="Cambria Math" panose="02040503050406030204" charset="0"/>
                            <a:ea typeface="MS Mincho" charset="0"/>
                            <a:cs typeface="Cambria Math" panose="02040503050406030204" charset="0"/>
                          </a:rPr>
                          <m:t>0</m:t>
                        </m:r>
                      </m:sub>
                    </m:sSub>
                    <m:r>
                      <a:rPr lang="en-US" i="1">
                        <a:latin typeface="Cambria Math" panose="02040503050406030204" charset="0"/>
                        <a:ea typeface="MS Mincho" charset="0"/>
                        <a:cs typeface="Cambria Math" panose="02040503050406030204" charset="0"/>
                      </a:rPr>
                      <m:t> =</m:t>
                    </m:r>
                    <m:r>
                      <a:rPr lang="en-US" i="1">
                        <a:latin typeface="Cambria Math" panose="02040503050406030204" charset="0"/>
                        <a:cs typeface="Cambria Math" panose="02040503050406030204" charset="0"/>
                      </a:rPr>
                      <m:t>𝐺</m:t>
                    </m:r>
                    <m:f>
                      <m:fPr>
                        <m:ctrlPr>
                          <a:rPr lang="en-US" i="1">
                            <a:latin typeface="Cambria Math" panose="02040503050406030204" pitchFamily="18" charset="0"/>
                            <a:cs typeface="Cambria Math" panose="02040503050406030204" charset="0"/>
                          </a:rPr>
                        </m:ctrlPr>
                      </m:fPr>
                      <m:num>
                        <m:sSub>
                          <m:sSubPr>
                            <m:ctrlPr>
                              <a:rPr lang="en-US" i="1">
                                <a:latin typeface="Cambria Math" panose="02040503050406030204" pitchFamily="18" charset="0"/>
                                <a:cs typeface="Cambria Math" panose="02040503050406030204" charset="0"/>
                              </a:rPr>
                            </m:ctrlPr>
                          </m:sSubPr>
                          <m:e>
                            <m:r>
                              <a:rPr lang="en-US" i="1">
                                <a:latin typeface="Cambria Math" panose="02040503050406030204" charset="0"/>
                                <a:cs typeface="Cambria Math" panose="02040503050406030204" charset="0"/>
                              </a:rPr>
                              <m:t>𝑀</m:t>
                            </m:r>
                          </m:e>
                          <m:sub>
                            <m:r>
                              <a:rPr lang="en-US" i="1">
                                <a:latin typeface="Cambria Math" panose="02040503050406030204" charset="0"/>
                                <a:cs typeface="Cambria Math" panose="02040503050406030204" charset="0"/>
                              </a:rPr>
                              <m:t>𝑇</m:t>
                            </m:r>
                            <m:r>
                              <a:rPr lang="en-US" i="1">
                                <a:latin typeface="Cambria Math" panose="02040503050406030204" charset="0"/>
                                <a:ea typeface="MS Mincho" charset="0"/>
                                <a:cs typeface="Cambria Math" panose="02040503050406030204" charset="0"/>
                              </a:rPr>
                              <m:t>Đ</m:t>
                            </m:r>
                          </m:sub>
                        </m:sSub>
                      </m:num>
                      <m:den>
                        <m:sSup>
                          <m:sSupPr>
                            <m:ctrlPr>
                              <a:rPr lang="en-US" i="1">
                                <a:latin typeface="Cambria Math" panose="02040503050406030204" pitchFamily="18" charset="0"/>
                                <a:cs typeface="Cambria Math" panose="02040503050406030204" charset="0"/>
                              </a:rPr>
                            </m:ctrlPr>
                          </m:sSupPr>
                          <m:e>
                            <m:r>
                              <a:rPr lang="en-US" i="1">
                                <a:latin typeface="Cambria Math" panose="02040503050406030204" charset="0"/>
                                <a:cs typeface="Cambria Math" panose="02040503050406030204" charset="0"/>
                              </a:rPr>
                              <m:t>𝑅</m:t>
                            </m:r>
                          </m:e>
                          <m:sup>
                            <m:r>
                              <a:rPr lang="en-US" i="1">
                                <a:latin typeface="Cambria Math" panose="02040503050406030204" charset="0"/>
                                <a:ea typeface="MS Mincho" charset="0"/>
                                <a:cs typeface="Cambria Math" panose="02040503050406030204" charset="0"/>
                              </a:rPr>
                              <m:t>2</m:t>
                            </m:r>
                          </m:sup>
                        </m:sSup>
                      </m:den>
                    </m:f>
                    <m:r>
                      <a:rPr lang="en-US" i="1">
                        <a:latin typeface="Cambria Math" panose="02040503050406030204" charset="0"/>
                        <a:ea typeface="MS Mincho" charset="0"/>
                        <a:cs typeface="Cambria Math" panose="02040503050406030204" charset="0"/>
                      </a:rPr>
                      <m:t> </m:t>
                    </m:r>
                  </m:oMath>
                </a14:m>
                <a:r>
                  <a:rPr lang="en-US" dirty="0">
                    <a:latin typeface="Times New Roman" panose="02020603050405020304" charset="0"/>
                    <a:cs typeface="Times New Roman" panose="02020603050405020304" charset="0"/>
                  </a:rPr>
                  <a:t>      (2.5)</a:t>
                </a:r>
              </a:p>
              <a:p>
                <a:pPr marL="0" indent="0">
                  <a:buNone/>
                </a:pPr>
                <a:endParaRPr lang="en-US" dirty="0">
                  <a:latin typeface="Times New Roman" panose="02020603050405020304" charset="0"/>
                  <a:cs typeface="Times New Roman" panose="02020603050405020304" charset="0"/>
                </a:endParaRPr>
              </a:p>
              <a:p>
                <a:pPr marL="0" indent="0" algn="just">
                  <a:buNone/>
                </a:pPr>
                <a:r>
                  <a:rPr lang="en-US" dirty="0">
                    <a:latin typeface="Times New Roman" panose="02020603050405020304" charset="0"/>
                    <a:cs typeface="Times New Roman" panose="02020603050405020304" charset="0"/>
                  </a:rPr>
                  <a:t>Từ biểu thức 2.4 cho ta thấy tại những điểm trên mặt cầu đồng tâm với Trái Đất sẽ có cường độ trường hấp dẫn là không đổi và càng xa tâm Trái Đất thì cường độ trường hấp dẫn càng giảm.</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961390"/>
                <a:ext cx="10515600" cy="5215890"/>
              </a:xfrm>
              <a:blipFill rotWithShape="1">
                <a:blip r:embed="rId2"/>
                <a:stretch>
                  <a:fillRect l="-1507" t="-1637" r="-1449"/>
                </a:stretch>
              </a:blipFill>
            </p:spPr>
            <p:txBody>
              <a:bodyPr/>
              <a:lstStyle/>
              <a:p>
                <a:r>
                  <a:rPr lang="en-US">
                    <a:noFill/>
                  </a:rPr>
                  <a:t> </a:t>
                </a:r>
              </a:p>
            </p:txBody>
          </p:sp>
        </mc:Fallback>
      </mc:AlternateContent>
    </p:spTree>
    <p:extLst>
      <p:ext uri="{BB962C8B-B14F-4D97-AF65-F5344CB8AC3E}">
        <p14:creationId xmlns:p14="http://schemas.microsoft.com/office/powerpoint/2010/main" val="2931254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2362200"/>
            <a:ext cx="10972800" cy="1143000"/>
          </a:xfrm>
        </p:spPr>
        <p:txBody>
          <a:bodyPr/>
          <a:lstStyle/>
          <a:p>
            <a:r>
              <a:rPr lang="en-US" b="1" dirty="0">
                <a:latin typeface="Times New Roman" pitchFamily="18" charset="0"/>
                <a:cs typeface="Times New Roman" pitchFamily="18" charset="0"/>
              </a:rPr>
              <a:t>IV. LUYỆN TẬP</a:t>
            </a:r>
          </a:p>
        </p:txBody>
      </p:sp>
    </p:spTree>
    <p:extLst>
      <p:ext uri="{BB962C8B-B14F-4D97-AF65-F5344CB8AC3E}">
        <p14:creationId xmlns:p14="http://schemas.microsoft.com/office/powerpoint/2010/main" val="18920332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406400" y="304800"/>
            <a:ext cx="11480800" cy="6248400"/>
          </a:xfrm>
        </p:spPr>
        <p:txBody>
          <a:bodyPr/>
          <a:lstStyle/>
          <a:p>
            <a:pPr marL="609600" indent="-609600" algn="l"/>
            <a:r>
              <a:rPr lang="en-US" b="1" dirty="0">
                <a:solidFill>
                  <a:schemeClr val="tx1"/>
                </a:solidFill>
                <a:latin typeface="Times New Roman" pitchFamily="18" charset="0"/>
                <a:cs typeface="Times New Roman" pitchFamily="18" charset="0"/>
              </a:rPr>
              <a:t>Câu 1:</a:t>
            </a:r>
            <a:r>
              <a:rPr lang="en-US" dirty="0">
                <a:solidFill>
                  <a:schemeClr val="tx1"/>
                </a:solidFill>
                <a:latin typeface="Times New Roman" pitchFamily="18" charset="0"/>
                <a:cs typeface="Times New Roman" pitchFamily="18" charset="0"/>
              </a:rPr>
              <a:t> C</a:t>
            </a:r>
            <a:r>
              <a:rPr lang="vi-VN" dirty="0">
                <a:solidFill>
                  <a:schemeClr val="tx1"/>
                </a:solidFill>
                <a:latin typeface="Times New Roman" pitchFamily="18" charset="0"/>
                <a:cs typeface="Times New Roman" pitchFamily="18" charset="0"/>
              </a:rPr>
              <a:t>ường độ trường hấp dẫn của một vật có khối lượng M gây ra tại điểm A sẽ:</a:t>
            </a:r>
            <a:endParaRPr lang="en-US" dirty="0">
              <a:solidFill>
                <a:schemeClr val="tx1"/>
              </a:solidFill>
              <a:latin typeface="Times New Roman" pitchFamily="18" charset="0"/>
              <a:cs typeface="Times New Roman" pitchFamily="18" charset="0"/>
            </a:endParaRPr>
          </a:p>
          <a:p>
            <a:pPr marL="609600" indent="-609600" algn="l"/>
            <a:r>
              <a:rPr lang="en-US" b="1" dirty="0">
                <a:solidFill>
                  <a:schemeClr val="tx1"/>
                </a:solidFill>
                <a:latin typeface="Times New Roman" pitchFamily="18" charset="0"/>
                <a:cs typeface="Times New Roman" pitchFamily="18" charset="0"/>
              </a:rPr>
              <a:t>A. </a:t>
            </a:r>
            <a:r>
              <a:rPr lang="en-US" dirty="0">
                <a:solidFill>
                  <a:schemeClr val="tx1"/>
                </a:solidFill>
                <a:latin typeface="Times New Roman" pitchFamily="18" charset="0"/>
                <a:cs typeface="Times New Roman" pitchFamily="18" charset="0"/>
              </a:rPr>
              <a:t>Phụ thuộc vào khối l</a:t>
            </a:r>
            <a:r>
              <a:rPr lang="vi-VN" dirty="0">
                <a:solidFill>
                  <a:schemeClr val="tx1"/>
                </a:solidFill>
                <a:latin typeface="Times New Roman" pitchFamily="18" charset="0"/>
                <a:cs typeface="Times New Roman" pitchFamily="18" charset="0"/>
              </a:rPr>
              <a:t>ượng m đặt tại điểm</a:t>
            </a:r>
            <a:r>
              <a:rPr lang="en-US" dirty="0">
                <a:solidFill>
                  <a:schemeClr val="tx1"/>
                </a:solidFill>
                <a:latin typeface="Times New Roman" pitchFamily="18" charset="0"/>
                <a:cs typeface="Times New Roman" pitchFamily="18" charset="0"/>
              </a:rPr>
              <a:t> </a:t>
            </a:r>
            <a:r>
              <a:rPr lang="vi-VN" dirty="0">
                <a:solidFill>
                  <a:schemeClr val="tx1"/>
                </a:solidFill>
                <a:latin typeface="Times New Roman" pitchFamily="18" charset="0"/>
                <a:cs typeface="Times New Roman" pitchFamily="18" charset="0"/>
              </a:rPr>
              <a:t>A.</a:t>
            </a:r>
            <a:endParaRPr lang="en-US" dirty="0">
              <a:solidFill>
                <a:schemeClr val="tx1"/>
              </a:solidFill>
              <a:latin typeface="Times New Roman" pitchFamily="18" charset="0"/>
              <a:cs typeface="Times New Roman" pitchFamily="18" charset="0"/>
            </a:endParaRPr>
          </a:p>
          <a:p>
            <a:pPr marL="609600" indent="-609600" algn="l"/>
            <a:r>
              <a:rPr lang="en-US" b="1" dirty="0">
                <a:solidFill>
                  <a:schemeClr val="tx1"/>
                </a:solidFill>
                <a:latin typeface="Times New Roman" pitchFamily="18" charset="0"/>
                <a:cs typeface="Times New Roman" pitchFamily="18" charset="0"/>
              </a:rPr>
              <a:t>B. </a:t>
            </a:r>
            <a:r>
              <a:rPr lang="en-US" dirty="0">
                <a:solidFill>
                  <a:schemeClr val="tx1"/>
                </a:solidFill>
                <a:latin typeface="Times New Roman" pitchFamily="18" charset="0"/>
                <a:cs typeface="Times New Roman" pitchFamily="18" charset="0"/>
              </a:rPr>
              <a:t>Chỉ phụ thuộc vào khối l</a:t>
            </a:r>
            <a:r>
              <a:rPr lang="vi-VN" dirty="0">
                <a:solidFill>
                  <a:schemeClr val="tx1"/>
                </a:solidFill>
                <a:latin typeface="Times New Roman" pitchFamily="18" charset="0"/>
                <a:cs typeface="Times New Roman" pitchFamily="18" charset="0"/>
              </a:rPr>
              <a:t>ượng M.</a:t>
            </a:r>
            <a:endParaRPr lang="en-US" dirty="0">
              <a:solidFill>
                <a:schemeClr val="tx1"/>
              </a:solidFill>
              <a:latin typeface="Times New Roman" pitchFamily="18" charset="0"/>
              <a:cs typeface="Times New Roman" pitchFamily="18" charset="0"/>
            </a:endParaRPr>
          </a:p>
          <a:p>
            <a:pPr marL="609600" indent="-609600" algn="l"/>
            <a:r>
              <a:rPr lang="en-US" b="1" dirty="0">
                <a:solidFill>
                  <a:schemeClr val="tx1"/>
                </a:solidFill>
                <a:latin typeface="Times New Roman" pitchFamily="18" charset="0"/>
                <a:cs typeface="Times New Roman" pitchFamily="18" charset="0"/>
              </a:rPr>
              <a:t>C. </a:t>
            </a:r>
            <a:r>
              <a:rPr lang="en-US" dirty="0">
                <a:solidFill>
                  <a:schemeClr val="tx1"/>
                </a:solidFill>
                <a:latin typeface="Times New Roman" pitchFamily="18" charset="0"/>
                <a:cs typeface="Times New Roman" pitchFamily="18" charset="0"/>
              </a:rPr>
              <a:t>Phụ thuộc vào cả M và m.</a:t>
            </a:r>
          </a:p>
          <a:p>
            <a:pPr marL="609600" indent="-609600" algn="l"/>
            <a:r>
              <a:rPr lang="en-US" b="1" dirty="0">
                <a:solidFill>
                  <a:schemeClr val="tx1"/>
                </a:solidFill>
                <a:latin typeface="Times New Roman" pitchFamily="18" charset="0"/>
                <a:cs typeface="Times New Roman" pitchFamily="18" charset="0"/>
              </a:rPr>
              <a:t>D. </a:t>
            </a:r>
            <a:r>
              <a:rPr lang="en-US" dirty="0">
                <a:solidFill>
                  <a:schemeClr val="tx1"/>
                </a:solidFill>
                <a:latin typeface="Times New Roman" pitchFamily="18" charset="0"/>
                <a:cs typeface="Times New Roman" pitchFamily="18" charset="0"/>
              </a:rPr>
              <a:t>Không phụ thuộc vào khoảng cách từ M đến A.</a:t>
            </a:r>
          </a:p>
        </p:txBody>
      </p:sp>
    </p:spTree>
    <p:extLst>
      <p:ext uri="{BB962C8B-B14F-4D97-AF65-F5344CB8AC3E}">
        <p14:creationId xmlns:p14="http://schemas.microsoft.com/office/powerpoint/2010/main" val="2287706028"/>
      </p:ext>
    </p:ext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blinds(horizontal)">
                                      <p:cBhvr>
                                        <p:cTn id="7" dur="500"/>
                                        <p:tgtEl>
                                          <p:spTgt spid="2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051">
                                            <p:txEl>
                                              <p:pRg st="1" end="1"/>
                                            </p:txEl>
                                          </p:spTgt>
                                        </p:tgtEl>
                                        <p:attrNameLst>
                                          <p:attrName>style.visibility</p:attrName>
                                        </p:attrNameLst>
                                      </p:cBhvr>
                                      <p:to>
                                        <p:strVal val="visible"/>
                                      </p:to>
                                    </p:set>
                                    <p:animEffect transition="in" filter="box(in)">
                                      <p:cBhvr>
                                        <p:cTn id="12" dur="500"/>
                                        <p:tgtEl>
                                          <p:spTgt spid="20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051">
                                            <p:txEl>
                                              <p:pRg st="2" end="2"/>
                                            </p:txEl>
                                          </p:spTgt>
                                        </p:tgtEl>
                                        <p:attrNameLst>
                                          <p:attrName>style.visibility</p:attrName>
                                        </p:attrNameLst>
                                      </p:cBhvr>
                                      <p:to>
                                        <p:strVal val="visible"/>
                                      </p:to>
                                    </p:set>
                                    <p:animEffect transition="in" filter="box(in)">
                                      <p:cBhvr>
                                        <p:cTn id="17" dur="500"/>
                                        <p:tgtEl>
                                          <p:spTgt spid="20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051">
                                            <p:txEl>
                                              <p:pRg st="3" end="3"/>
                                            </p:txEl>
                                          </p:spTgt>
                                        </p:tgtEl>
                                        <p:attrNameLst>
                                          <p:attrName>style.visibility</p:attrName>
                                        </p:attrNameLst>
                                      </p:cBhvr>
                                      <p:to>
                                        <p:strVal val="visible"/>
                                      </p:to>
                                    </p:set>
                                    <p:animEffect transition="in" filter="box(in)">
                                      <p:cBhvr>
                                        <p:cTn id="22" dur="500"/>
                                        <p:tgtEl>
                                          <p:spTgt spid="20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051">
                                            <p:txEl>
                                              <p:pRg st="4" end="4"/>
                                            </p:txEl>
                                          </p:spTgt>
                                        </p:tgtEl>
                                        <p:attrNameLst>
                                          <p:attrName>style.visibility</p:attrName>
                                        </p:attrNameLst>
                                      </p:cBhvr>
                                      <p:to>
                                        <p:strVal val="visible"/>
                                      </p:to>
                                    </p:set>
                                    <p:animEffect transition="in" filter="box(in)">
                                      <p:cBhvr>
                                        <p:cTn id="27" dur="500"/>
                                        <p:tgtEl>
                                          <p:spTgt spid="2051">
                                            <p:txEl>
                                              <p:pRg st="4" end="4"/>
                                            </p:txEl>
                                          </p:spTgt>
                                        </p:tgtEl>
                                      </p:cBhvr>
                                    </p:animEffect>
                                  </p:childTnLst>
                                </p:cTn>
                              </p:par>
                              <p:par>
                                <p:cTn id="28" presetID="2" presetClass="exit" presetSubtype="4" fill="hold" nodeType="withEffect">
                                  <p:stCondLst>
                                    <p:cond delay="0"/>
                                  </p:stCondLst>
                                  <p:childTnLst>
                                    <p:anim calcmode="lin" valueType="num">
                                      <p:cBhvr additive="base">
                                        <p:cTn id="29" dur="500"/>
                                        <p:tgtEl>
                                          <p:spTgt spid="2051">
                                            <p:txEl>
                                              <p:pRg st="1" end="1"/>
                                            </p:txEl>
                                          </p:spTgt>
                                        </p:tgtEl>
                                        <p:attrNameLst>
                                          <p:attrName>ppt_x</p:attrName>
                                        </p:attrNameLst>
                                      </p:cBhvr>
                                      <p:tavLst>
                                        <p:tav tm="0">
                                          <p:val>
                                            <p:strVal val="ppt_x"/>
                                          </p:val>
                                        </p:tav>
                                        <p:tav tm="100000">
                                          <p:val>
                                            <p:strVal val="ppt_x"/>
                                          </p:val>
                                        </p:tav>
                                      </p:tavLst>
                                    </p:anim>
                                    <p:anim calcmode="lin" valueType="num">
                                      <p:cBhvr additive="base">
                                        <p:cTn id="30" dur="500"/>
                                        <p:tgtEl>
                                          <p:spTgt spid="2051">
                                            <p:txEl>
                                              <p:pRg st="1" end="1"/>
                                            </p:txEl>
                                          </p:spTgt>
                                        </p:tgtEl>
                                        <p:attrNameLst>
                                          <p:attrName>ppt_y</p:attrName>
                                        </p:attrNameLst>
                                      </p:cBhvr>
                                      <p:tavLst>
                                        <p:tav tm="0">
                                          <p:val>
                                            <p:strVal val="ppt_y"/>
                                          </p:val>
                                        </p:tav>
                                        <p:tav tm="100000">
                                          <p:val>
                                            <p:strVal val="1+ppt_h/2"/>
                                          </p:val>
                                        </p:tav>
                                      </p:tavLst>
                                    </p:anim>
                                    <p:set>
                                      <p:cBhvr>
                                        <p:cTn id="31" dur="1" fill="hold">
                                          <p:stCondLst>
                                            <p:cond delay="499"/>
                                          </p:stCondLst>
                                        </p:cTn>
                                        <p:tgtEl>
                                          <p:spTgt spid="2051">
                                            <p:txEl>
                                              <p:pRg st="1" end="1"/>
                                            </p:txEl>
                                          </p:spTgt>
                                        </p:tgtEl>
                                        <p:attrNameLst>
                                          <p:attrName>style.visibility</p:attrName>
                                        </p:attrNameLst>
                                      </p:cBhvr>
                                      <p:to>
                                        <p:strVal val="hidden"/>
                                      </p:to>
                                    </p:set>
                                  </p:childTnLst>
                                </p:cTn>
                              </p:par>
                              <p:par>
                                <p:cTn id="32" presetID="2" presetClass="exit" presetSubtype="4" fill="hold" nodeType="withEffect">
                                  <p:stCondLst>
                                    <p:cond delay="0"/>
                                  </p:stCondLst>
                                  <p:childTnLst>
                                    <p:anim calcmode="lin" valueType="num">
                                      <p:cBhvr additive="base">
                                        <p:cTn id="33" dur="500"/>
                                        <p:tgtEl>
                                          <p:spTgt spid="2051">
                                            <p:txEl>
                                              <p:pRg st="3" end="3"/>
                                            </p:txEl>
                                          </p:spTgt>
                                        </p:tgtEl>
                                        <p:attrNameLst>
                                          <p:attrName>ppt_x</p:attrName>
                                        </p:attrNameLst>
                                      </p:cBhvr>
                                      <p:tavLst>
                                        <p:tav tm="0">
                                          <p:val>
                                            <p:strVal val="ppt_x"/>
                                          </p:val>
                                        </p:tav>
                                        <p:tav tm="100000">
                                          <p:val>
                                            <p:strVal val="ppt_x"/>
                                          </p:val>
                                        </p:tav>
                                      </p:tavLst>
                                    </p:anim>
                                    <p:anim calcmode="lin" valueType="num">
                                      <p:cBhvr additive="base">
                                        <p:cTn id="34" dur="500"/>
                                        <p:tgtEl>
                                          <p:spTgt spid="2051">
                                            <p:txEl>
                                              <p:pRg st="3" end="3"/>
                                            </p:txEl>
                                          </p:spTgt>
                                        </p:tgtEl>
                                        <p:attrNameLst>
                                          <p:attrName>ppt_y</p:attrName>
                                        </p:attrNameLst>
                                      </p:cBhvr>
                                      <p:tavLst>
                                        <p:tav tm="0">
                                          <p:val>
                                            <p:strVal val="ppt_y"/>
                                          </p:val>
                                        </p:tav>
                                        <p:tav tm="100000">
                                          <p:val>
                                            <p:strVal val="1+ppt_h/2"/>
                                          </p:val>
                                        </p:tav>
                                      </p:tavLst>
                                    </p:anim>
                                    <p:set>
                                      <p:cBhvr>
                                        <p:cTn id="35" dur="1" fill="hold">
                                          <p:stCondLst>
                                            <p:cond delay="499"/>
                                          </p:stCondLst>
                                        </p:cTn>
                                        <p:tgtEl>
                                          <p:spTgt spid="2051">
                                            <p:txEl>
                                              <p:pRg st="3" end="3"/>
                                            </p:txEl>
                                          </p:spTgt>
                                        </p:tgtEl>
                                        <p:attrNameLst>
                                          <p:attrName>style.visibility</p:attrName>
                                        </p:attrNameLst>
                                      </p:cBhvr>
                                      <p:to>
                                        <p:strVal val="hidden"/>
                                      </p:to>
                                    </p:set>
                                  </p:childTnLst>
                                </p:cTn>
                              </p:par>
                              <p:par>
                                <p:cTn id="36" presetID="2" presetClass="exit" presetSubtype="4" fill="hold" nodeType="withEffect">
                                  <p:stCondLst>
                                    <p:cond delay="0"/>
                                  </p:stCondLst>
                                  <p:childTnLst>
                                    <p:anim calcmode="lin" valueType="num">
                                      <p:cBhvr additive="base">
                                        <p:cTn id="37" dur="500"/>
                                        <p:tgtEl>
                                          <p:spTgt spid="2051">
                                            <p:txEl>
                                              <p:pRg st="4" end="4"/>
                                            </p:txEl>
                                          </p:spTgt>
                                        </p:tgtEl>
                                        <p:attrNameLst>
                                          <p:attrName>ppt_x</p:attrName>
                                        </p:attrNameLst>
                                      </p:cBhvr>
                                      <p:tavLst>
                                        <p:tav tm="0">
                                          <p:val>
                                            <p:strVal val="ppt_x"/>
                                          </p:val>
                                        </p:tav>
                                        <p:tav tm="100000">
                                          <p:val>
                                            <p:strVal val="ppt_x"/>
                                          </p:val>
                                        </p:tav>
                                      </p:tavLst>
                                    </p:anim>
                                    <p:anim calcmode="lin" valueType="num">
                                      <p:cBhvr additive="base">
                                        <p:cTn id="38" dur="500"/>
                                        <p:tgtEl>
                                          <p:spTgt spid="2051">
                                            <p:txEl>
                                              <p:pRg st="4" end="4"/>
                                            </p:txEl>
                                          </p:spTgt>
                                        </p:tgtEl>
                                        <p:attrNameLst>
                                          <p:attrName>ppt_y</p:attrName>
                                        </p:attrNameLst>
                                      </p:cBhvr>
                                      <p:tavLst>
                                        <p:tav tm="0">
                                          <p:val>
                                            <p:strVal val="ppt_y"/>
                                          </p:val>
                                        </p:tav>
                                        <p:tav tm="100000">
                                          <p:val>
                                            <p:strVal val="1+ppt_h/2"/>
                                          </p:val>
                                        </p:tav>
                                      </p:tavLst>
                                    </p:anim>
                                    <p:set>
                                      <p:cBhvr>
                                        <p:cTn id="39" dur="1" fill="hold">
                                          <p:stCondLst>
                                            <p:cond delay="499"/>
                                          </p:stCondLst>
                                        </p:cTn>
                                        <p:tgtEl>
                                          <p:spTgt spid="2051">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609600" y="228600"/>
            <a:ext cx="10972800" cy="6248400"/>
          </a:xfrm>
        </p:spPr>
        <p:txBody>
          <a:bodyPr/>
          <a:lstStyle/>
          <a:p>
            <a:pPr>
              <a:buFont typeface="Wingdings" pitchFamily="2" charset="2"/>
              <a:buNone/>
            </a:pPr>
            <a:r>
              <a:rPr lang="en-US" b="1" dirty="0">
                <a:latin typeface="Times New Roman" pitchFamily="18" charset="0"/>
                <a:cs typeface="Times New Roman" pitchFamily="18" charset="0"/>
              </a:rPr>
              <a:t>Câu 2:</a:t>
            </a:r>
            <a:r>
              <a:rPr lang="en-US" dirty="0">
                <a:latin typeface="Times New Roman" pitchFamily="18" charset="0"/>
                <a:cs typeface="Times New Roman" pitchFamily="18" charset="0"/>
              </a:rPr>
              <a:t> C</a:t>
            </a:r>
            <a:r>
              <a:rPr lang="vi-VN" dirty="0">
                <a:latin typeface="Times New Roman" pitchFamily="18" charset="0"/>
                <a:cs typeface="Times New Roman" pitchFamily="18" charset="0"/>
              </a:rPr>
              <a:t>ường độ trường hấp dẫn của một vật có khối lượng M gây ra tại điểm A có</a:t>
            </a:r>
            <a:endParaRPr lang="en-US" dirty="0">
              <a:latin typeface="Times New Roman" pitchFamily="18" charset="0"/>
              <a:cs typeface="Times New Roman" pitchFamily="18" charset="0"/>
            </a:endParaRPr>
          </a:p>
          <a:p>
            <a:pPr>
              <a:buFont typeface="Wingdings" pitchFamily="2" charset="2"/>
              <a:buNone/>
            </a:pPr>
            <a:r>
              <a:rPr lang="en-US" b="1" dirty="0">
                <a:latin typeface="Times New Roman" pitchFamily="18" charset="0"/>
                <a:cs typeface="Times New Roman" pitchFamily="18" charset="0"/>
              </a:rPr>
              <a:t>A. </a:t>
            </a:r>
            <a:r>
              <a:rPr lang="en-US" dirty="0">
                <a:latin typeface="Times New Roman" pitchFamily="18" charset="0"/>
                <a:cs typeface="Times New Roman" pitchFamily="18" charset="0"/>
              </a:rPr>
              <a:t>Chiều luôn h</a:t>
            </a:r>
            <a:r>
              <a:rPr lang="vi-VN" dirty="0">
                <a:latin typeface="Times New Roman" pitchFamily="18" charset="0"/>
                <a:cs typeface="Times New Roman" pitchFamily="18" charset="0"/>
              </a:rPr>
              <a:t>ướng xa M.</a:t>
            </a:r>
            <a:endParaRPr lang="en-US" dirty="0">
              <a:latin typeface="Times New Roman" pitchFamily="18" charset="0"/>
              <a:cs typeface="Times New Roman" pitchFamily="18" charset="0"/>
            </a:endParaRPr>
          </a:p>
          <a:p>
            <a:pPr>
              <a:buFont typeface="Wingdings" pitchFamily="2" charset="2"/>
              <a:buNone/>
            </a:pPr>
            <a:r>
              <a:rPr lang="en-US" b="1" dirty="0">
                <a:latin typeface="Times New Roman" pitchFamily="18" charset="0"/>
                <a:cs typeface="Times New Roman" pitchFamily="18" charset="0"/>
              </a:rPr>
              <a:t>B. </a:t>
            </a:r>
            <a:r>
              <a:rPr lang="en-US" dirty="0">
                <a:latin typeface="Times New Roman" pitchFamily="18" charset="0"/>
                <a:cs typeface="Times New Roman" pitchFamily="18" charset="0"/>
              </a:rPr>
              <a:t>Độ lớn tỉ nghịch với bình ph</a:t>
            </a:r>
            <a:r>
              <a:rPr lang="vi-VN" dirty="0">
                <a:latin typeface="Times New Roman" pitchFamily="18" charset="0"/>
                <a:cs typeface="Times New Roman" pitchFamily="18" charset="0"/>
              </a:rPr>
              <a:t>ương khoảng cách từ M đến A.</a:t>
            </a:r>
            <a:endParaRPr lang="en-US" dirty="0">
              <a:latin typeface="Times New Roman" pitchFamily="18" charset="0"/>
              <a:cs typeface="Times New Roman" pitchFamily="18" charset="0"/>
            </a:endParaRPr>
          </a:p>
          <a:p>
            <a:pPr>
              <a:buFont typeface="Wingdings" pitchFamily="2" charset="2"/>
              <a:buNone/>
            </a:pPr>
            <a:r>
              <a:rPr lang="en-US" b="1" dirty="0">
                <a:latin typeface="Times New Roman" pitchFamily="18" charset="0"/>
                <a:cs typeface="Times New Roman" pitchFamily="18" charset="0"/>
              </a:rPr>
              <a:t>C. </a:t>
            </a:r>
            <a:r>
              <a:rPr lang="en-US" dirty="0">
                <a:latin typeface="Times New Roman" pitchFamily="18" charset="0"/>
                <a:cs typeface="Times New Roman" pitchFamily="18" charset="0"/>
              </a:rPr>
              <a:t>Tỉ lệ với khoảng cách từ M đến A.</a:t>
            </a:r>
          </a:p>
          <a:p>
            <a:pPr>
              <a:buFont typeface="Wingdings" pitchFamily="2" charset="2"/>
              <a:buNone/>
            </a:pPr>
            <a:r>
              <a:rPr lang="en-US" b="1" dirty="0">
                <a:latin typeface="Times New Roman" pitchFamily="18" charset="0"/>
                <a:cs typeface="Times New Roman" pitchFamily="18" charset="0"/>
              </a:rPr>
              <a:t>D. </a:t>
            </a:r>
            <a:r>
              <a:rPr lang="en-US" dirty="0">
                <a:latin typeface="Times New Roman" pitchFamily="18" charset="0"/>
                <a:cs typeface="Times New Roman" pitchFamily="18" charset="0"/>
              </a:rPr>
              <a:t>Không phụ thuộc vào khối l</a:t>
            </a:r>
            <a:r>
              <a:rPr lang="vi-VN" dirty="0">
                <a:latin typeface="Times New Roman" pitchFamily="18" charset="0"/>
                <a:cs typeface="Times New Roman" pitchFamily="18" charset="0"/>
              </a:rPr>
              <a:t>ượng M.</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214530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animEffect transition="in" filter="blinds(horizontal)">
                                      <p:cBhvr>
                                        <p:cTn id="11" dur="500"/>
                                        <p:tgtEl>
                                          <p:spTgt spid="26627">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26627">
                                            <p:txEl>
                                              <p:pRg st="2" end="2"/>
                                            </p:txEl>
                                          </p:spTgt>
                                        </p:tgtEl>
                                        <p:attrNameLst>
                                          <p:attrName>style.visibility</p:attrName>
                                        </p:attrNameLst>
                                      </p:cBhvr>
                                      <p:to>
                                        <p:strVal val="visible"/>
                                      </p:to>
                                    </p:set>
                                    <p:animEffect transition="in" filter="blinds(horizontal)">
                                      <p:cBhvr>
                                        <p:cTn id="16" dur="500"/>
                                        <p:tgtEl>
                                          <p:spTgt spid="26627">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26627">
                                            <p:txEl>
                                              <p:pRg st="3" end="3"/>
                                            </p:txEl>
                                          </p:spTgt>
                                        </p:tgtEl>
                                        <p:attrNameLst>
                                          <p:attrName>style.visibility</p:attrName>
                                        </p:attrNameLst>
                                      </p:cBhvr>
                                      <p:to>
                                        <p:strVal val="visible"/>
                                      </p:to>
                                    </p:set>
                                    <p:animEffect transition="in" filter="blinds(horizontal)">
                                      <p:cBhvr>
                                        <p:cTn id="21" dur="500"/>
                                        <p:tgtEl>
                                          <p:spTgt spid="26627">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26627">
                                            <p:txEl>
                                              <p:pRg st="4" end="4"/>
                                            </p:txEl>
                                          </p:spTgt>
                                        </p:tgtEl>
                                        <p:attrNameLst>
                                          <p:attrName>style.visibility</p:attrName>
                                        </p:attrNameLst>
                                      </p:cBhvr>
                                      <p:to>
                                        <p:strVal val="visible"/>
                                      </p:to>
                                    </p:set>
                                    <p:animEffect transition="in" filter="blinds(horizontal)">
                                      <p:cBhvr>
                                        <p:cTn id="26" dur="500"/>
                                        <p:tgtEl>
                                          <p:spTgt spid="26627">
                                            <p:txEl>
                                              <p:pRg st="4" end="4"/>
                                            </p:txEl>
                                          </p:spTgt>
                                        </p:tgtEl>
                                      </p:cBhvr>
                                    </p:animEffect>
                                  </p:childTnLst>
                                </p:cTn>
                              </p:par>
                              <p:par>
                                <p:cTn id="27" presetID="2" presetClass="exit" presetSubtype="4" fill="hold" nodeType="withEffect">
                                  <p:stCondLst>
                                    <p:cond delay="0"/>
                                  </p:stCondLst>
                                  <p:childTnLst>
                                    <p:anim calcmode="lin" valueType="num">
                                      <p:cBhvr additive="base">
                                        <p:cTn id="28" dur="500"/>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29" dur="500"/>
                                        <p:tgtEl>
                                          <p:spTgt spid="26627">
                                            <p:txEl>
                                              <p:pRg st="1" end="1"/>
                                            </p:txEl>
                                          </p:spTgt>
                                        </p:tgtEl>
                                        <p:attrNameLst>
                                          <p:attrName>ppt_y</p:attrName>
                                        </p:attrNameLst>
                                      </p:cBhvr>
                                      <p:tavLst>
                                        <p:tav tm="0">
                                          <p:val>
                                            <p:strVal val="ppt_y"/>
                                          </p:val>
                                        </p:tav>
                                        <p:tav tm="100000">
                                          <p:val>
                                            <p:strVal val="1+ppt_h/2"/>
                                          </p:val>
                                        </p:tav>
                                      </p:tavLst>
                                    </p:anim>
                                    <p:set>
                                      <p:cBhvr>
                                        <p:cTn id="30" dur="1" fill="hold">
                                          <p:stCondLst>
                                            <p:cond delay="499"/>
                                          </p:stCondLst>
                                        </p:cTn>
                                        <p:tgtEl>
                                          <p:spTgt spid="26627">
                                            <p:txEl>
                                              <p:pRg st="1" end="1"/>
                                            </p:txEl>
                                          </p:spTgt>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26627">
                                            <p:txEl>
                                              <p:pRg st="3" end="3"/>
                                            </p:txEl>
                                          </p:spTgt>
                                        </p:tgtEl>
                                        <p:attrNameLst>
                                          <p:attrName>ppt_x</p:attrName>
                                        </p:attrNameLst>
                                      </p:cBhvr>
                                      <p:tavLst>
                                        <p:tav tm="0">
                                          <p:val>
                                            <p:strVal val="ppt_x"/>
                                          </p:val>
                                        </p:tav>
                                        <p:tav tm="100000">
                                          <p:val>
                                            <p:strVal val="ppt_x"/>
                                          </p:val>
                                        </p:tav>
                                      </p:tavLst>
                                    </p:anim>
                                    <p:anim calcmode="lin" valueType="num">
                                      <p:cBhvr additive="base">
                                        <p:cTn id="33" dur="500"/>
                                        <p:tgtEl>
                                          <p:spTgt spid="26627">
                                            <p:txEl>
                                              <p:pRg st="3" end="3"/>
                                            </p:txEl>
                                          </p:spTgt>
                                        </p:tgtEl>
                                        <p:attrNameLst>
                                          <p:attrName>ppt_y</p:attrName>
                                        </p:attrNameLst>
                                      </p:cBhvr>
                                      <p:tavLst>
                                        <p:tav tm="0">
                                          <p:val>
                                            <p:strVal val="ppt_y"/>
                                          </p:val>
                                        </p:tav>
                                        <p:tav tm="100000">
                                          <p:val>
                                            <p:strVal val="1+ppt_h/2"/>
                                          </p:val>
                                        </p:tav>
                                      </p:tavLst>
                                    </p:anim>
                                    <p:set>
                                      <p:cBhvr>
                                        <p:cTn id="34" dur="1" fill="hold">
                                          <p:stCondLst>
                                            <p:cond delay="499"/>
                                          </p:stCondLst>
                                        </p:cTn>
                                        <p:tgtEl>
                                          <p:spTgt spid="26627">
                                            <p:txEl>
                                              <p:pRg st="3" end="3"/>
                                            </p:txEl>
                                          </p:spTgt>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37" dur="500"/>
                                        <p:tgtEl>
                                          <p:spTgt spid="26627">
                                            <p:txEl>
                                              <p:pRg st="4" end="4"/>
                                            </p:txEl>
                                          </p:spTgt>
                                        </p:tgtEl>
                                        <p:attrNameLst>
                                          <p:attrName>ppt_y</p:attrName>
                                        </p:attrNameLst>
                                      </p:cBhvr>
                                      <p:tavLst>
                                        <p:tav tm="0">
                                          <p:val>
                                            <p:strVal val="ppt_y"/>
                                          </p:val>
                                        </p:tav>
                                        <p:tav tm="100000">
                                          <p:val>
                                            <p:strVal val="1+ppt_h/2"/>
                                          </p:val>
                                        </p:tav>
                                      </p:tavLst>
                                    </p:anim>
                                    <p:set>
                                      <p:cBhvr>
                                        <p:cTn id="38" dur="1" fill="hold">
                                          <p:stCondLst>
                                            <p:cond delay="499"/>
                                          </p:stCondLst>
                                        </p:cTn>
                                        <p:tgtEl>
                                          <p:spTgt spid="26627">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sz="half" idx="1"/>
          </p:nvPr>
        </p:nvSpPr>
        <p:spPr>
          <a:xfrm>
            <a:off x="0" y="228603"/>
            <a:ext cx="12192000" cy="5902325"/>
          </a:xfrm>
        </p:spPr>
        <p:txBody>
          <a:bodyPr/>
          <a:lstStyle/>
          <a:p>
            <a:pPr>
              <a:buFont typeface="Wingdings" pitchFamily="2" charset="2"/>
              <a:buNone/>
            </a:pPr>
            <a:r>
              <a:rPr lang="en-US" sz="2800" b="1" dirty="0">
                <a:latin typeface="Times New Roman" pitchFamily="18" charset="0"/>
                <a:cs typeface="Times New Roman" pitchFamily="18" charset="0"/>
              </a:rPr>
              <a:t>Câu 3:</a:t>
            </a:r>
            <a:r>
              <a:rPr lang="en-US" sz="2800" dirty="0">
                <a:latin typeface="Times New Roman" pitchFamily="18" charset="0"/>
                <a:cs typeface="Times New Roman" pitchFamily="18" charset="0"/>
              </a:rPr>
              <a:t> Lực hấp dẫn do vật có khối l</a:t>
            </a:r>
            <a:r>
              <a:rPr lang="vi-VN" sz="2800" dirty="0">
                <a:latin typeface="Times New Roman" pitchFamily="18" charset="0"/>
                <a:cs typeface="Times New Roman" pitchFamily="18" charset="0"/>
              </a:rPr>
              <a:t>ượng M tác dụng lên vật có khối lượng m đặt cách nó một khoảng r được xác định bằng biểu thức:</a:t>
            </a:r>
            <a:endParaRPr lang="en-US" sz="2800" b="1" dirty="0">
              <a:latin typeface="Times New Roman" pitchFamily="18" charset="0"/>
              <a:cs typeface="Times New Roman" pitchFamily="18" charset="0"/>
            </a:endParaRPr>
          </a:p>
          <a:p>
            <a:pPr>
              <a:buFont typeface="Wingdings" pitchFamily="2" charset="2"/>
              <a:buNone/>
            </a:pPr>
            <a:r>
              <a:rPr lang="en-US" sz="2800" b="1" dirty="0">
                <a:latin typeface="Times New Roman" pitchFamily="18" charset="0"/>
                <a:cs typeface="Times New Roman" pitchFamily="18" charset="0"/>
              </a:rPr>
              <a:t>A.</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B. </a:t>
            </a:r>
            <a:r>
              <a:rPr lang="en-US" sz="2800" dirty="0">
                <a:latin typeface="Times New Roman" pitchFamily="18" charset="0"/>
                <a:cs typeface="Times New Roman" pitchFamily="18" charset="0"/>
              </a:rPr>
              <a:t>	</a:t>
            </a:r>
            <a:endParaRPr lang="en-US" sz="2800" b="1" dirty="0">
              <a:latin typeface="Times New Roman" pitchFamily="18" charset="0"/>
              <a:cs typeface="Times New Roman" pitchFamily="18" charset="0"/>
            </a:endParaRPr>
          </a:p>
          <a:p>
            <a:pPr>
              <a:buFont typeface="Wingdings" pitchFamily="2" charset="2"/>
              <a:buNone/>
            </a:pPr>
            <a:endParaRPr lang="en-US" sz="2800" b="1" dirty="0">
              <a:latin typeface="Times New Roman" pitchFamily="18" charset="0"/>
              <a:cs typeface="Times New Roman" pitchFamily="18" charset="0"/>
            </a:endParaRPr>
          </a:p>
          <a:p>
            <a:pPr>
              <a:buFont typeface="Wingdings" pitchFamily="2" charset="2"/>
              <a:buNone/>
            </a:pPr>
            <a:endParaRPr lang="en-US" sz="2800" b="1" dirty="0">
              <a:latin typeface="Times New Roman" pitchFamily="18" charset="0"/>
              <a:cs typeface="Times New Roman" pitchFamily="18" charset="0"/>
            </a:endParaRPr>
          </a:p>
          <a:p>
            <a:pPr>
              <a:buFont typeface="Wingdings" pitchFamily="2" charset="2"/>
              <a:buNone/>
            </a:pPr>
            <a:endParaRPr lang="en-US" sz="2800" b="1" dirty="0">
              <a:latin typeface="Times New Roman" pitchFamily="18" charset="0"/>
              <a:cs typeface="Times New Roman" pitchFamily="18" charset="0"/>
            </a:endParaRPr>
          </a:p>
          <a:p>
            <a:pPr>
              <a:buFont typeface="Wingdings" pitchFamily="2" charset="2"/>
              <a:buNone/>
            </a:pPr>
            <a:r>
              <a:rPr lang="en-US" sz="2800" b="1" dirty="0">
                <a:latin typeface="Times New Roman" pitchFamily="18" charset="0"/>
                <a:cs typeface="Times New Roman" pitchFamily="18" charset="0"/>
              </a:rPr>
              <a:t>C.</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D.</a:t>
            </a:r>
            <a:r>
              <a:rPr lang="en-US" sz="2800" dirty="0">
                <a:latin typeface="Times New Roman" pitchFamily="18" charset="0"/>
                <a:cs typeface="Times New Roman" pitchFamily="18" charset="0"/>
              </a:rPr>
              <a:t> </a:t>
            </a:r>
          </a:p>
        </p:txBody>
      </p:sp>
      <p:sp>
        <p:nvSpPr>
          <p:cNvPr id="27653" name="Rectangle 5"/>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7652" name="Object 4"/>
          <p:cNvGraphicFramePr>
            <a:graphicFrameLocks noChangeAspect="1"/>
          </p:cNvGraphicFramePr>
          <p:nvPr/>
        </p:nvGraphicFramePr>
        <p:xfrm>
          <a:off x="1117600" y="1828800"/>
          <a:ext cx="2438400" cy="685800"/>
        </p:xfrm>
        <a:graphic>
          <a:graphicData uri="http://schemas.openxmlformats.org/presentationml/2006/ole">
            <mc:AlternateContent xmlns:mc="http://schemas.openxmlformats.org/markup-compatibility/2006">
              <mc:Choice xmlns:v="urn:schemas-microsoft-com:vml" Requires="v">
                <p:oleObj name="Equation" r:id="rId2" imgW="480959" imgH="226080" progId="Equation.DSMT4">
                  <p:embed/>
                </p:oleObj>
              </mc:Choice>
              <mc:Fallback>
                <p:oleObj name="Equation" r:id="rId2" imgW="480959" imgH="226080" progId="Equation.DSMT4">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1828800"/>
                        <a:ext cx="24384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662" name="Rectangle 1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7661" name="Object 13"/>
          <p:cNvGraphicFramePr>
            <a:graphicFrameLocks noChangeAspect="1"/>
          </p:cNvGraphicFramePr>
          <p:nvPr/>
        </p:nvGraphicFramePr>
        <p:xfrm>
          <a:off x="6604000" y="1752600"/>
          <a:ext cx="2540000" cy="685800"/>
        </p:xfrm>
        <a:graphic>
          <a:graphicData uri="http://schemas.openxmlformats.org/presentationml/2006/ole">
            <mc:AlternateContent xmlns:mc="http://schemas.openxmlformats.org/markup-compatibility/2006">
              <mc:Choice xmlns:v="urn:schemas-microsoft-com:vml" Requires="v">
                <p:oleObj name="Equation" r:id="rId4" imgW="480959" imgH="226080" progId="Equation.DSMT4">
                  <p:embed/>
                </p:oleObj>
              </mc:Choice>
              <mc:Fallback>
                <p:oleObj name="Equation" r:id="rId4" imgW="480959" imgH="2260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4000" y="1752600"/>
                        <a:ext cx="25400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664" name="Rectangle 16"/>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7663" name="Object 15"/>
          <p:cNvGraphicFramePr>
            <a:graphicFrameLocks noChangeAspect="1"/>
          </p:cNvGraphicFramePr>
          <p:nvPr/>
        </p:nvGraphicFramePr>
        <p:xfrm>
          <a:off x="1422400" y="3505200"/>
          <a:ext cx="2235200" cy="628650"/>
        </p:xfrm>
        <a:graphic>
          <a:graphicData uri="http://schemas.openxmlformats.org/presentationml/2006/ole">
            <mc:AlternateContent xmlns:mc="http://schemas.openxmlformats.org/markup-compatibility/2006">
              <mc:Choice xmlns:v="urn:schemas-microsoft-com:vml" Requires="v">
                <p:oleObj name="Equation" r:id="rId6" imgW="480959" imgH="226080" progId="Equation.DSMT4">
                  <p:embed/>
                </p:oleObj>
              </mc:Choice>
              <mc:Fallback>
                <p:oleObj name="Equation" r:id="rId6" imgW="480959" imgH="22608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2400" y="3505200"/>
                        <a:ext cx="2235200" cy="628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666" name="Rectangle 18"/>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7665" name="Object 17"/>
          <p:cNvGraphicFramePr>
            <a:graphicFrameLocks noChangeAspect="1"/>
          </p:cNvGraphicFramePr>
          <p:nvPr/>
        </p:nvGraphicFramePr>
        <p:xfrm>
          <a:off x="6096000" y="3581400"/>
          <a:ext cx="2133600" cy="609600"/>
        </p:xfrm>
        <a:graphic>
          <a:graphicData uri="http://schemas.openxmlformats.org/presentationml/2006/ole">
            <mc:AlternateContent xmlns:mc="http://schemas.openxmlformats.org/markup-compatibility/2006">
              <mc:Choice xmlns:v="urn:schemas-microsoft-com:vml" Requires="v">
                <p:oleObj name="Equation" r:id="rId8" imgW="480959" imgH="240480" progId="Equation.DSMT4">
                  <p:embed/>
                </p:oleObj>
              </mc:Choice>
              <mc:Fallback>
                <p:oleObj name="Equation" r:id="rId8" imgW="480959" imgH="24048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0" y="3581400"/>
                        <a:ext cx="21336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8046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blinds(horizontal)">
                                      <p:cBhvr>
                                        <p:cTn id="7" dur="500"/>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blinds(horizontal)">
                                      <p:cBhvr>
                                        <p:cTn id="12" dur="500"/>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7651">
                                            <p:txEl>
                                              <p:pRg st="5" end="5"/>
                                            </p:txEl>
                                          </p:spTgt>
                                        </p:tgtEl>
                                        <p:attrNameLst>
                                          <p:attrName>style.visibility</p:attrName>
                                        </p:attrNameLst>
                                      </p:cBhvr>
                                      <p:to>
                                        <p:strVal val="visible"/>
                                      </p:to>
                                    </p:set>
                                    <p:animEffect transition="in" filter="blinds(horizontal)">
                                      <p:cBhvr>
                                        <p:cTn id="17" dur="500"/>
                                        <p:tgtEl>
                                          <p:spTgt spid="27651">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765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2766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766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766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nodeType="clickEffect">
                                  <p:stCondLst>
                                    <p:cond delay="0"/>
                                  </p:stCondLst>
                                  <p:childTnLst>
                                    <p:anim calcmode="lin" valueType="num">
                                      <p:cBhvr additive="base">
                                        <p:cTn id="37" dur="500"/>
                                        <p:tgtEl>
                                          <p:spTgt spid="27665"/>
                                        </p:tgtEl>
                                        <p:attrNameLst>
                                          <p:attrName>ppt_x</p:attrName>
                                        </p:attrNameLst>
                                      </p:cBhvr>
                                      <p:tavLst>
                                        <p:tav tm="0">
                                          <p:val>
                                            <p:strVal val="ppt_x"/>
                                          </p:val>
                                        </p:tav>
                                        <p:tav tm="100000">
                                          <p:val>
                                            <p:strVal val="ppt_x"/>
                                          </p:val>
                                        </p:tav>
                                      </p:tavLst>
                                    </p:anim>
                                    <p:anim calcmode="lin" valueType="num">
                                      <p:cBhvr additive="base">
                                        <p:cTn id="38" dur="500"/>
                                        <p:tgtEl>
                                          <p:spTgt spid="27665"/>
                                        </p:tgtEl>
                                        <p:attrNameLst>
                                          <p:attrName>ppt_y</p:attrName>
                                        </p:attrNameLst>
                                      </p:cBhvr>
                                      <p:tavLst>
                                        <p:tav tm="0">
                                          <p:val>
                                            <p:strVal val="ppt_y"/>
                                          </p:val>
                                        </p:tav>
                                        <p:tav tm="100000">
                                          <p:val>
                                            <p:strVal val="1+ppt_h/2"/>
                                          </p:val>
                                        </p:tav>
                                      </p:tavLst>
                                    </p:anim>
                                    <p:set>
                                      <p:cBhvr>
                                        <p:cTn id="39" dur="1" fill="hold">
                                          <p:stCondLst>
                                            <p:cond delay="499"/>
                                          </p:stCondLst>
                                        </p:cTn>
                                        <p:tgtEl>
                                          <p:spTgt spid="27665"/>
                                        </p:tgtEl>
                                        <p:attrNameLst>
                                          <p:attrName>style.visibility</p:attrName>
                                        </p:attrNameLst>
                                      </p:cBhvr>
                                      <p:to>
                                        <p:strVal val="hidden"/>
                                      </p:to>
                                    </p:set>
                                  </p:childTnLst>
                                </p:cTn>
                              </p:par>
                              <p:par>
                                <p:cTn id="40" presetID="2" presetClass="exit" presetSubtype="4" fill="hold" nodeType="withEffect">
                                  <p:stCondLst>
                                    <p:cond delay="0"/>
                                  </p:stCondLst>
                                  <p:childTnLst>
                                    <p:anim calcmode="lin" valueType="num">
                                      <p:cBhvr additive="base">
                                        <p:cTn id="41" dur="500"/>
                                        <p:tgtEl>
                                          <p:spTgt spid="27652"/>
                                        </p:tgtEl>
                                        <p:attrNameLst>
                                          <p:attrName>ppt_x</p:attrName>
                                        </p:attrNameLst>
                                      </p:cBhvr>
                                      <p:tavLst>
                                        <p:tav tm="0">
                                          <p:val>
                                            <p:strVal val="ppt_x"/>
                                          </p:val>
                                        </p:tav>
                                        <p:tav tm="100000">
                                          <p:val>
                                            <p:strVal val="ppt_x"/>
                                          </p:val>
                                        </p:tav>
                                      </p:tavLst>
                                    </p:anim>
                                    <p:anim calcmode="lin" valueType="num">
                                      <p:cBhvr additive="base">
                                        <p:cTn id="42" dur="500"/>
                                        <p:tgtEl>
                                          <p:spTgt spid="27652"/>
                                        </p:tgtEl>
                                        <p:attrNameLst>
                                          <p:attrName>ppt_y</p:attrName>
                                        </p:attrNameLst>
                                      </p:cBhvr>
                                      <p:tavLst>
                                        <p:tav tm="0">
                                          <p:val>
                                            <p:strVal val="ppt_y"/>
                                          </p:val>
                                        </p:tav>
                                        <p:tav tm="100000">
                                          <p:val>
                                            <p:strVal val="1+ppt_h/2"/>
                                          </p:val>
                                        </p:tav>
                                      </p:tavLst>
                                    </p:anim>
                                    <p:set>
                                      <p:cBhvr>
                                        <p:cTn id="43" dur="1" fill="hold">
                                          <p:stCondLst>
                                            <p:cond delay="499"/>
                                          </p:stCondLst>
                                        </p:cTn>
                                        <p:tgtEl>
                                          <p:spTgt spid="27652"/>
                                        </p:tgtEl>
                                        <p:attrNameLst>
                                          <p:attrName>style.visibility</p:attrName>
                                        </p:attrNameLst>
                                      </p:cBhvr>
                                      <p:to>
                                        <p:strVal val="hidden"/>
                                      </p:to>
                                    </p:set>
                                  </p:childTnLst>
                                </p:cTn>
                              </p:par>
                              <p:par>
                                <p:cTn id="44" presetID="2" presetClass="exit" presetSubtype="4" fill="hold" nodeType="withEffect">
                                  <p:stCondLst>
                                    <p:cond delay="0"/>
                                  </p:stCondLst>
                                  <p:childTnLst>
                                    <p:anim calcmode="lin" valueType="num">
                                      <p:cBhvr additive="base">
                                        <p:cTn id="45" dur="500"/>
                                        <p:tgtEl>
                                          <p:spTgt spid="27661"/>
                                        </p:tgtEl>
                                        <p:attrNameLst>
                                          <p:attrName>ppt_x</p:attrName>
                                        </p:attrNameLst>
                                      </p:cBhvr>
                                      <p:tavLst>
                                        <p:tav tm="0">
                                          <p:val>
                                            <p:strVal val="ppt_x"/>
                                          </p:val>
                                        </p:tav>
                                        <p:tav tm="100000">
                                          <p:val>
                                            <p:strVal val="ppt_x"/>
                                          </p:val>
                                        </p:tav>
                                      </p:tavLst>
                                    </p:anim>
                                    <p:anim calcmode="lin" valueType="num">
                                      <p:cBhvr additive="base">
                                        <p:cTn id="46" dur="500"/>
                                        <p:tgtEl>
                                          <p:spTgt spid="27661"/>
                                        </p:tgtEl>
                                        <p:attrNameLst>
                                          <p:attrName>ppt_y</p:attrName>
                                        </p:attrNameLst>
                                      </p:cBhvr>
                                      <p:tavLst>
                                        <p:tav tm="0">
                                          <p:val>
                                            <p:strVal val="ppt_y"/>
                                          </p:val>
                                        </p:tav>
                                        <p:tav tm="100000">
                                          <p:val>
                                            <p:strVal val="1+ppt_h/2"/>
                                          </p:val>
                                        </p:tav>
                                      </p:tavLst>
                                    </p:anim>
                                    <p:set>
                                      <p:cBhvr>
                                        <p:cTn id="47" dur="1" fill="hold">
                                          <p:stCondLst>
                                            <p:cond delay="499"/>
                                          </p:stCondLst>
                                        </p:cTn>
                                        <p:tgtEl>
                                          <p:spTgt spid="276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609600" y="381000"/>
            <a:ext cx="10972800" cy="6172200"/>
          </a:xfrm>
        </p:spPr>
        <p:txBody>
          <a:bodyPr/>
          <a:lstStyle/>
          <a:p>
            <a:pPr>
              <a:buFont typeface="Wingdings" pitchFamily="2" charset="2"/>
              <a:buNone/>
            </a:pPr>
            <a:r>
              <a:rPr lang="en-US" b="1" dirty="0">
                <a:latin typeface="Times New Roman" pitchFamily="18" charset="0"/>
                <a:cs typeface="Times New Roman" pitchFamily="18" charset="0"/>
              </a:rPr>
              <a:t>Câu 4:</a:t>
            </a:r>
            <a:r>
              <a:rPr lang="en-US" dirty="0">
                <a:latin typeface="Times New Roman" pitchFamily="18" charset="0"/>
                <a:cs typeface="Times New Roman" pitchFamily="18" charset="0"/>
              </a:rPr>
              <a:t> Chọn phát biểu đúng? Đường sức trường hấp dẫn của một vật </a:t>
            </a:r>
          </a:p>
          <a:p>
            <a:pPr>
              <a:buFont typeface="Wingdings" pitchFamily="2" charset="2"/>
              <a:buNone/>
            </a:pPr>
            <a:r>
              <a:rPr lang="en-US" b="1" dirty="0">
                <a:latin typeface="Times New Roman" pitchFamily="18" charset="0"/>
                <a:cs typeface="Times New Roman" pitchFamily="18" charset="0"/>
              </a:rPr>
              <a:t>A. </a:t>
            </a:r>
            <a:r>
              <a:rPr lang="en-US" dirty="0">
                <a:latin typeface="Times New Roman" pitchFamily="18" charset="0"/>
                <a:cs typeface="Times New Roman" pitchFamily="18" charset="0"/>
              </a:rPr>
              <a:t>Là những đường thẳng hướng từ vật ra xa vô cực.</a:t>
            </a:r>
          </a:p>
          <a:p>
            <a:pPr>
              <a:buFont typeface="Wingdings" pitchFamily="2" charset="2"/>
              <a:buNone/>
            </a:pPr>
            <a:r>
              <a:rPr lang="en-US" b="1" dirty="0">
                <a:latin typeface="Times New Roman" pitchFamily="18" charset="0"/>
                <a:cs typeface="Times New Roman" pitchFamily="18" charset="0"/>
              </a:rPr>
              <a:t>B. </a:t>
            </a:r>
            <a:r>
              <a:rPr lang="en-US" dirty="0">
                <a:latin typeface="Times New Roman" pitchFamily="18" charset="0"/>
                <a:cs typeface="Times New Roman" pitchFamily="18" charset="0"/>
              </a:rPr>
              <a:t>Là những đường cong kín.</a:t>
            </a:r>
          </a:p>
          <a:p>
            <a:pPr>
              <a:buFont typeface="Wingdings" pitchFamily="2" charset="2"/>
              <a:buNone/>
            </a:pPr>
            <a:r>
              <a:rPr lang="en-US" b="1" dirty="0">
                <a:latin typeface="Times New Roman" pitchFamily="18" charset="0"/>
                <a:cs typeface="Times New Roman" pitchFamily="18" charset="0"/>
              </a:rPr>
              <a:t>C. </a:t>
            </a:r>
            <a:r>
              <a:rPr lang="en-US" dirty="0">
                <a:latin typeface="Times New Roman" pitchFamily="18" charset="0"/>
                <a:cs typeface="Times New Roman" pitchFamily="18" charset="0"/>
              </a:rPr>
              <a:t>Là những đường cong không kín.</a:t>
            </a:r>
          </a:p>
          <a:p>
            <a:pPr>
              <a:buFont typeface="Wingdings" pitchFamily="2" charset="2"/>
              <a:buNone/>
            </a:pPr>
            <a:r>
              <a:rPr lang="en-US" b="1" dirty="0">
                <a:latin typeface="Times New Roman" pitchFamily="18" charset="0"/>
                <a:cs typeface="Times New Roman" pitchFamily="18" charset="0"/>
              </a:rPr>
              <a:t>D. </a:t>
            </a:r>
            <a:r>
              <a:rPr lang="en-US" dirty="0">
                <a:latin typeface="Times New Roman" pitchFamily="18" charset="0"/>
                <a:cs typeface="Times New Roman" pitchFamily="18" charset="0"/>
              </a:rPr>
              <a:t>Là những đường thẳng đi từ vô cùng h</a:t>
            </a:r>
            <a:r>
              <a:rPr lang="vi-VN" dirty="0">
                <a:latin typeface="Times New Roman" pitchFamily="18" charset="0"/>
                <a:cs typeface="Times New Roman" pitchFamily="18" charset="0"/>
              </a:rPr>
              <a:t>ướng vào tâm của vật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067601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animEffect transition="in" filter="blinds(horizontal)">
                                      <p:cBhvr>
                                        <p:cTn id="11" dur="500"/>
                                        <p:tgtEl>
                                          <p:spTgt spid="30723">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30723">
                                            <p:txEl>
                                              <p:pRg st="2" end="2"/>
                                            </p:txEl>
                                          </p:spTgt>
                                        </p:tgtEl>
                                        <p:attrNameLst>
                                          <p:attrName>style.visibility</p:attrName>
                                        </p:attrNameLst>
                                      </p:cBhvr>
                                      <p:to>
                                        <p:strVal val="visible"/>
                                      </p:to>
                                    </p:set>
                                    <p:animEffect transition="in" filter="blinds(horizontal)">
                                      <p:cBhvr>
                                        <p:cTn id="16" dur="500"/>
                                        <p:tgtEl>
                                          <p:spTgt spid="30723">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30723">
                                            <p:txEl>
                                              <p:pRg st="3" end="3"/>
                                            </p:txEl>
                                          </p:spTgt>
                                        </p:tgtEl>
                                        <p:attrNameLst>
                                          <p:attrName>style.visibility</p:attrName>
                                        </p:attrNameLst>
                                      </p:cBhvr>
                                      <p:to>
                                        <p:strVal val="visible"/>
                                      </p:to>
                                    </p:set>
                                    <p:animEffect transition="in" filter="blinds(horizontal)">
                                      <p:cBhvr>
                                        <p:cTn id="21" dur="500"/>
                                        <p:tgtEl>
                                          <p:spTgt spid="30723">
                                            <p:txEl>
                                              <p:pRg st="3" end="3"/>
                                            </p:txEl>
                                          </p:spTgt>
                                        </p:tgtEl>
                                      </p:cBhvr>
                                    </p:animEffect>
                                  </p:childTnLst>
                                </p:cTn>
                              </p:par>
                            </p:childTnLst>
                          </p:cTn>
                        </p:par>
                        <p:par>
                          <p:cTn id="22" fill="hold" nodeType="withGroup">
                            <p:stCondLst>
                              <p:cond delay="500"/>
                            </p:stCondLst>
                            <p:childTnLst>
                              <p:par>
                                <p:cTn id="23" presetID="3" presetClass="entr" presetSubtype="10" fill="hold" nodeType="afterEffect">
                                  <p:stCondLst>
                                    <p:cond delay="0"/>
                                  </p:stCondLst>
                                  <p:childTnLst>
                                    <p:set>
                                      <p:cBhvr>
                                        <p:cTn id="24" dur="1" fill="hold">
                                          <p:stCondLst>
                                            <p:cond delay="0"/>
                                          </p:stCondLst>
                                        </p:cTn>
                                        <p:tgtEl>
                                          <p:spTgt spid="30723">
                                            <p:txEl>
                                              <p:pRg st="4" end="4"/>
                                            </p:txEl>
                                          </p:spTgt>
                                        </p:tgtEl>
                                        <p:attrNameLst>
                                          <p:attrName>style.visibility</p:attrName>
                                        </p:attrNameLst>
                                      </p:cBhvr>
                                      <p:to>
                                        <p:strVal val="visible"/>
                                      </p:to>
                                    </p:set>
                                    <p:animEffect transition="in" filter="blinds(horizontal)">
                                      <p:cBhvr>
                                        <p:cTn id="25" dur="500"/>
                                        <p:tgtEl>
                                          <p:spTgt spid="30723">
                                            <p:txEl>
                                              <p:pRg st="4" end="4"/>
                                            </p:txEl>
                                          </p:spTgt>
                                        </p:tgtEl>
                                      </p:cBhvr>
                                    </p:animEffect>
                                  </p:childTnLst>
                                </p:cTn>
                              </p:par>
                              <p:par>
                                <p:cTn id="26" presetID="2" presetClass="exit" presetSubtype="4" fill="hold" nodeType="withEffect">
                                  <p:stCondLst>
                                    <p:cond delay="0"/>
                                  </p:stCondLst>
                                  <p:childTnLst>
                                    <p:anim calcmode="lin" valueType="num">
                                      <p:cBhvr additive="base">
                                        <p:cTn id="27" dur="500"/>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28" dur="500"/>
                                        <p:tgtEl>
                                          <p:spTgt spid="30723">
                                            <p:txEl>
                                              <p:pRg st="1" end="1"/>
                                            </p:txEl>
                                          </p:spTgt>
                                        </p:tgtEl>
                                        <p:attrNameLst>
                                          <p:attrName>ppt_y</p:attrName>
                                        </p:attrNameLst>
                                      </p:cBhvr>
                                      <p:tavLst>
                                        <p:tav tm="0">
                                          <p:val>
                                            <p:strVal val="ppt_y"/>
                                          </p:val>
                                        </p:tav>
                                        <p:tav tm="100000">
                                          <p:val>
                                            <p:strVal val="1+ppt_h/2"/>
                                          </p:val>
                                        </p:tav>
                                      </p:tavLst>
                                    </p:anim>
                                    <p:set>
                                      <p:cBhvr>
                                        <p:cTn id="29" dur="1" fill="hold">
                                          <p:stCondLst>
                                            <p:cond delay="499"/>
                                          </p:stCondLst>
                                        </p:cTn>
                                        <p:tgtEl>
                                          <p:spTgt spid="30723">
                                            <p:txEl>
                                              <p:pRg st="1" end="1"/>
                                            </p:txEl>
                                          </p:spTgt>
                                        </p:tgtEl>
                                        <p:attrNameLst>
                                          <p:attrName>style.visibility</p:attrName>
                                        </p:attrNameLst>
                                      </p:cBhvr>
                                      <p:to>
                                        <p:strVal val="hidden"/>
                                      </p:to>
                                    </p:set>
                                  </p:childTnLst>
                                </p:cTn>
                              </p:par>
                              <p:par>
                                <p:cTn id="30" presetID="2" presetClass="exit" presetSubtype="4" fill="hold" nodeType="withEffect">
                                  <p:stCondLst>
                                    <p:cond delay="0"/>
                                  </p:stCondLst>
                                  <p:childTnLst>
                                    <p:anim calcmode="lin" valueType="num">
                                      <p:cBhvr additive="base">
                                        <p:cTn id="31" dur="500"/>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32" dur="500"/>
                                        <p:tgtEl>
                                          <p:spTgt spid="30723">
                                            <p:txEl>
                                              <p:pRg st="2" end="2"/>
                                            </p:txEl>
                                          </p:spTgt>
                                        </p:tgtEl>
                                        <p:attrNameLst>
                                          <p:attrName>ppt_y</p:attrName>
                                        </p:attrNameLst>
                                      </p:cBhvr>
                                      <p:tavLst>
                                        <p:tav tm="0">
                                          <p:val>
                                            <p:strVal val="ppt_y"/>
                                          </p:val>
                                        </p:tav>
                                        <p:tav tm="100000">
                                          <p:val>
                                            <p:strVal val="1+ppt_h/2"/>
                                          </p:val>
                                        </p:tav>
                                      </p:tavLst>
                                    </p:anim>
                                    <p:set>
                                      <p:cBhvr>
                                        <p:cTn id="33" dur="1" fill="hold">
                                          <p:stCondLst>
                                            <p:cond delay="499"/>
                                          </p:stCondLst>
                                        </p:cTn>
                                        <p:tgtEl>
                                          <p:spTgt spid="30723">
                                            <p:txEl>
                                              <p:pRg st="2" end="2"/>
                                            </p:txEl>
                                          </p:spTgt>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36" dur="500"/>
                                        <p:tgtEl>
                                          <p:spTgt spid="30723">
                                            <p:txEl>
                                              <p:pRg st="3" end="3"/>
                                            </p:txEl>
                                          </p:spTgt>
                                        </p:tgtEl>
                                        <p:attrNameLst>
                                          <p:attrName>ppt_y</p:attrName>
                                        </p:attrNameLst>
                                      </p:cBhvr>
                                      <p:tavLst>
                                        <p:tav tm="0">
                                          <p:val>
                                            <p:strVal val="ppt_y"/>
                                          </p:val>
                                        </p:tav>
                                        <p:tav tm="100000">
                                          <p:val>
                                            <p:strVal val="1+ppt_h/2"/>
                                          </p:val>
                                        </p:tav>
                                      </p:tavLst>
                                    </p:anim>
                                    <p:set>
                                      <p:cBhvr>
                                        <p:cTn id="37" dur="1" fill="hold">
                                          <p:stCondLst>
                                            <p:cond delay="499"/>
                                          </p:stCondLst>
                                        </p:cTn>
                                        <p:tgtEl>
                                          <p:spTgt spid="3072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304800" y="304800"/>
            <a:ext cx="11582400" cy="6324600"/>
          </a:xfrm>
        </p:spPr>
        <p:txBody>
          <a:bodyPr/>
          <a:lstStyle/>
          <a:p>
            <a:pPr marL="609600" indent="-609600">
              <a:buFont typeface="Wingdings" pitchFamily="2" charset="2"/>
              <a:buNone/>
            </a:pPr>
            <a:r>
              <a:rPr lang="en-US" b="1" dirty="0">
                <a:latin typeface="Times New Roman" pitchFamily="18" charset="0"/>
                <a:cs typeface="Times New Roman" pitchFamily="18" charset="0"/>
              </a:rPr>
              <a:t>Câu 5:</a:t>
            </a:r>
            <a:r>
              <a:rPr lang="en-US" dirty="0">
                <a:latin typeface="Times New Roman" pitchFamily="18" charset="0"/>
                <a:cs typeface="Times New Roman" pitchFamily="18" charset="0"/>
              </a:rPr>
              <a:t> Hai vật cách nhau một khoảng r</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thì lực hấp dẫn giữa chúng là F</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Để lực hấp dẫn tăng lên 4 lần thì khoảng cách r</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giữa chúng là bao nhiêu?</a:t>
            </a:r>
          </a:p>
          <a:p>
            <a:pPr marL="1009650" lvl="1" indent="-609600">
              <a:buFont typeface="Wingdings" pitchFamily="2" charset="2"/>
              <a:buNone/>
            </a:pPr>
            <a:r>
              <a:rPr lang="en-US" b="1" dirty="0">
                <a:latin typeface="Times New Roman" pitchFamily="18" charset="0"/>
                <a:cs typeface="Times New Roman" pitchFamily="18" charset="0"/>
              </a:rPr>
              <a:t>A.</a:t>
            </a:r>
            <a:r>
              <a:rPr lang="en-US" dirty="0">
                <a:latin typeface="Times New Roman" pitchFamily="18" charset="0"/>
                <a:cs typeface="Times New Roman" pitchFamily="18" charset="0"/>
              </a:rPr>
              <a:t>  2r</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a:t>
            </a:r>
          </a:p>
          <a:p>
            <a:pPr marL="1009650" lvl="1" indent="-609600">
              <a:buFont typeface="Wingdings" pitchFamily="2" charset="2"/>
              <a:buNone/>
            </a:pPr>
            <a:r>
              <a:rPr lang="en-US" b="1" dirty="0">
                <a:latin typeface="Times New Roman" pitchFamily="18" charset="0"/>
                <a:cs typeface="Times New Roman" pitchFamily="18" charset="0"/>
              </a:rPr>
              <a:t>B.  </a:t>
            </a:r>
            <a:r>
              <a:rPr lang="en-US" dirty="0">
                <a:latin typeface="Times New Roman" pitchFamily="18" charset="0"/>
                <a:cs typeface="Times New Roman" pitchFamily="18" charset="0"/>
              </a:rPr>
              <a:t>r</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/4			</a:t>
            </a:r>
            <a:endParaRPr lang="en-US" b="1" dirty="0">
              <a:latin typeface="Times New Roman" pitchFamily="18" charset="0"/>
              <a:cs typeface="Times New Roman" pitchFamily="18" charset="0"/>
            </a:endParaRPr>
          </a:p>
          <a:p>
            <a:pPr marL="1009650" lvl="1" indent="-609600">
              <a:buFont typeface="Wingdings" pitchFamily="2" charset="2"/>
              <a:buNone/>
            </a:pPr>
            <a:r>
              <a:rPr lang="en-US" b="1" dirty="0">
                <a:latin typeface="Times New Roman" pitchFamily="18" charset="0"/>
                <a:cs typeface="Times New Roman" pitchFamily="18" charset="0"/>
              </a:rPr>
              <a:t>C.</a:t>
            </a:r>
            <a:r>
              <a:rPr lang="en-US" dirty="0">
                <a:latin typeface="Times New Roman" pitchFamily="18" charset="0"/>
                <a:cs typeface="Times New Roman" pitchFamily="18" charset="0"/>
              </a:rPr>
              <a:t>  4r</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a:t>
            </a:r>
          </a:p>
          <a:p>
            <a:pPr marL="1009650" lvl="1" indent="-609600">
              <a:buFont typeface="Wingdings" pitchFamily="2" charset="2"/>
              <a:buNone/>
            </a:pPr>
            <a:r>
              <a:rPr lang="en-US" b="1" dirty="0">
                <a:latin typeface="Times New Roman" pitchFamily="18" charset="0"/>
                <a:cs typeface="Times New Roman" pitchFamily="18" charset="0"/>
              </a:rPr>
              <a:t>D.</a:t>
            </a:r>
            <a:r>
              <a:rPr lang="en-US" dirty="0">
                <a:latin typeface="Times New Roman" pitchFamily="18" charset="0"/>
                <a:cs typeface="Times New Roman" pitchFamily="18" charset="0"/>
              </a:rPr>
              <a:t>  r</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/2</a:t>
            </a:r>
          </a:p>
        </p:txBody>
      </p:sp>
    </p:spTree>
    <p:extLst>
      <p:ext uri="{BB962C8B-B14F-4D97-AF65-F5344CB8AC3E}">
        <p14:creationId xmlns:p14="http://schemas.microsoft.com/office/powerpoint/2010/main" val="8972509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nodeType="clickEffect">
                                  <p:stCondLst>
                                    <p:cond delay="0"/>
                                  </p:stCondLst>
                                  <p:childTnLst>
                                    <p:animEffect transition="out" filter="blinds(horizontal)">
                                      <p:cBhvr>
                                        <p:cTn id="26" dur="500"/>
                                        <p:tgtEl>
                                          <p:spTgt spid="31747">
                                            <p:txEl>
                                              <p:pRg st="1" end="1"/>
                                            </p:txEl>
                                          </p:spTgt>
                                        </p:tgtEl>
                                      </p:cBhvr>
                                    </p:animEffect>
                                    <p:set>
                                      <p:cBhvr>
                                        <p:cTn id="27" dur="1" fill="hold">
                                          <p:stCondLst>
                                            <p:cond delay="499"/>
                                          </p:stCondLst>
                                        </p:cTn>
                                        <p:tgtEl>
                                          <p:spTgt spid="31747">
                                            <p:txEl>
                                              <p:pRg st="1" end="1"/>
                                            </p:txEl>
                                          </p:spTgt>
                                        </p:tgtEl>
                                        <p:attrNameLst>
                                          <p:attrName>style.visibility</p:attrName>
                                        </p:attrNameLst>
                                      </p:cBhvr>
                                      <p:to>
                                        <p:strVal val="hidden"/>
                                      </p:to>
                                    </p:set>
                                  </p:childTnLst>
                                </p:cTn>
                              </p:par>
                              <p:par>
                                <p:cTn id="28" presetID="3" presetClass="exit" presetSubtype="10" fill="hold" nodeType="withEffect">
                                  <p:stCondLst>
                                    <p:cond delay="0"/>
                                  </p:stCondLst>
                                  <p:childTnLst>
                                    <p:animEffect transition="out" filter="blinds(horizontal)">
                                      <p:cBhvr>
                                        <p:cTn id="29" dur="500"/>
                                        <p:tgtEl>
                                          <p:spTgt spid="31747">
                                            <p:txEl>
                                              <p:pRg st="2" end="2"/>
                                            </p:txEl>
                                          </p:spTgt>
                                        </p:tgtEl>
                                      </p:cBhvr>
                                    </p:animEffect>
                                    <p:set>
                                      <p:cBhvr>
                                        <p:cTn id="30" dur="1" fill="hold">
                                          <p:stCondLst>
                                            <p:cond delay="499"/>
                                          </p:stCondLst>
                                        </p:cTn>
                                        <p:tgtEl>
                                          <p:spTgt spid="31747">
                                            <p:txEl>
                                              <p:pRg st="2" end="2"/>
                                            </p:txEl>
                                          </p:spTgt>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500"/>
                                        <p:tgtEl>
                                          <p:spTgt spid="31747">
                                            <p:txEl>
                                              <p:pRg st="3" end="3"/>
                                            </p:txEl>
                                          </p:spTgt>
                                        </p:tgtEl>
                                      </p:cBhvr>
                                    </p:animEffect>
                                    <p:set>
                                      <p:cBhvr>
                                        <p:cTn id="33" dur="1" fill="hold">
                                          <p:stCondLst>
                                            <p:cond delay="499"/>
                                          </p:stCondLst>
                                        </p:cTn>
                                        <p:tgtEl>
                                          <p:spTgt spid="31747">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304800" y="304800"/>
            <a:ext cx="11582400" cy="6324600"/>
          </a:xfrm>
        </p:spPr>
        <p:txBody>
          <a:bodyPr/>
          <a:lstStyle/>
          <a:p>
            <a:pPr marL="609600" indent="-609600" algn="just">
              <a:buFont typeface="Wingdings" pitchFamily="2" charset="2"/>
              <a:buNone/>
            </a:pPr>
            <a:r>
              <a:rPr lang="en-US" b="1" dirty="0">
                <a:latin typeface="Times New Roman" pitchFamily="18" charset="0"/>
                <a:cs typeface="Times New Roman" pitchFamily="18" charset="0"/>
              </a:rPr>
              <a:t>Câu 6.</a:t>
            </a:r>
            <a:r>
              <a:rPr lang="en-US" dirty="0">
                <a:latin typeface="Times New Roman" pitchFamily="18" charset="0"/>
                <a:cs typeface="Times New Roman" pitchFamily="18" charset="0"/>
              </a:rPr>
              <a:t> Khối l</a:t>
            </a:r>
            <a:r>
              <a:rPr lang="vi-VN" dirty="0">
                <a:latin typeface="Times New Roman" pitchFamily="18" charset="0"/>
                <a:cs typeface="Times New Roman" pitchFamily="18" charset="0"/>
              </a:rPr>
              <a:t>ượng Trái Đất bằng 80 lần khối lượng Mặt Trăng. Lực hấp dẫn mà Trái Đất tác dụng lên Mặt Trăng bằng bao nhiêu lần lực hấp dẫn mà Mặt Trăng tác dụng lên Trái Đất?</a:t>
            </a:r>
            <a:endParaRPr lang="en-US" dirty="0">
              <a:latin typeface="Times New Roman" pitchFamily="18" charset="0"/>
              <a:cs typeface="Times New Roman" pitchFamily="18" charset="0"/>
            </a:endParaRPr>
          </a:p>
          <a:p>
            <a:pPr marL="1009650" lvl="1" indent="-609600">
              <a:buFont typeface="Wingdings" pitchFamily="2" charset="2"/>
              <a:buNone/>
            </a:pPr>
            <a:endParaRPr lang="en-US" sz="3200"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A. </a:t>
            </a:r>
            <a:r>
              <a:rPr lang="en-US" sz="3200" dirty="0">
                <a:latin typeface="Times New Roman" pitchFamily="18" charset="0"/>
                <a:cs typeface="Times New Roman" pitchFamily="18" charset="0"/>
              </a:rPr>
              <a:t>Bằng nhau.	     </a:t>
            </a:r>
          </a:p>
          <a:p>
            <a:pPr marL="1009650" lvl="1" indent="-609600">
              <a:buFont typeface="Wingdings" pitchFamily="2" charset="2"/>
              <a:buNone/>
            </a:pPr>
            <a:r>
              <a:rPr lang="en-US" sz="3200" b="1" dirty="0">
                <a:latin typeface="Times New Roman" pitchFamily="18" charset="0"/>
                <a:cs typeface="Times New Roman" pitchFamily="18" charset="0"/>
              </a:rPr>
              <a:t>B.</a:t>
            </a:r>
            <a:r>
              <a:rPr lang="en-US" sz="3200" dirty="0">
                <a:latin typeface="Times New Roman" pitchFamily="18" charset="0"/>
                <a:cs typeface="Times New Roman" pitchFamily="18" charset="0"/>
              </a:rPr>
              <a:t> Lớn h</a:t>
            </a:r>
            <a:r>
              <a:rPr lang="vi-VN" sz="3200" dirty="0">
                <a:latin typeface="Times New Roman" pitchFamily="18" charset="0"/>
                <a:cs typeface="Times New Roman" pitchFamily="18" charset="0"/>
              </a:rPr>
              <a:t>ơn 6400 lần.</a:t>
            </a:r>
            <a:endParaRPr lang="en-US" sz="3200"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C.</a:t>
            </a:r>
            <a:r>
              <a:rPr lang="en-US" sz="3200" dirty="0">
                <a:latin typeface="Times New Roman" pitchFamily="18" charset="0"/>
                <a:cs typeface="Times New Roman" pitchFamily="18" charset="0"/>
              </a:rPr>
              <a:t> Lớn h</a:t>
            </a:r>
            <a:r>
              <a:rPr lang="vi-VN" sz="3200" dirty="0">
                <a:latin typeface="Times New Roman" pitchFamily="18" charset="0"/>
                <a:cs typeface="Times New Roman" pitchFamily="18" charset="0"/>
              </a:rPr>
              <a:t>ơn 80 lần.</a:t>
            </a:r>
            <a:r>
              <a:rPr lang="en-US" sz="3200" dirty="0">
                <a:latin typeface="Times New Roman" pitchFamily="18" charset="0"/>
                <a:cs typeface="Times New Roman" pitchFamily="18" charset="0"/>
              </a:rPr>
              <a:t>    </a:t>
            </a:r>
          </a:p>
          <a:p>
            <a:pPr marL="1009650" lvl="1" indent="-609600">
              <a:buFont typeface="Wingdings" pitchFamily="2" charset="2"/>
              <a:buNone/>
            </a:pPr>
            <a:r>
              <a:rPr lang="vi-VN" sz="3200" b="1" dirty="0">
                <a:latin typeface="Times New Roman" pitchFamily="18" charset="0"/>
                <a:cs typeface="Times New Roman" pitchFamily="18" charset="0"/>
              </a:rPr>
              <a:t>D.</a:t>
            </a:r>
            <a:r>
              <a:rPr lang="vi-VN" sz="3200" dirty="0">
                <a:latin typeface="Times New Roman" pitchFamily="18" charset="0"/>
                <a:cs typeface="Times New Roman" pitchFamily="18" charset="0"/>
              </a:rPr>
              <a:t> nhỏ hơn 80 lần.</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335989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animEffect transition="in" filter="blinds(horizontal)">
                                      <p:cBhvr>
                                        <p:cTn id="11" dur="500"/>
                                        <p:tgtEl>
                                          <p:spTgt spid="32771">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32771">
                                            <p:txEl>
                                              <p:pRg st="4" end="4"/>
                                            </p:txEl>
                                          </p:spTgt>
                                        </p:tgtEl>
                                        <p:attrNameLst>
                                          <p:attrName>style.visibility</p:attrName>
                                        </p:attrNameLst>
                                      </p:cBhvr>
                                      <p:to>
                                        <p:strVal val="visible"/>
                                      </p:to>
                                    </p:set>
                                    <p:animEffect transition="in" filter="blinds(horizontal)">
                                      <p:cBhvr>
                                        <p:cTn id="20" dur="500"/>
                                        <p:tgtEl>
                                          <p:spTgt spid="32771">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2771">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xit" presetSubtype="10" fill="hold" nodeType="clickEffect">
                                  <p:stCondLst>
                                    <p:cond delay="0"/>
                                  </p:stCondLst>
                                  <p:childTnLst>
                                    <p:animEffect transition="out" filter="blinds(horizontal)">
                                      <p:cBhvr>
                                        <p:cTn id="28" dur="500"/>
                                        <p:tgtEl>
                                          <p:spTgt spid="32771">
                                            <p:txEl>
                                              <p:pRg st="3" end="3"/>
                                            </p:txEl>
                                          </p:spTgt>
                                        </p:tgtEl>
                                      </p:cBhvr>
                                    </p:animEffect>
                                    <p:set>
                                      <p:cBhvr>
                                        <p:cTn id="29" dur="1" fill="hold">
                                          <p:stCondLst>
                                            <p:cond delay="499"/>
                                          </p:stCondLst>
                                        </p:cTn>
                                        <p:tgtEl>
                                          <p:spTgt spid="32771">
                                            <p:txEl>
                                              <p:pRg st="3" end="3"/>
                                            </p:txEl>
                                          </p:spTgt>
                                        </p:tgtEl>
                                        <p:attrNameLst>
                                          <p:attrName>style.visibility</p:attrName>
                                        </p:attrNameLst>
                                      </p:cBhvr>
                                      <p:to>
                                        <p:strVal val="hidden"/>
                                      </p:to>
                                    </p:set>
                                  </p:childTnLst>
                                </p:cTn>
                              </p:par>
                              <p:par>
                                <p:cTn id="30" presetID="3" presetClass="exit" presetSubtype="10" fill="hold" nodeType="withEffect">
                                  <p:stCondLst>
                                    <p:cond delay="0"/>
                                  </p:stCondLst>
                                  <p:childTnLst>
                                    <p:animEffect transition="out" filter="blinds(horizontal)">
                                      <p:cBhvr>
                                        <p:cTn id="31" dur="500"/>
                                        <p:tgtEl>
                                          <p:spTgt spid="32771">
                                            <p:txEl>
                                              <p:pRg st="4" end="4"/>
                                            </p:txEl>
                                          </p:spTgt>
                                        </p:tgtEl>
                                      </p:cBhvr>
                                    </p:animEffect>
                                    <p:set>
                                      <p:cBhvr>
                                        <p:cTn id="32" dur="1" fill="hold">
                                          <p:stCondLst>
                                            <p:cond delay="499"/>
                                          </p:stCondLst>
                                        </p:cTn>
                                        <p:tgtEl>
                                          <p:spTgt spid="32771">
                                            <p:txEl>
                                              <p:pRg st="4" end="4"/>
                                            </p:txEl>
                                          </p:spTgt>
                                        </p:tgtEl>
                                        <p:attrNameLst>
                                          <p:attrName>style.visibility</p:attrName>
                                        </p:attrNameLst>
                                      </p:cBhvr>
                                      <p:to>
                                        <p:strVal val="hidden"/>
                                      </p:to>
                                    </p:set>
                                  </p:childTnLst>
                                </p:cTn>
                              </p:par>
                              <p:par>
                                <p:cTn id="33" presetID="3" presetClass="exit" presetSubtype="10" fill="hold" nodeType="withEffect">
                                  <p:stCondLst>
                                    <p:cond delay="0"/>
                                  </p:stCondLst>
                                  <p:childTnLst>
                                    <p:animEffect transition="out" filter="blinds(horizontal)">
                                      <p:cBhvr>
                                        <p:cTn id="34" dur="500"/>
                                        <p:tgtEl>
                                          <p:spTgt spid="32771">
                                            <p:txEl>
                                              <p:pRg st="5" end="5"/>
                                            </p:txEl>
                                          </p:spTgt>
                                        </p:tgtEl>
                                      </p:cBhvr>
                                    </p:animEffect>
                                    <p:set>
                                      <p:cBhvr>
                                        <p:cTn id="35" dur="1" fill="hold">
                                          <p:stCondLst>
                                            <p:cond delay="499"/>
                                          </p:stCondLst>
                                        </p:cTn>
                                        <p:tgtEl>
                                          <p:spTgt spid="32771">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609600" y="304801"/>
            <a:ext cx="10972800" cy="5826125"/>
          </a:xfrm>
        </p:spPr>
        <p:txBody>
          <a:bodyPr/>
          <a:lstStyle/>
          <a:p>
            <a:pPr marL="609600" indent="-609600" algn="just">
              <a:buFont typeface="Wingdings" pitchFamily="2" charset="2"/>
              <a:buNone/>
            </a:pPr>
            <a:r>
              <a:rPr lang="en-US" b="1" dirty="0">
                <a:latin typeface="Times New Roman" pitchFamily="18" charset="0"/>
                <a:cs typeface="Times New Roman" pitchFamily="18" charset="0"/>
              </a:rPr>
              <a:t>Câu 7.</a:t>
            </a:r>
            <a:r>
              <a:rPr lang="en-US" dirty="0">
                <a:latin typeface="Times New Roman" pitchFamily="18" charset="0"/>
                <a:cs typeface="Times New Roman" pitchFamily="18" charset="0"/>
              </a:rPr>
              <a:t> Khi khối l</a:t>
            </a:r>
            <a:r>
              <a:rPr lang="vi-VN" dirty="0">
                <a:latin typeface="Times New Roman" pitchFamily="18" charset="0"/>
                <a:cs typeface="Times New Roman" pitchFamily="18" charset="0"/>
              </a:rPr>
              <a:t>ượng hai vật đều tăng gấp đôi, c</a:t>
            </a:r>
            <a:r>
              <a:rPr lang="en-US" dirty="0">
                <a:latin typeface="Times New Roman" pitchFamily="18" charset="0"/>
                <a:cs typeface="Times New Roman" pitchFamily="18" charset="0"/>
              </a:rPr>
              <a:t>òn khoảng cách giữa chúng tăng gấp ba thì độ lớn lực hấp dẫn sẽ</a:t>
            </a:r>
          </a:p>
          <a:p>
            <a:pPr marL="1009650" lvl="1" indent="-609600">
              <a:buFont typeface="Wingdings" pitchFamily="2" charset="2"/>
              <a:buNone/>
            </a:pPr>
            <a:endParaRPr lang="en-US" sz="3200"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A.</a:t>
            </a:r>
            <a:r>
              <a:rPr lang="en-US" sz="3200" dirty="0">
                <a:latin typeface="Times New Roman" pitchFamily="18" charset="0"/>
                <a:cs typeface="Times New Roman" pitchFamily="18" charset="0"/>
              </a:rPr>
              <a:t> không đổi.      </a:t>
            </a:r>
          </a:p>
          <a:p>
            <a:pPr marL="1009650" lvl="1" indent="-609600">
              <a:buFont typeface="Wingdings" pitchFamily="2" charset="2"/>
              <a:buNone/>
            </a:pPr>
            <a:r>
              <a:rPr lang="en-US" sz="3200" b="1" dirty="0">
                <a:latin typeface="Times New Roman" pitchFamily="18" charset="0"/>
                <a:cs typeface="Times New Roman" pitchFamily="18" charset="0"/>
              </a:rPr>
              <a:t>B.</a:t>
            </a:r>
            <a:r>
              <a:rPr lang="en-US" sz="3200" dirty="0">
                <a:latin typeface="Times New Roman" pitchFamily="18" charset="0"/>
                <a:cs typeface="Times New Roman" pitchFamily="18" charset="0"/>
              </a:rPr>
              <a:t> giảm còn một nửa.</a:t>
            </a:r>
          </a:p>
          <a:p>
            <a:pPr marL="1009650" lvl="1" indent="-609600">
              <a:buFont typeface="Wingdings" pitchFamily="2" charset="2"/>
              <a:buNone/>
            </a:pPr>
            <a:r>
              <a:rPr lang="en-US" sz="3200" b="1" dirty="0">
                <a:latin typeface="Times New Roman" pitchFamily="18" charset="0"/>
                <a:cs typeface="Times New Roman" pitchFamily="18" charset="0"/>
              </a:rPr>
              <a:t>C.</a:t>
            </a:r>
            <a:r>
              <a:rPr lang="en-US" sz="3200" dirty="0">
                <a:latin typeface="Times New Roman" pitchFamily="18" charset="0"/>
                <a:cs typeface="Times New Roman" pitchFamily="18" charset="0"/>
              </a:rPr>
              <a:t> tăng 2,25 lần.	 </a:t>
            </a:r>
          </a:p>
          <a:p>
            <a:pPr marL="1009650" lvl="1" indent="-609600">
              <a:buFont typeface="Wingdings" pitchFamily="2" charset="2"/>
              <a:buNone/>
            </a:pPr>
            <a:r>
              <a:rPr lang="en-US" sz="3200" b="1" dirty="0">
                <a:latin typeface="Times New Roman" pitchFamily="18" charset="0"/>
                <a:cs typeface="Times New Roman" pitchFamily="18" charset="0"/>
              </a:rPr>
              <a:t>D.</a:t>
            </a:r>
            <a:r>
              <a:rPr lang="en-US" sz="3200" dirty="0">
                <a:latin typeface="Times New Roman" pitchFamily="18" charset="0"/>
                <a:cs typeface="Times New Roman" pitchFamily="18" charset="0"/>
              </a:rPr>
              <a:t> giảm 2,25 lần.</a:t>
            </a:r>
          </a:p>
        </p:txBody>
      </p:sp>
    </p:spTree>
    <p:extLst>
      <p:ext uri="{BB962C8B-B14F-4D97-AF65-F5344CB8AC3E}">
        <p14:creationId xmlns:p14="http://schemas.microsoft.com/office/powerpoint/2010/main" val="3795012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33795">
                                            <p:txEl>
                                              <p:pRg st="2" end="2"/>
                                            </p:txEl>
                                          </p:spTgt>
                                        </p:tgtEl>
                                        <p:attrNameLst>
                                          <p:attrName>style.visibility</p:attrName>
                                        </p:attrNameLst>
                                      </p:cBhvr>
                                      <p:to>
                                        <p:strVal val="visible"/>
                                      </p:to>
                                    </p:set>
                                    <p:animEffect transition="in" filter="blinds(horizontal)">
                                      <p:cBhvr>
                                        <p:cTn id="11" dur="500"/>
                                        <p:tgtEl>
                                          <p:spTgt spid="33795">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33795">
                                            <p:txEl>
                                              <p:pRg st="3" end="3"/>
                                            </p:txEl>
                                          </p:spTgt>
                                        </p:tgtEl>
                                        <p:attrNameLst>
                                          <p:attrName>style.visibility</p:attrName>
                                        </p:attrNameLst>
                                      </p:cBhvr>
                                      <p:to>
                                        <p:strVal val="visible"/>
                                      </p:to>
                                    </p:set>
                                    <p:animEffect transition="in" filter="blinds(horizontal)">
                                      <p:cBhvr>
                                        <p:cTn id="16" dur="500"/>
                                        <p:tgtEl>
                                          <p:spTgt spid="33795">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33795">
                                            <p:txEl>
                                              <p:pRg st="4" end="4"/>
                                            </p:txEl>
                                          </p:spTgt>
                                        </p:tgtEl>
                                        <p:attrNameLst>
                                          <p:attrName>style.visibility</p:attrName>
                                        </p:attrNameLst>
                                      </p:cBhvr>
                                      <p:to>
                                        <p:strVal val="visible"/>
                                      </p:to>
                                    </p:set>
                                    <p:animEffect transition="in" filter="blinds(horizontal)">
                                      <p:cBhvr>
                                        <p:cTn id="21" dur="500"/>
                                        <p:tgtEl>
                                          <p:spTgt spid="33795">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33795">
                                            <p:txEl>
                                              <p:pRg st="5" end="5"/>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xit" presetSubtype="4" fill="hold" nodeType="clickEffect">
                                  <p:stCondLst>
                                    <p:cond delay="0"/>
                                  </p:stCondLst>
                                  <p:childTnLst>
                                    <p:anim calcmode="lin" valueType="num">
                                      <p:cBhvr additive="base">
                                        <p:cTn id="29" dur="500"/>
                                        <p:tgtEl>
                                          <p:spTgt spid="33795">
                                            <p:txEl>
                                              <p:pRg st="2" end="2"/>
                                            </p:txEl>
                                          </p:spTgt>
                                        </p:tgtEl>
                                        <p:attrNameLst>
                                          <p:attrName>ppt_x</p:attrName>
                                        </p:attrNameLst>
                                      </p:cBhvr>
                                      <p:tavLst>
                                        <p:tav tm="0">
                                          <p:val>
                                            <p:strVal val="ppt_x"/>
                                          </p:val>
                                        </p:tav>
                                        <p:tav tm="100000">
                                          <p:val>
                                            <p:strVal val="ppt_x"/>
                                          </p:val>
                                        </p:tav>
                                      </p:tavLst>
                                    </p:anim>
                                    <p:anim calcmode="lin" valueType="num">
                                      <p:cBhvr additive="base">
                                        <p:cTn id="30" dur="500"/>
                                        <p:tgtEl>
                                          <p:spTgt spid="33795">
                                            <p:txEl>
                                              <p:pRg st="2" end="2"/>
                                            </p:txEl>
                                          </p:spTgt>
                                        </p:tgtEl>
                                        <p:attrNameLst>
                                          <p:attrName>ppt_y</p:attrName>
                                        </p:attrNameLst>
                                      </p:cBhvr>
                                      <p:tavLst>
                                        <p:tav tm="0">
                                          <p:val>
                                            <p:strVal val="ppt_y"/>
                                          </p:val>
                                        </p:tav>
                                        <p:tav tm="100000">
                                          <p:val>
                                            <p:strVal val="1+ppt_h/2"/>
                                          </p:val>
                                        </p:tav>
                                      </p:tavLst>
                                    </p:anim>
                                    <p:set>
                                      <p:cBhvr>
                                        <p:cTn id="31" dur="1" fill="hold">
                                          <p:stCondLst>
                                            <p:cond delay="499"/>
                                          </p:stCondLst>
                                        </p:cTn>
                                        <p:tgtEl>
                                          <p:spTgt spid="33795">
                                            <p:txEl>
                                              <p:pRg st="2" end="2"/>
                                            </p:txEl>
                                          </p:spTgt>
                                        </p:tgtEl>
                                        <p:attrNameLst>
                                          <p:attrName>style.visibility</p:attrName>
                                        </p:attrNameLst>
                                      </p:cBhvr>
                                      <p:to>
                                        <p:strVal val="hidden"/>
                                      </p:to>
                                    </p:set>
                                  </p:childTnLst>
                                </p:cTn>
                              </p:par>
                              <p:par>
                                <p:cTn id="32" presetID="2" presetClass="exit" presetSubtype="4" fill="hold" nodeType="withEffect">
                                  <p:stCondLst>
                                    <p:cond delay="0"/>
                                  </p:stCondLst>
                                  <p:childTnLst>
                                    <p:anim calcmode="lin" valueType="num">
                                      <p:cBhvr additive="base">
                                        <p:cTn id="33" dur="500"/>
                                        <p:tgtEl>
                                          <p:spTgt spid="33795">
                                            <p:txEl>
                                              <p:pRg st="3" end="3"/>
                                            </p:txEl>
                                          </p:spTgt>
                                        </p:tgtEl>
                                        <p:attrNameLst>
                                          <p:attrName>ppt_x</p:attrName>
                                        </p:attrNameLst>
                                      </p:cBhvr>
                                      <p:tavLst>
                                        <p:tav tm="0">
                                          <p:val>
                                            <p:strVal val="ppt_x"/>
                                          </p:val>
                                        </p:tav>
                                        <p:tav tm="100000">
                                          <p:val>
                                            <p:strVal val="ppt_x"/>
                                          </p:val>
                                        </p:tav>
                                      </p:tavLst>
                                    </p:anim>
                                    <p:anim calcmode="lin" valueType="num">
                                      <p:cBhvr additive="base">
                                        <p:cTn id="34" dur="500"/>
                                        <p:tgtEl>
                                          <p:spTgt spid="33795">
                                            <p:txEl>
                                              <p:pRg st="3" end="3"/>
                                            </p:txEl>
                                          </p:spTgt>
                                        </p:tgtEl>
                                        <p:attrNameLst>
                                          <p:attrName>ppt_y</p:attrName>
                                        </p:attrNameLst>
                                      </p:cBhvr>
                                      <p:tavLst>
                                        <p:tav tm="0">
                                          <p:val>
                                            <p:strVal val="ppt_y"/>
                                          </p:val>
                                        </p:tav>
                                        <p:tav tm="100000">
                                          <p:val>
                                            <p:strVal val="1+ppt_h/2"/>
                                          </p:val>
                                        </p:tav>
                                      </p:tavLst>
                                    </p:anim>
                                    <p:set>
                                      <p:cBhvr>
                                        <p:cTn id="35" dur="1" fill="hold">
                                          <p:stCondLst>
                                            <p:cond delay="499"/>
                                          </p:stCondLst>
                                        </p:cTn>
                                        <p:tgtEl>
                                          <p:spTgt spid="33795">
                                            <p:txEl>
                                              <p:pRg st="3" end="3"/>
                                            </p:txEl>
                                          </p:spTgt>
                                        </p:tgtEl>
                                        <p:attrNameLst>
                                          <p:attrName>style.visibility</p:attrName>
                                        </p:attrNameLst>
                                      </p:cBhvr>
                                      <p:to>
                                        <p:strVal val="hidden"/>
                                      </p:to>
                                    </p:set>
                                  </p:childTnLst>
                                </p:cTn>
                              </p:par>
                              <p:par>
                                <p:cTn id="36" presetID="2" presetClass="exit" presetSubtype="4" fill="hold" nodeType="withEffect">
                                  <p:stCondLst>
                                    <p:cond delay="0"/>
                                  </p:stCondLst>
                                  <p:childTnLst>
                                    <p:anim calcmode="lin" valueType="num">
                                      <p:cBhvr additive="base">
                                        <p:cTn id="37" dur="500"/>
                                        <p:tgtEl>
                                          <p:spTgt spid="33795">
                                            <p:txEl>
                                              <p:pRg st="4" end="4"/>
                                            </p:txEl>
                                          </p:spTgt>
                                        </p:tgtEl>
                                        <p:attrNameLst>
                                          <p:attrName>ppt_x</p:attrName>
                                        </p:attrNameLst>
                                      </p:cBhvr>
                                      <p:tavLst>
                                        <p:tav tm="0">
                                          <p:val>
                                            <p:strVal val="ppt_x"/>
                                          </p:val>
                                        </p:tav>
                                        <p:tav tm="100000">
                                          <p:val>
                                            <p:strVal val="ppt_x"/>
                                          </p:val>
                                        </p:tav>
                                      </p:tavLst>
                                    </p:anim>
                                    <p:anim calcmode="lin" valueType="num">
                                      <p:cBhvr additive="base">
                                        <p:cTn id="38" dur="500"/>
                                        <p:tgtEl>
                                          <p:spTgt spid="33795">
                                            <p:txEl>
                                              <p:pRg st="4" end="4"/>
                                            </p:txEl>
                                          </p:spTgt>
                                        </p:tgtEl>
                                        <p:attrNameLst>
                                          <p:attrName>ppt_y</p:attrName>
                                        </p:attrNameLst>
                                      </p:cBhvr>
                                      <p:tavLst>
                                        <p:tav tm="0">
                                          <p:val>
                                            <p:strVal val="ppt_y"/>
                                          </p:val>
                                        </p:tav>
                                        <p:tav tm="100000">
                                          <p:val>
                                            <p:strVal val="1+ppt_h/2"/>
                                          </p:val>
                                        </p:tav>
                                      </p:tavLst>
                                    </p:anim>
                                    <p:set>
                                      <p:cBhvr>
                                        <p:cTn id="39" dur="1" fill="hold">
                                          <p:stCondLst>
                                            <p:cond delay="499"/>
                                          </p:stCondLst>
                                        </p:cTn>
                                        <p:tgtEl>
                                          <p:spTgt spid="33795">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81 zalo Nguyen Thi Tho"/>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90724" y="857232"/>
            <a:ext cx="7524803" cy="428628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41" descr="n81 zalo Nguyen Thi Tho">
            <a:extLst>
              <a:ext uri="{FF2B5EF4-FFF2-40B4-BE49-F238E27FC236}">
                <a16:creationId xmlns:a16="http://schemas.microsoft.com/office/drawing/2014/main" id="{2FE3E1F9-F293-F8BC-FB5C-90EDAF237B50}"/>
              </a:ext>
            </a:extLst>
          </p:cNvPr>
          <p:cNvGrpSpPr>
            <a:grpSpLocks/>
          </p:cNvGrpSpPr>
          <p:nvPr/>
        </p:nvGrpSpPr>
        <p:grpSpPr bwMode="auto">
          <a:xfrm>
            <a:off x="2608360" y="5616932"/>
            <a:ext cx="6689528" cy="912814"/>
            <a:chOff x="720" y="923"/>
            <a:chExt cx="3652" cy="575"/>
          </a:xfrm>
        </p:grpSpPr>
        <p:sp>
          <p:nvSpPr>
            <p:cNvPr id="7" name="AutoShape 5">
              <a:extLst>
                <a:ext uri="{FF2B5EF4-FFF2-40B4-BE49-F238E27FC236}">
                  <a16:creationId xmlns:a16="http://schemas.microsoft.com/office/drawing/2014/main" id="{90F6935E-E39B-9FC3-2EF4-FC0BE8846E00}"/>
                </a:ext>
              </a:extLst>
            </p:cNvPr>
            <p:cNvSpPr>
              <a:spLocks noChangeArrowheads="1"/>
            </p:cNvSpPr>
            <p:nvPr/>
          </p:nvSpPr>
          <p:spPr bwMode="gray">
            <a:xfrm>
              <a:off x="878" y="923"/>
              <a:ext cx="3494" cy="575"/>
            </a:xfrm>
            <a:prstGeom prst="roundRect">
              <a:avLst>
                <a:gd name="adj" fmla="val 50000"/>
              </a:avLst>
            </a:prstGeom>
            <a:solidFill>
              <a:schemeClr val="bg1"/>
            </a:solidFill>
            <a:ln>
              <a:solidFill>
                <a:srgbClr val="FFC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grpSp>
          <p:nvGrpSpPr>
            <p:cNvPr id="8" name="Group 64">
              <a:extLst>
                <a:ext uri="{FF2B5EF4-FFF2-40B4-BE49-F238E27FC236}">
                  <a16:creationId xmlns:a16="http://schemas.microsoft.com/office/drawing/2014/main" id="{E67804CD-8659-BC06-75CB-85B520296F6D}"/>
                </a:ext>
              </a:extLst>
            </p:cNvPr>
            <p:cNvGrpSpPr>
              <a:grpSpLocks/>
            </p:cNvGrpSpPr>
            <p:nvPr/>
          </p:nvGrpSpPr>
          <p:grpSpPr bwMode="auto">
            <a:xfrm>
              <a:off x="720" y="1028"/>
              <a:ext cx="300" cy="346"/>
              <a:chOff x="720" y="1172"/>
              <a:chExt cx="300" cy="346"/>
            </a:xfrm>
          </p:grpSpPr>
          <p:sp>
            <p:nvSpPr>
              <p:cNvPr id="11" name="Oval 7">
                <a:extLst>
                  <a:ext uri="{FF2B5EF4-FFF2-40B4-BE49-F238E27FC236}">
                    <a16:creationId xmlns:a16="http://schemas.microsoft.com/office/drawing/2014/main" id="{665355BD-9AF4-0383-1F28-EA4D8CCF4EB6}"/>
                  </a:ext>
                </a:extLst>
              </p:cNvPr>
              <p:cNvSpPr>
                <a:spLocks noChangeArrowheads="1"/>
              </p:cNvSpPr>
              <p:nvPr/>
            </p:nvSpPr>
            <p:spPr bwMode="gray">
              <a:xfrm>
                <a:off x="720" y="1172"/>
                <a:ext cx="300" cy="346"/>
              </a:xfrm>
              <a:prstGeom prst="ellipse">
                <a:avLst/>
              </a:prstGeom>
              <a:solidFill>
                <a:srgbClr val="FFC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defTabSz="1219170" eaLnBrk="1" fontAlgn="auto" hangingPunct="1">
                  <a:spcBef>
                    <a:spcPts val="0"/>
                  </a:spcBef>
                  <a:spcAft>
                    <a:spcPts val="0"/>
                  </a:spcAft>
                  <a:buClr>
                    <a:srgbClr val="000000"/>
                  </a:buClr>
                  <a:defRPr/>
                </a:pPr>
                <a:endParaRPr lang="en-US" sz="2800" kern="0">
                  <a:solidFill>
                    <a:srgbClr val="000000"/>
                  </a:solidFill>
                  <a:latin typeface="Sitka Small" panose="02000505000000020004" pitchFamily="2" charset="0"/>
                  <a:sym typeface="Arial"/>
                </a:endParaRPr>
              </a:p>
            </p:txBody>
          </p:sp>
          <p:sp>
            <p:nvSpPr>
              <p:cNvPr id="12" name="Oval 8">
                <a:extLst>
                  <a:ext uri="{FF2B5EF4-FFF2-40B4-BE49-F238E27FC236}">
                    <a16:creationId xmlns:a16="http://schemas.microsoft.com/office/drawing/2014/main" id="{62863B8A-68C0-2A5B-071D-BD997855933A}"/>
                  </a:ext>
                </a:extLst>
              </p:cNvPr>
              <p:cNvSpPr>
                <a:spLocks noChangeArrowheads="1"/>
              </p:cNvSpPr>
              <p:nvPr/>
            </p:nvSpPr>
            <p:spPr bwMode="gray">
              <a:xfrm>
                <a:off x="760" y="1221"/>
                <a:ext cx="200" cy="230"/>
              </a:xfrm>
              <a:prstGeom prst="ellipse">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1219170" eaLnBrk="1" fontAlgn="auto" hangingPunct="1">
                  <a:spcBef>
                    <a:spcPts val="0"/>
                  </a:spcBef>
                  <a:spcAft>
                    <a:spcPts val="0"/>
                  </a:spcAft>
                  <a:buClr>
                    <a:srgbClr val="000000"/>
                  </a:buClr>
                </a:pPr>
                <a:endParaRPr lang="en-US" sz="2800" kern="0">
                  <a:solidFill>
                    <a:srgbClr val="000000"/>
                  </a:solidFill>
                  <a:latin typeface="Sitka Small" panose="02000505000000020004" pitchFamily="2" charset="0"/>
                  <a:cs typeface="Arial"/>
                  <a:sym typeface="Arial"/>
                </a:endParaRPr>
              </a:p>
            </p:txBody>
          </p:sp>
        </p:grpSp>
        <p:sp>
          <p:nvSpPr>
            <p:cNvPr id="9" name="Text Box 10">
              <a:extLst>
                <a:ext uri="{FF2B5EF4-FFF2-40B4-BE49-F238E27FC236}">
                  <a16:creationId xmlns:a16="http://schemas.microsoft.com/office/drawing/2014/main" id="{416F72D9-976B-ABF0-1F7C-5E3143D88960}"/>
                </a:ext>
              </a:extLst>
            </p:cNvPr>
            <p:cNvSpPr txBox="1">
              <a:spLocks noChangeArrowheads="1"/>
            </p:cNvSpPr>
            <p:nvPr/>
          </p:nvSpPr>
          <p:spPr bwMode="gray">
            <a:xfrm>
              <a:off x="760" y="1018"/>
              <a:ext cx="12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I</a:t>
              </a:r>
            </a:p>
          </p:txBody>
        </p:sp>
        <p:sp>
          <p:nvSpPr>
            <p:cNvPr id="10" name="Text Box 11">
              <a:extLst>
                <a:ext uri="{FF2B5EF4-FFF2-40B4-BE49-F238E27FC236}">
                  <a16:creationId xmlns:a16="http://schemas.microsoft.com/office/drawing/2014/main" id="{E3AED094-7373-52AE-E346-3810DEE9709B}"/>
                </a:ext>
              </a:extLst>
            </p:cNvPr>
            <p:cNvSpPr txBox="1">
              <a:spLocks noChangeArrowheads="1"/>
            </p:cNvSpPr>
            <p:nvPr/>
          </p:nvSpPr>
          <p:spPr bwMode="gray">
            <a:xfrm>
              <a:off x="1037" y="1024"/>
              <a:ext cx="284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defTabSz="1219170" eaLnBrk="1" fontAlgn="auto" hangingPunct="1">
                <a:spcBef>
                  <a:spcPts val="0"/>
                </a:spcBef>
                <a:spcAft>
                  <a:spcPts val="0"/>
                </a:spcAft>
                <a:buClr>
                  <a:srgbClr val="000000"/>
                </a:buClr>
              </a:pPr>
              <a:r>
                <a:rPr lang="en-US" sz="2800" b="1" kern="0">
                  <a:solidFill>
                    <a:srgbClr val="0070C0"/>
                  </a:solidFill>
                  <a:latin typeface="Sitka Small" panose="02000505000000020004" pitchFamily="2" charset="0"/>
                  <a:cs typeface="Arial"/>
                  <a:sym typeface="Arial"/>
                </a:rPr>
                <a:t>Lực hấp dẫn của Trái đất</a:t>
              </a:r>
            </a:p>
          </p:txBody>
        </p:sp>
      </p:grpSp>
    </p:spTree>
  </p:cSld>
  <p:clrMapOvr>
    <a:masterClrMapping/>
  </p:clrMapOvr>
  <p:transition spd="slow">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609600" y="228601"/>
            <a:ext cx="10972800" cy="5902325"/>
          </a:xfrm>
        </p:spPr>
        <p:txBody>
          <a:bodyPr/>
          <a:lstStyle/>
          <a:p>
            <a:pPr marL="609600" indent="-609600" algn="just">
              <a:buFont typeface="Wingdings" pitchFamily="2" charset="2"/>
              <a:buNone/>
            </a:pPr>
            <a:r>
              <a:rPr lang="en-US" b="1" dirty="0">
                <a:latin typeface="Times New Roman" pitchFamily="18" charset="0"/>
                <a:cs typeface="Times New Roman" pitchFamily="18" charset="0"/>
              </a:rPr>
              <a:t>Câu 8.</a:t>
            </a:r>
            <a:r>
              <a:rPr lang="en-US" dirty="0">
                <a:latin typeface="Times New Roman" pitchFamily="18" charset="0"/>
                <a:cs typeface="Times New Roman" pitchFamily="18" charset="0"/>
              </a:rPr>
              <a:t> Hai vật có khối l</a:t>
            </a:r>
            <a:r>
              <a:rPr lang="vi-VN" dirty="0">
                <a:latin typeface="Times New Roman" pitchFamily="18" charset="0"/>
                <a:cs typeface="Times New Roman" pitchFamily="18" charset="0"/>
              </a:rPr>
              <a:t>ượng bằng nhau đặt cách nhau 10cm th</a:t>
            </a:r>
            <a:r>
              <a:rPr lang="en-US" dirty="0">
                <a:latin typeface="Times New Roman" pitchFamily="18" charset="0"/>
                <a:cs typeface="Times New Roman" pitchFamily="18" charset="0"/>
              </a:rPr>
              <a:t>ì lực hút giữa chúng là 1,0672.10</a:t>
            </a:r>
            <a:r>
              <a:rPr lang="en-US" baseline="30000" dirty="0">
                <a:latin typeface="Times New Roman" pitchFamily="18" charset="0"/>
                <a:cs typeface="Times New Roman" pitchFamily="18" charset="0"/>
              </a:rPr>
              <a:t>-7</a:t>
            </a:r>
            <a:r>
              <a:rPr lang="en-US" dirty="0">
                <a:latin typeface="Times New Roman" pitchFamily="18" charset="0"/>
                <a:cs typeface="Times New Roman" pitchFamily="18" charset="0"/>
              </a:rPr>
              <a:t> N. Khối l</a:t>
            </a:r>
            <a:r>
              <a:rPr lang="vi-VN" dirty="0">
                <a:latin typeface="Times New Roman" pitchFamily="18" charset="0"/>
                <a:cs typeface="Times New Roman" pitchFamily="18" charset="0"/>
              </a:rPr>
              <a:t>ượng của mỗi vật là</a:t>
            </a:r>
            <a:endParaRPr lang="en-US" b="1" dirty="0">
              <a:latin typeface="Times New Roman" pitchFamily="18" charset="0"/>
              <a:cs typeface="Times New Roman" pitchFamily="18" charset="0"/>
            </a:endParaRPr>
          </a:p>
          <a:p>
            <a:pPr marL="1009650" lvl="1" indent="-609600">
              <a:buFont typeface="Wingdings" pitchFamily="2" charset="2"/>
              <a:buNone/>
            </a:pPr>
            <a:endParaRPr lang="en-US" sz="3200"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A.</a:t>
            </a:r>
            <a:r>
              <a:rPr lang="en-US" sz="3200" dirty="0">
                <a:latin typeface="Times New Roman" pitchFamily="18" charset="0"/>
                <a:cs typeface="Times New Roman" pitchFamily="18" charset="0"/>
              </a:rPr>
              <a:t> 2 kg. 		                                 </a:t>
            </a:r>
          </a:p>
          <a:p>
            <a:pPr marL="1009650" lvl="1" indent="-609600">
              <a:buFont typeface="Wingdings" pitchFamily="2" charset="2"/>
              <a:buNone/>
            </a:pPr>
            <a:r>
              <a:rPr lang="en-US" sz="3200" b="1" dirty="0">
                <a:latin typeface="Times New Roman" pitchFamily="18" charset="0"/>
                <a:cs typeface="Times New Roman" pitchFamily="18" charset="0"/>
              </a:rPr>
              <a:t>B.</a:t>
            </a:r>
            <a:r>
              <a:rPr lang="en-US" sz="3200" dirty="0">
                <a:latin typeface="Times New Roman" pitchFamily="18" charset="0"/>
                <a:cs typeface="Times New Roman" pitchFamily="18" charset="0"/>
              </a:rPr>
              <a:t> 4 kg. 		</a:t>
            </a:r>
            <a:endParaRPr lang="en-US" sz="3200"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C.</a:t>
            </a:r>
            <a:r>
              <a:rPr lang="en-US" sz="3200" dirty="0">
                <a:latin typeface="Times New Roman" pitchFamily="18" charset="0"/>
                <a:cs typeface="Times New Roman" pitchFamily="18" charset="0"/>
              </a:rPr>
              <a:t> 8 kg. 		                                 </a:t>
            </a:r>
          </a:p>
          <a:p>
            <a:pPr marL="1009650" lvl="1" indent="-609600">
              <a:buFont typeface="Wingdings" pitchFamily="2" charset="2"/>
              <a:buNone/>
            </a:pPr>
            <a:r>
              <a:rPr lang="en-US" sz="3200" b="1" dirty="0">
                <a:latin typeface="Times New Roman" pitchFamily="18" charset="0"/>
                <a:cs typeface="Times New Roman" pitchFamily="18" charset="0"/>
              </a:rPr>
              <a:t>D.</a:t>
            </a:r>
            <a:r>
              <a:rPr lang="en-US" sz="3200" dirty="0">
                <a:latin typeface="Times New Roman" pitchFamily="18" charset="0"/>
                <a:cs typeface="Times New Roman" pitchFamily="18" charset="0"/>
              </a:rPr>
              <a:t> 16 kg.</a:t>
            </a:r>
          </a:p>
        </p:txBody>
      </p:sp>
    </p:spTree>
    <p:extLst>
      <p:ext uri="{BB962C8B-B14F-4D97-AF65-F5344CB8AC3E}">
        <p14:creationId xmlns:p14="http://schemas.microsoft.com/office/powerpoint/2010/main" val="12645375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35843">
                                            <p:txEl>
                                              <p:pRg st="2" end="2"/>
                                            </p:txEl>
                                          </p:spTgt>
                                        </p:tgtEl>
                                        <p:attrNameLst>
                                          <p:attrName>style.visibility</p:attrName>
                                        </p:attrNameLst>
                                      </p:cBhvr>
                                      <p:to>
                                        <p:strVal val="visible"/>
                                      </p:to>
                                    </p:set>
                                    <p:animEffect transition="in" filter="blinds(horizontal)">
                                      <p:cBhvr>
                                        <p:cTn id="11" dur="500"/>
                                        <p:tgtEl>
                                          <p:spTgt spid="35843">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35843">
                                            <p:txEl>
                                              <p:pRg st="3" end="3"/>
                                            </p:txEl>
                                          </p:spTgt>
                                        </p:tgtEl>
                                        <p:attrNameLst>
                                          <p:attrName>style.visibility</p:attrName>
                                        </p:attrNameLst>
                                      </p:cBhvr>
                                      <p:to>
                                        <p:strVal val="visible"/>
                                      </p:to>
                                    </p:set>
                                    <p:animEffect transition="in" filter="blinds(horizontal)">
                                      <p:cBhvr>
                                        <p:cTn id="16" dur="500"/>
                                        <p:tgtEl>
                                          <p:spTgt spid="35843">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35843">
                                            <p:txEl>
                                              <p:pRg st="4" end="4"/>
                                            </p:txEl>
                                          </p:spTgt>
                                        </p:tgtEl>
                                        <p:attrNameLst>
                                          <p:attrName>style.visibility</p:attrName>
                                        </p:attrNameLst>
                                      </p:cBhvr>
                                      <p:to>
                                        <p:strVal val="visible"/>
                                      </p:to>
                                    </p:set>
                                    <p:animEffect transition="in" filter="blinds(horizontal)">
                                      <p:cBhvr>
                                        <p:cTn id="21" dur="500"/>
                                        <p:tgtEl>
                                          <p:spTgt spid="35843">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35843">
                                            <p:txEl>
                                              <p:pRg st="5" end="5"/>
                                            </p:txEl>
                                          </p:spTgt>
                                        </p:tgtEl>
                                        <p:attrNameLst>
                                          <p:attrName>style.visibility</p:attrName>
                                        </p:attrNameLst>
                                      </p:cBhvr>
                                      <p:to>
                                        <p:strVal val="visible"/>
                                      </p:to>
                                    </p:set>
                                    <p:animEffect transition="in" filter="blinds(horizontal)">
                                      <p:cBhvr>
                                        <p:cTn id="26" dur="500"/>
                                        <p:tgtEl>
                                          <p:spTgt spid="35843">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xit" presetSubtype="4" fill="hold" nodeType="clickEffect">
                                  <p:stCondLst>
                                    <p:cond delay="0"/>
                                  </p:stCondLst>
                                  <p:childTnLst>
                                    <p:anim calcmode="lin" valueType="num">
                                      <p:cBhvr additive="base">
                                        <p:cTn id="30" dur="500"/>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31" dur="500"/>
                                        <p:tgtEl>
                                          <p:spTgt spid="35843">
                                            <p:txEl>
                                              <p:pRg st="2" end="2"/>
                                            </p:txEl>
                                          </p:spTgt>
                                        </p:tgtEl>
                                        <p:attrNameLst>
                                          <p:attrName>ppt_y</p:attrName>
                                        </p:attrNameLst>
                                      </p:cBhvr>
                                      <p:tavLst>
                                        <p:tav tm="0">
                                          <p:val>
                                            <p:strVal val="ppt_y"/>
                                          </p:val>
                                        </p:tav>
                                        <p:tav tm="100000">
                                          <p:val>
                                            <p:strVal val="1+ppt_h/2"/>
                                          </p:val>
                                        </p:tav>
                                      </p:tavLst>
                                    </p:anim>
                                    <p:set>
                                      <p:cBhvr>
                                        <p:cTn id="32" dur="1" fill="hold">
                                          <p:stCondLst>
                                            <p:cond delay="499"/>
                                          </p:stCondLst>
                                        </p:cTn>
                                        <p:tgtEl>
                                          <p:spTgt spid="35843">
                                            <p:txEl>
                                              <p:pRg st="2" end="2"/>
                                            </p:txEl>
                                          </p:spTgt>
                                        </p:tgtEl>
                                        <p:attrNameLst>
                                          <p:attrName>style.visibility</p:attrName>
                                        </p:attrNameLst>
                                      </p:cBhvr>
                                      <p:to>
                                        <p:strVal val="hidden"/>
                                      </p:to>
                                    </p:set>
                                  </p:childTnLst>
                                </p:cTn>
                              </p:par>
                              <p:par>
                                <p:cTn id="33" presetID="2" presetClass="exit" presetSubtype="4" fill="hold" nodeType="withEffect">
                                  <p:stCondLst>
                                    <p:cond delay="0"/>
                                  </p:stCondLst>
                                  <p:childTnLst>
                                    <p:anim calcmode="lin" valueType="num">
                                      <p:cBhvr additive="base">
                                        <p:cTn id="34" dur="500"/>
                                        <p:tgtEl>
                                          <p:spTgt spid="35843">
                                            <p:txEl>
                                              <p:pRg st="4" end="4"/>
                                            </p:txEl>
                                          </p:spTgt>
                                        </p:tgtEl>
                                        <p:attrNameLst>
                                          <p:attrName>ppt_x</p:attrName>
                                        </p:attrNameLst>
                                      </p:cBhvr>
                                      <p:tavLst>
                                        <p:tav tm="0">
                                          <p:val>
                                            <p:strVal val="ppt_x"/>
                                          </p:val>
                                        </p:tav>
                                        <p:tav tm="100000">
                                          <p:val>
                                            <p:strVal val="ppt_x"/>
                                          </p:val>
                                        </p:tav>
                                      </p:tavLst>
                                    </p:anim>
                                    <p:anim calcmode="lin" valueType="num">
                                      <p:cBhvr additive="base">
                                        <p:cTn id="35" dur="500"/>
                                        <p:tgtEl>
                                          <p:spTgt spid="35843">
                                            <p:txEl>
                                              <p:pRg st="4" end="4"/>
                                            </p:txEl>
                                          </p:spTgt>
                                        </p:tgtEl>
                                        <p:attrNameLst>
                                          <p:attrName>ppt_y</p:attrName>
                                        </p:attrNameLst>
                                      </p:cBhvr>
                                      <p:tavLst>
                                        <p:tav tm="0">
                                          <p:val>
                                            <p:strVal val="ppt_y"/>
                                          </p:val>
                                        </p:tav>
                                        <p:tav tm="100000">
                                          <p:val>
                                            <p:strVal val="1+ppt_h/2"/>
                                          </p:val>
                                        </p:tav>
                                      </p:tavLst>
                                    </p:anim>
                                    <p:set>
                                      <p:cBhvr>
                                        <p:cTn id="36" dur="1" fill="hold">
                                          <p:stCondLst>
                                            <p:cond delay="499"/>
                                          </p:stCondLst>
                                        </p:cTn>
                                        <p:tgtEl>
                                          <p:spTgt spid="35843">
                                            <p:txEl>
                                              <p:pRg st="4" end="4"/>
                                            </p:txEl>
                                          </p:spTgt>
                                        </p:tgtEl>
                                        <p:attrNameLst>
                                          <p:attrName>style.visibility</p:attrName>
                                        </p:attrNameLst>
                                      </p:cBhvr>
                                      <p:to>
                                        <p:strVal val="hidden"/>
                                      </p:to>
                                    </p:set>
                                  </p:childTnLst>
                                </p:cTn>
                              </p:par>
                              <p:par>
                                <p:cTn id="37" presetID="2" presetClass="exit" presetSubtype="4" fill="hold" nodeType="withEffect">
                                  <p:stCondLst>
                                    <p:cond delay="0"/>
                                  </p:stCondLst>
                                  <p:childTnLst>
                                    <p:anim calcmode="lin" valueType="num">
                                      <p:cBhvr additive="base">
                                        <p:cTn id="38" dur="500"/>
                                        <p:tgtEl>
                                          <p:spTgt spid="35843">
                                            <p:txEl>
                                              <p:pRg st="5" end="5"/>
                                            </p:txEl>
                                          </p:spTgt>
                                        </p:tgtEl>
                                        <p:attrNameLst>
                                          <p:attrName>ppt_x</p:attrName>
                                        </p:attrNameLst>
                                      </p:cBhvr>
                                      <p:tavLst>
                                        <p:tav tm="0">
                                          <p:val>
                                            <p:strVal val="ppt_x"/>
                                          </p:val>
                                        </p:tav>
                                        <p:tav tm="100000">
                                          <p:val>
                                            <p:strVal val="ppt_x"/>
                                          </p:val>
                                        </p:tav>
                                      </p:tavLst>
                                    </p:anim>
                                    <p:anim calcmode="lin" valueType="num">
                                      <p:cBhvr additive="base">
                                        <p:cTn id="39" dur="500"/>
                                        <p:tgtEl>
                                          <p:spTgt spid="35843">
                                            <p:txEl>
                                              <p:pRg st="5" end="5"/>
                                            </p:txEl>
                                          </p:spTgt>
                                        </p:tgtEl>
                                        <p:attrNameLst>
                                          <p:attrName>ppt_y</p:attrName>
                                        </p:attrNameLst>
                                      </p:cBhvr>
                                      <p:tavLst>
                                        <p:tav tm="0">
                                          <p:val>
                                            <p:strVal val="ppt_y"/>
                                          </p:val>
                                        </p:tav>
                                        <p:tav tm="100000">
                                          <p:val>
                                            <p:strVal val="1+ppt_h/2"/>
                                          </p:val>
                                        </p:tav>
                                      </p:tavLst>
                                    </p:anim>
                                    <p:set>
                                      <p:cBhvr>
                                        <p:cTn id="40" dur="1" fill="hold">
                                          <p:stCondLst>
                                            <p:cond delay="499"/>
                                          </p:stCondLst>
                                        </p:cTn>
                                        <p:tgtEl>
                                          <p:spTgt spid="35843">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609600" y="533401"/>
            <a:ext cx="10972800" cy="5597525"/>
          </a:xfrm>
        </p:spPr>
        <p:txBody>
          <a:bodyPr/>
          <a:lstStyle/>
          <a:p>
            <a:pPr marL="609600" indent="-609600" algn="just">
              <a:buFont typeface="Wingdings" pitchFamily="2" charset="2"/>
              <a:buNone/>
            </a:pPr>
            <a:r>
              <a:rPr lang="en-US" b="1" dirty="0">
                <a:latin typeface="Times New Roman" pitchFamily="18" charset="0"/>
                <a:cs typeface="Times New Roman" pitchFamily="18" charset="0"/>
              </a:rPr>
              <a:t>Câu 9.</a:t>
            </a:r>
            <a:r>
              <a:rPr lang="en-US" dirty="0">
                <a:latin typeface="Times New Roman" pitchFamily="18" charset="0"/>
                <a:cs typeface="Times New Roman" pitchFamily="18" charset="0"/>
              </a:rPr>
              <a:t> Một vật khối l</a:t>
            </a:r>
            <a:r>
              <a:rPr lang="vi-VN" dirty="0">
                <a:latin typeface="Times New Roman" pitchFamily="18" charset="0"/>
                <a:cs typeface="Times New Roman" pitchFamily="18" charset="0"/>
              </a:rPr>
              <a:t>ượng 1kg, ở trên mặt đất có trọng lượng 10N. Khi chuyển vật tới một điểm cách tâm Trái Đất 2R (R: bán kính Trái Đất) th</a:t>
            </a:r>
            <a:r>
              <a:rPr lang="en-US" dirty="0">
                <a:latin typeface="Times New Roman" pitchFamily="18" charset="0"/>
                <a:cs typeface="Times New Roman" pitchFamily="18" charset="0"/>
              </a:rPr>
              <a:t>ì có trọng l</a:t>
            </a:r>
            <a:r>
              <a:rPr lang="vi-VN" dirty="0">
                <a:latin typeface="Times New Roman" pitchFamily="18" charset="0"/>
                <a:cs typeface="Times New Roman" pitchFamily="18" charset="0"/>
              </a:rPr>
              <a:t>ượng bằng</a:t>
            </a:r>
            <a:endParaRPr lang="en-US" b="1" dirty="0">
              <a:latin typeface="Times New Roman" pitchFamily="18" charset="0"/>
              <a:cs typeface="Times New Roman" pitchFamily="18" charset="0"/>
            </a:endParaRPr>
          </a:p>
          <a:p>
            <a:pPr marL="1009650" lvl="1" indent="-609600">
              <a:buFont typeface="Wingdings" pitchFamily="2" charset="2"/>
              <a:buNone/>
            </a:pPr>
            <a:endParaRPr lang="en-US" sz="3200"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A.</a:t>
            </a:r>
            <a:r>
              <a:rPr lang="en-US" sz="3200" dirty="0">
                <a:latin typeface="Times New Roman" pitchFamily="18" charset="0"/>
                <a:cs typeface="Times New Roman" pitchFamily="18" charset="0"/>
              </a:rPr>
              <a:t> 10 N. 		                   </a:t>
            </a:r>
          </a:p>
          <a:p>
            <a:pPr marL="1009650" lvl="1" indent="-609600">
              <a:buFont typeface="Wingdings" pitchFamily="2" charset="2"/>
              <a:buNone/>
            </a:pPr>
            <a:r>
              <a:rPr lang="en-US" sz="3200" b="1" dirty="0">
                <a:latin typeface="Times New Roman" pitchFamily="18" charset="0"/>
                <a:cs typeface="Times New Roman" pitchFamily="18" charset="0"/>
              </a:rPr>
              <a:t>B.</a:t>
            </a:r>
            <a:r>
              <a:rPr lang="en-US" sz="3200" dirty="0">
                <a:latin typeface="Times New Roman" pitchFamily="18" charset="0"/>
                <a:cs typeface="Times New Roman" pitchFamily="18" charset="0"/>
              </a:rPr>
              <a:t> 5 N 		</a:t>
            </a:r>
            <a:endParaRPr lang="en-US" sz="3200"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C.</a:t>
            </a:r>
            <a:r>
              <a:rPr lang="en-US" sz="3200" dirty="0">
                <a:latin typeface="Times New Roman" pitchFamily="18" charset="0"/>
                <a:cs typeface="Times New Roman" pitchFamily="18" charset="0"/>
              </a:rPr>
              <a:t> 2,5 N. 		                      </a:t>
            </a:r>
          </a:p>
          <a:p>
            <a:pPr marL="1009650" lvl="1" indent="-609600">
              <a:buFont typeface="Wingdings" pitchFamily="2" charset="2"/>
              <a:buNone/>
            </a:pPr>
            <a:r>
              <a:rPr lang="en-US" sz="3200" b="1" dirty="0">
                <a:latin typeface="Times New Roman" pitchFamily="18" charset="0"/>
                <a:cs typeface="Times New Roman" pitchFamily="18" charset="0"/>
              </a:rPr>
              <a:t>D.</a:t>
            </a:r>
            <a:r>
              <a:rPr lang="en-US" sz="3200" dirty="0">
                <a:latin typeface="Times New Roman" pitchFamily="18" charset="0"/>
                <a:cs typeface="Times New Roman" pitchFamily="18" charset="0"/>
              </a:rPr>
              <a:t> 1 N.</a:t>
            </a:r>
          </a:p>
        </p:txBody>
      </p:sp>
    </p:spTree>
    <p:extLst>
      <p:ext uri="{BB962C8B-B14F-4D97-AF65-F5344CB8AC3E}">
        <p14:creationId xmlns:p14="http://schemas.microsoft.com/office/powerpoint/2010/main" val="19257907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nodeType="clickEffect">
                                  <p:stCondLst>
                                    <p:cond delay="0"/>
                                  </p:stCondLst>
                                  <p:childTnLst>
                                    <p:animEffect transition="out" filter="blinds(horizontal)">
                                      <p:cBhvr>
                                        <p:cTn id="26" dur="500"/>
                                        <p:tgtEl>
                                          <p:spTgt spid="36867">
                                            <p:txEl>
                                              <p:pRg st="2" end="2"/>
                                            </p:txEl>
                                          </p:spTgt>
                                        </p:tgtEl>
                                      </p:cBhvr>
                                    </p:animEffect>
                                    <p:set>
                                      <p:cBhvr>
                                        <p:cTn id="27" dur="1" fill="hold">
                                          <p:stCondLst>
                                            <p:cond delay="499"/>
                                          </p:stCondLst>
                                        </p:cTn>
                                        <p:tgtEl>
                                          <p:spTgt spid="36867">
                                            <p:txEl>
                                              <p:pRg st="2" end="2"/>
                                            </p:txEl>
                                          </p:spTgt>
                                        </p:tgtEl>
                                        <p:attrNameLst>
                                          <p:attrName>style.visibility</p:attrName>
                                        </p:attrNameLst>
                                      </p:cBhvr>
                                      <p:to>
                                        <p:strVal val="hidden"/>
                                      </p:to>
                                    </p:set>
                                  </p:childTnLst>
                                </p:cTn>
                              </p:par>
                              <p:par>
                                <p:cTn id="28" presetID="2" presetClass="exit" presetSubtype="4" fill="hold" nodeType="withEffect">
                                  <p:stCondLst>
                                    <p:cond delay="0"/>
                                  </p:stCondLst>
                                  <p:childTnLst>
                                    <p:anim calcmode="lin" valueType="num">
                                      <p:cBhvr additive="base">
                                        <p:cTn id="29" dur="500"/>
                                        <p:tgtEl>
                                          <p:spTgt spid="36867">
                                            <p:txEl>
                                              <p:pRg st="3" end="3"/>
                                            </p:txEl>
                                          </p:spTgt>
                                        </p:tgtEl>
                                        <p:attrNameLst>
                                          <p:attrName>ppt_x</p:attrName>
                                        </p:attrNameLst>
                                      </p:cBhvr>
                                      <p:tavLst>
                                        <p:tav tm="0">
                                          <p:val>
                                            <p:strVal val="ppt_x"/>
                                          </p:val>
                                        </p:tav>
                                        <p:tav tm="100000">
                                          <p:val>
                                            <p:strVal val="ppt_x"/>
                                          </p:val>
                                        </p:tav>
                                      </p:tavLst>
                                    </p:anim>
                                    <p:anim calcmode="lin" valueType="num">
                                      <p:cBhvr additive="base">
                                        <p:cTn id="30" dur="500"/>
                                        <p:tgtEl>
                                          <p:spTgt spid="36867">
                                            <p:txEl>
                                              <p:pRg st="3" end="3"/>
                                            </p:txEl>
                                          </p:spTgt>
                                        </p:tgtEl>
                                        <p:attrNameLst>
                                          <p:attrName>ppt_y</p:attrName>
                                        </p:attrNameLst>
                                      </p:cBhvr>
                                      <p:tavLst>
                                        <p:tav tm="0">
                                          <p:val>
                                            <p:strVal val="ppt_y"/>
                                          </p:val>
                                        </p:tav>
                                        <p:tav tm="100000">
                                          <p:val>
                                            <p:strVal val="1+ppt_h/2"/>
                                          </p:val>
                                        </p:tav>
                                      </p:tavLst>
                                    </p:anim>
                                    <p:set>
                                      <p:cBhvr>
                                        <p:cTn id="31" dur="1" fill="hold">
                                          <p:stCondLst>
                                            <p:cond delay="499"/>
                                          </p:stCondLst>
                                        </p:cTn>
                                        <p:tgtEl>
                                          <p:spTgt spid="36867">
                                            <p:txEl>
                                              <p:pRg st="3" end="3"/>
                                            </p:txEl>
                                          </p:spTgt>
                                        </p:tgtEl>
                                        <p:attrNameLst>
                                          <p:attrName>style.visibility</p:attrName>
                                        </p:attrNameLst>
                                      </p:cBhvr>
                                      <p:to>
                                        <p:strVal val="hidden"/>
                                      </p:to>
                                    </p:set>
                                  </p:childTnLst>
                                </p:cTn>
                              </p:par>
                              <p:par>
                                <p:cTn id="32" presetID="2" presetClass="exit" presetSubtype="4" fill="hold" nodeType="withEffect">
                                  <p:stCondLst>
                                    <p:cond delay="0"/>
                                  </p:stCondLst>
                                  <p:childTnLst>
                                    <p:anim calcmode="lin" valueType="num">
                                      <p:cBhvr additive="base">
                                        <p:cTn id="33" dur="500"/>
                                        <p:tgtEl>
                                          <p:spTgt spid="36867">
                                            <p:txEl>
                                              <p:pRg st="5" end="5"/>
                                            </p:txEl>
                                          </p:spTgt>
                                        </p:tgtEl>
                                        <p:attrNameLst>
                                          <p:attrName>ppt_x</p:attrName>
                                        </p:attrNameLst>
                                      </p:cBhvr>
                                      <p:tavLst>
                                        <p:tav tm="0">
                                          <p:val>
                                            <p:strVal val="ppt_x"/>
                                          </p:val>
                                        </p:tav>
                                        <p:tav tm="100000">
                                          <p:val>
                                            <p:strVal val="ppt_x"/>
                                          </p:val>
                                        </p:tav>
                                      </p:tavLst>
                                    </p:anim>
                                    <p:anim calcmode="lin" valueType="num">
                                      <p:cBhvr additive="base">
                                        <p:cTn id="34" dur="500"/>
                                        <p:tgtEl>
                                          <p:spTgt spid="36867">
                                            <p:txEl>
                                              <p:pRg st="5" end="5"/>
                                            </p:txEl>
                                          </p:spTgt>
                                        </p:tgtEl>
                                        <p:attrNameLst>
                                          <p:attrName>ppt_y</p:attrName>
                                        </p:attrNameLst>
                                      </p:cBhvr>
                                      <p:tavLst>
                                        <p:tav tm="0">
                                          <p:val>
                                            <p:strVal val="ppt_y"/>
                                          </p:val>
                                        </p:tav>
                                        <p:tav tm="100000">
                                          <p:val>
                                            <p:strVal val="1+ppt_h/2"/>
                                          </p:val>
                                        </p:tav>
                                      </p:tavLst>
                                    </p:anim>
                                    <p:set>
                                      <p:cBhvr>
                                        <p:cTn id="35" dur="1" fill="hold">
                                          <p:stCondLst>
                                            <p:cond delay="499"/>
                                          </p:stCondLst>
                                        </p:cTn>
                                        <p:tgtEl>
                                          <p:spTgt spid="36867">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609600" y="457201"/>
            <a:ext cx="10972800" cy="5673725"/>
          </a:xfrm>
        </p:spPr>
        <p:txBody>
          <a:bodyPr>
            <a:normAutofit/>
          </a:bodyPr>
          <a:lstStyle/>
          <a:p>
            <a:pPr marL="609600" indent="-609600" algn="just">
              <a:buFont typeface="Wingdings" pitchFamily="2" charset="2"/>
              <a:buNone/>
            </a:pPr>
            <a:r>
              <a:rPr lang="en-US" b="1" dirty="0">
                <a:latin typeface="Times New Roman" pitchFamily="18" charset="0"/>
                <a:cs typeface="Times New Roman" pitchFamily="18" charset="0"/>
              </a:rPr>
              <a:t>Câu 10</a:t>
            </a:r>
            <a:r>
              <a:rPr lang="en-US" dirty="0">
                <a:latin typeface="Times New Roman" pitchFamily="18" charset="0"/>
                <a:cs typeface="Times New Roman" pitchFamily="18" charset="0"/>
              </a:rPr>
              <a:t>: Hãy tính gia tốc r</a:t>
            </a:r>
            <a:r>
              <a:rPr lang="vi-VN" dirty="0">
                <a:latin typeface="Times New Roman" pitchFamily="18" charset="0"/>
                <a:cs typeface="Times New Roman" pitchFamily="18" charset="0"/>
              </a:rPr>
              <a:t>ơi tự do trên bề mặt của Mộc Tinh. Biết gia tốc rơi tự do trên bề mặt của Trái Đất là g = 9,81 m/s</a:t>
            </a:r>
            <a:r>
              <a:rPr lang="vi-VN" baseline="30000" dirty="0">
                <a:latin typeface="Times New Roman" pitchFamily="18" charset="0"/>
                <a:cs typeface="Times New Roman" pitchFamily="18" charset="0"/>
              </a:rPr>
              <a:t>2</a:t>
            </a:r>
            <a:r>
              <a:rPr lang="vi-VN" dirty="0">
                <a:latin typeface="Times New Roman" pitchFamily="18" charset="0"/>
                <a:cs typeface="Times New Roman" pitchFamily="18" charset="0"/>
              </a:rPr>
              <a:t>; khối lượng của Mộc Tinh bằng 318 lần khối lượng Trái Đất; đường kính của Mộc Tinh và của Trái Đất lần lượt là 142980 km và 12750 km.</a:t>
            </a:r>
            <a:endParaRPr lang="en-US"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  A.</a:t>
            </a:r>
            <a:r>
              <a:rPr lang="en-US" sz="3200" dirty="0">
                <a:latin typeface="Times New Roman" pitchFamily="18" charset="0"/>
                <a:cs typeface="Times New Roman" pitchFamily="18" charset="0"/>
              </a:rPr>
              <a:t> 278,2 m/s</a:t>
            </a:r>
            <a:r>
              <a:rPr lang="en-US" sz="3200" baseline="30000" dirty="0">
                <a:latin typeface="Times New Roman" pitchFamily="18" charset="0"/>
                <a:cs typeface="Times New Roman" pitchFamily="18" charset="0"/>
              </a:rPr>
              <a:t>2</a:t>
            </a:r>
            <a:r>
              <a:rPr lang="en-US" sz="3200" dirty="0">
                <a:latin typeface="Times New Roman" pitchFamily="18" charset="0"/>
                <a:cs typeface="Times New Roman" pitchFamily="18" charset="0"/>
              </a:rPr>
              <a:t>. 	                        </a:t>
            </a:r>
          </a:p>
          <a:p>
            <a:pPr marL="1009650" lvl="1" indent="-609600">
              <a:buFont typeface="Wingdings" pitchFamily="2" charset="2"/>
              <a:buNone/>
            </a:pPr>
            <a:r>
              <a:rPr lang="en-US" sz="3200" b="1" dirty="0">
                <a:latin typeface="Times New Roman" pitchFamily="18" charset="0"/>
                <a:cs typeface="Times New Roman" pitchFamily="18" charset="0"/>
              </a:rPr>
              <a:t>  B.</a:t>
            </a:r>
            <a:r>
              <a:rPr lang="en-US" sz="3200" dirty="0">
                <a:latin typeface="Times New Roman" pitchFamily="18" charset="0"/>
                <a:cs typeface="Times New Roman" pitchFamily="18" charset="0"/>
              </a:rPr>
              <a:t> 24,8 m/s</a:t>
            </a:r>
            <a:r>
              <a:rPr lang="en-US" sz="3200" baseline="30000" dirty="0">
                <a:latin typeface="Times New Roman" pitchFamily="18" charset="0"/>
                <a:cs typeface="Times New Roman" pitchFamily="18" charset="0"/>
              </a:rPr>
              <a:t>2</a:t>
            </a:r>
            <a:r>
              <a:rPr lang="en-US" sz="3200" dirty="0">
                <a:latin typeface="Times New Roman" pitchFamily="18" charset="0"/>
                <a:cs typeface="Times New Roman" pitchFamily="18" charset="0"/>
              </a:rPr>
              <a:t>. 		</a:t>
            </a:r>
            <a:endParaRPr lang="en-US" sz="3200" b="1" dirty="0">
              <a:latin typeface="Times New Roman" pitchFamily="18" charset="0"/>
              <a:cs typeface="Times New Roman" pitchFamily="18" charset="0"/>
            </a:endParaRPr>
          </a:p>
          <a:p>
            <a:pPr marL="1009650" lvl="1" indent="-609600">
              <a:buFont typeface="Wingdings" pitchFamily="2" charset="2"/>
              <a:buNone/>
            </a:pPr>
            <a:r>
              <a:rPr lang="en-US" sz="3200" b="1" dirty="0">
                <a:latin typeface="Times New Roman" pitchFamily="18" charset="0"/>
                <a:cs typeface="Times New Roman" pitchFamily="18" charset="0"/>
              </a:rPr>
              <a:t>  C.</a:t>
            </a:r>
            <a:r>
              <a:rPr lang="en-US" sz="3200" dirty="0">
                <a:latin typeface="Times New Roman" pitchFamily="18" charset="0"/>
                <a:cs typeface="Times New Roman" pitchFamily="18" charset="0"/>
              </a:rPr>
              <a:t> 3,88 m/s</a:t>
            </a:r>
            <a:r>
              <a:rPr lang="en-US" sz="3200" baseline="30000" dirty="0">
                <a:latin typeface="Times New Roman" pitchFamily="18" charset="0"/>
                <a:cs typeface="Times New Roman" pitchFamily="18" charset="0"/>
              </a:rPr>
              <a:t>2</a:t>
            </a:r>
            <a:r>
              <a:rPr lang="en-US" sz="3200" dirty="0">
                <a:latin typeface="Times New Roman" pitchFamily="18" charset="0"/>
                <a:cs typeface="Times New Roman" pitchFamily="18" charset="0"/>
              </a:rPr>
              <a:t>. 		                   </a:t>
            </a:r>
          </a:p>
          <a:p>
            <a:pPr marL="1009650" lvl="1" indent="-609600">
              <a:buFont typeface="Wingdings" pitchFamily="2" charset="2"/>
              <a:buNone/>
            </a:pPr>
            <a:r>
              <a:rPr lang="en-US" sz="3200" b="1" dirty="0">
                <a:latin typeface="Times New Roman" pitchFamily="18" charset="0"/>
                <a:cs typeface="Times New Roman" pitchFamily="18" charset="0"/>
              </a:rPr>
              <a:t>  D.</a:t>
            </a:r>
            <a:r>
              <a:rPr lang="en-US" sz="3200" dirty="0">
                <a:latin typeface="Times New Roman" pitchFamily="18" charset="0"/>
                <a:cs typeface="Times New Roman" pitchFamily="18" charset="0"/>
              </a:rPr>
              <a:t> 6,2 m/s</a:t>
            </a:r>
            <a:r>
              <a:rPr lang="en-US" sz="3200" baseline="30000" dirty="0">
                <a:latin typeface="Times New Roman" pitchFamily="18" charset="0"/>
                <a:cs typeface="Times New Roman" pitchFamily="18" charset="0"/>
              </a:rPr>
              <a:t>2</a:t>
            </a:r>
            <a:r>
              <a:rPr lang="en-US" sz="3200" dirty="0">
                <a:latin typeface="Times New Roman" pitchFamily="18" charset="0"/>
                <a:cs typeface="Times New Roman" pitchFamily="18" charset="0"/>
              </a:rPr>
              <a:t>.</a:t>
            </a:r>
          </a:p>
        </p:txBody>
      </p:sp>
    </p:spTree>
    <p:extLst>
      <p:ext uri="{BB962C8B-B14F-4D97-AF65-F5344CB8AC3E}">
        <p14:creationId xmlns:p14="http://schemas.microsoft.com/office/powerpoint/2010/main" val="2486901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37891">
                                            <p:txEl>
                                              <p:pRg st="1" end="1"/>
                                            </p:txEl>
                                          </p:spTgt>
                                        </p:tgtEl>
                                        <p:attrNameLst>
                                          <p:attrName>style.visibility</p:attrName>
                                        </p:attrNameLst>
                                      </p:cBhvr>
                                      <p:to>
                                        <p:strVal val="visible"/>
                                      </p:to>
                                    </p:set>
                                    <p:animEffect transition="in" filter="blinds(horizontal)">
                                      <p:cBhvr>
                                        <p:cTn id="11" dur="500"/>
                                        <p:tgtEl>
                                          <p:spTgt spid="37891">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37891">
                                            <p:txEl>
                                              <p:pRg st="2" end="2"/>
                                            </p:txEl>
                                          </p:spTgt>
                                        </p:tgtEl>
                                        <p:attrNameLst>
                                          <p:attrName>style.visibility</p:attrName>
                                        </p:attrNameLst>
                                      </p:cBhvr>
                                      <p:to>
                                        <p:strVal val="visible"/>
                                      </p:to>
                                    </p:set>
                                    <p:animEffect transition="in" filter="blinds(horizontal)">
                                      <p:cBhvr>
                                        <p:cTn id="16" dur="500"/>
                                        <p:tgtEl>
                                          <p:spTgt spid="37891">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37891">
                                            <p:txEl>
                                              <p:pRg st="3" end="3"/>
                                            </p:txEl>
                                          </p:spTgt>
                                        </p:tgtEl>
                                        <p:attrNameLst>
                                          <p:attrName>style.visibility</p:attrName>
                                        </p:attrNameLst>
                                      </p:cBhvr>
                                      <p:to>
                                        <p:strVal val="visible"/>
                                      </p:to>
                                    </p:set>
                                    <p:animEffect transition="in" filter="blinds(horizontal)">
                                      <p:cBhvr>
                                        <p:cTn id="21" dur="500"/>
                                        <p:tgtEl>
                                          <p:spTgt spid="37891">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37891">
                                            <p:txEl>
                                              <p:pRg st="4" end="4"/>
                                            </p:txEl>
                                          </p:spTgt>
                                        </p:tgtEl>
                                        <p:attrNameLst>
                                          <p:attrName>style.visibility</p:attrName>
                                        </p:attrNameLst>
                                      </p:cBhvr>
                                      <p:to>
                                        <p:strVal val="visible"/>
                                      </p:to>
                                    </p:set>
                                    <p:animEffect transition="in" filter="blinds(horizontal)">
                                      <p:cBhvr>
                                        <p:cTn id="26" dur="500"/>
                                        <p:tgtEl>
                                          <p:spTgt spid="37891">
                                            <p:txEl>
                                              <p:pRg st="4" end="4"/>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xit" presetSubtype="4" fill="hold" nodeType="clickEffect">
                                  <p:stCondLst>
                                    <p:cond delay="0"/>
                                  </p:stCondLst>
                                  <p:childTnLst>
                                    <p:anim calcmode="lin" valueType="num">
                                      <p:cBhvr additive="base">
                                        <p:cTn id="30" dur="500"/>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31" dur="500"/>
                                        <p:tgtEl>
                                          <p:spTgt spid="37891">
                                            <p:txEl>
                                              <p:pRg st="1" end="1"/>
                                            </p:txEl>
                                          </p:spTgt>
                                        </p:tgtEl>
                                        <p:attrNameLst>
                                          <p:attrName>ppt_y</p:attrName>
                                        </p:attrNameLst>
                                      </p:cBhvr>
                                      <p:tavLst>
                                        <p:tav tm="0">
                                          <p:val>
                                            <p:strVal val="ppt_y"/>
                                          </p:val>
                                        </p:tav>
                                        <p:tav tm="100000">
                                          <p:val>
                                            <p:strVal val="1+ppt_h/2"/>
                                          </p:val>
                                        </p:tav>
                                      </p:tavLst>
                                    </p:anim>
                                    <p:set>
                                      <p:cBhvr>
                                        <p:cTn id="32" dur="1" fill="hold">
                                          <p:stCondLst>
                                            <p:cond delay="499"/>
                                          </p:stCondLst>
                                        </p:cTn>
                                        <p:tgtEl>
                                          <p:spTgt spid="37891">
                                            <p:txEl>
                                              <p:pRg st="1" end="1"/>
                                            </p:txEl>
                                          </p:spTgt>
                                        </p:tgtEl>
                                        <p:attrNameLst>
                                          <p:attrName>style.visibility</p:attrName>
                                        </p:attrNameLst>
                                      </p:cBhvr>
                                      <p:to>
                                        <p:strVal val="hidden"/>
                                      </p:to>
                                    </p:set>
                                  </p:childTnLst>
                                </p:cTn>
                              </p:par>
                              <p:par>
                                <p:cTn id="33" presetID="2" presetClass="exit" presetSubtype="4" fill="hold" nodeType="withEffect">
                                  <p:stCondLst>
                                    <p:cond delay="0"/>
                                  </p:stCondLst>
                                  <p:childTnLst>
                                    <p:anim calcmode="lin" valueType="num">
                                      <p:cBhvr additive="base">
                                        <p:cTn id="34" dur="500"/>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35" dur="500"/>
                                        <p:tgtEl>
                                          <p:spTgt spid="37891">
                                            <p:txEl>
                                              <p:pRg st="3" end="3"/>
                                            </p:txEl>
                                          </p:spTgt>
                                        </p:tgtEl>
                                        <p:attrNameLst>
                                          <p:attrName>ppt_y</p:attrName>
                                        </p:attrNameLst>
                                      </p:cBhvr>
                                      <p:tavLst>
                                        <p:tav tm="0">
                                          <p:val>
                                            <p:strVal val="ppt_y"/>
                                          </p:val>
                                        </p:tav>
                                        <p:tav tm="100000">
                                          <p:val>
                                            <p:strVal val="1+ppt_h/2"/>
                                          </p:val>
                                        </p:tav>
                                      </p:tavLst>
                                    </p:anim>
                                    <p:set>
                                      <p:cBhvr>
                                        <p:cTn id="36" dur="1" fill="hold">
                                          <p:stCondLst>
                                            <p:cond delay="499"/>
                                          </p:stCondLst>
                                        </p:cTn>
                                        <p:tgtEl>
                                          <p:spTgt spid="37891">
                                            <p:txEl>
                                              <p:pRg st="3" end="3"/>
                                            </p:txEl>
                                          </p:spTgt>
                                        </p:tgtEl>
                                        <p:attrNameLst>
                                          <p:attrName>style.visibility</p:attrName>
                                        </p:attrNameLst>
                                      </p:cBhvr>
                                      <p:to>
                                        <p:strVal val="hidden"/>
                                      </p:to>
                                    </p:set>
                                  </p:childTnLst>
                                </p:cTn>
                              </p:par>
                              <p:par>
                                <p:cTn id="37" presetID="2" presetClass="exit" presetSubtype="4" fill="hold" nodeType="withEffect">
                                  <p:stCondLst>
                                    <p:cond delay="0"/>
                                  </p:stCondLst>
                                  <p:childTnLst>
                                    <p:anim calcmode="lin" valueType="num">
                                      <p:cBhvr additive="base">
                                        <p:cTn id="38" dur="500"/>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39" dur="500"/>
                                        <p:tgtEl>
                                          <p:spTgt spid="37891">
                                            <p:txEl>
                                              <p:pRg st="4" end="4"/>
                                            </p:txEl>
                                          </p:spTgt>
                                        </p:tgtEl>
                                        <p:attrNameLst>
                                          <p:attrName>ppt_y</p:attrName>
                                        </p:attrNameLst>
                                      </p:cBhvr>
                                      <p:tavLst>
                                        <p:tav tm="0">
                                          <p:val>
                                            <p:strVal val="ppt_y"/>
                                          </p:val>
                                        </p:tav>
                                        <p:tav tm="100000">
                                          <p:val>
                                            <p:strVal val="1+ppt_h/2"/>
                                          </p:val>
                                        </p:tav>
                                      </p:tavLst>
                                    </p:anim>
                                    <p:set>
                                      <p:cBhvr>
                                        <p:cTn id="40" dur="1" fill="hold">
                                          <p:stCondLst>
                                            <p:cond delay="499"/>
                                          </p:stCondLst>
                                        </p:cTn>
                                        <p:tgtEl>
                                          <p:spTgt spid="37891">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03546" y="575361"/>
            <a:ext cx="9956800" cy="1752600"/>
          </a:xfrm>
        </p:spPr>
        <p:txBody>
          <a:bodyPr/>
          <a:lstStyle/>
          <a:p>
            <a:r>
              <a:rPr lang="en-US" b="1" dirty="0">
                <a:solidFill>
                  <a:schemeClr val="tx1"/>
                </a:solidFill>
                <a:latin typeface="Times New Roman" pitchFamily="18" charset="0"/>
                <a:cs typeface="Times New Roman" pitchFamily="18" charset="0"/>
              </a:rPr>
              <a:t>BÀI 3: THẾ HẤP DẪN VÀ </a:t>
            </a:r>
          </a:p>
          <a:p>
            <a:r>
              <a:rPr lang="en-US" b="1" dirty="0">
                <a:solidFill>
                  <a:schemeClr val="tx1"/>
                </a:solidFill>
                <a:latin typeface="Times New Roman" pitchFamily="18" charset="0"/>
                <a:cs typeface="Times New Roman" pitchFamily="18" charset="0"/>
              </a:rPr>
              <a:t>THẾ NĂNG HẤP DẪN</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916" y="1918967"/>
            <a:ext cx="8079409" cy="4472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377158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latin typeface="Times New Roman" pitchFamily="18" charset="0"/>
                <a:cs typeface="Times New Roman" pitchFamily="18" charset="0"/>
              </a:rPr>
              <a:t>Khởi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động</a:t>
            </a:r>
            <a:endParaRPr lang="en-US" b="1" dirty="0">
              <a:latin typeface="Times New Roman" pitchFamily="18" charset="0"/>
              <a:cs typeface="Times New Roman" pitchFamily="18" charset="0"/>
            </a:endParaRPr>
          </a:p>
        </p:txBody>
      </p:sp>
      <p:pic>
        <p:nvPicPr>
          <p:cNvPr id="1026" name="Picture 2">
            <a:hlinkClick r:id="rId2" action="ppaction://hlinkfile"/>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1600" y="1676400"/>
            <a:ext cx="11824539"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61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143000"/>
          </a:xfrm>
        </p:spPr>
        <p:txBody>
          <a:bodyPr/>
          <a:lstStyle/>
          <a:p>
            <a:r>
              <a:rPr lang="en-US" b="1" dirty="0">
                <a:solidFill>
                  <a:schemeClr val="tx2">
                    <a:lumMod val="60000"/>
                    <a:lumOff val="40000"/>
                  </a:schemeClr>
                </a:solidFill>
                <a:latin typeface="Times New Roman" pitchFamily="18" charset="0"/>
                <a:cs typeface="Times New Roman" pitchFamily="18" charset="0"/>
              </a:rPr>
              <a:t>I. </a:t>
            </a:r>
            <a:r>
              <a:rPr lang="en-US" b="1" dirty="0" err="1">
                <a:solidFill>
                  <a:schemeClr val="tx2">
                    <a:lumMod val="60000"/>
                    <a:lumOff val="40000"/>
                  </a:schemeClr>
                </a:solidFill>
                <a:latin typeface="Times New Roman" pitchFamily="18" charset="0"/>
                <a:cs typeface="Times New Roman" pitchFamily="18" charset="0"/>
              </a:rPr>
              <a:t>Công</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của</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trọng</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lực</a:t>
            </a:r>
            <a:endParaRPr lang="en-US" b="1" dirty="0">
              <a:solidFill>
                <a:schemeClr val="tx2">
                  <a:lumMod val="60000"/>
                  <a:lumOff val="40000"/>
                </a:schemeClr>
              </a:solidFill>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6260" y="1066800"/>
            <a:ext cx="6568661" cy="3016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8626" y="2089833"/>
            <a:ext cx="4457148" cy="650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617252" y="1085672"/>
            <a:ext cx="5384800" cy="830997"/>
          </a:xfrm>
          <a:prstGeom prst="rect">
            <a:avLst/>
          </a:prstGeom>
          <a:noFill/>
        </p:spPr>
        <p:txBody>
          <a:bodyPr wrap="square" rtlCol="0">
            <a:spAutoFit/>
          </a:bodyPr>
          <a:lstStyle/>
          <a:p>
            <a:pPr algn="just"/>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m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B </a:t>
            </a:r>
            <a:r>
              <a:rPr lang="en-US" sz="2400" dirty="0" err="1">
                <a:latin typeface="Times New Roman" pitchFamily="18" charset="0"/>
                <a:cs typeface="Times New Roman" pitchFamily="18" charset="0"/>
              </a:rPr>
              <a:t>tới</a:t>
            </a:r>
            <a:r>
              <a:rPr lang="en-US" sz="2400" dirty="0">
                <a:latin typeface="Times New Roman" pitchFamily="18" charset="0"/>
                <a:cs typeface="Times New Roman" pitchFamily="18" charset="0"/>
              </a:rPr>
              <a:t> C </a:t>
            </a:r>
            <a:r>
              <a:rPr lang="en-US" sz="2400" dirty="0" err="1">
                <a:latin typeface="Times New Roman" pitchFamily="18" charset="0"/>
                <a:cs typeface="Times New Roman" pitchFamily="18" charset="0"/>
              </a:rPr>
              <a:t>là</a:t>
            </a:r>
            <a:endParaRPr lang="en-US" sz="2400" dirty="0">
              <a:latin typeface="Times New Roman" pitchFamily="18" charset="0"/>
              <a:cs typeface="Times New Roman" pitchFamily="18" charset="0"/>
            </a:endParaRPr>
          </a:p>
        </p:txBody>
      </p:sp>
      <p:sp>
        <p:nvSpPr>
          <p:cNvPr id="4" name="TextBox 3"/>
          <p:cNvSpPr txBox="1"/>
          <p:nvPr/>
        </p:nvSpPr>
        <p:spPr>
          <a:xfrm>
            <a:off x="6626086" y="2814936"/>
            <a:ext cx="5261113" cy="1200329"/>
          </a:xfrm>
          <a:prstGeom prst="rect">
            <a:avLst/>
          </a:prstGeom>
          <a:noFill/>
        </p:spPr>
        <p:txBody>
          <a:bodyPr wrap="square" rtlCol="0">
            <a:spAutoFit/>
          </a:bodyPr>
          <a:lstStyle/>
          <a:p>
            <a:pPr algn="just"/>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cùng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0.</a:t>
            </a:r>
          </a:p>
        </p:txBody>
      </p:sp>
      <p:sp>
        <p:nvSpPr>
          <p:cNvPr id="5" name="TextBox 4"/>
          <p:cNvSpPr txBox="1"/>
          <p:nvPr/>
        </p:nvSpPr>
        <p:spPr>
          <a:xfrm>
            <a:off x="1524000" y="4495800"/>
            <a:ext cx="9347200" cy="1938992"/>
          </a:xfrm>
          <a:prstGeom prst="rect">
            <a:avLst/>
          </a:prstGeom>
          <a:noFill/>
        </p:spPr>
        <p:txBody>
          <a:bodyPr wrap="square" rtlCol="0">
            <a:spAutoFit/>
          </a:bodyPr>
          <a:lstStyle/>
          <a:p>
            <a:r>
              <a:rPr lang="en-US" sz="2400" dirty="0" err="1">
                <a:solidFill>
                  <a:srgbClr val="C00000"/>
                </a:solidFill>
                <a:latin typeface="Times New Roman" pitchFamily="18" charset="0"/>
                <a:cs typeface="Times New Roman" pitchFamily="18" charset="0"/>
              </a:rPr>
              <a:t>Kết</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luận</a:t>
            </a:r>
            <a:r>
              <a:rPr lang="en-US" sz="2400" dirty="0">
                <a:solidFill>
                  <a:srgbClr val="C00000"/>
                </a:solidFill>
                <a:latin typeface="Times New Roman" pitchFamily="18" charset="0"/>
                <a:cs typeface="Times New Roman" pitchFamily="18" charset="0"/>
              </a:rPr>
              <a:t>: </a:t>
            </a:r>
          </a:p>
          <a:p>
            <a:pPr algn="just"/>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Công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của</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trọng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lực</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không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phụ</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thuộc</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vào</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đoạn</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đường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dịch</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chuyển</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mà</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chỉ</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phụ</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thuộc</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vào</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độ</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cao</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của</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điểm</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đầu</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và</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độ</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cao</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của</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điểm</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cuối</a:t>
            </a:r>
            <a:r>
              <a:rPr lang="en-US" sz="2400" dirty="0">
                <a:solidFill>
                  <a:srgbClr val="C00000"/>
                </a:solidFill>
                <a:latin typeface="Times New Roman" pitchFamily="18" charset="0"/>
                <a:cs typeface="Times New Roman" pitchFamily="18" charset="0"/>
              </a:rPr>
              <a:t>.</a:t>
            </a:r>
          </a:p>
          <a:p>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Trọng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lực</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là</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lực</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thế</a:t>
            </a:r>
            <a:endParaRPr lang="en-US" sz="2400" dirty="0">
              <a:solidFill>
                <a:srgbClr val="C00000"/>
              </a:solidFill>
              <a:latin typeface="Times New Roman" pitchFamily="18" charset="0"/>
              <a:cs typeface="Times New Roman" pitchFamily="18" charset="0"/>
            </a:endParaRPr>
          </a:p>
          <a:p>
            <a:pPr algn="just"/>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Trường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của</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trọng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lực</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là</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trường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thế</a:t>
            </a:r>
            <a:endParaRPr lang="en-US" sz="24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8196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051"/>
                                        </p:tgtEl>
                                        <p:attrNameLst>
                                          <p:attrName>style.visibility</p:attrName>
                                        </p:attrNameLst>
                                      </p:cBhvr>
                                      <p:to>
                                        <p:strVal val="visible"/>
                                      </p:to>
                                    </p:set>
                                    <p:animEffect transition="in" filter="fade">
                                      <p:cBhvr>
                                        <p:cTn id="21" dur="500"/>
                                        <p:tgtEl>
                                          <p:spTgt spid="205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035" y="152400"/>
            <a:ext cx="8737600" cy="609600"/>
          </a:xfrm>
        </p:spPr>
        <p:txBody>
          <a:bodyPr>
            <a:normAutofit fontScale="90000"/>
          </a:bodyPr>
          <a:lstStyle/>
          <a:p>
            <a:r>
              <a:rPr lang="en-US" b="1" dirty="0">
                <a:solidFill>
                  <a:schemeClr val="tx2">
                    <a:lumMod val="60000"/>
                    <a:lumOff val="40000"/>
                  </a:schemeClr>
                </a:solidFill>
                <a:latin typeface="Times New Roman" pitchFamily="18" charset="0"/>
                <a:cs typeface="Times New Roman" pitchFamily="18" charset="0"/>
              </a:rPr>
              <a:t>II. </a:t>
            </a:r>
            <a:r>
              <a:rPr lang="en-US" b="1" dirty="0" err="1">
                <a:solidFill>
                  <a:schemeClr val="tx2">
                    <a:lumMod val="60000"/>
                    <a:lumOff val="40000"/>
                  </a:schemeClr>
                </a:solidFill>
                <a:latin typeface="Times New Roman" pitchFamily="18" charset="0"/>
                <a:cs typeface="Times New Roman" pitchFamily="18" charset="0"/>
              </a:rPr>
              <a:t>Thế</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năng</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hấp</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dẫn</a:t>
            </a:r>
            <a:endParaRPr lang="en-US" b="1" dirty="0">
              <a:solidFill>
                <a:schemeClr val="tx2">
                  <a:lumMod val="60000"/>
                  <a:lumOff val="40000"/>
                </a:schemeClr>
              </a:solidFill>
              <a:latin typeface="Times New Roman" pitchFamily="18" charset="0"/>
              <a:cs typeface="Times New Roman" pitchFamily="18" charset="0"/>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8429" y="762001"/>
            <a:ext cx="7325827" cy="1789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4267200"/>
            <a:ext cx="9071187"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2244" y="4982576"/>
            <a:ext cx="460586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42504" y="2590800"/>
            <a:ext cx="10142331" cy="1631216"/>
          </a:xfrm>
          <a:prstGeom prst="rect">
            <a:avLst/>
          </a:prstGeom>
          <a:noFill/>
        </p:spPr>
        <p:txBody>
          <a:bodyPr wrap="square" rtlCol="0">
            <a:spAutoFit/>
          </a:bodyPr>
          <a:lstStyle/>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m </a:t>
            </a:r>
            <a:r>
              <a:rPr lang="en-US" sz="2000" dirty="0" err="1">
                <a:latin typeface="Times New Roman" pitchFamily="18" charset="0"/>
                <a:cs typeface="Times New Roman" pitchFamily="18" charset="0"/>
              </a:rPr>
              <a:t>từ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điểm</a:t>
            </a:r>
            <a:r>
              <a:rPr lang="en-US" sz="2000" dirty="0">
                <a:latin typeface="Times New Roman" pitchFamily="18" charset="0"/>
                <a:cs typeface="Times New Roman" pitchFamily="18" charset="0"/>
              </a:rPr>
              <a:t> C </a:t>
            </a:r>
            <a:r>
              <a:rPr lang="en-US" sz="2000" dirty="0" err="1">
                <a:latin typeface="Times New Roman" pitchFamily="18" charset="0"/>
                <a:cs typeface="Times New Roman" pitchFamily="18" charset="0"/>
              </a:rPr>
              <a:t>đến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điểm</a:t>
            </a:r>
            <a:r>
              <a:rPr lang="en-US" sz="2000" dirty="0">
                <a:latin typeface="Times New Roman" pitchFamily="18" charset="0"/>
                <a:cs typeface="Times New Roman" pitchFamily="18" charset="0"/>
              </a:rPr>
              <a:t> B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gọi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m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do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m </a:t>
            </a:r>
            <a:r>
              <a:rPr lang="en-US" sz="2000" dirty="0" err="1">
                <a:latin typeface="Times New Roman" pitchFamily="18" charset="0"/>
                <a:cs typeface="Times New Roman" pitchFamily="18" charset="0"/>
              </a:rPr>
              <a:t>gây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điểm</a:t>
            </a:r>
            <a:r>
              <a:rPr lang="en-US" sz="2000" dirty="0">
                <a:latin typeface="Times New Roman" pitchFamily="18" charset="0"/>
                <a:cs typeface="Times New Roman" pitchFamily="18" charset="0"/>
              </a:rPr>
              <a:t> C.</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trưng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giữa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khói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M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m. </a:t>
            </a:r>
          </a:p>
        </p:txBody>
      </p:sp>
      <p:sp>
        <p:nvSpPr>
          <p:cNvPr id="5" name="TextBox 4"/>
          <p:cNvSpPr txBox="1"/>
          <p:nvPr/>
        </p:nvSpPr>
        <p:spPr>
          <a:xfrm>
            <a:off x="914400" y="4267201"/>
            <a:ext cx="1320800" cy="461665"/>
          </a:xfrm>
          <a:prstGeom prst="rect">
            <a:avLst/>
          </a:prstGeom>
          <a:noFill/>
        </p:spPr>
        <p:txBody>
          <a:bodyPr wrap="square" rtlCol="0">
            <a:spAutoFit/>
          </a:bodyPr>
          <a:lstStyle/>
          <a:p>
            <a:r>
              <a:rPr lang="en-US" sz="2400" dirty="0">
                <a:latin typeface="Times New Roman" pitchFamily="18" charset="0"/>
                <a:cs typeface="Times New Roman" pitchFamily="18" charset="0"/>
              </a:rPr>
              <a:t>Ta </a:t>
            </a:r>
            <a:r>
              <a:rPr lang="en-US" sz="2400" dirty="0" err="1">
                <a:latin typeface="Times New Roman" pitchFamily="18" charset="0"/>
                <a:cs typeface="Times New Roman" pitchFamily="18" charset="0"/>
              </a:rPr>
              <a:t>có</a:t>
            </a:r>
            <a:endParaRPr lang="en-US" sz="2400" dirty="0">
              <a:latin typeface="Times New Roman" pitchFamily="18" charset="0"/>
              <a:cs typeface="Times New Roman" pitchFamily="18" charset="0"/>
            </a:endParaRPr>
          </a:p>
        </p:txBody>
      </p:sp>
      <p:sp>
        <p:nvSpPr>
          <p:cNvPr id="6" name="TextBox 5"/>
          <p:cNvSpPr txBox="1"/>
          <p:nvPr/>
        </p:nvSpPr>
        <p:spPr>
          <a:xfrm>
            <a:off x="914400" y="4800601"/>
            <a:ext cx="6197600" cy="1015663"/>
          </a:xfrm>
          <a:prstGeom prst="rect">
            <a:avLst/>
          </a:prstGeom>
          <a:noFill/>
        </p:spPr>
        <p:txBody>
          <a:bodyPr wrap="square" rtlCol="0">
            <a:spAutoFit/>
          </a:bodyPr>
          <a:lstStyle/>
          <a:p>
            <a:r>
              <a:rPr lang="en-US" sz="2000" dirty="0" err="1">
                <a:latin typeface="Times New Roman" pitchFamily="18" charset="0"/>
                <a:cs typeface="Times New Roman" pitchFamily="18" charset="0"/>
              </a:rPr>
              <a:t>Thế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điểm</a:t>
            </a:r>
            <a:r>
              <a:rPr lang="en-US" sz="2000" dirty="0">
                <a:latin typeface="Times New Roman" pitchFamily="18" charset="0"/>
                <a:cs typeface="Times New Roman" pitchFamily="18" charset="0"/>
              </a:rPr>
              <a:t> C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do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M </a:t>
            </a:r>
            <a:r>
              <a:rPr lang="en-US" sz="2000" dirty="0" err="1">
                <a:latin typeface="Times New Roman" pitchFamily="18" charset="0"/>
                <a:cs typeface="Times New Roman" pitchFamily="18" charset="0"/>
              </a:rPr>
              <a:t>sinh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m </a:t>
            </a:r>
            <a:r>
              <a:rPr lang="en-US" sz="2000" dirty="0" err="1">
                <a:latin typeface="Times New Roman" pitchFamily="18" charset="0"/>
                <a:cs typeface="Times New Roman" pitchFamily="18" charset="0"/>
              </a:rPr>
              <a:t>từ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điểm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vô</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cùng</a:t>
            </a:r>
            <a:r>
              <a:rPr lang="en-US" sz="2000" dirty="0">
                <a:latin typeface="Times New Roman" pitchFamily="18" charset="0"/>
                <a:cs typeface="Times New Roman" pitchFamily="18" charset="0"/>
              </a:rPr>
              <a:t>. </a:t>
            </a:r>
          </a:p>
        </p:txBody>
      </p:sp>
      <p:sp>
        <p:nvSpPr>
          <p:cNvPr id="7" name="TextBox 6"/>
          <p:cNvSpPr txBox="1"/>
          <p:nvPr/>
        </p:nvSpPr>
        <p:spPr>
          <a:xfrm>
            <a:off x="7518400" y="5943601"/>
            <a:ext cx="3860800" cy="646331"/>
          </a:xfrm>
          <a:prstGeom prst="rect">
            <a:avLst/>
          </a:prstGeom>
          <a:noFill/>
        </p:spPr>
        <p:txBody>
          <a:bodyPr wrap="square" rtlCol="0">
            <a:spAutoFit/>
          </a:bodyPr>
          <a:lstStyle/>
          <a:p>
            <a:r>
              <a:rPr lang="en-US" dirty="0">
                <a:latin typeface="Times New Roman" pitchFamily="18" charset="0"/>
                <a:cs typeface="Times New Roman" pitchFamily="18" charset="0"/>
              </a:rPr>
              <a:t>G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hấp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dẫn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giữa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350938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5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07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76"/>
                                        </p:tgtEl>
                                        <p:attrNameLst>
                                          <p:attrName>style.visibility</p:attrName>
                                        </p:attrNameLst>
                                      </p:cBhvr>
                                      <p:to>
                                        <p:strVal val="visible"/>
                                      </p:to>
                                    </p:set>
                                    <p:anim calcmode="lin" valueType="num">
                                      <p:cBhvr additive="base">
                                        <p:cTn id="37" dur="500" fill="hold"/>
                                        <p:tgtEl>
                                          <p:spTgt spid="3076"/>
                                        </p:tgtEl>
                                        <p:attrNameLst>
                                          <p:attrName>ppt_x</p:attrName>
                                        </p:attrNameLst>
                                      </p:cBhvr>
                                      <p:tavLst>
                                        <p:tav tm="0">
                                          <p:val>
                                            <p:strVal val="#ppt_x"/>
                                          </p:val>
                                        </p:tav>
                                        <p:tav tm="100000">
                                          <p:val>
                                            <p:strVal val="#ppt_x"/>
                                          </p:val>
                                        </p:tav>
                                      </p:tavLst>
                                    </p:anim>
                                    <p:anim calcmode="lin" valueType="num">
                                      <p:cBhvr additive="base">
                                        <p:cTn id="38"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0972800" cy="1143000"/>
          </a:xfrm>
        </p:spPr>
        <p:txBody>
          <a:bodyPr/>
          <a:lstStyle/>
          <a:p>
            <a:r>
              <a:rPr lang="en-US" b="1" dirty="0">
                <a:solidFill>
                  <a:schemeClr val="tx2">
                    <a:lumMod val="60000"/>
                    <a:lumOff val="40000"/>
                  </a:schemeClr>
                </a:solidFill>
                <a:latin typeface="Times New Roman" pitchFamily="18" charset="0"/>
                <a:cs typeface="Times New Roman" pitchFamily="18" charset="0"/>
              </a:rPr>
              <a:t>III. </a:t>
            </a:r>
            <a:r>
              <a:rPr lang="en-US" b="1" dirty="0" err="1">
                <a:solidFill>
                  <a:schemeClr val="tx2">
                    <a:lumMod val="60000"/>
                    <a:lumOff val="40000"/>
                  </a:schemeClr>
                </a:solidFill>
                <a:latin typeface="Times New Roman" pitchFamily="18" charset="0"/>
                <a:cs typeface="Times New Roman" pitchFamily="18" charset="0"/>
              </a:rPr>
              <a:t>Thế</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hấp</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dẫn</a:t>
            </a:r>
            <a:endParaRPr lang="en-US" b="1" dirty="0">
              <a:solidFill>
                <a:schemeClr val="tx2">
                  <a:lumMod val="60000"/>
                  <a:lumOff val="40000"/>
                </a:schemeClr>
              </a:solidFill>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32412" y="2362200"/>
            <a:ext cx="428064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401" y="5804824"/>
            <a:ext cx="3038863" cy="748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117600" y="1085672"/>
            <a:ext cx="10566400" cy="1200329"/>
          </a:xfrm>
          <a:prstGeom prst="rect">
            <a:avLst/>
          </a:prstGeom>
          <a:noFill/>
        </p:spPr>
        <p:txBody>
          <a:bodyPr wrap="square" rtlCol="0">
            <a:spAutoFit/>
          </a:bodyPr>
          <a:lstStyle/>
          <a:p>
            <a:pPr algn="just"/>
            <a:r>
              <a:rPr lang="en-US" sz="2400" dirty="0" err="1">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m,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hiệu</a:t>
            </a:r>
            <a:r>
              <a:rPr lang="en-US" sz="2400" dirty="0">
                <a:latin typeface="Times New Roman" pitchFamily="18" charset="0"/>
                <a:cs typeface="Times New Roman" pitchFamily="18" charset="0"/>
              </a:rPr>
              <a:t>: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990601"/>
            <a:ext cx="406400" cy="642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88391" y="3706619"/>
            <a:ext cx="10566400" cy="1569660"/>
          </a:xfrm>
          <a:prstGeom prst="rect">
            <a:avLst/>
          </a:prstGeom>
          <a:noFill/>
        </p:spPr>
        <p:txBody>
          <a:bodyPr wrap="square" rtlCol="0">
            <a:spAutoFit/>
          </a:bodyPr>
          <a:lstStyle/>
          <a:p>
            <a:pPr algn="just"/>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M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m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a:t>
            </a:r>
          </a:p>
        </p:txBody>
      </p:sp>
      <p:sp>
        <p:nvSpPr>
          <p:cNvPr id="4" name="TextBox 3"/>
          <p:cNvSpPr txBox="1"/>
          <p:nvPr/>
        </p:nvSpPr>
        <p:spPr>
          <a:xfrm>
            <a:off x="8534400" y="2754868"/>
            <a:ext cx="2133600" cy="369332"/>
          </a:xfrm>
          <a:prstGeom prst="rect">
            <a:avLst/>
          </a:prstGeom>
          <a:noFill/>
        </p:spPr>
        <p:txBody>
          <a:bodyPr wrap="square" rtlCol="0">
            <a:spAutoFit/>
          </a:bodyPr>
          <a:lstStyle/>
          <a:p>
            <a:r>
              <a:rPr lang="en-US" dirty="0" err="1">
                <a:latin typeface="Times New Roman" pitchFamily="18" charset="0"/>
                <a:cs typeface="Times New Roman" pitchFamily="18" charset="0"/>
              </a:rPr>
              <a:t>Đơn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vị</a:t>
            </a:r>
            <a:r>
              <a:rPr lang="en-US" dirty="0">
                <a:latin typeface="Times New Roman" pitchFamily="18" charset="0"/>
                <a:cs typeface="Times New Roman" pitchFamily="18" charset="0"/>
              </a:rPr>
              <a:t>: J/kg</a:t>
            </a:r>
          </a:p>
        </p:txBody>
      </p:sp>
    </p:spTree>
    <p:extLst>
      <p:ext uri="{BB962C8B-B14F-4D97-AF65-F5344CB8AC3E}">
        <p14:creationId xmlns:p14="http://schemas.microsoft.com/office/powerpoint/2010/main" val="306508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Effect transition="in" filter="fade">
                                      <p:cBhvr>
                                        <p:cTn id="20" dur="250"/>
                                        <p:tgtEl>
                                          <p:spTgt spid="4098"/>
                                        </p:tgtEl>
                                      </p:cBhvr>
                                    </p:animEffect>
                                    <p:anim calcmode="lin" valueType="num">
                                      <p:cBhvr>
                                        <p:cTn id="21" dur="250" fill="hold"/>
                                        <p:tgtEl>
                                          <p:spTgt spid="4098"/>
                                        </p:tgtEl>
                                        <p:attrNameLst>
                                          <p:attrName>ppt_x</p:attrName>
                                        </p:attrNameLst>
                                      </p:cBhvr>
                                      <p:tavLst>
                                        <p:tav tm="0">
                                          <p:val>
                                            <p:strVal val="#ppt_x"/>
                                          </p:val>
                                        </p:tav>
                                        <p:tav tm="100000">
                                          <p:val>
                                            <p:strVal val="#ppt_x"/>
                                          </p:val>
                                        </p:tav>
                                      </p:tavLst>
                                    </p:anim>
                                    <p:anim calcmode="lin" valueType="num">
                                      <p:cBhvr>
                                        <p:cTn id="22" dur="250" fill="hold"/>
                                        <p:tgtEl>
                                          <p:spTgt spid="409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50"/>
                                        <p:tgtEl>
                                          <p:spTgt spid="4"/>
                                        </p:tgtEl>
                                      </p:cBhvr>
                                    </p:animEffect>
                                    <p:anim calcmode="lin" valueType="num">
                                      <p:cBhvr>
                                        <p:cTn id="26" dur="250" fill="hold"/>
                                        <p:tgtEl>
                                          <p:spTgt spid="4"/>
                                        </p:tgtEl>
                                        <p:attrNameLst>
                                          <p:attrName>ppt_x</p:attrName>
                                        </p:attrNameLst>
                                      </p:cBhvr>
                                      <p:tavLst>
                                        <p:tav tm="0">
                                          <p:val>
                                            <p:strVal val="#ppt_x"/>
                                          </p:val>
                                        </p:tav>
                                        <p:tav tm="100000">
                                          <p:val>
                                            <p:strVal val="#ppt_x"/>
                                          </p:val>
                                        </p:tav>
                                      </p:tavLst>
                                    </p:anim>
                                    <p:anim calcmode="lin" valueType="num">
                                      <p:cBhvr>
                                        <p:cTn id="27" dur="2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099"/>
                                        </p:tgtEl>
                                        <p:attrNameLst>
                                          <p:attrName>style.visibility</p:attrName>
                                        </p:attrNameLst>
                                      </p:cBhvr>
                                      <p:to>
                                        <p:strVal val="visible"/>
                                      </p:to>
                                    </p:set>
                                    <p:animEffect transition="in" filter="fade">
                                      <p:cBhvr>
                                        <p:cTn id="3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4"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422400" y="103516"/>
            <a:ext cx="9046187" cy="644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89952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104" y="76200"/>
            <a:ext cx="10972800" cy="1371600"/>
          </a:xfrm>
        </p:spPr>
        <p:txBody>
          <a:bodyPr>
            <a:normAutofit/>
          </a:bodyPr>
          <a:lstStyle/>
          <a:p>
            <a:pPr algn="l"/>
            <a:r>
              <a:rPr lang="en-US" b="1" dirty="0">
                <a:solidFill>
                  <a:schemeClr val="tx2">
                    <a:lumMod val="60000"/>
                    <a:lumOff val="40000"/>
                  </a:schemeClr>
                </a:solidFill>
                <a:latin typeface="Times New Roman" pitchFamily="18" charset="0"/>
                <a:cs typeface="Times New Roman" pitchFamily="18" charset="0"/>
              </a:rPr>
              <a:t>         IV. </a:t>
            </a:r>
            <a:r>
              <a:rPr lang="en-US" b="1" dirty="0" err="1">
                <a:solidFill>
                  <a:schemeClr val="tx2">
                    <a:lumMod val="60000"/>
                    <a:lumOff val="40000"/>
                  </a:schemeClr>
                </a:solidFill>
                <a:latin typeface="Times New Roman" pitchFamily="18" charset="0"/>
                <a:cs typeface="Times New Roman" pitchFamily="18" charset="0"/>
              </a:rPr>
              <a:t>Chuyển</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động</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của</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vệ</a:t>
            </a:r>
            <a:r>
              <a:rPr lang="en-US" b="1" dirty="0">
                <a:solidFill>
                  <a:schemeClr val="tx2">
                    <a:lumMod val="60000"/>
                    <a:lumOff val="40000"/>
                  </a:schemeClr>
                </a:solidFill>
                <a:latin typeface="Times New Roman" pitchFamily="18" charset="0"/>
                <a:cs typeface="Times New Roman" pitchFamily="18" charset="0"/>
              </a:rPr>
              <a:t> </a:t>
            </a:r>
            <a:r>
              <a:rPr lang="en-US" b="1" dirty="0" err="1">
                <a:solidFill>
                  <a:schemeClr val="tx2">
                    <a:lumMod val="60000"/>
                    <a:lumOff val="40000"/>
                  </a:schemeClr>
                </a:solidFill>
                <a:latin typeface="Times New Roman" pitchFamily="18" charset="0"/>
                <a:cs typeface="Times New Roman" pitchFamily="18" charset="0"/>
              </a:rPr>
              <a:t>tinh</a:t>
            </a:r>
            <a:br>
              <a:rPr lang="en-US" b="1" dirty="0">
                <a:solidFill>
                  <a:schemeClr val="tx2">
                    <a:lumMod val="60000"/>
                    <a:lumOff val="40000"/>
                  </a:schemeClr>
                </a:solidFill>
                <a:latin typeface="Times New Roman" pitchFamily="18" charset="0"/>
                <a:cs typeface="Times New Roman" pitchFamily="18" charset="0"/>
              </a:rPr>
            </a:br>
            <a:r>
              <a:rPr lang="en-US" sz="3600" b="1" dirty="0">
                <a:solidFill>
                  <a:schemeClr val="tx2">
                    <a:lumMod val="60000"/>
                    <a:lumOff val="40000"/>
                  </a:schemeClr>
                </a:solidFill>
                <a:latin typeface="Times New Roman" pitchFamily="18" charset="0"/>
                <a:cs typeface="Times New Roman" pitchFamily="18" charset="0"/>
              </a:rPr>
              <a:t>1. </a:t>
            </a:r>
            <a:r>
              <a:rPr lang="en-US" sz="3600" b="1" dirty="0" err="1">
                <a:solidFill>
                  <a:schemeClr val="tx2">
                    <a:lumMod val="60000"/>
                    <a:lumOff val="40000"/>
                  </a:schemeClr>
                </a:solidFill>
                <a:latin typeface="Times New Roman" pitchFamily="18" charset="0"/>
                <a:cs typeface="Times New Roman" pitchFamily="18" charset="0"/>
              </a:rPr>
              <a:t>Vệ</a:t>
            </a:r>
            <a:r>
              <a:rPr lang="en-US" sz="3600" b="1" dirty="0">
                <a:solidFill>
                  <a:schemeClr val="tx2">
                    <a:lumMod val="60000"/>
                    <a:lumOff val="40000"/>
                  </a:schemeClr>
                </a:solidFill>
                <a:latin typeface="Times New Roman" pitchFamily="18" charset="0"/>
                <a:cs typeface="Times New Roman" pitchFamily="18" charset="0"/>
              </a:rPr>
              <a:t> </a:t>
            </a:r>
            <a:r>
              <a:rPr lang="en-US" sz="3600" b="1" dirty="0" err="1">
                <a:solidFill>
                  <a:schemeClr val="tx2">
                    <a:lumMod val="60000"/>
                    <a:lumOff val="40000"/>
                  </a:schemeClr>
                </a:solidFill>
                <a:latin typeface="Times New Roman" pitchFamily="18" charset="0"/>
                <a:cs typeface="Times New Roman" pitchFamily="18" charset="0"/>
              </a:rPr>
              <a:t>tinh</a:t>
            </a:r>
            <a:r>
              <a:rPr lang="en-US" sz="3600" b="1" dirty="0">
                <a:solidFill>
                  <a:schemeClr val="tx2">
                    <a:lumMod val="60000"/>
                    <a:lumOff val="40000"/>
                  </a:schemeClr>
                </a:solidFill>
                <a:latin typeface="Times New Roman" pitchFamily="18" charset="0"/>
                <a:cs typeface="Times New Roman" pitchFamily="18" charset="0"/>
              </a:rPr>
              <a:t> </a:t>
            </a:r>
            <a:r>
              <a:rPr lang="en-US" sz="3600" b="1" dirty="0" err="1">
                <a:solidFill>
                  <a:schemeClr val="tx2">
                    <a:lumMod val="60000"/>
                    <a:lumOff val="40000"/>
                  </a:schemeClr>
                </a:solidFill>
                <a:latin typeface="Times New Roman" pitchFamily="18" charset="0"/>
                <a:cs typeface="Times New Roman" pitchFamily="18" charset="0"/>
              </a:rPr>
              <a:t>địa</a:t>
            </a:r>
            <a:r>
              <a:rPr lang="en-US" sz="3600" b="1" dirty="0">
                <a:solidFill>
                  <a:schemeClr val="tx2">
                    <a:lumMod val="60000"/>
                    <a:lumOff val="40000"/>
                  </a:schemeClr>
                </a:solidFill>
                <a:latin typeface="Times New Roman" pitchFamily="18" charset="0"/>
                <a:cs typeface="Times New Roman" pitchFamily="18" charset="0"/>
              </a:rPr>
              <a:t> </a:t>
            </a:r>
            <a:r>
              <a:rPr lang="en-US" sz="3600" b="1" dirty="0" err="1">
                <a:solidFill>
                  <a:schemeClr val="tx2">
                    <a:lumMod val="60000"/>
                    <a:lumOff val="40000"/>
                  </a:schemeClr>
                </a:solidFill>
                <a:latin typeface="Times New Roman" pitchFamily="18" charset="0"/>
                <a:cs typeface="Times New Roman" pitchFamily="18" charset="0"/>
              </a:rPr>
              <a:t>tĩnh</a:t>
            </a:r>
            <a:r>
              <a:rPr lang="en-US" sz="3600" b="1" dirty="0">
                <a:solidFill>
                  <a:schemeClr val="tx2">
                    <a:lumMod val="60000"/>
                    <a:lumOff val="40000"/>
                  </a:schemeClr>
                </a:solidFill>
                <a:latin typeface="Times New Roman" pitchFamily="18" charset="0"/>
                <a:cs typeface="Times New Roman" pitchFamily="18" charset="0"/>
              </a:rPr>
              <a:t>   </a:t>
            </a:r>
          </a:p>
        </p:txBody>
      </p:sp>
      <p:pic>
        <p:nvPicPr>
          <p:cNvPr id="6146"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824741" y="1066800"/>
            <a:ext cx="6367260" cy="2800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95750"/>
            <a:ext cx="7107544"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14400" y="1676400"/>
            <a:ext cx="4978400" cy="1938992"/>
          </a:xfrm>
          <a:prstGeom prst="rect">
            <a:avLst/>
          </a:prstGeom>
          <a:noFill/>
        </p:spPr>
        <p:txBody>
          <a:bodyPr wrap="square" rtlCol="0">
            <a:spAutoFit/>
          </a:bodyPr>
          <a:lstStyle/>
          <a:p>
            <a:pPr algn="just"/>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tùy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r>
              <a:rPr lang="en-US" sz="2400" dirty="0">
                <a:latin typeface="Times New Roman" pitchFamily="18" charset="0"/>
                <a:cs typeface="Times New Roman" pitchFamily="18" charset="0"/>
              </a:rPr>
              <a:t> so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nhau</a:t>
            </a:r>
            <a:r>
              <a:rPr lang="en-US" sz="2400" dirty="0">
                <a:latin typeface="Times New Roman" pitchFamily="18" charset="0"/>
                <a:cs typeface="Times New Roman" pitchFamily="18" charset="0"/>
              </a:rPr>
              <a:t>.</a:t>
            </a:r>
          </a:p>
        </p:txBody>
      </p:sp>
      <p:sp>
        <p:nvSpPr>
          <p:cNvPr id="4" name="TextBox 3"/>
          <p:cNvSpPr txBox="1"/>
          <p:nvPr/>
        </p:nvSpPr>
        <p:spPr>
          <a:xfrm>
            <a:off x="7010400" y="4114800"/>
            <a:ext cx="4775200" cy="1938992"/>
          </a:xfrm>
          <a:prstGeom prst="rect">
            <a:avLst/>
          </a:prstGeom>
          <a:noFill/>
        </p:spPr>
        <p:txBody>
          <a:bodyPr wrap="square" rtlCol="0">
            <a:spAutoFit/>
          </a:bodyPr>
          <a:lstStyle/>
          <a:p>
            <a:pPr algn="just"/>
            <a:r>
              <a:rPr lang="en-US" sz="2400" dirty="0" err="1">
                <a:latin typeface="Times New Roman" pitchFamily="18" charset="0"/>
                <a:cs typeface="Times New Roman" pitchFamily="18" charset="0"/>
              </a:rPr>
              <a:t>Mỗi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GPS,…</a:t>
            </a:r>
          </a:p>
        </p:txBody>
      </p:sp>
    </p:spTree>
    <p:extLst>
      <p:ext uri="{BB962C8B-B14F-4D97-AF65-F5344CB8AC3E}">
        <p14:creationId xmlns:p14="http://schemas.microsoft.com/office/powerpoint/2010/main" val="9283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animEffect transition="in" filter="fade">
                                      <p:cBhvr>
                                        <p:cTn id="11" dur="500"/>
                                        <p:tgtEl>
                                          <p:spTgt spid="614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6147"/>
                                        </p:tgtEl>
                                        <p:attrNameLst>
                                          <p:attrName>style.visibility</p:attrName>
                                        </p:attrNameLst>
                                      </p:cBhvr>
                                      <p:to>
                                        <p:strVal val="visible"/>
                                      </p:to>
                                    </p:set>
                                    <p:animEffect transition="in" filter="fade">
                                      <p:cBhvr>
                                        <p:cTn id="16" dur="1000"/>
                                        <p:tgtEl>
                                          <p:spTgt spid="6147"/>
                                        </p:tgtEl>
                                      </p:cBhvr>
                                    </p:animEffect>
                                    <p:anim calcmode="lin" valueType="num">
                                      <p:cBhvr>
                                        <p:cTn id="17" dur="1000" fill="hold"/>
                                        <p:tgtEl>
                                          <p:spTgt spid="6147"/>
                                        </p:tgtEl>
                                        <p:attrNameLst>
                                          <p:attrName>ppt_x</p:attrName>
                                        </p:attrNameLst>
                                      </p:cBhvr>
                                      <p:tavLst>
                                        <p:tav tm="0">
                                          <p:val>
                                            <p:strVal val="#ppt_x"/>
                                          </p:val>
                                        </p:tav>
                                        <p:tav tm="100000">
                                          <p:val>
                                            <p:strVal val="#ppt_x"/>
                                          </p:val>
                                        </p:tav>
                                      </p:tavLst>
                                    </p:anim>
                                    <p:anim calcmode="lin" valueType="num">
                                      <p:cBhvr>
                                        <p:cTn id="18" dur="1000" fill="hold"/>
                                        <p:tgtEl>
                                          <p:spTgt spid="614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1267</TotalTime>
  <Words>6357</Words>
  <Application>Microsoft Office PowerPoint</Application>
  <PresentationFormat>Màn hình rộng</PresentationFormat>
  <Paragraphs>669</Paragraphs>
  <Slides>102</Slides>
  <Notes>5</Notes>
  <HiddenSlides>0</HiddenSlides>
  <MMClips>11</MMClips>
  <ScaleCrop>false</ScaleCrop>
  <HeadingPairs>
    <vt:vector size="8" baseType="variant">
      <vt:variant>
        <vt:lpstr>Phông được Dùng</vt:lpstr>
      </vt:variant>
      <vt:variant>
        <vt:i4>11</vt:i4>
      </vt:variant>
      <vt:variant>
        <vt:lpstr>Chủ đề</vt:lpstr>
      </vt:variant>
      <vt:variant>
        <vt:i4>1</vt:i4>
      </vt:variant>
      <vt:variant>
        <vt:lpstr>Máy chủ nhúng OLE</vt:lpstr>
      </vt:variant>
      <vt:variant>
        <vt:i4>1</vt:i4>
      </vt:variant>
      <vt:variant>
        <vt:lpstr>Tiêu đề Bản chiếu</vt:lpstr>
      </vt:variant>
      <vt:variant>
        <vt:i4>102</vt:i4>
      </vt:variant>
    </vt:vector>
  </HeadingPairs>
  <TitlesOfParts>
    <vt:vector size="115" baseType="lpstr">
      <vt:lpstr>Helvetica Neue</vt:lpstr>
      <vt:lpstr>Arial</vt:lpstr>
      <vt:lpstr>Calibri</vt:lpstr>
      <vt:lpstr>Cambria</vt:lpstr>
      <vt:lpstr>Cambria Math</vt:lpstr>
      <vt:lpstr>Sitka Small</vt:lpstr>
      <vt:lpstr>Tahoma</vt:lpstr>
      <vt:lpstr>Times New Roman</vt:lpstr>
      <vt:lpstr>VNI-Helve</vt:lpstr>
      <vt:lpstr>Wingdings</vt:lpstr>
      <vt:lpstr>Wingdings 3</vt:lpstr>
      <vt:lpstr>Office Theme</vt:lpstr>
      <vt:lpstr>Equation</vt:lpstr>
      <vt:lpstr>Bản trình bày PowerPoint</vt:lpstr>
      <vt:lpstr>Bản trình bày PowerPoint</vt:lpstr>
      <vt:lpstr>Bản trình bày PowerPoint</vt:lpstr>
      <vt:lpstr>Bản trình bày PowerPoint</vt:lpstr>
      <vt:lpstr>Bản trình bày PowerPoint</vt:lpstr>
      <vt:lpstr>Bản trình bày PowerPoint</vt:lpstr>
      <vt:lpstr>Chuyên đề 1: TRƯỜNG HẤP DẪN BÀI 1: TRƯỜNG HẤP DẪN</vt:lpstr>
      <vt:lpstr>Nội dung</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CỦNG CỐ BÀI HỌC</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II. CƯỜNG ĐỘ TRƯỜNG HẤP DẪN</vt:lpstr>
      <vt:lpstr>II. CƯỜNG ĐỘ TRƯỜNG HẤP DẪN</vt:lpstr>
      <vt:lpstr>II. CƯỜNG ĐỘ TRƯỜNG HẤP DẪN</vt:lpstr>
      <vt:lpstr>III. CƯỜNG ĐỘ TRƯỜNG HẤP DẪN CỦA TRÁI ĐẤT</vt:lpstr>
      <vt:lpstr>Bản trình bày PowerPoint</vt:lpstr>
      <vt:lpstr>Bản trình bày PowerPoint</vt:lpstr>
      <vt:lpstr>IV. LUYỆN TẬP</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Khởi động</vt:lpstr>
      <vt:lpstr>I. Công của trọng lực</vt:lpstr>
      <vt:lpstr>II. Thế năng hấp dẫn</vt:lpstr>
      <vt:lpstr>III. Thế hấp dẫn</vt:lpstr>
      <vt:lpstr>Bản trình bày PowerPoint</vt:lpstr>
      <vt:lpstr>         IV. Chuyển động của vệ tinh 1. Vệ tinh địa tĩnh   </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THPT Nam Trực, Nam Định</dc:title>
  <dc:creator>Đoàn Văn Doanh</dc:creator>
  <cp:lastModifiedBy>Đoàn Văn Doanh</cp:lastModifiedBy>
  <cp:revision>78</cp:revision>
  <cp:lastPrinted>2023-05-26T07:50:09Z</cp:lastPrinted>
  <dcterms:created xsi:type="dcterms:W3CDTF">2023-03-18T12:47:01Z</dcterms:created>
  <dcterms:modified xsi:type="dcterms:W3CDTF">2023-08-03T14:34:09Z</dcterms:modified>
</cp:coreProperties>
</file>