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8.xml" ContentType="application/vnd.ms-office.activeX+xml"/>
  <Override PartName="/ppt/activeX/activeX9.xml" ContentType="application/vnd.ms-office.activeX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ppt/activeX/activeX7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activeX/activeX5.xml" ContentType="application/vnd.ms-office.activeX+xml"/>
  <Default Extension="bin" ContentType="application/vnd.ms-office.activeX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9" r:id="rId3"/>
    <p:sldId id="257" r:id="rId4"/>
    <p:sldId id="275" r:id="rId5"/>
    <p:sldId id="276" r:id="rId6"/>
    <p:sldId id="263" r:id="rId7"/>
    <p:sldId id="259" r:id="rId8"/>
    <p:sldId id="260" r:id="rId9"/>
    <p:sldId id="261" r:id="rId10"/>
    <p:sldId id="264" r:id="rId11"/>
    <p:sldId id="258" r:id="rId12"/>
    <p:sldId id="280" r:id="rId13"/>
    <p:sldId id="281" r:id="rId14"/>
    <p:sldId id="282" r:id="rId15"/>
    <p:sldId id="283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84" r:id="rId26"/>
    <p:sldId id="27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658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prism3.avi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4579"/>
  <ax:ocxPr ax:name="_cy" ax:value="13256"/>
</ax:ocx>
</file>

<file path=ppt/activeX/activeX2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langtrutamgiac_v2.avi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2700"/>
  <ax:ocxPr ax:name="_cy" ax:value="12312"/>
</ax:ocx>
</file>

<file path=ppt/activeX/activeX3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langtrutugiac_V2.avi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3229"/>
  <ax:ocxPr ax:name="_cy" ax:value="11889"/>
</ax:ocx>
</file>

<file path=ppt/activeX/activeX4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HINHHOP3.avi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0372"/>
  <ax:ocxPr ax:name="_cy" ax:value="10760"/>
</ax:ocx>
</file>

<file path=ppt/activeX/activeX5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CMHop.wmv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0054"/>
  <ax:ocxPr ax:name="_cy" ax:value="9075"/>
</ax:ocx>
</file>

<file path=ppt/activeX/activeX6.xml><?xml version="1.0" encoding="utf-8"?>
<ax:ocx xmlns:ax="http://schemas.microsoft.com/office/2006/activeX" xmlns:r="http://schemas.openxmlformats.org/officeDocument/2006/relationships" ax:classid="{10FD7FEE-875F-11D6-83D2-525400E80BD5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cau a.wmv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0795"/>
  <ax:ocxPr ax:name="_cy" ax:value="9631"/>
</ax:ocx>
</file>

<file path=ppt/activeX/activeX8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cauc.wmv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1748"/>
  <ax:ocxPr ax:name="_cy" ax:value="10328"/>
</ax:ocx>
</file>

<file path=ppt/activeX/activeX9.xml><?xml version="1.0" encoding="utf-8"?>
<ax:ocx xmlns:ax="http://schemas.microsoft.com/office/2006/activeX" xmlns:r="http://schemas.openxmlformats.org/officeDocument/2006/relationships" ax:classid="{6BF52A52-394A-11D3-B153-00C04F79FAA6}" ax:persistence="persistPropertyBag">
  <ax:ocxPr ax:name="URL" ax:value="caud.wmv"/>
  <ax:ocxPr ax:name="rate" ax:value="1"/>
  <ax:ocxPr ax:name="balance" ax:value="0"/>
  <ax:ocxPr ax:name="currentPosition" ax:value="0"/>
  <ax:ocxPr ax:name="defaultFrame" ax:value=""/>
  <ax:ocxPr ax:name="playCount" ax:value="1"/>
  <ax:ocxPr ax:name="autoStart" ax:value="-1"/>
  <ax:ocxPr ax:name="currentMarker" ax:value="0"/>
  <ax:ocxPr ax:name="invokeURLs" ax:value="-1"/>
  <ax:ocxPr ax:name="baseURL" ax:value=""/>
  <ax:ocxPr ax:name="volume" ax:value="50"/>
  <ax:ocxPr ax:name="mute" ax:value="0"/>
  <ax:ocxPr ax:name="uiMode" ax:value="full"/>
  <ax:ocxPr ax:name="stretchToFit" ax:value="0"/>
  <ax:ocxPr ax:name="windowlessVideo" ax:value="0"/>
  <ax:ocxPr ax:name="enabled" ax:value="-1"/>
  <ax:ocxPr ax:name="enableContextMenu" ax:value="-1"/>
  <ax:ocxPr ax:name="fullScreen" ax:value="0"/>
  <ax:ocxPr ax:name="SAMIStyle" ax:value=""/>
  <ax:ocxPr ax:name="SAMILang" ax:value=""/>
  <ax:ocxPr ax:name="SAMIFilename" ax:value=""/>
  <ax:ocxPr ax:name="captioningID" ax:value=""/>
  <ax:ocxPr ax:name="enableErrorDialogs" ax:value="0"/>
  <ax:ocxPr ax:name="_cx" ax:value="11748"/>
  <ax:ocxPr ax:name="_cy" ax:value="10345"/>
</ax:ocx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1CC73-F164-4459-827D-9D3A8090800A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847F-7B02-436F-91D9-664EB08EDC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326277-710A-4557-BD8E-4D2F45E90F45}" type="slidenum">
              <a:rPr lang="en-US"/>
              <a:pPr/>
              <a:t>16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194E7C-7D4E-43B2-AAE2-64C2239376B7}" type="slidenum">
              <a:rPr lang="en-US"/>
              <a:pPr/>
              <a:t>26</a:t>
            </a:fld>
            <a:endParaRPr 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C4925B-1988-483C-8940-556B5AF79863}" type="slidenum">
              <a:rPr lang="en-US"/>
              <a:pPr/>
              <a:t>17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68383-C552-456B-9506-17C4FBBF730B}" type="slidenum">
              <a:rPr lang="en-US"/>
              <a:pPr/>
              <a:t>18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247054-31E1-466C-AFBB-8EDAC084A413}" type="slidenum">
              <a:rPr lang="en-US"/>
              <a:pPr/>
              <a:t>19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01E366-2722-4676-B509-822A81599169}" type="slidenum">
              <a:rPr lang="en-US"/>
              <a:pPr/>
              <a:t>20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EA70A9-A39D-4759-AB64-53FD1EBFCAF0}" type="slidenum">
              <a:rPr lang="en-US"/>
              <a:pPr/>
              <a:t>21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0933B1-BE2B-4DC0-9D6E-DCA22F80F160}" type="slidenum">
              <a:rPr lang="en-US"/>
              <a:pPr/>
              <a:t>22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DEE9F8-FDD7-4FEE-B431-95655077C352}" type="slidenum">
              <a:rPr lang="en-US"/>
              <a:pPr/>
              <a:t>23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E95E72-3853-402C-85EA-79D73A2F9A48}" type="slidenum">
              <a:rPr lang="en-US"/>
              <a:pPr/>
              <a:t>24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A3DF8-86AD-452A-B0A7-5994A3920966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C7405-07DA-48B6-8D7B-209CBF898D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4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8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9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latin typeface="Trebuchet MS" pitchFamily="34" charset="0"/>
              </a:rPr>
              <a:t>Hình</a:t>
            </a:r>
            <a:r>
              <a:rPr lang="en-US" b="1" smtClean="0">
                <a:latin typeface="Trebuchet MS" pitchFamily="34" charset="0"/>
              </a:rPr>
              <a:t> lăng trụ, hình hộp</a:t>
            </a:r>
            <a:endParaRPr lang="en-US" b="1">
              <a:latin typeface="Trebuchet MS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>
                <a:latin typeface=".VnFree" pitchFamily="34" charset="0"/>
              </a:rPr>
              <a:t>NguyÔn TiÕn Trung</a:t>
            </a:r>
          </a:p>
          <a:p>
            <a:r>
              <a:rPr lang="en-US" smtClean="0">
                <a:latin typeface=".VnBodoni" pitchFamily="34" charset="0"/>
              </a:rPr>
              <a:t>Hµ Néi - Amsterdam</a:t>
            </a:r>
            <a:endParaRPr lang="en-US">
              <a:latin typeface=".VnBodon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u="sng" smtClean="0">
                <a:latin typeface="Tahoma" pitchFamily="34" charset="0"/>
                <a:cs typeface="Tahoma" pitchFamily="34" charset="0"/>
              </a:rPr>
              <a:t>CM:</a:t>
            </a:r>
            <a:r>
              <a:rPr lang="en-US" sz="3600" b="1" smtClean="0">
                <a:latin typeface="Tahoma" pitchFamily="34" charset="0"/>
                <a:cs typeface="Tahoma" pitchFamily="34" charset="0"/>
              </a:rPr>
              <a:t> các đường chéo hình hộp đồng quy</a:t>
            </a:r>
            <a:endParaRPr lang="en-US" sz="3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smtClean="0">
                <a:latin typeface="Tahoma" pitchFamily="34" charset="0"/>
                <a:cs typeface="Tahoma" pitchFamily="34" charset="0"/>
              </a:rPr>
              <a:t>Gợi ý: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AB//C’D’//A’B’ và AB=C’D’=A’B’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ABC’D’ là hình bình hành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AC’ và BD’ cắt nhau tại O là trung điểm mỗi đường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Làm tương tự cho các cặp đường chéo khác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</p:spTree>
    <p:controls>
      <p:control spid="20482" name="WindowsMediaPlayer1" r:id="rId2" imgW="3619048" imgH="3266667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28600"/>
            <a:ext cx="69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latin typeface=".VnBodoni" pitchFamily="34" charset="0"/>
              </a:rPr>
              <a:t>Mét sè tr­êng hîp ®Æc biÖt</a:t>
            </a:r>
            <a:endParaRPr lang="en-US" sz="3200" b="1">
              <a:latin typeface=".VnBodoni" pitchFamily="34" charset="0"/>
            </a:endParaRPr>
          </a:p>
        </p:txBody>
      </p:sp>
      <p:sp>
        <p:nvSpPr>
          <p:cNvPr id="3" name="Action Button: Back or Previous 2">
            <a:hlinkClick r:id="rId4" action="ppaction://hlinksldjump" highlightClick="1"/>
          </p:cNvPr>
          <p:cNvSpPr/>
          <p:nvPr/>
        </p:nvSpPr>
        <p:spPr>
          <a:xfrm>
            <a:off x="0" y="0"/>
            <a:ext cx="228600" cy="2286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1026" name="FOfficeDoc1" r:id="rId2" imgW="9142857" imgH="5807987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Bài 36 (SGK,Trang 68). Câu a.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u="sng" smtClean="0">
                <a:latin typeface="Tahoma" pitchFamily="34" charset="0"/>
                <a:cs typeface="Tahoma" pitchFamily="34" charset="0"/>
              </a:rPr>
              <a:t>Gợi ý: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Nêu </a:t>
            </a:r>
            <a:r>
              <a:rPr lang="en-US" smtClean="0">
                <a:latin typeface="Tahoma" pitchFamily="34" charset="0"/>
                <a:cs typeface="Tahoma" pitchFamily="34" charset="0"/>
                <a:hlinkClick r:id="rId4" action="ppaction://hlinksldjump"/>
              </a:rPr>
              <a:t>điều kiện để 2 mp song song</a:t>
            </a:r>
            <a:endParaRPr lang="en-US" smtClean="0">
              <a:latin typeface="Tahoma" pitchFamily="34" charset="0"/>
              <a:cs typeface="Tahoma" pitchFamily="34" charset="0"/>
            </a:endParaRP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A’B’CD là hình bình hành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Suy ra A’D//B’C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Tương tự BD//B’D’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Áp dụng </a:t>
            </a:r>
            <a:r>
              <a:rPr lang="en-US" sz="2000" smtClean="0">
                <a:latin typeface="Tahoma" pitchFamily="34" charset="0"/>
                <a:cs typeface="Tahoma" pitchFamily="34" charset="0"/>
                <a:hlinkClick r:id="rId4" action="ppaction://hlinksldjump"/>
              </a:rPr>
              <a:t>điều kiện để 2 mp song song</a:t>
            </a:r>
            <a:r>
              <a:rPr lang="en-US" sz="2000" smtClean="0">
                <a:latin typeface="Tahoma" pitchFamily="34" charset="0"/>
                <a:cs typeface="Tahoma" pitchFamily="34" charset="0"/>
              </a:rPr>
              <a:t>:</a:t>
            </a:r>
            <a:endParaRPr lang="en-US" smtClean="0">
              <a:latin typeface="Tahoma" pitchFamily="34" charset="0"/>
              <a:cs typeface="Tahoma" pitchFamily="34" charset="0"/>
            </a:endParaRPr>
          </a:p>
          <a:p>
            <a:pPr algn="ctr"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=&gt; (BDA’)//(B’D’C)</a:t>
            </a:r>
          </a:p>
          <a:p>
            <a:endParaRPr lang="en-US">
              <a:latin typeface="Tahoma" pitchFamily="34" charset="0"/>
              <a:cs typeface="Tahoma" pitchFamily="34" charset="0"/>
            </a:endParaRPr>
          </a:p>
        </p:txBody>
      </p:sp>
    </p:spTree>
    <p:controls>
      <p:control spid="28674" name="WindowsMediaPlayer1" r:id="rId2" imgW="3885714" imgH="3467584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Bài 36 (SGK,Trang 68). Câu b.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u="sng" smtClean="0">
                <a:latin typeface="Tahoma" pitchFamily="34" charset="0"/>
                <a:cs typeface="Tahoma" pitchFamily="34" charset="0"/>
              </a:rPr>
              <a:t>Gợi ý: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Xác định giao điểm của AC’ và (BDA’)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AC’ cắt MD tại G trong mặt phẳng HBH ADC’B’ . Ta CM G </a:t>
            </a:r>
            <a:r>
              <a:rPr lang="en-US" sz="3000" smtClean="0">
                <a:latin typeface="Tahoma" pitchFamily="34" charset="0"/>
                <a:cs typeface="Tahoma" pitchFamily="34" charset="0"/>
              </a:rPr>
              <a:t>trùng</a:t>
            </a:r>
            <a:r>
              <a:rPr lang="en-US" smtClean="0">
                <a:latin typeface="Tahoma" pitchFamily="34" charset="0"/>
                <a:cs typeface="Tahoma" pitchFamily="34" charset="0"/>
              </a:rPr>
              <a:t>  </a:t>
            </a:r>
            <a:r>
              <a:rPr lang="en-US" smtClean="0">
                <a:latin typeface="Tahoma" pitchFamily="34" charset="0"/>
                <a:cs typeface="Tahoma" pitchFamily="34" charset="0"/>
              </a:rPr>
              <a:t>G</a:t>
            </a:r>
            <a:r>
              <a:rPr lang="en-US" baseline="-25000" smtClean="0">
                <a:latin typeface="Tahoma" pitchFamily="34" charset="0"/>
                <a:cs typeface="Tahoma" pitchFamily="34" charset="0"/>
              </a:rPr>
              <a:t>1</a:t>
            </a:r>
            <a:endParaRPr lang="en-US" smtClean="0">
              <a:latin typeface="Tahoma" pitchFamily="34" charset="0"/>
              <a:cs typeface="Tahoma" pitchFamily="34" charset="0"/>
            </a:endParaRP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DC’//AM và DC’=2AM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Theo Talet: DG=2GM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Suy ra G trùng G</a:t>
            </a:r>
            <a:r>
              <a:rPr lang="en-US" baseline="-25000" smtClean="0">
                <a:latin typeface="Tahoma" pitchFamily="34" charset="0"/>
                <a:cs typeface="Tahoma" pitchFamily="34" charset="0"/>
              </a:rPr>
              <a:t>1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CM: tương tự cho G</a:t>
            </a:r>
            <a:r>
              <a:rPr lang="en-US" baseline="-25000" smtClean="0">
                <a:latin typeface="Tahoma" pitchFamily="34" charset="0"/>
                <a:cs typeface="Tahoma" pitchFamily="34" charset="0"/>
              </a:rPr>
              <a:t>2</a:t>
            </a:r>
          </a:p>
          <a:p>
            <a:endParaRPr lang="en-US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" name="Content Placeholder 4" descr="caubV2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38418" y="1915047"/>
            <a:ext cx="3858164" cy="389626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Bài 36 (SGK,Trang 68). Câu c.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b="1" u="sng" smtClean="0"/>
              <a:t>Gợi ý:</a:t>
            </a:r>
          </a:p>
          <a:p>
            <a:r>
              <a:rPr lang="en-US" smtClean="0"/>
              <a:t>Từ câu b suy ra</a:t>
            </a:r>
          </a:p>
          <a:p>
            <a:pPr algn="ctr">
              <a:buNone/>
            </a:pPr>
            <a:r>
              <a:rPr lang="en-US" smtClean="0"/>
              <a:t> AG</a:t>
            </a:r>
            <a:r>
              <a:rPr lang="en-US" baseline="-25000" smtClean="0"/>
              <a:t>1</a:t>
            </a:r>
            <a:r>
              <a:rPr lang="en-US" smtClean="0"/>
              <a:t>=1/3AC’    (1)</a:t>
            </a:r>
          </a:p>
          <a:p>
            <a:r>
              <a:rPr lang="en-US" smtClean="0"/>
              <a:t>CM tương tự ta có:</a:t>
            </a:r>
          </a:p>
          <a:p>
            <a:pPr algn="ctr">
              <a:buNone/>
            </a:pPr>
            <a:r>
              <a:rPr lang="en-US" smtClean="0"/>
              <a:t>C’G</a:t>
            </a:r>
            <a:r>
              <a:rPr lang="en-US" baseline="-25000" smtClean="0"/>
              <a:t>2</a:t>
            </a:r>
            <a:r>
              <a:rPr lang="en-US" smtClean="0"/>
              <a:t>=1/3C’A     (2)</a:t>
            </a:r>
          </a:p>
          <a:p>
            <a:r>
              <a:rPr lang="en-US" smtClean="0"/>
              <a:t>Từ (1) và (2) suy ra:</a:t>
            </a:r>
          </a:p>
          <a:p>
            <a:pPr algn="ctr">
              <a:buNone/>
            </a:pPr>
            <a:r>
              <a:rPr lang="en-US" smtClean="0"/>
              <a:t>AG</a:t>
            </a:r>
            <a:r>
              <a:rPr lang="en-US" baseline="-25000" smtClean="0"/>
              <a:t>1</a:t>
            </a:r>
            <a:r>
              <a:rPr lang="en-US" smtClean="0"/>
              <a:t>=G</a:t>
            </a:r>
            <a:r>
              <a:rPr lang="en-US" baseline="-25000" smtClean="0"/>
              <a:t>1</a:t>
            </a:r>
            <a:r>
              <a:rPr lang="en-US" smtClean="0"/>
              <a:t>G</a:t>
            </a:r>
            <a:r>
              <a:rPr lang="en-US" baseline="-25000" smtClean="0"/>
              <a:t>2</a:t>
            </a:r>
            <a:r>
              <a:rPr lang="en-US" smtClean="0"/>
              <a:t>=G</a:t>
            </a:r>
            <a:r>
              <a:rPr lang="en-US" baseline="-25000" smtClean="0"/>
              <a:t>2</a:t>
            </a:r>
            <a:r>
              <a:rPr lang="en-US" smtClean="0"/>
              <a:t>C’</a:t>
            </a:r>
          </a:p>
          <a:p>
            <a:pPr algn="ctr">
              <a:buNone/>
            </a:pPr>
            <a:r>
              <a:rPr lang="en-US" smtClean="0"/>
              <a:t>(ĐPCM)</a:t>
            </a:r>
            <a:endParaRPr lang="en-US"/>
          </a:p>
        </p:txBody>
      </p:sp>
    </p:spTree>
    <p:controls>
      <p:control spid="29698" name="WindowsMediaPlayer1" r:id="rId2" imgW="4229690" imgH="3715269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Bài 36 (SGK,Trang 68). Câu d.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u="sng" smtClean="0">
                <a:latin typeface="Tahoma" pitchFamily="34" charset="0"/>
                <a:cs typeface="Tahoma" pitchFamily="34" charset="0"/>
              </a:rPr>
              <a:t>Gợi ý: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MNQR là hình bình hành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PS//MN và đi qua tâm hình hộp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Suy ra PS cũng thuộc mp(MNQR)</a:t>
            </a:r>
          </a:p>
          <a:p>
            <a:r>
              <a:rPr lang="en-US" smtClean="0">
                <a:latin typeface="Tahoma" pitchFamily="34" charset="0"/>
                <a:cs typeface="Tahoma" pitchFamily="34" charset="0"/>
              </a:rPr>
              <a:t>Suy ra M, N, P, Q, R, S cùng thuộc 1 mp.</a:t>
            </a:r>
          </a:p>
        </p:txBody>
      </p:sp>
    </p:spTree>
    <p:controls>
      <p:control spid="31746" name="WindowsMediaPlayer1" r:id="rId2" imgW="4229690" imgH="3723810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>
                <a:latin typeface="Tahoma" pitchFamily="34" charset="0"/>
                <a:cs typeface="Tahoma" pitchFamily="34" charset="0"/>
              </a:rPr>
              <a:t>Thử tài của bạn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4582" name="Picture 6" descr="SPEE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302250"/>
            <a:ext cx="3206750" cy="3109913"/>
          </a:xfrm>
          <a:prstGeom prst="rect">
            <a:avLst/>
          </a:prstGeom>
          <a:noFill/>
        </p:spPr>
      </p:pic>
      <p:pic>
        <p:nvPicPr>
          <p:cNvPr id="24584" name="Picture 8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24587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AutoShape 12"/>
          <p:cNvSpPr>
            <a:spLocks noChangeArrowheads="1"/>
          </p:cNvSpPr>
          <p:nvPr/>
        </p:nvSpPr>
        <p:spPr bwMode="auto">
          <a:xfrm>
            <a:off x="8077200" y="4267200"/>
            <a:ext cx="685800" cy="1219200"/>
          </a:xfrm>
          <a:prstGeom prst="downArrow">
            <a:avLst>
              <a:gd name="adj1" fmla="val 50000"/>
              <a:gd name="adj2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indefinite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 use this template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609600" y="2133600"/>
            <a:ext cx="6096000" cy="3124200"/>
          </a:xfrm>
          <a:prstGeom prst="wedgeRoundRectCallout">
            <a:avLst>
              <a:gd name="adj1" fmla="val 46171"/>
              <a:gd name="adj2" fmla="val 8246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/>
              <a:t>Slides dự trữ</a:t>
            </a:r>
            <a:endParaRPr lang="en-US" sz="3600"/>
          </a:p>
        </p:txBody>
      </p:sp>
      <p:sp>
        <p:nvSpPr>
          <p:cNvPr id="3379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3800" name="Picture 8" descr="CART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8077200" y="4267200"/>
            <a:ext cx="685800" cy="1219200"/>
          </a:xfrm>
          <a:prstGeom prst="downArrow">
            <a:avLst>
              <a:gd name="adj1" fmla="val 50000"/>
              <a:gd name="adj2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repeatCount="indefinite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  <p:bldP spid="33799" grpId="0" animBg="1"/>
      <p:bldP spid="3380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Slides dự trữ</a:t>
            </a:r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609600" y="2133600"/>
            <a:ext cx="6248400" cy="3581400"/>
          </a:xfrm>
          <a:prstGeom prst="wedgeRoundRectCallout">
            <a:avLst>
              <a:gd name="adj1" fmla="val 42861"/>
              <a:gd name="adj2" fmla="val 6919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/>
              <a:t>Slides dự trữ</a:t>
            </a:r>
            <a:endParaRPr lang="en-US" sz="3600"/>
          </a:p>
        </p:txBody>
      </p:sp>
      <p:sp>
        <p:nvSpPr>
          <p:cNvPr id="35845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5847" name="Picture 7" descr="CART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8077200" y="4267200"/>
            <a:ext cx="685800" cy="1219200"/>
          </a:xfrm>
          <a:prstGeom prst="downArrow">
            <a:avLst>
              <a:gd name="adj1" fmla="val 50000"/>
              <a:gd name="adj2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repeatCount="indefinite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845" grpId="0" animBg="1"/>
      <p:bldP spid="3584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Slides dự trữ</a:t>
            </a:r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152400" y="1524000"/>
            <a:ext cx="7467600" cy="4114800"/>
          </a:xfrm>
          <a:prstGeom prst="wedgeRoundRectCallout">
            <a:avLst>
              <a:gd name="adj1" fmla="val 35181"/>
              <a:gd name="adj2" fmla="val 7241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/>
              <a:t>Slides dự trữ</a:t>
            </a:r>
            <a:endParaRPr lang="en-US" sz="3600"/>
          </a:p>
        </p:txBody>
      </p:sp>
      <p:sp>
        <p:nvSpPr>
          <p:cNvPr id="3686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6870" name="Picture 6" descr="CART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36871" name="AutoShape 7"/>
          <p:cNvSpPr>
            <a:spLocks noChangeArrowheads="1"/>
          </p:cNvSpPr>
          <p:nvPr/>
        </p:nvSpPr>
        <p:spPr bwMode="auto">
          <a:xfrm>
            <a:off x="8077200" y="4267200"/>
            <a:ext cx="685800" cy="1219200"/>
          </a:xfrm>
          <a:prstGeom prst="downArrow">
            <a:avLst>
              <a:gd name="adj1" fmla="val 50000"/>
              <a:gd name="adj2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repeatCount="indefinite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69" grpId="0" animBg="1"/>
      <p:bldP spid="3687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Tahoma" pitchFamily="34" charset="0"/>
                <a:cs typeface="Tahoma" pitchFamily="34" charset="0"/>
              </a:rPr>
              <a:t>Kiểm tra bài cũ</a:t>
            </a:r>
            <a:endParaRPr lang="en-US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>
                <a:latin typeface="Tahoma" pitchFamily="34" charset="0"/>
                <a:cs typeface="Tahoma" pitchFamily="34" charset="0"/>
              </a:rPr>
              <a:t>Câu 1.</a:t>
            </a:r>
            <a:r>
              <a:rPr lang="en-US" smtClean="0">
                <a:latin typeface="Tahoma" pitchFamily="34" charset="0"/>
                <a:cs typeface="Tahoma" pitchFamily="34" charset="0"/>
              </a:rPr>
              <a:t> Nêu điều kiện để 2 mặt phẳng song song.</a:t>
            </a:r>
          </a:p>
          <a:p>
            <a:pPr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	Mặt phẳng này song song với 2 đường thẳng cắt nhau thuộc mặt phẳng kia.</a:t>
            </a:r>
          </a:p>
          <a:p>
            <a:r>
              <a:rPr lang="en-US" b="1" smtClean="0">
                <a:latin typeface="Tahoma" pitchFamily="34" charset="0"/>
                <a:cs typeface="Tahoma" pitchFamily="34" charset="0"/>
              </a:rPr>
              <a:t>Câu 2.</a:t>
            </a:r>
            <a:r>
              <a:rPr lang="en-US" smtClean="0">
                <a:latin typeface="Tahoma" pitchFamily="34" charset="0"/>
                <a:cs typeface="Tahoma" pitchFamily="34" charset="0"/>
              </a:rPr>
              <a:t> Nếu một mặt phẳng cắt một trong 2 mặt phẳng song song thì:…………………</a:t>
            </a:r>
          </a:p>
          <a:p>
            <a:pPr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	nó cũng cắt mặt phẳng còn lại và 2 giao tuyến song song với nhau.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Action Button: Forward or Next 3">
            <a:hlinkClick r:id="rId2" action="ppaction://hlinksldjump" highlightClick="1"/>
          </p:cNvPr>
          <p:cNvSpPr/>
          <p:nvPr/>
        </p:nvSpPr>
        <p:spPr>
          <a:xfrm>
            <a:off x="8839200" y="6553200"/>
            <a:ext cx="304800" cy="304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Slides dự trữ</a:t>
            </a:r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609600" y="2133600"/>
            <a:ext cx="6096000" cy="3124200"/>
          </a:xfrm>
          <a:prstGeom prst="wedgeRoundRectCallout">
            <a:avLst>
              <a:gd name="adj1" fmla="val 46171"/>
              <a:gd name="adj2" fmla="val 8246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3600" smtClean="0"/>
              <a:t>Slides dự trữ</a:t>
            </a:r>
            <a:endParaRPr lang="en-US" sz="3600"/>
          </a:p>
        </p:txBody>
      </p:sp>
      <p:sp>
        <p:nvSpPr>
          <p:cNvPr id="6144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61445" name="Picture 5" descr="CART0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8077200" y="4267200"/>
            <a:ext cx="685800" cy="1219200"/>
          </a:xfrm>
          <a:prstGeom prst="downArrow">
            <a:avLst>
              <a:gd name="adj1" fmla="val 50000"/>
              <a:gd name="adj2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6144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886200" y="36576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repeatCount="indefinite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nimBg="1"/>
      <p:bldP spid="61444" grpId="0" animBg="1"/>
      <p:bldP spid="61446" grpId="0" animBg="1"/>
      <p:bldP spid="614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57200" y="457200"/>
            <a:ext cx="807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smtClean="0">
                <a:latin typeface="Tahoma" pitchFamily="34" charset="0"/>
                <a:cs typeface="Tahoma" pitchFamily="34" charset="0"/>
              </a:rPr>
              <a:t>Hình hộp là một hình lăng trụ?</a:t>
            </a:r>
            <a:endParaRPr lang="en-US" sz="44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391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724400" y="23622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Sai</a:t>
            </a:r>
            <a:endParaRPr lang="en-US" sz="5400"/>
          </a:p>
        </p:txBody>
      </p:sp>
      <p:sp>
        <p:nvSpPr>
          <p:cNvPr id="16392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04800" y="23622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Đúng</a:t>
            </a:r>
            <a:endParaRPr lang="en-US" sz="5400"/>
          </a:p>
        </p:txBody>
      </p:sp>
      <p:sp>
        <p:nvSpPr>
          <p:cNvPr id="16399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6402" name="Picture 18" descr="SPEE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302250"/>
            <a:ext cx="3206750" cy="3109913"/>
          </a:xfrm>
          <a:prstGeom prst="rect">
            <a:avLst/>
          </a:prstGeom>
          <a:noFill/>
        </p:spPr>
      </p:pic>
      <p:sp>
        <p:nvSpPr>
          <p:cNvPr id="16403" name="AutoShape 19"/>
          <p:cNvSpPr>
            <a:spLocks noChangeArrowheads="1"/>
          </p:cNvSpPr>
          <p:nvPr/>
        </p:nvSpPr>
        <p:spPr bwMode="auto">
          <a:xfrm>
            <a:off x="4572000" y="5029200"/>
            <a:ext cx="1524000" cy="1828800"/>
          </a:xfrm>
          <a:prstGeom prst="wedgeRoundRectCallout">
            <a:avLst>
              <a:gd name="adj1" fmla="val -73213"/>
              <a:gd name="adj2" fmla="val 607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2800" smtClean="0">
                <a:latin typeface="Tahoma" pitchFamily="34" charset="0"/>
                <a:cs typeface="Tahoma" pitchFamily="34" charset="0"/>
              </a:rPr>
              <a:t>Giỏi lắm.</a:t>
            </a:r>
          </a:p>
          <a:p>
            <a:pPr algn="ctr"/>
            <a:r>
              <a:rPr lang="en-US" sz="2800" smtClean="0">
                <a:latin typeface="Tahoma" pitchFamily="34" charset="0"/>
                <a:cs typeface="Tahoma" pitchFamily="34" charset="0"/>
              </a:rPr>
              <a:t>Tiếp tục nhé</a:t>
            </a:r>
            <a:endParaRPr lang="en-US" sz="28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6408" name="Picture 24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16409" name="AutoShape 25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2370"/>
              <a:gd name="adj2" fmla="val 3489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Giỏi lắm.</a:t>
            </a:r>
          </a:p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Tiếp tục nhé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6410" name="Picture 26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16411" name="AutoShape 27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7134"/>
              <a:gd name="adj2" fmla="val 432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Giỏi lắm.</a:t>
            </a:r>
          </a:p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Tiếp tục nhé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6412" name="Picture 28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16413" name="AutoShape 29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7134"/>
              <a:gd name="adj2" fmla="val 432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smtClean="0">
                <a:latin typeface="Tahoma" pitchFamily="34" charset="0"/>
                <a:cs typeface="Tahoma" pitchFamily="34" charset="0"/>
              </a:rPr>
              <a:t>Bạn xem lại định nghĩa hình lăng trụ nhé.</a:t>
            </a:r>
            <a:endParaRPr lang="en-US" sz="320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2000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200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2000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1"/>
                  </p:tgtEl>
                </p:cond>
              </p:nextCondLst>
            </p:seq>
          </p:childTnLst>
        </p:cTn>
      </p:par>
    </p:tnLst>
    <p:bldLst>
      <p:bldP spid="16399" grpId="0" animBg="1"/>
      <p:bldP spid="16403" grpId="0" animBg="1"/>
      <p:bldP spid="16403" grpId="1" animBg="1"/>
      <p:bldP spid="16409" grpId="0" animBg="1"/>
      <p:bldP spid="16409" grpId="1" animBg="1"/>
      <p:bldP spid="16411" grpId="0" animBg="1"/>
      <p:bldP spid="16411" grpId="1" animBg="1"/>
      <p:bldP spid="16413" grpId="0" animBg="1"/>
      <p:bldP spid="1641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8077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smtClean="0">
                <a:latin typeface="Tahoma" pitchFamily="34" charset="0"/>
                <a:cs typeface="Tahoma" pitchFamily="34" charset="0"/>
              </a:rPr>
              <a:t>Hình lăng trụ bát giác có số đỉnh là</a:t>
            </a:r>
            <a:endParaRPr lang="en-US" sz="40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47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48200" y="38862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18 </a:t>
            </a:r>
            <a:r>
              <a:rPr lang="en-US" sz="5400" smtClean="0">
                <a:latin typeface="Tahoma" pitchFamily="34" charset="0"/>
                <a:cs typeface="Tahoma" pitchFamily="34" charset="0"/>
              </a:rPr>
              <a:t>đỉnh</a:t>
            </a:r>
            <a:endParaRPr lang="en-US" sz="5400"/>
          </a:p>
        </p:txBody>
      </p:sp>
      <p:sp>
        <p:nvSpPr>
          <p:cNvPr id="3174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04800" y="38862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14 </a:t>
            </a:r>
            <a:r>
              <a:rPr lang="en-US" sz="5400" smtClean="0">
                <a:latin typeface="Tahoma" pitchFamily="34" charset="0"/>
                <a:cs typeface="Tahoma" pitchFamily="34" charset="0"/>
              </a:rPr>
              <a:t>đỉnh</a:t>
            </a:r>
            <a:endParaRPr lang="en-US" sz="5400"/>
          </a:p>
        </p:txBody>
      </p:sp>
      <p:sp>
        <p:nvSpPr>
          <p:cNvPr id="31749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04800" y="20574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8 </a:t>
            </a:r>
            <a:r>
              <a:rPr lang="en-US" sz="5400" smtClean="0">
                <a:latin typeface="Tahoma" pitchFamily="34" charset="0"/>
                <a:cs typeface="Tahoma" pitchFamily="34" charset="0"/>
              </a:rPr>
              <a:t>đỉnh</a:t>
            </a:r>
            <a:endParaRPr lang="en-US" sz="54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50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48200" y="20574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16 </a:t>
            </a:r>
            <a:r>
              <a:rPr lang="en-US" sz="5400" smtClean="0">
                <a:latin typeface="Tahoma" pitchFamily="34" charset="0"/>
                <a:cs typeface="Tahoma" pitchFamily="34" charset="0"/>
              </a:rPr>
              <a:t>đỉnh</a:t>
            </a:r>
            <a:endParaRPr lang="en-US" sz="5400"/>
          </a:p>
        </p:txBody>
      </p:sp>
      <p:sp>
        <p:nvSpPr>
          <p:cNvPr id="3175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1752" name="Picture 8" descr="SPEE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302250"/>
            <a:ext cx="3206750" cy="3109913"/>
          </a:xfrm>
          <a:prstGeom prst="rect">
            <a:avLst/>
          </a:prstGeom>
          <a:noFill/>
        </p:spPr>
      </p:pic>
      <p:sp>
        <p:nvSpPr>
          <p:cNvPr id="31753" name="AutoShape 9"/>
          <p:cNvSpPr>
            <a:spLocks noChangeArrowheads="1"/>
          </p:cNvSpPr>
          <p:nvPr/>
        </p:nvSpPr>
        <p:spPr bwMode="auto">
          <a:xfrm>
            <a:off x="2819400" y="5029200"/>
            <a:ext cx="3200400" cy="1828800"/>
          </a:xfrm>
          <a:prstGeom prst="wedgeRoundRectCallout">
            <a:avLst>
              <a:gd name="adj1" fmla="val -73213"/>
              <a:gd name="adj2" fmla="val 607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/>
              <a:t>Đúng rồi.</a:t>
            </a:r>
          </a:p>
          <a:p>
            <a:pPr algn="ctr"/>
            <a:r>
              <a:rPr lang="en-US" sz="3600" smtClean="0"/>
              <a:t>Giỏi lắm.</a:t>
            </a:r>
            <a:endParaRPr lang="en-US" sz="3600"/>
          </a:p>
        </p:txBody>
      </p:sp>
      <p:pic>
        <p:nvPicPr>
          <p:cNvPr id="31754" name="Picture 10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31755" name="AutoShape 11"/>
          <p:cNvSpPr>
            <a:spLocks noChangeArrowheads="1"/>
          </p:cNvSpPr>
          <p:nvPr/>
        </p:nvSpPr>
        <p:spPr bwMode="auto">
          <a:xfrm>
            <a:off x="2819400" y="5029200"/>
            <a:ext cx="3276600" cy="1828800"/>
          </a:xfrm>
          <a:prstGeom prst="wedgeRoundRectCallout">
            <a:avLst>
              <a:gd name="adj1" fmla="val 72370"/>
              <a:gd name="adj2" fmla="val 3489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Sai. Chú ý bát giác là đa giác có tám đỉnh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1756" name="Picture 12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31757" name="AutoShape 13"/>
          <p:cNvSpPr>
            <a:spLocks noChangeArrowheads="1"/>
          </p:cNvSpPr>
          <p:nvPr/>
        </p:nvSpPr>
        <p:spPr bwMode="auto">
          <a:xfrm>
            <a:off x="2819400" y="5029200"/>
            <a:ext cx="3276600" cy="1828800"/>
          </a:xfrm>
          <a:prstGeom prst="wedgeRoundRectCallout">
            <a:avLst>
              <a:gd name="adj1" fmla="val 77134"/>
              <a:gd name="adj2" fmla="val 432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Sai. Chú ý bát giác là đa giác có tám đỉnh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1758" name="Picture 14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31759" name="AutoShape 15"/>
          <p:cNvSpPr>
            <a:spLocks noChangeArrowheads="1"/>
          </p:cNvSpPr>
          <p:nvPr/>
        </p:nvSpPr>
        <p:spPr bwMode="auto">
          <a:xfrm>
            <a:off x="2819400" y="5029200"/>
            <a:ext cx="3276600" cy="1828800"/>
          </a:xfrm>
          <a:prstGeom prst="wedgeRoundRectCallout">
            <a:avLst>
              <a:gd name="adj1" fmla="val 77134"/>
              <a:gd name="adj2" fmla="val 432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Sai. Chú ý bát giác là đa giác có tám đỉnh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5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7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1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317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9"/>
                  </p:tgtEl>
                </p:cond>
              </p:nextCondLst>
            </p:seq>
          </p:childTnLst>
        </p:cTn>
      </p:par>
    </p:tnLst>
    <p:bldLst>
      <p:bldP spid="31751" grpId="0" animBg="1"/>
      <p:bldP spid="31753" grpId="0" animBg="1"/>
      <p:bldP spid="31753" grpId="1" animBg="1"/>
      <p:bldP spid="31755" grpId="0" animBg="1"/>
      <p:bldP spid="31755" grpId="1" animBg="1"/>
      <p:bldP spid="31757" grpId="0" animBg="1"/>
      <p:bldP spid="31757" grpId="1" animBg="1"/>
      <p:bldP spid="31759" grpId="0" animBg="1"/>
      <p:bldP spid="3175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57200" y="457200"/>
            <a:ext cx="80772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smtClean="0">
                <a:latin typeface="Tahoma" pitchFamily="34" charset="0"/>
                <a:cs typeface="Tahoma" pitchFamily="34" charset="0"/>
              </a:rPr>
              <a:t>Thiết diện của hình hộp có nhiều nhất là bao nhiêu cạnh?</a:t>
            </a:r>
            <a:endParaRPr lang="en-US" sz="44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7651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48200" y="38862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8 </a:t>
            </a:r>
            <a:r>
              <a:rPr lang="en-US" sz="5400" smtClean="0">
                <a:latin typeface="Tahoma" pitchFamily="34" charset="0"/>
                <a:cs typeface="Tahoma" pitchFamily="34" charset="0"/>
              </a:rPr>
              <a:t>cạnh</a:t>
            </a:r>
            <a:endParaRPr lang="en-US" sz="5400"/>
          </a:p>
        </p:txBody>
      </p:sp>
      <p:sp>
        <p:nvSpPr>
          <p:cNvPr id="2765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04800" y="20574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4 </a:t>
            </a:r>
            <a:r>
              <a:rPr lang="en-US" sz="5400" smtClean="0">
                <a:latin typeface="Tahoma" pitchFamily="34" charset="0"/>
                <a:cs typeface="Tahoma" pitchFamily="34" charset="0"/>
              </a:rPr>
              <a:t>cạnh</a:t>
            </a:r>
            <a:endParaRPr lang="en-US" sz="5400"/>
          </a:p>
        </p:txBody>
      </p:sp>
      <p:sp>
        <p:nvSpPr>
          <p:cNvPr id="27653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48200" y="20574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5 </a:t>
            </a:r>
            <a:r>
              <a:rPr lang="en-US" sz="5400" smtClean="0">
                <a:latin typeface="Tahoma" pitchFamily="34" charset="0"/>
                <a:cs typeface="Tahoma" pitchFamily="34" charset="0"/>
              </a:rPr>
              <a:t>cạnh</a:t>
            </a:r>
            <a:endParaRPr lang="en-US" sz="5400"/>
          </a:p>
        </p:txBody>
      </p:sp>
      <p:sp>
        <p:nvSpPr>
          <p:cNvPr id="27654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04800" y="38862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6 </a:t>
            </a:r>
            <a:r>
              <a:rPr lang="en-US" sz="5400" smtClean="0">
                <a:latin typeface="Tahoma" pitchFamily="34" charset="0"/>
                <a:cs typeface="Tahoma" pitchFamily="34" charset="0"/>
              </a:rPr>
              <a:t>cạnh</a:t>
            </a:r>
            <a:endParaRPr lang="en-US" sz="5400"/>
          </a:p>
        </p:txBody>
      </p:sp>
      <p:sp>
        <p:nvSpPr>
          <p:cNvPr id="2765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7656" name="Picture 8" descr="SPEE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302250"/>
            <a:ext cx="3206750" cy="3109913"/>
          </a:xfrm>
          <a:prstGeom prst="rect">
            <a:avLst/>
          </a:prstGeom>
          <a:noFill/>
        </p:spPr>
      </p:pic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-73213"/>
              <a:gd name="adj2" fmla="val 607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/>
              <a:t>Đúng rồi.</a:t>
            </a:r>
          </a:p>
          <a:p>
            <a:pPr algn="ctr"/>
            <a:r>
              <a:rPr lang="en-US" sz="3600" smtClean="0"/>
              <a:t>Giỏi lắm!</a:t>
            </a:r>
            <a:endParaRPr lang="en-US" sz="3600"/>
          </a:p>
        </p:txBody>
      </p:sp>
      <p:pic>
        <p:nvPicPr>
          <p:cNvPr id="27658" name="Picture 10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27659" name="AutoShape 11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2370"/>
              <a:gd name="adj2" fmla="val 3489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Sai. Chú ý tới số mặt của hình hộp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7660" name="Picture 12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27661" name="AutoShape 13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7134"/>
              <a:gd name="adj2" fmla="val 432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Sai. Chú ý tới số mặt của hình hộp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7662" name="Picture 14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27663" name="AutoShape 15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7134"/>
              <a:gd name="adj2" fmla="val 432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200" smtClean="0">
                <a:latin typeface="Tahoma" pitchFamily="34" charset="0"/>
                <a:cs typeface="Tahoma" pitchFamily="34" charset="0"/>
              </a:rPr>
              <a:t>Sai. Chú ý tới số mặt của hình hộp</a:t>
            </a:r>
            <a:endParaRPr lang="en-US" sz="320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6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2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76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3"/>
                  </p:tgtEl>
                </p:cond>
              </p:nextCondLst>
            </p:seq>
          </p:childTnLst>
        </p:cTn>
      </p:par>
    </p:tnLst>
    <p:bldLst>
      <p:bldP spid="27655" grpId="0" animBg="1"/>
      <p:bldP spid="27657" grpId="0" animBg="1"/>
      <p:bldP spid="27657" grpId="1" animBg="1"/>
      <p:bldP spid="27659" grpId="0" animBg="1"/>
      <p:bldP spid="27659" grpId="1" animBg="1"/>
      <p:bldP spid="27661" grpId="0" animBg="1"/>
      <p:bldP spid="27661" grpId="1" animBg="1"/>
      <p:bldP spid="27663" grpId="0" animBg="1"/>
      <p:bldP spid="2766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8077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smtClean="0">
                <a:latin typeface="Tahoma" pitchFamily="34" charset="0"/>
                <a:cs typeface="Tahoma" pitchFamily="34" charset="0"/>
              </a:rPr>
              <a:t>Thiết diện cắt bởi mặt phẳng đi qua một cạnh bên của lăng trụ tam giác là hình gì?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9699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04800" y="20574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Hình tam giác</a:t>
            </a:r>
            <a:endParaRPr lang="en-US" sz="5400"/>
          </a:p>
        </p:txBody>
      </p:sp>
      <p:sp>
        <p:nvSpPr>
          <p:cNvPr id="29700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04800" y="38862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Hình ngũ giác</a:t>
            </a:r>
            <a:endParaRPr lang="en-US" sz="5400"/>
          </a:p>
        </p:txBody>
      </p:sp>
      <p:sp>
        <p:nvSpPr>
          <p:cNvPr id="29701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48200" y="20574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4800" smtClean="0">
                <a:latin typeface="Tahoma" pitchFamily="34" charset="0"/>
                <a:cs typeface="Tahoma" pitchFamily="34" charset="0"/>
              </a:rPr>
              <a:t>Hình tứ giác</a:t>
            </a:r>
            <a:endParaRPr lang="en-US" sz="48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9702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48200" y="3886200"/>
            <a:ext cx="4191000" cy="1752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5400" smtClean="0"/>
              <a:t>Hình bình hành</a:t>
            </a:r>
            <a:endParaRPr lang="en-US" sz="5400"/>
          </a:p>
        </p:txBody>
      </p:sp>
      <p:sp>
        <p:nvSpPr>
          <p:cNvPr id="2970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01000" y="57912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9704" name="Picture 8" descr="SPEE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302250"/>
            <a:ext cx="3206750" cy="3109913"/>
          </a:xfrm>
          <a:prstGeom prst="rect">
            <a:avLst/>
          </a:prstGeom>
          <a:noFill/>
        </p:spPr>
      </p:pic>
      <p:sp>
        <p:nvSpPr>
          <p:cNvPr id="29705" name="AutoShape 9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-73213"/>
              <a:gd name="adj2" fmla="val 607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/>
              <a:t>Đúng rồi. Giỏi lắm!</a:t>
            </a:r>
            <a:endParaRPr lang="en-US" sz="3600"/>
          </a:p>
        </p:txBody>
      </p:sp>
      <p:pic>
        <p:nvPicPr>
          <p:cNvPr id="29706" name="Picture 10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29707" name="AutoShape 11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2370"/>
              <a:gd name="adj2" fmla="val 34898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/>
              <a:t>Sai. Bạn hãy xem lại hình vẽ nhé.</a:t>
            </a:r>
            <a:endParaRPr lang="en-US" sz="3600"/>
          </a:p>
        </p:txBody>
      </p:sp>
      <p:pic>
        <p:nvPicPr>
          <p:cNvPr id="29708" name="Picture 12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29709" name="AutoShape 13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7134"/>
              <a:gd name="adj2" fmla="val 432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/>
              <a:t>Sai. Bạn hãy xem lại hình vẽ nhé.</a:t>
            </a:r>
            <a:endParaRPr lang="en-US" sz="3600"/>
          </a:p>
        </p:txBody>
      </p:sp>
      <p:pic>
        <p:nvPicPr>
          <p:cNvPr id="29710" name="Picture 14" descr="CART0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5741988"/>
            <a:ext cx="1143000" cy="1116012"/>
          </a:xfrm>
          <a:prstGeom prst="rect">
            <a:avLst/>
          </a:prstGeom>
          <a:noFill/>
        </p:spPr>
      </p:pic>
      <p:sp>
        <p:nvSpPr>
          <p:cNvPr id="29711" name="AutoShape 15"/>
          <p:cNvSpPr>
            <a:spLocks noChangeArrowheads="1"/>
          </p:cNvSpPr>
          <p:nvPr/>
        </p:nvSpPr>
        <p:spPr bwMode="auto">
          <a:xfrm>
            <a:off x="2895600" y="5029200"/>
            <a:ext cx="3200400" cy="1828800"/>
          </a:xfrm>
          <a:prstGeom prst="wedgeRoundRectCallout">
            <a:avLst>
              <a:gd name="adj1" fmla="val 77134"/>
              <a:gd name="adj2" fmla="val 43231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3600" smtClean="0">
                <a:latin typeface="Tahoma" pitchFamily="34" charset="0"/>
                <a:cs typeface="Tahoma" pitchFamily="34" charset="0"/>
              </a:rPr>
              <a:t>Sai. Bạn hãy xem lại hình vẽ nhé.</a:t>
            </a:r>
            <a:endParaRPr lang="en-US" sz="360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7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6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69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9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97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01"/>
                  </p:tgtEl>
                </p:cond>
              </p:nextCondLst>
            </p:seq>
          </p:childTnLst>
        </p:cTn>
      </p:par>
    </p:tnLst>
    <p:bldLst>
      <p:bldP spid="29703" grpId="0" animBg="1"/>
      <p:bldP spid="29705" grpId="0" animBg="1"/>
      <p:bldP spid="29705" grpId="1" animBg="1"/>
      <p:bldP spid="29707" grpId="0" animBg="1"/>
      <p:bldP spid="29707" grpId="1" animBg="1"/>
      <p:bldP spid="29709" grpId="0" animBg="1"/>
      <p:bldP spid="29709" grpId="1" animBg="1"/>
      <p:bldP spid="29711" grpId="0" animBg="1"/>
      <p:bldP spid="2971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ahoma" pitchFamily="34" charset="0"/>
                <a:cs typeface="Tahoma" pitchFamily="34" charset="0"/>
              </a:rPr>
              <a:t>Bài tập về nhà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smtClean="0">
                <a:latin typeface="Tahoma" pitchFamily="34" charset="0"/>
                <a:cs typeface="Tahoma" pitchFamily="34" charset="0"/>
              </a:rPr>
              <a:t>Bài 36; 37d; 38 </a:t>
            </a:r>
          </a:p>
          <a:p>
            <a:pPr>
              <a:buNone/>
            </a:pPr>
            <a:r>
              <a:rPr lang="en-US" b="1" smtClean="0">
                <a:latin typeface="Tahoma" pitchFamily="34" charset="0"/>
                <a:cs typeface="Tahoma" pitchFamily="34" charset="0"/>
              </a:rPr>
              <a:t>(SGK hình học nâng cao)</a:t>
            </a:r>
          </a:p>
          <a:p>
            <a:r>
              <a:rPr lang="en-US" b="1" smtClean="0">
                <a:latin typeface="Tahoma" pitchFamily="34" charset="0"/>
                <a:cs typeface="Tahoma" pitchFamily="34" charset="0"/>
              </a:rPr>
              <a:t>Bổ sung:</a:t>
            </a:r>
          </a:p>
          <a:p>
            <a:pPr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   Cho lăng trụ ABC.A’B’C’. I, K, G là trọng tâm các tam giác ABC, A’B’C’, ACC’</a:t>
            </a:r>
          </a:p>
          <a:p>
            <a:pPr marL="514350" indent="-514350">
              <a:buAutoNum type="alphaLcParenR"/>
            </a:pPr>
            <a:r>
              <a:rPr lang="en-US" smtClean="0">
                <a:latin typeface="Tahoma" pitchFamily="34" charset="0"/>
                <a:cs typeface="Tahoma" pitchFamily="34" charset="0"/>
              </a:rPr>
              <a:t>CMR</a:t>
            </a:r>
            <a:r>
              <a:rPr lang="en-US" smtClean="0">
                <a:latin typeface="Tahoma" pitchFamily="34" charset="0"/>
                <a:cs typeface="Tahoma" pitchFamily="34" charset="0"/>
                <a:sym typeface="Wingdings" pitchFamily="2" charset="2"/>
              </a:rPr>
              <a:t>: (IKG)//(BB’C’C)</a:t>
            </a:r>
          </a:p>
          <a:p>
            <a:pPr marL="514350" indent="-514350">
              <a:buNone/>
            </a:pPr>
            <a:r>
              <a:rPr lang="en-US" smtClean="0">
                <a:latin typeface="Tahoma" pitchFamily="34" charset="0"/>
                <a:cs typeface="Tahoma" pitchFamily="34" charset="0"/>
                <a:sym typeface="Wingdings" pitchFamily="2" charset="2"/>
              </a:rPr>
              <a:t>		và	(A’KG)//(AIB’)</a:t>
            </a:r>
          </a:p>
          <a:p>
            <a:pPr marL="514350" indent="-514350">
              <a:buNone/>
            </a:pPr>
            <a:r>
              <a:rPr lang="en-US" smtClean="0">
                <a:latin typeface="Tahoma" pitchFamily="34" charset="0"/>
                <a:cs typeface="Tahoma" pitchFamily="34" charset="0"/>
                <a:sym typeface="Wingdings" pitchFamily="2" charset="2"/>
              </a:rPr>
              <a:t>b)  M, N là trung điểm BB’, CC’. Hãy dựng đường thẳng qua I cắt AB’ và MN.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Oval 4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1676400" y="2667000"/>
            <a:ext cx="6324600" cy="274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7589" name="WordArt 5">
            <a:hlinkClick r:id="" action="ppaction://hlinkshowjump?jump=endshow"/>
          </p:cNvPr>
          <p:cNvSpPr>
            <a:spLocks noChangeArrowheads="1" noChangeShapeType="1" noTextEdit="1"/>
          </p:cNvSpPr>
          <p:nvPr/>
        </p:nvSpPr>
        <p:spPr bwMode="auto">
          <a:xfrm>
            <a:off x="3352800" y="3048000"/>
            <a:ext cx="28956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Hết</a:t>
            </a:r>
            <a:endParaRPr lang="en-US" sz="3600" kern="1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67590" name="AutoShape 6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7924800" y="5562600"/>
            <a:ext cx="838200" cy="7620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600" b="1" smtClean="0">
                <a:latin typeface="Tahoma" pitchFamily="34" charset="0"/>
                <a:cs typeface="Tahoma" pitchFamily="34" charset="0"/>
              </a:rPr>
              <a:t>1) Hình lăng trụ:</a:t>
            </a:r>
            <a:endParaRPr lang="en-US" sz="3600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3048000" cy="4830763"/>
          </a:xfrm>
        </p:spPr>
        <p:txBody>
          <a:bodyPr>
            <a:normAutofit/>
          </a:bodyPr>
          <a:lstStyle/>
          <a:p>
            <a:pPr algn="just"/>
            <a:r>
              <a:rPr lang="en-US" sz="2700" smtClean="0">
                <a:latin typeface="Tahoma" pitchFamily="34" charset="0"/>
                <a:cs typeface="Tahoma" pitchFamily="34" charset="0"/>
              </a:rPr>
              <a:t>Cho mp(P)//mp(P’).</a:t>
            </a:r>
          </a:p>
          <a:p>
            <a:pPr algn="just"/>
            <a:r>
              <a:rPr lang="en-US" sz="2700" smtClean="0">
                <a:latin typeface="Tahoma" pitchFamily="34" charset="0"/>
                <a:cs typeface="Tahoma" pitchFamily="34" charset="0"/>
              </a:rPr>
              <a:t>Trên (P) cho đa giác A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700" smtClean="0">
                <a:latin typeface="Tahoma" pitchFamily="34" charset="0"/>
                <a:cs typeface="Tahoma" pitchFamily="34" charset="0"/>
              </a:rPr>
              <a:t>A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700" smtClean="0">
                <a:latin typeface="Tahoma" pitchFamily="34" charset="0"/>
                <a:cs typeface="Tahoma" pitchFamily="34" charset="0"/>
              </a:rPr>
              <a:t>…A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n</a:t>
            </a:r>
            <a:endParaRPr lang="en-US" sz="2700" smtClean="0"/>
          </a:p>
          <a:p>
            <a:pPr algn="just"/>
            <a:r>
              <a:rPr lang="en-US" sz="2700" smtClean="0">
                <a:latin typeface="Tahoma" pitchFamily="34" charset="0"/>
                <a:cs typeface="Tahoma" pitchFamily="34" charset="0"/>
              </a:rPr>
              <a:t>Qua A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700" smtClean="0">
                <a:latin typeface="Tahoma" pitchFamily="34" charset="0"/>
                <a:cs typeface="Tahoma" pitchFamily="34" charset="0"/>
              </a:rPr>
              <a:t>, A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700" smtClean="0">
                <a:latin typeface="Tahoma" pitchFamily="34" charset="0"/>
                <a:cs typeface="Tahoma" pitchFamily="34" charset="0"/>
              </a:rPr>
              <a:t>,…, A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n</a:t>
            </a:r>
            <a:r>
              <a:rPr lang="en-US" sz="2700" smtClean="0">
                <a:latin typeface="Tahoma" pitchFamily="34" charset="0"/>
                <a:cs typeface="Tahoma" pitchFamily="34" charset="0"/>
              </a:rPr>
              <a:t> kẻ các đường thẳng song song với nhau lần lượt cắt (P’) tại A’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700" smtClean="0">
                <a:latin typeface="Tahoma" pitchFamily="34" charset="0"/>
                <a:cs typeface="Tahoma" pitchFamily="34" charset="0"/>
              </a:rPr>
              <a:t> , A’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700" smtClean="0">
                <a:latin typeface="Tahoma" pitchFamily="34" charset="0"/>
                <a:cs typeface="Tahoma" pitchFamily="34" charset="0"/>
              </a:rPr>
              <a:t> , … , A’</a:t>
            </a:r>
            <a:r>
              <a:rPr lang="en-US" sz="2700" baseline="-25000" smtClean="0">
                <a:latin typeface="Tahoma" pitchFamily="34" charset="0"/>
                <a:cs typeface="Tahoma" pitchFamily="34" charset="0"/>
              </a:rPr>
              <a:t>n</a:t>
            </a:r>
            <a:endParaRPr lang="en-US" sz="2700" smtClean="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700" smtClean="0">
              <a:latin typeface="Tahoma" pitchFamily="34" charset="0"/>
              <a:cs typeface="Tahoma" pitchFamily="34" charset="0"/>
            </a:endParaRPr>
          </a:p>
          <a:p>
            <a:pPr algn="just"/>
            <a:endParaRPr lang="en-US" sz="2700"/>
          </a:p>
        </p:txBody>
      </p:sp>
      <p:sp>
        <p:nvSpPr>
          <p:cNvPr id="4" name="Action Button: Forward or Next 3">
            <a:hlinkClick r:id="rId4" action="ppaction://hlinksldjump" highlightClick="1"/>
          </p:cNvPr>
          <p:cNvSpPr/>
          <p:nvPr/>
        </p:nvSpPr>
        <p:spPr>
          <a:xfrm>
            <a:off x="8839200" y="6553200"/>
            <a:ext cx="304800" cy="304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6148" name="WindowsMediaPlayer1" r:id="rId2" imgW="5249008" imgH="4772691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ahoma" pitchFamily="34" charset="0"/>
                <a:cs typeface="Tahoma" pitchFamily="34" charset="0"/>
              </a:rPr>
              <a:t>Nhận xét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mtClean="0">
                <a:latin typeface="Times New Roman" pitchFamily="18" charset="0"/>
                <a:cs typeface="Times New Roman" pitchFamily="18" charset="0"/>
              </a:rPr>
              <a:t>Các tứ giác 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…A’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, 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…A’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,…, 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…A’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là các hình bình hành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mtClean="0">
                <a:latin typeface="Times New Roman" pitchFamily="18" charset="0"/>
                <a:cs typeface="Times New Roman" pitchFamily="18" charset="0"/>
              </a:rPr>
              <a:t>Hai đa giác 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…A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và 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…A’</a:t>
            </a:r>
            <a:r>
              <a:rPr lang="en-US" baseline="-250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có các cạnh tương ứng song song và bằng nhau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ahoma" pitchFamily="34" charset="0"/>
                <a:cs typeface="Tahoma" pitchFamily="34" charset="0"/>
              </a:rPr>
              <a:t>Định nghĩa hình lăng trụ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>
                <a:latin typeface="Tahoma" pitchFamily="34" charset="0"/>
                <a:cs typeface="Tahoma" pitchFamily="34" charset="0"/>
              </a:rPr>
              <a:t>Hình hợp bởi </a:t>
            </a:r>
          </a:p>
          <a:p>
            <a:pPr lvl="1">
              <a:buNone/>
            </a:pPr>
            <a:r>
              <a:rPr lang="en-US" sz="2400" smtClean="0">
                <a:latin typeface="Tahoma" pitchFamily="34" charset="0"/>
                <a:cs typeface="Tahoma" pitchFamily="34" charset="0"/>
              </a:rPr>
              <a:t>- các hình bình hành 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…A’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, 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3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…A’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3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 ,…, 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n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…A’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n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(các mặt bên) </a:t>
            </a:r>
            <a:endParaRPr lang="en-US" sz="2400" baseline="-25000" smtClean="0">
              <a:latin typeface="Tahoma" pitchFamily="34" charset="0"/>
              <a:cs typeface="Tahoma" pitchFamily="34" charset="0"/>
            </a:endParaRPr>
          </a:p>
          <a:p>
            <a:pPr lvl="1">
              <a:buNone/>
            </a:pPr>
            <a:r>
              <a:rPr lang="en-US" sz="2400" smtClean="0">
                <a:latin typeface="Tahoma" pitchFamily="34" charset="0"/>
                <a:cs typeface="Tahoma" pitchFamily="34" charset="0"/>
              </a:rPr>
              <a:t>- hai đa giác 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…A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n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, 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…A’</a:t>
            </a:r>
            <a:r>
              <a:rPr lang="en-US" sz="2400" baseline="-25000" smtClean="0">
                <a:latin typeface="Tahoma" pitchFamily="34" charset="0"/>
                <a:cs typeface="Tahoma" pitchFamily="34" charset="0"/>
              </a:rPr>
              <a:t>n</a:t>
            </a:r>
            <a:r>
              <a:rPr lang="en-US" sz="240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(hai đáy) </a:t>
            </a:r>
            <a:endParaRPr lang="en-US" sz="2400" smtClean="0">
              <a:latin typeface="Tahoma" pitchFamily="34" charset="0"/>
              <a:cs typeface="Tahoma" pitchFamily="34" charset="0"/>
            </a:endParaRPr>
          </a:p>
          <a:p>
            <a:pPr>
              <a:buNone/>
            </a:pPr>
            <a:r>
              <a:rPr lang="en-US" sz="2800" smtClean="0">
                <a:latin typeface="Tahoma" pitchFamily="34" charset="0"/>
                <a:cs typeface="Tahoma" pitchFamily="34" charset="0"/>
              </a:rPr>
              <a:t>   được gọi là </a:t>
            </a:r>
            <a:r>
              <a:rPr lang="en-US" sz="2800" b="1" smtClean="0">
                <a:latin typeface="Tahoma" pitchFamily="34" charset="0"/>
                <a:cs typeface="Tahoma" pitchFamily="34" charset="0"/>
              </a:rPr>
              <a:t>hình lăng trụ. </a:t>
            </a:r>
          </a:p>
          <a:p>
            <a:r>
              <a:rPr lang="en-US" sz="2800" smtClean="0">
                <a:latin typeface="Tahoma" pitchFamily="34" charset="0"/>
                <a:cs typeface="Tahoma" pitchFamily="34" charset="0"/>
              </a:rPr>
              <a:t>Kí hiệu: A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A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…A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n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.A’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A’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…A’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n</a:t>
            </a:r>
            <a:endParaRPr lang="en-US" sz="2800" smtClean="0">
              <a:latin typeface="Tahoma" pitchFamily="34" charset="0"/>
              <a:cs typeface="Tahoma" pitchFamily="34" charset="0"/>
            </a:endParaRPr>
          </a:p>
          <a:p>
            <a:r>
              <a:rPr lang="en-US" sz="2800" smtClean="0">
                <a:latin typeface="Tahoma" pitchFamily="34" charset="0"/>
                <a:cs typeface="Tahoma" pitchFamily="34" charset="0"/>
              </a:rPr>
              <a:t>Cạnh bên:</a:t>
            </a:r>
          </a:p>
          <a:p>
            <a:pPr>
              <a:buNone/>
            </a:pPr>
            <a:r>
              <a:rPr lang="en-US" sz="2800" smtClean="0">
                <a:latin typeface="Tahoma" pitchFamily="34" charset="0"/>
                <a:cs typeface="Tahoma" pitchFamily="34" charset="0"/>
              </a:rPr>
              <a:t>   A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A’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, A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A’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2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,…, A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n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A’</a:t>
            </a:r>
            <a:r>
              <a:rPr lang="en-US" sz="2800" baseline="-25000" smtClean="0">
                <a:latin typeface="Tahoma" pitchFamily="34" charset="0"/>
                <a:cs typeface="Tahoma" pitchFamily="34" charset="0"/>
              </a:rPr>
              <a:t>n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, song song và bằng nhau.</a:t>
            </a:r>
          </a:p>
          <a:p>
            <a:pPr>
              <a:buNone/>
            </a:pPr>
            <a:endParaRPr lang="en-US" sz="280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ahoma" pitchFamily="34" charset="0"/>
                <a:cs typeface="Tahoma" pitchFamily="34" charset="0"/>
              </a:rPr>
              <a:t>Một số trường hợp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mtClean="0">
                <a:latin typeface="Tahoma" pitchFamily="34" charset="0"/>
                <a:cs typeface="Tahoma" pitchFamily="34" charset="0"/>
                <a:hlinkClick r:id="rId2" action="ppaction://hlinksldjump"/>
              </a:rPr>
              <a:t>Lăng trụ tam giác</a:t>
            </a:r>
            <a:r>
              <a:rPr lang="en-US" smtClean="0">
                <a:latin typeface="Tahoma" pitchFamily="34" charset="0"/>
                <a:cs typeface="Tahoma" pitchFamily="34" charset="0"/>
              </a:rPr>
              <a:t>: </a:t>
            </a:r>
          </a:p>
          <a:p>
            <a:pPr algn="just"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	lăng trụ đáy là tam giác</a:t>
            </a:r>
          </a:p>
          <a:p>
            <a:pPr algn="just"/>
            <a:r>
              <a:rPr lang="en-US" smtClean="0">
                <a:latin typeface="Tahoma" pitchFamily="34" charset="0"/>
                <a:cs typeface="Tahoma" pitchFamily="34" charset="0"/>
                <a:hlinkClick r:id="rId3" action="ppaction://hlinksldjump"/>
              </a:rPr>
              <a:t>Lăng trụ tứ giác</a:t>
            </a:r>
            <a:r>
              <a:rPr lang="en-US" smtClean="0">
                <a:latin typeface="Tahoma" pitchFamily="34" charset="0"/>
                <a:cs typeface="Tahoma" pitchFamily="34" charset="0"/>
              </a:rPr>
              <a:t>: </a:t>
            </a:r>
          </a:p>
          <a:p>
            <a:pPr algn="just"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	lăng trụ đáy là tứ giác</a:t>
            </a:r>
          </a:p>
          <a:p>
            <a:pPr algn="just"/>
            <a:r>
              <a:rPr lang="en-US" smtClean="0">
                <a:latin typeface="Tahoma" pitchFamily="34" charset="0"/>
                <a:cs typeface="Tahoma" pitchFamily="34" charset="0"/>
              </a:rPr>
              <a:t>Chú ý:</a:t>
            </a:r>
          </a:p>
          <a:p>
            <a:pPr lvl="1" algn="just"/>
            <a:r>
              <a:rPr lang="en-US" u="sng" smtClean="0">
                <a:latin typeface="Tahoma" pitchFamily="34" charset="0"/>
                <a:cs typeface="Tahoma" pitchFamily="34" charset="0"/>
                <a:hlinkClick r:id="rId4" action="ppaction://hlinksldjump"/>
              </a:rPr>
              <a:t>Các cạnh bên nên vẽ xiên</a:t>
            </a:r>
            <a:endParaRPr lang="en-US" u="sng" smtClean="0">
              <a:latin typeface="Tahoma" pitchFamily="34" charset="0"/>
              <a:cs typeface="Tahoma" pitchFamily="34" charset="0"/>
            </a:endParaRPr>
          </a:p>
          <a:p>
            <a:pPr lvl="1" algn="just"/>
            <a:r>
              <a:rPr lang="en-US" smtClean="0">
                <a:latin typeface="Tahoma" pitchFamily="34" charset="0"/>
                <a:cs typeface="Tahoma" pitchFamily="34" charset="0"/>
                <a:hlinkClick r:id="rId5" action="ppaction://hlinksldjump"/>
              </a:rPr>
              <a:t>Các cạnh bên thẳng đứng là TH đặc biệt: </a:t>
            </a:r>
            <a:endParaRPr lang="en-US" smtClean="0">
              <a:latin typeface="Tahoma" pitchFamily="34" charset="0"/>
              <a:cs typeface="Tahoma" pitchFamily="34" charset="0"/>
            </a:endParaRPr>
          </a:p>
          <a:p>
            <a:pPr lvl="1" algn="just"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                     </a:t>
            </a:r>
            <a:r>
              <a:rPr lang="en-US" b="1" smtClean="0">
                <a:latin typeface="Tahoma" pitchFamily="34" charset="0"/>
                <a:cs typeface="Tahoma" pitchFamily="34" charset="0"/>
              </a:rPr>
              <a:t>lăng trụ đứng</a:t>
            </a:r>
            <a:endParaRPr lang="en-US" b="1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ahoma" pitchFamily="34" charset="0"/>
                <a:cs typeface="Tahoma" pitchFamily="34" charset="0"/>
              </a:rPr>
              <a:t>Lăng trụ tam giác ABC.A’B’C’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3276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smtClean="0">
                <a:latin typeface="Tahoma" pitchFamily="34" charset="0"/>
                <a:cs typeface="Tahoma" pitchFamily="34" charset="0"/>
              </a:rPr>
              <a:t>Hai đáy là hai tam giác bằng nhau ABC và A’B’C’</a:t>
            </a:r>
          </a:p>
          <a:p>
            <a:pPr algn="just"/>
            <a:r>
              <a:rPr lang="en-US" sz="2800" smtClean="0">
                <a:latin typeface="Tahoma" pitchFamily="34" charset="0"/>
                <a:cs typeface="Tahoma" pitchFamily="34" charset="0"/>
              </a:rPr>
              <a:t>3 mặt bên là hình bình hành</a:t>
            </a:r>
          </a:p>
          <a:p>
            <a:pPr algn="just"/>
            <a:r>
              <a:rPr lang="en-US" sz="2800" smtClean="0">
                <a:latin typeface="Tahoma" pitchFamily="34" charset="0"/>
                <a:cs typeface="Tahoma" pitchFamily="34" charset="0"/>
              </a:rPr>
              <a:t>Các cạnh bên AA’, BB’, CC’ song song và bằng nhau</a:t>
            </a:r>
            <a:endParaRPr lang="en-US" sz="28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Action Button: Back or Previous 5">
            <a:hlinkClick r:id="" action="ppaction://hlinkshowjump?jump=previousslide" highlightClick="1"/>
          </p:cNvPr>
          <p:cNvSpPr/>
          <p:nvPr/>
        </p:nvSpPr>
        <p:spPr>
          <a:xfrm>
            <a:off x="0" y="6553200"/>
            <a:ext cx="304800" cy="3048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5121" name="WindowsMediaPlayer1" r:id="rId2" imgW="4571429" imgH="4428571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ahoma" pitchFamily="34" charset="0"/>
                <a:cs typeface="Tahoma" pitchFamily="34" charset="0"/>
              </a:rPr>
              <a:t>Lăng trụ tứ giác ABCD.A’B’C’D’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81400" cy="4525963"/>
          </a:xfrm>
        </p:spPr>
        <p:txBody>
          <a:bodyPr>
            <a:normAutofit/>
          </a:bodyPr>
          <a:lstStyle/>
          <a:p>
            <a:pPr algn="just"/>
            <a:r>
              <a:rPr lang="en-US" smtClean="0">
                <a:latin typeface="Tahoma" pitchFamily="34" charset="0"/>
                <a:cs typeface="Tahoma" pitchFamily="34" charset="0"/>
              </a:rPr>
              <a:t>Hai đáy là các tứ giác bằng nhau ABCD và A’B’C’D’.</a:t>
            </a:r>
          </a:p>
          <a:p>
            <a:pPr algn="just"/>
            <a:r>
              <a:rPr lang="en-US" smtClean="0">
                <a:latin typeface="Tahoma" pitchFamily="34" charset="0"/>
                <a:cs typeface="Tahoma" pitchFamily="34" charset="0"/>
              </a:rPr>
              <a:t>4 mặt bên là hình bình hành</a:t>
            </a:r>
          </a:p>
          <a:p>
            <a:pPr algn="just"/>
            <a:r>
              <a:rPr lang="en-US" smtClean="0">
                <a:latin typeface="Tahoma" pitchFamily="34" charset="0"/>
                <a:cs typeface="Tahoma" pitchFamily="34" charset="0"/>
              </a:rPr>
              <a:t>Các cạnh bên AA’, BB’, CC’, DD’ song song và bằng nhau</a:t>
            </a:r>
            <a:endParaRPr lang="en-US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Action Button: Back or Previous 3">
            <a:hlinkClick r:id="rId4" action="ppaction://hlinksldjump" highlightClick="1"/>
          </p:cNvPr>
          <p:cNvSpPr/>
          <p:nvPr/>
        </p:nvSpPr>
        <p:spPr>
          <a:xfrm>
            <a:off x="0" y="6477000"/>
            <a:ext cx="381000" cy="381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ontrols>
      <p:control spid="4097" name="WindowsMediaPlayer1" r:id="rId2" imgW="4761905" imgH="4277322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Tahoma" pitchFamily="34" charset="0"/>
                <a:cs typeface="Tahoma" pitchFamily="34" charset="0"/>
              </a:rPr>
              <a:t>2) Hình hộp</a:t>
            </a:r>
            <a:endParaRPr lang="en-US" b="1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mtClean="0">
                <a:latin typeface="Tahoma" pitchFamily="34" charset="0"/>
                <a:cs typeface="Tahoma" pitchFamily="34" charset="0"/>
              </a:rPr>
              <a:t>Hình lăng trụ có đáy là hình bình hành được gọi là hình hộp</a:t>
            </a:r>
          </a:p>
          <a:p>
            <a:pPr algn="just"/>
            <a:r>
              <a:rPr lang="en-US" smtClean="0">
                <a:latin typeface="Tahoma" pitchFamily="34" charset="0"/>
                <a:cs typeface="Tahoma" pitchFamily="34" charset="0"/>
              </a:rPr>
              <a:t>6 mặt: </a:t>
            </a:r>
          </a:p>
          <a:p>
            <a:pPr algn="just"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   2 đáy và 4 mặt bên, </a:t>
            </a:r>
          </a:p>
          <a:p>
            <a:pPr algn="just"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   là các hình bình hành</a:t>
            </a:r>
          </a:p>
          <a:p>
            <a:pPr algn="just"/>
            <a:r>
              <a:rPr lang="en-US" smtClean="0">
                <a:latin typeface="Tahoma" pitchFamily="34" charset="0"/>
                <a:cs typeface="Tahoma" pitchFamily="34" charset="0"/>
              </a:rPr>
              <a:t>4 đường chéo:</a:t>
            </a:r>
          </a:p>
          <a:p>
            <a:pPr algn="just"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- AC’; BD’; CA’ và DB’ </a:t>
            </a:r>
          </a:p>
          <a:p>
            <a:pPr algn="just">
              <a:buNone/>
            </a:pPr>
            <a:r>
              <a:rPr lang="en-US" smtClean="0">
                <a:latin typeface="Tahoma" pitchFamily="34" charset="0"/>
                <a:cs typeface="Tahoma" pitchFamily="34" charset="0"/>
              </a:rPr>
              <a:t>- Đồng qui tại tâm O của hình hộp</a:t>
            </a:r>
          </a:p>
          <a:p>
            <a:pPr algn="just"/>
            <a:endParaRPr lang="en-US" smtClean="0">
              <a:latin typeface="Tahoma" pitchFamily="34" charset="0"/>
              <a:cs typeface="Tahoma" pitchFamily="34" charset="0"/>
            </a:endParaRPr>
          </a:p>
          <a:p>
            <a:pPr algn="just"/>
            <a:endParaRPr lang="en-US"/>
          </a:p>
        </p:txBody>
      </p:sp>
    </p:spTree>
    <p:controls>
      <p:control spid="3073" name="WindowsMediaPlayer1" r:id="rId2" imgW="3734321" imgH="3877216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903</Words>
  <Application>Microsoft Office PowerPoint</Application>
  <PresentationFormat>On-screen Show (4:3)</PresentationFormat>
  <Paragraphs>153</Paragraphs>
  <Slides>26</Slides>
  <Notes>10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Hình lăng trụ, hình hộp</vt:lpstr>
      <vt:lpstr>Kiểm tra bài cũ</vt:lpstr>
      <vt:lpstr>1) Hình lăng trụ:</vt:lpstr>
      <vt:lpstr>Nhận xét</vt:lpstr>
      <vt:lpstr>Định nghĩa hình lăng trụ</vt:lpstr>
      <vt:lpstr>Một số trường hợp</vt:lpstr>
      <vt:lpstr>Lăng trụ tam giác ABC.A’B’C’</vt:lpstr>
      <vt:lpstr>Lăng trụ tứ giác ABCD.A’B’C’D’</vt:lpstr>
      <vt:lpstr>2) Hình hộp</vt:lpstr>
      <vt:lpstr>CM: các đường chéo hình hộp đồng quy</vt:lpstr>
      <vt:lpstr>Slide 11</vt:lpstr>
      <vt:lpstr>Bài 36 (SGK,Trang 68). Câu a.</vt:lpstr>
      <vt:lpstr>Bài 36 (SGK,Trang 68). Câu b.</vt:lpstr>
      <vt:lpstr>Bài 36 (SGK,Trang 68). Câu c.</vt:lpstr>
      <vt:lpstr>Bài 36 (SGK,Trang 68). Câu d.</vt:lpstr>
      <vt:lpstr>Thử tài của bạn</vt:lpstr>
      <vt:lpstr>To use this template</vt:lpstr>
      <vt:lpstr>Slides dự trữ</vt:lpstr>
      <vt:lpstr>Slides dự trữ</vt:lpstr>
      <vt:lpstr>Slides dự trữ</vt:lpstr>
      <vt:lpstr>Slide 21</vt:lpstr>
      <vt:lpstr>Slide 22</vt:lpstr>
      <vt:lpstr>Slide 23</vt:lpstr>
      <vt:lpstr>Slide 24</vt:lpstr>
      <vt:lpstr>Bài tập về nhà</vt:lpstr>
      <vt:lpstr>Slide 26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Hình lăng trụ, hình hộp</dc:title>
  <dc:creator>User</dc:creator>
  <cp:lastModifiedBy>User</cp:lastModifiedBy>
  <cp:revision>116</cp:revision>
  <dcterms:created xsi:type="dcterms:W3CDTF">2009-02-14T05:37:27Z</dcterms:created>
  <dcterms:modified xsi:type="dcterms:W3CDTF">2009-02-23T05:26:23Z</dcterms:modified>
</cp:coreProperties>
</file>