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73" r:id="rId2"/>
    <p:sldId id="274" r:id="rId3"/>
    <p:sldId id="275" r:id="rId4"/>
    <p:sldId id="276" r:id="rId5"/>
    <p:sldId id="277" r:id="rId6"/>
    <p:sldId id="264" r:id="rId7"/>
    <p:sldId id="269" r:id="rId8"/>
    <p:sldId id="278" r:id="rId9"/>
  </p:sldIdLst>
  <p:sldSz cx="18288000" cy="10287000"/>
  <p:notesSz cx="6858000" cy="9144000"/>
  <p:embeddedFontLst>
    <p:embeddedFont>
      <p:font typeface="SimSun" panose="02010600030101010101" pitchFamily="2" charset="-122"/>
      <p:regular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lear Sans Regular Bold" panose="020B0604020202020204" charset="0"/>
      <p:regular r:id="rId15"/>
    </p:embeddedFont>
    <p:embeddedFont>
      <p:font typeface="Arimo" panose="020B0604020202020204" charset="0"/>
      <p:regular r:id="rId16"/>
    </p:embeddedFont>
    <p:embeddedFont>
      <p:font typeface="Arimo Bold" panose="020B0604020202020204" charset="0"/>
      <p:regular r:id="rId17"/>
    </p:embeddedFont>
    <p:embeddedFont>
      <p:font typeface="Cambria Math" panose="02040503050406030204" pitchFamily="18" charset="0"/>
      <p:regular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  <p:embeddedFont>
      <p:font typeface="Kristen ITC" panose="03050502040202030202" pitchFamily="66" charset="0"/>
      <p:regular r:id="rId23"/>
    </p:embeddedFont>
    <p:embeddedFont>
      <p:font typeface="Fira Sans Bold Bold" panose="020B0604020202020204" charset="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696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tableStyles" Target="tableStyle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eg"/><Relationship Id="rId7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1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sv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13" Type="http://schemas.openxmlformats.org/officeDocument/2006/relationships/image" Target="../media/image22.png"/><Relationship Id="rId3" Type="http://schemas.openxmlformats.org/officeDocument/2006/relationships/image" Target="../media/image43.svg"/><Relationship Id="rId7" Type="http://schemas.openxmlformats.org/officeDocument/2006/relationships/image" Target="../media/image17.png"/><Relationship Id="rId12" Type="http://schemas.openxmlformats.org/officeDocument/2006/relationships/image" Target="../media/image2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svg"/><Relationship Id="rId11" Type="http://schemas.openxmlformats.org/officeDocument/2006/relationships/image" Target="../media/image20.png"/><Relationship Id="rId5" Type="http://schemas.openxmlformats.org/officeDocument/2006/relationships/image" Target="../media/image12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1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0.svg"/><Relationship Id="rId3" Type="http://schemas.openxmlformats.org/officeDocument/2006/relationships/image" Target="../media/image430.svg"/><Relationship Id="rId7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0.svg"/><Relationship Id="rId11" Type="http://schemas.openxmlformats.org/officeDocument/2006/relationships/image" Target="../media/image26.png"/><Relationship Id="rId5" Type="http://schemas.openxmlformats.org/officeDocument/2006/relationships/image" Target="../media/image12.png"/><Relationship Id="rId10" Type="http://schemas.openxmlformats.org/officeDocument/2006/relationships/image" Target="../media/image25.png"/><Relationship Id="rId4" Type="http://schemas.openxmlformats.org/officeDocument/2006/relationships/image" Target="../media/image11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">
            <a:extLst>
              <a:ext uri="{FF2B5EF4-FFF2-40B4-BE49-F238E27FC236}">
                <a16:creationId xmlns:a16="http://schemas.microsoft.com/office/drawing/2014/main" id="{884DB41E-D30A-4296-87CE-28599ECB97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3" y="0"/>
            <a:ext cx="18283238" cy="10287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B158445-69C0-4BCE-A34F-DF7ADDEAEE3C}"/>
              </a:ext>
            </a:extLst>
          </p:cNvPr>
          <p:cNvSpPr/>
          <p:nvPr/>
        </p:nvSpPr>
        <p:spPr>
          <a:xfrm>
            <a:off x="213343" y="180656"/>
            <a:ext cx="17889446" cy="9925689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189"/>
            <a:endParaRPr lang="en-US" sz="2699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1" name="Picture 10" descr="rutherford.jpg">
            <a:extLst>
              <a:ext uri="{FF2B5EF4-FFF2-40B4-BE49-F238E27FC236}">
                <a16:creationId xmlns:a16="http://schemas.microsoft.com/office/drawing/2014/main" id="{0C717CB3-448E-4E62-B294-3148A71BCE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497" y="5491498"/>
            <a:ext cx="4000500" cy="445361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651DEBE7-4F10-4192-95C1-DDECFB80F381}"/>
              </a:ext>
            </a:extLst>
          </p:cNvPr>
          <p:cNvGrpSpPr/>
          <p:nvPr/>
        </p:nvGrpSpPr>
        <p:grpSpPr>
          <a:xfrm>
            <a:off x="7315197" y="5653282"/>
            <a:ext cx="4000500" cy="4130043"/>
            <a:chOff x="8291331" y="3489905"/>
            <a:chExt cx="2362200" cy="2508493"/>
          </a:xfrm>
        </p:grpSpPr>
        <p:pic>
          <p:nvPicPr>
            <p:cNvPr id="10" name="Picture 9" descr="200px-J.J_Thomson.jpg">
              <a:extLst>
                <a:ext uri="{FF2B5EF4-FFF2-40B4-BE49-F238E27FC236}">
                  <a16:creationId xmlns:a16="http://schemas.microsoft.com/office/drawing/2014/main" id="{877C8E8B-29A8-4C2E-B6A5-74EF922CDA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91331" y="3489905"/>
              <a:ext cx="2362200" cy="2508493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39DC19A-4AF3-488D-BB15-1ABFC422D70F}"/>
                </a:ext>
              </a:extLst>
            </p:cNvPr>
            <p:cNvSpPr txBox="1"/>
            <p:nvPr/>
          </p:nvSpPr>
          <p:spPr>
            <a:xfrm>
              <a:off x="8291331" y="5629066"/>
              <a:ext cx="2362200" cy="30844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700" dirty="0">
                  <a:solidFill>
                    <a:prstClr val="black"/>
                  </a:solidFill>
                  <a:latin typeface="Constantia"/>
                </a:rPr>
                <a:t>Joseph John Thomson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3A41F93-565A-493C-8D44-AE3C1CD71E5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8698" y="5449862"/>
            <a:ext cx="4520900" cy="4511577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0BCD19-EFFF-46F9-AFAE-478015AB0818}"/>
              </a:ext>
            </a:extLst>
          </p:cNvPr>
          <p:cNvSpPr txBox="1">
            <a:spLocks/>
          </p:cNvSpPr>
          <p:nvPr/>
        </p:nvSpPr>
        <p:spPr>
          <a:xfrm>
            <a:off x="1028700" y="791168"/>
            <a:ext cx="16573503" cy="41300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137124" tIns="68562" rIns="137124" bIns="68562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Consolas" panose="020B0609020204030204" pitchFamily="49" charset="0"/>
                <a:ea typeface="+mj-ea"/>
                <a:cs typeface="Consolas" panose="020B0609020204030204" pitchFamily="49" charset="0"/>
              </a:defRPr>
            </a:lvl1pPr>
          </a:lstStyle>
          <a:p>
            <a:pPr algn="just" defTabSz="1371189">
              <a:spcBef>
                <a:spcPts val="450"/>
              </a:spcBef>
              <a:spcAft>
                <a:spcPts val="450"/>
              </a:spcAft>
            </a:pPr>
            <a:r>
              <a:rPr lang="en-US" sz="75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Kristen ITC" panose="03050502040202030202" pitchFamily="66" charset="0"/>
                <a:ea typeface="Cambria Math" panose="02040503050406030204" pitchFamily="18" charset="0"/>
                <a:cs typeface="Times New Roman" panose="02020603050405020304" pitchFamily="18" charset="0"/>
              </a:rPr>
              <a:t>		</a:t>
            </a:r>
            <a:r>
              <a:rPr lang="en-US" sz="7500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Kristen ITC" panose="03050502040202030202" pitchFamily="66" charset="0"/>
                <a:ea typeface="Cambria Math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lang="en-US" sz="75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Kristen ITC" panose="03050502040202030202" pitchFamily="66" charset="0"/>
                <a:ea typeface="Cambria Math" panose="02040503050406030204" pitchFamily="18" charset="0"/>
                <a:cs typeface="Times New Roman" panose="02020603050405020304" pitchFamily="18" charset="0"/>
              </a:rPr>
              <a:t> 3: </a:t>
            </a:r>
          </a:p>
          <a:p>
            <a:pPr algn="ctr" defTabSz="1371189">
              <a:spcBef>
                <a:spcPts val="450"/>
              </a:spcBef>
              <a:spcAft>
                <a:spcPts val="450"/>
              </a:spcAft>
            </a:pPr>
            <a:r>
              <a:rPr lang="en-US" sz="90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LUYỆN TẬP</a:t>
            </a:r>
          </a:p>
          <a:p>
            <a:pPr defTabSz="1371189">
              <a:spcBef>
                <a:spcPts val="450"/>
              </a:spcBef>
              <a:spcAft>
                <a:spcPts val="450"/>
              </a:spcAft>
            </a:pPr>
            <a:r>
              <a:rPr lang="en-US" sz="90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THÀNH PHẦN NGUYÊN TỬ</a:t>
            </a:r>
            <a:endParaRPr lang="en-US" sz="9000" dirty="0">
              <a:ln>
                <a:solidFill>
                  <a:srgbClr val="C00000"/>
                </a:solidFill>
              </a:ln>
              <a:solidFill>
                <a:srgbClr val="C00000"/>
              </a:solidFill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Graphic 25" descr="Atom">
            <a:extLst>
              <a:ext uri="{FF2B5EF4-FFF2-40B4-BE49-F238E27FC236}">
                <a16:creationId xmlns:a16="http://schemas.microsoft.com/office/drawing/2014/main" id="{371F6F97-DD98-4F88-988E-BB583E7B686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 rot="18507613">
            <a:off x="15803219" y="2997243"/>
            <a:ext cx="1988334" cy="1988334"/>
          </a:xfrm>
          <a:prstGeom prst="rect">
            <a:avLst/>
          </a:prstGeom>
        </p:spPr>
      </p:pic>
      <p:pic>
        <p:nvPicPr>
          <p:cNvPr id="28" name="Graphic 27" descr="Atom">
            <a:extLst>
              <a:ext uri="{FF2B5EF4-FFF2-40B4-BE49-F238E27FC236}">
                <a16:creationId xmlns:a16="http://schemas.microsoft.com/office/drawing/2014/main" id="{3E07C8A1-F4FB-4D96-B219-FCA22330A27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 rot="18507613">
            <a:off x="2117147" y="955196"/>
            <a:ext cx="1988334" cy="198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1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FA4DC29D-D792-475A-85CA-01BD7A6F5330}"/>
              </a:ext>
            </a:extLst>
          </p:cNvPr>
          <p:cNvGrpSpPr/>
          <p:nvPr/>
        </p:nvGrpSpPr>
        <p:grpSpPr>
          <a:xfrm>
            <a:off x="8987619" y="6578233"/>
            <a:ext cx="1514547" cy="2149548"/>
            <a:chOff x="5877998" y="4391817"/>
            <a:chExt cx="1009698" cy="1433032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BEE1AE0-28BD-4C2A-BC5B-C0EFB2FD2BB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77998" y="4616634"/>
              <a:ext cx="706599" cy="53419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6BD972F8-F7BC-4651-959B-7C69059C1746}"/>
                </a:ext>
              </a:extLst>
            </p:cNvPr>
            <p:cNvCxnSpPr>
              <a:cxnSpLocks/>
            </p:cNvCxnSpPr>
            <p:nvPr/>
          </p:nvCxnSpPr>
          <p:spPr>
            <a:xfrm>
              <a:off x="5882883" y="5173975"/>
              <a:ext cx="906826" cy="60119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21A5E76-481C-45DA-AA68-250548A8EBBF}"/>
                </a:ext>
              </a:extLst>
            </p:cNvPr>
            <p:cNvSpPr txBox="1"/>
            <p:nvPr/>
          </p:nvSpPr>
          <p:spPr>
            <a:xfrm rot="19508177">
              <a:off x="6378060" y="4391817"/>
              <a:ext cx="167672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>
                  <a:solidFill>
                    <a:schemeClr val="bg1"/>
                  </a:solidFill>
                </a:rPr>
                <a:t>&gt;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7AA0A49-6F7D-4DE8-AF70-410D0515AD18}"/>
                </a:ext>
              </a:extLst>
            </p:cNvPr>
            <p:cNvSpPr txBox="1"/>
            <p:nvPr/>
          </p:nvSpPr>
          <p:spPr>
            <a:xfrm rot="1545292">
              <a:off x="6534821" y="5209296"/>
              <a:ext cx="352875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bg1"/>
                  </a:solidFill>
                </a:rPr>
                <a:t>&gt;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DEC97565-72ED-449A-ADDD-78DE502F8BF8}"/>
              </a:ext>
            </a:extLst>
          </p:cNvPr>
          <p:cNvSpPr/>
          <p:nvPr/>
        </p:nvSpPr>
        <p:spPr>
          <a:xfrm>
            <a:off x="157087" y="180656"/>
            <a:ext cx="17917574" cy="9925689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189">
              <a:defRPr/>
            </a:pPr>
            <a:endParaRPr lang="en-US" sz="2699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5A000A-6566-44D8-9835-0A3940BCF1C0}"/>
              </a:ext>
            </a:extLst>
          </p:cNvPr>
          <p:cNvSpPr txBox="1"/>
          <p:nvPr/>
        </p:nvSpPr>
        <p:spPr>
          <a:xfrm>
            <a:off x="457200" y="1822557"/>
            <a:ext cx="10573728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500" b="1" u="sng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5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u="sng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45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u="sng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cấu</a:t>
            </a:r>
            <a:r>
              <a:rPr lang="en-US" sz="45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u="sng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45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u="sng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5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u="sng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45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u="sng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45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E1745C3-FBEF-46DE-953E-38924BFEF1CE}"/>
              </a:ext>
            </a:extLst>
          </p:cNvPr>
          <p:cNvSpPr/>
          <p:nvPr/>
        </p:nvSpPr>
        <p:spPr>
          <a:xfrm>
            <a:off x="2600772" y="485249"/>
            <a:ext cx="13030200" cy="114813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– KIẾN THỨC CẦN NẮM VỮNG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672719D-18C2-4A95-9BE4-F33BED848269}"/>
              </a:ext>
            </a:extLst>
          </p:cNvPr>
          <p:cNvSpPr/>
          <p:nvPr/>
        </p:nvSpPr>
        <p:spPr>
          <a:xfrm>
            <a:off x="455357" y="5115299"/>
            <a:ext cx="3086100" cy="21717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TỬ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26F6B5D-893F-47BA-BBB6-4C7243723A2D}"/>
              </a:ext>
            </a:extLst>
          </p:cNvPr>
          <p:cNvGrpSpPr/>
          <p:nvPr/>
        </p:nvGrpSpPr>
        <p:grpSpPr>
          <a:xfrm>
            <a:off x="3552016" y="3420126"/>
            <a:ext cx="2835245" cy="4695230"/>
            <a:chOff x="2901051" y="2059226"/>
            <a:chExt cx="1890163" cy="3130153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0E3AA4E-0566-408E-B3D9-389F7CEA7332}"/>
                </a:ext>
              </a:extLst>
            </p:cNvPr>
            <p:cNvCxnSpPr>
              <a:cxnSpLocks/>
            </p:cNvCxnSpPr>
            <p:nvPr/>
          </p:nvCxnSpPr>
          <p:spPr>
            <a:xfrm>
              <a:off x="2901051" y="3913241"/>
              <a:ext cx="868598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30799B2-1795-4766-9A51-6A6E82F8E6A6}"/>
                </a:ext>
              </a:extLst>
            </p:cNvPr>
            <p:cNvCxnSpPr>
              <a:cxnSpLocks/>
            </p:cNvCxnSpPr>
            <p:nvPr/>
          </p:nvCxnSpPr>
          <p:spPr>
            <a:xfrm>
              <a:off x="3769649" y="2382392"/>
              <a:ext cx="0" cy="251460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C10FC29-A13B-417C-8696-7121D23842C2}"/>
                </a:ext>
              </a:extLst>
            </p:cNvPr>
            <p:cNvCxnSpPr>
              <a:cxnSpLocks/>
            </p:cNvCxnSpPr>
            <p:nvPr/>
          </p:nvCxnSpPr>
          <p:spPr>
            <a:xfrm>
              <a:off x="3769649" y="4896992"/>
              <a:ext cx="868598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4EF266E-68FE-4A0D-92A6-769854F8F54C}"/>
                </a:ext>
              </a:extLst>
            </p:cNvPr>
            <p:cNvCxnSpPr>
              <a:cxnSpLocks/>
            </p:cNvCxnSpPr>
            <p:nvPr/>
          </p:nvCxnSpPr>
          <p:spPr>
            <a:xfrm>
              <a:off x="3769649" y="2382392"/>
              <a:ext cx="868598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CC224A7-63F4-4938-82A0-6CE1726FFAC1}"/>
                </a:ext>
              </a:extLst>
            </p:cNvPr>
            <p:cNvSpPr txBox="1"/>
            <p:nvPr/>
          </p:nvSpPr>
          <p:spPr>
            <a:xfrm>
              <a:off x="4438339" y="2059226"/>
              <a:ext cx="352875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bg1"/>
                  </a:solidFill>
                </a:rPr>
                <a:t>&gt;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067F351-8050-4DB2-AFF4-0E10778F0502}"/>
                </a:ext>
              </a:extLst>
            </p:cNvPr>
            <p:cNvSpPr txBox="1"/>
            <p:nvPr/>
          </p:nvSpPr>
          <p:spPr>
            <a:xfrm>
              <a:off x="4431299" y="4573826"/>
              <a:ext cx="352875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bg1"/>
                  </a:solidFill>
                </a:rPr>
                <a:t>&gt;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C2CCA387-F760-4419-8637-DDC3B9F34097}"/>
              </a:ext>
            </a:extLst>
          </p:cNvPr>
          <p:cNvSpPr txBox="1"/>
          <p:nvPr/>
        </p:nvSpPr>
        <p:spPr>
          <a:xfrm>
            <a:off x="6316580" y="3359282"/>
            <a:ext cx="3704860" cy="78483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rtlCol="0">
            <a:spAutoFit/>
          </a:bodyPr>
          <a:lstStyle/>
          <a:p>
            <a:r>
              <a:rPr lang="en-US" sz="4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Vỏ </a:t>
            </a:r>
            <a:r>
              <a:rPr lang="en-US" sz="4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4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4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484C2A-098A-4044-B32D-B9C22E80C04E}"/>
              </a:ext>
            </a:extLst>
          </p:cNvPr>
          <p:cNvSpPr txBox="1"/>
          <p:nvPr/>
        </p:nvSpPr>
        <p:spPr>
          <a:xfrm>
            <a:off x="6327140" y="7200431"/>
            <a:ext cx="2701381" cy="78483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rtlCol="0">
            <a:spAutoFit/>
          </a:bodyPr>
          <a:lstStyle/>
          <a:p>
            <a:r>
              <a:rPr lang="en-US" sz="4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Hạt</a:t>
            </a:r>
            <a:r>
              <a:rPr lang="en-US" sz="4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4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90677DF-4ACB-4D4D-B056-66D21456E4E9}"/>
              </a:ext>
            </a:extLst>
          </p:cNvPr>
          <p:cNvSpPr txBox="1"/>
          <p:nvPr/>
        </p:nvSpPr>
        <p:spPr>
          <a:xfrm>
            <a:off x="10219940" y="3122680"/>
            <a:ext cx="2428206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33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</a:t>
            </a:r>
          </a:p>
          <a:p>
            <a:pPr algn="ctr"/>
            <a:r>
              <a:rPr lang="en-US" sz="4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(E)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698122F-B589-467D-971F-DEF51EA0B3FB}"/>
              </a:ext>
            </a:extLst>
          </p:cNvPr>
          <p:cNvGrpSpPr/>
          <p:nvPr/>
        </p:nvGrpSpPr>
        <p:grpSpPr>
          <a:xfrm>
            <a:off x="12840535" y="2929784"/>
            <a:ext cx="231941" cy="2000357"/>
            <a:chOff x="9759102" y="2919604"/>
            <a:chExt cx="868598" cy="2514600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33750E6A-656B-4907-9CFA-89D50FA8707F}"/>
                </a:ext>
              </a:extLst>
            </p:cNvPr>
            <p:cNvCxnSpPr>
              <a:cxnSpLocks/>
            </p:cNvCxnSpPr>
            <p:nvPr/>
          </p:nvCxnSpPr>
          <p:spPr>
            <a:xfrm>
              <a:off x="9759102" y="2919604"/>
              <a:ext cx="0" cy="251460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F099023-3304-4C00-89F7-A907E6C08D91}"/>
                </a:ext>
              </a:extLst>
            </p:cNvPr>
            <p:cNvCxnSpPr>
              <a:cxnSpLocks/>
            </p:cNvCxnSpPr>
            <p:nvPr/>
          </p:nvCxnSpPr>
          <p:spPr>
            <a:xfrm>
              <a:off x="9759102" y="5434204"/>
              <a:ext cx="868598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F4469CA9-EC99-464C-8699-37A5497D61BB}"/>
                </a:ext>
              </a:extLst>
            </p:cNvPr>
            <p:cNvCxnSpPr>
              <a:cxnSpLocks/>
            </p:cNvCxnSpPr>
            <p:nvPr/>
          </p:nvCxnSpPr>
          <p:spPr>
            <a:xfrm>
              <a:off x="9759102" y="2919604"/>
              <a:ext cx="868598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188868E1-4AA1-4122-BBAE-89F368DCC277}"/>
              </a:ext>
            </a:extLst>
          </p:cNvPr>
          <p:cNvSpPr txBox="1"/>
          <p:nvPr/>
        </p:nvSpPr>
        <p:spPr>
          <a:xfrm>
            <a:off x="10233893" y="5968699"/>
            <a:ext cx="2400300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33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Proton</a:t>
            </a:r>
          </a:p>
          <a:p>
            <a:pPr algn="ctr"/>
            <a:r>
              <a:rPr lang="en-US" sz="4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(P)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45B09AA-A69E-4EF3-8E48-391A6058355D}"/>
              </a:ext>
            </a:extLst>
          </p:cNvPr>
          <p:cNvSpPr txBox="1"/>
          <p:nvPr/>
        </p:nvSpPr>
        <p:spPr>
          <a:xfrm>
            <a:off x="10443942" y="8430331"/>
            <a:ext cx="2400300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33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Nơtron</a:t>
            </a:r>
            <a:endParaRPr lang="en-US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(N)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B006A4D-76BA-454D-9790-C161F30B9B3A}"/>
              </a:ext>
            </a:extLst>
          </p:cNvPr>
          <p:cNvGrpSpPr/>
          <p:nvPr/>
        </p:nvGrpSpPr>
        <p:grpSpPr>
          <a:xfrm>
            <a:off x="653158" y="10707252"/>
            <a:ext cx="2667416" cy="3028778"/>
            <a:chOff x="2359383" y="4134099"/>
            <a:chExt cx="1778277" cy="2019185"/>
          </a:xfrm>
        </p:grpSpPr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42C8B6A9-038A-40A0-BCB0-D98DA2A3CEF7}"/>
                </a:ext>
              </a:extLst>
            </p:cNvPr>
            <p:cNvCxnSpPr>
              <a:cxnSpLocks/>
              <a:stCxn id="3" idx="3"/>
            </p:cNvCxnSpPr>
            <p:nvPr/>
          </p:nvCxnSpPr>
          <p:spPr>
            <a:xfrm>
              <a:off x="2359383" y="4134099"/>
              <a:ext cx="935872" cy="20191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7839990-6174-4B9D-BDFC-846147C2CFA7}"/>
                </a:ext>
              </a:extLst>
            </p:cNvPr>
            <p:cNvSpPr txBox="1"/>
            <p:nvPr/>
          </p:nvSpPr>
          <p:spPr>
            <a:xfrm rot="3252024">
              <a:off x="3653446" y="5578365"/>
              <a:ext cx="352875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bg1"/>
                  </a:solidFill>
                </a:rPr>
                <a:t>&gt;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4B06AB91-7F23-484F-987F-13B3B3A0BBB4}"/>
                  </a:ext>
                </a:extLst>
              </p:cNvPr>
              <p:cNvSpPr txBox="1"/>
              <p:nvPr/>
            </p:nvSpPr>
            <p:spPr>
              <a:xfrm>
                <a:off x="13054263" y="3461702"/>
                <a:ext cx="4538422" cy="1477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5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n-US" sz="4500" b="1" baseline="-250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45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5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5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-1,602.10</a:t>
                </a:r>
                <a:r>
                  <a:rPr lang="en-US" sz="4500" b="1" baseline="300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-19</a:t>
                </a:r>
                <a:r>
                  <a:rPr lang="en-US" sz="45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</a:p>
              <a:p>
                <a:r>
                  <a:rPr lang="en-US" sz="45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quy</a:t>
                </a:r>
                <a:r>
                  <a:rPr lang="en-US" sz="45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ước</a:t>
                </a:r>
                <a:r>
                  <a:rPr lang="en-US" sz="45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 1-</a:t>
                </a:r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4B06AB91-7F23-484F-987F-13B3B3A0BB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54263" y="3461702"/>
                <a:ext cx="4538422" cy="1477328"/>
              </a:xfrm>
              <a:prstGeom prst="rect">
                <a:avLst/>
              </a:prstGeom>
              <a:blipFill>
                <a:blip r:embed="rId2"/>
                <a:stretch>
                  <a:fillRect l="-5638" t="-8678" r="-4966" b="-19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D1C2A24C-0230-4022-AC45-5AE323847925}"/>
                  </a:ext>
                </a:extLst>
              </p:cNvPr>
              <p:cNvSpPr txBox="1"/>
              <p:nvPr/>
            </p:nvSpPr>
            <p:spPr>
              <a:xfrm>
                <a:off x="13161779" y="6305774"/>
                <a:ext cx="4387740" cy="1477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5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n-US" sz="4500" b="1" baseline="-250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US" sz="45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500" b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5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1,602.10</a:t>
                </a:r>
                <a:r>
                  <a:rPr lang="en-US" sz="4500" b="1" baseline="300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-19</a:t>
                </a:r>
                <a:r>
                  <a:rPr lang="en-US" sz="45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</a:p>
              <a:p>
                <a:r>
                  <a:rPr lang="en-US" sz="45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quy</a:t>
                </a:r>
                <a:r>
                  <a:rPr lang="en-US" sz="45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500" b="1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ước</a:t>
                </a:r>
                <a:r>
                  <a:rPr lang="en-US" sz="45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1+</a:t>
                </a:r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D1C2A24C-0230-4022-AC45-5AE3238479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61779" y="6305774"/>
                <a:ext cx="4387740" cy="1477328"/>
              </a:xfrm>
              <a:prstGeom prst="rect">
                <a:avLst/>
              </a:prstGeom>
              <a:blipFill>
                <a:blip r:embed="rId3"/>
                <a:stretch>
                  <a:fillRect l="-5833" t="-8642" r="-5278" b="-193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DC05C737-3438-4022-BAC3-F9458F7A31AC}"/>
                  </a:ext>
                </a:extLst>
              </p:cNvPr>
              <p:cNvSpPr txBox="1"/>
              <p:nvPr/>
            </p:nvSpPr>
            <p:spPr>
              <a:xfrm>
                <a:off x="13509864" y="8954489"/>
                <a:ext cx="1798890" cy="7848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5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n-US" sz="4500" b="1" baseline="-250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45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500" b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500" b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</m:oMath>
                </a14:m>
                <a:endParaRPr lang="en-US" sz="45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DC05C737-3438-4022-BAC3-F9458F7A31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09864" y="8954489"/>
                <a:ext cx="1798890" cy="784830"/>
              </a:xfrm>
              <a:prstGeom prst="rect">
                <a:avLst/>
              </a:prstGeom>
              <a:blipFill>
                <a:blip r:embed="rId4"/>
                <a:stretch>
                  <a:fillRect l="-14237" t="-16279" b="-372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8" name="Group 77">
            <a:extLst>
              <a:ext uri="{FF2B5EF4-FFF2-40B4-BE49-F238E27FC236}">
                <a16:creationId xmlns:a16="http://schemas.microsoft.com/office/drawing/2014/main" id="{A3B62CB8-7DE8-4113-A105-D1183DE4907C}"/>
              </a:ext>
            </a:extLst>
          </p:cNvPr>
          <p:cNvGrpSpPr/>
          <p:nvPr/>
        </p:nvGrpSpPr>
        <p:grpSpPr>
          <a:xfrm>
            <a:off x="12984400" y="5763799"/>
            <a:ext cx="231941" cy="2064980"/>
            <a:chOff x="9759102" y="2919604"/>
            <a:chExt cx="868598" cy="2514600"/>
          </a:xfrm>
        </p:grpSpPr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1A5BD617-4E2C-4C3A-8BD8-8C3A6BFA59D0}"/>
                </a:ext>
              </a:extLst>
            </p:cNvPr>
            <p:cNvCxnSpPr>
              <a:cxnSpLocks/>
            </p:cNvCxnSpPr>
            <p:nvPr/>
          </p:nvCxnSpPr>
          <p:spPr>
            <a:xfrm>
              <a:off x="9759102" y="2919604"/>
              <a:ext cx="0" cy="251460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DBD18EE7-9242-4580-83C2-68FDEA131E89}"/>
                </a:ext>
              </a:extLst>
            </p:cNvPr>
            <p:cNvCxnSpPr>
              <a:cxnSpLocks/>
            </p:cNvCxnSpPr>
            <p:nvPr/>
          </p:nvCxnSpPr>
          <p:spPr>
            <a:xfrm>
              <a:off x="9759102" y="5434204"/>
              <a:ext cx="868598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36FDC000-88D9-4658-92AA-667D603F0F72}"/>
                </a:ext>
              </a:extLst>
            </p:cNvPr>
            <p:cNvCxnSpPr>
              <a:cxnSpLocks/>
            </p:cNvCxnSpPr>
            <p:nvPr/>
          </p:nvCxnSpPr>
          <p:spPr>
            <a:xfrm>
              <a:off x="9759102" y="2919604"/>
              <a:ext cx="868598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2C3F3FF-BB68-4D9D-AD9C-676652A66310}"/>
              </a:ext>
            </a:extLst>
          </p:cNvPr>
          <p:cNvGrpSpPr/>
          <p:nvPr/>
        </p:nvGrpSpPr>
        <p:grpSpPr>
          <a:xfrm>
            <a:off x="13097033" y="8364329"/>
            <a:ext cx="269618" cy="1589496"/>
            <a:chOff x="9759102" y="2919604"/>
            <a:chExt cx="868598" cy="2514600"/>
          </a:xfrm>
        </p:grpSpPr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47CA8545-F4DC-468C-A6AC-F03BC9460045}"/>
                </a:ext>
              </a:extLst>
            </p:cNvPr>
            <p:cNvCxnSpPr>
              <a:cxnSpLocks/>
            </p:cNvCxnSpPr>
            <p:nvPr/>
          </p:nvCxnSpPr>
          <p:spPr>
            <a:xfrm>
              <a:off x="9759102" y="2919604"/>
              <a:ext cx="0" cy="251460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78B604F8-05A6-47D2-965C-17FB60155E65}"/>
                </a:ext>
              </a:extLst>
            </p:cNvPr>
            <p:cNvCxnSpPr>
              <a:cxnSpLocks/>
            </p:cNvCxnSpPr>
            <p:nvPr/>
          </p:nvCxnSpPr>
          <p:spPr>
            <a:xfrm>
              <a:off x="9759102" y="5434204"/>
              <a:ext cx="868598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09FCD8B0-7D11-4ED3-9E43-496DF051C57E}"/>
                </a:ext>
              </a:extLst>
            </p:cNvPr>
            <p:cNvCxnSpPr>
              <a:cxnSpLocks/>
            </p:cNvCxnSpPr>
            <p:nvPr/>
          </p:nvCxnSpPr>
          <p:spPr>
            <a:xfrm>
              <a:off x="9759102" y="2919604"/>
              <a:ext cx="868598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E0BD06BA-7FE0-4E43-B54B-E07F33B73AC5}"/>
              </a:ext>
            </a:extLst>
          </p:cNvPr>
          <p:cNvSpPr txBox="1"/>
          <p:nvPr/>
        </p:nvSpPr>
        <p:spPr>
          <a:xfrm>
            <a:off x="546734" y="4168142"/>
            <a:ext cx="2922036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33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SỐ E = SỐ P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6E8D2DB4-CC5F-47B4-AC3D-30DE0394FD59}"/>
              </a:ext>
            </a:extLst>
          </p:cNvPr>
          <p:cNvSpPr txBox="1"/>
          <p:nvPr/>
        </p:nvSpPr>
        <p:spPr>
          <a:xfrm>
            <a:off x="533655" y="7613634"/>
            <a:ext cx="2922036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33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= P + E + N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2Z + N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= 2P + N</a:t>
            </a:r>
          </a:p>
        </p:txBody>
      </p:sp>
    </p:spTree>
    <p:extLst>
      <p:ext uri="{BB962C8B-B14F-4D97-AF65-F5344CB8AC3E}">
        <p14:creationId xmlns:p14="http://schemas.microsoft.com/office/powerpoint/2010/main" val="42042020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" grpId="0" animBg="1"/>
      <p:bldP spid="18" grpId="0" animBg="1"/>
      <p:bldP spid="19" grpId="0" animBg="1"/>
      <p:bldP spid="31" grpId="0" uiExpand="1" build="p" animBg="1"/>
      <p:bldP spid="54" grpId="0" uiExpand="1" build="p" animBg="1"/>
      <p:bldP spid="55" grpId="0" uiExpand="1" build="p" animBg="1"/>
      <p:bldP spid="73" grpId="0"/>
      <p:bldP spid="74" grpId="0"/>
      <p:bldP spid="75" grpId="0"/>
      <p:bldP spid="86" grpId="0" animBg="1"/>
      <p:bldP spid="8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EC97565-72ED-449A-ADDD-78DE502F8BF8}"/>
              </a:ext>
            </a:extLst>
          </p:cNvPr>
          <p:cNvSpPr/>
          <p:nvPr/>
        </p:nvSpPr>
        <p:spPr>
          <a:xfrm>
            <a:off x="157087" y="180656"/>
            <a:ext cx="17917574" cy="9925689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189">
              <a:defRPr/>
            </a:pPr>
            <a:endParaRPr lang="en-US" sz="2699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5A000A-6566-44D8-9835-0A3940BCF1C0}"/>
              </a:ext>
            </a:extLst>
          </p:cNvPr>
          <p:cNvSpPr txBox="1"/>
          <p:nvPr/>
        </p:nvSpPr>
        <p:spPr>
          <a:xfrm>
            <a:off x="1417370" y="1754676"/>
            <a:ext cx="6899646" cy="941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sz="4800" b="1" u="sng" dirty="0">
                <a:solidFill>
                  <a:srgbClr val="FFFF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2. </a:t>
            </a:r>
            <a:r>
              <a:rPr lang="en-US" sz="4800" b="1" u="sng" dirty="0" err="1">
                <a:solidFill>
                  <a:srgbClr val="FFFF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Hạt</a:t>
            </a:r>
            <a:r>
              <a:rPr lang="en-US" sz="4800" b="1" u="sng" dirty="0">
                <a:solidFill>
                  <a:srgbClr val="FFFF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4800" b="1" u="sng" dirty="0" err="1">
                <a:solidFill>
                  <a:srgbClr val="FFFF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nhân</a:t>
            </a:r>
            <a:r>
              <a:rPr lang="en-US" sz="4800" b="1" u="sng" dirty="0">
                <a:solidFill>
                  <a:srgbClr val="FFFF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4800" b="1" u="sng" dirty="0" err="1">
                <a:solidFill>
                  <a:srgbClr val="FFFF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nguyên</a:t>
            </a:r>
            <a:r>
              <a:rPr lang="en-US" sz="4800" b="1" u="sng" dirty="0">
                <a:solidFill>
                  <a:srgbClr val="FFFF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4800" b="1" u="sng" dirty="0" err="1">
                <a:solidFill>
                  <a:srgbClr val="FFFF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tư</a:t>
            </a:r>
            <a:r>
              <a:rPr lang="en-US" sz="4800" b="1" u="sng" dirty="0">
                <a:solidFill>
                  <a:srgbClr val="FFFF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̉:</a:t>
            </a:r>
            <a:endParaRPr lang="en-US" sz="4800" u="sng" dirty="0">
              <a:solidFill>
                <a:srgbClr val="002060"/>
              </a:solidFill>
              <a:latin typeface="Times New Roman"/>
              <a:ea typeface="Calibri"/>
              <a:cs typeface="Times New Roman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98B9EFC-BAD3-4608-A1AD-14480C13FE33}"/>
              </a:ext>
            </a:extLst>
          </p:cNvPr>
          <p:cNvGrpSpPr/>
          <p:nvPr/>
        </p:nvGrpSpPr>
        <p:grpSpPr>
          <a:xfrm>
            <a:off x="8706080" y="11274050"/>
            <a:ext cx="2451027" cy="1616274"/>
            <a:chOff x="6212994" y="5365941"/>
            <a:chExt cx="1634018" cy="107751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7DCCEFA-7409-4815-8797-4505B7608BB5}"/>
                </a:ext>
              </a:extLst>
            </p:cNvPr>
            <p:cNvSpPr txBox="1"/>
            <p:nvPr/>
          </p:nvSpPr>
          <p:spPr>
            <a:xfrm>
              <a:off x="6551612" y="5444211"/>
              <a:ext cx="1295400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0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BFB5948-FB81-4774-9D9A-E5959D4E4B18}"/>
                </a:ext>
              </a:extLst>
            </p:cNvPr>
            <p:cNvSpPr txBox="1"/>
            <p:nvPr/>
          </p:nvSpPr>
          <p:spPr>
            <a:xfrm>
              <a:off x="6212994" y="5889459"/>
              <a:ext cx="79915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502584A-FD79-4758-9A43-E652E1A38016}"/>
                </a:ext>
              </a:extLst>
            </p:cNvPr>
            <p:cNvSpPr txBox="1"/>
            <p:nvPr/>
          </p:nvSpPr>
          <p:spPr>
            <a:xfrm>
              <a:off x="6212994" y="5365941"/>
              <a:ext cx="7991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500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BE50D629-6C29-41DA-A2F0-AE824B6BDB9B}"/>
              </a:ext>
            </a:extLst>
          </p:cNvPr>
          <p:cNvSpPr txBox="1"/>
          <p:nvPr/>
        </p:nvSpPr>
        <p:spPr>
          <a:xfrm>
            <a:off x="8363351" y="1810491"/>
            <a:ext cx="1336568" cy="830997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 ;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884614-FC49-4FCE-8452-5F3694130DBE}"/>
              </a:ext>
            </a:extLst>
          </p:cNvPr>
          <p:cNvSpPr txBox="1"/>
          <p:nvPr/>
        </p:nvSpPr>
        <p:spPr>
          <a:xfrm>
            <a:off x="9372601" y="1795102"/>
            <a:ext cx="1336568" cy="830997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28BD70A-C5DE-4CAC-B2F7-34747F288D65}"/>
              </a:ext>
            </a:extLst>
          </p:cNvPr>
          <p:cNvSpPr txBox="1"/>
          <p:nvPr/>
        </p:nvSpPr>
        <p:spPr>
          <a:xfrm>
            <a:off x="1714500" y="3240593"/>
            <a:ext cx="11181375" cy="78483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</a:t>
            </a:r>
            <a:r>
              <a:rPr lang="en-US" sz="4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4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4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vị </a:t>
            </a:r>
            <a:r>
              <a:rPr lang="en-US" sz="4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điện</a:t>
            </a:r>
            <a:r>
              <a:rPr lang="en-US" sz="4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tích</a:t>
            </a:r>
            <a:r>
              <a:rPr lang="en-US" sz="4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hạt</a:t>
            </a:r>
            <a:r>
              <a:rPr lang="en-US" sz="4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4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4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4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</a:t>
            </a:r>
            <a:r>
              <a:rPr lang="en-US" sz="4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4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4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4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</a:t>
            </a:r>
            <a:r>
              <a:rPr lang="en-US" sz="4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4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8A87D29-9317-4241-BEAE-B626247DCABC}"/>
              </a:ext>
            </a:extLst>
          </p:cNvPr>
          <p:cNvSpPr txBox="1"/>
          <p:nvPr/>
        </p:nvSpPr>
        <p:spPr>
          <a:xfrm>
            <a:off x="1666398" y="5721278"/>
            <a:ext cx="8033520" cy="78483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Tổng</a:t>
            </a:r>
            <a:r>
              <a:rPr lang="en-US" sz="4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</a:t>
            </a:r>
            <a:r>
              <a:rPr lang="en-US" sz="4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4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hạt</a:t>
            </a:r>
            <a:r>
              <a:rPr lang="en-US" sz="4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có </a:t>
            </a:r>
            <a:r>
              <a:rPr lang="en-US" sz="4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hạt</a:t>
            </a:r>
            <a:r>
              <a:rPr lang="en-US" sz="4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4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5538791-7A1B-4158-9AE5-BC1D111EA314}"/>
              </a:ext>
            </a:extLst>
          </p:cNvPr>
          <p:cNvSpPr txBox="1"/>
          <p:nvPr/>
        </p:nvSpPr>
        <p:spPr>
          <a:xfrm>
            <a:off x="6973725" y="4707659"/>
            <a:ext cx="4663440" cy="784830"/>
          </a:xfrm>
          <a:prstGeom prst="rect">
            <a:avLst/>
          </a:prstGeom>
          <a:noFill/>
          <a:ln>
            <a:solidFill>
              <a:srgbClr val="FF0066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r>
              <a:rPr lang="en-US" sz="4500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</a:t>
            </a:r>
            <a:r>
              <a:rPr lang="en-US" sz="4500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4500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hiệu</a:t>
            </a:r>
            <a:r>
              <a:rPr lang="en-US" sz="4500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4500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4500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</a:t>
            </a:r>
            <a:endParaRPr lang="en-US" sz="4500" b="1" i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499DC59-3C6A-44EF-AB1D-DA47CE058F75}"/>
              </a:ext>
            </a:extLst>
          </p:cNvPr>
          <p:cNvSpPr txBox="1"/>
          <p:nvPr/>
        </p:nvSpPr>
        <p:spPr>
          <a:xfrm>
            <a:off x="5143501" y="6839369"/>
            <a:ext cx="2341268" cy="7848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+  N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E86E2AA-9A60-45D2-B35B-C6CA5E1F7E84}"/>
              </a:ext>
            </a:extLst>
          </p:cNvPr>
          <p:cNvSpPr txBox="1"/>
          <p:nvPr/>
        </p:nvSpPr>
        <p:spPr>
          <a:xfrm>
            <a:off x="8140049" y="6839369"/>
            <a:ext cx="1745019" cy="7848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A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5AD914C-57A8-40BC-9528-A93C7CFC5D2E}"/>
              </a:ext>
            </a:extLst>
          </p:cNvPr>
          <p:cNvSpPr txBox="1"/>
          <p:nvPr/>
        </p:nvSpPr>
        <p:spPr>
          <a:xfrm>
            <a:off x="10540349" y="6839369"/>
            <a:ext cx="3529526" cy="7848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 Z + N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91322E6-3C0D-433B-BF3F-2E3671D3C656}"/>
              </a:ext>
            </a:extLst>
          </p:cNvPr>
          <p:cNvSpPr txBox="1"/>
          <p:nvPr/>
        </p:nvSpPr>
        <p:spPr>
          <a:xfrm>
            <a:off x="7773113" y="8399489"/>
            <a:ext cx="2513888" cy="830997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r>
              <a:rPr lang="en-US" sz="48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</a:t>
            </a:r>
            <a:r>
              <a:rPr lang="en-US" sz="48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4800" b="1" i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khối</a:t>
            </a:r>
            <a:endParaRPr lang="en-US" sz="4800" b="1" i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E72CB05-3A4C-44ED-B2E6-F0242E97C176}"/>
              </a:ext>
            </a:extLst>
          </p:cNvPr>
          <p:cNvSpPr/>
          <p:nvPr/>
        </p:nvSpPr>
        <p:spPr>
          <a:xfrm>
            <a:off x="2600772" y="485249"/>
            <a:ext cx="13030200" cy="114813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– KIẾN THỨC CẦN NẮM VỮNG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550E4B2-1C1A-4703-9390-B0D4481B9D07}"/>
                  </a:ext>
                </a:extLst>
              </p:cNvPr>
              <p:cNvSpPr txBox="1"/>
              <p:nvPr/>
            </p:nvSpPr>
            <p:spPr>
              <a:xfrm>
                <a:off x="10381988" y="8399489"/>
                <a:ext cx="5248985" cy="830997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>
                <a:bevelT w="38100" h="57150" prst="angle"/>
              </a:sp3d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dirty="0">
                        <a:solidFill>
                          <a:srgbClr val="FF00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≈</m:t>
                    </m:r>
                  </m:oMath>
                </a14:m>
                <a:r>
                  <a:rPr lang="en-US" sz="4800" b="1" i="1" dirty="0">
                    <a:solidFill>
                      <a:srgbClr val="FF006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Nguyên </a:t>
                </a:r>
                <a:r>
                  <a:rPr lang="en-US" sz="4800" b="1" i="1" dirty="0" err="1">
                    <a:solidFill>
                      <a:srgbClr val="FF006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tư</a:t>
                </a:r>
                <a:r>
                  <a:rPr lang="en-US" sz="4800" b="1" i="1" dirty="0">
                    <a:solidFill>
                      <a:srgbClr val="FF006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̉ </a:t>
                </a:r>
                <a:r>
                  <a:rPr lang="en-US" sz="4800" b="1" i="1" dirty="0" err="1">
                    <a:solidFill>
                      <a:srgbClr val="FF006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khối</a:t>
                </a:r>
                <a:endParaRPr lang="en-US" sz="4800" b="1" i="1" dirty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550E4B2-1C1A-4703-9390-B0D4481B9D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1988" y="8399489"/>
                <a:ext cx="5248985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015B61AE-DAD0-4CB0-BB69-6A1D783E0133}"/>
              </a:ext>
            </a:extLst>
          </p:cNvPr>
          <p:cNvCxnSpPr>
            <a:cxnSpLocks/>
          </p:cNvCxnSpPr>
          <p:nvPr/>
        </p:nvCxnSpPr>
        <p:spPr>
          <a:xfrm>
            <a:off x="9073394" y="4005494"/>
            <a:ext cx="0" cy="702165"/>
          </a:xfrm>
          <a:prstGeom prst="straightConnector1">
            <a:avLst/>
          </a:prstGeom>
          <a:ln w="38100">
            <a:solidFill>
              <a:srgbClr val="FF0066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3424DE87-3F16-4356-8806-A319BD0C0157}"/>
              </a:ext>
            </a:extLst>
          </p:cNvPr>
          <p:cNvCxnSpPr>
            <a:cxnSpLocks/>
          </p:cNvCxnSpPr>
          <p:nvPr/>
        </p:nvCxnSpPr>
        <p:spPr>
          <a:xfrm>
            <a:off x="9196508" y="7535390"/>
            <a:ext cx="17499" cy="842559"/>
          </a:xfrm>
          <a:prstGeom prst="straightConnector1">
            <a:avLst/>
          </a:prstGeom>
          <a:ln w="38100">
            <a:solidFill>
              <a:srgbClr val="FF0066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401312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 tmFilter="0,0; .5, 1; 1, 1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 tmFilter="0,0; .5, 1; 1, 1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  <p:bldP spid="24" grpId="0"/>
      <p:bldP spid="25" grpId="0" animBg="1"/>
      <p:bldP spid="23" grpId="0" animBg="1"/>
      <p:bldP spid="27" grpId="0" animBg="1"/>
      <p:bldP spid="28" grpId="0" animBg="1"/>
      <p:bldP spid="30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EC97565-72ED-449A-ADDD-78DE502F8BF8}"/>
              </a:ext>
            </a:extLst>
          </p:cNvPr>
          <p:cNvSpPr/>
          <p:nvPr/>
        </p:nvSpPr>
        <p:spPr>
          <a:xfrm>
            <a:off x="157087" y="180656"/>
            <a:ext cx="17917574" cy="9925689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189">
              <a:defRPr/>
            </a:pPr>
            <a:endParaRPr lang="en-US" sz="2699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5A000A-6566-44D8-9835-0A3940BCF1C0}"/>
              </a:ext>
            </a:extLst>
          </p:cNvPr>
          <p:cNvSpPr txBox="1"/>
          <p:nvPr/>
        </p:nvSpPr>
        <p:spPr>
          <a:xfrm>
            <a:off x="2600773" y="3020528"/>
            <a:ext cx="6245621" cy="888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71600">
              <a:lnSpc>
                <a:spcPct val="115000"/>
              </a:lnSpc>
              <a:defRPr/>
            </a:pPr>
            <a:r>
              <a:rPr lang="en-US" sz="4500" b="1" dirty="0">
                <a:solidFill>
                  <a:srgbClr val="FFFF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4.  Kí </a:t>
            </a:r>
            <a:r>
              <a:rPr lang="en-US" sz="4500" b="1" dirty="0" err="1">
                <a:solidFill>
                  <a:srgbClr val="FFFF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hiệu</a:t>
            </a:r>
            <a:r>
              <a:rPr lang="en-US" sz="4500" b="1" dirty="0">
                <a:solidFill>
                  <a:srgbClr val="FFFF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4500" b="1" dirty="0" err="1">
                <a:solidFill>
                  <a:srgbClr val="FFFF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nguyên</a:t>
            </a:r>
            <a:r>
              <a:rPr lang="en-US" sz="4500" b="1" dirty="0">
                <a:solidFill>
                  <a:srgbClr val="FFFF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4500" b="1" dirty="0" err="1">
                <a:solidFill>
                  <a:srgbClr val="FFFF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tư</a:t>
            </a:r>
            <a:r>
              <a:rPr lang="en-US" sz="4500" b="1" dirty="0">
                <a:solidFill>
                  <a:srgbClr val="FFFF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̉: </a:t>
            </a:r>
            <a:endParaRPr lang="en-US" sz="4500" dirty="0">
              <a:solidFill>
                <a:srgbClr val="FFFF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0211430-8487-4C68-A6B1-01EA073D3EFE}"/>
              </a:ext>
            </a:extLst>
          </p:cNvPr>
          <p:cNvSpPr/>
          <p:nvPr/>
        </p:nvSpPr>
        <p:spPr>
          <a:xfrm>
            <a:off x="2600772" y="485249"/>
            <a:ext cx="13030200" cy="114813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– KIẾN THỨC CẦN NẮM VỮNG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13C2EE7-731E-4FBA-A003-B86CB978A243}"/>
              </a:ext>
            </a:extLst>
          </p:cNvPr>
          <p:cNvGrpSpPr/>
          <p:nvPr/>
        </p:nvGrpSpPr>
        <p:grpSpPr>
          <a:xfrm>
            <a:off x="10401300" y="4874008"/>
            <a:ext cx="3886200" cy="2682746"/>
            <a:chOff x="6212994" y="5365941"/>
            <a:chExt cx="1634018" cy="89186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90F624B-9417-4F8D-A21A-9C14F31253AA}"/>
                </a:ext>
              </a:extLst>
            </p:cNvPr>
            <p:cNvSpPr txBox="1"/>
            <p:nvPr/>
          </p:nvSpPr>
          <p:spPr>
            <a:xfrm>
              <a:off x="6551612" y="5444211"/>
              <a:ext cx="1295400" cy="644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0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B42B6D4-84C4-499F-B6F7-5CDACCB8B140}"/>
                </a:ext>
              </a:extLst>
            </p:cNvPr>
            <p:cNvSpPr txBox="1"/>
            <p:nvPr/>
          </p:nvSpPr>
          <p:spPr>
            <a:xfrm>
              <a:off x="6212994" y="5889459"/>
              <a:ext cx="799155" cy="368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600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5E295C1-3706-4AF5-9C75-3F49784ECDDF}"/>
                </a:ext>
              </a:extLst>
            </p:cNvPr>
            <p:cNvSpPr txBox="1"/>
            <p:nvPr/>
          </p:nvSpPr>
          <p:spPr>
            <a:xfrm>
              <a:off x="6212994" y="5365941"/>
              <a:ext cx="799155" cy="337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D4A77D2-2696-4241-BD96-5058D551680B}"/>
              </a:ext>
            </a:extLst>
          </p:cNvPr>
          <p:cNvSpPr txBox="1"/>
          <p:nvPr/>
        </p:nvSpPr>
        <p:spPr>
          <a:xfrm>
            <a:off x="3768143" y="5143500"/>
            <a:ext cx="537518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khối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Z: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hiệu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</a:t>
            </a:r>
          </a:p>
        </p:txBody>
      </p:sp>
    </p:spTree>
    <p:extLst>
      <p:ext uri="{BB962C8B-B14F-4D97-AF65-F5344CB8AC3E}">
        <p14:creationId xmlns:p14="http://schemas.microsoft.com/office/powerpoint/2010/main" val="404036526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EC97565-72ED-449A-ADDD-78DE502F8BF8}"/>
              </a:ext>
            </a:extLst>
          </p:cNvPr>
          <p:cNvSpPr/>
          <p:nvPr/>
        </p:nvSpPr>
        <p:spPr>
          <a:xfrm>
            <a:off x="157087" y="180656"/>
            <a:ext cx="17917574" cy="9925689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189">
              <a:defRPr/>
            </a:pPr>
            <a:endParaRPr lang="en-US" sz="2699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5A000A-6566-44D8-9835-0A3940BCF1C0}"/>
              </a:ext>
            </a:extLst>
          </p:cNvPr>
          <p:cNvSpPr txBox="1"/>
          <p:nvPr/>
        </p:nvSpPr>
        <p:spPr>
          <a:xfrm>
            <a:off x="1714501" y="1911818"/>
            <a:ext cx="9571851" cy="941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sz="4800" b="1" u="sng" dirty="0">
                <a:solidFill>
                  <a:srgbClr val="FFFF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3. </a:t>
            </a:r>
            <a:r>
              <a:rPr lang="en-US" sz="4800" b="1" u="sng" dirty="0" err="1">
                <a:solidFill>
                  <a:srgbClr val="FFFF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Nguyên</a:t>
            </a:r>
            <a:r>
              <a:rPr lang="en-US" sz="4800" b="1" u="sng" dirty="0">
                <a:solidFill>
                  <a:srgbClr val="FFFF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4800" b="1" u="sng" dirty="0" err="1">
                <a:solidFill>
                  <a:srgbClr val="FFFF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tô</a:t>
            </a:r>
            <a:r>
              <a:rPr lang="en-US" sz="4800" b="1" u="sng" dirty="0">
                <a:solidFill>
                  <a:srgbClr val="FFFF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́ </a:t>
            </a:r>
            <a:r>
              <a:rPr lang="en-US" sz="4800" b="1" u="sng" dirty="0" err="1">
                <a:solidFill>
                  <a:srgbClr val="FFFF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hóa</a:t>
            </a:r>
            <a:r>
              <a:rPr lang="en-US" sz="4800" b="1" u="sng" dirty="0">
                <a:solidFill>
                  <a:srgbClr val="FFFF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4800" b="1" u="sng" dirty="0" err="1">
                <a:solidFill>
                  <a:srgbClr val="FFFF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học</a:t>
            </a:r>
            <a:r>
              <a:rPr lang="en-US" sz="4800" b="1" u="sng" dirty="0">
                <a:solidFill>
                  <a:srgbClr val="FFFF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– </a:t>
            </a:r>
            <a:r>
              <a:rPr lang="en-US" sz="4800" b="1" u="sng" dirty="0" err="1">
                <a:solidFill>
                  <a:srgbClr val="FFFF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Đồng</a:t>
            </a:r>
            <a:r>
              <a:rPr lang="en-US" sz="4800" b="1" u="sng" dirty="0">
                <a:solidFill>
                  <a:srgbClr val="FFFF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vị:</a:t>
            </a:r>
            <a:endParaRPr lang="en-US" sz="4800" u="sng" dirty="0">
              <a:solidFill>
                <a:srgbClr val="002060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E72CB05-3A4C-44ED-B2E6-F0242E97C176}"/>
              </a:ext>
            </a:extLst>
          </p:cNvPr>
          <p:cNvSpPr/>
          <p:nvPr/>
        </p:nvSpPr>
        <p:spPr>
          <a:xfrm>
            <a:off x="2600772" y="485249"/>
            <a:ext cx="13030200" cy="114813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– KIẾN THỨC CẦN NẮM VỮNG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686A9C0-7994-4929-B7AC-ACAC3779FBCE}"/>
              </a:ext>
            </a:extLst>
          </p:cNvPr>
          <p:cNvGrpSpPr/>
          <p:nvPr/>
        </p:nvGrpSpPr>
        <p:grpSpPr>
          <a:xfrm>
            <a:off x="685800" y="4302329"/>
            <a:ext cx="17167860" cy="4909806"/>
            <a:chOff x="708631" y="-680951"/>
            <a:chExt cx="11506199" cy="327320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53F8E48-F166-463E-AC92-C5F9F0480FF2}"/>
                </a:ext>
              </a:extLst>
            </p:cNvPr>
            <p:cNvSpPr txBox="1"/>
            <p:nvPr/>
          </p:nvSpPr>
          <p:spPr>
            <a:xfrm>
              <a:off x="708631" y="-680951"/>
              <a:ext cx="11506199" cy="32732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1371600">
                <a:lnSpc>
                  <a:spcPct val="115000"/>
                </a:lnSpc>
                <a:spcBef>
                  <a:spcPts val="870"/>
                </a:spcBef>
                <a:buClr>
                  <a:srgbClr val="D34817"/>
                </a:buClr>
                <a:buSzPct val="85000"/>
                <a:defRPr/>
              </a:pPr>
              <a:r>
                <a:rPr lang="en-US" sz="45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Nguyên</a:t>
              </a:r>
              <a:r>
                <a:rPr lang="en-US" sz="45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 </a:t>
              </a:r>
              <a:r>
                <a:rPr lang="en-US" sz="45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tử</a:t>
              </a:r>
              <a:r>
                <a:rPr lang="en-US" sz="45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 </a:t>
              </a:r>
              <a:r>
                <a:rPr lang="en-US" sz="45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khối</a:t>
              </a:r>
              <a:r>
                <a:rPr lang="en-US" sz="45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 </a:t>
              </a:r>
              <a:r>
                <a:rPr lang="en-US" sz="45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trung</a:t>
              </a:r>
              <a:r>
                <a:rPr lang="en-US" sz="45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 </a:t>
              </a:r>
              <a:r>
                <a:rPr lang="en-US" sz="45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bình</a:t>
              </a:r>
              <a:r>
                <a:rPr lang="en-US" sz="45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: </a:t>
              </a:r>
            </a:p>
            <a:p>
              <a:pPr defTabSz="1371600">
                <a:lnSpc>
                  <a:spcPct val="115000"/>
                </a:lnSpc>
                <a:spcBef>
                  <a:spcPts val="870"/>
                </a:spcBef>
                <a:buClr>
                  <a:srgbClr val="D34817"/>
                </a:buClr>
                <a:buSzPct val="85000"/>
                <a:defRPr/>
              </a:pPr>
              <a:endParaRPr lang="en-GB" sz="2700" i="1" dirty="0">
                <a:solidFill>
                  <a:srgbClr val="FFFF00"/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endParaRPr>
            </a:p>
            <a:p>
              <a:pPr defTabSz="1371600">
                <a:lnSpc>
                  <a:spcPct val="115000"/>
                </a:lnSpc>
                <a:spcBef>
                  <a:spcPts val="870"/>
                </a:spcBef>
                <a:buClr>
                  <a:srgbClr val="D34817"/>
                </a:buClr>
                <a:buSzPct val="85000"/>
                <a:defRPr/>
              </a:pPr>
              <a:r>
                <a:rPr lang="en-GB" sz="4500" i="1" dirty="0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     </a:t>
              </a:r>
              <a:r>
                <a:rPr lang="en-GB" sz="4500" i="1" dirty="0" err="1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Trong</a:t>
              </a:r>
              <a:r>
                <a:rPr lang="en-GB" sz="4500" i="1" dirty="0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 </a:t>
              </a:r>
              <a:r>
                <a:rPr lang="en-GB" sz="4500" i="1" dirty="0" err="1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đó</a:t>
              </a:r>
              <a:r>
                <a:rPr lang="en-GB" sz="4500" i="1" dirty="0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: </a:t>
              </a:r>
              <a:endParaRPr lang="en-US" sz="4500" dirty="0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endParaRPr>
            </a:p>
            <a:p>
              <a:pPr algn="just" defTabSz="1371600">
                <a:lnSpc>
                  <a:spcPct val="115000"/>
                </a:lnSpc>
                <a:spcBef>
                  <a:spcPts val="870"/>
                </a:spcBef>
                <a:buClr>
                  <a:srgbClr val="D34817"/>
                </a:buClr>
                <a:buSzPct val="85000"/>
                <a:defRPr/>
              </a:pPr>
              <a:r>
                <a:rPr lang="en-GB" sz="4500" dirty="0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    + x</a:t>
              </a:r>
              <a:r>
                <a:rPr lang="en-GB" sz="4500" baseline="-25000" dirty="0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1</a:t>
              </a:r>
              <a:r>
                <a:rPr lang="en-GB" sz="4500" dirty="0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, x</a:t>
              </a:r>
              <a:r>
                <a:rPr lang="en-GB" sz="4500" baseline="-25000" dirty="0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2</a:t>
              </a:r>
              <a:r>
                <a:rPr lang="en-GB" sz="4500" dirty="0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,…</a:t>
              </a:r>
              <a:r>
                <a:rPr lang="en-GB" sz="4500" dirty="0" err="1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lần</a:t>
              </a:r>
              <a:r>
                <a:rPr lang="en-GB" sz="4500" dirty="0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 </a:t>
              </a:r>
              <a:r>
                <a:rPr lang="en-GB" sz="4500" dirty="0" err="1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lượt</a:t>
              </a:r>
              <a:r>
                <a:rPr lang="en-GB" sz="4500" dirty="0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 </a:t>
              </a:r>
              <a:r>
                <a:rPr lang="en-GB" sz="4500" dirty="0" err="1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là</a:t>
              </a:r>
              <a:r>
                <a:rPr lang="en-GB" sz="4500" dirty="0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 % </a:t>
              </a:r>
              <a:r>
                <a:rPr lang="en-GB" sz="4500" dirty="0" err="1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số</a:t>
              </a:r>
              <a:r>
                <a:rPr lang="en-GB" sz="4500" dirty="0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 </a:t>
              </a:r>
              <a:r>
                <a:rPr lang="en-GB" sz="4500" dirty="0" err="1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nguyên</a:t>
              </a:r>
              <a:r>
                <a:rPr lang="en-GB" sz="4500" dirty="0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 </a:t>
              </a:r>
              <a:r>
                <a:rPr lang="en-GB" sz="4500" dirty="0" err="1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tử</a:t>
              </a:r>
              <a:r>
                <a:rPr lang="en-GB" sz="4500" dirty="0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 </a:t>
              </a:r>
              <a:r>
                <a:rPr lang="en-GB" sz="4500" dirty="0" err="1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hạt</a:t>
              </a:r>
              <a:r>
                <a:rPr lang="en-GB" sz="4500" dirty="0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 </a:t>
              </a:r>
              <a:r>
                <a:rPr lang="en-GB" sz="4500" dirty="0" err="1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số</a:t>
              </a:r>
              <a:r>
                <a:rPr lang="en-GB" sz="4500" dirty="0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 </a:t>
              </a:r>
              <a:r>
                <a:rPr lang="en-GB" sz="4500" dirty="0" err="1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nguyên</a:t>
              </a:r>
              <a:r>
                <a:rPr lang="en-GB" sz="4500" dirty="0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 </a:t>
              </a:r>
              <a:r>
                <a:rPr lang="en-GB" sz="4500" dirty="0" err="1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tử</a:t>
              </a:r>
              <a:r>
                <a:rPr lang="en-GB" sz="4500" dirty="0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 hay </a:t>
              </a:r>
              <a:r>
                <a:rPr lang="en-GB" sz="4500" dirty="0" err="1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số</a:t>
              </a:r>
              <a:r>
                <a:rPr lang="en-GB" sz="4500" dirty="0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 mol </a:t>
              </a:r>
              <a:r>
                <a:rPr lang="en-GB" sz="4500" dirty="0" err="1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của</a:t>
              </a:r>
              <a:r>
                <a:rPr lang="en-GB" sz="4500" dirty="0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 </a:t>
              </a:r>
              <a:r>
                <a:rPr lang="en-GB" sz="4500" dirty="0" err="1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các</a:t>
              </a:r>
              <a:r>
                <a:rPr lang="en-GB" sz="4500" dirty="0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 </a:t>
              </a:r>
              <a:r>
                <a:rPr lang="en-GB" sz="4500" dirty="0" err="1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đồng</a:t>
              </a:r>
              <a:r>
                <a:rPr lang="en-GB" sz="4500" dirty="0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 </a:t>
              </a:r>
              <a:r>
                <a:rPr lang="en-GB" sz="4500" dirty="0" err="1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vị</a:t>
              </a:r>
              <a:r>
                <a:rPr lang="en-GB" sz="4500" dirty="0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 </a:t>
              </a:r>
              <a:r>
                <a:rPr lang="en-GB" sz="4500" dirty="0" err="1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tương</a:t>
              </a:r>
              <a:r>
                <a:rPr lang="en-GB" sz="4500" dirty="0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 </a:t>
              </a:r>
              <a:r>
                <a:rPr lang="en-GB" sz="4500" dirty="0" err="1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ứng</a:t>
              </a:r>
              <a:r>
                <a:rPr lang="en-GB" sz="4500" dirty="0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.</a:t>
              </a:r>
              <a:endParaRPr lang="en-US" sz="4500" dirty="0">
                <a:solidFill>
                  <a:srgbClr val="FFFF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endParaRPr>
            </a:p>
            <a:p>
              <a:pPr defTabSz="1371600">
                <a:spcBef>
                  <a:spcPts val="870"/>
                </a:spcBef>
                <a:buClr>
                  <a:srgbClr val="D34817"/>
                </a:buClr>
                <a:buSzPct val="85000"/>
                <a:defRPr/>
              </a:pPr>
              <a:r>
                <a:rPr lang="en-GB" sz="4500" dirty="0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    + A</a:t>
              </a:r>
              <a:r>
                <a:rPr lang="en-GB" sz="4500" baseline="-25000" dirty="0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1</a:t>
              </a:r>
              <a:r>
                <a:rPr lang="en-GB" sz="4500" dirty="0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, A</a:t>
              </a:r>
              <a:r>
                <a:rPr lang="en-GB" sz="4500" baseline="-25000" dirty="0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2</a:t>
              </a:r>
              <a:r>
                <a:rPr lang="en-GB" sz="4500" dirty="0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,… </a:t>
              </a:r>
              <a:r>
                <a:rPr lang="en-GB" sz="4500" dirty="0" err="1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là</a:t>
              </a:r>
              <a:r>
                <a:rPr lang="en-GB" sz="4500" dirty="0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 </a:t>
              </a:r>
              <a:r>
                <a:rPr lang="en-GB" sz="4500" dirty="0" err="1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số</a:t>
              </a:r>
              <a:r>
                <a:rPr lang="en-GB" sz="4500" dirty="0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 </a:t>
              </a:r>
              <a:r>
                <a:rPr lang="en-GB" sz="4500" dirty="0" err="1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khối</a:t>
              </a:r>
              <a:r>
                <a:rPr lang="en-GB" sz="4500" dirty="0">
                  <a:solidFill>
                    <a:srgbClr val="FFFF00"/>
                  </a:solidFill>
                  <a:latin typeface="Times New Roman" panose="02020603050405020304" pitchFamily="18" charset="0"/>
                  <a:ea typeface="SimSun"/>
                  <a:cs typeface="Times New Roman" panose="02020603050405020304" pitchFamily="18" charset="0"/>
                </a:rPr>
                <a:t>.</a:t>
              </a:r>
              <a:endParaRPr lang="en-US" sz="4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37" name="Object 2">
              <a:extLst>
                <a:ext uri="{FF2B5EF4-FFF2-40B4-BE49-F238E27FC236}">
                  <a16:creationId xmlns:a16="http://schemas.microsoft.com/office/drawing/2014/main" id="{45A66069-BBDF-4EC7-B635-CC1770E906EA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5110881" y="-272570"/>
            <a:ext cx="6705599" cy="11003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9" name="Equation" r:id="rId3" imgW="2616200" imgH="393700" progId="Equation.DSMT4">
                    <p:embed/>
                  </p:oleObj>
                </mc:Choice>
                <mc:Fallback>
                  <p:oleObj name="Equation" r:id="rId3" imgW="2616200" imgH="393700" progId="Equation.DSMT4">
                    <p:embed/>
                    <p:pic>
                      <p:nvPicPr>
                        <p:cNvPr id="37" name="Object 2">
                          <a:extLst>
                            <a:ext uri="{FF2B5EF4-FFF2-40B4-BE49-F238E27FC236}">
                              <a16:creationId xmlns:a16="http://schemas.microsoft.com/office/drawing/2014/main" id="{45A66069-BBDF-4EC7-B635-CC1770E906E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10881" y="-272570"/>
                          <a:ext cx="6705599" cy="1100338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32279589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972175" y="8115167"/>
            <a:ext cx="4130849" cy="256863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30733" y="150773"/>
            <a:ext cx="985429" cy="877927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61723" y="428625"/>
            <a:ext cx="17926277" cy="8463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Câu</a:t>
            </a:r>
            <a:r>
              <a: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1. </a:t>
            </a:r>
            <a:r>
              <a:rPr kumimoji="0" lang="en-US" sz="5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Số</a:t>
            </a:r>
            <a:r>
              <a: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N </a:t>
            </a:r>
            <a:r>
              <a:rPr kumimoji="0" lang="en-US" sz="5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trong</a:t>
            </a:r>
            <a:r>
              <a: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nguyên</a:t>
            </a:r>
            <a:r>
              <a: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tử</a:t>
            </a:r>
            <a:r>
              <a: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của</a:t>
            </a:r>
            <a:r>
              <a: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một</a:t>
            </a:r>
            <a:r>
              <a: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nguyên</a:t>
            </a:r>
            <a:r>
              <a: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tố</a:t>
            </a:r>
            <a:r>
              <a: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hoá</a:t>
            </a:r>
            <a:r>
              <a: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học</a:t>
            </a:r>
            <a:r>
              <a: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có</a:t>
            </a:r>
            <a:r>
              <a: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thể</a:t>
            </a:r>
            <a:r>
              <a: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tính</a:t>
            </a:r>
            <a:r>
              <a: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được</a:t>
            </a:r>
            <a:r>
              <a: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khi</a:t>
            </a:r>
            <a:r>
              <a: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biết</a:t>
            </a:r>
            <a:r>
              <a: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số</a:t>
            </a:r>
            <a:r>
              <a: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khối</a:t>
            </a:r>
            <a:r>
              <a: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A, </a:t>
            </a:r>
            <a:r>
              <a:rPr kumimoji="0" lang="en-US" sz="5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số</a:t>
            </a:r>
            <a:r>
              <a: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thứ</a:t>
            </a:r>
            <a:r>
              <a: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tự</a:t>
            </a:r>
            <a:r>
              <a: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của</a:t>
            </a:r>
            <a:r>
              <a: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nguyên</a:t>
            </a:r>
            <a:r>
              <a: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tố</a:t>
            </a:r>
            <a:r>
              <a: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(Z) </a:t>
            </a:r>
            <a:r>
              <a:rPr kumimoji="0" lang="en-US" sz="5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theo</a:t>
            </a:r>
            <a:r>
              <a: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công</a:t>
            </a:r>
            <a:r>
              <a: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thức</a:t>
            </a:r>
            <a:r>
              <a: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ts val="1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   A. A=Z – N                   B. N=A – Z   </a:t>
            </a:r>
          </a:p>
          <a:p>
            <a:pPr marL="0" marR="0" lvl="0" indent="0" algn="l" defTabSz="914400" rtl="0" eaLnBrk="1" fontAlgn="auto" latinLnBrk="0" hangingPunct="1">
              <a:lnSpc>
                <a:spcPts val="1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   C. A=N – Z                   D. Z=N + A</a:t>
            </a:r>
          </a:p>
        </p:txBody>
      </p:sp>
      <p:sp>
        <p:nvSpPr>
          <p:cNvPr id="5" name="Rectangle 4"/>
          <p:cNvSpPr/>
          <p:nvPr/>
        </p:nvSpPr>
        <p:spPr>
          <a:xfrm>
            <a:off x="7924800" y="6896100"/>
            <a:ext cx="1295400" cy="3048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5887186" cy="10287000"/>
          </a:xfrm>
          <a:prstGeom prst="rect">
            <a:avLst/>
          </a:prstGeom>
          <a:solidFill>
            <a:srgbClr val="FFF9DE"/>
          </a:solidFill>
        </p:spPr>
      </p:sp>
      <p:sp>
        <p:nvSpPr>
          <p:cNvPr id="3" name="TextBox 3"/>
          <p:cNvSpPr txBox="1"/>
          <p:nvPr/>
        </p:nvSpPr>
        <p:spPr>
          <a:xfrm>
            <a:off x="6401155" y="412482"/>
            <a:ext cx="11428966" cy="3077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Câu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2.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Số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đơn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vị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điện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tích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hạt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nhân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của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nguyên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tử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có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kí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hiệu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        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là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m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A. 23.      B. 24.     C. 25.      D. 11.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401155" y="3426928"/>
            <a:ext cx="11142020" cy="33342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2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Câu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3.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Số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hạt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electron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của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nguyên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tử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có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kí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kiệu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          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là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m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A. 8.      B. 6.     C. 10.      D. 14.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401155" y="6711904"/>
            <a:ext cx="11886845" cy="33983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Câu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4.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Nguyên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tử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A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có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12 electron, 12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nơtron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kí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hiệu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của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nguyên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tử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A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là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m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A.  .     B.  .     C.  .      D.  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13530" y="276225"/>
            <a:ext cx="5120309" cy="429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0" b="0" i="0" u="none" strike="noStrike" kern="1200" cap="none" spc="0" normalizeH="0" baseline="0" noProof="0">
                <a:ln>
                  <a:noFill/>
                </a:ln>
                <a:solidFill>
                  <a:srgbClr val="1C4F59"/>
                </a:solidFill>
                <a:effectLst/>
                <a:uLnTx/>
                <a:uFillTx/>
                <a:latin typeface="Fira Sans Bold Bold"/>
                <a:ea typeface="+mn-ea"/>
                <a:cs typeface="+mn-cs"/>
              </a:rPr>
              <a:t>X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44176" y="2620478"/>
            <a:ext cx="1546318" cy="170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999" b="0" i="0" u="none" strike="noStrike" kern="1200" cap="none" spc="0" normalizeH="0" baseline="0" noProof="0">
                <a:ln>
                  <a:noFill/>
                </a:ln>
                <a:solidFill>
                  <a:srgbClr val="1C4F59"/>
                </a:solidFill>
                <a:effectLst/>
                <a:uLnTx/>
                <a:uFillTx/>
                <a:latin typeface="Clear Sans Regular Bold"/>
                <a:ea typeface="+mn-ea"/>
                <a:cs typeface="+mn-cs"/>
              </a:rPr>
              <a:t>Z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44176" y="-96592"/>
            <a:ext cx="1546318" cy="170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999" b="0" i="0" u="none" strike="noStrike" kern="1200" cap="none" spc="0" normalizeH="0" baseline="0" noProof="0">
                <a:ln>
                  <a:noFill/>
                </a:ln>
                <a:solidFill>
                  <a:srgbClr val="1C4F59"/>
                </a:solidFill>
                <a:effectLst/>
                <a:uLnTx/>
                <a:uFillTx/>
                <a:latin typeface="Clear Sans Regular Bold"/>
                <a:ea typeface="+mn-ea"/>
                <a:cs typeface="+mn-cs"/>
              </a:rPr>
              <a:t>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41944" y="4871553"/>
            <a:ext cx="5189621" cy="1203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999" b="0" i="0" u="none" strike="noStrike" kern="1200" cap="none" spc="0" normalizeH="0" baseline="0" noProof="0">
                <a:ln>
                  <a:noFill/>
                </a:ln>
                <a:solidFill>
                  <a:srgbClr val="F60505"/>
                </a:solidFill>
                <a:effectLst/>
                <a:uLnTx/>
                <a:uFillTx/>
                <a:latin typeface="Arimo Bold"/>
                <a:ea typeface="+mn-ea"/>
                <a:cs typeface="+mn-cs"/>
              </a:rPr>
              <a:t>A = Z + 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29239" y="6440442"/>
            <a:ext cx="6071916" cy="3533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2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>
                <a:ln>
                  <a:noFill/>
                </a:ln>
                <a:solidFill>
                  <a:srgbClr val="1C4F59"/>
                </a:solidFill>
                <a:effectLst/>
                <a:uLnTx/>
                <a:uFillTx/>
                <a:latin typeface="Clear Sans Regular Bold"/>
                <a:ea typeface="+mn-ea"/>
                <a:cs typeface="+mn-cs"/>
              </a:rPr>
              <a:t>X: Kí hiệu hóa học</a:t>
            </a:r>
          </a:p>
          <a:p>
            <a:pPr marL="0" marR="0" lvl="0" indent="0" algn="l" defTabSz="914400" rtl="0" eaLnBrk="1" fontAlgn="auto" latinLnBrk="0" hangingPunct="1">
              <a:lnSpc>
                <a:spcPts val="62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>
                <a:ln>
                  <a:noFill/>
                </a:ln>
                <a:solidFill>
                  <a:srgbClr val="1C4F59"/>
                </a:solidFill>
                <a:effectLst/>
                <a:uLnTx/>
                <a:uFillTx/>
                <a:latin typeface="Clear Sans Regular Bold"/>
                <a:ea typeface="+mn-ea"/>
                <a:cs typeface="+mn-cs"/>
              </a:rPr>
              <a:t>A: Số khối</a:t>
            </a:r>
          </a:p>
          <a:p>
            <a:pPr marL="0" marR="0" lvl="0" indent="0" algn="l" defTabSz="914400" rtl="0" eaLnBrk="1" fontAlgn="auto" latinLnBrk="0" hangingPunct="1">
              <a:lnSpc>
                <a:spcPts val="922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>
                <a:ln>
                  <a:noFill/>
                </a:ln>
                <a:solidFill>
                  <a:srgbClr val="1C4F59"/>
                </a:solidFill>
                <a:effectLst/>
                <a:uLnTx/>
                <a:uFillTx/>
                <a:latin typeface="Clear Sans Regular Bold"/>
                <a:ea typeface="+mn-ea"/>
                <a:cs typeface="+mn-cs"/>
              </a:rPr>
              <a:t>Z: Số hiệu nguyên tử</a:t>
            </a:r>
          </a:p>
          <a:p>
            <a:pPr marL="0" marR="0" lvl="0" indent="0" algn="l" defTabSz="914400" rtl="0" eaLnBrk="1" fontAlgn="auto" latinLnBrk="0" hangingPunct="1">
              <a:lnSpc>
                <a:spcPts val="62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500" b="0" i="0" u="none" strike="noStrike" kern="1200" cap="none" spc="0" normalizeH="0" baseline="0" noProof="0">
              <a:ln>
                <a:noFill/>
              </a:ln>
              <a:solidFill>
                <a:srgbClr val="1C4F59"/>
              </a:solidFill>
              <a:effectLst/>
              <a:uLnTx/>
              <a:uFillTx/>
              <a:latin typeface="Clear Sans Regular Bold"/>
              <a:ea typeface="+mn-ea"/>
              <a:cs typeface="+mn-cs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700843">
            <a:off x="16724817" y="-107244"/>
            <a:ext cx="1300470" cy="122480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3283128">
            <a:off x="-618089" y="9150201"/>
            <a:ext cx="2630114" cy="247708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4327482">
            <a:off x="-731256" y="-1176767"/>
            <a:ext cx="1950339" cy="183686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5946064">
            <a:off x="15851962" y="8394289"/>
            <a:ext cx="3286821" cy="3095588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4423783" y="241816"/>
            <a:ext cx="1820112" cy="122183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2344577" y="1406092"/>
            <a:ext cx="1579823" cy="981405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9486072" y="4328628"/>
            <a:ext cx="1343472" cy="1214292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7218578" y="8805844"/>
            <a:ext cx="1206549" cy="904912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9144000" y="8807367"/>
            <a:ext cx="1136941" cy="904912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1424913" y="8808124"/>
            <a:ext cx="1094503" cy="904155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3355930" y="8808124"/>
            <a:ext cx="1136941" cy="904912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14097000" y="3238500"/>
            <a:ext cx="1295400" cy="3048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6324600" y="6515100"/>
            <a:ext cx="1295400" cy="3048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10210800" y="9791700"/>
            <a:ext cx="1295400" cy="3048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5887186" cy="10287000"/>
          </a:xfrm>
          <a:prstGeom prst="rect">
            <a:avLst/>
          </a:prstGeom>
          <a:solidFill>
            <a:srgbClr val="FFF9DE"/>
          </a:solidFill>
        </p:spPr>
      </p:sp>
      <p:sp>
        <p:nvSpPr>
          <p:cNvPr id="3" name="TextBox 3"/>
          <p:cNvSpPr txBox="1"/>
          <p:nvPr/>
        </p:nvSpPr>
        <p:spPr>
          <a:xfrm>
            <a:off x="213530" y="276225"/>
            <a:ext cx="5120309" cy="429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0" b="0" i="0" u="none" strike="noStrike" kern="1200" cap="none" spc="0" normalizeH="0" baseline="0" noProof="0">
                <a:ln>
                  <a:noFill/>
                </a:ln>
                <a:solidFill>
                  <a:srgbClr val="1C4F59"/>
                </a:solidFill>
                <a:effectLst/>
                <a:uLnTx/>
                <a:uFillTx/>
                <a:latin typeface="Fira Sans Bold Bold"/>
                <a:ea typeface="+mn-ea"/>
                <a:cs typeface="+mn-cs"/>
              </a:rPr>
              <a:t>X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44176" y="2620478"/>
            <a:ext cx="1546318" cy="170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999" b="0" i="0" u="none" strike="noStrike" kern="1200" cap="none" spc="0" normalizeH="0" baseline="0" noProof="0">
                <a:ln>
                  <a:noFill/>
                </a:ln>
                <a:solidFill>
                  <a:srgbClr val="1C4F59"/>
                </a:solidFill>
                <a:effectLst/>
                <a:uLnTx/>
                <a:uFillTx/>
                <a:latin typeface="Clear Sans Regular Bold"/>
                <a:ea typeface="+mn-ea"/>
                <a:cs typeface="+mn-cs"/>
              </a:rPr>
              <a:t>Z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44176" y="-96592"/>
            <a:ext cx="1546318" cy="170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999" b="0" i="0" u="none" strike="noStrike" kern="1200" cap="none" spc="0" normalizeH="0" baseline="0" noProof="0">
                <a:ln>
                  <a:noFill/>
                </a:ln>
                <a:solidFill>
                  <a:srgbClr val="1C4F59"/>
                </a:solidFill>
                <a:effectLst/>
                <a:uLnTx/>
                <a:uFillTx/>
                <a:latin typeface="Clear Sans Regular Bold"/>
                <a:ea typeface="+mn-ea"/>
                <a:cs typeface="+mn-cs"/>
              </a:rPr>
              <a:t>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41944" y="4871553"/>
            <a:ext cx="5189621" cy="1203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999" b="0" i="0" u="none" strike="noStrike" kern="1200" cap="none" spc="0" normalizeH="0" baseline="0" noProof="0">
                <a:ln>
                  <a:noFill/>
                </a:ln>
                <a:solidFill>
                  <a:srgbClr val="F60505"/>
                </a:solidFill>
                <a:effectLst/>
                <a:uLnTx/>
                <a:uFillTx/>
                <a:latin typeface="Arimo Bold"/>
                <a:ea typeface="+mn-ea"/>
                <a:cs typeface="+mn-cs"/>
              </a:rPr>
              <a:t>A = Z + 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29239" y="6440442"/>
            <a:ext cx="6071916" cy="3533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2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>
                <a:ln>
                  <a:noFill/>
                </a:ln>
                <a:solidFill>
                  <a:srgbClr val="1C4F59"/>
                </a:solidFill>
                <a:effectLst/>
                <a:uLnTx/>
                <a:uFillTx/>
                <a:latin typeface="Clear Sans Regular Bold"/>
                <a:ea typeface="+mn-ea"/>
                <a:cs typeface="+mn-cs"/>
              </a:rPr>
              <a:t>X: Kí hiệu hóa học</a:t>
            </a:r>
          </a:p>
          <a:p>
            <a:pPr marL="0" marR="0" lvl="0" indent="0" algn="l" defTabSz="914400" rtl="0" eaLnBrk="1" fontAlgn="auto" latinLnBrk="0" hangingPunct="1">
              <a:lnSpc>
                <a:spcPts val="62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>
                <a:ln>
                  <a:noFill/>
                </a:ln>
                <a:solidFill>
                  <a:srgbClr val="1C4F59"/>
                </a:solidFill>
                <a:effectLst/>
                <a:uLnTx/>
                <a:uFillTx/>
                <a:latin typeface="Clear Sans Regular Bold"/>
                <a:ea typeface="+mn-ea"/>
                <a:cs typeface="+mn-cs"/>
              </a:rPr>
              <a:t>A: Số khối</a:t>
            </a:r>
          </a:p>
          <a:p>
            <a:pPr marL="0" marR="0" lvl="0" indent="0" algn="l" defTabSz="914400" rtl="0" eaLnBrk="1" fontAlgn="auto" latinLnBrk="0" hangingPunct="1">
              <a:lnSpc>
                <a:spcPts val="922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>
                <a:ln>
                  <a:noFill/>
                </a:ln>
                <a:solidFill>
                  <a:srgbClr val="1C4F59"/>
                </a:solidFill>
                <a:effectLst/>
                <a:uLnTx/>
                <a:uFillTx/>
                <a:latin typeface="Clear Sans Regular Bold"/>
                <a:ea typeface="+mn-ea"/>
                <a:cs typeface="+mn-cs"/>
              </a:rPr>
              <a:t>Z: Số hiệu nguyên tử</a:t>
            </a:r>
          </a:p>
          <a:p>
            <a:pPr marL="0" marR="0" lvl="0" indent="0" algn="l" defTabSz="914400" rtl="0" eaLnBrk="1" fontAlgn="auto" latinLnBrk="0" hangingPunct="1">
              <a:lnSpc>
                <a:spcPts val="62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500" b="0" i="0" u="none" strike="noStrike" kern="1200" cap="none" spc="0" normalizeH="0" baseline="0" noProof="0">
              <a:ln>
                <a:noFill/>
              </a:ln>
              <a:solidFill>
                <a:srgbClr val="1C4F59"/>
              </a:solidFill>
              <a:effectLst/>
              <a:uLnTx/>
              <a:uFillTx/>
              <a:latin typeface="Clear Sans Regular Bold"/>
              <a:ea typeface="+mn-ea"/>
              <a:cs typeface="+mn-cs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700843">
            <a:off x="16724817" y="-107244"/>
            <a:ext cx="1300470" cy="122480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3283128">
            <a:off x="-618089" y="9150201"/>
            <a:ext cx="2630114" cy="247708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4327482">
            <a:off x="-731256" y="-1176767"/>
            <a:ext cx="1950339" cy="183686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5946064">
            <a:off x="15851962" y="8394289"/>
            <a:ext cx="3286821" cy="309558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4423783" y="241816"/>
            <a:ext cx="1820112" cy="1221834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6206671" y="324184"/>
            <a:ext cx="9500443" cy="3270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0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Câu</a:t>
            </a:r>
            <a:r>
              <a: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9. </a:t>
            </a:r>
            <a:r>
              <a:rPr kumimoji="0" lang="en-US" sz="4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Nguyên</a:t>
            </a:r>
            <a:r>
              <a: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4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tử</a:t>
            </a:r>
            <a:r>
              <a: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        </a:t>
            </a:r>
            <a:r>
              <a:rPr kumimoji="0" lang="en-US" sz="4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</a:t>
            </a:r>
            <a:r>
              <a:rPr kumimoji="0" lang="en-US" sz="4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có</a:t>
            </a:r>
            <a:r>
              <a: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:</a:t>
            </a:r>
          </a:p>
          <a:p>
            <a:pPr marL="0" marR="0" lvl="0" indent="0" algn="l" defTabSz="914400" rtl="0" eaLnBrk="1" fontAlgn="auto" latinLnBrk="0" hangingPunct="1">
              <a:lnSpc>
                <a:spcPts val="112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A. 13p, 13e, 14n.  B. 13p, 14e, 14n.  </a:t>
            </a:r>
          </a:p>
          <a:p>
            <a:pPr marL="0" marR="0" lvl="0" indent="0" algn="l" defTabSz="914400" rtl="0" eaLnBrk="1" fontAlgn="auto" latinLnBrk="0" hangingPunct="1">
              <a:lnSpc>
                <a:spcPts val="70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C. 13p, 14e, 13n.  D. 14p, 14e, 13n.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401155" y="3605758"/>
            <a:ext cx="11734652" cy="6116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8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Câu 10. Cho nguyên tố có ký hiệu             điều khẳng định nào sau đây đúng:</a:t>
            </a:r>
          </a:p>
          <a:p>
            <a:pPr marL="0" marR="0" lvl="0" indent="0" algn="l" defTabSz="914400" rtl="0" eaLnBrk="1" fontAlgn="auto" latinLnBrk="0" hangingPunct="1">
              <a:lnSpc>
                <a:spcPts val="71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A. Nguyên tử có 26 proton </a:t>
            </a:r>
          </a:p>
          <a:p>
            <a:pPr marL="0" marR="0" lvl="0" indent="0" algn="l" defTabSz="914400" rtl="0" eaLnBrk="1" fontAlgn="auto" latinLnBrk="0" hangingPunct="1">
              <a:lnSpc>
                <a:spcPts val="71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B. Nguyên tử có 26 nơtron</a:t>
            </a:r>
          </a:p>
          <a:p>
            <a:pPr marL="0" marR="0" lvl="0" indent="0" algn="l" defTabSz="914400" rtl="0" eaLnBrk="1" fontAlgn="auto" latinLnBrk="0" hangingPunct="1">
              <a:lnSpc>
                <a:spcPts val="71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C. Nguyên tử có số khối 65  </a:t>
            </a:r>
          </a:p>
          <a:p>
            <a:pPr marL="0" marR="0" lvl="0" indent="0" algn="l" defTabSz="914400" rtl="0" eaLnBrk="1" fontAlgn="auto" latinLnBrk="0" hangingPunct="1">
              <a:lnSpc>
                <a:spcPts val="71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mo"/>
                <a:ea typeface="+mn-ea"/>
                <a:cs typeface="+mn-cs"/>
              </a:rPr>
              <a:t> D. Nguyên tử khối là 30</a:t>
            </a: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5309420" y="3925735"/>
            <a:ext cx="1248106" cy="76056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10937197" y="319164"/>
            <a:ext cx="1407203" cy="938136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6019800" y="2476500"/>
            <a:ext cx="1295400" cy="3048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248400" y="6896100"/>
            <a:ext cx="1295400" cy="3048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424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532</Words>
  <Application>Microsoft Office PowerPoint</Application>
  <PresentationFormat>Custom</PresentationFormat>
  <Paragraphs>90</Paragraphs>
  <Slides>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21" baseType="lpstr">
      <vt:lpstr>SimSun</vt:lpstr>
      <vt:lpstr>Calibri</vt:lpstr>
      <vt:lpstr>Clear Sans Regular Bold</vt:lpstr>
      <vt:lpstr>Arimo</vt:lpstr>
      <vt:lpstr>Arimo Bold</vt:lpstr>
      <vt:lpstr>Cambria Math</vt:lpstr>
      <vt:lpstr>Constantia</vt:lpstr>
      <vt:lpstr>Arial</vt:lpstr>
      <vt:lpstr>Times New Roman</vt:lpstr>
      <vt:lpstr>Kristen ITC</vt:lpstr>
      <vt:lpstr>Fira Sans Bold Bold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Hạt nhân nguyên tử - Nguyên tố hóa học - Đồng vị</dc:title>
  <dc:creator>ADMIN</dc:creator>
  <cp:lastModifiedBy>ADMIN</cp:lastModifiedBy>
  <cp:revision>18</cp:revision>
  <dcterms:created xsi:type="dcterms:W3CDTF">2006-08-16T00:00:00Z</dcterms:created>
  <dcterms:modified xsi:type="dcterms:W3CDTF">2021-09-23T05:53:51Z</dcterms:modified>
  <dc:identifier>DAEqAbmKc7Q</dc:identifier>
</cp:coreProperties>
</file>