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1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B8BA-F209-4DD0-BC1F-4358D2505FCF}" type="datetimeFigureOut">
              <a:rPr lang="en-US" smtClean="0"/>
              <a:t>28/03/2016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EC4F-8255-433A-95F0-1E71C5C44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44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B8BA-F209-4DD0-BC1F-4358D2505FCF}" type="datetimeFigureOut">
              <a:rPr lang="en-US" smtClean="0"/>
              <a:t>28/03/2016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EC4F-8255-433A-95F0-1E71C5C44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B8BA-F209-4DD0-BC1F-4358D2505FCF}" type="datetimeFigureOut">
              <a:rPr lang="en-US" smtClean="0"/>
              <a:t>28/03/2016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EC4F-8255-433A-95F0-1E71C5C44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79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B8BA-F209-4DD0-BC1F-4358D2505FCF}" type="datetimeFigureOut">
              <a:rPr lang="en-US" smtClean="0"/>
              <a:t>28/03/2016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EC4F-8255-433A-95F0-1E71C5C44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083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B8BA-F209-4DD0-BC1F-4358D2505FCF}" type="datetimeFigureOut">
              <a:rPr lang="en-US" smtClean="0"/>
              <a:t>28/03/2016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EC4F-8255-433A-95F0-1E71C5C44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497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B8BA-F209-4DD0-BC1F-4358D2505FCF}" type="datetimeFigureOut">
              <a:rPr lang="en-US" smtClean="0"/>
              <a:t>28/03/2016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EC4F-8255-433A-95F0-1E71C5C44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471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B8BA-F209-4DD0-BC1F-4358D2505FCF}" type="datetimeFigureOut">
              <a:rPr lang="en-US" smtClean="0"/>
              <a:t>28/03/2016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EC4F-8255-433A-95F0-1E71C5C44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922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B8BA-F209-4DD0-BC1F-4358D2505FCF}" type="datetimeFigureOut">
              <a:rPr lang="en-US" smtClean="0"/>
              <a:t>28/03/2016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EC4F-8255-433A-95F0-1E71C5C44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7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B8BA-F209-4DD0-BC1F-4358D2505FCF}" type="datetimeFigureOut">
              <a:rPr lang="en-US" smtClean="0"/>
              <a:t>28/03/2016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EC4F-8255-433A-95F0-1E71C5C44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52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B8BA-F209-4DD0-BC1F-4358D2505FCF}" type="datetimeFigureOut">
              <a:rPr lang="en-US" smtClean="0"/>
              <a:t>28/03/2016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EC4F-8255-433A-95F0-1E71C5C44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760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B8BA-F209-4DD0-BC1F-4358D2505FCF}" type="datetimeFigureOut">
              <a:rPr lang="en-US" smtClean="0"/>
              <a:t>28/03/2016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EC4F-8255-433A-95F0-1E71C5C44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66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EB8BA-F209-4DD0-BC1F-4358D2505FCF}" type="datetimeFigureOut">
              <a:rPr lang="en-US" smtClean="0"/>
              <a:t>28/03/2016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CEC4F-8255-433A-95F0-1E71C5C44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4783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oleObject" Target="../embeddings/oleObject21.bin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vmlDrawing" Target="../drawings/vmlDrawing9.v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1.wmf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wmf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oleObject" Target="../embeddings/oleObject6.bin"/><Relationship Id="rId3" Type="http://schemas.openxmlformats.org/officeDocument/2006/relationships/oleObject" Target="../embeddings/oleObject2.bin"/><Relationship Id="rId21" Type="http://schemas.openxmlformats.org/officeDocument/2006/relationships/image" Target="../media/image2.wmf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4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9.png"/><Relationship Id="rId20" Type="http://schemas.openxmlformats.org/officeDocument/2006/relationships/oleObject" Target="../embeddings/oleObject3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oleObject" Target="../embeddings/oleObject5.bin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3.wmf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1.wmf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oleObject" Target="../embeddings/oleObject4.bin"/><Relationship Id="rId27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png"/><Relationship Id="rId5" Type="http://schemas.openxmlformats.org/officeDocument/2006/relationships/image" Target="../media/image8.png"/><Relationship Id="rId4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2.png"/><Relationship Id="rId3" Type="http://schemas.openxmlformats.org/officeDocument/2006/relationships/oleObject" Target="../embeddings/oleObject8.bin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1.wmf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openxmlformats.org/officeDocument/2006/relationships/image" Target="../media/image39.png"/><Relationship Id="rId3" Type="http://schemas.openxmlformats.org/officeDocument/2006/relationships/oleObject" Target="../embeddings/oleObject9.bin"/><Relationship Id="rId7" Type="http://schemas.openxmlformats.org/officeDocument/2006/relationships/image" Target="../media/image29.png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8.png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1.wmf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oleObject" Target="../embeddings/oleObject12.bin"/><Relationship Id="rId18" Type="http://schemas.openxmlformats.org/officeDocument/2006/relationships/image" Target="../media/image9.wmf"/><Relationship Id="rId26" Type="http://schemas.openxmlformats.org/officeDocument/2006/relationships/oleObject" Target="../embeddings/oleObject18.bin"/><Relationship Id="rId3" Type="http://schemas.openxmlformats.org/officeDocument/2006/relationships/oleObject" Target="../embeddings/oleObject10.bin"/><Relationship Id="rId21" Type="http://schemas.openxmlformats.org/officeDocument/2006/relationships/image" Target="../media/image10.wmf"/><Relationship Id="rId7" Type="http://schemas.openxmlformats.org/officeDocument/2006/relationships/image" Target="../media/image50.png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14.bin"/><Relationship Id="rId25" Type="http://schemas.openxmlformats.org/officeDocument/2006/relationships/image" Target="../media/image12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8.wmf"/><Relationship Id="rId20" Type="http://schemas.openxmlformats.org/officeDocument/2006/relationships/oleObject" Target="../embeddings/oleObject15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49.png"/><Relationship Id="rId11" Type="http://schemas.openxmlformats.org/officeDocument/2006/relationships/oleObject" Target="../embeddings/oleObject11.bin"/><Relationship Id="rId24" Type="http://schemas.openxmlformats.org/officeDocument/2006/relationships/oleObject" Target="../embeddings/oleObject17.bin"/><Relationship Id="rId5" Type="http://schemas.openxmlformats.org/officeDocument/2006/relationships/image" Target="../media/image35.png"/><Relationship Id="rId15" Type="http://schemas.openxmlformats.org/officeDocument/2006/relationships/oleObject" Target="../embeddings/oleObject13.bin"/><Relationship Id="rId23" Type="http://schemas.openxmlformats.org/officeDocument/2006/relationships/image" Target="../media/image11.wmf"/><Relationship Id="rId10" Type="http://schemas.openxmlformats.org/officeDocument/2006/relationships/image" Target="../media/image53.png"/><Relationship Id="rId19" Type="http://schemas.openxmlformats.org/officeDocument/2006/relationships/image" Target="../media/image54.png"/><Relationship Id="rId4" Type="http://schemas.openxmlformats.org/officeDocument/2006/relationships/image" Target="../media/image1.wmf"/><Relationship Id="rId9" Type="http://schemas.openxmlformats.org/officeDocument/2006/relationships/image" Target="../media/image52.png"/><Relationship Id="rId14" Type="http://schemas.openxmlformats.org/officeDocument/2006/relationships/image" Target="../media/image7.wmf"/><Relationship Id="rId22" Type="http://schemas.openxmlformats.org/officeDocument/2006/relationships/oleObject" Target="../embeddings/oleObject16.bin"/><Relationship Id="rId27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oleObject" Target="../embeddings/oleObject19.bin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1.wmf"/><Relationship Id="rId9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60.png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PHƯƠNG TRÌNH ĐƯỜNG THẲNG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 smtClean="0"/>
              <a:t>GV: </a:t>
            </a:r>
            <a:r>
              <a:rPr lang="en-US" sz="3600" dirty="0" err="1" smtClean="0"/>
              <a:t>Nguyễn</a:t>
            </a:r>
            <a:r>
              <a:rPr lang="en-US" sz="3600" dirty="0" smtClean="0"/>
              <a:t> </a:t>
            </a:r>
            <a:r>
              <a:rPr lang="en-US" sz="3600" dirty="0" err="1" smtClean="0"/>
              <a:t>Thị</a:t>
            </a:r>
            <a:r>
              <a:rPr lang="en-US" sz="3600" dirty="0" smtClean="0"/>
              <a:t> Thu </a:t>
            </a:r>
            <a:r>
              <a:rPr lang="en-US" sz="3600" dirty="0" err="1" smtClean="0"/>
              <a:t>Hằng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2366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858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402451"/>
              </p:ext>
            </p:extLst>
          </p:nvPr>
        </p:nvGraphicFramePr>
        <p:xfrm>
          <a:off x="4794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4250" y="23717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3182" y="609600"/>
            <a:ext cx="5687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i="1" u="sng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7037" y="990600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400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i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09060" y="1462490"/>
                <a:ext cx="2221922" cy="400110"/>
              </a:xfrm>
              <a:prstGeom prst="rect">
                <a:avLst/>
              </a:prstGeom>
              <a:noFill/>
              <a:ln w="19050"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∆:</m:t>
                      </m:r>
                      <m:r>
                        <a:rPr lang="en-US" sz="2000" b="0" i="1" smtClean="0">
                          <a:latin typeface="Cambria Math"/>
                        </a:rPr>
                        <m:t>𝑎𝑥</m:t>
                      </m:r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</a:rPr>
                        <m:t>𝑏𝑦</m:t>
                      </m:r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</a:rPr>
                        <m:t>𝑐</m:t>
                      </m:r>
                      <m:r>
                        <a:rPr lang="en-US" sz="20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060" y="1462490"/>
                <a:ext cx="2221922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0145"/>
                </a:stretch>
              </a:blipFill>
              <a:ln w="19050"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>
            <a:stCxn id="7" idx="1"/>
          </p:cNvCxnSpPr>
          <p:nvPr/>
        </p:nvCxnSpPr>
        <p:spPr>
          <a:xfrm flipH="1">
            <a:off x="1143000" y="1662545"/>
            <a:ext cx="206606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04800" y="2514600"/>
                <a:ext cx="1541318" cy="841834"/>
              </a:xfrm>
              <a:prstGeom prst="rect">
                <a:avLst/>
              </a:prstGeom>
              <a:noFill/>
              <a:ln w="19050"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𝑏𝑦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⇔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  <a:ea typeface="Cambria Math"/>
                        </a:rPr>
                        <m:t>y</m:t>
                      </m:r>
                      <m:r>
                        <a:rPr lang="en-US" b="0" i="0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514600"/>
                <a:ext cx="1541318" cy="84183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9050"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438400" y="2500745"/>
                <a:ext cx="1541318" cy="843629"/>
              </a:xfrm>
              <a:prstGeom prst="rect">
                <a:avLst/>
              </a:prstGeom>
              <a:noFill/>
              <a:ln w="19050"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𝑎𝑥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=0 </m:t>
                      </m:r>
                    </m:oMath>
                  </m:oMathPara>
                </a14:m>
                <a:endParaRPr lang="en-US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⇔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0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2500745"/>
                <a:ext cx="1541318" cy="84362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9050"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781800" y="2479965"/>
                <a:ext cx="2209800" cy="1087798"/>
              </a:xfrm>
              <a:prstGeom prst="rect">
                <a:avLst/>
              </a:prstGeom>
              <a:noFill/>
              <a:ln w="19050"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𝑦</m:t>
                          </m:r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𝑜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;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𝑜</m:t>
                          </m:r>
                        </m:sub>
                      </m:sSub>
                      <m:r>
                        <a:rPr lang="en-US" b="0" i="0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2479965"/>
                <a:ext cx="2209800" cy="10877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9050"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648200" y="2479965"/>
                <a:ext cx="1541318" cy="843693"/>
              </a:xfrm>
              <a:prstGeom prst="rect">
                <a:avLst/>
              </a:prstGeom>
              <a:noFill/>
              <a:ln w="19050"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𝑎𝑥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𝑏𝑦</m:t>
                      </m:r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⇔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  <a:ea typeface="Cambria Math"/>
                        </a:rPr>
                        <m:t>y</m:t>
                      </m:r>
                      <m:r>
                        <a:rPr lang="en-US" b="0" i="0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𝑏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2479965"/>
                <a:ext cx="1541318" cy="84369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9050"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>
            <a:off x="1143000" y="1662545"/>
            <a:ext cx="0" cy="81742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3"/>
          </p:cNvCxnSpPr>
          <p:nvPr/>
        </p:nvCxnSpPr>
        <p:spPr>
          <a:xfrm>
            <a:off x="5430982" y="1662545"/>
            <a:ext cx="2455718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endCxn id="31" idx="0"/>
          </p:cNvCxnSpPr>
          <p:nvPr/>
        </p:nvCxnSpPr>
        <p:spPr>
          <a:xfrm>
            <a:off x="7886700" y="1662545"/>
            <a:ext cx="0" cy="81742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3209059" y="1862600"/>
            <a:ext cx="770659" cy="61736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4800600" y="1862600"/>
            <a:ext cx="618259" cy="61736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676400" y="1611868"/>
                <a:ext cx="9490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1611868"/>
                <a:ext cx="949037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 rot="19309549">
                <a:off x="2984451" y="1967683"/>
                <a:ext cx="9490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309549">
                <a:off x="2984451" y="1967683"/>
                <a:ext cx="949037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 rot="2687370">
                <a:off x="4862174" y="1977267"/>
                <a:ext cx="8454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687370">
                <a:off x="4862174" y="1977267"/>
                <a:ext cx="845444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089072" y="1676400"/>
                <a:ext cx="13785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≠0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072" y="1676400"/>
                <a:ext cx="1378528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1" name="Group 60"/>
          <p:cNvGrpSpPr/>
          <p:nvPr/>
        </p:nvGrpSpPr>
        <p:grpSpPr>
          <a:xfrm>
            <a:off x="187037" y="3505200"/>
            <a:ext cx="1870363" cy="2057400"/>
            <a:chOff x="187037" y="3505200"/>
            <a:chExt cx="1870363" cy="2057400"/>
          </a:xfrm>
        </p:grpSpPr>
        <p:cxnSp>
          <p:nvCxnSpPr>
            <p:cNvPr id="48" name="Straight Arrow Connector 47"/>
            <p:cNvCxnSpPr/>
            <p:nvPr/>
          </p:nvCxnSpPr>
          <p:spPr>
            <a:xfrm>
              <a:off x="187037" y="4876800"/>
              <a:ext cx="165908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1016577" y="3657600"/>
              <a:ext cx="15586" cy="1905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1032163" y="3505200"/>
              <a:ext cx="415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</a:t>
              </a:r>
              <a:endParaRPr lang="en-US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942108" y="4846903"/>
              <a:ext cx="415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641763" y="4888468"/>
              <a:ext cx="415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3318163" y="3821668"/>
            <a:ext cx="457200" cy="1588533"/>
            <a:chOff x="3318163" y="3821668"/>
            <a:chExt cx="457200" cy="1588533"/>
          </a:xfrm>
        </p:grpSpPr>
        <p:cxnSp>
          <p:nvCxnSpPr>
            <p:cNvPr id="55" name="Straight Connector 54"/>
            <p:cNvCxnSpPr/>
            <p:nvPr/>
          </p:nvCxnSpPr>
          <p:spPr>
            <a:xfrm flipV="1">
              <a:off x="3403528" y="3874532"/>
              <a:ext cx="0" cy="1535669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3318163" y="3821668"/>
                  <a:ext cx="4156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∆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8163" y="3821668"/>
                  <a:ext cx="415637" cy="36933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3330285" y="4872783"/>
                  <a:ext cx="445078" cy="4612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1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0" i="1" smtClean="0">
                                <a:latin typeface="Cambria Math"/>
                              </a:rPr>
                              <m:t>𝑐</m:t>
                            </m:r>
                          </m:num>
                          <m:den>
                            <m:r>
                              <a:rPr lang="en-US" sz="1400" b="0" i="1" smtClean="0">
                                <a:latin typeface="Cambria Math"/>
                              </a:rPr>
                              <m:t>𝑎</m:t>
                            </m:r>
                          </m:den>
                        </m:f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0285" y="4872783"/>
                  <a:ext cx="445078" cy="461217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5" name="Group 74"/>
          <p:cNvGrpSpPr/>
          <p:nvPr/>
        </p:nvGrpSpPr>
        <p:grpSpPr>
          <a:xfrm>
            <a:off x="2320637" y="3505200"/>
            <a:ext cx="1870363" cy="2057400"/>
            <a:chOff x="2320637" y="3505200"/>
            <a:chExt cx="1870363" cy="2057400"/>
          </a:xfrm>
        </p:grpSpPr>
        <p:cxnSp>
          <p:nvCxnSpPr>
            <p:cNvPr id="63" name="Straight Arrow Connector 62"/>
            <p:cNvCxnSpPr/>
            <p:nvPr/>
          </p:nvCxnSpPr>
          <p:spPr>
            <a:xfrm>
              <a:off x="2320637" y="4876800"/>
              <a:ext cx="165908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flipV="1">
              <a:off x="2956214" y="3657600"/>
              <a:ext cx="15586" cy="1905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/>
            <p:cNvSpPr txBox="1"/>
            <p:nvPr/>
          </p:nvSpPr>
          <p:spPr>
            <a:xfrm>
              <a:off x="2971800" y="3505200"/>
              <a:ext cx="415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</a:t>
              </a:r>
              <a:endParaRPr lang="en-US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895600" y="4846903"/>
              <a:ext cx="415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775363" y="4888468"/>
              <a:ext cx="415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457200" y="4191000"/>
            <a:ext cx="1406237" cy="461217"/>
            <a:chOff x="304800" y="4038600"/>
            <a:chExt cx="1406237" cy="461217"/>
          </a:xfrm>
        </p:grpSpPr>
        <p:cxnSp>
          <p:nvCxnSpPr>
            <p:cNvPr id="69" name="Straight Connector 68"/>
            <p:cNvCxnSpPr/>
            <p:nvPr/>
          </p:nvCxnSpPr>
          <p:spPr>
            <a:xfrm flipV="1">
              <a:off x="304800" y="4489966"/>
              <a:ext cx="1219200" cy="5834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/>
                <p:cNvSpPr txBox="1"/>
                <p:nvPr/>
              </p:nvSpPr>
              <p:spPr>
                <a:xfrm>
                  <a:off x="1295400" y="4114800"/>
                  <a:ext cx="4156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∆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TextBox 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5400" y="4114800"/>
                  <a:ext cx="415637" cy="36933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/>
                <p:cNvSpPr txBox="1"/>
                <p:nvPr/>
              </p:nvSpPr>
              <p:spPr>
                <a:xfrm>
                  <a:off x="457200" y="4038600"/>
                  <a:ext cx="445078" cy="4612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1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0" i="1" smtClean="0">
                                <a:latin typeface="Cambria Math"/>
                              </a:rPr>
                              <m:t>𝑐</m:t>
                            </m:r>
                          </m:num>
                          <m:den>
                            <m:r>
                              <a:rPr lang="en-US" sz="1400" b="0" i="1" smtClean="0">
                                <a:latin typeface="Cambria Math"/>
                              </a:rPr>
                              <m:t>𝑏</m:t>
                            </m:r>
                          </m:den>
                        </m:f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71" name="TextBox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200" y="4038600"/>
                  <a:ext cx="445078" cy="461217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8" name="Group 77"/>
          <p:cNvGrpSpPr/>
          <p:nvPr/>
        </p:nvGrpSpPr>
        <p:grpSpPr>
          <a:xfrm>
            <a:off x="4572000" y="3505200"/>
            <a:ext cx="1870363" cy="2057400"/>
            <a:chOff x="2320637" y="3505200"/>
            <a:chExt cx="1870363" cy="2057400"/>
          </a:xfrm>
        </p:grpSpPr>
        <p:cxnSp>
          <p:nvCxnSpPr>
            <p:cNvPr id="79" name="Straight Arrow Connector 78"/>
            <p:cNvCxnSpPr/>
            <p:nvPr/>
          </p:nvCxnSpPr>
          <p:spPr>
            <a:xfrm>
              <a:off x="2320637" y="4876800"/>
              <a:ext cx="165908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2956214" y="3657600"/>
              <a:ext cx="15586" cy="1905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2971800" y="3505200"/>
              <a:ext cx="415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</a:t>
              </a:r>
              <a:endParaRPr lang="en-US" dirty="0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895600" y="4846903"/>
              <a:ext cx="415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775363" y="4888468"/>
              <a:ext cx="415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4800600" y="4038600"/>
            <a:ext cx="1330037" cy="1295401"/>
            <a:chOff x="4800600" y="4038600"/>
            <a:chExt cx="1330037" cy="1295401"/>
          </a:xfrm>
        </p:grpSpPr>
        <p:cxnSp>
          <p:nvCxnSpPr>
            <p:cNvPr id="89" name="Straight Connector 88"/>
            <p:cNvCxnSpPr/>
            <p:nvPr/>
          </p:nvCxnSpPr>
          <p:spPr>
            <a:xfrm flipV="1">
              <a:off x="4800600" y="4094201"/>
              <a:ext cx="1059872" cy="12398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5715000" y="4038600"/>
                  <a:ext cx="4156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∆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000" y="4038600"/>
                  <a:ext cx="415637" cy="369332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96" name="Straight Connector 95"/>
          <p:cNvCxnSpPr/>
          <p:nvPr/>
        </p:nvCxnSpPr>
        <p:spPr>
          <a:xfrm flipH="1" flipV="1">
            <a:off x="4918365" y="3878707"/>
            <a:ext cx="461277" cy="1566128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flipV="1">
            <a:off x="4903896" y="4006334"/>
            <a:ext cx="762000" cy="1403867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H="1" flipV="1">
            <a:off x="4645603" y="4191000"/>
            <a:ext cx="1069397" cy="1253835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128"/>
          <p:cNvGrpSpPr/>
          <p:nvPr/>
        </p:nvGrpSpPr>
        <p:grpSpPr>
          <a:xfrm>
            <a:off x="7256319" y="3657600"/>
            <a:ext cx="1887681" cy="1893332"/>
            <a:chOff x="7256319" y="3657600"/>
            <a:chExt cx="1887681" cy="1893332"/>
          </a:xfrm>
        </p:grpSpPr>
        <p:sp>
          <p:nvSpPr>
            <p:cNvPr id="114" name="TextBox 113"/>
            <p:cNvSpPr txBox="1"/>
            <p:nvPr/>
          </p:nvSpPr>
          <p:spPr>
            <a:xfrm>
              <a:off x="8728363" y="4800600"/>
              <a:ext cx="415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cxnSp>
          <p:nvCxnSpPr>
            <p:cNvPr id="110" name="Straight Arrow Connector 109"/>
            <p:cNvCxnSpPr/>
            <p:nvPr/>
          </p:nvCxnSpPr>
          <p:spPr>
            <a:xfrm>
              <a:off x="7256319" y="4876800"/>
              <a:ext cx="165908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/>
            <p:cNvCxnSpPr/>
            <p:nvPr/>
          </p:nvCxnSpPr>
          <p:spPr>
            <a:xfrm flipV="1">
              <a:off x="7696200" y="3733800"/>
              <a:ext cx="0" cy="178486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/>
            <p:cNvSpPr txBox="1"/>
            <p:nvPr/>
          </p:nvSpPr>
          <p:spPr>
            <a:xfrm>
              <a:off x="7696200" y="3657600"/>
              <a:ext cx="415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</a:t>
              </a:r>
              <a:endParaRPr lang="en-US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7633855" y="4846903"/>
              <a:ext cx="415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</a:t>
              </a:r>
            </a:p>
          </p:txBody>
        </p:sp>
        <p:cxnSp>
          <p:nvCxnSpPr>
            <p:cNvPr id="119" name="Straight Connector 118"/>
            <p:cNvCxnSpPr/>
            <p:nvPr/>
          </p:nvCxnSpPr>
          <p:spPr>
            <a:xfrm flipH="1" flipV="1">
              <a:off x="7488381" y="4006335"/>
              <a:ext cx="1239982" cy="1327666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/>
                <p:cNvSpPr txBox="1"/>
                <p:nvPr/>
              </p:nvSpPr>
              <p:spPr>
                <a:xfrm>
                  <a:off x="8382000" y="5181600"/>
                  <a:ext cx="4156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∆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0" name="TextBox 1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0" y="5181600"/>
                  <a:ext cx="415637" cy="369332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7256319" y="4157770"/>
                  <a:ext cx="531668" cy="5139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0" i="1" smtClean="0">
                                <a:latin typeface="Cambria Math"/>
                              </a:rPr>
                              <m:t>𝑐</m:t>
                            </m:r>
                          </m:num>
                          <m:den>
                            <m:r>
                              <a:rPr lang="en-US" sz="1600" b="0" i="1" smtClean="0">
                                <a:latin typeface="Cambria Math"/>
                              </a:rPr>
                              <m:t>𝑏</m:t>
                            </m:r>
                          </m:den>
                        </m:f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6319" y="4157770"/>
                  <a:ext cx="531668" cy="513987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 b="-3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TextBox 124"/>
                <p:cNvSpPr txBox="1"/>
                <p:nvPr/>
              </p:nvSpPr>
              <p:spPr>
                <a:xfrm>
                  <a:off x="7905751" y="4912938"/>
                  <a:ext cx="531668" cy="5139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0" i="1" smtClean="0">
                                <a:latin typeface="Cambria Math"/>
                              </a:rPr>
                              <m:t>𝑐</m:t>
                            </m:r>
                          </m:num>
                          <m:den>
                            <m:r>
                              <a:rPr lang="en-US" sz="1600" b="0" i="1" smtClean="0">
                                <a:latin typeface="Cambria Math"/>
                              </a:rPr>
                              <m:t>𝑎</m:t>
                            </m:r>
                          </m:den>
                        </m:f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25" name="TextBox 1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5751" y="4912938"/>
                  <a:ext cx="531668" cy="513987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6" name="TextBox 125"/>
            <p:cNvSpPr txBox="1"/>
            <p:nvPr/>
          </p:nvSpPr>
          <p:spPr>
            <a:xfrm>
              <a:off x="7633855" y="3994848"/>
              <a:ext cx="592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</a:t>
              </a:r>
              <a:endParaRPr lang="en-US" dirty="0"/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8153400" y="4583668"/>
              <a:ext cx="363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889999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0" presetClass="path" presetSubtype="0" accel="43000" decel="5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6 C -0.00226 0.1463 -0.00156 0.13496 -0.00156 -0.03426 " pathEditMode="relative" ptsTypes="fA">
                                      <p:cBhvr>
                                        <p:cTn id="33" dur="5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C -0.0283 -0.0007 -0.05643 -0.00278 -0.08472 -0.00208 C -0.08611 -0.00208 -0.08316 0.00185 -0.08177 0.00208 C -0.07969 0.00254 -0.07778 0.00069 -0.0757 -1.85185E-6 C -0.01268 0.00278 -0.0434 0.00208 0.01666 0.00208 " pathEditMode="relative" ptsTypes="ffffA">
                                      <p:cBhvr>
                                        <p:cTn id="56" dur="5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27" grpId="0" animBg="1"/>
      <p:bldP spid="31" grpId="0" animBg="1"/>
      <p:bldP spid="32" grpId="0" animBg="1"/>
      <p:bldP spid="43" grpId="0"/>
      <p:bldP spid="44" grpId="0"/>
      <p:bldP spid="45" grpId="0"/>
      <p:bldP spid="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82" y="762000"/>
            <a:ext cx="2362200" cy="533400"/>
          </a:xfrm>
          <a:noFill/>
        </p:spPr>
        <p:txBody>
          <a:bodyPr>
            <a:normAutofit/>
          </a:bodyPr>
          <a:lstStyle/>
          <a:p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i="1" u="sng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4235018"/>
              </p:ext>
            </p:extLst>
          </p:nvPr>
        </p:nvGraphicFramePr>
        <p:xfrm>
          <a:off x="4794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4250" y="23717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1311717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vectơ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95400" y="1773382"/>
                <a:ext cx="7391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2)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Viết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PTTS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qua M(1;2)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VTCP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2;−3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?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1773382"/>
                <a:ext cx="7391400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320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28600" y="26670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8600" y="3048000"/>
                <a:ext cx="7848600" cy="878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VTCP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nếu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≠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song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hoặc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trùng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048000"/>
                <a:ext cx="7848600" cy="878189"/>
              </a:xfrm>
              <a:prstGeom prst="rect">
                <a:avLst/>
              </a:prstGeom>
              <a:blipFill rotWithShape="1">
                <a:blip r:embed="rId6"/>
                <a:stretch>
                  <a:fillRect l="-1243" b="-15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09600" y="3897679"/>
                <a:ext cx="3657600" cy="7713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400" b="0" i="1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2400" b="0" i="1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=1+2</m:t>
                            </m:r>
                            <m:r>
                              <a:rPr lang="en-US" sz="2400" b="0" i="1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e>
                            <m:r>
                              <a:rPr lang="en-US" sz="2400" b="0" i="1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sz="2400" b="0" i="1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=2−3</m:t>
                            </m:r>
                            <m:r>
                              <a:rPr lang="en-US" sz="2400" b="0" i="1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eqArr>
                        <m:r>
                          <a:rPr lang="en-US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 (</m:t>
                        </m:r>
                        <m:r>
                          <a:rPr lang="en-US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400" b="0" i="1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400" b="0" i="1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lang="en-US" sz="2400" b="0" i="1" dirty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3897679"/>
                <a:ext cx="3657600" cy="77130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28600" y="40341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95400" y="3276600"/>
                <a:ext cx="69342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3) Cho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=(3;2)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tỏ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rằng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VTCP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∆</m:t>
                    </m:r>
                    <m:r>
                      <a:rPr lang="en-US" sz="24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?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3276600"/>
                <a:ext cx="6934200" cy="830997"/>
              </a:xfrm>
              <a:prstGeom prst="rect">
                <a:avLst/>
              </a:prstGeom>
              <a:blipFill rotWithShape="1">
                <a:blip r:embed="rId8"/>
                <a:stretch>
                  <a:fillRect l="-1407" t="-5882" b="-15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8600" y="4122003"/>
                <a:ext cx="7010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 </a:t>
                </a:r>
                <a:r>
                  <a:rPr lang="en-US" sz="2400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án</a:t>
                </a:r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=3.2+2.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−3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  <m:r>
                      <a:rPr lang="en-US" sz="2400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⊥</m:t>
                    </m:r>
                    <m:acc>
                      <m:accPr>
                        <m:chr m:val="⃗"/>
                        <m:ctrlPr>
                          <a:rPr lang="en-US" sz="24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4122003"/>
                <a:ext cx="7010400" cy="830997"/>
              </a:xfrm>
              <a:prstGeom prst="rect">
                <a:avLst/>
              </a:prstGeom>
              <a:blipFill rotWithShape="1">
                <a:blip r:embed="rId9"/>
                <a:stretch>
                  <a:fillRect l="-1391" t="-5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Explosion 2 14"/>
              <p:cNvSpPr/>
              <p:nvPr/>
            </p:nvSpPr>
            <p:spPr>
              <a:xfrm>
                <a:off x="1066800" y="4613701"/>
                <a:ext cx="7696200" cy="2133600"/>
              </a:xfrm>
              <a:prstGeom prst="irregularSeal2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pháp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endPara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Explosion 2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4613701"/>
                <a:ext cx="7696200" cy="2133600"/>
              </a:xfrm>
              <a:prstGeom prst="irregularSeal2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218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0.125 2.96296E-6 C 0.18107 2.96296E-6 0.25 -0.05602 0.25 -0.10116 L 0.25 -0.20232 " pathEditMode="relative" rAng="0" ptsTypes="FfFF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3" grpId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858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4451564"/>
              </p:ext>
            </p:extLst>
          </p:nvPr>
        </p:nvGraphicFramePr>
        <p:xfrm>
          <a:off x="4794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4250" y="23717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8382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Vectơ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i="1" u="sng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2400" y="1447800"/>
                <a:ext cx="8610600" cy="9100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Định </a:t>
                </a:r>
                <a:r>
                  <a:rPr lang="en-US" sz="2400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nghĩa</a:t>
                </a:r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pháp</a:t>
                </a:r>
                <a:r>
                  <a:rPr lang="en-US" sz="24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r>
                  <a:rPr lang="en-US" sz="24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nếu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  <m:r>
                      <a:rPr lang="en-US" sz="240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≠</m:t>
                    </m:r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và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chỉ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447800"/>
                <a:ext cx="8610600" cy="910057"/>
              </a:xfrm>
              <a:prstGeom prst="rect">
                <a:avLst/>
              </a:prstGeom>
              <a:blipFill rotWithShape="1">
                <a:blip r:embed="rId5"/>
                <a:stretch>
                  <a:fillRect l="-1062" t="-5369" b="-10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52400" y="2302394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6048375" y="2348561"/>
            <a:ext cx="2686050" cy="2209800"/>
            <a:chOff x="6076950" y="2438400"/>
            <a:chExt cx="2686050" cy="2209800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6076950" y="4114800"/>
              <a:ext cx="25146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7010400" y="2514600"/>
              <a:ext cx="0" cy="21336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7010400" y="24384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382000" y="4050268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965370" y="4050268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V="1">
              <a:off x="6172200" y="3472934"/>
              <a:ext cx="2324100" cy="826533"/>
            </a:xfrm>
            <a:prstGeom prst="line">
              <a:avLst/>
            </a:prstGeom>
            <a:ln w="28575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8305800" y="3454307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ambria Math"/>
                  <a:ea typeface="Cambria Math"/>
                </a:rPr>
                <a:t>∆</a:t>
              </a:r>
              <a:endParaRPr lang="en-US" dirty="0"/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 flipV="1">
              <a:off x="7572375" y="3218504"/>
              <a:ext cx="609600" cy="22413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7696200" y="2951020"/>
                  <a:ext cx="3810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96200" y="2951020"/>
                  <a:ext cx="381000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2" name="Group 61"/>
          <p:cNvGrpSpPr/>
          <p:nvPr/>
        </p:nvGrpSpPr>
        <p:grpSpPr>
          <a:xfrm>
            <a:off x="7144376" y="2807732"/>
            <a:ext cx="496771" cy="545068"/>
            <a:chOff x="6146590" y="5410200"/>
            <a:chExt cx="496771" cy="545068"/>
          </a:xfrm>
        </p:grpSpPr>
        <p:cxnSp>
          <p:nvCxnSpPr>
            <p:cNvPr id="43" name="Straight Arrow Connector 42"/>
            <p:cNvCxnSpPr/>
            <p:nvPr/>
          </p:nvCxnSpPr>
          <p:spPr>
            <a:xfrm flipH="1" flipV="1">
              <a:off x="6364795" y="5410200"/>
              <a:ext cx="197430" cy="545068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6146590" y="5560322"/>
                  <a:ext cx="3810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6590" y="5560322"/>
                  <a:ext cx="381000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Rectangle 55"/>
            <p:cNvSpPr/>
            <p:nvPr/>
          </p:nvSpPr>
          <p:spPr>
            <a:xfrm rot="20440410">
              <a:off x="6548354" y="5846222"/>
              <a:ext cx="95007" cy="879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264975" y="2590800"/>
            <a:ext cx="742950" cy="1891361"/>
            <a:chOff x="7250255" y="2590800"/>
            <a:chExt cx="742950" cy="1891361"/>
          </a:xfrm>
        </p:grpSpPr>
        <p:cxnSp>
          <p:nvCxnSpPr>
            <p:cNvPr id="59" name="Straight Connector 58"/>
            <p:cNvCxnSpPr/>
            <p:nvPr/>
          </p:nvCxnSpPr>
          <p:spPr>
            <a:xfrm>
              <a:off x="7250255" y="2590800"/>
              <a:ext cx="742950" cy="1891361"/>
            </a:xfrm>
            <a:prstGeom prst="line">
              <a:avLst/>
            </a:prstGeom>
            <a:ln w="1270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le 60"/>
            <p:cNvSpPr/>
            <p:nvPr/>
          </p:nvSpPr>
          <p:spPr>
            <a:xfrm rot="20440410">
              <a:off x="7662777" y="3532848"/>
              <a:ext cx="95007" cy="879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5" name="Straight Arrow Connector 64"/>
          <p:cNvCxnSpPr/>
          <p:nvPr/>
        </p:nvCxnSpPr>
        <p:spPr>
          <a:xfrm flipH="1" flipV="1">
            <a:off x="6477000" y="2533226"/>
            <a:ext cx="383596" cy="102465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6289095" y="2851574"/>
                <a:ext cx="381000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095" y="2851574"/>
                <a:ext cx="381000" cy="404791"/>
              </a:xfrm>
              <a:prstGeom prst="rect">
                <a:avLst/>
              </a:prstGeom>
              <a:blipFill rotWithShape="1">
                <a:blip r:embed="rId8"/>
                <a:stretch>
                  <a:fillRect r="-145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Straight Arrow Connector 67"/>
          <p:cNvCxnSpPr/>
          <p:nvPr/>
        </p:nvCxnSpPr>
        <p:spPr>
          <a:xfrm>
            <a:off x="6048375" y="2861181"/>
            <a:ext cx="620422" cy="162098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5714999" y="3391570"/>
                <a:ext cx="5740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−3</m:t>
                      </m:r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999" y="3391570"/>
                <a:ext cx="574095" cy="369332"/>
              </a:xfrm>
              <a:prstGeom prst="rect">
                <a:avLst/>
              </a:prstGeom>
              <a:blipFill rotWithShape="1">
                <a:blip r:embed="rId9"/>
                <a:stretch>
                  <a:fillRect r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152400" y="2640567"/>
                <a:ext cx="51054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pháp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  <a:t>∆ </a:t>
                </a:r>
                <a:r>
                  <a:rPr lang="en-US" sz="2400" dirty="0" err="1" smtClean="0"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  <a:t>thì</a:t>
                </a:r>
                <a:r>
                  <a:rPr lang="en-US" sz="2400" dirty="0" smtClean="0"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  <a:t> 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(k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0)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cũng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pháp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640567"/>
                <a:ext cx="5105400" cy="1200329"/>
              </a:xfrm>
              <a:prstGeom prst="rect">
                <a:avLst/>
              </a:prstGeom>
              <a:blipFill rotWithShape="1">
                <a:blip r:embed="rId10"/>
                <a:stretch>
                  <a:fillRect l="-1551" t="-4061" r="-1313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457200" y="3733800"/>
                <a:ext cx="5257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⇒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vô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pháp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733800"/>
                <a:ext cx="5257800" cy="830997"/>
              </a:xfrm>
              <a:prstGeom prst="rect">
                <a:avLst/>
              </a:prstGeom>
              <a:blipFill rotWithShape="1">
                <a:blip r:embed="rId11"/>
                <a:stretch>
                  <a:fillRect l="-1738" t="-5882" b="-15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Cloud Callout 87"/>
              <p:cNvSpPr/>
              <p:nvPr/>
            </p:nvSpPr>
            <p:spPr>
              <a:xfrm>
                <a:off x="1373466" y="4800600"/>
                <a:ext cx="6321868" cy="1752600"/>
              </a:xfrm>
              <a:prstGeom prst="cloudCallout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VTCP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=(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;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minh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VTPT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cs typeface="Times New Roman" panose="02020603050405020304" pitchFamily="18" charset="0"/>
                      </a:rPr>
                      <m:t>?</m:t>
                    </m:r>
                  </m:oMath>
                </a14:m>
                <a:endPara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8" name="Cloud Callout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466" y="4800600"/>
                <a:ext cx="6321868" cy="1752600"/>
              </a:xfrm>
              <a:prstGeom prst="cloudCallou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152400" y="2794700"/>
                <a:ext cx="2667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minh: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.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794700"/>
                <a:ext cx="2667000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342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2362200" y="2814935"/>
                <a:ext cx="2400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.</m:t>
                      </m:r>
                      <m:r>
                        <a:rPr lang="en-US" sz="2400" b="0" i="1" smtClean="0">
                          <a:latin typeface="Cambria Math"/>
                        </a:rPr>
                        <m:t>𝑎</m:t>
                      </m:r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</a:rPr>
                        <m:t>𝑎</m:t>
                      </m:r>
                      <m:r>
                        <a:rPr lang="en-US" sz="2400" b="0" i="1" smtClean="0">
                          <a:latin typeface="Cambria Math"/>
                        </a:rPr>
                        <m:t>.</m:t>
                      </m:r>
                      <m:r>
                        <a:rPr lang="en-US" sz="24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2814935"/>
                <a:ext cx="2400300" cy="4616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TextBox 90"/>
          <p:cNvSpPr txBox="1"/>
          <p:nvPr/>
        </p:nvSpPr>
        <p:spPr>
          <a:xfrm>
            <a:off x="4457700" y="2814935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1600200" y="3124200"/>
                <a:ext cx="1752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⇒</m:t>
                      </m:r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</m:e>
                      </m:acc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⊥</m:t>
                      </m:r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𝑢</m:t>
                          </m:r>
                        </m:e>
                      </m:acc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3124200"/>
                <a:ext cx="1752600" cy="46166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1828800" y="3500735"/>
                <a:ext cx="3200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  <a:t>⇒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VTPT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3500735"/>
                <a:ext cx="3200400" cy="461665"/>
              </a:xfrm>
              <a:prstGeom prst="rect">
                <a:avLst/>
              </a:prstGeom>
              <a:blipFill rotWithShape="1">
                <a:blip r:embed="rId16"/>
                <a:stretch>
                  <a:fillRect l="-2857" t="-11842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152400" y="2640567"/>
                <a:ext cx="684091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VTCP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/>
                          </a:rPr>
                          <m:t>;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VTPT </a:t>
                </a:r>
              </a:p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=(−</m:t>
                    </m:r>
                    <m:r>
                      <a:rPr lang="en-US" sz="2400" b="0" i="1" smtClean="0">
                        <a:latin typeface="Cambria Math"/>
                      </a:rPr>
                      <m:t>𝑏</m:t>
                    </m:r>
                    <m:r>
                      <a:rPr lang="en-US" sz="2400" b="0" i="1" smtClean="0">
                        <a:latin typeface="Cambria Math"/>
                      </a:rPr>
                      <m:t>;</m:t>
                    </m:r>
                    <m:r>
                      <a:rPr lang="en-US" sz="2400" b="0" i="1" smtClean="0"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640567"/>
                <a:ext cx="6840919" cy="830997"/>
              </a:xfrm>
              <a:prstGeom prst="rect">
                <a:avLst/>
              </a:prstGeom>
              <a:blipFill rotWithShape="1">
                <a:blip r:embed="rId17"/>
                <a:stretch>
                  <a:fillRect l="-1159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/>
              <p:cNvSpPr txBox="1"/>
              <p:nvPr/>
            </p:nvSpPr>
            <p:spPr>
              <a:xfrm>
                <a:off x="2278205" y="3014507"/>
                <a:ext cx="25985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hay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/>
                          </a:rPr>
                          <m:t>;−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.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5" name="TextBox 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8205" y="3014507"/>
                <a:ext cx="2598595" cy="461665"/>
              </a:xfrm>
              <a:prstGeom prst="rect">
                <a:avLst/>
              </a:prstGeom>
              <a:blipFill rotWithShape="1">
                <a:blip r:embed="rId18"/>
                <a:stretch>
                  <a:fillRect l="-3756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92811" y="4034135"/>
            <a:ext cx="1295400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7586" y="4421967"/>
                <a:ext cx="8365414" cy="114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d: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=1+3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𝑡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=4−5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𝑡</m:t>
                            </m:r>
                          </m:e>
                        </m:eqArr>
                        <m:r>
                          <a:rPr lang="en-US" sz="2400" b="0" i="1" smtClean="0">
                            <a:latin typeface="Cambria Math"/>
                          </a:rPr>
                          <m:t> 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𝑅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đây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pháp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86" y="4421967"/>
                <a:ext cx="8365414" cy="1140633"/>
              </a:xfrm>
              <a:prstGeom prst="rect">
                <a:avLst/>
              </a:prstGeom>
              <a:blipFill rotWithShape="1">
                <a:blip r:embed="rId19"/>
                <a:stretch>
                  <a:fillRect l="-1092" b="-111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8768121"/>
              </p:ext>
            </p:extLst>
          </p:nvPr>
        </p:nvGraphicFramePr>
        <p:xfrm>
          <a:off x="901700" y="5576888"/>
          <a:ext cx="1612900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0" name="Equation" r:id="rId20" imgW="749160" imgH="241200" progId="Equation.DSMT4">
                  <p:embed/>
                </p:oleObj>
              </mc:Choice>
              <mc:Fallback>
                <p:oleObj name="Equation" r:id="rId20" imgW="7491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901700" y="5576888"/>
                        <a:ext cx="1612900" cy="519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3671123"/>
              </p:ext>
            </p:extLst>
          </p:nvPr>
        </p:nvGraphicFramePr>
        <p:xfrm>
          <a:off x="5622925" y="6034088"/>
          <a:ext cx="1858963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" name="Equation" r:id="rId22" imgW="863280" imgH="241200" progId="Equation.DSMT4">
                  <p:embed/>
                </p:oleObj>
              </mc:Choice>
              <mc:Fallback>
                <p:oleObj name="Equation" r:id="rId22" imgW="8632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5622925" y="6034088"/>
                        <a:ext cx="1858963" cy="519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818851"/>
              </p:ext>
            </p:extLst>
          </p:nvPr>
        </p:nvGraphicFramePr>
        <p:xfrm>
          <a:off x="5635625" y="5500688"/>
          <a:ext cx="1831975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" name="Equation" r:id="rId24" imgW="850680" imgH="241200" progId="Equation.DSMT4">
                  <p:embed/>
                </p:oleObj>
              </mc:Choice>
              <mc:Fallback>
                <p:oleObj name="Equation" r:id="rId24" imgW="850680" imgH="24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625" y="5500688"/>
                        <a:ext cx="1831975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val 8"/>
          <p:cNvSpPr/>
          <p:nvPr/>
        </p:nvSpPr>
        <p:spPr>
          <a:xfrm>
            <a:off x="533400" y="6019800"/>
            <a:ext cx="2209800" cy="838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429850"/>
              </p:ext>
            </p:extLst>
          </p:nvPr>
        </p:nvGraphicFramePr>
        <p:xfrm>
          <a:off x="885825" y="6110288"/>
          <a:ext cx="1639888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" name="Equation" r:id="rId26" imgW="761760" imgH="241200" progId="Equation.DSMT4">
                  <p:embed/>
                </p:oleObj>
              </mc:Choice>
              <mc:Fallback>
                <p:oleObj name="Equation" r:id="rId26" imgW="761760" imgH="24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825" y="6110288"/>
                        <a:ext cx="1639888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539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66" grpId="0"/>
      <p:bldP spid="85" grpId="0"/>
      <p:bldP spid="86" grpId="0"/>
      <p:bldP spid="86" grpId="1"/>
      <p:bldP spid="87" grpId="0"/>
      <p:bldP spid="87" grpId="1"/>
      <p:bldP spid="88" grpId="0" animBg="1"/>
      <p:bldP spid="88" grpId="1" animBg="1"/>
      <p:bldP spid="89" grpId="0"/>
      <p:bldP spid="89" grpId="1"/>
      <p:bldP spid="90" grpId="0"/>
      <p:bldP spid="90" grpId="1"/>
      <p:bldP spid="91" grpId="0"/>
      <p:bldP spid="91" grpId="1"/>
      <p:bldP spid="92" grpId="0"/>
      <p:bldP spid="92" grpId="1"/>
      <p:bldP spid="93" grpId="0"/>
      <p:bldP spid="93" grpId="1"/>
      <p:bldP spid="94" grpId="0"/>
      <p:bldP spid="95" grpId="0"/>
      <p:bldP spid="3" grpId="0" animBg="1"/>
      <p:bldP spid="4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858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00434"/>
              </p:ext>
            </p:extLst>
          </p:nvPr>
        </p:nvGraphicFramePr>
        <p:xfrm>
          <a:off x="4794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4250" y="23717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8382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Vectơ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i="1" u="sng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2400" y="1447800"/>
                <a:ext cx="8610600" cy="9100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Định </a:t>
                </a:r>
                <a:r>
                  <a:rPr lang="en-US" sz="2400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nghĩa</a:t>
                </a:r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pháp</a:t>
                </a:r>
                <a:r>
                  <a:rPr lang="en-US" sz="24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r>
                  <a:rPr lang="en-US" sz="24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nếu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  <m:r>
                      <a:rPr lang="en-US" sz="2400" dirty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≠</m:t>
                    </m:r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và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chỉ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447800"/>
                <a:ext cx="8610600" cy="910057"/>
              </a:xfrm>
              <a:prstGeom prst="rect">
                <a:avLst/>
              </a:prstGeom>
              <a:blipFill rotWithShape="1">
                <a:blip r:embed="rId5"/>
                <a:stretch>
                  <a:fillRect l="-1062" t="-5369" b="-10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52400" y="2302394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>
            <a:off x="7259780" y="2533227"/>
            <a:ext cx="685800" cy="1886373"/>
          </a:xfrm>
          <a:prstGeom prst="line">
            <a:avLst/>
          </a:prstGeom>
          <a:ln w="127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6144490" y="3380475"/>
            <a:ext cx="2514600" cy="845160"/>
            <a:chOff x="6143625" y="3364468"/>
            <a:chExt cx="2514600" cy="845160"/>
          </a:xfrm>
        </p:grpSpPr>
        <p:sp>
          <p:nvSpPr>
            <p:cNvPr id="61" name="Rectangle 60"/>
            <p:cNvSpPr/>
            <p:nvPr/>
          </p:nvSpPr>
          <p:spPr>
            <a:xfrm rot="20440410">
              <a:off x="7662530" y="3540975"/>
              <a:ext cx="104751" cy="10216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 flipV="1">
              <a:off x="6143625" y="3383095"/>
              <a:ext cx="2324100" cy="826533"/>
            </a:xfrm>
            <a:prstGeom prst="line">
              <a:avLst/>
            </a:prstGeom>
            <a:ln w="28575">
              <a:solidFill>
                <a:schemeClr val="tx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8277225" y="3364468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ambria Math"/>
                  <a:ea typeface="Cambria Math"/>
                </a:rPr>
                <a:t>∆</a:t>
              </a:r>
              <a:endParaRPr lang="en-US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048375" y="2348561"/>
            <a:ext cx="2686050" cy="2209800"/>
            <a:chOff x="6048375" y="2348561"/>
            <a:chExt cx="2686050" cy="2209800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6048375" y="4024961"/>
              <a:ext cx="25146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6981825" y="2424761"/>
              <a:ext cx="0" cy="21336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6981825" y="2348561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353425" y="3960429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936795" y="3960429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</a:t>
              </a:r>
            </a:p>
          </p:txBody>
        </p:sp>
        <p:cxnSp>
          <p:nvCxnSpPr>
            <p:cNvPr id="43" name="Straight Arrow Connector 42"/>
            <p:cNvCxnSpPr/>
            <p:nvPr/>
          </p:nvCxnSpPr>
          <p:spPr>
            <a:xfrm flipH="1" flipV="1">
              <a:off x="7362581" y="2807732"/>
              <a:ext cx="197430" cy="545068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7144376" y="2957854"/>
                  <a:ext cx="3810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4376" y="2957854"/>
                  <a:ext cx="381000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TextBox 6"/>
            <p:cNvSpPr txBox="1"/>
            <p:nvPr/>
          </p:nvSpPr>
          <p:spPr>
            <a:xfrm>
              <a:off x="6988267" y="3193748"/>
              <a:ext cx="6317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00"/>
                  </a:solidFill>
                </a:rPr>
                <a:t>M </a:t>
              </a:r>
              <a:r>
                <a:rPr lang="en-US" sz="4800" dirty="0" smtClean="0">
                  <a:solidFill>
                    <a:srgbClr val="FFFF00"/>
                  </a:solidFill>
                </a:rPr>
                <a:t>.</a:t>
              </a:r>
              <a:endParaRPr lang="en-US" sz="4800" dirty="0">
                <a:solidFill>
                  <a:srgbClr val="FF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loud Callout 10"/>
              <p:cNvSpPr/>
              <p:nvPr/>
            </p:nvSpPr>
            <p:spPr>
              <a:xfrm>
                <a:off x="507664" y="4558361"/>
                <a:ext cx="6546897" cy="1906971"/>
              </a:xfrm>
              <a:prstGeom prst="cloudCallou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𝑛</m:t>
                        </m:r>
                      </m:e>
                    </m:acc>
                    <m:r>
                      <a:rPr lang="en-US" sz="240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≠</m:t>
                    </m:r>
                    <m:acc>
                      <m:accPr>
                        <m:chr m:val="⃗"/>
                        <m:ctrlPr>
                          <a:rPr lang="en-US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bao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nhiêu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qua M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nhận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tơ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pháp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endPara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Cloud Callout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64" y="4558361"/>
                <a:ext cx="6546897" cy="1906971"/>
              </a:xfrm>
              <a:prstGeom prst="cloudCallou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80975" y="2776358"/>
            <a:ext cx="5762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vectơ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4157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858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118440"/>
              </p:ext>
            </p:extLst>
          </p:nvPr>
        </p:nvGraphicFramePr>
        <p:xfrm>
          <a:off x="4794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4250" y="23717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838200"/>
            <a:ext cx="1371600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2400" y="1447800"/>
                <a:ext cx="831619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mp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Oxy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qua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;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pháp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447800"/>
                <a:ext cx="8316190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100" t="-5882" b="-15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loud Callout 10"/>
              <p:cNvSpPr/>
              <p:nvPr/>
            </p:nvSpPr>
            <p:spPr>
              <a:xfrm>
                <a:off x="507665" y="4800600"/>
                <a:ext cx="6352930" cy="1664732"/>
              </a:xfrm>
              <a:prstGeom prst="cloudCallou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Lấy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bất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kì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Oxy.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điều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kiện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sz="240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∈∆</m:t>
                    </m:r>
                  </m:oMath>
                </a14:m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 </a:t>
                </a:r>
                <a:endPara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Cloud Callout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65" y="4800600"/>
                <a:ext cx="6352930" cy="1664732"/>
              </a:xfrm>
              <a:prstGeom prst="cloudCallou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6200" y="2271594"/>
                <a:ext cx="3581400" cy="506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Times New Roman" panose="02020603050405020304" pitchFamily="18" charset="0"/>
                        </a:rPr>
                        <m:t>𝑀</m:t>
                      </m:r>
                      <m:r>
                        <a:rPr lang="en-US" sz="2400" b="0" i="1" smtClean="0">
                          <a:latin typeface="Cambria Math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cs typeface="Times New Roman" panose="02020603050405020304" pitchFamily="18" charset="0"/>
                        </a:rPr>
                        <m:t>;</m:t>
                      </m:r>
                      <m:r>
                        <a:rPr lang="en-US" sz="2400" b="0" i="1" smtClean="0">
                          <a:latin typeface="Cambria Math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  <a:cs typeface="Times New Roman" panose="02020603050405020304" pitchFamily="18" charset="0"/>
                        </a:rPr>
                        <m:t>)∈∆⇔</m:t>
                      </m:r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𝑜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⊥</m:t>
                      </m:r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acc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2271594"/>
                <a:ext cx="3581400" cy="50642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7836856" y="2895600"/>
            <a:ext cx="631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M </a:t>
            </a:r>
            <a:r>
              <a:rPr lang="en-US" sz="4800" dirty="0" smtClean="0">
                <a:solidFill>
                  <a:srgbClr val="FFFF00"/>
                </a:solidFill>
              </a:rPr>
              <a:t>.</a:t>
            </a:r>
            <a:endParaRPr lang="en-US" sz="4800" dirty="0">
              <a:solidFill>
                <a:srgbClr val="FFFF0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048375" y="2348561"/>
            <a:ext cx="2686050" cy="2209800"/>
            <a:chOff x="6048375" y="2348561"/>
            <a:chExt cx="2686050" cy="2209800"/>
          </a:xfrm>
        </p:grpSpPr>
        <p:cxnSp>
          <p:nvCxnSpPr>
            <p:cNvPr id="59" name="Straight Connector 58"/>
            <p:cNvCxnSpPr/>
            <p:nvPr/>
          </p:nvCxnSpPr>
          <p:spPr>
            <a:xfrm>
              <a:off x="7259780" y="2533227"/>
              <a:ext cx="685800" cy="1886373"/>
            </a:xfrm>
            <a:prstGeom prst="line">
              <a:avLst/>
            </a:prstGeom>
            <a:ln w="1270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19"/>
            <p:cNvGrpSpPr/>
            <p:nvPr/>
          </p:nvGrpSpPr>
          <p:grpSpPr>
            <a:xfrm>
              <a:off x="6144490" y="3380475"/>
              <a:ext cx="2514600" cy="845160"/>
              <a:chOff x="6143625" y="3364468"/>
              <a:chExt cx="2514600" cy="845160"/>
            </a:xfrm>
          </p:grpSpPr>
          <p:sp>
            <p:nvSpPr>
              <p:cNvPr id="61" name="Rectangle 60"/>
              <p:cNvSpPr/>
              <p:nvPr/>
            </p:nvSpPr>
            <p:spPr>
              <a:xfrm rot="20440410">
                <a:off x="7662530" y="3540975"/>
                <a:ext cx="104751" cy="10216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 flipV="1">
                <a:off x="6143625" y="3383095"/>
                <a:ext cx="2324100" cy="826533"/>
              </a:xfrm>
              <a:prstGeom prst="line">
                <a:avLst/>
              </a:prstGeom>
              <a:ln w="28575">
                <a:solidFill>
                  <a:schemeClr val="tx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/>
              <p:cNvSpPr txBox="1"/>
              <p:nvPr/>
            </p:nvSpPr>
            <p:spPr>
              <a:xfrm>
                <a:off x="8277225" y="3364468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Cambria Math"/>
                    <a:ea typeface="Cambria Math"/>
                  </a:rPr>
                  <a:t>∆</a:t>
                </a:r>
                <a:endParaRPr lang="en-US" dirty="0"/>
              </a:p>
            </p:txBody>
          </p:sp>
        </p:grpSp>
        <p:cxnSp>
          <p:nvCxnSpPr>
            <p:cNvPr id="19" name="Straight Arrow Connector 18"/>
            <p:cNvCxnSpPr/>
            <p:nvPr/>
          </p:nvCxnSpPr>
          <p:spPr>
            <a:xfrm>
              <a:off x="6048375" y="4024961"/>
              <a:ext cx="25146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6981825" y="2424761"/>
              <a:ext cx="0" cy="21336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6981825" y="2348561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353425" y="3960429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936795" y="3960429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</a:t>
              </a:r>
            </a:p>
          </p:txBody>
        </p:sp>
        <p:cxnSp>
          <p:nvCxnSpPr>
            <p:cNvPr id="43" name="Straight Arrow Connector 42"/>
            <p:cNvCxnSpPr/>
            <p:nvPr/>
          </p:nvCxnSpPr>
          <p:spPr>
            <a:xfrm flipH="1" flipV="1">
              <a:off x="7362581" y="2807732"/>
              <a:ext cx="197430" cy="545068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7144376" y="2957854"/>
                  <a:ext cx="3810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4376" y="2957854"/>
                  <a:ext cx="381000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TextBox 6"/>
            <p:cNvSpPr txBox="1"/>
            <p:nvPr/>
          </p:nvSpPr>
          <p:spPr>
            <a:xfrm>
              <a:off x="7295773" y="3179893"/>
              <a:ext cx="3242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 smtClean="0">
                  <a:solidFill>
                    <a:srgbClr val="FFFF00"/>
                  </a:solidFill>
                </a:rPr>
                <a:t>.</a:t>
              </a:r>
              <a:endParaRPr lang="en-US" sz="4800" dirty="0">
                <a:solidFill>
                  <a:srgbClr val="FFFF00"/>
                </a:solidFill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 flipH="1">
              <a:off x="6981825" y="3749807"/>
              <a:ext cx="476061" cy="0"/>
            </a:xfrm>
            <a:prstGeom prst="line">
              <a:avLst/>
            </a:prstGeom>
            <a:ln w="1905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endCxn id="7" idx="2"/>
            </p:cNvCxnSpPr>
            <p:nvPr/>
          </p:nvCxnSpPr>
          <p:spPr>
            <a:xfrm flipH="1">
              <a:off x="7457887" y="3749807"/>
              <a:ext cx="3409" cy="261083"/>
            </a:xfrm>
            <a:prstGeom prst="line">
              <a:avLst/>
            </a:prstGeom>
            <a:ln w="1905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6593895" y="3505200"/>
                  <a:ext cx="5334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93895" y="3505200"/>
                  <a:ext cx="533400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7239000" y="3974068"/>
                  <a:ext cx="5334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9000" y="3974068"/>
                  <a:ext cx="533400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7162800" y="3424580"/>
                  <a:ext cx="5334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2800" y="3424580"/>
                  <a:ext cx="533400" cy="369332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8" name="Straight Arrow Connector 27"/>
          <p:cNvCxnSpPr/>
          <p:nvPr/>
        </p:nvCxnSpPr>
        <p:spPr>
          <a:xfrm flipV="1">
            <a:off x="7429500" y="3464791"/>
            <a:ext cx="848590" cy="30364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550841" y="2759420"/>
                <a:ext cx="43165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400" b="0" i="0" smtClean="0"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  <a:cs typeface="Times New Roman" panose="02020603050405020304" pitchFamily="18" charset="0"/>
                        </a:rPr>
                        <m:t>b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2400" b="0" i="0" smtClean="0"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400" b="0" i="0" smtClean="0">
                          <a:latin typeface="Cambria Math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841" y="2759420"/>
                <a:ext cx="4316559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447800" y="3200400"/>
                <a:ext cx="487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𝑎𝑥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𝑏𝑦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400" b="0" i="0" smtClean="0"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  <a:cs typeface="Times New Roman" panose="02020603050405020304" pitchFamily="18" charset="0"/>
                            </a:rPr>
                            <m:t>b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3200400"/>
                <a:ext cx="4876800" cy="461665"/>
              </a:xfrm>
              <a:prstGeom prst="rect">
                <a:avLst/>
              </a:prstGeom>
              <a:blipFill rotWithShape="1">
                <a:blip r:embed="rId13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70164" y="3673607"/>
                <a:ext cx="455814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               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𝑎𝑥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𝑏𝑦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en-US" sz="24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ới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c=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𝑎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b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64" y="3673607"/>
                <a:ext cx="4558145" cy="830997"/>
              </a:xfrm>
              <a:prstGeom prst="rect">
                <a:avLst/>
              </a:prstGeom>
              <a:blipFill rotWithShape="1">
                <a:blip r:embed="rId14"/>
                <a:stretch>
                  <a:fillRect l="-2005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2133600" y="3745468"/>
            <a:ext cx="2362200" cy="36933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133600" y="2819400"/>
            <a:ext cx="3581400" cy="3693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819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 animBg="1"/>
      <p:bldP spid="11" grpId="1" animBg="1"/>
      <p:bldP spid="15" grpId="0"/>
      <p:bldP spid="27" grpId="0"/>
      <p:bldP spid="36" grpId="0"/>
      <p:bldP spid="30" grpId="0"/>
      <p:bldP spid="40" grpId="0"/>
      <p:bldP spid="33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858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4531967"/>
              </p:ext>
            </p:extLst>
          </p:nvPr>
        </p:nvGraphicFramePr>
        <p:xfrm>
          <a:off x="4794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4250" y="23717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7543800" y="2731532"/>
            <a:ext cx="1044288" cy="545068"/>
            <a:chOff x="7543800" y="2731532"/>
            <a:chExt cx="1044288" cy="545068"/>
          </a:xfrm>
        </p:grpSpPr>
        <p:cxnSp>
          <p:nvCxnSpPr>
            <p:cNvPr id="43" name="Straight Arrow Connector 42"/>
            <p:cNvCxnSpPr/>
            <p:nvPr/>
          </p:nvCxnSpPr>
          <p:spPr>
            <a:xfrm flipH="1" flipV="1">
              <a:off x="7543800" y="2731532"/>
              <a:ext cx="197430" cy="545068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7543800" y="2789681"/>
                  <a:ext cx="104428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</m:acc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b="0" i="1" smtClean="0">
                            <a:latin typeface="Cambria Math"/>
                          </a:rPr>
                          <m:t>;</m:t>
                        </m:r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43800" y="2789681"/>
                  <a:ext cx="1044288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/>
          <p:cNvGrpSpPr/>
          <p:nvPr/>
        </p:nvGrpSpPr>
        <p:grpSpPr>
          <a:xfrm>
            <a:off x="6400800" y="2348561"/>
            <a:ext cx="2333625" cy="2209800"/>
            <a:chOff x="6400800" y="2348561"/>
            <a:chExt cx="2333625" cy="2209800"/>
          </a:xfrm>
        </p:grpSpPr>
        <p:grpSp>
          <p:nvGrpSpPr>
            <p:cNvPr id="20" name="Group 19"/>
            <p:cNvGrpSpPr/>
            <p:nvPr/>
          </p:nvGrpSpPr>
          <p:grpSpPr>
            <a:xfrm>
              <a:off x="6400800" y="3380475"/>
              <a:ext cx="2258290" cy="778259"/>
              <a:chOff x="6399935" y="3364468"/>
              <a:chExt cx="2258290" cy="778259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 flipV="1">
                <a:off x="6399935" y="3383096"/>
                <a:ext cx="2067790" cy="759631"/>
              </a:xfrm>
              <a:prstGeom prst="line">
                <a:avLst/>
              </a:prstGeom>
              <a:ln w="28575">
                <a:solidFill>
                  <a:schemeClr val="tx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/>
              <p:cNvSpPr txBox="1"/>
              <p:nvPr/>
            </p:nvSpPr>
            <p:spPr>
              <a:xfrm>
                <a:off x="8277225" y="3364468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Cambria Math"/>
                    <a:ea typeface="Cambria Math"/>
                  </a:rPr>
                  <a:t>∆</a:t>
                </a:r>
                <a:endParaRPr lang="en-US" dirty="0"/>
              </a:p>
            </p:txBody>
          </p:sp>
        </p:grpSp>
        <p:cxnSp>
          <p:nvCxnSpPr>
            <p:cNvPr id="19" name="Straight Arrow Connector 18"/>
            <p:cNvCxnSpPr/>
            <p:nvPr/>
          </p:nvCxnSpPr>
          <p:spPr>
            <a:xfrm>
              <a:off x="6400800" y="4024961"/>
              <a:ext cx="216217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6981825" y="2424761"/>
              <a:ext cx="0" cy="21336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6981825" y="2348561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353425" y="3960429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936795" y="3960429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295773" y="3179893"/>
              <a:ext cx="3242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 smtClean="0">
                  <a:solidFill>
                    <a:srgbClr val="FFFF00"/>
                  </a:solidFill>
                </a:rPr>
                <a:t>.</a:t>
              </a:r>
              <a:endParaRPr lang="en-US" sz="4800" dirty="0">
                <a:solidFill>
                  <a:srgbClr val="FFFF00"/>
                </a:solidFill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 flipH="1">
              <a:off x="6981825" y="3749807"/>
              <a:ext cx="476061" cy="0"/>
            </a:xfrm>
            <a:prstGeom prst="line">
              <a:avLst/>
            </a:prstGeom>
            <a:ln w="1905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endCxn id="7" idx="2"/>
            </p:cNvCxnSpPr>
            <p:nvPr/>
          </p:nvCxnSpPr>
          <p:spPr>
            <a:xfrm flipH="1">
              <a:off x="7457887" y="3749807"/>
              <a:ext cx="3409" cy="261083"/>
            </a:xfrm>
            <a:prstGeom prst="line">
              <a:avLst/>
            </a:prstGeom>
            <a:ln w="1905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6593895" y="3505200"/>
                  <a:ext cx="5334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93895" y="3505200"/>
                  <a:ext cx="533400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7239000" y="3974068"/>
                  <a:ext cx="5334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9000" y="3974068"/>
                  <a:ext cx="533400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7162800" y="3410725"/>
                  <a:ext cx="5334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2800" y="3410725"/>
                  <a:ext cx="533400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TextBox 2"/>
          <p:cNvSpPr txBox="1"/>
          <p:nvPr/>
        </p:nvSpPr>
        <p:spPr>
          <a:xfrm>
            <a:off x="173182" y="609600"/>
            <a:ext cx="5687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i="1" u="sng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0" y="990600"/>
                <a:ext cx="87837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i="1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sz="2400" i="1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Định</a:t>
                </a:r>
                <a:r>
                  <a:rPr lang="en-US" sz="2400" i="1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i="1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nghĩa</a:t>
                </a:r>
                <a:r>
                  <a:rPr lang="en-US" sz="2400" i="1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𝑎𝑥</m:t>
                    </m:r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𝑏𝑦</m:t>
                    </m:r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𝑎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quát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990600"/>
                <a:ext cx="8783782" cy="830997"/>
              </a:xfrm>
              <a:prstGeom prst="rect">
                <a:avLst/>
              </a:prstGeom>
              <a:blipFill rotWithShape="1">
                <a:blip r:embed="rId9"/>
                <a:stretch>
                  <a:fillRect l="-1041" t="-5882" r="-486" b="-15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87037" y="1976735"/>
            <a:ext cx="854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7818" y="2433935"/>
                <a:ext cx="54794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B1: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tọa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ea typeface="Cambria Math"/>
                      </a:rPr>
                      <m:t>∈∆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8" y="2433935"/>
                <a:ext cx="5479472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1669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87037" y="2965317"/>
                <a:ext cx="57712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B2: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tọa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TPT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</m:acc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400" b="0" i="1" dirty="0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</m:d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ủ</m:t>
                    </m:r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 ∆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37" y="2965317"/>
                <a:ext cx="5771284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169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/>
          <p:cNvGrpSpPr/>
          <p:nvPr/>
        </p:nvGrpSpPr>
        <p:grpSpPr>
          <a:xfrm>
            <a:off x="193965" y="3447871"/>
            <a:ext cx="5479472" cy="1200329"/>
            <a:chOff x="193965" y="3466742"/>
            <a:chExt cx="5479472" cy="1200329"/>
          </a:xfrm>
        </p:grpSpPr>
        <p:sp>
          <p:nvSpPr>
            <p:cNvPr id="34" name="TextBox 33"/>
            <p:cNvSpPr txBox="1"/>
            <p:nvPr/>
          </p:nvSpPr>
          <p:spPr>
            <a:xfrm>
              <a:off x="1101436" y="3905071"/>
              <a:ext cx="3581400" cy="369332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193965" y="3466742"/>
                  <a:ext cx="5479472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B3: </a:t>
                  </a:r>
                  <a:r>
                    <a:rPr lang="en-US" sz="24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</a:t>
                  </a:r>
                  <a:r>
                    <a:rPr lang="en-US" sz="2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ập phương trình tổng quát của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400" b="0" i="1" dirty="0" smtClean="0">
                          <a:latin typeface="Cambria Math"/>
                          <a:ea typeface="Cambria Math"/>
                        </a:rPr>
                        <m:t>:</m:t>
                      </m:r>
                    </m:oMath>
                  </a14:m>
                  <a:endPara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𝑎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  <m:r>
                          <a:rPr lang="en-US" sz="240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400" smtClean="0">
                            <a:solidFill>
                              <a:srgbClr val="00B0F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b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/>
                                <a:cs typeface="Times New Roman" panose="02020603050405020304" pitchFamily="18" charset="0"/>
                              </a:rPr>
                              <m:t>y</m:t>
                            </m:r>
                            <m:r>
                              <a:rPr lang="en-US" sz="2400">
                                <a:latin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  <m:r>
                          <a:rPr lang="en-US" sz="2400">
                            <a:latin typeface="Cambria Math"/>
                            <a:cs typeface="Times New Roman" panose="02020603050405020304" pitchFamily="18" charset="0"/>
                          </a:rPr>
                          <m:t>=0</m:t>
                        </m:r>
                      </m:oMath>
                    </m:oMathPara>
                  </a14:m>
                  <a:endPara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endPara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965" y="3466742"/>
                  <a:ext cx="5479472" cy="1200329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l="-1780" t="-40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14747" y="4343400"/>
                <a:ext cx="6434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B4: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về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rgbClr val="00B0F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7" y="4343400"/>
                <a:ext cx="6434568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1420" t="-10667" b="-2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07818" y="5188803"/>
                <a:ext cx="820189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</a:t>
                </a:r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1: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Lập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quát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qua M(2;-1)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nhận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3;−2</m:t>
                        </m:r>
                      </m:e>
                    </m:d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pháp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8" y="5188803"/>
                <a:ext cx="8201890" cy="830997"/>
              </a:xfrm>
              <a:prstGeom prst="rect">
                <a:avLst/>
              </a:prstGeom>
              <a:blipFill rotWithShape="1">
                <a:blip r:embed="rId14"/>
                <a:stretch>
                  <a:fillRect l="-1114"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07818" y="6096000"/>
                <a:ext cx="78970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 </a:t>
                </a:r>
                <a:r>
                  <a:rPr lang="en-US" sz="2400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quát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3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−2</m:t>
                    </m:r>
                    <m:r>
                      <a:rPr lang="en-US" sz="2400" b="0" i="1" smtClean="0"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</a:rPr>
                      <m:t>−8=0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8" y="6096000"/>
                <a:ext cx="7897090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1157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573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7" grpId="0"/>
      <p:bldP spid="39" grpId="0"/>
      <p:bldP spid="44" grpId="0"/>
      <p:bldP spid="38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858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7095743"/>
              </p:ext>
            </p:extLst>
          </p:nvPr>
        </p:nvGraphicFramePr>
        <p:xfrm>
          <a:off x="4794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4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4250" y="23717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3182" y="609600"/>
            <a:ext cx="5687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i="1" u="sng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0" y="990600"/>
                <a:ext cx="87837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i="1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sz="2400" i="1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Định</a:t>
                </a:r>
                <a:r>
                  <a:rPr lang="en-US" sz="2400" i="1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i="1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nghĩa</a:t>
                </a:r>
                <a:r>
                  <a:rPr lang="en-US" sz="2400" i="1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𝑎𝑥</m:t>
                    </m:r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𝑏𝑦</m:t>
                    </m:r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𝑎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quát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990600"/>
                <a:ext cx="8783782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041" t="-5882" r="-486" b="-15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87037" y="1824335"/>
            <a:ext cx="1413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47800" y="1842655"/>
                <a:ext cx="670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 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/>
                      </a:rPr>
                      <m:t>𝑏</m:t>
                    </m:r>
                    <m:r>
                      <a:rPr lang="en-US" sz="2400" b="0" i="1" smtClean="0"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1842655"/>
                <a:ext cx="670560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45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67146" y="2286000"/>
                <a:ext cx="49668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pháp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=(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</a:rPr>
                      <m:t>;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/>
                      </a:rPr>
                      <m:t>𝑏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46" y="2286000"/>
                <a:ext cx="4966854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840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1000" y="2667000"/>
                <a:ext cx="7086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chỉ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là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=(−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/>
                      </a:rPr>
                      <m:t>𝑏</m:t>
                    </m:r>
                    <m:r>
                      <a:rPr lang="en-US" sz="2400" b="0" i="1" smtClean="0">
                        <a:latin typeface="Cambria Math"/>
                      </a:rPr>
                      <m:t>;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hoặc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en-US" sz="2400" i="1">
                        <a:latin typeface="Cambria Math"/>
                      </a:rPr>
                      <m:t>=(</m:t>
                    </m:r>
                    <m:r>
                      <a:rPr lang="en-US" sz="2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/>
                      </a:rPr>
                      <m:t>𝑏</m:t>
                    </m:r>
                    <m:r>
                      <a:rPr lang="en-US" sz="2400" i="1">
                        <a:latin typeface="Cambria Math"/>
                      </a:rPr>
                      <m:t>;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2667000"/>
                <a:ext cx="708660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377" t="-10667" b="-2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04800" y="3200400"/>
            <a:ext cx="1447800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828800" y="3200400"/>
                <a:ext cx="6019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c</m:t>
                    </m:r>
                    <m:r>
                      <a:rPr lang="en-US" sz="2400" b="0" i="0" smtClean="0">
                        <a:latin typeface="Cambria Math"/>
                        <a:ea typeface="Cambria Math"/>
                      </a:rPr>
                      <m:t>ó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ph</m:t>
                    </m:r>
                    <m:r>
                      <a:rPr lang="en-US" sz="2400" b="0" i="0" smtClean="0">
                        <a:latin typeface="Cambria Math"/>
                        <a:ea typeface="Cambria Math"/>
                      </a:rPr>
                      <m:t>ươ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ng</m:t>
                    </m:r>
                    <m:r>
                      <a:rPr lang="en-US" sz="24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tr</m:t>
                    </m:r>
                    <m:r>
                      <a:rPr lang="en-US" sz="2400" b="0" i="0" smtClean="0">
                        <a:latin typeface="Cambria Math"/>
                        <a:ea typeface="Cambria Math"/>
                      </a:rPr>
                      <m:t>ì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nh</m:t>
                    </m:r>
                    <m:r>
                      <a:rPr lang="en-US" sz="24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l</m:t>
                    </m:r>
                    <m:r>
                      <a:rPr lang="en-US" sz="2400" b="0" i="0" smtClean="0">
                        <a:latin typeface="Cambria Math"/>
                        <a:ea typeface="Cambria Math"/>
                      </a:rPr>
                      <m:t>à 3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x</m:t>
                    </m:r>
                    <m:r>
                      <a:rPr lang="en-US" sz="2400" b="0" i="0" smtClean="0">
                        <a:latin typeface="Cambria Math"/>
                        <a:ea typeface="Cambria Math"/>
                      </a:rPr>
                      <m:t>−4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ea typeface="Cambria Math"/>
                      </a:rPr>
                      <m:t>+7=0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3200400"/>
                <a:ext cx="601980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518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4800" y="3581400"/>
                <a:ext cx="3810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pháp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tuyến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581400"/>
                <a:ext cx="3810000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2400" t="-10667" b="-2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4571632"/>
              </p:ext>
            </p:extLst>
          </p:nvPr>
        </p:nvGraphicFramePr>
        <p:xfrm>
          <a:off x="1066800" y="3962400"/>
          <a:ext cx="1684421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5" name="Equation" r:id="rId11" imgW="761760" imgH="241200" progId="Equation.DSMT4">
                  <p:embed/>
                </p:oleObj>
              </mc:Choice>
              <mc:Fallback>
                <p:oleObj name="Equation" r:id="rId11" imgW="7617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066800" y="3962400"/>
                        <a:ext cx="1684421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0555509"/>
              </p:ext>
            </p:extLst>
          </p:nvPr>
        </p:nvGraphicFramePr>
        <p:xfrm>
          <a:off x="5083175" y="3962400"/>
          <a:ext cx="18811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6" name="Equation" r:id="rId13" imgW="850680" imgH="241200" progId="Equation.DSMT4">
                  <p:embed/>
                </p:oleObj>
              </mc:Choice>
              <mc:Fallback>
                <p:oleObj name="Equation" r:id="rId13" imgW="8506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083175" y="3962400"/>
                        <a:ext cx="1881188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6671141"/>
              </p:ext>
            </p:extLst>
          </p:nvPr>
        </p:nvGraphicFramePr>
        <p:xfrm>
          <a:off x="5105400" y="4495800"/>
          <a:ext cx="17414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7" name="Equation" r:id="rId15" imgW="787320" imgH="241200" progId="Equation.DSMT4">
                  <p:embed/>
                </p:oleObj>
              </mc:Choice>
              <mc:Fallback>
                <p:oleObj name="Equation" r:id="rId15" imgW="7873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105400" y="4495800"/>
                        <a:ext cx="1741488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Oval 15"/>
          <p:cNvSpPr/>
          <p:nvPr/>
        </p:nvSpPr>
        <p:spPr>
          <a:xfrm>
            <a:off x="924791" y="4495800"/>
            <a:ext cx="2123209" cy="7620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5443368"/>
              </p:ext>
            </p:extLst>
          </p:nvPr>
        </p:nvGraphicFramePr>
        <p:xfrm>
          <a:off x="1012825" y="4572000"/>
          <a:ext cx="18827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8" name="Equation" r:id="rId17" imgW="850680" imgH="241200" progId="Equation.DSMT4">
                  <p:embed/>
                </p:oleObj>
              </mc:Choice>
              <mc:Fallback>
                <p:oleObj name="Equation" r:id="rId17" imgW="8506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012825" y="4572000"/>
                        <a:ext cx="1882775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04800" y="5177135"/>
                <a:ext cx="3810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vectơ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chỉ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5177135"/>
                <a:ext cx="3810000" cy="461665"/>
              </a:xfrm>
              <a:prstGeom prst="rect">
                <a:avLst/>
              </a:prstGeom>
              <a:blipFill rotWithShape="1">
                <a:blip r:embed="rId19"/>
                <a:stretch>
                  <a:fillRect l="-2400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5252285"/>
              </p:ext>
            </p:extLst>
          </p:nvPr>
        </p:nvGraphicFramePr>
        <p:xfrm>
          <a:off x="944563" y="5562600"/>
          <a:ext cx="18526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9" name="Equation" r:id="rId20" imgW="838080" imgH="241200" progId="Equation.DSMT4">
                  <p:embed/>
                </p:oleObj>
              </mc:Choice>
              <mc:Fallback>
                <p:oleObj name="Equation" r:id="rId20" imgW="8380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944563" y="5562600"/>
                        <a:ext cx="1852612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1053036"/>
              </p:ext>
            </p:extLst>
          </p:nvPr>
        </p:nvGraphicFramePr>
        <p:xfrm>
          <a:off x="5105400" y="5486400"/>
          <a:ext cx="207486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0" name="Equation" r:id="rId22" imgW="939600" imgH="241200" progId="Equation.DSMT4">
                  <p:embed/>
                </p:oleObj>
              </mc:Choice>
              <mc:Fallback>
                <p:oleObj name="Equation" r:id="rId22" imgW="9396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5105400" y="5486400"/>
                        <a:ext cx="2074862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3363747"/>
              </p:ext>
            </p:extLst>
          </p:nvPr>
        </p:nvGraphicFramePr>
        <p:xfrm>
          <a:off x="898525" y="6096000"/>
          <a:ext cx="19081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1" name="Equation" r:id="rId24" imgW="863280" imgH="241200" progId="Equation.DSMT4">
                  <p:embed/>
                </p:oleObj>
              </mc:Choice>
              <mc:Fallback>
                <p:oleObj name="Equation" r:id="rId24" imgW="8632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898525" y="6096000"/>
                        <a:ext cx="1908175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Oval 21"/>
          <p:cNvSpPr/>
          <p:nvPr/>
        </p:nvSpPr>
        <p:spPr>
          <a:xfrm>
            <a:off x="4887191" y="5943600"/>
            <a:ext cx="2123209" cy="7620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1019066"/>
              </p:ext>
            </p:extLst>
          </p:nvPr>
        </p:nvGraphicFramePr>
        <p:xfrm>
          <a:off x="5119687" y="6019800"/>
          <a:ext cx="17383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2" name="Equation" r:id="rId26" imgW="787320" imgH="241200" progId="Equation.DSMT4">
                  <p:embed/>
                </p:oleObj>
              </mc:Choice>
              <mc:Fallback>
                <p:oleObj name="Equation" r:id="rId26" imgW="787320" imgH="2412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9687" y="6019800"/>
                        <a:ext cx="1738313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70780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0" grpId="0"/>
      <p:bldP spid="6" grpId="0" animBg="1"/>
      <p:bldP spid="7" grpId="0"/>
      <p:bldP spid="12" grpId="0"/>
      <p:bldP spid="16" grpId="0" animBg="1"/>
      <p:bldP spid="18" grpId="0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858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8718874"/>
              </p:ext>
            </p:extLst>
          </p:nvPr>
        </p:nvGraphicFramePr>
        <p:xfrm>
          <a:off x="4794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4250" y="23717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3182" y="609600"/>
            <a:ext cx="5687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i="1" u="sng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07818" y="990600"/>
                <a:ext cx="8153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</a:t>
                </a:r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2: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Lập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quát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qua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A(1;-2)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B(3;1).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8" y="990600"/>
                <a:ext cx="8153400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121" t="-5882" b="-15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73182" y="1676400"/>
                <a:ext cx="8513618" cy="114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 </a:t>
                </a:r>
                <a:r>
                  <a:rPr lang="en-US" sz="2400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3: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=2−4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=−1+3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eqArr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Lập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quát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d.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182" y="1676400"/>
                <a:ext cx="8513618" cy="1140633"/>
              </a:xfrm>
              <a:prstGeom prst="rect">
                <a:avLst/>
              </a:prstGeom>
              <a:blipFill rotWithShape="1">
                <a:blip r:embed="rId6"/>
                <a:stretch>
                  <a:fillRect l="-1074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38200" y="3429000"/>
                <a:ext cx="7239000" cy="2308324"/>
              </a:xfrm>
              <a:prstGeom prst="rect">
                <a:avLst/>
              </a:prstGeom>
              <a:noFill/>
              <a:ln w="19050">
                <a:solidFill>
                  <a:srgbClr val="FFFF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2400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bước</a:t>
                </a:r>
                <a:r>
                  <a:rPr lang="en-US" sz="2400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lập</a:t>
                </a:r>
                <a:r>
                  <a:rPr lang="en-US" sz="2400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400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quát</a:t>
                </a:r>
                <a:r>
                  <a:rPr lang="en-US" sz="2400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400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6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B1: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tọa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ea typeface="Cambria Math"/>
                      </a:rPr>
                      <m:t>∈∆</m:t>
                    </m:r>
                  </m:oMath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B2: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tọa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TPT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sz="2400" i="1" dirty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</m:acc>
                    <m:r>
                      <a:rPr lang="en-US" sz="2400" i="1" dirty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i="1" dirty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sz="2400" i="1" dirty="0"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400" i="1" dirty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</m:d>
                    <m:r>
                      <a:rPr lang="en-US" sz="2400" i="1" dirty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sz="2400" i="1" dirty="0">
                        <a:latin typeface="Cambria Math"/>
                        <a:ea typeface="Cambria Math"/>
                      </a:rPr>
                      <m:t>ủ</m:t>
                    </m:r>
                    <m:r>
                      <a:rPr lang="en-US" sz="2400" i="1" dirty="0"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sz="2400" i="1" dirty="0">
                        <a:latin typeface="Cambria Math"/>
                        <a:ea typeface="Cambria Math"/>
                      </a:rPr>
                      <m:t> ∆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B3: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ập phương trình tổng quát của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ea typeface="Cambria Math"/>
                      </a:rPr>
                      <m:t>∆: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FFFF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FFFF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400"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>
                          <a:solidFill>
                            <a:srgbClr val="00B0F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b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2400"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FFFF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FFFF0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400">
                          <a:latin typeface="Cambria Math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B4: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trình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về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dạng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B0F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i="1">
                        <a:solidFill>
                          <a:srgbClr val="00B0F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429000"/>
                <a:ext cx="7239000" cy="2308324"/>
              </a:xfrm>
              <a:prstGeom prst="rect">
                <a:avLst/>
              </a:prstGeom>
              <a:blipFill rotWithShape="1">
                <a:blip r:embed="rId7"/>
                <a:stretch>
                  <a:fillRect l="-1261" t="-1837" b="-4462"/>
                </a:stretch>
              </a:blipFill>
              <a:ln w="1905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207818" y="2895600"/>
            <a:ext cx="1239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07818" y="3357265"/>
                <a:ext cx="7772400" cy="1524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VD2: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VTCP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𝐴𝐵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2;3</m:t>
                        </m:r>
                      </m:e>
                    </m:d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  <a:t>⇒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VTPT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−3;2</m:t>
                        </m:r>
                      </m:e>
                    </m:d>
                  </m:oMath>
                </a14:m>
                <a:endParaRPr lang="en-US" sz="24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PT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quát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−3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+2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𝑦</m:t>
                        </m:r>
                        <m:r>
                          <a:rPr lang="en-US" sz="2400" b="0" i="1" smtClean="0">
                            <a:latin typeface="Cambria Math"/>
                          </a:rPr>
                          <m:t>+2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=0</m:t>
                    </m:r>
                  </m:oMath>
                </a14:m>
                <a:endParaRPr lang="en-US" sz="24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 smtClean="0"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  <a:t>                                    ⇔</a:t>
                </a:r>
                <a:r>
                  <a:rPr lang="en-US" sz="2400" dirty="0" smtClean="0">
                    <a:solidFill>
                      <a:srgbClr val="00B050"/>
                    </a:solidFill>
                    <a:latin typeface="Cambria Math"/>
                    <a:ea typeface="Cambria Math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−3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+2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+7=0</m:t>
                    </m:r>
                  </m:oMath>
                </a14:m>
                <a:endParaRPr lang="en-US" sz="24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8" y="3357265"/>
                <a:ext cx="7772400" cy="1524520"/>
              </a:xfrm>
              <a:prstGeom prst="rect">
                <a:avLst/>
              </a:prstGeom>
              <a:blipFill rotWithShape="1">
                <a:blip r:embed="rId8"/>
                <a:stretch>
                  <a:fillRect l="-1176" t="-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07818" y="4554141"/>
                <a:ext cx="7772400" cy="1846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VD3: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qua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(2;-1)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VTCP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−4;3</m:t>
                        </m:r>
                      </m:e>
                    </m:d>
                  </m:oMath>
                </a14:m>
                <a:endParaRPr lang="en-US" sz="24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VTPT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e>
                    </m:acc>
                    <m:r>
                      <a:rPr lang="en-US" sz="24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/>
                          </a:rPr>
                          <m:t>;4</m:t>
                        </m:r>
                      </m:e>
                    </m:d>
                  </m:oMath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PT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quát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3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−2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+4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𝑦</m:t>
                        </m:r>
                        <m:r>
                          <a:rPr lang="en-US" sz="2400" b="0" i="1" smtClean="0">
                            <a:latin typeface="Cambria Math"/>
                          </a:rPr>
                          <m:t>+1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=0</m:t>
                    </m:r>
                  </m:oMath>
                </a14:m>
                <a:endParaRPr lang="en-US" sz="24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 smtClean="0"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  <a:t>                                    ⇔</a:t>
                </a:r>
                <a:r>
                  <a:rPr lang="en-US" sz="2400" dirty="0" smtClean="0">
                    <a:solidFill>
                      <a:srgbClr val="00B050"/>
                    </a:solidFill>
                    <a:latin typeface="Cambria Math"/>
                    <a:ea typeface="Cambria Math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+4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−2=0</m:t>
                    </m:r>
                  </m:oMath>
                </a14:m>
                <a:endParaRPr lang="en-US" sz="24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8" y="4554141"/>
                <a:ext cx="7772400" cy="1846659"/>
              </a:xfrm>
              <a:prstGeom prst="rect">
                <a:avLst/>
              </a:prstGeom>
              <a:blipFill rotWithShape="1">
                <a:blip r:embed="rId9"/>
                <a:stretch>
                  <a:fillRect l="-1176" t="-26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89912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  <p:bldP spid="26" grpId="1" animBg="1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858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0280642"/>
              </p:ext>
            </p:extLst>
          </p:nvPr>
        </p:nvGraphicFramePr>
        <p:xfrm>
          <a:off x="4794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4250" y="23717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3182" y="609600"/>
            <a:ext cx="5687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i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i="1" u="sng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loud Callout 3"/>
              <p:cNvSpPr/>
              <p:nvPr/>
            </p:nvSpPr>
            <p:spPr>
              <a:xfrm>
                <a:off x="838200" y="2209800"/>
                <a:ext cx="7010400" cy="2362200"/>
              </a:xfrm>
              <a:prstGeom prst="cloudCallout">
                <a:avLst/>
              </a:prstGeom>
              <a:solidFill>
                <a:schemeClr val="accent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Nhận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về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trí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đối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: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𝑎𝑥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𝑏𝑦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trục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tọa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khi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=0</m:t>
                    </m:r>
                  </m:oMath>
                </a14:m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Khi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b=0? </a:t>
                </a:r>
                <a:r>
                  <a:rPr lang="en-US" sz="24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Khi</a:t>
                </a:r>
                <a:r>
                  <a:rPr lang="en-US" sz="24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c=0?</a:t>
                </a:r>
                <a:endPara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Cloud Callou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209800"/>
                <a:ext cx="7010400" cy="2362200"/>
              </a:xfrm>
              <a:prstGeom prst="cloudCallou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92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734</Words>
  <Application>Microsoft Office PowerPoint</Application>
  <PresentationFormat>On-screen Show (4:3)</PresentationFormat>
  <Paragraphs>165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Equation</vt:lpstr>
      <vt:lpstr>Bài giảng điện tử lớp 10</vt:lpstr>
      <vt:lpstr>PowerPoint Presentation</vt:lpstr>
      <vt:lpstr>Phương trình đường thẳng(tiết 30)</vt:lpstr>
      <vt:lpstr>Phương trình đường thẳng(tiết 30)</vt:lpstr>
      <vt:lpstr>Phương trình đường thẳng(tiết 30)</vt:lpstr>
      <vt:lpstr>Phương trình đường thẳng(tiết 30)</vt:lpstr>
      <vt:lpstr>Phương trình đường thẳng(tiết 30)</vt:lpstr>
      <vt:lpstr>Phương trình đường thẳng(tiết 30)</vt:lpstr>
      <vt:lpstr>Phương trình đường thẳng(tiết 30)</vt:lpstr>
      <vt:lpstr>Phương trình đường thẳng(tiết 30)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Phương trình đường thẳng</dc:title>
  <dc:creator>SINET</dc:creator>
  <cp:lastModifiedBy>VS9 X64Bit</cp:lastModifiedBy>
  <cp:revision>78</cp:revision>
  <dcterms:created xsi:type="dcterms:W3CDTF">2015-01-25T17:19:55Z</dcterms:created>
  <dcterms:modified xsi:type="dcterms:W3CDTF">2016-03-28T10:18:37Z</dcterms:modified>
</cp:coreProperties>
</file>