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43"/>
  </p:notesMasterIdLst>
  <p:sldIdLst>
    <p:sldId id="278" r:id="rId2"/>
    <p:sldId id="279" r:id="rId3"/>
    <p:sldId id="280" r:id="rId4"/>
    <p:sldId id="257" r:id="rId5"/>
    <p:sldId id="282" r:id="rId6"/>
    <p:sldId id="258" r:id="rId7"/>
    <p:sldId id="259" r:id="rId8"/>
    <p:sldId id="260" r:id="rId9"/>
    <p:sldId id="261" r:id="rId10"/>
    <p:sldId id="262" r:id="rId11"/>
    <p:sldId id="263" r:id="rId12"/>
    <p:sldId id="275" r:id="rId13"/>
    <p:sldId id="281" r:id="rId14"/>
    <p:sldId id="283" r:id="rId15"/>
    <p:sldId id="284" r:id="rId16"/>
    <p:sldId id="285" r:id="rId17"/>
    <p:sldId id="286" r:id="rId18"/>
    <p:sldId id="287" r:id="rId19"/>
    <p:sldId id="288" r:id="rId20"/>
    <p:sldId id="266" r:id="rId21"/>
    <p:sldId id="267" r:id="rId22"/>
    <p:sldId id="289" r:id="rId23"/>
    <p:sldId id="269" r:id="rId24"/>
    <p:sldId id="271" r:id="rId25"/>
    <p:sldId id="272" r:id="rId26"/>
    <p:sldId id="274" r:id="rId27"/>
    <p:sldId id="290" r:id="rId28"/>
    <p:sldId id="291" r:id="rId29"/>
    <p:sldId id="292" r:id="rId30"/>
    <p:sldId id="293" r:id="rId31"/>
    <p:sldId id="265" r:id="rId32"/>
    <p:sldId id="302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264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</p:showPr>
  <p:clrMru>
    <a:srgbClr val="2B0AA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6966" autoAdjust="0"/>
    <p:restoredTop sz="94624" autoAdjust="0"/>
  </p:normalViewPr>
  <p:slideViewPr>
    <p:cSldViewPr>
      <p:cViewPr>
        <p:scale>
          <a:sx n="66" d="100"/>
          <a:sy n="66" d="100"/>
        </p:scale>
        <p:origin x="-1854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9B3DC7-A288-4D06-8FFB-EB7278C82E84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8B40D9-0CC2-41A3-B132-DE03AC2B37B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B40D9-0CC2-41A3-B132-DE03AC2B37B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B40D9-0CC2-41A3-B132-DE03AC2B37B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4036-D46C-4B73-9921-6A8524383BDB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FF623-3E82-4E96-A548-49891182D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4036-D46C-4B73-9921-6A8524383BDB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FF623-3E82-4E96-A548-49891182D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4036-D46C-4B73-9921-6A8524383BDB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FF623-3E82-4E96-A548-49891182D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4036-D46C-4B73-9921-6A8524383BDB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FF623-3E82-4E96-A548-49891182D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4036-D46C-4B73-9921-6A8524383BDB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FF623-3E82-4E96-A548-49891182D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4036-D46C-4B73-9921-6A8524383BDB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FF623-3E82-4E96-A548-49891182D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4036-D46C-4B73-9921-6A8524383BDB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FF623-3E82-4E96-A548-49891182D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4036-D46C-4B73-9921-6A8524383BDB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FF623-3E82-4E96-A548-49891182D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4036-D46C-4B73-9921-6A8524383BDB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FF623-3E82-4E96-A548-49891182D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4036-D46C-4B73-9921-6A8524383BDB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FF623-3E82-4E96-A548-49891182D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4036-D46C-4B73-9921-6A8524383BDB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FF623-3E82-4E96-A548-49891182D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94036-D46C-4B73-9921-6A8524383BDB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FF623-3E82-4E96-A548-49891182D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14348" y="2000240"/>
            <a:ext cx="814393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noProof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HÌNH </a:t>
            </a:r>
            <a:r>
              <a:rPr lang="en-US" sz="6000" b="1" cap="none" spc="0" noProof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CHIẾU</a:t>
            </a:r>
            <a:r>
              <a:rPr lang="en-US" sz="5400" b="1" cap="none" spc="0" noProof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VUÔNG GÓC</a:t>
            </a:r>
            <a:endParaRPr lang="en-US" sz="5400" b="1" cap="none" spc="0" noProof="1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2844" y="428604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7200" b="1" noProof="1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Tiết 3,4,5-Chủ đề 2:</a:t>
            </a:r>
            <a:endParaRPr lang="en-US" sz="7200" b="1" noProof="1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0" y="3714752"/>
            <a:ext cx="800105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en-US" sz="2800" noProof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Hiểu được nội dung cơ bản của phương pháp chiếu vuông góc</a:t>
            </a:r>
          </a:p>
          <a:p>
            <a:pPr algn="just">
              <a:buFontTx/>
              <a:buChar char="-"/>
            </a:pPr>
            <a:r>
              <a:rPr lang="en-US" sz="2800" noProof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Biết được vị trí các hình chiếu trên bản vẽ</a:t>
            </a:r>
          </a:p>
          <a:p>
            <a:pPr algn="just">
              <a:buFontTx/>
              <a:buChar char="-"/>
            </a:pPr>
            <a:r>
              <a:rPr lang="en-US" sz="2800" noProof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vẽ được 3 hình chiếu vuông góc của vật thể đơn giản</a:t>
            </a:r>
          </a:p>
          <a:p>
            <a:pPr algn="just">
              <a:buFontTx/>
              <a:buChar char="-"/>
            </a:pPr>
            <a:r>
              <a:rPr lang="en-US" sz="2800" noProof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Ghi và trình bày bản vẽ theo tiêu chuẩn</a:t>
            </a:r>
          </a:p>
          <a:p>
            <a:pPr algn="just">
              <a:buFontTx/>
              <a:buChar char="-"/>
            </a:pPr>
            <a:endParaRPr lang="en-US" noProof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/>
          <p:cNvSpPr txBox="1"/>
          <p:nvPr/>
        </p:nvSpPr>
        <p:spPr>
          <a:xfrm>
            <a:off x="214282" y="642918"/>
            <a:ext cx="414340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32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endParaRPr lang="en-US" sz="32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Xoay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mphc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90  ͦ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mphc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sang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 90  ̊.</a:t>
            </a:r>
            <a:endParaRPr lang="en-US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4" name="Group 83"/>
          <p:cNvGrpSpPr/>
          <p:nvPr/>
        </p:nvGrpSpPr>
        <p:grpSpPr>
          <a:xfrm>
            <a:off x="4422775" y="1295400"/>
            <a:ext cx="3752850" cy="5181600"/>
            <a:chOff x="4422775" y="1295400"/>
            <a:chExt cx="3752850" cy="5181600"/>
          </a:xfrm>
        </p:grpSpPr>
        <p:sp>
          <p:nvSpPr>
            <p:cNvPr id="40" name="AutoShape 9"/>
            <p:cNvSpPr>
              <a:spLocks noChangeArrowheads="1"/>
            </p:cNvSpPr>
            <p:nvPr/>
          </p:nvSpPr>
          <p:spPr bwMode="auto">
            <a:xfrm rot="18007661">
              <a:off x="3762375" y="2565400"/>
              <a:ext cx="3143250" cy="1822450"/>
            </a:xfrm>
            <a:prstGeom prst="diamond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AutoShape 10"/>
            <p:cNvSpPr>
              <a:spLocks noChangeArrowheads="1"/>
            </p:cNvSpPr>
            <p:nvPr/>
          </p:nvSpPr>
          <p:spPr bwMode="auto">
            <a:xfrm rot="5722368" flipH="1">
              <a:off x="5029200" y="3429000"/>
              <a:ext cx="2057400" cy="2971800"/>
            </a:xfrm>
            <a:prstGeom prst="diamond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Text Box 11"/>
            <p:cNvSpPr txBox="1">
              <a:spLocks noChangeArrowheads="1"/>
            </p:cNvSpPr>
            <p:nvPr/>
          </p:nvSpPr>
          <p:spPr bwMode="auto">
            <a:xfrm rot="21164667">
              <a:off x="6324600" y="2971800"/>
              <a:ext cx="5334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000" b="1" i="1">
                  <a:latin typeface="Arial" charset="0"/>
                </a:rPr>
                <a:t>P</a:t>
              </a:r>
              <a:r>
                <a:rPr lang="en-US" sz="2000" b="1" i="1" baseline="-25000">
                  <a:latin typeface="Arial" charset="0"/>
                </a:rPr>
                <a:t>1</a:t>
              </a:r>
            </a:p>
          </p:txBody>
        </p:sp>
        <p:sp>
          <p:nvSpPr>
            <p:cNvPr id="43" name="Text Box 12"/>
            <p:cNvSpPr txBox="1">
              <a:spLocks noChangeArrowheads="1"/>
            </p:cNvSpPr>
            <p:nvPr/>
          </p:nvSpPr>
          <p:spPr bwMode="auto">
            <a:xfrm rot="19078099">
              <a:off x="5715000" y="5334000"/>
              <a:ext cx="6096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b="1" i="1">
                  <a:latin typeface="Arial" charset="0"/>
                </a:rPr>
                <a:t>P</a:t>
              </a:r>
              <a:r>
                <a:rPr lang="en-US" b="1" i="1" baseline="-25000">
                  <a:latin typeface="Arial" charset="0"/>
                </a:rPr>
                <a:t>2</a:t>
              </a:r>
            </a:p>
          </p:txBody>
        </p:sp>
        <p:sp>
          <p:nvSpPr>
            <p:cNvPr id="44" name="AutoShape 13"/>
            <p:cNvSpPr>
              <a:spLocks noChangeArrowheads="1"/>
            </p:cNvSpPr>
            <p:nvPr/>
          </p:nvSpPr>
          <p:spPr bwMode="auto">
            <a:xfrm rot="18709021" flipV="1">
              <a:off x="5665788" y="1725612"/>
              <a:ext cx="2635250" cy="2384425"/>
            </a:xfrm>
            <a:prstGeom prst="diamond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Text Box 44"/>
            <p:cNvSpPr txBox="1">
              <a:spLocks noChangeArrowheads="1"/>
            </p:cNvSpPr>
            <p:nvPr/>
          </p:nvSpPr>
          <p:spPr bwMode="auto">
            <a:xfrm rot="21442412">
              <a:off x="7391400" y="2133600"/>
              <a:ext cx="6096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b="1" i="1">
                  <a:latin typeface="Arial" charset="0"/>
                </a:rPr>
                <a:t>P</a:t>
              </a:r>
              <a:r>
                <a:rPr lang="en-US" b="1" i="1" baseline="-25000">
                  <a:latin typeface="Arial" charset="0"/>
                </a:rPr>
                <a:t>3</a:t>
              </a:r>
            </a:p>
          </p:txBody>
        </p:sp>
        <p:sp>
          <p:nvSpPr>
            <p:cNvPr id="46" name="Line 45"/>
            <p:cNvSpPr>
              <a:spLocks noChangeShapeType="1"/>
            </p:cNvSpPr>
            <p:nvPr/>
          </p:nvSpPr>
          <p:spPr bwMode="auto">
            <a:xfrm>
              <a:off x="4572000" y="4800600"/>
              <a:ext cx="0" cy="1676400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Line 46"/>
            <p:cNvSpPr>
              <a:spLocks noChangeShapeType="1"/>
            </p:cNvSpPr>
            <p:nvPr/>
          </p:nvSpPr>
          <p:spPr bwMode="auto">
            <a:xfrm flipV="1">
              <a:off x="4572000" y="5791200"/>
              <a:ext cx="1219200" cy="685800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Line 47"/>
            <p:cNvSpPr>
              <a:spLocks noChangeShapeType="1"/>
            </p:cNvSpPr>
            <p:nvPr/>
          </p:nvSpPr>
          <p:spPr bwMode="auto">
            <a:xfrm flipV="1">
              <a:off x="6096000" y="1295400"/>
              <a:ext cx="1524000" cy="838200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Line 48"/>
            <p:cNvSpPr>
              <a:spLocks noChangeShapeType="1"/>
            </p:cNvSpPr>
            <p:nvPr/>
          </p:nvSpPr>
          <p:spPr bwMode="auto">
            <a:xfrm>
              <a:off x="7620000" y="1295400"/>
              <a:ext cx="0" cy="685800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Line 50"/>
            <p:cNvSpPr>
              <a:spLocks noChangeShapeType="1"/>
            </p:cNvSpPr>
            <p:nvPr/>
          </p:nvSpPr>
          <p:spPr bwMode="auto">
            <a:xfrm>
              <a:off x="4572000" y="4800600"/>
              <a:ext cx="1905000" cy="6858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51"/>
            <p:cNvSpPr>
              <a:spLocks noChangeShapeType="1"/>
            </p:cNvSpPr>
            <p:nvPr/>
          </p:nvSpPr>
          <p:spPr bwMode="auto">
            <a:xfrm>
              <a:off x="6096000" y="3886200"/>
              <a:ext cx="1905000" cy="6858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Line 52"/>
            <p:cNvSpPr>
              <a:spLocks noChangeShapeType="1"/>
            </p:cNvSpPr>
            <p:nvPr/>
          </p:nvSpPr>
          <p:spPr bwMode="auto">
            <a:xfrm flipV="1">
              <a:off x="6477000" y="4572000"/>
              <a:ext cx="1524000" cy="9144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53"/>
            <p:cNvSpPr>
              <a:spLocks noChangeShapeType="1"/>
            </p:cNvSpPr>
            <p:nvPr/>
          </p:nvSpPr>
          <p:spPr bwMode="auto">
            <a:xfrm>
              <a:off x="6096000" y="2133600"/>
              <a:ext cx="1905000" cy="6858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54"/>
            <p:cNvSpPr>
              <a:spLocks noChangeShapeType="1"/>
            </p:cNvSpPr>
            <p:nvPr/>
          </p:nvSpPr>
          <p:spPr bwMode="auto">
            <a:xfrm>
              <a:off x="8001000" y="2819400"/>
              <a:ext cx="0" cy="17526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64"/>
            <p:cNvSpPr>
              <a:spLocks noChangeShapeType="1"/>
            </p:cNvSpPr>
            <p:nvPr/>
          </p:nvSpPr>
          <p:spPr bwMode="auto">
            <a:xfrm flipV="1">
              <a:off x="5029200" y="2895600"/>
              <a:ext cx="533400" cy="3048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Line 66"/>
            <p:cNvSpPr>
              <a:spLocks noChangeShapeType="1"/>
            </p:cNvSpPr>
            <p:nvPr/>
          </p:nvSpPr>
          <p:spPr bwMode="auto">
            <a:xfrm>
              <a:off x="5715000" y="3505200"/>
              <a:ext cx="0" cy="1524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Line 67"/>
            <p:cNvSpPr>
              <a:spLocks noChangeShapeType="1"/>
            </p:cNvSpPr>
            <p:nvPr/>
          </p:nvSpPr>
          <p:spPr bwMode="auto">
            <a:xfrm flipV="1">
              <a:off x="5562600" y="3505200"/>
              <a:ext cx="152400" cy="762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Line 68"/>
            <p:cNvSpPr>
              <a:spLocks noChangeShapeType="1"/>
            </p:cNvSpPr>
            <p:nvPr/>
          </p:nvSpPr>
          <p:spPr bwMode="auto">
            <a:xfrm>
              <a:off x="5562600" y="2895600"/>
              <a:ext cx="0" cy="6858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Text Box 70"/>
            <p:cNvSpPr txBox="1">
              <a:spLocks noChangeArrowheads="1"/>
            </p:cNvSpPr>
            <p:nvPr/>
          </p:nvSpPr>
          <p:spPr bwMode="auto">
            <a:xfrm rot="21164667">
              <a:off x="4648200" y="2971800"/>
              <a:ext cx="5334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b="1" i="1">
                  <a:latin typeface="Arial" charset="0"/>
                </a:rPr>
                <a:t>P</a:t>
              </a:r>
              <a:r>
                <a:rPr lang="en-US" b="1" i="1" baseline="-25000">
                  <a:latin typeface="Arial" charset="0"/>
                </a:rPr>
                <a:t>1</a:t>
              </a:r>
            </a:p>
          </p:txBody>
        </p:sp>
        <p:sp>
          <p:nvSpPr>
            <p:cNvPr id="60" name="Line 71"/>
            <p:cNvSpPr>
              <a:spLocks noChangeShapeType="1"/>
            </p:cNvSpPr>
            <p:nvPr/>
          </p:nvSpPr>
          <p:spPr bwMode="auto">
            <a:xfrm flipV="1">
              <a:off x="5029200" y="3048000"/>
              <a:ext cx="533400" cy="3048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Line 72"/>
            <p:cNvSpPr>
              <a:spLocks noChangeShapeType="1"/>
            </p:cNvSpPr>
            <p:nvPr/>
          </p:nvSpPr>
          <p:spPr bwMode="auto">
            <a:xfrm>
              <a:off x="5029200" y="3200400"/>
              <a:ext cx="0" cy="8382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Line 73"/>
            <p:cNvSpPr>
              <a:spLocks noChangeShapeType="1"/>
            </p:cNvSpPr>
            <p:nvPr/>
          </p:nvSpPr>
          <p:spPr bwMode="auto">
            <a:xfrm flipV="1">
              <a:off x="5029200" y="3657600"/>
              <a:ext cx="685800" cy="381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Line 74"/>
            <p:cNvSpPr>
              <a:spLocks noChangeShapeType="1"/>
            </p:cNvSpPr>
            <p:nvPr/>
          </p:nvSpPr>
          <p:spPr bwMode="auto">
            <a:xfrm>
              <a:off x="6705600" y="2590800"/>
              <a:ext cx="0" cy="8382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Line 77"/>
            <p:cNvSpPr>
              <a:spLocks noChangeShapeType="1"/>
            </p:cNvSpPr>
            <p:nvPr/>
          </p:nvSpPr>
          <p:spPr bwMode="auto">
            <a:xfrm flipV="1">
              <a:off x="6705600" y="3429000"/>
              <a:ext cx="4572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Line 78"/>
            <p:cNvSpPr>
              <a:spLocks noChangeShapeType="1"/>
            </p:cNvSpPr>
            <p:nvPr/>
          </p:nvSpPr>
          <p:spPr bwMode="auto">
            <a:xfrm flipV="1">
              <a:off x="7162800" y="2743200"/>
              <a:ext cx="0" cy="6858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Line 79"/>
            <p:cNvSpPr>
              <a:spLocks noChangeShapeType="1"/>
            </p:cNvSpPr>
            <p:nvPr/>
          </p:nvSpPr>
          <p:spPr bwMode="auto">
            <a:xfrm flipV="1">
              <a:off x="6705600" y="2590800"/>
              <a:ext cx="3048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Line 80"/>
            <p:cNvSpPr>
              <a:spLocks noChangeShapeType="1"/>
            </p:cNvSpPr>
            <p:nvPr/>
          </p:nvSpPr>
          <p:spPr bwMode="auto">
            <a:xfrm>
              <a:off x="7010400" y="2590800"/>
              <a:ext cx="152400" cy="1524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Line 81"/>
            <p:cNvSpPr>
              <a:spLocks noChangeShapeType="1"/>
            </p:cNvSpPr>
            <p:nvPr/>
          </p:nvSpPr>
          <p:spPr bwMode="auto">
            <a:xfrm flipV="1">
              <a:off x="6705600" y="2743200"/>
              <a:ext cx="4572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Line 82"/>
            <p:cNvSpPr>
              <a:spLocks noChangeShapeType="1"/>
            </p:cNvSpPr>
            <p:nvPr/>
          </p:nvSpPr>
          <p:spPr bwMode="auto">
            <a:xfrm flipV="1">
              <a:off x="5410200" y="4572000"/>
              <a:ext cx="685800" cy="381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Line 83"/>
            <p:cNvSpPr>
              <a:spLocks noChangeShapeType="1"/>
            </p:cNvSpPr>
            <p:nvPr/>
          </p:nvSpPr>
          <p:spPr bwMode="auto">
            <a:xfrm flipV="1">
              <a:off x="5791200" y="4876800"/>
              <a:ext cx="685800" cy="381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Line 84"/>
            <p:cNvSpPr>
              <a:spLocks noChangeShapeType="1"/>
            </p:cNvSpPr>
            <p:nvPr/>
          </p:nvSpPr>
          <p:spPr bwMode="auto">
            <a:xfrm flipV="1">
              <a:off x="5715000" y="4876800"/>
              <a:ext cx="533400" cy="3048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Line 85"/>
            <p:cNvSpPr>
              <a:spLocks noChangeShapeType="1"/>
            </p:cNvSpPr>
            <p:nvPr/>
          </p:nvSpPr>
          <p:spPr bwMode="auto">
            <a:xfrm>
              <a:off x="5410200" y="4953000"/>
              <a:ext cx="381000" cy="3048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Line 86"/>
            <p:cNvSpPr>
              <a:spLocks noChangeShapeType="1"/>
            </p:cNvSpPr>
            <p:nvPr/>
          </p:nvSpPr>
          <p:spPr bwMode="auto">
            <a:xfrm>
              <a:off x="6096000" y="4572000"/>
              <a:ext cx="381000" cy="3048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Line 87"/>
            <p:cNvSpPr>
              <a:spLocks noChangeShapeType="1"/>
            </p:cNvSpPr>
            <p:nvPr/>
          </p:nvSpPr>
          <p:spPr bwMode="auto">
            <a:xfrm>
              <a:off x="5943600" y="4648200"/>
              <a:ext cx="381000" cy="3048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Text Box 94"/>
            <p:cNvSpPr txBox="1">
              <a:spLocks noChangeArrowheads="1"/>
            </p:cNvSpPr>
            <p:nvPr/>
          </p:nvSpPr>
          <p:spPr bwMode="auto">
            <a:xfrm rot="20086306">
              <a:off x="5091113" y="3278188"/>
              <a:ext cx="5334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400" b="1" i="1">
                  <a:latin typeface="Arial" charset="0"/>
                </a:rPr>
                <a:t>A</a:t>
              </a:r>
            </a:p>
          </p:txBody>
        </p:sp>
        <p:sp>
          <p:nvSpPr>
            <p:cNvPr id="76" name="Text Box 95"/>
            <p:cNvSpPr txBox="1">
              <a:spLocks noChangeArrowheads="1"/>
            </p:cNvSpPr>
            <p:nvPr/>
          </p:nvSpPr>
          <p:spPr bwMode="auto">
            <a:xfrm rot="19516417">
              <a:off x="5638800" y="4572000"/>
              <a:ext cx="6858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000" b="1" i="1">
                  <a:latin typeface="Arial" charset="0"/>
                </a:rPr>
                <a:t>B</a:t>
              </a:r>
            </a:p>
          </p:txBody>
        </p:sp>
        <p:sp>
          <p:nvSpPr>
            <p:cNvPr id="77" name="Text Box 96"/>
            <p:cNvSpPr txBox="1">
              <a:spLocks noChangeArrowheads="1"/>
            </p:cNvSpPr>
            <p:nvPr/>
          </p:nvSpPr>
          <p:spPr bwMode="auto">
            <a:xfrm>
              <a:off x="6781800" y="2819400"/>
              <a:ext cx="3810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b="1" i="1">
                  <a:latin typeface="Arial" charset="0"/>
                </a:rPr>
                <a:t>C</a:t>
              </a:r>
            </a:p>
          </p:txBody>
        </p:sp>
      </p:grpSp>
      <p:sp>
        <p:nvSpPr>
          <p:cNvPr id="85" name="Curved Up Arrow 84"/>
          <p:cNvSpPr/>
          <p:nvPr/>
        </p:nvSpPr>
        <p:spPr>
          <a:xfrm rot="16805641">
            <a:off x="6631549" y="1817959"/>
            <a:ext cx="714380" cy="42862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6" name="Curved Left Arrow 85"/>
          <p:cNvSpPr/>
          <p:nvPr/>
        </p:nvSpPr>
        <p:spPr>
          <a:xfrm rot="3173357">
            <a:off x="4671154" y="4969087"/>
            <a:ext cx="415658" cy="6345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6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400052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- Vị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chiếu trên bản vẽ:</a:t>
            </a:r>
          </a:p>
          <a:p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+ Hình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đặt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đứng.</a:t>
            </a:r>
          </a:p>
          <a:p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đặt ở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 smtClean="0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đứng. </a:t>
            </a:r>
            <a:endParaRPr lang="en-US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4800600" y="1676400"/>
            <a:ext cx="3733800" cy="2895600"/>
            <a:chOff x="4800600" y="1676400"/>
            <a:chExt cx="3733800" cy="2895600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4800600" y="1676400"/>
              <a:ext cx="990600" cy="3048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4800600" y="3657600"/>
              <a:ext cx="990600" cy="6858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Line 11"/>
            <p:cNvSpPr>
              <a:spLocks noChangeShapeType="1"/>
            </p:cNvSpPr>
            <p:nvPr/>
          </p:nvSpPr>
          <p:spPr bwMode="auto">
            <a:xfrm>
              <a:off x="4800600" y="1981200"/>
              <a:ext cx="0" cy="990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12"/>
            <p:cNvSpPr>
              <a:spLocks noChangeShapeType="1"/>
            </p:cNvSpPr>
            <p:nvPr/>
          </p:nvSpPr>
          <p:spPr bwMode="auto">
            <a:xfrm>
              <a:off x="4800600" y="2971800"/>
              <a:ext cx="12954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13"/>
            <p:cNvSpPr>
              <a:spLocks noChangeShapeType="1"/>
            </p:cNvSpPr>
            <p:nvPr/>
          </p:nvSpPr>
          <p:spPr bwMode="auto">
            <a:xfrm>
              <a:off x="5791200" y="1981200"/>
              <a:ext cx="0" cy="6858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14"/>
            <p:cNvSpPr>
              <a:spLocks noChangeShapeType="1"/>
            </p:cNvSpPr>
            <p:nvPr/>
          </p:nvSpPr>
          <p:spPr bwMode="auto">
            <a:xfrm>
              <a:off x="5791200" y="2667000"/>
              <a:ext cx="3048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5"/>
            <p:cNvSpPr>
              <a:spLocks noChangeShapeType="1"/>
            </p:cNvSpPr>
            <p:nvPr/>
          </p:nvSpPr>
          <p:spPr bwMode="auto">
            <a:xfrm>
              <a:off x="6096000" y="2667000"/>
              <a:ext cx="0" cy="3048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Rectangle 16"/>
            <p:cNvSpPr>
              <a:spLocks noChangeArrowheads="1"/>
            </p:cNvSpPr>
            <p:nvPr/>
          </p:nvSpPr>
          <p:spPr bwMode="auto">
            <a:xfrm>
              <a:off x="4800600" y="4343400"/>
              <a:ext cx="990600" cy="2286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Rectangle 17"/>
            <p:cNvSpPr>
              <a:spLocks noChangeArrowheads="1"/>
            </p:cNvSpPr>
            <p:nvPr/>
          </p:nvSpPr>
          <p:spPr bwMode="auto">
            <a:xfrm>
              <a:off x="5791200" y="3657600"/>
              <a:ext cx="304800" cy="9144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18"/>
            <p:cNvSpPr>
              <a:spLocks noChangeShapeType="1"/>
            </p:cNvSpPr>
            <p:nvPr/>
          </p:nvSpPr>
          <p:spPr bwMode="auto">
            <a:xfrm>
              <a:off x="7086600" y="1676400"/>
              <a:ext cx="0" cy="12954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9"/>
            <p:cNvSpPr>
              <a:spLocks noChangeShapeType="1"/>
            </p:cNvSpPr>
            <p:nvPr/>
          </p:nvSpPr>
          <p:spPr bwMode="auto">
            <a:xfrm>
              <a:off x="7086600" y="2971800"/>
              <a:ext cx="9144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20"/>
            <p:cNvSpPr>
              <a:spLocks noChangeShapeType="1"/>
            </p:cNvSpPr>
            <p:nvPr/>
          </p:nvSpPr>
          <p:spPr bwMode="auto">
            <a:xfrm>
              <a:off x="8001000" y="1981200"/>
              <a:ext cx="0" cy="990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21"/>
            <p:cNvSpPr>
              <a:spLocks noChangeShapeType="1"/>
            </p:cNvSpPr>
            <p:nvPr/>
          </p:nvSpPr>
          <p:spPr bwMode="auto">
            <a:xfrm>
              <a:off x="7086600" y="1676400"/>
              <a:ext cx="6096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22"/>
            <p:cNvSpPr>
              <a:spLocks noChangeShapeType="1"/>
            </p:cNvSpPr>
            <p:nvPr/>
          </p:nvSpPr>
          <p:spPr bwMode="auto">
            <a:xfrm>
              <a:off x="7696200" y="1676400"/>
              <a:ext cx="304800" cy="3048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23"/>
            <p:cNvSpPr>
              <a:spLocks noChangeShapeType="1"/>
            </p:cNvSpPr>
            <p:nvPr/>
          </p:nvSpPr>
          <p:spPr bwMode="auto">
            <a:xfrm>
              <a:off x="7086600" y="2667000"/>
              <a:ext cx="9144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Box 24"/>
            <p:cNvSpPr txBox="1">
              <a:spLocks noChangeArrowheads="1"/>
            </p:cNvSpPr>
            <p:nvPr/>
          </p:nvSpPr>
          <p:spPr bwMode="auto">
            <a:xfrm>
              <a:off x="5105400" y="2286000"/>
              <a:ext cx="6096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b="1">
                  <a:latin typeface="Arial" charset="0"/>
                </a:rPr>
                <a:t>A</a:t>
              </a:r>
            </a:p>
          </p:txBody>
        </p:sp>
        <p:sp>
          <p:nvSpPr>
            <p:cNvPr id="21" name="Text Box 25"/>
            <p:cNvSpPr txBox="1">
              <a:spLocks noChangeArrowheads="1"/>
            </p:cNvSpPr>
            <p:nvPr/>
          </p:nvSpPr>
          <p:spPr bwMode="auto">
            <a:xfrm>
              <a:off x="5105400" y="3810000"/>
              <a:ext cx="9144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b="1">
                  <a:latin typeface="Arial" charset="0"/>
                </a:rPr>
                <a:t>B</a:t>
              </a:r>
            </a:p>
          </p:txBody>
        </p:sp>
        <p:sp>
          <p:nvSpPr>
            <p:cNvPr id="22" name="Text Box 26"/>
            <p:cNvSpPr txBox="1">
              <a:spLocks noChangeArrowheads="1"/>
            </p:cNvSpPr>
            <p:nvPr/>
          </p:nvSpPr>
          <p:spPr bwMode="auto">
            <a:xfrm>
              <a:off x="7315200" y="2209800"/>
              <a:ext cx="12192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b="1">
                  <a:latin typeface="Arial" charset="0"/>
                </a:rPr>
                <a:t>C</a:t>
              </a:r>
            </a:p>
          </p:txBody>
        </p:sp>
      </p:grp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285720" y="1571612"/>
            <a:ext cx="3942177" cy="4786346"/>
            <a:chOff x="898525" y="455403"/>
            <a:chExt cx="6006487" cy="5526187"/>
          </a:xfrm>
        </p:grpSpPr>
        <p:grpSp>
          <p:nvGrpSpPr>
            <p:cNvPr id="8" name="Group 41"/>
            <p:cNvGrpSpPr/>
            <p:nvPr/>
          </p:nvGrpSpPr>
          <p:grpSpPr>
            <a:xfrm>
              <a:off x="2890423" y="1357298"/>
              <a:ext cx="3076993" cy="3584211"/>
              <a:chOff x="5715000" y="2530475"/>
              <a:chExt cx="1524000" cy="1828800"/>
            </a:xfrm>
          </p:grpSpPr>
          <p:sp>
            <p:nvSpPr>
              <p:cNvPr id="9" name="Line 240"/>
              <p:cNvSpPr>
                <a:spLocks noChangeShapeType="1"/>
              </p:cNvSpPr>
              <p:nvPr/>
            </p:nvSpPr>
            <p:spPr bwMode="auto">
              <a:xfrm>
                <a:off x="5715000" y="2911475"/>
                <a:ext cx="0" cy="11430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Line 241"/>
              <p:cNvSpPr>
                <a:spLocks noChangeShapeType="1"/>
              </p:cNvSpPr>
              <p:nvPr/>
            </p:nvSpPr>
            <p:spPr bwMode="auto">
              <a:xfrm>
                <a:off x="5715000" y="2911475"/>
                <a:ext cx="38100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Line 242"/>
              <p:cNvSpPr>
                <a:spLocks noChangeShapeType="1"/>
              </p:cNvSpPr>
              <p:nvPr/>
            </p:nvSpPr>
            <p:spPr bwMode="auto">
              <a:xfrm>
                <a:off x="5715000" y="4054475"/>
                <a:ext cx="533400" cy="304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Line 243"/>
              <p:cNvSpPr>
                <a:spLocks noChangeShapeType="1"/>
              </p:cNvSpPr>
              <p:nvPr/>
            </p:nvSpPr>
            <p:spPr bwMode="auto">
              <a:xfrm>
                <a:off x="6248400" y="3368675"/>
                <a:ext cx="0" cy="990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Line 244"/>
              <p:cNvSpPr>
                <a:spLocks noChangeShapeType="1"/>
              </p:cNvSpPr>
              <p:nvPr/>
            </p:nvSpPr>
            <p:spPr bwMode="auto">
              <a:xfrm>
                <a:off x="6096000" y="3140075"/>
                <a:ext cx="15240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245"/>
              <p:cNvSpPr>
                <a:spLocks noChangeShapeType="1"/>
              </p:cNvSpPr>
              <p:nvPr/>
            </p:nvSpPr>
            <p:spPr bwMode="auto">
              <a:xfrm>
                <a:off x="6781800" y="2759075"/>
                <a:ext cx="15240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246"/>
              <p:cNvSpPr>
                <a:spLocks noChangeShapeType="1"/>
              </p:cNvSpPr>
              <p:nvPr/>
            </p:nvSpPr>
            <p:spPr bwMode="auto">
              <a:xfrm flipV="1">
                <a:off x="6248400" y="3825875"/>
                <a:ext cx="990600" cy="5334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247"/>
              <p:cNvSpPr>
                <a:spLocks noChangeShapeType="1"/>
              </p:cNvSpPr>
              <p:nvPr/>
            </p:nvSpPr>
            <p:spPr bwMode="auto">
              <a:xfrm flipV="1">
                <a:off x="6248400" y="2987675"/>
                <a:ext cx="685800" cy="3810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Line 248"/>
              <p:cNvSpPr>
                <a:spLocks noChangeShapeType="1"/>
              </p:cNvSpPr>
              <p:nvPr/>
            </p:nvSpPr>
            <p:spPr bwMode="auto">
              <a:xfrm>
                <a:off x="6400800" y="2530475"/>
                <a:ext cx="38100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Line 249"/>
              <p:cNvSpPr>
                <a:spLocks noChangeShapeType="1"/>
              </p:cNvSpPr>
              <p:nvPr/>
            </p:nvSpPr>
            <p:spPr bwMode="auto">
              <a:xfrm flipV="1">
                <a:off x="5715000" y="2530475"/>
                <a:ext cx="685800" cy="3810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Line 250"/>
              <p:cNvSpPr>
                <a:spLocks noChangeShapeType="1"/>
              </p:cNvSpPr>
              <p:nvPr/>
            </p:nvSpPr>
            <p:spPr bwMode="auto">
              <a:xfrm flipV="1">
                <a:off x="6096000" y="2759075"/>
                <a:ext cx="685800" cy="3810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253"/>
              <p:cNvSpPr>
                <a:spLocks noChangeShapeType="1"/>
              </p:cNvSpPr>
              <p:nvPr/>
            </p:nvSpPr>
            <p:spPr bwMode="auto">
              <a:xfrm>
                <a:off x="6934200" y="2987675"/>
                <a:ext cx="0" cy="685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254"/>
              <p:cNvSpPr>
                <a:spLocks noChangeShapeType="1"/>
              </p:cNvSpPr>
              <p:nvPr/>
            </p:nvSpPr>
            <p:spPr bwMode="auto">
              <a:xfrm>
                <a:off x="7239000" y="3521075"/>
                <a:ext cx="0" cy="3048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256"/>
              <p:cNvSpPr>
                <a:spLocks noChangeShapeType="1"/>
              </p:cNvSpPr>
              <p:nvPr/>
            </p:nvSpPr>
            <p:spPr bwMode="auto">
              <a:xfrm flipV="1">
                <a:off x="6934200" y="3521075"/>
                <a:ext cx="304800" cy="1524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257"/>
              <p:cNvSpPr>
                <a:spLocks noChangeShapeType="1"/>
              </p:cNvSpPr>
              <p:nvPr/>
            </p:nvSpPr>
            <p:spPr bwMode="auto">
              <a:xfrm flipH="1" flipV="1">
                <a:off x="6934200" y="3368675"/>
                <a:ext cx="304800" cy="1524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6" name="AutoShape 73"/>
            <p:cNvSpPr>
              <a:spLocks noChangeArrowheads="1"/>
            </p:cNvSpPr>
            <p:nvPr/>
          </p:nvSpPr>
          <p:spPr bwMode="auto">
            <a:xfrm rot="19872870">
              <a:off x="898525" y="4822825"/>
              <a:ext cx="661988" cy="838200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AutoShape 74"/>
            <p:cNvSpPr>
              <a:spLocks noChangeArrowheads="1"/>
            </p:cNvSpPr>
            <p:nvPr/>
          </p:nvSpPr>
          <p:spPr bwMode="auto">
            <a:xfrm rot="5400000">
              <a:off x="3873499" y="391902"/>
              <a:ext cx="661987" cy="788989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AutoShape 72"/>
            <p:cNvSpPr>
              <a:spLocks noChangeArrowheads="1"/>
            </p:cNvSpPr>
            <p:nvPr/>
          </p:nvSpPr>
          <p:spPr bwMode="auto">
            <a:xfrm rot="12436606">
              <a:off x="6243024" y="5103506"/>
              <a:ext cx="661988" cy="878084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Text Box 69"/>
            <p:cNvSpPr txBox="1">
              <a:spLocks noChangeArrowheads="1"/>
            </p:cNvSpPr>
            <p:nvPr/>
          </p:nvSpPr>
          <p:spPr bwMode="auto">
            <a:xfrm rot="16200000">
              <a:off x="967169" y="3033304"/>
              <a:ext cx="1237445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400" b="1" i="1" smtClean="0">
                  <a:latin typeface="Arial" charset="0"/>
                </a:rPr>
                <a:t>Cao</a:t>
              </a:r>
              <a:endParaRPr lang="en-US" sz="2400" b="1" i="1" baseline="-25000">
                <a:latin typeface="Arial" charset="0"/>
              </a:endParaRPr>
            </a:p>
          </p:txBody>
        </p:sp>
        <p:sp>
          <p:nvSpPr>
            <p:cNvPr id="40" name="Text Box 70"/>
            <p:cNvSpPr txBox="1">
              <a:spLocks noChangeArrowheads="1"/>
            </p:cNvSpPr>
            <p:nvPr/>
          </p:nvSpPr>
          <p:spPr bwMode="auto">
            <a:xfrm rot="19756415">
              <a:off x="5035260" y="4490778"/>
              <a:ext cx="1170639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400" b="1" i="1" err="1" smtClean="0">
                  <a:latin typeface="Arial" charset="0"/>
                </a:rPr>
                <a:t>Dài</a:t>
              </a:r>
              <a:endParaRPr lang="en-US" sz="2400" b="1" i="1" baseline="-25000">
                <a:latin typeface="Arial" charset="0"/>
              </a:endParaRPr>
            </a:p>
          </p:txBody>
        </p:sp>
        <p:sp>
          <p:nvSpPr>
            <p:cNvPr id="41" name="Text Box 71"/>
            <p:cNvSpPr txBox="1">
              <a:spLocks noChangeArrowheads="1"/>
            </p:cNvSpPr>
            <p:nvPr/>
          </p:nvSpPr>
          <p:spPr bwMode="auto">
            <a:xfrm rot="1673587">
              <a:off x="2517941" y="4655578"/>
              <a:ext cx="1777311" cy="485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3200" b="1" i="1" baseline="-25000" err="1" smtClean="0">
                  <a:latin typeface="Arial" charset="0"/>
                </a:rPr>
                <a:t>Rộng</a:t>
              </a:r>
              <a:endParaRPr lang="en-US" sz="3200" b="1" i="1" baseline="-25000">
                <a:latin typeface="Arial" charset="0"/>
              </a:endParaRPr>
            </a:p>
          </p:txBody>
        </p:sp>
        <p:cxnSp>
          <p:nvCxnSpPr>
            <p:cNvPr id="43" name="Straight Arrow Connector 42"/>
            <p:cNvCxnSpPr/>
            <p:nvPr/>
          </p:nvCxnSpPr>
          <p:spPr>
            <a:xfrm flipV="1">
              <a:off x="4857752" y="4643446"/>
              <a:ext cx="1571636" cy="857256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>
              <a:off x="2143108" y="4786322"/>
              <a:ext cx="1285884" cy="71438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rot="5400000" flipH="1" flipV="1">
              <a:off x="1000100" y="3214686"/>
              <a:ext cx="2000264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/>
          <p:cNvGrpSpPr/>
          <p:nvPr/>
        </p:nvGrpSpPr>
        <p:grpSpPr>
          <a:xfrm>
            <a:off x="5072066" y="1071546"/>
            <a:ext cx="3590924" cy="3500462"/>
            <a:chOff x="4800600" y="1676400"/>
            <a:chExt cx="3733800" cy="2895600"/>
          </a:xfrm>
        </p:grpSpPr>
        <p:sp>
          <p:nvSpPr>
            <p:cNvPr id="47" name="Rectangle 9"/>
            <p:cNvSpPr>
              <a:spLocks noChangeArrowheads="1"/>
            </p:cNvSpPr>
            <p:nvPr/>
          </p:nvSpPr>
          <p:spPr bwMode="auto">
            <a:xfrm>
              <a:off x="4800600" y="1676400"/>
              <a:ext cx="990600" cy="30480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Rectangle 10"/>
            <p:cNvSpPr>
              <a:spLocks noChangeArrowheads="1"/>
            </p:cNvSpPr>
            <p:nvPr/>
          </p:nvSpPr>
          <p:spPr bwMode="auto">
            <a:xfrm>
              <a:off x="4800600" y="3657600"/>
              <a:ext cx="990600" cy="68580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Line 11"/>
            <p:cNvSpPr>
              <a:spLocks noChangeShapeType="1"/>
            </p:cNvSpPr>
            <p:nvPr/>
          </p:nvSpPr>
          <p:spPr bwMode="auto">
            <a:xfrm>
              <a:off x="4800600" y="1981200"/>
              <a:ext cx="0" cy="9906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Line 12"/>
            <p:cNvSpPr>
              <a:spLocks noChangeShapeType="1"/>
            </p:cNvSpPr>
            <p:nvPr/>
          </p:nvSpPr>
          <p:spPr bwMode="auto">
            <a:xfrm>
              <a:off x="4800600" y="2971800"/>
              <a:ext cx="12954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13"/>
            <p:cNvSpPr>
              <a:spLocks noChangeShapeType="1"/>
            </p:cNvSpPr>
            <p:nvPr/>
          </p:nvSpPr>
          <p:spPr bwMode="auto">
            <a:xfrm>
              <a:off x="5791200" y="1981200"/>
              <a:ext cx="0" cy="685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Line 14"/>
            <p:cNvSpPr>
              <a:spLocks noChangeShapeType="1"/>
            </p:cNvSpPr>
            <p:nvPr/>
          </p:nvSpPr>
          <p:spPr bwMode="auto">
            <a:xfrm>
              <a:off x="5791200" y="2667000"/>
              <a:ext cx="304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15"/>
            <p:cNvSpPr>
              <a:spLocks noChangeShapeType="1"/>
            </p:cNvSpPr>
            <p:nvPr/>
          </p:nvSpPr>
          <p:spPr bwMode="auto">
            <a:xfrm>
              <a:off x="6096000" y="2667000"/>
              <a:ext cx="0" cy="304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Rectangle 16"/>
            <p:cNvSpPr>
              <a:spLocks noChangeArrowheads="1"/>
            </p:cNvSpPr>
            <p:nvPr/>
          </p:nvSpPr>
          <p:spPr bwMode="auto">
            <a:xfrm>
              <a:off x="4800600" y="4343400"/>
              <a:ext cx="990600" cy="22860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Rectangle 17"/>
            <p:cNvSpPr>
              <a:spLocks noChangeArrowheads="1"/>
            </p:cNvSpPr>
            <p:nvPr/>
          </p:nvSpPr>
          <p:spPr bwMode="auto">
            <a:xfrm>
              <a:off x="5791200" y="3657600"/>
              <a:ext cx="304800" cy="91440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7086600" y="1676400"/>
              <a:ext cx="0" cy="1295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Line 19"/>
            <p:cNvSpPr>
              <a:spLocks noChangeShapeType="1"/>
            </p:cNvSpPr>
            <p:nvPr/>
          </p:nvSpPr>
          <p:spPr bwMode="auto">
            <a:xfrm>
              <a:off x="7086599" y="2971800"/>
              <a:ext cx="1279458" cy="466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Line 20"/>
            <p:cNvSpPr>
              <a:spLocks noChangeShapeType="1"/>
            </p:cNvSpPr>
            <p:nvPr/>
          </p:nvSpPr>
          <p:spPr bwMode="auto">
            <a:xfrm>
              <a:off x="8366058" y="1981200"/>
              <a:ext cx="0" cy="9906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Line 21"/>
            <p:cNvSpPr>
              <a:spLocks noChangeShapeType="1"/>
            </p:cNvSpPr>
            <p:nvPr/>
          </p:nvSpPr>
          <p:spPr bwMode="auto">
            <a:xfrm>
              <a:off x="7086600" y="1676400"/>
              <a:ext cx="98233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Line 22"/>
            <p:cNvSpPr>
              <a:spLocks noChangeShapeType="1"/>
            </p:cNvSpPr>
            <p:nvPr/>
          </p:nvSpPr>
          <p:spPr bwMode="auto">
            <a:xfrm>
              <a:off x="8061258" y="1676400"/>
              <a:ext cx="304800" cy="304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Line 23"/>
            <p:cNvSpPr>
              <a:spLocks noChangeShapeType="1"/>
            </p:cNvSpPr>
            <p:nvPr/>
          </p:nvSpPr>
          <p:spPr bwMode="auto">
            <a:xfrm>
              <a:off x="7086599" y="2667000"/>
              <a:ext cx="1279458" cy="139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Text Box 24"/>
            <p:cNvSpPr txBox="1">
              <a:spLocks noChangeArrowheads="1"/>
            </p:cNvSpPr>
            <p:nvPr/>
          </p:nvSpPr>
          <p:spPr bwMode="auto">
            <a:xfrm>
              <a:off x="5105400" y="2286000"/>
              <a:ext cx="609600" cy="36671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b="1">
                  <a:latin typeface="Arial" charset="0"/>
                </a:rPr>
                <a:t>A</a:t>
              </a:r>
            </a:p>
          </p:txBody>
        </p:sp>
        <p:sp>
          <p:nvSpPr>
            <p:cNvPr id="63" name="Text Box 25"/>
            <p:cNvSpPr txBox="1">
              <a:spLocks noChangeArrowheads="1"/>
            </p:cNvSpPr>
            <p:nvPr/>
          </p:nvSpPr>
          <p:spPr bwMode="auto">
            <a:xfrm>
              <a:off x="5105400" y="3810000"/>
              <a:ext cx="914400" cy="36671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b="1">
                  <a:latin typeface="Arial" charset="0"/>
                </a:rPr>
                <a:t>B</a:t>
              </a:r>
            </a:p>
          </p:txBody>
        </p:sp>
        <p:sp>
          <p:nvSpPr>
            <p:cNvPr id="64" name="Text Box 26"/>
            <p:cNvSpPr txBox="1">
              <a:spLocks noChangeArrowheads="1"/>
            </p:cNvSpPr>
            <p:nvPr/>
          </p:nvSpPr>
          <p:spPr bwMode="auto">
            <a:xfrm>
              <a:off x="7315200" y="2209800"/>
              <a:ext cx="1219200" cy="36671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b="1">
                  <a:latin typeface="Arial" charset="0"/>
                </a:rPr>
                <a:t>C</a:t>
              </a:r>
            </a:p>
          </p:txBody>
        </p:sp>
      </p:grpSp>
      <p:cxnSp>
        <p:nvCxnSpPr>
          <p:cNvPr id="66" name="Straight Connector 65"/>
          <p:cNvCxnSpPr>
            <a:endCxn id="56" idx="0"/>
          </p:cNvCxnSpPr>
          <p:nvPr/>
        </p:nvCxnSpPr>
        <p:spPr>
          <a:xfrm>
            <a:off x="6000760" y="1071546"/>
            <a:ext cx="1269831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51" idx="0"/>
            <a:endCxn id="60" idx="1"/>
          </p:cNvCxnSpPr>
          <p:nvPr/>
        </p:nvCxnSpPr>
        <p:spPr>
          <a:xfrm rot="16200000" flipH="1">
            <a:off x="7262925" y="201851"/>
            <a:ext cx="1588" cy="24763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53" idx="0"/>
            <a:endCxn id="61" idx="0"/>
          </p:cNvCxnSpPr>
          <p:nvPr/>
        </p:nvCxnSpPr>
        <p:spPr>
          <a:xfrm rot="16200000" flipH="1">
            <a:off x="6794243" y="1792725"/>
            <a:ext cx="1588" cy="9526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endCxn id="57" idx="0"/>
          </p:cNvCxnSpPr>
          <p:nvPr/>
        </p:nvCxnSpPr>
        <p:spPr>
          <a:xfrm flipV="1">
            <a:off x="6286512" y="2637542"/>
            <a:ext cx="984078" cy="56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 rot="5400000">
            <a:off x="4679157" y="3035297"/>
            <a:ext cx="78581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52" idx="0"/>
          </p:cNvCxnSpPr>
          <p:nvPr/>
        </p:nvCxnSpPr>
        <p:spPr>
          <a:xfrm rot="5400000">
            <a:off x="5440053" y="2844293"/>
            <a:ext cx="1159928" cy="94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rot="5400000">
            <a:off x="5894397" y="3035297"/>
            <a:ext cx="78581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286512" y="3443514"/>
            <a:ext cx="984079" cy="56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rot="5400000">
            <a:off x="6894529" y="3035297"/>
            <a:ext cx="78581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357950" y="4572008"/>
            <a:ext cx="2149241" cy="11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7286644" y="3429000"/>
            <a:ext cx="1214446" cy="1143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rot="16200000" flipH="1">
            <a:off x="7500957" y="3571876"/>
            <a:ext cx="200026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6000760" y="4286256"/>
            <a:ext cx="221457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endCxn id="60" idx="0"/>
          </p:cNvCxnSpPr>
          <p:nvPr/>
        </p:nvCxnSpPr>
        <p:spPr>
          <a:xfrm rot="16200000" flipV="1">
            <a:off x="6604291" y="2675208"/>
            <a:ext cx="3214710" cy="73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 rot="5400000">
            <a:off x="3606793" y="1750207"/>
            <a:ext cx="2214578" cy="1588"/>
          </a:xfrm>
          <a:prstGeom prst="straightConnector1">
            <a:avLst/>
          </a:prstGeom>
          <a:ln>
            <a:headEnd type="arrow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>
            <a:off x="4714876" y="2857496"/>
            <a:ext cx="214314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>
          <a:xfrm rot="5400000">
            <a:off x="3571471" y="3999313"/>
            <a:ext cx="228522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4357686" y="142852"/>
            <a:ext cx="1000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/>
              <a:t>Cao</a:t>
            </a:r>
            <a:endParaRPr lang="en-US" sz="3200"/>
          </a:p>
        </p:txBody>
      </p:sp>
      <p:sp>
        <p:nvSpPr>
          <p:cNvPr id="115" name="TextBox 114"/>
          <p:cNvSpPr txBox="1"/>
          <p:nvPr/>
        </p:nvSpPr>
        <p:spPr>
          <a:xfrm>
            <a:off x="4429124" y="5214950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err="1" smtClean="0"/>
              <a:t>Rộng</a:t>
            </a:r>
            <a:endParaRPr lang="en-US" sz="3200"/>
          </a:p>
        </p:txBody>
      </p:sp>
      <p:sp>
        <p:nvSpPr>
          <p:cNvPr id="116" name="TextBox 115"/>
          <p:cNvSpPr txBox="1"/>
          <p:nvPr/>
        </p:nvSpPr>
        <p:spPr>
          <a:xfrm>
            <a:off x="6215074" y="2857496"/>
            <a:ext cx="1000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err="1" smtClean="0"/>
              <a:t>dài</a:t>
            </a:r>
            <a:endParaRPr lang="en-US" sz="3200"/>
          </a:p>
        </p:txBody>
      </p:sp>
      <p:cxnSp>
        <p:nvCxnSpPr>
          <p:cNvPr id="119" name="Straight Connector 118"/>
          <p:cNvCxnSpPr/>
          <p:nvPr/>
        </p:nvCxnSpPr>
        <p:spPr>
          <a:xfrm>
            <a:off x="7286644" y="3429000"/>
            <a:ext cx="1500198" cy="1588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Curved Left Arrow 120"/>
          <p:cNvSpPr/>
          <p:nvPr/>
        </p:nvSpPr>
        <p:spPr>
          <a:xfrm>
            <a:off x="7715272" y="3429000"/>
            <a:ext cx="142875" cy="42862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7858148" y="3500438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45</a:t>
            </a:r>
            <a:r>
              <a:rPr lang="en-US" sz="2800" baseline="30000" smtClean="0"/>
              <a:t>0</a:t>
            </a:r>
            <a:endParaRPr lang="en-US" sz="2800"/>
          </a:p>
        </p:txBody>
      </p:sp>
      <p:sp>
        <p:nvSpPr>
          <p:cNvPr id="70" name="TextBox 69"/>
          <p:cNvSpPr txBox="1"/>
          <p:nvPr/>
        </p:nvSpPr>
        <p:spPr>
          <a:xfrm>
            <a:off x="285720" y="357166"/>
            <a:ext cx="3857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chiếu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3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9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/>
      <p:bldP spid="113" grpId="1"/>
      <p:bldP spid="115" grpId="0"/>
      <p:bldP spid="115" grpId="1"/>
      <p:bldP spid="116" grpId="0"/>
      <p:bldP spid="116" grpId="1"/>
      <p:bldP spid="121" grpId="0" animBg="1"/>
      <p:bldP spid="1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 smtClean="0"/>
              <a:t>Kết</a:t>
            </a:r>
            <a:r>
              <a:rPr lang="en-US" smtClean="0"/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luận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43312"/>
          </a:xfrm>
        </p:spPr>
        <p:txBody>
          <a:bodyPr>
            <a:normAutofit fontScale="85000" lnSpcReduction="10000"/>
          </a:bodyPr>
          <a:lstStyle/>
          <a:p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cạnh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bằng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cạnh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góc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cạnh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428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mtClean="0"/>
              <a:t>III.Hình </a:t>
            </a:r>
            <a:r>
              <a:rPr lang="en-US" err="1" smtClean="0"/>
              <a:t>chiếu</a:t>
            </a:r>
            <a:r>
              <a:rPr lang="en-US" smtClean="0"/>
              <a:t> </a:t>
            </a:r>
            <a:r>
              <a:rPr lang="en-US" err="1" smtClean="0"/>
              <a:t>vuông</a:t>
            </a:r>
            <a:r>
              <a:rPr lang="en-US" smtClean="0"/>
              <a:t> </a:t>
            </a:r>
            <a:r>
              <a:rPr lang="en-US" err="1" smtClean="0"/>
              <a:t>góc</a:t>
            </a:r>
            <a:r>
              <a:rPr lang="en-US" smtClean="0"/>
              <a:t> </a:t>
            </a:r>
            <a:r>
              <a:rPr lang="en-US" err="1" smtClean="0"/>
              <a:t>của</a:t>
            </a:r>
            <a:r>
              <a:rPr lang="en-US" smtClean="0"/>
              <a:t> </a:t>
            </a:r>
            <a:r>
              <a:rPr lang="en-US" err="1" smtClean="0"/>
              <a:t>vật</a:t>
            </a:r>
            <a:r>
              <a:rPr lang="en-US" smtClean="0"/>
              <a:t> </a:t>
            </a:r>
            <a:r>
              <a:rPr lang="en-US" err="1" smtClean="0"/>
              <a:t>thể</a:t>
            </a:r>
            <a:r>
              <a:rPr lang="en-US" smtClean="0"/>
              <a:t> </a:t>
            </a:r>
            <a:r>
              <a:rPr lang="en-US" err="1" smtClean="0"/>
              <a:t>đơn</a:t>
            </a:r>
            <a:r>
              <a:rPr lang="en-US" smtClean="0"/>
              <a:t> </a:t>
            </a:r>
            <a:r>
              <a:rPr lang="en-US" err="1" smtClean="0"/>
              <a:t>giản</a:t>
            </a:r>
            <a:endParaRPr lang="en-US"/>
          </a:p>
        </p:txBody>
      </p:sp>
      <p:sp>
        <p:nvSpPr>
          <p:cNvPr id="6" name="Oval 5"/>
          <p:cNvSpPr/>
          <p:nvPr/>
        </p:nvSpPr>
        <p:spPr>
          <a:xfrm flipV="1">
            <a:off x="1785918" y="2214554"/>
            <a:ext cx="214314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214414" y="197708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A</a:t>
            </a:r>
            <a:endParaRPr lang="en-US" sz="2800"/>
          </a:p>
        </p:txBody>
      </p:sp>
      <p:sp>
        <p:nvSpPr>
          <p:cNvPr id="8" name="Parallelogram 7"/>
          <p:cNvSpPr/>
          <p:nvPr/>
        </p:nvSpPr>
        <p:spPr>
          <a:xfrm>
            <a:off x="0" y="4071942"/>
            <a:ext cx="8501090" cy="2357454"/>
          </a:xfrm>
          <a:prstGeom prst="parallelogram">
            <a:avLst>
              <a:gd name="adj" fmla="val 970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16200000" flipH="1">
            <a:off x="35686" y="3321843"/>
            <a:ext cx="3714776" cy="71437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 flipV="1">
            <a:off x="1857356" y="5072074"/>
            <a:ext cx="214314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285852" y="492919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A’</a:t>
            </a:r>
            <a:endParaRPr lang="en-US" sz="2800"/>
          </a:p>
        </p:txBody>
      </p:sp>
      <p:grpSp>
        <p:nvGrpSpPr>
          <p:cNvPr id="19" name="Group 18"/>
          <p:cNvGrpSpPr/>
          <p:nvPr/>
        </p:nvGrpSpPr>
        <p:grpSpPr>
          <a:xfrm>
            <a:off x="3571868" y="1477020"/>
            <a:ext cx="1000132" cy="3903960"/>
            <a:chOff x="1938318" y="1652574"/>
            <a:chExt cx="1000132" cy="3903960"/>
          </a:xfrm>
        </p:grpSpPr>
        <p:sp>
          <p:nvSpPr>
            <p:cNvPr id="14" name="Oval 13"/>
            <p:cNvSpPr/>
            <p:nvPr/>
          </p:nvSpPr>
          <p:spPr>
            <a:xfrm flipV="1">
              <a:off x="1938318" y="2366954"/>
              <a:ext cx="214314" cy="21431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95508" y="2104356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smtClean="0"/>
                <a:t>B</a:t>
              </a:r>
              <a:endParaRPr lang="en-US" sz="2800"/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6200000" flipH="1">
              <a:off x="188086" y="3474243"/>
              <a:ext cx="3714776" cy="71437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Oval 16"/>
            <p:cNvSpPr/>
            <p:nvPr/>
          </p:nvSpPr>
          <p:spPr>
            <a:xfrm flipV="1">
              <a:off x="2009756" y="5224474"/>
              <a:ext cx="214314" cy="21431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438384" y="503331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smtClean="0"/>
                <a:t>B’</a:t>
              </a:r>
              <a:endParaRPr lang="en-US" sz="2800"/>
            </a:p>
          </p:txBody>
        </p:sp>
      </p:grpSp>
      <p:cxnSp>
        <p:nvCxnSpPr>
          <p:cNvPr id="25" name="Straight Connector 24"/>
          <p:cNvCxnSpPr/>
          <p:nvPr/>
        </p:nvCxnSpPr>
        <p:spPr>
          <a:xfrm rot="5400000" flipH="1" flipV="1">
            <a:off x="2774473" y="1457211"/>
            <a:ext cx="23154" cy="163440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 flipH="1" flipV="1">
            <a:off x="2805859" y="4337885"/>
            <a:ext cx="23154" cy="163440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 flipV="1">
            <a:off x="3571868" y="3000372"/>
            <a:ext cx="214314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4000496" y="292893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</a:rPr>
              <a:t>B</a:t>
            </a:r>
            <a:endParaRPr lang="en-US" sz="2800">
              <a:solidFill>
                <a:srgbClr val="FF0000"/>
              </a:solidFill>
            </a:endParaRPr>
          </a:p>
        </p:txBody>
      </p:sp>
      <p:cxnSp>
        <p:nvCxnSpPr>
          <p:cNvPr id="29" name="Straight Connector 28"/>
          <p:cNvCxnSpPr>
            <a:endCxn id="27" idx="2"/>
          </p:cNvCxnSpPr>
          <p:nvPr/>
        </p:nvCxnSpPr>
        <p:spPr>
          <a:xfrm>
            <a:off x="1928794" y="2380584"/>
            <a:ext cx="1643074" cy="72694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1" name="Arc 30"/>
          <p:cNvSpPr/>
          <p:nvPr/>
        </p:nvSpPr>
        <p:spPr>
          <a:xfrm>
            <a:off x="1871870" y="1357298"/>
            <a:ext cx="1785950" cy="1857388"/>
          </a:xfrm>
          <a:prstGeom prst="arc">
            <a:avLst>
              <a:gd name="adj1" fmla="val 10648960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4714876" y="2214554"/>
            <a:ext cx="1000132" cy="3903960"/>
            <a:chOff x="1938318" y="1652574"/>
            <a:chExt cx="1000132" cy="3903960"/>
          </a:xfrm>
        </p:grpSpPr>
        <p:sp>
          <p:nvSpPr>
            <p:cNvPr id="33" name="Oval 32"/>
            <p:cNvSpPr/>
            <p:nvPr/>
          </p:nvSpPr>
          <p:spPr>
            <a:xfrm flipV="1">
              <a:off x="1938318" y="2366954"/>
              <a:ext cx="214314" cy="21431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295508" y="2104356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smtClean="0"/>
                <a:t>c</a:t>
              </a:r>
              <a:endParaRPr lang="en-US" sz="2800"/>
            </a:p>
          </p:txBody>
        </p:sp>
        <p:cxnSp>
          <p:nvCxnSpPr>
            <p:cNvPr id="35" name="Straight Connector 34"/>
            <p:cNvCxnSpPr/>
            <p:nvPr/>
          </p:nvCxnSpPr>
          <p:spPr>
            <a:xfrm rot="16200000" flipH="1">
              <a:off x="188086" y="3474243"/>
              <a:ext cx="3714776" cy="71437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Oval 35"/>
            <p:cNvSpPr/>
            <p:nvPr/>
          </p:nvSpPr>
          <p:spPr>
            <a:xfrm flipV="1">
              <a:off x="2009756" y="5224474"/>
              <a:ext cx="214314" cy="21431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438384" y="503331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smtClean="0"/>
                <a:t>c’</a:t>
              </a:r>
              <a:endParaRPr lang="en-US" sz="2800"/>
            </a:p>
          </p:txBody>
        </p:sp>
      </p:grpSp>
      <p:cxnSp>
        <p:nvCxnSpPr>
          <p:cNvPr id="44" name="Straight Connector 43"/>
          <p:cNvCxnSpPr>
            <a:endCxn id="36" idx="3"/>
          </p:cNvCxnSpPr>
          <p:nvPr/>
        </p:nvCxnSpPr>
        <p:spPr>
          <a:xfrm>
            <a:off x="1928794" y="5238104"/>
            <a:ext cx="2888906" cy="57973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16200000" flipV="1">
            <a:off x="3935485" y="4921111"/>
            <a:ext cx="737534" cy="114300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rot="16200000" flipV="1">
            <a:off x="3846043" y="2083255"/>
            <a:ext cx="737534" cy="114300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33" idx="2"/>
          </p:cNvCxnSpPr>
          <p:nvPr/>
        </p:nvCxnSpPr>
        <p:spPr>
          <a:xfrm rot="10800000">
            <a:off x="1857356" y="2285993"/>
            <a:ext cx="2857520" cy="75009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11" grpId="0" animBg="1"/>
      <p:bldP spid="12" grpId="0"/>
      <p:bldP spid="27" grpId="0" animBg="1"/>
      <p:bldP spid="28" grpId="0"/>
      <p:bldP spid="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n 4"/>
          <p:cNvSpPr/>
          <p:nvPr/>
        </p:nvSpPr>
        <p:spPr>
          <a:xfrm>
            <a:off x="1071538" y="1785926"/>
            <a:ext cx="1357322" cy="2143140"/>
          </a:xfrm>
          <a:prstGeom prst="can">
            <a:avLst>
              <a:gd name="adj" fmla="val 549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loud Callout 5"/>
          <p:cNvSpPr/>
          <p:nvPr/>
        </p:nvSpPr>
        <p:spPr>
          <a:xfrm>
            <a:off x="2428860" y="0"/>
            <a:ext cx="3286148" cy="1285884"/>
          </a:xfrm>
          <a:prstGeom prst="cloudCallout">
            <a:avLst>
              <a:gd name="adj1" fmla="val -48659"/>
              <a:gd name="adj2" fmla="val 91847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Vẽ</a:t>
            </a:r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3 </a:t>
            </a:r>
            <a:r>
              <a:rPr lang="en-US" sz="240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hình</a:t>
            </a:r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chiếu</a:t>
            </a:r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của</a:t>
            </a:r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hình</a:t>
            </a:r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trụ</a:t>
            </a:r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24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5844" name="Picture 4" descr="https://hoc247.net/fckeditorimg/upload/images/t%E1%BA%A1o%20tr%E1%BB%A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1785926"/>
            <a:ext cx="5790192" cy="33004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 descr="diện tích xung quanh hình nón 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40" name="AutoShape 4" descr="diện tích xung quanh hình nón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 descr="dien-tich-toan-phan-hinh-n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1928802"/>
            <a:ext cx="1755076" cy="2357454"/>
          </a:xfrm>
          <a:prstGeom prst="rect">
            <a:avLst/>
          </a:prstGeom>
        </p:spPr>
      </p:pic>
      <p:pic>
        <p:nvPicPr>
          <p:cNvPr id="7" name="Picture 6" descr="tạo nó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50" y="1714488"/>
            <a:ext cx="6143668" cy="3571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ạo cầ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52" y="785794"/>
            <a:ext cx="6858048" cy="4138959"/>
          </a:xfrm>
          <a:prstGeom prst="rect">
            <a:avLst/>
          </a:prstGeom>
        </p:spPr>
      </p:pic>
      <p:pic>
        <p:nvPicPr>
          <p:cNvPr id="5" name="Picture 4" descr="tạo cầu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857232"/>
            <a:ext cx="3643338" cy="39843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ìn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428604"/>
            <a:ext cx="7286676" cy="1714512"/>
          </a:xfrm>
          <a:prstGeom prst="rect">
            <a:avLst/>
          </a:prstGeom>
        </p:spPr>
      </p:pic>
      <p:pic>
        <p:nvPicPr>
          <p:cNvPr id="5" name="Picture 4" descr="vật thể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2857496"/>
            <a:ext cx="6041951" cy="31815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5-cn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8" y="285728"/>
            <a:ext cx="5857916" cy="61686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86238" cy="868346"/>
          </a:xfrm>
        </p:spPr>
        <p:txBody>
          <a:bodyPr/>
          <a:lstStyle/>
          <a:p>
            <a:pPr algn="l"/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I.Nhắc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lại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142984"/>
            <a:ext cx="4786346" cy="485778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u="sng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u="sng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u="sng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err="1" smtClean="0"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2800" u="sng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err="1" smtClean="0"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2800" u="sng" smtClean="0">
                <a:latin typeface="Times New Roman" pitchFamily="18" charset="0"/>
                <a:cs typeface="Times New Roman" pitchFamily="18" charset="0"/>
              </a:rPr>
              <a:t> PP </a:t>
            </a:r>
            <a:r>
              <a:rPr lang="en-US" sz="2800" u="sng" err="1" smtClean="0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8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S: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Tia </a:t>
            </a:r>
            <a:r>
              <a:rPr lang="en-US" sz="28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: Tia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SAA’</a:t>
            </a:r>
          </a:p>
          <a:p>
            <a:pPr>
              <a:lnSpc>
                <a:spcPct val="150000"/>
              </a:lnSpc>
            </a:pP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MPHC: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Mp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280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MPHS (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s://hoc24.vn/images/summary/1%20hinh%20chieu%20cua%20vat%20th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285860"/>
            <a:ext cx="4286248" cy="528641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500694" y="1214422"/>
            <a:ext cx="714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/>
              <a:t>S</a:t>
            </a:r>
            <a:endParaRPr lang="en-US" sz="44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404664"/>
            <a:ext cx="87129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IV.CÁCH VẼ HÌNH CHIẾU VUÔNG GÓC CỦA VẬT THỂ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1196752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-Bước1: </a:t>
            </a:r>
            <a:r>
              <a:rPr lang="en-US" sz="360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err="1" smtClean="0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err="1" smtClean="0">
                <a:latin typeface="Times New Roman" pitchFamily="18" charset="0"/>
                <a:cs typeface="Times New Roman" pitchFamily="18" charset="0"/>
              </a:rPr>
              <a:t>thể</a:t>
            </a:r>
            <a:endParaRPr lang="en-US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786182" y="1785926"/>
            <a:ext cx="4800600" cy="4486760"/>
            <a:chOff x="3786182" y="1785926"/>
            <a:chExt cx="4800600" cy="4486760"/>
          </a:xfrm>
        </p:grpSpPr>
        <p:pic>
          <p:nvPicPr>
            <p:cNvPr id="6" name="Picture 4" descr="Hinh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86182" y="2071678"/>
              <a:ext cx="4800600" cy="403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5" name="Group 14"/>
            <p:cNvGrpSpPr/>
            <p:nvPr/>
          </p:nvGrpSpPr>
          <p:grpSpPr>
            <a:xfrm>
              <a:off x="4202357" y="1785926"/>
              <a:ext cx="4255468" cy="4486760"/>
              <a:chOff x="4202357" y="1785926"/>
              <a:chExt cx="4255468" cy="4486760"/>
            </a:xfrm>
          </p:grpSpPr>
          <p:sp>
            <p:nvSpPr>
              <p:cNvPr id="8" name="TextBox 7"/>
              <p:cNvSpPr txBox="1"/>
              <p:nvPr/>
            </p:nvSpPr>
            <p:spPr>
              <a:xfrm rot="16200000">
                <a:off x="7381250" y="3575312"/>
                <a:ext cx="6429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mtClean="0"/>
                  <a:t>40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 rot="19628205" flipH="1">
                <a:off x="6638174" y="5087378"/>
                <a:ext cx="4286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mtClean="0"/>
                  <a:t>50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 rot="2146810">
                <a:off x="6851438" y="2442702"/>
                <a:ext cx="5190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mtClean="0"/>
                  <a:t>30</a:t>
                </a:r>
              </a:p>
            </p:txBody>
          </p:sp>
          <p:graphicFrame>
            <p:nvGraphicFramePr>
              <p:cNvPr id="13387" name="Object 75"/>
              <p:cNvGraphicFramePr>
                <a:graphicFrameLocks noChangeAspect="1"/>
              </p:cNvGraphicFramePr>
              <p:nvPr/>
            </p:nvGraphicFramePr>
            <p:xfrm>
              <a:off x="7643834" y="1785926"/>
              <a:ext cx="381000" cy="628664"/>
            </p:xfrm>
            <a:graphic>
              <a:graphicData uri="http://schemas.openxmlformats.org/presentationml/2006/ole">
                <p:oleObj spid="_x0000_s7169" name="Equation" r:id="rId4" imgW="126720" imgH="203040" progId="Equation.3">
                  <p:embed/>
                </p:oleObj>
              </a:graphicData>
            </a:graphic>
          </p:graphicFrame>
          <p:sp>
            <p:nvSpPr>
              <p:cNvPr id="11" name="TextBox 10"/>
              <p:cNvSpPr txBox="1"/>
              <p:nvPr/>
            </p:nvSpPr>
            <p:spPr>
              <a:xfrm rot="176639">
                <a:off x="7938728" y="1903573"/>
                <a:ext cx="5190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mtClean="0"/>
                  <a:t>10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 rot="8438506" flipV="1">
                <a:off x="4280412" y="4508589"/>
                <a:ext cx="5190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mtClean="0"/>
                  <a:t>20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 rot="2146810">
                <a:off x="4202357" y="5903354"/>
                <a:ext cx="5190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mtClean="0"/>
                  <a:t>10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 rot="16403616" flipV="1">
                <a:off x="5255753" y="5157433"/>
                <a:ext cx="5190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mtClean="0"/>
                  <a:t>20</a:t>
                </a: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500034" y="2786058"/>
            <a:ext cx="3143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1.Khối chữ L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00034" y="3571876"/>
            <a:ext cx="3143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2.Khối chữ HHCN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8596" y="4429132"/>
            <a:ext cx="3143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3.Khối lỗ hình trụ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  <p:bldP spid="29" grpId="0"/>
      <p:bldP spid="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1676400" y="2438400"/>
            <a:ext cx="2057400" cy="1524000"/>
            <a:chOff x="1600200" y="1981200"/>
            <a:chExt cx="2057400" cy="1524000"/>
          </a:xfrm>
        </p:grpSpPr>
        <p:sp>
          <p:nvSpPr>
            <p:cNvPr id="7" name="Line 9"/>
            <p:cNvSpPr>
              <a:spLocks noChangeShapeType="1"/>
            </p:cNvSpPr>
            <p:nvPr/>
          </p:nvSpPr>
          <p:spPr bwMode="auto">
            <a:xfrm>
              <a:off x="3657600" y="1981200"/>
              <a:ext cx="0" cy="15240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10"/>
            <p:cNvSpPr>
              <a:spLocks noChangeShapeType="1"/>
            </p:cNvSpPr>
            <p:nvPr/>
          </p:nvSpPr>
          <p:spPr bwMode="auto">
            <a:xfrm>
              <a:off x="1600200" y="1981200"/>
              <a:ext cx="20574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11"/>
            <p:cNvSpPr>
              <a:spLocks noChangeShapeType="1"/>
            </p:cNvSpPr>
            <p:nvPr/>
          </p:nvSpPr>
          <p:spPr bwMode="auto">
            <a:xfrm>
              <a:off x="1600200" y="3505200"/>
              <a:ext cx="20574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12"/>
            <p:cNvSpPr>
              <a:spLocks noChangeShapeType="1"/>
            </p:cNvSpPr>
            <p:nvPr/>
          </p:nvSpPr>
          <p:spPr bwMode="auto">
            <a:xfrm>
              <a:off x="1600200" y="1981200"/>
              <a:ext cx="0" cy="15240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8"/>
          <p:cNvGrpSpPr>
            <a:grpSpLocks/>
          </p:cNvGrpSpPr>
          <p:nvPr/>
        </p:nvGrpSpPr>
        <p:grpSpPr bwMode="auto">
          <a:xfrm>
            <a:off x="1676400" y="4724400"/>
            <a:ext cx="2057400" cy="1143000"/>
            <a:chOff x="1600200" y="4724400"/>
            <a:chExt cx="2057400" cy="1143000"/>
          </a:xfrm>
        </p:grpSpPr>
        <p:sp>
          <p:nvSpPr>
            <p:cNvPr id="12" name="Line 13"/>
            <p:cNvSpPr>
              <a:spLocks noChangeShapeType="1"/>
            </p:cNvSpPr>
            <p:nvPr/>
          </p:nvSpPr>
          <p:spPr bwMode="auto">
            <a:xfrm>
              <a:off x="1600200" y="4724400"/>
              <a:ext cx="20574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4"/>
            <p:cNvSpPr>
              <a:spLocks noChangeShapeType="1"/>
            </p:cNvSpPr>
            <p:nvPr/>
          </p:nvSpPr>
          <p:spPr bwMode="auto">
            <a:xfrm>
              <a:off x="3657600" y="4724400"/>
              <a:ext cx="0" cy="11430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>
              <a:off x="1600200" y="4724400"/>
              <a:ext cx="0" cy="11430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6"/>
            <p:cNvSpPr>
              <a:spLocks noChangeShapeType="1"/>
            </p:cNvSpPr>
            <p:nvPr/>
          </p:nvSpPr>
          <p:spPr bwMode="auto">
            <a:xfrm>
              <a:off x="1600200" y="5867400"/>
              <a:ext cx="20574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362200" y="2057400"/>
            <a:ext cx="838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50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 rot="16200000">
            <a:off x="1179512" y="2981323"/>
            <a:ext cx="61754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40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 rot="16200000">
            <a:off x="1179520" y="5030793"/>
            <a:ext cx="573076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30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58"/>
          <p:cNvGrpSpPr>
            <a:grpSpLocks/>
          </p:cNvGrpSpPr>
          <p:nvPr/>
        </p:nvGrpSpPr>
        <p:grpSpPr bwMode="auto">
          <a:xfrm>
            <a:off x="4572000" y="2438400"/>
            <a:ext cx="1143000" cy="1524000"/>
            <a:chOff x="4572000" y="2438400"/>
            <a:chExt cx="1143000" cy="1524000"/>
          </a:xfrm>
        </p:grpSpPr>
        <p:grpSp>
          <p:nvGrpSpPr>
            <p:cNvPr id="20" name="Group 19"/>
            <p:cNvGrpSpPr>
              <a:grpSpLocks/>
            </p:cNvGrpSpPr>
            <p:nvPr/>
          </p:nvGrpSpPr>
          <p:grpSpPr bwMode="auto">
            <a:xfrm>
              <a:off x="4572000" y="2438400"/>
              <a:ext cx="1143000" cy="1524000"/>
              <a:chOff x="6172200" y="1981200"/>
              <a:chExt cx="1143000" cy="1524000"/>
            </a:xfrm>
          </p:grpSpPr>
          <p:sp>
            <p:nvSpPr>
              <p:cNvPr id="22" name="Line 17"/>
              <p:cNvSpPr>
                <a:spLocks noChangeShapeType="1"/>
              </p:cNvSpPr>
              <p:nvPr/>
            </p:nvSpPr>
            <p:spPr bwMode="auto">
              <a:xfrm>
                <a:off x="6172200" y="1981200"/>
                <a:ext cx="0" cy="15240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18"/>
              <p:cNvSpPr>
                <a:spLocks noChangeShapeType="1"/>
              </p:cNvSpPr>
              <p:nvPr/>
            </p:nvSpPr>
            <p:spPr bwMode="auto">
              <a:xfrm>
                <a:off x="6172200" y="1981200"/>
                <a:ext cx="1143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19"/>
              <p:cNvSpPr>
                <a:spLocks noChangeShapeType="1"/>
              </p:cNvSpPr>
              <p:nvPr/>
            </p:nvSpPr>
            <p:spPr bwMode="auto">
              <a:xfrm>
                <a:off x="7315200" y="1981200"/>
                <a:ext cx="0" cy="15240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" name="Line 14"/>
            <p:cNvSpPr>
              <a:spLocks noChangeShapeType="1"/>
            </p:cNvSpPr>
            <p:nvPr/>
          </p:nvSpPr>
          <p:spPr bwMode="auto">
            <a:xfrm rot="5400000">
              <a:off x="5143500" y="3390900"/>
              <a:ext cx="0" cy="11430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Line 46"/>
          <p:cNvSpPr>
            <a:spLocks noChangeShapeType="1"/>
          </p:cNvSpPr>
          <p:nvPr/>
        </p:nvSpPr>
        <p:spPr bwMode="auto">
          <a:xfrm>
            <a:off x="3657600" y="2438400"/>
            <a:ext cx="9144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" name="Line 46"/>
          <p:cNvSpPr>
            <a:spLocks noChangeShapeType="1"/>
          </p:cNvSpPr>
          <p:nvPr/>
        </p:nvSpPr>
        <p:spPr bwMode="auto">
          <a:xfrm>
            <a:off x="3733800" y="3962400"/>
            <a:ext cx="9144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" name="Line 46"/>
          <p:cNvSpPr>
            <a:spLocks noChangeShapeType="1"/>
          </p:cNvSpPr>
          <p:nvPr/>
        </p:nvSpPr>
        <p:spPr bwMode="auto">
          <a:xfrm rot="5400000">
            <a:off x="3352800" y="4343400"/>
            <a:ext cx="7620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" name="Line 46"/>
          <p:cNvSpPr>
            <a:spLocks noChangeShapeType="1"/>
          </p:cNvSpPr>
          <p:nvPr/>
        </p:nvSpPr>
        <p:spPr bwMode="auto">
          <a:xfrm rot="5400000">
            <a:off x="1295400" y="4343400"/>
            <a:ext cx="7620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" name="Line 46"/>
          <p:cNvSpPr>
            <a:spLocks noChangeShapeType="1"/>
          </p:cNvSpPr>
          <p:nvPr/>
        </p:nvSpPr>
        <p:spPr bwMode="auto">
          <a:xfrm rot="5400000">
            <a:off x="4152900" y="4305300"/>
            <a:ext cx="8382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" name="Line 46"/>
          <p:cNvSpPr>
            <a:spLocks noChangeShapeType="1"/>
          </p:cNvSpPr>
          <p:nvPr/>
        </p:nvSpPr>
        <p:spPr bwMode="auto">
          <a:xfrm rot="5400000">
            <a:off x="4762500" y="4914900"/>
            <a:ext cx="19050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" name="Line 46"/>
          <p:cNvSpPr>
            <a:spLocks noChangeShapeType="1"/>
          </p:cNvSpPr>
          <p:nvPr/>
        </p:nvSpPr>
        <p:spPr bwMode="auto">
          <a:xfrm rot="10800000">
            <a:off x="3657600" y="4724400"/>
            <a:ext cx="9144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" name="Line 46"/>
          <p:cNvSpPr>
            <a:spLocks noChangeShapeType="1"/>
          </p:cNvSpPr>
          <p:nvPr/>
        </p:nvSpPr>
        <p:spPr bwMode="auto">
          <a:xfrm rot="10800000">
            <a:off x="3733800" y="5867400"/>
            <a:ext cx="19812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" name="Line 46"/>
          <p:cNvSpPr>
            <a:spLocks noChangeShapeType="1"/>
          </p:cNvSpPr>
          <p:nvPr/>
        </p:nvSpPr>
        <p:spPr bwMode="auto">
          <a:xfrm>
            <a:off x="3733800" y="3962400"/>
            <a:ext cx="2590800" cy="2438400"/>
          </a:xfrm>
          <a:prstGeom prst="line">
            <a:avLst/>
          </a:prstGeom>
          <a:noFill/>
          <a:ln w="9525">
            <a:solidFill>
              <a:srgbClr val="6600C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39486" y="46001"/>
            <a:ext cx="46039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 2</a:t>
            </a:r>
            <a:r>
              <a:rPr lang="en-US" sz="2800" b="1" i="1" smtClean="0">
                <a:latin typeface="Times New Roman" pitchFamily="18" charset="0"/>
                <a:cs typeface="Times New Roman" pitchFamily="18" charset="0"/>
              </a:rPr>
              <a:t>: Bố </a:t>
            </a:r>
            <a:r>
              <a:rPr lang="en-US" sz="2800" b="1" i="1" err="1" smtClean="0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800" b="1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err="1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800" b="1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smtClean="0">
                <a:latin typeface="Times New Roman" pitchFamily="18" charset="0"/>
                <a:cs typeface="Times New Roman" pitchFamily="18" charset="0"/>
              </a:rPr>
              <a:t> chiếu.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857884" y="4357694"/>
            <a:ext cx="30718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2.Kích thước dài rộng của các khung HCN bên?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071670" y="2834342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Đứng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884" y="2401195"/>
            <a:ext cx="32861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1. Vị trí các hình chiếu?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643438" y="2928934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Cạnh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000232" y="5072074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Bằng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5643570" y="41923"/>
            <a:ext cx="3488355" cy="2666056"/>
            <a:chOff x="3786182" y="1447571"/>
            <a:chExt cx="5095996" cy="5232719"/>
          </a:xfrm>
        </p:grpSpPr>
        <p:pic>
          <p:nvPicPr>
            <p:cNvPr id="41" name="Picture 4" descr="Hinh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86182" y="2071678"/>
              <a:ext cx="4800600" cy="403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2" name="Group 14"/>
            <p:cNvGrpSpPr/>
            <p:nvPr/>
          </p:nvGrpSpPr>
          <p:grpSpPr>
            <a:xfrm>
              <a:off x="4019211" y="1447571"/>
              <a:ext cx="4862967" cy="5232719"/>
              <a:chOff x="4019211" y="1447571"/>
              <a:chExt cx="4862967" cy="5232719"/>
            </a:xfrm>
          </p:grpSpPr>
          <p:sp>
            <p:nvSpPr>
              <p:cNvPr id="43" name="TextBox 42"/>
              <p:cNvSpPr txBox="1"/>
              <p:nvPr/>
            </p:nvSpPr>
            <p:spPr>
              <a:xfrm rot="16200000">
                <a:off x="7204583" y="3221049"/>
                <a:ext cx="1173871" cy="546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mtClean="0"/>
                  <a:t>40</a:t>
                </a: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 rot="19628205" flipH="1">
                <a:off x="6702214" y="4919737"/>
                <a:ext cx="1049711" cy="7248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mtClean="0"/>
                  <a:t>50</a:t>
                </a: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 rot="2146810">
                <a:off x="6863574" y="2268052"/>
                <a:ext cx="1131783" cy="7248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mtClean="0"/>
                  <a:t>30</a:t>
                </a:r>
              </a:p>
            </p:txBody>
          </p:sp>
          <p:graphicFrame>
            <p:nvGraphicFramePr>
              <p:cNvPr id="46" name="Object 75"/>
              <p:cNvGraphicFramePr>
                <a:graphicFrameLocks noChangeAspect="1"/>
              </p:cNvGraphicFramePr>
              <p:nvPr/>
            </p:nvGraphicFramePr>
            <p:xfrm>
              <a:off x="7643834" y="1785926"/>
              <a:ext cx="381000" cy="628664"/>
            </p:xfrm>
            <a:graphic>
              <a:graphicData uri="http://schemas.openxmlformats.org/presentationml/2006/ole">
                <p:oleObj spid="_x0000_s47105" name="Equation" r:id="rId4" imgW="126720" imgH="203040" progId="Equation.3">
                  <p:embed/>
                </p:oleObj>
              </a:graphicData>
            </a:graphic>
          </p:graphicFrame>
          <p:sp>
            <p:nvSpPr>
              <p:cNvPr id="47" name="TextBox 46"/>
              <p:cNvSpPr txBox="1"/>
              <p:nvPr/>
            </p:nvSpPr>
            <p:spPr>
              <a:xfrm rot="176639">
                <a:off x="7949652" y="1447571"/>
                <a:ext cx="932526" cy="7248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mtClean="0"/>
                  <a:t>10</a:t>
                </a: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 rot="8438506" flipV="1">
                <a:off x="4019211" y="3760147"/>
                <a:ext cx="1113450" cy="7248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mtClean="0"/>
                  <a:t>20</a:t>
                </a: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 rot="2146810">
                <a:off x="4032004" y="5955395"/>
                <a:ext cx="1278309" cy="7248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mtClean="0"/>
                  <a:t>10</a:t>
                </a: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 rot="16403616" flipV="1">
                <a:off x="5435852" y="5330623"/>
                <a:ext cx="970256" cy="5395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mtClean="0"/>
                  <a:t>20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6" grpId="0"/>
      <p:bldP spid="38" grpId="0" build="allAtOnce"/>
      <p:bldP spid="39" grpId="0"/>
      <p:bldP spid="4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7"/>
          <p:cNvSpPr>
            <a:spLocks noChangeShapeType="1"/>
          </p:cNvSpPr>
          <p:nvPr/>
        </p:nvSpPr>
        <p:spPr bwMode="auto">
          <a:xfrm>
            <a:off x="3657600" y="1981200"/>
            <a:ext cx="0" cy="1524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" name="Line 8"/>
          <p:cNvSpPr>
            <a:spLocks noChangeShapeType="1"/>
          </p:cNvSpPr>
          <p:nvPr/>
        </p:nvSpPr>
        <p:spPr bwMode="auto">
          <a:xfrm>
            <a:off x="1600200" y="1981200"/>
            <a:ext cx="2057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" name="Line 9"/>
          <p:cNvSpPr>
            <a:spLocks noChangeShapeType="1"/>
          </p:cNvSpPr>
          <p:nvPr/>
        </p:nvSpPr>
        <p:spPr bwMode="auto">
          <a:xfrm>
            <a:off x="1600200" y="3505200"/>
            <a:ext cx="2057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10"/>
          <p:cNvSpPr>
            <a:spLocks noChangeShapeType="1"/>
          </p:cNvSpPr>
          <p:nvPr/>
        </p:nvSpPr>
        <p:spPr bwMode="auto">
          <a:xfrm>
            <a:off x="1600200" y="1981200"/>
            <a:ext cx="0" cy="1524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" name="Line 11"/>
          <p:cNvSpPr>
            <a:spLocks noChangeShapeType="1"/>
          </p:cNvSpPr>
          <p:nvPr/>
        </p:nvSpPr>
        <p:spPr bwMode="auto">
          <a:xfrm>
            <a:off x="1600200" y="4724400"/>
            <a:ext cx="2057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Line 12"/>
          <p:cNvSpPr>
            <a:spLocks noChangeShapeType="1"/>
          </p:cNvSpPr>
          <p:nvPr/>
        </p:nvSpPr>
        <p:spPr bwMode="auto">
          <a:xfrm>
            <a:off x="3657600" y="4724400"/>
            <a:ext cx="0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Line 13"/>
          <p:cNvSpPr>
            <a:spLocks noChangeShapeType="1"/>
          </p:cNvSpPr>
          <p:nvPr/>
        </p:nvSpPr>
        <p:spPr bwMode="auto">
          <a:xfrm>
            <a:off x="1600200" y="4724400"/>
            <a:ext cx="0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Line 14"/>
          <p:cNvSpPr>
            <a:spLocks noChangeShapeType="1"/>
          </p:cNvSpPr>
          <p:nvPr/>
        </p:nvSpPr>
        <p:spPr bwMode="auto">
          <a:xfrm>
            <a:off x="1600200" y="5867400"/>
            <a:ext cx="2057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" name="Line 15"/>
          <p:cNvSpPr>
            <a:spLocks noChangeShapeType="1"/>
          </p:cNvSpPr>
          <p:nvPr/>
        </p:nvSpPr>
        <p:spPr bwMode="auto">
          <a:xfrm>
            <a:off x="6172200" y="1981200"/>
            <a:ext cx="0" cy="1524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Line 16"/>
          <p:cNvSpPr>
            <a:spLocks noChangeShapeType="1"/>
          </p:cNvSpPr>
          <p:nvPr/>
        </p:nvSpPr>
        <p:spPr bwMode="auto">
          <a:xfrm>
            <a:off x="6172200" y="1981200"/>
            <a:ext cx="1143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Line 17"/>
          <p:cNvSpPr>
            <a:spLocks noChangeShapeType="1"/>
          </p:cNvSpPr>
          <p:nvPr/>
        </p:nvSpPr>
        <p:spPr bwMode="auto">
          <a:xfrm>
            <a:off x="7315200" y="1981200"/>
            <a:ext cx="0" cy="1524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" name="Line 18"/>
          <p:cNvSpPr>
            <a:spLocks noChangeShapeType="1"/>
          </p:cNvSpPr>
          <p:nvPr/>
        </p:nvSpPr>
        <p:spPr bwMode="auto">
          <a:xfrm>
            <a:off x="6172200" y="3505200"/>
            <a:ext cx="1143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" name="Line 21"/>
          <p:cNvSpPr>
            <a:spLocks noChangeShapeType="1"/>
          </p:cNvSpPr>
          <p:nvPr/>
        </p:nvSpPr>
        <p:spPr bwMode="auto">
          <a:xfrm>
            <a:off x="1600200" y="3505200"/>
            <a:ext cx="20574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" name="Line 22"/>
          <p:cNvSpPr>
            <a:spLocks noChangeShapeType="1"/>
          </p:cNvSpPr>
          <p:nvPr/>
        </p:nvSpPr>
        <p:spPr bwMode="auto">
          <a:xfrm>
            <a:off x="1600200" y="2895600"/>
            <a:ext cx="13716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" name="Line 23"/>
          <p:cNvSpPr>
            <a:spLocks noChangeShapeType="1"/>
          </p:cNvSpPr>
          <p:nvPr/>
        </p:nvSpPr>
        <p:spPr bwMode="auto">
          <a:xfrm flipV="1">
            <a:off x="2971800" y="1981200"/>
            <a:ext cx="0" cy="9144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" name="Line 24"/>
          <p:cNvSpPr>
            <a:spLocks noChangeShapeType="1"/>
          </p:cNvSpPr>
          <p:nvPr/>
        </p:nvSpPr>
        <p:spPr bwMode="auto">
          <a:xfrm flipV="1">
            <a:off x="3657600" y="1981200"/>
            <a:ext cx="0" cy="1524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" name="Line 25"/>
          <p:cNvSpPr>
            <a:spLocks noChangeShapeType="1"/>
          </p:cNvSpPr>
          <p:nvPr/>
        </p:nvSpPr>
        <p:spPr bwMode="auto">
          <a:xfrm flipV="1">
            <a:off x="1600200" y="2895600"/>
            <a:ext cx="0" cy="6096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" name="Line 26"/>
          <p:cNvSpPr>
            <a:spLocks noChangeShapeType="1"/>
          </p:cNvSpPr>
          <p:nvPr/>
        </p:nvSpPr>
        <p:spPr bwMode="auto">
          <a:xfrm>
            <a:off x="2971800" y="1981200"/>
            <a:ext cx="6858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" name="Line 27"/>
          <p:cNvSpPr>
            <a:spLocks noChangeShapeType="1"/>
          </p:cNvSpPr>
          <p:nvPr/>
        </p:nvSpPr>
        <p:spPr bwMode="auto">
          <a:xfrm>
            <a:off x="1600200" y="4724400"/>
            <a:ext cx="20574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" name="Line 28"/>
          <p:cNvSpPr>
            <a:spLocks noChangeShapeType="1"/>
          </p:cNvSpPr>
          <p:nvPr/>
        </p:nvSpPr>
        <p:spPr bwMode="auto">
          <a:xfrm>
            <a:off x="1600200" y="5867400"/>
            <a:ext cx="20574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" name="Line 29"/>
          <p:cNvSpPr>
            <a:spLocks noChangeShapeType="1"/>
          </p:cNvSpPr>
          <p:nvPr/>
        </p:nvSpPr>
        <p:spPr bwMode="auto">
          <a:xfrm>
            <a:off x="3657600" y="4724400"/>
            <a:ext cx="0" cy="1143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" name="Line 30"/>
          <p:cNvSpPr>
            <a:spLocks noChangeShapeType="1"/>
          </p:cNvSpPr>
          <p:nvPr/>
        </p:nvSpPr>
        <p:spPr bwMode="auto">
          <a:xfrm>
            <a:off x="1600200" y="4724400"/>
            <a:ext cx="0" cy="1143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" name="Line 31"/>
          <p:cNvSpPr>
            <a:spLocks noChangeShapeType="1"/>
          </p:cNvSpPr>
          <p:nvPr/>
        </p:nvSpPr>
        <p:spPr bwMode="auto">
          <a:xfrm flipV="1">
            <a:off x="6172200" y="1981200"/>
            <a:ext cx="0" cy="1524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" name="Line 32"/>
          <p:cNvSpPr>
            <a:spLocks noChangeShapeType="1"/>
          </p:cNvSpPr>
          <p:nvPr/>
        </p:nvSpPr>
        <p:spPr bwMode="auto">
          <a:xfrm flipV="1">
            <a:off x="7315200" y="1981200"/>
            <a:ext cx="0" cy="1524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" name="Line 33"/>
          <p:cNvSpPr>
            <a:spLocks noChangeShapeType="1"/>
          </p:cNvSpPr>
          <p:nvPr/>
        </p:nvSpPr>
        <p:spPr bwMode="auto">
          <a:xfrm>
            <a:off x="6172200" y="3505200"/>
            <a:ext cx="11430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" name="Line 34"/>
          <p:cNvSpPr>
            <a:spLocks noChangeShapeType="1"/>
          </p:cNvSpPr>
          <p:nvPr/>
        </p:nvSpPr>
        <p:spPr bwMode="auto">
          <a:xfrm>
            <a:off x="6172200" y="2895600"/>
            <a:ext cx="11430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" name="Line 35"/>
          <p:cNvSpPr>
            <a:spLocks noChangeShapeType="1"/>
          </p:cNvSpPr>
          <p:nvPr/>
        </p:nvSpPr>
        <p:spPr bwMode="auto">
          <a:xfrm>
            <a:off x="6172200" y="1981200"/>
            <a:ext cx="11430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" name="Line 36"/>
          <p:cNvSpPr>
            <a:spLocks noChangeShapeType="1"/>
          </p:cNvSpPr>
          <p:nvPr/>
        </p:nvSpPr>
        <p:spPr bwMode="auto">
          <a:xfrm>
            <a:off x="1600200" y="3505200"/>
            <a:ext cx="0" cy="12192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" name="Line 37"/>
          <p:cNvSpPr>
            <a:spLocks noChangeShapeType="1"/>
          </p:cNvSpPr>
          <p:nvPr/>
        </p:nvSpPr>
        <p:spPr bwMode="auto">
          <a:xfrm>
            <a:off x="2971800" y="2895600"/>
            <a:ext cx="0" cy="18288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" name="Line 38"/>
          <p:cNvSpPr>
            <a:spLocks noChangeShapeType="1"/>
          </p:cNvSpPr>
          <p:nvPr/>
        </p:nvSpPr>
        <p:spPr bwMode="auto">
          <a:xfrm>
            <a:off x="3657600" y="3505200"/>
            <a:ext cx="0" cy="12192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" name="Line 40"/>
          <p:cNvSpPr>
            <a:spLocks noChangeShapeType="1"/>
          </p:cNvSpPr>
          <p:nvPr/>
        </p:nvSpPr>
        <p:spPr bwMode="auto">
          <a:xfrm>
            <a:off x="7315200" y="3505200"/>
            <a:ext cx="0" cy="23622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" name="Line 41"/>
          <p:cNvSpPr>
            <a:spLocks noChangeShapeType="1"/>
          </p:cNvSpPr>
          <p:nvPr/>
        </p:nvSpPr>
        <p:spPr bwMode="auto">
          <a:xfrm>
            <a:off x="3657600" y="5867400"/>
            <a:ext cx="36576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" name="Line 42"/>
          <p:cNvSpPr>
            <a:spLocks noChangeShapeType="1"/>
          </p:cNvSpPr>
          <p:nvPr/>
        </p:nvSpPr>
        <p:spPr bwMode="auto">
          <a:xfrm>
            <a:off x="6172200" y="3505200"/>
            <a:ext cx="0" cy="12192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" name="Line 43"/>
          <p:cNvSpPr>
            <a:spLocks noChangeShapeType="1"/>
          </p:cNvSpPr>
          <p:nvPr/>
        </p:nvSpPr>
        <p:spPr bwMode="auto">
          <a:xfrm>
            <a:off x="3657600" y="4724400"/>
            <a:ext cx="25146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" name="Line 44"/>
          <p:cNvSpPr>
            <a:spLocks noChangeShapeType="1"/>
          </p:cNvSpPr>
          <p:nvPr/>
        </p:nvSpPr>
        <p:spPr bwMode="auto">
          <a:xfrm>
            <a:off x="5943600" y="4495800"/>
            <a:ext cx="1524000" cy="1524000"/>
          </a:xfrm>
          <a:prstGeom prst="line">
            <a:avLst/>
          </a:prstGeom>
          <a:noFill/>
          <a:ln w="9525">
            <a:solidFill>
              <a:srgbClr val="6600C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" name="Line 45"/>
          <p:cNvSpPr>
            <a:spLocks noChangeShapeType="1"/>
          </p:cNvSpPr>
          <p:nvPr/>
        </p:nvSpPr>
        <p:spPr bwMode="auto">
          <a:xfrm flipV="1">
            <a:off x="2971800" y="4724400"/>
            <a:ext cx="0" cy="1143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" name="Line 46"/>
          <p:cNvSpPr>
            <a:spLocks noChangeShapeType="1"/>
          </p:cNvSpPr>
          <p:nvPr/>
        </p:nvSpPr>
        <p:spPr bwMode="auto">
          <a:xfrm>
            <a:off x="3657600" y="1981200"/>
            <a:ext cx="25146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" name="Line 47"/>
          <p:cNvSpPr>
            <a:spLocks noChangeShapeType="1"/>
          </p:cNvSpPr>
          <p:nvPr/>
        </p:nvSpPr>
        <p:spPr bwMode="auto">
          <a:xfrm>
            <a:off x="3657600" y="3505200"/>
            <a:ext cx="25146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" name="Line 48"/>
          <p:cNvSpPr>
            <a:spLocks noChangeShapeType="1"/>
          </p:cNvSpPr>
          <p:nvPr/>
        </p:nvSpPr>
        <p:spPr bwMode="auto">
          <a:xfrm>
            <a:off x="2971800" y="2895600"/>
            <a:ext cx="32004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" name="Line 43"/>
          <p:cNvSpPr>
            <a:spLocks noChangeShapeType="1"/>
          </p:cNvSpPr>
          <p:nvPr/>
        </p:nvSpPr>
        <p:spPr bwMode="auto">
          <a:xfrm>
            <a:off x="3657600" y="4724400"/>
            <a:ext cx="25146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Box 49"/>
          <p:cNvSpPr txBox="1">
            <a:spLocks noChangeArrowheads="1"/>
          </p:cNvSpPr>
          <p:nvPr/>
        </p:nvSpPr>
        <p:spPr bwMode="auto">
          <a:xfrm>
            <a:off x="0" y="1214422"/>
            <a:ext cx="40719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400" b="1" u="sng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u="sng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b="1" u="sng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hình L</a:t>
            </a:r>
            <a:endParaRPr lang="en-US" sz="2400" b="1" u="sng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4"/>
          <p:cNvSpPr txBox="1">
            <a:spLocks noChangeArrowheads="1"/>
          </p:cNvSpPr>
          <p:nvPr/>
        </p:nvSpPr>
        <p:spPr bwMode="auto">
          <a:xfrm>
            <a:off x="395536" y="188640"/>
            <a:ext cx="531947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 3</a:t>
            </a:r>
            <a:r>
              <a:rPr lang="en-US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i="1" smtClean="0">
                <a:latin typeface="Times New Roman" pitchFamily="18" charset="0"/>
                <a:cs typeface="Times New Roman" pitchFamily="18" charset="0"/>
              </a:rPr>
              <a:t>vẽ mờ từng phần của vật thể.</a:t>
            </a:r>
            <a:endParaRPr lang="en-US" sz="2800" b="1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3141668" y="1458893"/>
            <a:ext cx="573076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20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 rot="16200000">
            <a:off x="1122344" y="2959091"/>
            <a:ext cx="573076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20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" name="Picture 47" descr="Congnghe11-bai3-hinh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446" y="0"/>
            <a:ext cx="2857520" cy="18573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5" grpId="0" animBg="1"/>
      <p:bldP spid="45" grpId="1" animBg="1"/>
      <p:bldP spid="49" grpId="0"/>
      <p:bldP spid="50" grpId="0"/>
      <p:bldP spid="46" grpId="0"/>
      <p:bldP spid="4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Line 7"/>
          <p:cNvSpPr>
            <a:spLocks noChangeShapeType="1"/>
          </p:cNvSpPr>
          <p:nvPr/>
        </p:nvSpPr>
        <p:spPr bwMode="auto">
          <a:xfrm>
            <a:off x="3657600" y="1981200"/>
            <a:ext cx="0" cy="1524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7" name="Line 9"/>
          <p:cNvSpPr>
            <a:spLocks noChangeShapeType="1"/>
          </p:cNvSpPr>
          <p:nvPr/>
        </p:nvSpPr>
        <p:spPr bwMode="auto">
          <a:xfrm>
            <a:off x="1600200" y="3505200"/>
            <a:ext cx="2057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9" name="Line 11"/>
          <p:cNvSpPr>
            <a:spLocks noChangeShapeType="1"/>
          </p:cNvSpPr>
          <p:nvPr/>
        </p:nvSpPr>
        <p:spPr bwMode="auto">
          <a:xfrm>
            <a:off x="1600200" y="4724400"/>
            <a:ext cx="2057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0" name="Line 12"/>
          <p:cNvSpPr>
            <a:spLocks noChangeShapeType="1"/>
          </p:cNvSpPr>
          <p:nvPr/>
        </p:nvSpPr>
        <p:spPr bwMode="auto">
          <a:xfrm>
            <a:off x="3657600" y="4724400"/>
            <a:ext cx="0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2" name="Line 14"/>
          <p:cNvSpPr>
            <a:spLocks noChangeShapeType="1"/>
          </p:cNvSpPr>
          <p:nvPr/>
        </p:nvSpPr>
        <p:spPr bwMode="auto">
          <a:xfrm>
            <a:off x="1600200" y="5867400"/>
            <a:ext cx="2057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3" name="Line 15"/>
          <p:cNvSpPr>
            <a:spLocks noChangeShapeType="1"/>
          </p:cNvSpPr>
          <p:nvPr/>
        </p:nvSpPr>
        <p:spPr bwMode="auto">
          <a:xfrm>
            <a:off x="6172200" y="1981200"/>
            <a:ext cx="0" cy="1524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4" name="Line 16"/>
          <p:cNvSpPr>
            <a:spLocks noChangeShapeType="1"/>
          </p:cNvSpPr>
          <p:nvPr/>
        </p:nvSpPr>
        <p:spPr bwMode="auto">
          <a:xfrm>
            <a:off x="6172200" y="1981200"/>
            <a:ext cx="1143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5" name="Line 17"/>
          <p:cNvSpPr>
            <a:spLocks noChangeShapeType="1"/>
          </p:cNvSpPr>
          <p:nvPr/>
        </p:nvSpPr>
        <p:spPr bwMode="auto">
          <a:xfrm>
            <a:off x="7315200" y="1981200"/>
            <a:ext cx="0" cy="1524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6" name="Line 18"/>
          <p:cNvSpPr>
            <a:spLocks noChangeShapeType="1"/>
          </p:cNvSpPr>
          <p:nvPr/>
        </p:nvSpPr>
        <p:spPr bwMode="auto">
          <a:xfrm>
            <a:off x="6172200" y="3505200"/>
            <a:ext cx="1143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37" name="Line 21"/>
          <p:cNvSpPr>
            <a:spLocks noChangeShapeType="1"/>
          </p:cNvSpPr>
          <p:nvPr/>
        </p:nvSpPr>
        <p:spPr bwMode="auto">
          <a:xfrm>
            <a:off x="1600200" y="3505200"/>
            <a:ext cx="20574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38" name="Line 22"/>
          <p:cNvSpPr>
            <a:spLocks noChangeShapeType="1"/>
          </p:cNvSpPr>
          <p:nvPr/>
        </p:nvSpPr>
        <p:spPr bwMode="auto">
          <a:xfrm>
            <a:off x="1600200" y="2895600"/>
            <a:ext cx="13716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39" name="Line 23"/>
          <p:cNvSpPr>
            <a:spLocks noChangeShapeType="1"/>
          </p:cNvSpPr>
          <p:nvPr/>
        </p:nvSpPr>
        <p:spPr bwMode="auto">
          <a:xfrm flipV="1">
            <a:off x="2971800" y="1981200"/>
            <a:ext cx="0" cy="9144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40" name="Line 24"/>
          <p:cNvSpPr>
            <a:spLocks noChangeShapeType="1"/>
          </p:cNvSpPr>
          <p:nvPr/>
        </p:nvSpPr>
        <p:spPr bwMode="auto">
          <a:xfrm flipV="1">
            <a:off x="3657600" y="1981200"/>
            <a:ext cx="0" cy="1524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41" name="Line 25"/>
          <p:cNvSpPr>
            <a:spLocks noChangeShapeType="1"/>
          </p:cNvSpPr>
          <p:nvPr/>
        </p:nvSpPr>
        <p:spPr bwMode="auto">
          <a:xfrm flipV="1">
            <a:off x="1600200" y="2895600"/>
            <a:ext cx="0" cy="6096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42" name="Line 26"/>
          <p:cNvSpPr>
            <a:spLocks noChangeShapeType="1"/>
          </p:cNvSpPr>
          <p:nvPr/>
        </p:nvSpPr>
        <p:spPr bwMode="auto">
          <a:xfrm>
            <a:off x="2971800" y="1981200"/>
            <a:ext cx="6858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43" name="Line 27"/>
          <p:cNvSpPr>
            <a:spLocks noChangeShapeType="1"/>
          </p:cNvSpPr>
          <p:nvPr/>
        </p:nvSpPr>
        <p:spPr bwMode="auto">
          <a:xfrm>
            <a:off x="1600200" y="4724400"/>
            <a:ext cx="20574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44" name="Line 28"/>
          <p:cNvSpPr>
            <a:spLocks noChangeShapeType="1"/>
          </p:cNvSpPr>
          <p:nvPr/>
        </p:nvSpPr>
        <p:spPr bwMode="auto">
          <a:xfrm>
            <a:off x="1600200" y="5867400"/>
            <a:ext cx="20574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45" name="Line 29"/>
          <p:cNvSpPr>
            <a:spLocks noChangeShapeType="1"/>
          </p:cNvSpPr>
          <p:nvPr/>
        </p:nvSpPr>
        <p:spPr bwMode="auto">
          <a:xfrm>
            <a:off x="3657600" y="4724400"/>
            <a:ext cx="0" cy="1143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47" name="Line 31"/>
          <p:cNvSpPr>
            <a:spLocks noChangeShapeType="1"/>
          </p:cNvSpPr>
          <p:nvPr/>
        </p:nvSpPr>
        <p:spPr bwMode="auto">
          <a:xfrm flipV="1">
            <a:off x="6186714" y="1981200"/>
            <a:ext cx="0" cy="1524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48" name="Line 32"/>
          <p:cNvSpPr>
            <a:spLocks noChangeShapeType="1"/>
          </p:cNvSpPr>
          <p:nvPr/>
        </p:nvSpPr>
        <p:spPr bwMode="auto">
          <a:xfrm flipV="1">
            <a:off x="7329714" y="1981200"/>
            <a:ext cx="0" cy="1524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49" name="Line 33"/>
          <p:cNvSpPr>
            <a:spLocks noChangeShapeType="1"/>
          </p:cNvSpPr>
          <p:nvPr/>
        </p:nvSpPr>
        <p:spPr bwMode="auto">
          <a:xfrm>
            <a:off x="6172200" y="3505200"/>
            <a:ext cx="11430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50" name="Line 34"/>
          <p:cNvSpPr>
            <a:spLocks noChangeShapeType="1"/>
          </p:cNvSpPr>
          <p:nvPr/>
        </p:nvSpPr>
        <p:spPr bwMode="auto">
          <a:xfrm>
            <a:off x="6172200" y="2910114"/>
            <a:ext cx="11430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51" name="Line 35"/>
          <p:cNvSpPr>
            <a:spLocks noChangeShapeType="1"/>
          </p:cNvSpPr>
          <p:nvPr/>
        </p:nvSpPr>
        <p:spPr bwMode="auto">
          <a:xfrm>
            <a:off x="6172200" y="1981200"/>
            <a:ext cx="11430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52" name="Line 36"/>
          <p:cNvSpPr>
            <a:spLocks noChangeShapeType="1"/>
          </p:cNvSpPr>
          <p:nvPr/>
        </p:nvSpPr>
        <p:spPr bwMode="auto">
          <a:xfrm>
            <a:off x="1585686" y="3505200"/>
            <a:ext cx="0" cy="12192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60" name="Line 44"/>
          <p:cNvSpPr>
            <a:spLocks noChangeShapeType="1"/>
          </p:cNvSpPr>
          <p:nvPr/>
        </p:nvSpPr>
        <p:spPr bwMode="auto">
          <a:xfrm>
            <a:off x="5987142" y="4495800"/>
            <a:ext cx="1524000" cy="1524000"/>
          </a:xfrm>
          <a:prstGeom prst="line">
            <a:avLst/>
          </a:prstGeom>
          <a:noFill/>
          <a:ln w="9525">
            <a:solidFill>
              <a:srgbClr val="6600C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61" name="Line 45"/>
          <p:cNvSpPr>
            <a:spLocks noChangeShapeType="1"/>
          </p:cNvSpPr>
          <p:nvPr/>
        </p:nvSpPr>
        <p:spPr bwMode="auto">
          <a:xfrm flipV="1">
            <a:off x="2971800" y="4724400"/>
            <a:ext cx="0" cy="1143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65" name="Text Box 49"/>
          <p:cNvSpPr txBox="1">
            <a:spLocks noChangeArrowheads="1"/>
          </p:cNvSpPr>
          <p:nvPr/>
        </p:nvSpPr>
        <p:spPr bwMode="auto">
          <a:xfrm>
            <a:off x="0" y="324129"/>
            <a:ext cx="52863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400" b="1" u="sng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u="sng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b="1" u="sng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b="1" u="sng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hình hộp chữ nhật</a:t>
            </a:r>
            <a:endParaRPr lang="en-US" sz="2400" b="1" u="sng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615146" y="2886524"/>
            <a:ext cx="714380" cy="644074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Connector 63"/>
          <p:cNvCxnSpPr/>
          <p:nvPr/>
        </p:nvCxnSpPr>
        <p:spPr>
          <a:xfrm rot="5400000">
            <a:off x="2072464" y="3199378"/>
            <a:ext cx="571504" cy="1588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Line 36"/>
          <p:cNvSpPr>
            <a:spLocks noChangeShapeType="1"/>
          </p:cNvSpPr>
          <p:nvPr/>
        </p:nvSpPr>
        <p:spPr bwMode="auto">
          <a:xfrm>
            <a:off x="2328394" y="3500438"/>
            <a:ext cx="0" cy="1504952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6487444" y="2899906"/>
            <a:ext cx="584886" cy="586018"/>
          </a:xfrm>
          <a:prstGeom prst="rect">
            <a:avLst/>
          </a:prstGeom>
          <a:ln w="28575">
            <a:solidFill>
              <a:srgbClr val="2B0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/>
          <p:cNvSpPr/>
          <p:nvPr/>
        </p:nvSpPr>
        <p:spPr>
          <a:xfrm>
            <a:off x="1600632" y="4986122"/>
            <a:ext cx="728894" cy="6005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5" name="Straight Connector 64"/>
          <p:cNvCxnSpPr>
            <a:stCxn id="9252" idx="1"/>
            <a:endCxn id="9244" idx="0"/>
          </p:cNvCxnSpPr>
          <p:nvPr/>
        </p:nvCxnSpPr>
        <p:spPr>
          <a:xfrm rot="16200000" flipH="1">
            <a:off x="1021443" y="5288643"/>
            <a:ext cx="1143000" cy="14514"/>
          </a:xfrm>
          <a:prstGeom prst="line">
            <a:avLst/>
          </a:prstGeom>
          <a:ln w="28575">
            <a:solidFill>
              <a:srgbClr val="2B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Line 48"/>
          <p:cNvSpPr>
            <a:spLocks noChangeShapeType="1"/>
          </p:cNvSpPr>
          <p:nvPr/>
        </p:nvSpPr>
        <p:spPr bwMode="auto">
          <a:xfrm>
            <a:off x="2971800" y="2899906"/>
            <a:ext cx="32004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" name="Line 48"/>
          <p:cNvSpPr>
            <a:spLocks noChangeShapeType="1"/>
          </p:cNvSpPr>
          <p:nvPr/>
        </p:nvSpPr>
        <p:spPr bwMode="auto">
          <a:xfrm>
            <a:off x="3228988" y="3500438"/>
            <a:ext cx="32004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" name="Line 40"/>
          <p:cNvSpPr>
            <a:spLocks noChangeShapeType="1"/>
          </p:cNvSpPr>
          <p:nvPr/>
        </p:nvSpPr>
        <p:spPr bwMode="auto">
          <a:xfrm>
            <a:off x="7072330" y="3429000"/>
            <a:ext cx="0" cy="214314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" name="Line 41"/>
          <p:cNvSpPr>
            <a:spLocks noChangeShapeType="1"/>
          </p:cNvSpPr>
          <p:nvPr/>
        </p:nvSpPr>
        <p:spPr bwMode="auto">
          <a:xfrm flipV="1">
            <a:off x="2357422" y="5572140"/>
            <a:ext cx="4714908" cy="13382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" name="Line 43"/>
          <p:cNvSpPr>
            <a:spLocks noChangeShapeType="1"/>
          </p:cNvSpPr>
          <p:nvPr/>
        </p:nvSpPr>
        <p:spPr bwMode="auto">
          <a:xfrm>
            <a:off x="2243574" y="4986122"/>
            <a:ext cx="4214842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9" name="Line 40"/>
          <p:cNvSpPr>
            <a:spLocks noChangeShapeType="1"/>
          </p:cNvSpPr>
          <p:nvPr/>
        </p:nvSpPr>
        <p:spPr bwMode="auto">
          <a:xfrm>
            <a:off x="6500826" y="3500438"/>
            <a:ext cx="0" cy="150019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29" name="Group 128"/>
          <p:cNvGrpSpPr/>
          <p:nvPr/>
        </p:nvGrpSpPr>
        <p:grpSpPr>
          <a:xfrm>
            <a:off x="1600632" y="4714884"/>
            <a:ext cx="756790" cy="1131212"/>
            <a:chOff x="4643440" y="556967"/>
            <a:chExt cx="714380" cy="1131212"/>
          </a:xfrm>
        </p:grpSpPr>
        <p:cxnSp>
          <p:nvCxnSpPr>
            <p:cNvPr id="112" name="Elbow Connector 111"/>
            <p:cNvCxnSpPr/>
            <p:nvPr/>
          </p:nvCxnSpPr>
          <p:spPr>
            <a:xfrm rot="16200000">
              <a:off x="4699570" y="1029930"/>
              <a:ext cx="602119" cy="714379"/>
            </a:xfrm>
            <a:prstGeom prst="bentConnector3">
              <a:avLst>
                <a:gd name="adj1" fmla="val 40358"/>
              </a:avLst>
            </a:prstGeom>
            <a:ln w="28575">
              <a:solidFill>
                <a:srgbClr val="2B0A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Elbow Connector 117"/>
            <p:cNvCxnSpPr/>
            <p:nvPr/>
          </p:nvCxnSpPr>
          <p:spPr>
            <a:xfrm rot="5400000" flipV="1">
              <a:off x="4722730" y="477678"/>
              <a:ext cx="555802" cy="714379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2B0A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3" name="Straight Connector 132"/>
          <p:cNvCxnSpPr/>
          <p:nvPr/>
        </p:nvCxnSpPr>
        <p:spPr>
          <a:xfrm rot="5400000">
            <a:off x="6186046" y="3200172"/>
            <a:ext cx="571504" cy="1588"/>
          </a:xfrm>
          <a:prstGeom prst="line">
            <a:avLst/>
          </a:prstGeom>
          <a:ln w="28575">
            <a:solidFill>
              <a:srgbClr val="2B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rot="5400000">
            <a:off x="6772858" y="3200510"/>
            <a:ext cx="571504" cy="1588"/>
          </a:xfrm>
          <a:prstGeom prst="line">
            <a:avLst/>
          </a:prstGeom>
          <a:ln w="28575">
            <a:solidFill>
              <a:srgbClr val="2B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Cloud Callout 134"/>
          <p:cNvSpPr/>
          <p:nvPr/>
        </p:nvSpPr>
        <p:spPr>
          <a:xfrm>
            <a:off x="4572000" y="0"/>
            <a:ext cx="4572000" cy="1714488"/>
          </a:xfrm>
          <a:prstGeom prst="cloudCallout">
            <a:avLst>
              <a:gd name="adj1" fmla="val -77784"/>
              <a:gd name="adj2" fmla="val 3259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Hình chiếu Đứng, bằng, cạnh của HHCN?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Cube 46"/>
          <p:cNvSpPr/>
          <p:nvPr/>
        </p:nvSpPr>
        <p:spPr>
          <a:xfrm>
            <a:off x="1500166" y="1142984"/>
            <a:ext cx="1357322" cy="642942"/>
          </a:xfrm>
          <a:prstGeom prst="cube">
            <a:avLst/>
          </a:prstGeom>
          <a:ln w="38100">
            <a:solidFill>
              <a:srgbClr val="2B0AA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9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9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1" dur="500"/>
                                        <p:tgtEl>
                                          <p:spTgt spid="9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52" grpId="0" animBg="1"/>
      <p:bldP spid="9252" grpId="1" animBg="1"/>
      <p:bldP spid="9260" grpId="0" animBg="1"/>
      <p:bldP spid="61" grpId="0" animBg="1"/>
      <p:bldP spid="61" grpId="1" animBg="1"/>
      <p:bldP spid="70" grpId="0" animBg="1"/>
      <p:bldP spid="70" grpId="1" animBg="1"/>
      <p:bldP spid="76" grpId="0" animBg="1"/>
      <p:bldP spid="76" grpId="1" animBg="1"/>
      <p:bldP spid="94" grpId="0" animBg="1"/>
      <p:bldP spid="94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1" grpId="0" animBg="1"/>
      <p:bldP spid="71" grpId="1" animBg="1"/>
      <p:bldP spid="78" grpId="0" animBg="1"/>
      <p:bldP spid="78" grpId="1" animBg="1"/>
      <p:bldP spid="79" grpId="0" animBg="1"/>
      <p:bldP spid="79" grpId="1" animBg="1"/>
      <p:bldP spid="135" grpId="0" animBg="1"/>
      <p:bldP spid="4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4" name="Text Box 44"/>
          <p:cNvSpPr txBox="1">
            <a:spLocks noChangeArrowheads="1"/>
          </p:cNvSpPr>
          <p:nvPr/>
        </p:nvSpPr>
        <p:spPr bwMode="auto">
          <a:xfrm>
            <a:off x="467544" y="404664"/>
            <a:ext cx="2438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3300"/>
                </a:solidFill>
              </a:rPr>
              <a:t>c) </a:t>
            </a:r>
            <a:r>
              <a:rPr lang="en-US" sz="2800" b="1" u="sng" err="1">
                <a:solidFill>
                  <a:srgbClr val="FF3300"/>
                </a:solidFill>
              </a:rPr>
              <a:t>Vẽ</a:t>
            </a:r>
            <a:r>
              <a:rPr lang="en-US" sz="2800" b="1" u="sng">
                <a:solidFill>
                  <a:srgbClr val="FF3300"/>
                </a:solidFill>
              </a:rPr>
              <a:t> </a:t>
            </a:r>
            <a:r>
              <a:rPr lang="en-US" sz="2800" b="1" u="sng" err="1">
                <a:solidFill>
                  <a:srgbClr val="FF3300"/>
                </a:solidFill>
              </a:rPr>
              <a:t>lỗ</a:t>
            </a:r>
            <a:r>
              <a:rPr lang="en-US" sz="2800" b="1" u="sng">
                <a:solidFill>
                  <a:srgbClr val="FF3300"/>
                </a:solidFill>
              </a:rPr>
              <a:t> </a:t>
            </a:r>
            <a:r>
              <a:rPr lang="en-US" sz="2800" b="1" u="sng" err="1">
                <a:solidFill>
                  <a:srgbClr val="FF3300"/>
                </a:solidFill>
              </a:rPr>
              <a:t>trụ</a:t>
            </a:r>
            <a:endParaRPr lang="en-US" sz="2800" b="1" u="sng">
              <a:solidFill>
                <a:srgbClr val="FF3300"/>
              </a:solidFill>
            </a:endParaRPr>
          </a:p>
        </p:txBody>
      </p:sp>
      <p:sp>
        <p:nvSpPr>
          <p:cNvPr id="12293" name="Rectangle 68"/>
          <p:cNvSpPr>
            <a:spLocks noChangeArrowheads="1"/>
          </p:cNvSpPr>
          <p:nvPr/>
        </p:nvSpPr>
        <p:spPr bwMode="auto">
          <a:xfrm>
            <a:off x="642910" y="1762148"/>
            <a:ext cx="7924800" cy="4953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Line 69"/>
          <p:cNvSpPr>
            <a:spLocks noChangeShapeType="1"/>
          </p:cNvSpPr>
          <p:nvPr/>
        </p:nvSpPr>
        <p:spPr bwMode="auto">
          <a:xfrm>
            <a:off x="3657600" y="1981200"/>
            <a:ext cx="0" cy="152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5" name="Line 70"/>
          <p:cNvSpPr>
            <a:spLocks noChangeShapeType="1"/>
          </p:cNvSpPr>
          <p:nvPr/>
        </p:nvSpPr>
        <p:spPr bwMode="auto">
          <a:xfrm>
            <a:off x="1600200" y="3505200"/>
            <a:ext cx="2057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6" name="Line 71"/>
          <p:cNvSpPr>
            <a:spLocks noChangeShapeType="1"/>
          </p:cNvSpPr>
          <p:nvPr/>
        </p:nvSpPr>
        <p:spPr bwMode="auto">
          <a:xfrm>
            <a:off x="1600200" y="4724400"/>
            <a:ext cx="2057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7" name="Line 72"/>
          <p:cNvSpPr>
            <a:spLocks noChangeShapeType="1"/>
          </p:cNvSpPr>
          <p:nvPr/>
        </p:nvSpPr>
        <p:spPr bwMode="auto">
          <a:xfrm>
            <a:off x="3657600" y="4724400"/>
            <a:ext cx="0" cy="1143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8" name="Line 73"/>
          <p:cNvSpPr>
            <a:spLocks noChangeShapeType="1"/>
          </p:cNvSpPr>
          <p:nvPr/>
        </p:nvSpPr>
        <p:spPr bwMode="auto">
          <a:xfrm>
            <a:off x="1600200" y="5867400"/>
            <a:ext cx="2057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9" name="Line 74"/>
          <p:cNvSpPr>
            <a:spLocks noChangeShapeType="1"/>
          </p:cNvSpPr>
          <p:nvPr/>
        </p:nvSpPr>
        <p:spPr bwMode="auto">
          <a:xfrm>
            <a:off x="6172200" y="1981200"/>
            <a:ext cx="0" cy="152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0" name="Line 75"/>
          <p:cNvSpPr>
            <a:spLocks noChangeShapeType="1"/>
          </p:cNvSpPr>
          <p:nvPr/>
        </p:nvSpPr>
        <p:spPr bwMode="auto">
          <a:xfrm>
            <a:off x="6172200" y="1981200"/>
            <a:ext cx="1143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1" name="Line 76"/>
          <p:cNvSpPr>
            <a:spLocks noChangeShapeType="1"/>
          </p:cNvSpPr>
          <p:nvPr/>
        </p:nvSpPr>
        <p:spPr bwMode="auto">
          <a:xfrm>
            <a:off x="7315200" y="1981200"/>
            <a:ext cx="0" cy="152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2" name="Line 77"/>
          <p:cNvSpPr>
            <a:spLocks noChangeShapeType="1"/>
          </p:cNvSpPr>
          <p:nvPr/>
        </p:nvSpPr>
        <p:spPr bwMode="auto">
          <a:xfrm>
            <a:off x="6172200" y="3505200"/>
            <a:ext cx="1143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3" name="Line 78"/>
          <p:cNvSpPr>
            <a:spLocks noChangeShapeType="1"/>
          </p:cNvSpPr>
          <p:nvPr/>
        </p:nvSpPr>
        <p:spPr bwMode="auto">
          <a:xfrm>
            <a:off x="2209800" y="3505200"/>
            <a:ext cx="14478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4" name="Line 79"/>
          <p:cNvSpPr>
            <a:spLocks noChangeShapeType="1"/>
          </p:cNvSpPr>
          <p:nvPr/>
        </p:nvSpPr>
        <p:spPr bwMode="auto">
          <a:xfrm>
            <a:off x="2209800" y="2895600"/>
            <a:ext cx="7620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5" name="Line 80"/>
          <p:cNvSpPr>
            <a:spLocks noChangeShapeType="1"/>
          </p:cNvSpPr>
          <p:nvPr/>
        </p:nvSpPr>
        <p:spPr bwMode="auto">
          <a:xfrm flipV="1">
            <a:off x="2971800" y="1981200"/>
            <a:ext cx="0" cy="9144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6" name="Line 81"/>
          <p:cNvSpPr>
            <a:spLocks noChangeShapeType="1"/>
          </p:cNvSpPr>
          <p:nvPr/>
        </p:nvSpPr>
        <p:spPr bwMode="auto">
          <a:xfrm flipV="1">
            <a:off x="3657600" y="1981200"/>
            <a:ext cx="0" cy="1524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7" name="Line 82"/>
          <p:cNvSpPr>
            <a:spLocks noChangeShapeType="1"/>
          </p:cNvSpPr>
          <p:nvPr/>
        </p:nvSpPr>
        <p:spPr bwMode="auto">
          <a:xfrm flipV="1">
            <a:off x="1600200" y="2895600"/>
            <a:ext cx="0" cy="6096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8" name="Line 83"/>
          <p:cNvSpPr>
            <a:spLocks noChangeShapeType="1"/>
          </p:cNvSpPr>
          <p:nvPr/>
        </p:nvSpPr>
        <p:spPr bwMode="auto">
          <a:xfrm>
            <a:off x="2971800" y="1981200"/>
            <a:ext cx="6858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9" name="Line 84"/>
          <p:cNvSpPr>
            <a:spLocks noChangeShapeType="1"/>
          </p:cNvSpPr>
          <p:nvPr/>
        </p:nvSpPr>
        <p:spPr bwMode="auto">
          <a:xfrm>
            <a:off x="1600200" y="4724400"/>
            <a:ext cx="20574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10" name="Line 85"/>
          <p:cNvSpPr>
            <a:spLocks noChangeShapeType="1"/>
          </p:cNvSpPr>
          <p:nvPr/>
        </p:nvSpPr>
        <p:spPr bwMode="auto">
          <a:xfrm>
            <a:off x="1600200" y="5867400"/>
            <a:ext cx="20574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11" name="Line 86"/>
          <p:cNvSpPr>
            <a:spLocks noChangeShapeType="1"/>
          </p:cNvSpPr>
          <p:nvPr/>
        </p:nvSpPr>
        <p:spPr bwMode="auto">
          <a:xfrm>
            <a:off x="3657600" y="4724400"/>
            <a:ext cx="0" cy="1143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12" name="Line 87"/>
          <p:cNvSpPr>
            <a:spLocks noChangeShapeType="1"/>
          </p:cNvSpPr>
          <p:nvPr/>
        </p:nvSpPr>
        <p:spPr bwMode="auto">
          <a:xfrm>
            <a:off x="1600200" y="5562600"/>
            <a:ext cx="0" cy="3048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13" name="Line 88"/>
          <p:cNvSpPr>
            <a:spLocks noChangeShapeType="1"/>
          </p:cNvSpPr>
          <p:nvPr/>
        </p:nvSpPr>
        <p:spPr bwMode="auto">
          <a:xfrm flipV="1">
            <a:off x="6172200" y="1981200"/>
            <a:ext cx="0" cy="1524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14" name="Line 89"/>
          <p:cNvSpPr>
            <a:spLocks noChangeShapeType="1"/>
          </p:cNvSpPr>
          <p:nvPr/>
        </p:nvSpPr>
        <p:spPr bwMode="auto">
          <a:xfrm flipV="1">
            <a:off x="7315200" y="1981200"/>
            <a:ext cx="0" cy="1524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15" name="Line 90"/>
          <p:cNvSpPr>
            <a:spLocks noChangeShapeType="1"/>
          </p:cNvSpPr>
          <p:nvPr/>
        </p:nvSpPr>
        <p:spPr bwMode="auto">
          <a:xfrm>
            <a:off x="6172200" y="3505200"/>
            <a:ext cx="11430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16" name="Line 91"/>
          <p:cNvSpPr>
            <a:spLocks noChangeShapeType="1"/>
          </p:cNvSpPr>
          <p:nvPr/>
        </p:nvSpPr>
        <p:spPr bwMode="auto">
          <a:xfrm>
            <a:off x="6172200" y="2895600"/>
            <a:ext cx="11430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17" name="Line 92"/>
          <p:cNvSpPr>
            <a:spLocks noChangeShapeType="1"/>
          </p:cNvSpPr>
          <p:nvPr/>
        </p:nvSpPr>
        <p:spPr bwMode="auto">
          <a:xfrm>
            <a:off x="6172200" y="1981200"/>
            <a:ext cx="11430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34" name="Line 94"/>
          <p:cNvSpPr>
            <a:spLocks noChangeShapeType="1"/>
          </p:cNvSpPr>
          <p:nvPr/>
        </p:nvSpPr>
        <p:spPr bwMode="auto">
          <a:xfrm>
            <a:off x="5943600" y="4495800"/>
            <a:ext cx="1524000" cy="1524000"/>
          </a:xfrm>
          <a:prstGeom prst="line">
            <a:avLst/>
          </a:prstGeom>
          <a:noFill/>
          <a:ln w="9525">
            <a:solidFill>
              <a:srgbClr val="6600C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19" name="Line 95"/>
          <p:cNvSpPr>
            <a:spLocks noChangeShapeType="1"/>
          </p:cNvSpPr>
          <p:nvPr/>
        </p:nvSpPr>
        <p:spPr bwMode="auto">
          <a:xfrm flipV="1">
            <a:off x="2971800" y="4724400"/>
            <a:ext cx="0" cy="1143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20" name="Line 104"/>
          <p:cNvSpPr>
            <a:spLocks noChangeShapeType="1"/>
          </p:cNvSpPr>
          <p:nvPr/>
        </p:nvSpPr>
        <p:spPr bwMode="auto">
          <a:xfrm flipH="1">
            <a:off x="1600200" y="2895600"/>
            <a:ext cx="6096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21" name="Line 105"/>
          <p:cNvSpPr>
            <a:spLocks noChangeShapeType="1"/>
          </p:cNvSpPr>
          <p:nvPr/>
        </p:nvSpPr>
        <p:spPr bwMode="auto">
          <a:xfrm flipH="1">
            <a:off x="1600200" y="3505200"/>
            <a:ext cx="6096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22" name="Line 106"/>
          <p:cNvSpPr>
            <a:spLocks noChangeShapeType="1"/>
          </p:cNvSpPr>
          <p:nvPr/>
        </p:nvSpPr>
        <p:spPr bwMode="auto">
          <a:xfrm>
            <a:off x="1600200" y="2895600"/>
            <a:ext cx="0" cy="6096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23" name="Line 107"/>
          <p:cNvSpPr>
            <a:spLocks noChangeShapeType="1"/>
          </p:cNvSpPr>
          <p:nvPr/>
        </p:nvSpPr>
        <p:spPr bwMode="auto">
          <a:xfrm>
            <a:off x="2209800" y="2895600"/>
            <a:ext cx="0" cy="609600"/>
          </a:xfrm>
          <a:prstGeom prst="line">
            <a:avLst/>
          </a:prstGeom>
          <a:noFill/>
          <a:ln w="25400">
            <a:solidFill>
              <a:srgbClr val="0000FF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24" name="Line 110"/>
          <p:cNvSpPr>
            <a:spLocks noChangeShapeType="1"/>
          </p:cNvSpPr>
          <p:nvPr/>
        </p:nvSpPr>
        <p:spPr bwMode="auto">
          <a:xfrm>
            <a:off x="7010400" y="2895600"/>
            <a:ext cx="0" cy="6096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25" name="Line 111"/>
          <p:cNvSpPr>
            <a:spLocks noChangeShapeType="1"/>
          </p:cNvSpPr>
          <p:nvPr/>
        </p:nvSpPr>
        <p:spPr bwMode="auto">
          <a:xfrm>
            <a:off x="6477000" y="2895600"/>
            <a:ext cx="0" cy="6096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26" name="Line 112"/>
          <p:cNvSpPr>
            <a:spLocks noChangeShapeType="1"/>
          </p:cNvSpPr>
          <p:nvPr/>
        </p:nvSpPr>
        <p:spPr bwMode="auto">
          <a:xfrm>
            <a:off x="1600200" y="4724400"/>
            <a:ext cx="0" cy="3048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27" name="Line 115"/>
          <p:cNvSpPr>
            <a:spLocks noChangeShapeType="1"/>
          </p:cNvSpPr>
          <p:nvPr/>
        </p:nvSpPr>
        <p:spPr bwMode="auto">
          <a:xfrm>
            <a:off x="1600200" y="5029200"/>
            <a:ext cx="6096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28" name="Line 116"/>
          <p:cNvSpPr>
            <a:spLocks noChangeShapeType="1"/>
          </p:cNvSpPr>
          <p:nvPr/>
        </p:nvSpPr>
        <p:spPr bwMode="auto">
          <a:xfrm>
            <a:off x="1600200" y="5562600"/>
            <a:ext cx="6096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29" name="Line 117"/>
          <p:cNvSpPr>
            <a:spLocks noChangeShapeType="1"/>
          </p:cNvSpPr>
          <p:nvPr/>
        </p:nvSpPr>
        <p:spPr bwMode="auto">
          <a:xfrm>
            <a:off x="2209800" y="5029200"/>
            <a:ext cx="0" cy="5334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58" name="Line 118"/>
          <p:cNvSpPr>
            <a:spLocks noChangeShapeType="1"/>
          </p:cNvSpPr>
          <p:nvPr/>
        </p:nvSpPr>
        <p:spPr bwMode="auto">
          <a:xfrm>
            <a:off x="3657600" y="5029200"/>
            <a:ext cx="2819400" cy="0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59" name="Line 119"/>
          <p:cNvSpPr>
            <a:spLocks noChangeShapeType="1"/>
          </p:cNvSpPr>
          <p:nvPr/>
        </p:nvSpPr>
        <p:spPr bwMode="auto">
          <a:xfrm>
            <a:off x="3657600" y="5562600"/>
            <a:ext cx="3352800" cy="0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60" name="Line 120"/>
          <p:cNvSpPr>
            <a:spLocks noChangeShapeType="1"/>
          </p:cNvSpPr>
          <p:nvPr/>
        </p:nvSpPr>
        <p:spPr bwMode="auto">
          <a:xfrm>
            <a:off x="6477000" y="2362200"/>
            <a:ext cx="0" cy="2667000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61" name="Line 121"/>
          <p:cNvSpPr>
            <a:spLocks noChangeShapeType="1"/>
          </p:cNvSpPr>
          <p:nvPr/>
        </p:nvSpPr>
        <p:spPr bwMode="auto">
          <a:xfrm>
            <a:off x="7010400" y="2438400"/>
            <a:ext cx="0" cy="3124200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62" name="Rectangle 122"/>
          <p:cNvSpPr>
            <a:spLocks noChangeArrowheads="1"/>
          </p:cNvSpPr>
          <p:nvPr/>
        </p:nvSpPr>
        <p:spPr bwMode="auto">
          <a:xfrm>
            <a:off x="2971800" y="2133600"/>
            <a:ext cx="685800" cy="533400"/>
          </a:xfrm>
          <a:prstGeom prst="rect">
            <a:avLst/>
          </a:prstGeom>
          <a:solidFill>
            <a:srgbClr val="99FF99"/>
          </a:solidFill>
          <a:ln w="25400">
            <a:solidFill>
              <a:srgbClr val="0000FF"/>
            </a:solidFill>
            <a:prstDash val="lg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64" name="Line 124"/>
          <p:cNvSpPr>
            <a:spLocks noChangeShapeType="1"/>
          </p:cNvSpPr>
          <p:nvPr/>
        </p:nvSpPr>
        <p:spPr bwMode="auto">
          <a:xfrm>
            <a:off x="3657600" y="2133600"/>
            <a:ext cx="3048000" cy="0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65" name="Line 125"/>
          <p:cNvSpPr>
            <a:spLocks noChangeShapeType="1"/>
          </p:cNvSpPr>
          <p:nvPr/>
        </p:nvSpPr>
        <p:spPr bwMode="auto">
          <a:xfrm>
            <a:off x="3657600" y="2667000"/>
            <a:ext cx="3124200" cy="0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66" name="Rectangle 126"/>
          <p:cNvSpPr>
            <a:spLocks noChangeArrowheads="1"/>
          </p:cNvSpPr>
          <p:nvPr/>
        </p:nvSpPr>
        <p:spPr bwMode="auto">
          <a:xfrm>
            <a:off x="2971800" y="5029200"/>
            <a:ext cx="685800" cy="533400"/>
          </a:xfrm>
          <a:prstGeom prst="rect">
            <a:avLst/>
          </a:prstGeom>
          <a:solidFill>
            <a:srgbClr val="99FF99"/>
          </a:solidFill>
          <a:ln w="25400">
            <a:solidFill>
              <a:srgbClr val="0000FF"/>
            </a:solidFill>
            <a:prstDash val="lg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67" name="Line 127"/>
          <p:cNvSpPr>
            <a:spLocks noChangeShapeType="1"/>
          </p:cNvSpPr>
          <p:nvPr/>
        </p:nvSpPr>
        <p:spPr bwMode="auto">
          <a:xfrm>
            <a:off x="3657600" y="2667000"/>
            <a:ext cx="0" cy="2362200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68" name="Line 128"/>
          <p:cNvSpPr>
            <a:spLocks noChangeShapeType="1"/>
          </p:cNvSpPr>
          <p:nvPr/>
        </p:nvSpPr>
        <p:spPr bwMode="auto">
          <a:xfrm>
            <a:off x="2971800" y="2133600"/>
            <a:ext cx="685800" cy="0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69" name="Line 129"/>
          <p:cNvSpPr>
            <a:spLocks noChangeShapeType="1"/>
          </p:cNvSpPr>
          <p:nvPr/>
        </p:nvSpPr>
        <p:spPr bwMode="auto">
          <a:xfrm>
            <a:off x="2971800" y="2667000"/>
            <a:ext cx="685800" cy="0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70" name="Line 130"/>
          <p:cNvSpPr>
            <a:spLocks noChangeShapeType="1"/>
          </p:cNvSpPr>
          <p:nvPr/>
        </p:nvSpPr>
        <p:spPr bwMode="auto">
          <a:xfrm>
            <a:off x="2971800" y="5562600"/>
            <a:ext cx="685800" cy="0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71" name="Line 131"/>
          <p:cNvSpPr>
            <a:spLocks noChangeShapeType="1"/>
          </p:cNvSpPr>
          <p:nvPr/>
        </p:nvSpPr>
        <p:spPr bwMode="auto">
          <a:xfrm>
            <a:off x="2971800" y="5029200"/>
            <a:ext cx="685800" cy="0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72" name="Line 132"/>
          <p:cNvSpPr>
            <a:spLocks noChangeShapeType="1"/>
          </p:cNvSpPr>
          <p:nvPr/>
        </p:nvSpPr>
        <p:spPr bwMode="auto">
          <a:xfrm>
            <a:off x="2971800" y="2667000"/>
            <a:ext cx="0" cy="2362200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73" name="Oval 133"/>
          <p:cNvSpPr>
            <a:spLocks noChangeArrowheads="1"/>
          </p:cNvSpPr>
          <p:nvPr/>
        </p:nvSpPr>
        <p:spPr bwMode="auto">
          <a:xfrm>
            <a:off x="6477000" y="2133600"/>
            <a:ext cx="533400" cy="533400"/>
          </a:xfrm>
          <a:prstGeom prst="ellipse">
            <a:avLst/>
          </a:prstGeom>
          <a:solidFill>
            <a:schemeClr val="bg1"/>
          </a:solidFill>
          <a:ln w="254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74" name="Oval 134"/>
          <p:cNvSpPr>
            <a:spLocks noChangeArrowheads="1"/>
          </p:cNvSpPr>
          <p:nvPr/>
        </p:nvSpPr>
        <p:spPr bwMode="auto">
          <a:xfrm>
            <a:off x="6477000" y="2133600"/>
            <a:ext cx="533400" cy="533400"/>
          </a:xfrm>
          <a:prstGeom prst="ellipse">
            <a:avLst/>
          </a:prstGeom>
          <a:solidFill>
            <a:srgbClr val="99FF99"/>
          </a:solidFill>
          <a:ln w="254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" name="Cloud Callout 55"/>
          <p:cNvSpPr/>
          <p:nvPr/>
        </p:nvSpPr>
        <p:spPr>
          <a:xfrm>
            <a:off x="2428860" y="0"/>
            <a:ext cx="6715140" cy="1428736"/>
          </a:xfrm>
          <a:prstGeom prst="cloudCallout">
            <a:avLst>
              <a:gd name="adj1" fmla="val -46718"/>
              <a:gd name="adj2" fmla="val 3513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Hinh chiếu đứng, bằng, cạnh của hình trụ?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Flowchart: Direct Access Storage 56"/>
          <p:cNvSpPr/>
          <p:nvPr/>
        </p:nvSpPr>
        <p:spPr>
          <a:xfrm>
            <a:off x="1142976" y="928670"/>
            <a:ext cx="1357322" cy="714380"/>
          </a:xfrm>
          <a:prstGeom prst="flowChartMagneticDrum">
            <a:avLst/>
          </a:prstGeom>
          <a:ln w="38100">
            <a:solidFill>
              <a:srgbClr val="2B0AA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0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0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0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0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0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0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10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10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10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10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5" dur="500"/>
                                        <p:tgtEl>
                                          <p:spTgt spid="10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8" dur="500"/>
                                        <p:tgtEl>
                                          <p:spTgt spid="10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2" dur="500"/>
                                        <p:tgtEl>
                                          <p:spTgt spid="10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6" dur="500"/>
                                        <p:tgtEl>
                                          <p:spTgt spid="10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9" dur="500"/>
                                        <p:tgtEl>
                                          <p:spTgt spid="10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3" dur="500"/>
                                        <p:tgtEl>
                                          <p:spTgt spid="103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7" dur="500"/>
                                        <p:tgtEl>
                                          <p:spTgt spid="10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0" dur="500"/>
                                        <p:tgtEl>
                                          <p:spTgt spid="10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13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4" dur="500"/>
                                        <p:tgtEl>
                                          <p:spTgt spid="10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17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8" dur="500"/>
                                        <p:tgtEl>
                                          <p:spTgt spid="10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1" dur="500"/>
                                        <p:tgtEl>
                                          <p:spTgt spid="10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500"/>
                            </p:stCondLst>
                            <p:childTnLst>
                              <p:par>
                                <p:cTn id="124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5" dur="500"/>
                                        <p:tgtEl>
                                          <p:spTgt spid="10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4" grpId="0"/>
      <p:bldP spid="10334" grpId="0" animBg="1"/>
      <p:bldP spid="10334" grpId="1" animBg="1"/>
      <p:bldP spid="10358" grpId="0" animBg="1"/>
      <p:bldP spid="10358" grpId="1" animBg="1"/>
      <p:bldP spid="10359" grpId="0" animBg="1"/>
      <p:bldP spid="10359" grpId="1" animBg="1"/>
      <p:bldP spid="10360" grpId="0" animBg="1"/>
      <p:bldP spid="10360" grpId="1" animBg="1"/>
      <p:bldP spid="10361" grpId="0" animBg="1"/>
      <p:bldP spid="10361" grpId="1" animBg="1"/>
      <p:bldP spid="10362" grpId="0" animBg="1"/>
      <p:bldP spid="10362" grpId="1" animBg="1"/>
      <p:bldP spid="10364" grpId="0" animBg="1"/>
      <p:bldP spid="10364" grpId="1" animBg="1"/>
      <p:bldP spid="10365" grpId="0" animBg="1"/>
      <p:bldP spid="10365" grpId="1" animBg="1"/>
      <p:bldP spid="10366" grpId="0" animBg="1"/>
      <p:bldP spid="10366" grpId="1" animBg="1"/>
      <p:bldP spid="10367" grpId="0" animBg="1"/>
      <p:bldP spid="10367" grpId="1" animBg="1"/>
      <p:bldP spid="10368" grpId="0" animBg="1"/>
      <p:bldP spid="10369" grpId="0" animBg="1"/>
      <p:bldP spid="10370" grpId="0" animBg="1"/>
      <p:bldP spid="10371" grpId="0" animBg="1"/>
      <p:bldP spid="10372" grpId="0" animBg="1"/>
      <p:bldP spid="10372" grpId="1" animBg="1"/>
      <p:bldP spid="10373" grpId="0" animBg="1"/>
      <p:bldP spid="10374" grpId="0" animBg="1"/>
      <p:bldP spid="10374" grpId="1" animBg="1"/>
      <p:bldP spid="56" grpId="0" animBg="1"/>
      <p:bldP spid="5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165"/>
          <p:cNvSpPr>
            <a:spLocks noChangeShapeType="1"/>
          </p:cNvSpPr>
          <p:nvPr/>
        </p:nvSpPr>
        <p:spPr bwMode="auto">
          <a:xfrm>
            <a:off x="3657600" y="1981200"/>
            <a:ext cx="0" cy="152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" name="Line 166"/>
          <p:cNvSpPr>
            <a:spLocks noChangeShapeType="1"/>
          </p:cNvSpPr>
          <p:nvPr/>
        </p:nvSpPr>
        <p:spPr bwMode="auto">
          <a:xfrm>
            <a:off x="1600200" y="3505200"/>
            <a:ext cx="2057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" name="Line 167"/>
          <p:cNvSpPr>
            <a:spLocks noChangeShapeType="1"/>
          </p:cNvSpPr>
          <p:nvPr/>
        </p:nvSpPr>
        <p:spPr bwMode="auto">
          <a:xfrm>
            <a:off x="1600200" y="4724400"/>
            <a:ext cx="2057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168"/>
          <p:cNvSpPr>
            <a:spLocks noChangeShapeType="1"/>
          </p:cNvSpPr>
          <p:nvPr/>
        </p:nvSpPr>
        <p:spPr bwMode="auto">
          <a:xfrm>
            <a:off x="3657600" y="4724400"/>
            <a:ext cx="0" cy="1143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" name="Line 169"/>
          <p:cNvSpPr>
            <a:spLocks noChangeShapeType="1"/>
          </p:cNvSpPr>
          <p:nvPr/>
        </p:nvSpPr>
        <p:spPr bwMode="auto">
          <a:xfrm>
            <a:off x="1600200" y="5867400"/>
            <a:ext cx="2057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Line 170"/>
          <p:cNvSpPr>
            <a:spLocks noChangeShapeType="1"/>
          </p:cNvSpPr>
          <p:nvPr/>
        </p:nvSpPr>
        <p:spPr bwMode="auto">
          <a:xfrm>
            <a:off x="6172200" y="1981200"/>
            <a:ext cx="0" cy="152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Line 172"/>
          <p:cNvSpPr>
            <a:spLocks noChangeShapeType="1"/>
          </p:cNvSpPr>
          <p:nvPr/>
        </p:nvSpPr>
        <p:spPr bwMode="auto">
          <a:xfrm>
            <a:off x="7315200" y="1981200"/>
            <a:ext cx="0" cy="152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Line 173"/>
          <p:cNvSpPr>
            <a:spLocks noChangeShapeType="1"/>
          </p:cNvSpPr>
          <p:nvPr/>
        </p:nvSpPr>
        <p:spPr bwMode="auto">
          <a:xfrm>
            <a:off x="6172200" y="3505200"/>
            <a:ext cx="1143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" name="Line 174"/>
          <p:cNvSpPr>
            <a:spLocks noChangeShapeType="1"/>
          </p:cNvSpPr>
          <p:nvPr/>
        </p:nvSpPr>
        <p:spPr bwMode="auto">
          <a:xfrm>
            <a:off x="2209800" y="3505200"/>
            <a:ext cx="14478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Line 175"/>
          <p:cNvSpPr>
            <a:spLocks noChangeShapeType="1"/>
          </p:cNvSpPr>
          <p:nvPr/>
        </p:nvSpPr>
        <p:spPr bwMode="auto">
          <a:xfrm>
            <a:off x="2209800" y="2895600"/>
            <a:ext cx="7620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Line 176"/>
          <p:cNvSpPr>
            <a:spLocks noChangeShapeType="1"/>
          </p:cNvSpPr>
          <p:nvPr/>
        </p:nvSpPr>
        <p:spPr bwMode="auto">
          <a:xfrm flipV="1">
            <a:off x="2971800" y="1981200"/>
            <a:ext cx="0" cy="9144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" name="Line 177"/>
          <p:cNvSpPr>
            <a:spLocks noChangeShapeType="1"/>
          </p:cNvSpPr>
          <p:nvPr/>
        </p:nvSpPr>
        <p:spPr bwMode="auto">
          <a:xfrm flipV="1">
            <a:off x="3657600" y="1981200"/>
            <a:ext cx="0" cy="1524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" name="Line 178"/>
          <p:cNvSpPr>
            <a:spLocks noChangeShapeType="1"/>
          </p:cNvSpPr>
          <p:nvPr/>
        </p:nvSpPr>
        <p:spPr bwMode="auto">
          <a:xfrm flipV="1">
            <a:off x="1600200" y="2895600"/>
            <a:ext cx="0" cy="6096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" name="Line 179"/>
          <p:cNvSpPr>
            <a:spLocks noChangeShapeType="1"/>
          </p:cNvSpPr>
          <p:nvPr/>
        </p:nvSpPr>
        <p:spPr bwMode="auto">
          <a:xfrm>
            <a:off x="2971800" y="1981200"/>
            <a:ext cx="6858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" name="Line 180"/>
          <p:cNvSpPr>
            <a:spLocks noChangeShapeType="1"/>
          </p:cNvSpPr>
          <p:nvPr/>
        </p:nvSpPr>
        <p:spPr bwMode="auto">
          <a:xfrm>
            <a:off x="1600200" y="4724400"/>
            <a:ext cx="20574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" name="Line 181"/>
          <p:cNvSpPr>
            <a:spLocks noChangeShapeType="1"/>
          </p:cNvSpPr>
          <p:nvPr/>
        </p:nvSpPr>
        <p:spPr bwMode="auto">
          <a:xfrm>
            <a:off x="1600200" y="5867400"/>
            <a:ext cx="20574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" name="Line 182"/>
          <p:cNvSpPr>
            <a:spLocks noChangeShapeType="1"/>
          </p:cNvSpPr>
          <p:nvPr/>
        </p:nvSpPr>
        <p:spPr bwMode="auto">
          <a:xfrm>
            <a:off x="3657600" y="4724400"/>
            <a:ext cx="0" cy="1143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" name="Line 183"/>
          <p:cNvSpPr>
            <a:spLocks noChangeShapeType="1"/>
          </p:cNvSpPr>
          <p:nvPr/>
        </p:nvSpPr>
        <p:spPr bwMode="auto">
          <a:xfrm>
            <a:off x="1600200" y="5562600"/>
            <a:ext cx="0" cy="3048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" name="Line 184"/>
          <p:cNvSpPr>
            <a:spLocks noChangeShapeType="1"/>
          </p:cNvSpPr>
          <p:nvPr/>
        </p:nvSpPr>
        <p:spPr bwMode="auto">
          <a:xfrm flipV="1">
            <a:off x="6172200" y="1981200"/>
            <a:ext cx="0" cy="1524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" name="Line 185"/>
          <p:cNvSpPr>
            <a:spLocks noChangeShapeType="1"/>
          </p:cNvSpPr>
          <p:nvPr/>
        </p:nvSpPr>
        <p:spPr bwMode="auto">
          <a:xfrm flipV="1">
            <a:off x="7315200" y="1981200"/>
            <a:ext cx="0" cy="1524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" name="Line 186"/>
          <p:cNvSpPr>
            <a:spLocks noChangeShapeType="1"/>
          </p:cNvSpPr>
          <p:nvPr/>
        </p:nvSpPr>
        <p:spPr bwMode="auto">
          <a:xfrm>
            <a:off x="6172200" y="3505200"/>
            <a:ext cx="11430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" name="Line 187"/>
          <p:cNvSpPr>
            <a:spLocks noChangeShapeType="1"/>
          </p:cNvSpPr>
          <p:nvPr/>
        </p:nvSpPr>
        <p:spPr bwMode="auto">
          <a:xfrm>
            <a:off x="6172200" y="2895600"/>
            <a:ext cx="11430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" name="Line 188"/>
          <p:cNvSpPr>
            <a:spLocks noChangeShapeType="1"/>
          </p:cNvSpPr>
          <p:nvPr/>
        </p:nvSpPr>
        <p:spPr bwMode="auto">
          <a:xfrm>
            <a:off x="6172200" y="1981200"/>
            <a:ext cx="11430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" name="Line 190"/>
          <p:cNvSpPr>
            <a:spLocks noChangeShapeType="1"/>
          </p:cNvSpPr>
          <p:nvPr/>
        </p:nvSpPr>
        <p:spPr bwMode="auto">
          <a:xfrm flipV="1">
            <a:off x="2971800" y="4724400"/>
            <a:ext cx="0" cy="1143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" name="Line 191"/>
          <p:cNvSpPr>
            <a:spLocks noChangeShapeType="1"/>
          </p:cNvSpPr>
          <p:nvPr/>
        </p:nvSpPr>
        <p:spPr bwMode="auto">
          <a:xfrm flipH="1">
            <a:off x="1600200" y="2895600"/>
            <a:ext cx="6096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" name="Line 192"/>
          <p:cNvSpPr>
            <a:spLocks noChangeShapeType="1"/>
          </p:cNvSpPr>
          <p:nvPr/>
        </p:nvSpPr>
        <p:spPr bwMode="auto">
          <a:xfrm flipH="1">
            <a:off x="1600200" y="3505200"/>
            <a:ext cx="6096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" name="Line 193"/>
          <p:cNvSpPr>
            <a:spLocks noChangeShapeType="1"/>
          </p:cNvSpPr>
          <p:nvPr/>
        </p:nvSpPr>
        <p:spPr bwMode="auto">
          <a:xfrm>
            <a:off x="1600200" y="2895600"/>
            <a:ext cx="0" cy="6096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" name="Line 194"/>
          <p:cNvSpPr>
            <a:spLocks noChangeShapeType="1"/>
          </p:cNvSpPr>
          <p:nvPr/>
        </p:nvSpPr>
        <p:spPr bwMode="auto">
          <a:xfrm>
            <a:off x="2209800" y="2895600"/>
            <a:ext cx="0" cy="609600"/>
          </a:xfrm>
          <a:prstGeom prst="line">
            <a:avLst/>
          </a:prstGeom>
          <a:noFill/>
          <a:ln w="19050">
            <a:solidFill>
              <a:srgbClr val="0000FF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" name="Line 195"/>
          <p:cNvSpPr>
            <a:spLocks noChangeShapeType="1"/>
          </p:cNvSpPr>
          <p:nvPr/>
        </p:nvSpPr>
        <p:spPr bwMode="auto">
          <a:xfrm>
            <a:off x="7010400" y="2895600"/>
            <a:ext cx="0" cy="6096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" name="Line 196"/>
          <p:cNvSpPr>
            <a:spLocks noChangeShapeType="1"/>
          </p:cNvSpPr>
          <p:nvPr/>
        </p:nvSpPr>
        <p:spPr bwMode="auto">
          <a:xfrm>
            <a:off x="6477000" y="2895600"/>
            <a:ext cx="0" cy="6096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" name="Line 197"/>
          <p:cNvSpPr>
            <a:spLocks noChangeShapeType="1"/>
          </p:cNvSpPr>
          <p:nvPr/>
        </p:nvSpPr>
        <p:spPr bwMode="auto">
          <a:xfrm>
            <a:off x="1600200" y="4724400"/>
            <a:ext cx="0" cy="3048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" name="Line 198"/>
          <p:cNvSpPr>
            <a:spLocks noChangeShapeType="1"/>
          </p:cNvSpPr>
          <p:nvPr/>
        </p:nvSpPr>
        <p:spPr bwMode="auto">
          <a:xfrm>
            <a:off x="1600200" y="5029200"/>
            <a:ext cx="6096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" name="Line 199"/>
          <p:cNvSpPr>
            <a:spLocks noChangeShapeType="1"/>
          </p:cNvSpPr>
          <p:nvPr/>
        </p:nvSpPr>
        <p:spPr bwMode="auto">
          <a:xfrm>
            <a:off x="1600200" y="5562600"/>
            <a:ext cx="6096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" name="Line 200"/>
          <p:cNvSpPr>
            <a:spLocks noChangeShapeType="1"/>
          </p:cNvSpPr>
          <p:nvPr/>
        </p:nvSpPr>
        <p:spPr bwMode="auto">
          <a:xfrm>
            <a:off x="2209800" y="5029200"/>
            <a:ext cx="0" cy="5334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" name="Line 210"/>
          <p:cNvSpPr>
            <a:spLocks noChangeShapeType="1"/>
          </p:cNvSpPr>
          <p:nvPr/>
        </p:nvSpPr>
        <p:spPr bwMode="auto">
          <a:xfrm>
            <a:off x="2971800" y="2133600"/>
            <a:ext cx="685800" cy="0"/>
          </a:xfrm>
          <a:prstGeom prst="line">
            <a:avLst/>
          </a:prstGeom>
          <a:noFill/>
          <a:ln w="19050">
            <a:solidFill>
              <a:srgbClr val="0000FF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" name="Line 211"/>
          <p:cNvSpPr>
            <a:spLocks noChangeShapeType="1"/>
          </p:cNvSpPr>
          <p:nvPr/>
        </p:nvSpPr>
        <p:spPr bwMode="auto">
          <a:xfrm>
            <a:off x="2971800" y="2667000"/>
            <a:ext cx="685800" cy="0"/>
          </a:xfrm>
          <a:prstGeom prst="line">
            <a:avLst/>
          </a:prstGeom>
          <a:noFill/>
          <a:ln w="19050">
            <a:solidFill>
              <a:srgbClr val="0000FF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" name="Line 212"/>
          <p:cNvSpPr>
            <a:spLocks noChangeShapeType="1"/>
          </p:cNvSpPr>
          <p:nvPr/>
        </p:nvSpPr>
        <p:spPr bwMode="auto">
          <a:xfrm>
            <a:off x="2971800" y="5562600"/>
            <a:ext cx="685800" cy="0"/>
          </a:xfrm>
          <a:prstGeom prst="line">
            <a:avLst/>
          </a:prstGeom>
          <a:noFill/>
          <a:ln w="19050">
            <a:solidFill>
              <a:srgbClr val="0000FF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" name="Line 213"/>
          <p:cNvSpPr>
            <a:spLocks noChangeShapeType="1"/>
          </p:cNvSpPr>
          <p:nvPr/>
        </p:nvSpPr>
        <p:spPr bwMode="auto">
          <a:xfrm>
            <a:off x="2971800" y="5029200"/>
            <a:ext cx="685800" cy="0"/>
          </a:xfrm>
          <a:prstGeom prst="line">
            <a:avLst/>
          </a:prstGeom>
          <a:noFill/>
          <a:ln w="19050">
            <a:solidFill>
              <a:srgbClr val="0000FF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" name="Oval 215"/>
          <p:cNvSpPr>
            <a:spLocks noChangeArrowheads="1"/>
          </p:cNvSpPr>
          <p:nvPr/>
        </p:nvSpPr>
        <p:spPr bwMode="auto">
          <a:xfrm>
            <a:off x="6503988" y="2133600"/>
            <a:ext cx="533400" cy="533400"/>
          </a:xfrm>
          <a:prstGeom prst="ellipse">
            <a:avLst/>
          </a:prstGeom>
          <a:solidFill>
            <a:schemeClr val="bg1"/>
          </a:solidFill>
          <a:ln w="254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Line 219"/>
          <p:cNvSpPr>
            <a:spLocks noChangeShapeType="1"/>
          </p:cNvSpPr>
          <p:nvPr/>
        </p:nvSpPr>
        <p:spPr bwMode="auto">
          <a:xfrm>
            <a:off x="1600200" y="3505200"/>
            <a:ext cx="20574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2" name="Line 220"/>
          <p:cNvSpPr>
            <a:spLocks noChangeShapeType="1"/>
          </p:cNvSpPr>
          <p:nvPr/>
        </p:nvSpPr>
        <p:spPr bwMode="auto">
          <a:xfrm>
            <a:off x="1600200" y="2895600"/>
            <a:ext cx="13716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" name="Line 221"/>
          <p:cNvSpPr>
            <a:spLocks noChangeShapeType="1"/>
          </p:cNvSpPr>
          <p:nvPr/>
        </p:nvSpPr>
        <p:spPr bwMode="auto">
          <a:xfrm flipV="1">
            <a:off x="2971800" y="1981200"/>
            <a:ext cx="0" cy="9144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" name="Line 222"/>
          <p:cNvSpPr>
            <a:spLocks noChangeShapeType="1"/>
          </p:cNvSpPr>
          <p:nvPr/>
        </p:nvSpPr>
        <p:spPr bwMode="auto">
          <a:xfrm flipV="1">
            <a:off x="3657600" y="1981200"/>
            <a:ext cx="0" cy="15240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" name="Line 224"/>
          <p:cNvSpPr>
            <a:spLocks noChangeShapeType="1"/>
          </p:cNvSpPr>
          <p:nvPr/>
        </p:nvSpPr>
        <p:spPr bwMode="auto">
          <a:xfrm>
            <a:off x="2971800" y="1981200"/>
            <a:ext cx="6858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" name="Line 227"/>
          <p:cNvSpPr>
            <a:spLocks noChangeShapeType="1"/>
          </p:cNvSpPr>
          <p:nvPr/>
        </p:nvSpPr>
        <p:spPr bwMode="auto">
          <a:xfrm>
            <a:off x="1600200" y="2895600"/>
            <a:ext cx="0" cy="6096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" name="Line 232"/>
          <p:cNvSpPr>
            <a:spLocks noChangeShapeType="1"/>
          </p:cNvSpPr>
          <p:nvPr/>
        </p:nvSpPr>
        <p:spPr bwMode="auto">
          <a:xfrm>
            <a:off x="1600200" y="4724400"/>
            <a:ext cx="20574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" name="Line 233"/>
          <p:cNvSpPr>
            <a:spLocks noChangeShapeType="1"/>
          </p:cNvSpPr>
          <p:nvPr/>
        </p:nvSpPr>
        <p:spPr bwMode="auto">
          <a:xfrm>
            <a:off x="1600200" y="5867400"/>
            <a:ext cx="20574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9" name="Line 234"/>
          <p:cNvSpPr>
            <a:spLocks noChangeShapeType="1"/>
          </p:cNvSpPr>
          <p:nvPr/>
        </p:nvSpPr>
        <p:spPr bwMode="auto">
          <a:xfrm>
            <a:off x="3657600" y="4724400"/>
            <a:ext cx="0" cy="1143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" name="Line 235"/>
          <p:cNvSpPr>
            <a:spLocks noChangeShapeType="1"/>
          </p:cNvSpPr>
          <p:nvPr/>
        </p:nvSpPr>
        <p:spPr bwMode="auto">
          <a:xfrm>
            <a:off x="1600200" y="5562600"/>
            <a:ext cx="0" cy="3048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" name="Line 236"/>
          <p:cNvSpPr>
            <a:spLocks noChangeShapeType="1"/>
          </p:cNvSpPr>
          <p:nvPr/>
        </p:nvSpPr>
        <p:spPr bwMode="auto">
          <a:xfrm flipV="1">
            <a:off x="2971800" y="4724400"/>
            <a:ext cx="0" cy="11430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" name="Line 237"/>
          <p:cNvSpPr>
            <a:spLocks noChangeShapeType="1"/>
          </p:cNvSpPr>
          <p:nvPr/>
        </p:nvSpPr>
        <p:spPr bwMode="auto">
          <a:xfrm>
            <a:off x="1600200" y="4724400"/>
            <a:ext cx="0" cy="3048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" name="Line 238"/>
          <p:cNvSpPr>
            <a:spLocks noChangeShapeType="1"/>
          </p:cNvSpPr>
          <p:nvPr/>
        </p:nvSpPr>
        <p:spPr bwMode="auto">
          <a:xfrm>
            <a:off x="1600200" y="5029200"/>
            <a:ext cx="6096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" name="Line 239"/>
          <p:cNvSpPr>
            <a:spLocks noChangeShapeType="1"/>
          </p:cNvSpPr>
          <p:nvPr/>
        </p:nvSpPr>
        <p:spPr bwMode="auto">
          <a:xfrm>
            <a:off x="1600200" y="5562600"/>
            <a:ext cx="6096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" name="Line 240"/>
          <p:cNvSpPr>
            <a:spLocks noChangeShapeType="1"/>
          </p:cNvSpPr>
          <p:nvPr/>
        </p:nvSpPr>
        <p:spPr bwMode="auto">
          <a:xfrm>
            <a:off x="2209800" y="5029200"/>
            <a:ext cx="0" cy="5334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6" name="Line 242"/>
          <p:cNvSpPr>
            <a:spLocks noChangeShapeType="1"/>
          </p:cNvSpPr>
          <p:nvPr/>
        </p:nvSpPr>
        <p:spPr bwMode="auto">
          <a:xfrm>
            <a:off x="6172200" y="1981200"/>
            <a:ext cx="1143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" name="Line 244"/>
          <p:cNvSpPr>
            <a:spLocks noChangeShapeType="1"/>
          </p:cNvSpPr>
          <p:nvPr/>
        </p:nvSpPr>
        <p:spPr bwMode="auto">
          <a:xfrm>
            <a:off x="6172200" y="3505200"/>
            <a:ext cx="1143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" name="Line 245"/>
          <p:cNvSpPr>
            <a:spLocks noChangeShapeType="1"/>
          </p:cNvSpPr>
          <p:nvPr/>
        </p:nvSpPr>
        <p:spPr bwMode="auto">
          <a:xfrm flipV="1">
            <a:off x="6172200" y="1981200"/>
            <a:ext cx="0" cy="15240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" name="Line 246"/>
          <p:cNvSpPr>
            <a:spLocks noChangeShapeType="1"/>
          </p:cNvSpPr>
          <p:nvPr/>
        </p:nvSpPr>
        <p:spPr bwMode="auto">
          <a:xfrm flipV="1">
            <a:off x="7315200" y="1981200"/>
            <a:ext cx="0" cy="15240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0" name="Line 248"/>
          <p:cNvSpPr>
            <a:spLocks noChangeShapeType="1"/>
          </p:cNvSpPr>
          <p:nvPr/>
        </p:nvSpPr>
        <p:spPr bwMode="auto">
          <a:xfrm>
            <a:off x="6172200" y="2895600"/>
            <a:ext cx="1143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" name="Line 250"/>
          <p:cNvSpPr>
            <a:spLocks noChangeShapeType="1"/>
          </p:cNvSpPr>
          <p:nvPr/>
        </p:nvSpPr>
        <p:spPr bwMode="auto">
          <a:xfrm>
            <a:off x="7010400" y="2895600"/>
            <a:ext cx="0" cy="6096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" name="Line 251"/>
          <p:cNvSpPr>
            <a:spLocks noChangeShapeType="1"/>
          </p:cNvSpPr>
          <p:nvPr/>
        </p:nvSpPr>
        <p:spPr bwMode="auto">
          <a:xfrm>
            <a:off x="6477000" y="2895600"/>
            <a:ext cx="0" cy="6096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" name="Oval 252"/>
          <p:cNvSpPr>
            <a:spLocks noChangeArrowheads="1"/>
          </p:cNvSpPr>
          <p:nvPr/>
        </p:nvSpPr>
        <p:spPr bwMode="auto">
          <a:xfrm>
            <a:off x="6503988" y="2133600"/>
            <a:ext cx="533400" cy="533400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" name="Line 253"/>
          <p:cNvSpPr>
            <a:spLocks noChangeShapeType="1"/>
          </p:cNvSpPr>
          <p:nvPr/>
        </p:nvSpPr>
        <p:spPr bwMode="auto">
          <a:xfrm>
            <a:off x="6757988" y="1676400"/>
            <a:ext cx="0" cy="1447800"/>
          </a:xfrm>
          <a:prstGeom prst="line">
            <a:avLst/>
          </a:prstGeom>
          <a:noFill/>
          <a:ln w="19050">
            <a:solidFill>
              <a:srgbClr val="0000FF"/>
            </a:solidFill>
            <a:prstDash val="lgDash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5" name="Line 254"/>
          <p:cNvSpPr>
            <a:spLocks noChangeShapeType="1"/>
          </p:cNvSpPr>
          <p:nvPr/>
        </p:nvSpPr>
        <p:spPr bwMode="auto">
          <a:xfrm>
            <a:off x="6248400" y="2398713"/>
            <a:ext cx="914400" cy="0"/>
          </a:xfrm>
          <a:prstGeom prst="line">
            <a:avLst/>
          </a:prstGeom>
          <a:noFill/>
          <a:ln w="19050">
            <a:solidFill>
              <a:srgbClr val="2B0AA6"/>
            </a:solidFill>
            <a:prstDash val="lgDash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6" name="Line 255"/>
          <p:cNvSpPr>
            <a:spLocks noChangeShapeType="1"/>
          </p:cNvSpPr>
          <p:nvPr/>
        </p:nvSpPr>
        <p:spPr bwMode="auto">
          <a:xfrm>
            <a:off x="2743200" y="2374900"/>
            <a:ext cx="1295400" cy="0"/>
          </a:xfrm>
          <a:prstGeom prst="line">
            <a:avLst/>
          </a:prstGeom>
          <a:noFill/>
          <a:ln w="19050">
            <a:solidFill>
              <a:srgbClr val="0000FF"/>
            </a:solidFill>
            <a:prstDash val="lgDash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7" name="Line 256"/>
          <p:cNvSpPr>
            <a:spLocks noChangeShapeType="1"/>
          </p:cNvSpPr>
          <p:nvPr/>
        </p:nvSpPr>
        <p:spPr bwMode="auto">
          <a:xfrm>
            <a:off x="2667000" y="5284788"/>
            <a:ext cx="1371600" cy="0"/>
          </a:xfrm>
          <a:prstGeom prst="line">
            <a:avLst/>
          </a:prstGeom>
          <a:noFill/>
          <a:ln w="19050">
            <a:solidFill>
              <a:srgbClr val="0000FF"/>
            </a:solidFill>
            <a:prstDash val="lgDash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539552" y="332656"/>
            <a:ext cx="8280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smtClean="0"/>
              <a:t>-b4: </a:t>
            </a:r>
            <a:r>
              <a:rPr lang="en-US" sz="2800" b="1" i="1" err="1" smtClean="0"/>
              <a:t>Tô</a:t>
            </a:r>
            <a:r>
              <a:rPr lang="en-US" sz="2800" b="1" i="1" smtClean="0"/>
              <a:t> </a:t>
            </a:r>
            <a:r>
              <a:rPr lang="en-US" sz="2800" b="1" i="1" err="1" smtClean="0"/>
              <a:t>đậm</a:t>
            </a:r>
            <a:r>
              <a:rPr lang="en-US" sz="2800" b="1" i="1" smtClean="0"/>
              <a:t> </a:t>
            </a:r>
            <a:r>
              <a:rPr lang="en-US" sz="2800" b="1" i="1" err="1" smtClean="0"/>
              <a:t>các</a:t>
            </a:r>
            <a:r>
              <a:rPr lang="en-US" sz="2800" b="1" i="1" smtClean="0"/>
              <a:t> </a:t>
            </a:r>
            <a:r>
              <a:rPr lang="en-US" sz="2800" b="1" i="1" err="1" smtClean="0"/>
              <a:t>nét</a:t>
            </a:r>
            <a:r>
              <a:rPr lang="en-US" sz="2800" b="1" i="1" smtClean="0"/>
              <a:t> </a:t>
            </a:r>
            <a:r>
              <a:rPr lang="en-US" sz="2800" b="1" i="1" err="1" smtClean="0"/>
              <a:t>thấy</a:t>
            </a:r>
            <a:r>
              <a:rPr lang="en-US" sz="2800" b="1" i="1" smtClean="0"/>
              <a:t>, </a:t>
            </a:r>
            <a:r>
              <a:rPr lang="en-US" sz="2800" b="1" i="1" err="1" smtClean="0"/>
              <a:t>đường</a:t>
            </a:r>
            <a:r>
              <a:rPr lang="en-US" sz="2800" b="1" i="1" smtClean="0"/>
              <a:t> </a:t>
            </a:r>
            <a:r>
              <a:rPr lang="en-US" sz="2800" b="1" i="1" err="1" smtClean="0"/>
              <a:t>bao</a:t>
            </a:r>
            <a:r>
              <a:rPr lang="en-US" sz="2800" b="1" i="1" smtClean="0"/>
              <a:t> </a:t>
            </a:r>
            <a:r>
              <a:rPr lang="en-US" sz="2800" b="1" i="1" err="1" smtClean="0"/>
              <a:t>thấy</a:t>
            </a:r>
            <a:r>
              <a:rPr lang="en-US" sz="2800" b="1" i="1" smtClean="0"/>
              <a:t> </a:t>
            </a:r>
            <a:r>
              <a:rPr lang="en-US" sz="2800" b="1" i="1" err="1" smtClean="0"/>
              <a:t>của</a:t>
            </a:r>
            <a:r>
              <a:rPr lang="en-US" sz="2800" b="1" i="1" smtClean="0"/>
              <a:t> </a:t>
            </a:r>
            <a:r>
              <a:rPr lang="en-US" sz="2800" b="1" i="1" err="1" smtClean="0"/>
              <a:t>vật</a:t>
            </a:r>
            <a:r>
              <a:rPr lang="en-US" sz="2800" b="1" i="1" smtClean="0"/>
              <a:t> </a:t>
            </a:r>
            <a:r>
              <a:rPr lang="en-US" sz="2800" b="1" i="1" err="1" smtClean="0"/>
              <a:t>thể</a:t>
            </a:r>
            <a:r>
              <a:rPr lang="en-US" sz="2800" b="1" i="1" smtClean="0"/>
              <a:t> </a:t>
            </a:r>
            <a:r>
              <a:rPr lang="en-US" sz="2800" b="1" i="1" err="1" smtClean="0"/>
              <a:t>trên</a:t>
            </a:r>
            <a:r>
              <a:rPr lang="en-US" sz="2800" b="1" i="1" smtClean="0"/>
              <a:t> </a:t>
            </a:r>
            <a:r>
              <a:rPr lang="en-US" sz="2800" b="1" i="1" err="1" smtClean="0"/>
              <a:t>hình</a:t>
            </a:r>
            <a:r>
              <a:rPr lang="en-US" sz="2800" b="1" i="1" smtClean="0"/>
              <a:t> </a:t>
            </a:r>
            <a:r>
              <a:rPr lang="en-US" sz="2800" b="1" i="1" err="1" smtClean="0"/>
              <a:t>chiếu</a:t>
            </a:r>
            <a:r>
              <a:rPr lang="en-US" sz="2800" b="1" i="1" smtClean="0"/>
              <a:t>, </a:t>
            </a:r>
            <a:r>
              <a:rPr lang="en-US" sz="2800" b="1" i="1" err="1" smtClean="0"/>
              <a:t>dùng</a:t>
            </a:r>
            <a:r>
              <a:rPr lang="en-US" sz="2800" b="1" i="1" smtClean="0"/>
              <a:t> </a:t>
            </a:r>
            <a:r>
              <a:rPr lang="en-US" sz="2800" b="1" i="1" err="1" smtClean="0"/>
              <a:t>nét</a:t>
            </a:r>
            <a:r>
              <a:rPr lang="en-US" sz="2800" b="1" i="1" smtClean="0"/>
              <a:t> </a:t>
            </a:r>
            <a:r>
              <a:rPr lang="en-US" sz="2800" b="1" i="1" err="1" smtClean="0"/>
              <a:t>đứt</a:t>
            </a:r>
            <a:r>
              <a:rPr lang="en-US" sz="2800" b="1" i="1" smtClean="0"/>
              <a:t> </a:t>
            </a:r>
            <a:r>
              <a:rPr lang="en-US" sz="2800" b="1" i="1" err="1" smtClean="0"/>
              <a:t>biểu</a:t>
            </a:r>
            <a:r>
              <a:rPr lang="en-US" sz="2800" b="1" i="1" smtClean="0"/>
              <a:t> </a:t>
            </a:r>
            <a:r>
              <a:rPr lang="en-US" sz="2800" b="1" i="1" err="1" smtClean="0"/>
              <a:t>diễn</a:t>
            </a:r>
            <a:r>
              <a:rPr lang="en-US" sz="2800" b="1" i="1" smtClean="0"/>
              <a:t> </a:t>
            </a:r>
            <a:r>
              <a:rPr lang="en-US" sz="2800" b="1" i="1" err="1" smtClean="0"/>
              <a:t>các</a:t>
            </a:r>
            <a:r>
              <a:rPr lang="en-US" sz="2800" b="1" i="1" smtClean="0"/>
              <a:t> </a:t>
            </a:r>
            <a:r>
              <a:rPr lang="en-US" sz="2800" b="1" i="1" err="1" smtClean="0"/>
              <a:t>cạnh</a:t>
            </a:r>
            <a:r>
              <a:rPr lang="en-US" sz="2800" b="1" i="1" smtClean="0"/>
              <a:t> </a:t>
            </a:r>
            <a:r>
              <a:rPr lang="en-US" sz="2800" b="1" i="1" err="1" smtClean="0"/>
              <a:t>khuất</a:t>
            </a:r>
            <a:r>
              <a:rPr lang="en-US" sz="2800" b="1" i="1" smtClean="0"/>
              <a:t>, </a:t>
            </a:r>
            <a:r>
              <a:rPr lang="en-US" sz="2800" b="1" i="1" err="1" smtClean="0"/>
              <a:t>đường</a:t>
            </a:r>
            <a:r>
              <a:rPr lang="en-US" sz="2800" b="1" i="1" smtClean="0"/>
              <a:t> </a:t>
            </a:r>
            <a:r>
              <a:rPr lang="en-US" sz="2800" b="1" i="1" err="1" smtClean="0"/>
              <a:t>bao</a:t>
            </a:r>
            <a:r>
              <a:rPr lang="en-US" sz="2800" b="1" i="1" smtClean="0"/>
              <a:t> </a:t>
            </a:r>
            <a:r>
              <a:rPr lang="en-US" sz="2800" b="1" i="1" err="1" smtClean="0"/>
              <a:t>khuất</a:t>
            </a:r>
            <a:r>
              <a:rPr lang="en-US" sz="2800" b="1" i="1" smtClean="0"/>
              <a:t>.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323528" y="260648"/>
            <a:ext cx="7391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chemeClr val="tx1"/>
                </a:solidFill>
              </a:rPr>
              <a:t>    </a:t>
            </a:r>
            <a:r>
              <a:rPr lang="en-US" sz="2800" smtClean="0">
                <a:solidFill>
                  <a:schemeClr val="tx1"/>
                </a:solidFill>
              </a:rPr>
              <a:t>b5: Ghi kích thước: (ĐỦ) </a:t>
            </a:r>
            <a:r>
              <a:rPr lang="en-US" sz="2800" b="1" i="1" smtClean="0"/>
              <a:t>Kẻ </a:t>
            </a:r>
            <a:r>
              <a:rPr lang="en-US" sz="2800" b="1" i="1" err="1"/>
              <a:t>các</a:t>
            </a:r>
            <a:r>
              <a:rPr lang="en-US" sz="2800" b="1" i="1"/>
              <a:t> </a:t>
            </a:r>
            <a:r>
              <a:rPr lang="en-US" sz="2800" b="1" i="1" err="1"/>
              <a:t>đường</a:t>
            </a:r>
            <a:r>
              <a:rPr lang="en-US" sz="2800" b="1" i="1"/>
              <a:t> </a:t>
            </a:r>
            <a:r>
              <a:rPr lang="en-US" sz="2800" b="1" i="1" err="1"/>
              <a:t>gióng</a:t>
            </a:r>
            <a:r>
              <a:rPr lang="en-US" sz="2800" b="1" i="1"/>
              <a:t>, </a:t>
            </a:r>
            <a:r>
              <a:rPr lang="en-US" sz="2800" b="1" i="1" err="1"/>
              <a:t>đường</a:t>
            </a:r>
            <a:r>
              <a:rPr lang="en-US" sz="2800" b="1" i="1"/>
              <a:t> </a:t>
            </a:r>
            <a:r>
              <a:rPr lang="en-US" sz="2800" b="1" i="1" err="1"/>
              <a:t>ghi</a:t>
            </a:r>
            <a:r>
              <a:rPr lang="en-US" sz="2800" b="1" i="1"/>
              <a:t> </a:t>
            </a:r>
            <a:r>
              <a:rPr lang="en-US" sz="2800" b="1" i="1" err="1"/>
              <a:t>kích</a:t>
            </a:r>
            <a:r>
              <a:rPr lang="en-US" sz="2800" b="1" i="1"/>
              <a:t> </a:t>
            </a:r>
            <a:r>
              <a:rPr lang="en-US" sz="2800" b="1" i="1" err="1"/>
              <a:t>thước</a:t>
            </a:r>
            <a:r>
              <a:rPr lang="en-US" sz="2800" b="1" i="1"/>
              <a:t> </a:t>
            </a:r>
            <a:r>
              <a:rPr lang="en-US" sz="2800" b="1" i="1" err="1"/>
              <a:t>và</a:t>
            </a:r>
            <a:r>
              <a:rPr lang="en-US" sz="2800" b="1" i="1"/>
              <a:t> con </a:t>
            </a:r>
            <a:r>
              <a:rPr lang="en-US" sz="2800" b="1" i="1" err="1"/>
              <a:t>số</a:t>
            </a:r>
            <a:r>
              <a:rPr lang="en-US" sz="2800" b="1" i="1"/>
              <a:t> </a:t>
            </a:r>
            <a:r>
              <a:rPr lang="en-US" sz="2800" b="1" i="1" err="1"/>
              <a:t>kích</a:t>
            </a:r>
            <a:r>
              <a:rPr lang="en-US" sz="2800" b="1" i="1"/>
              <a:t> </a:t>
            </a:r>
            <a:r>
              <a:rPr lang="en-US" sz="2800" b="1" i="1" err="1"/>
              <a:t>thước</a:t>
            </a:r>
            <a:r>
              <a:rPr lang="en-US" sz="2800" b="1" i="1"/>
              <a:t> </a:t>
            </a:r>
            <a:r>
              <a:rPr lang="en-US" sz="2800" b="1" i="1" err="1"/>
              <a:t>trên</a:t>
            </a:r>
            <a:r>
              <a:rPr lang="en-US" sz="2800" b="1" i="1"/>
              <a:t> </a:t>
            </a:r>
            <a:r>
              <a:rPr lang="en-US" sz="2800" b="1" i="1" err="1"/>
              <a:t>các</a:t>
            </a:r>
            <a:r>
              <a:rPr lang="en-US" sz="2800" b="1" i="1"/>
              <a:t> </a:t>
            </a:r>
            <a:r>
              <a:rPr lang="en-US" sz="2800" b="1" i="1" err="1"/>
              <a:t>hình</a:t>
            </a:r>
            <a:r>
              <a:rPr lang="en-US" sz="2800" b="1" i="1"/>
              <a:t> </a:t>
            </a:r>
            <a:r>
              <a:rPr lang="en-US" sz="2800" b="1" i="1" err="1"/>
              <a:t>chiếu</a:t>
            </a:r>
            <a:r>
              <a:rPr lang="en-US" sz="2800" b="1" i="1"/>
              <a:t>.</a:t>
            </a: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500034" y="1547834"/>
            <a:ext cx="7924800" cy="4953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48" name="Line 36"/>
          <p:cNvSpPr>
            <a:spLocks noChangeShapeType="1"/>
          </p:cNvSpPr>
          <p:nvPr/>
        </p:nvSpPr>
        <p:spPr bwMode="auto">
          <a:xfrm>
            <a:off x="3414713" y="2057400"/>
            <a:ext cx="1295400" cy="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49" name="Line 37"/>
          <p:cNvSpPr>
            <a:spLocks noChangeShapeType="1"/>
          </p:cNvSpPr>
          <p:nvPr/>
        </p:nvSpPr>
        <p:spPr bwMode="auto">
          <a:xfrm>
            <a:off x="3414713" y="3581400"/>
            <a:ext cx="1295400" cy="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50" name="Line 38"/>
          <p:cNvSpPr>
            <a:spLocks noChangeShapeType="1"/>
          </p:cNvSpPr>
          <p:nvPr/>
        </p:nvSpPr>
        <p:spPr bwMode="auto">
          <a:xfrm>
            <a:off x="4557713" y="2057400"/>
            <a:ext cx="0" cy="1524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52" name="Line 40"/>
          <p:cNvSpPr>
            <a:spLocks noChangeShapeType="1"/>
          </p:cNvSpPr>
          <p:nvPr/>
        </p:nvSpPr>
        <p:spPr bwMode="auto">
          <a:xfrm>
            <a:off x="3414713" y="2462213"/>
            <a:ext cx="533400" cy="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53" name="Line 41"/>
          <p:cNvSpPr>
            <a:spLocks noChangeShapeType="1"/>
          </p:cNvSpPr>
          <p:nvPr/>
        </p:nvSpPr>
        <p:spPr bwMode="auto">
          <a:xfrm>
            <a:off x="3948113" y="2514600"/>
            <a:ext cx="0" cy="1066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54" name="Line 42"/>
          <p:cNvSpPr>
            <a:spLocks noChangeShapeType="1"/>
          </p:cNvSpPr>
          <p:nvPr/>
        </p:nvSpPr>
        <p:spPr bwMode="auto">
          <a:xfrm>
            <a:off x="3414713" y="3581400"/>
            <a:ext cx="0" cy="6858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55" name="Line 43"/>
          <p:cNvSpPr>
            <a:spLocks noChangeShapeType="1"/>
          </p:cNvSpPr>
          <p:nvPr/>
        </p:nvSpPr>
        <p:spPr bwMode="auto">
          <a:xfrm>
            <a:off x="1357313" y="3581400"/>
            <a:ext cx="0" cy="6858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56" name="Line 44"/>
          <p:cNvSpPr>
            <a:spLocks noChangeShapeType="1"/>
          </p:cNvSpPr>
          <p:nvPr/>
        </p:nvSpPr>
        <p:spPr bwMode="auto">
          <a:xfrm>
            <a:off x="1357313" y="4114800"/>
            <a:ext cx="20574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61" name="Line 49"/>
          <p:cNvSpPr>
            <a:spLocks noChangeShapeType="1"/>
          </p:cNvSpPr>
          <p:nvPr/>
        </p:nvSpPr>
        <p:spPr bwMode="auto">
          <a:xfrm>
            <a:off x="1357313" y="5715000"/>
            <a:ext cx="0" cy="4572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62" name="Line 50"/>
          <p:cNvSpPr>
            <a:spLocks noChangeShapeType="1"/>
          </p:cNvSpPr>
          <p:nvPr/>
        </p:nvSpPr>
        <p:spPr bwMode="auto">
          <a:xfrm>
            <a:off x="1966913" y="5410200"/>
            <a:ext cx="0" cy="7620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63" name="Line 51"/>
          <p:cNvSpPr>
            <a:spLocks noChangeShapeType="1"/>
          </p:cNvSpPr>
          <p:nvPr/>
        </p:nvSpPr>
        <p:spPr bwMode="auto">
          <a:xfrm>
            <a:off x="1357313" y="6096000"/>
            <a:ext cx="609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64" name="Line 52"/>
          <p:cNvSpPr>
            <a:spLocks noChangeShapeType="1"/>
          </p:cNvSpPr>
          <p:nvPr/>
        </p:nvSpPr>
        <p:spPr bwMode="auto">
          <a:xfrm flipH="1">
            <a:off x="823913" y="4876800"/>
            <a:ext cx="533400" cy="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65" name="Line 53"/>
          <p:cNvSpPr>
            <a:spLocks noChangeShapeType="1"/>
          </p:cNvSpPr>
          <p:nvPr/>
        </p:nvSpPr>
        <p:spPr bwMode="auto">
          <a:xfrm flipH="1">
            <a:off x="823913" y="5410200"/>
            <a:ext cx="533400" cy="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66" name="Line 54"/>
          <p:cNvSpPr>
            <a:spLocks noChangeShapeType="1"/>
          </p:cNvSpPr>
          <p:nvPr/>
        </p:nvSpPr>
        <p:spPr bwMode="auto">
          <a:xfrm flipH="1">
            <a:off x="823913" y="3581400"/>
            <a:ext cx="533400" cy="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67" name="Line 55"/>
          <p:cNvSpPr>
            <a:spLocks noChangeShapeType="1"/>
          </p:cNvSpPr>
          <p:nvPr/>
        </p:nvSpPr>
        <p:spPr bwMode="auto">
          <a:xfrm flipH="1">
            <a:off x="823913" y="2971800"/>
            <a:ext cx="533400" cy="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68" name="Line 56"/>
          <p:cNvSpPr>
            <a:spLocks noChangeShapeType="1"/>
          </p:cNvSpPr>
          <p:nvPr/>
        </p:nvSpPr>
        <p:spPr bwMode="auto">
          <a:xfrm>
            <a:off x="976313" y="4876800"/>
            <a:ext cx="0" cy="533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75" name="Line 63"/>
          <p:cNvSpPr>
            <a:spLocks noChangeShapeType="1"/>
          </p:cNvSpPr>
          <p:nvPr/>
        </p:nvSpPr>
        <p:spPr bwMode="auto">
          <a:xfrm>
            <a:off x="976313" y="2971800"/>
            <a:ext cx="0" cy="609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80" name="Text Box 68"/>
          <p:cNvSpPr txBox="1">
            <a:spLocks noChangeArrowheads="1"/>
          </p:cNvSpPr>
          <p:nvPr/>
        </p:nvSpPr>
        <p:spPr bwMode="auto">
          <a:xfrm rot="-5400000">
            <a:off x="3599657" y="2863056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smtClean="0"/>
              <a:t>30</a:t>
            </a:r>
            <a:endParaRPr lang="en-US" b="1"/>
          </a:p>
        </p:txBody>
      </p:sp>
      <p:sp>
        <p:nvSpPr>
          <p:cNvPr id="13381" name="Text Box 69"/>
          <p:cNvSpPr txBox="1">
            <a:spLocks noChangeArrowheads="1"/>
          </p:cNvSpPr>
          <p:nvPr/>
        </p:nvSpPr>
        <p:spPr bwMode="auto">
          <a:xfrm rot="-5400000">
            <a:off x="4209257" y="2634456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smtClean="0"/>
              <a:t>40</a:t>
            </a:r>
            <a:endParaRPr lang="en-US" b="1"/>
          </a:p>
        </p:txBody>
      </p:sp>
      <p:sp>
        <p:nvSpPr>
          <p:cNvPr id="13382" name="Text Box 70"/>
          <p:cNvSpPr txBox="1">
            <a:spLocks noChangeArrowheads="1"/>
          </p:cNvSpPr>
          <p:nvPr/>
        </p:nvSpPr>
        <p:spPr bwMode="auto">
          <a:xfrm>
            <a:off x="2195513" y="3824288"/>
            <a:ext cx="533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50</a:t>
            </a:r>
          </a:p>
        </p:txBody>
      </p:sp>
      <p:sp>
        <p:nvSpPr>
          <p:cNvPr id="13383" name="Text Box 71"/>
          <p:cNvSpPr txBox="1">
            <a:spLocks noChangeArrowheads="1"/>
          </p:cNvSpPr>
          <p:nvPr/>
        </p:nvSpPr>
        <p:spPr bwMode="auto">
          <a:xfrm rot="-5400000">
            <a:off x="626269" y="3093244"/>
            <a:ext cx="45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smtClean="0"/>
              <a:t>20</a:t>
            </a:r>
            <a:endParaRPr lang="en-US" b="1"/>
          </a:p>
        </p:txBody>
      </p:sp>
      <p:sp>
        <p:nvSpPr>
          <p:cNvPr id="13384" name="Text Box 72"/>
          <p:cNvSpPr txBox="1">
            <a:spLocks noChangeArrowheads="1"/>
          </p:cNvSpPr>
          <p:nvPr/>
        </p:nvSpPr>
        <p:spPr bwMode="auto">
          <a:xfrm rot="-5400000">
            <a:off x="564357" y="4998243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smtClean="0"/>
              <a:t>10</a:t>
            </a:r>
            <a:endParaRPr lang="en-US" b="1"/>
          </a:p>
        </p:txBody>
      </p:sp>
      <p:sp>
        <p:nvSpPr>
          <p:cNvPr id="13385" name="Text Box 73"/>
          <p:cNvSpPr txBox="1">
            <a:spLocks noChangeArrowheads="1"/>
          </p:cNvSpPr>
          <p:nvPr/>
        </p:nvSpPr>
        <p:spPr bwMode="auto">
          <a:xfrm>
            <a:off x="1433513" y="5791200"/>
            <a:ext cx="53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20</a:t>
            </a:r>
          </a:p>
        </p:txBody>
      </p:sp>
      <p:graphicFrame>
        <p:nvGraphicFramePr>
          <p:cNvPr id="13387" name="Object 75"/>
          <p:cNvGraphicFramePr>
            <a:graphicFrameLocks noChangeAspect="1"/>
          </p:cNvGraphicFramePr>
          <p:nvPr/>
        </p:nvGraphicFramePr>
        <p:xfrm>
          <a:off x="5791200" y="1447800"/>
          <a:ext cx="381000" cy="609600"/>
        </p:xfrm>
        <a:graphic>
          <a:graphicData uri="http://schemas.openxmlformats.org/presentationml/2006/ole">
            <p:oleObj spid="_x0000_s1026" name="Equation" r:id="rId3" imgW="126720" imgH="203040" progId="Equation.3">
              <p:embed/>
            </p:oleObj>
          </a:graphicData>
        </a:graphic>
      </p:graphicFrame>
      <p:sp>
        <p:nvSpPr>
          <p:cNvPr id="1054" name="Line 81"/>
          <p:cNvSpPr>
            <a:spLocks noChangeShapeType="1"/>
          </p:cNvSpPr>
          <p:nvPr/>
        </p:nvSpPr>
        <p:spPr bwMode="auto">
          <a:xfrm>
            <a:off x="3429000" y="2057400"/>
            <a:ext cx="0" cy="152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5" name="Line 82"/>
          <p:cNvSpPr>
            <a:spLocks noChangeShapeType="1"/>
          </p:cNvSpPr>
          <p:nvPr/>
        </p:nvSpPr>
        <p:spPr bwMode="auto">
          <a:xfrm>
            <a:off x="1371600" y="3581400"/>
            <a:ext cx="2057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6" name="Line 83"/>
          <p:cNvSpPr>
            <a:spLocks noChangeShapeType="1"/>
          </p:cNvSpPr>
          <p:nvPr/>
        </p:nvSpPr>
        <p:spPr bwMode="auto">
          <a:xfrm>
            <a:off x="1981200" y="3581400"/>
            <a:ext cx="14478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7" name="Line 84"/>
          <p:cNvSpPr>
            <a:spLocks noChangeShapeType="1"/>
          </p:cNvSpPr>
          <p:nvPr/>
        </p:nvSpPr>
        <p:spPr bwMode="auto">
          <a:xfrm>
            <a:off x="1981200" y="2971800"/>
            <a:ext cx="7620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8" name="Line 85"/>
          <p:cNvSpPr>
            <a:spLocks noChangeShapeType="1"/>
          </p:cNvSpPr>
          <p:nvPr/>
        </p:nvSpPr>
        <p:spPr bwMode="auto">
          <a:xfrm flipV="1">
            <a:off x="2743200" y="2057400"/>
            <a:ext cx="0" cy="9144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9" name="Line 86"/>
          <p:cNvSpPr>
            <a:spLocks noChangeShapeType="1"/>
          </p:cNvSpPr>
          <p:nvPr/>
        </p:nvSpPr>
        <p:spPr bwMode="auto">
          <a:xfrm flipV="1">
            <a:off x="3429000" y="2057400"/>
            <a:ext cx="0" cy="1524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0" name="Line 87"/>
          <p:cNvSpPr>
            <a:spLocks noChangeShapeType="1"/>
          </p:cNvSpPr>
          <p:nvPr/>
        </p:nvSpPr>
        <p:spPr bwMode="auto">
          <a:xfrm flipV="1">
            <a:off x="1371600" y="2971800"/>
            <a:ext cx="0" cy="6096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1" name="Line 89"/>
          <p:cNvSpPr>
            <a:spLocks noChangeShapeType="1"/>
          </p:cNvSpPr>
          <p:nvPr/>
        </p:nvSpPr>
        <p:spPr bwMode="auto">
          <a:xfrm flipH="1">
            <a:off x="1371600" y="2971800"/>
            <a:ext cx="6096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2" name="Line 90"/>
          <p:cNvSpPr>
            <a:spLocks noChangeShapeType="1"/>
          </p:cNvSpPr>
          <p:nvPr/>
        </p:nvSpPr>
        <p:spPr bwMode="auto">
          <a:xfrm flipH="1">
            <a:off x="1371600" y="3581400"/>
            <a:ext cx="6096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3" name="Line 91"/>
          <p:cNvSpPr>
            <a:spLocks noChangeShapeType="1"/>
          </p:cNvSpPr>
          <p:nvPr/>
        </p:nvSpPr>
        <p:spPr bwMode="auto">
          <a:xfrm>
            <a:off x="1371600" y="2971800"/>
            <a:ext cx="0" cy="6096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4" name="Line 92"/>
          <p:cNvSpPr>
            <a:spLocks noChangeShapeType="1"/>
          </p:cNvSpPr>
          <p:nvPr/>
        </p:nvSpPr>
        <p:spPr bwMode="auto">
          <a:xfrm>
            <a:off x="1981200" y="2971800"/>
            <a:ext cx="0" cy="609600"/>
          </a:xfrm>
          <a:prstGeom prst="line">
            <a:avLst/>
          </a:prstGeom>
          <a:noFill/>
          <a:ln w="25400">
            <a:solidFill>
              <a:srgbClr val="0000FF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5" name="Line 93"/>
          <p:cNvSpPr>
            <a:spLocks noChangeShapeType="1"/>
          </p:cNvSpPr>
          <p:nvPr/>
        </p:nvSpPr>
        <p:spPr bwMode="auto">
          <a:xfrm>
            <a:off x="2743200" y="2209800"/>
            <a:ext cx="685800" cy="0"/>
          </a:xfrm>
          <a:prstGeom prst="line">
            <a:avLst/>
          </a:prstGeom>
          <a:noFill/>
          <a:ln w="25400">
            <a:solidFill>
              <a:srgbClr val="0000FF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6" name="Line 94"/>
          <p:cNvSpPr>
            <a:spLocks noChangeShapeType="1"/>
          </p:cNvSpPr>
          <p:nvPr/>
        </p:nvSpPr>
        <p:spPr bwMode="auto">
          <a:xfrm>
            <a:off x="2743200" y="2743200"/>
            <a:ext cx="685800" cy="0"/>
          </a:xfrm>
          <a:prstGeom prst="line">
            <a:avLst/>
          </a:prstGeom>
          <a:noFill/>
          <a:ln w="25400">
            <a:solidFill>
              <a:srgbClr val="0000FF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7" name="Line 95"/>
          <p:cNvSpPr>
            <a:spLocks noChangeShapeType="1"/>
          </p:cNvSpPr>
          <p:nvPr/>
        </p:nvSpPr>
        <p:spPr bwMode="auto">
          <a:xfrm>
            <a:off x="1371600" y="3581400"/>
            <a:ext cx="20574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8" name="Line 96"/>
          <p:cNvSpPr>
            <a:spLocks noChangeShapeType="1"/>
          </p:cNvSpPr>
          <p:nvPr/>
        </p:nvSpPr>
        <p:spPr bwMode="auto">
          <a:xfrm>
            <a:off x="1371600" y="2971800"/>
            <a:ext cx="13716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9" name="Line 97"/>
          <p:cNvSpPr>
            <a:spLocks noChangeShapeType="1"/>
          </p:cNvSpPr>
          <p:nvPr/>
        </p:nvSpPr>
        <p:spPr bwMode="auto">
          <a:xfrm flipV="1">
            <a:off x="2743200" y="2057400"/>
            <a:ext cx="0" cy="914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0" name="Line 98"/>
          <p:cNvSpPr>
            <a:spLocks noChangeShapeType="1"/>
          </p:cNvSpPr>
          <p:nvPr/>
        </p:nvSpPr>
        <p:spPr bwMode="auto">
          <a:xfrm flipV="1">
            <a:off x="3429000" y="2057400"/>
            <a:ext cx="0" cy="1524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1" name="Line 99"/>
          <p:cNvSpPr>
            <a:spLocks noChangeShapeType="1"/>
          </p:cNvSpPr>
          <p:nvPr/>
        </p:nvSpPr>
        <p:spPr bwMode="auto">
          <a:xfrm>
            <a:off x="2743200" y="2057400"/>
            <a:ext cx="685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2" name="Line 100"/>
          <p:cNvSpPr>
            <a:spLocks noChangeShapeType="1"/>
          </p:cNvSpPr>
          <p:nvPr/>
        </p:nvSpPr>
        <p:spPr bwMode="auto">
          <a:xfrm>
            <a:off x="1371600" y="2971800"/>
            <a:ext cx="0" cy="6096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3" name="Line 101"/>
          <p:cNvSpPr>
            <a:spLocks noChangeShapeType="1"/>
          </p:cNvSpPr>
          <p:nvPr/>
        </p:nvSpPr>
        <p:spPr bwMode="auto">
          <a:xfrm>
            <a:off x="2514600" y="2465388"/>
            <a:ext cx="1295400" cy="0"/>
          </a:xfrm>
          <a:prstGeom prst="line">
            <a:avLst/>
          </a:prstGeom>
          <a:noFill/>
          <a:ln w="12700">
            <a:solidFill>
              <a:srgbClr val="0000FF"/>
            </a:solidFill>
            <a:prstDash val="lgDash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4" name="Line 117"/>
          <p:cNvSpPr>
            <a:spLocks noChangeShapeType="1"/>
          </p:cNvSpPr>
          <p:nvPr/>
        </p:nvSpPr>
        <p:spPr bwMode="auto">
          <a:xfrm>
            <a:off x="1371600" y="4572000"/>
            <a:ext cx="2057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" name="Line 118"/>
          <p:cNvSpPr>
            <a:spLocks noChangeShapeType="1"/>
          </p:cNvSpPr>
          <p:nvPr/>
        </p:nvSpPr>
        <p:spPr bwMode="auto">
          <a:xfrm>
            <a:off x="3429000" y="4572000"/>
            <a:ext cx="0" cy="1143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6" name="Line 119"/>
          <p:cNvSpPr>
            <a:spLocks noChangeShapeType="1"/>
          </p:cNvSpPr>
          <p:nvPr/>
        </p:nvSpPr>
        <p:spPr bwMode="auto">
          <a:xfrm>
            <a:off x="1371600" y="5715000"/>
            <a:ext cx="2057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7" name="Line 120"/>
          <p:cNvSpPr>
            <a:spLocks noChangeShapeType="1"/>
          </p:cNvSpPr>
          <p:nvPr/>
        </p:nvSpPr>
        <p:spPr bwMode="auto">
          <a:xfrm>
            <a:off x="1371600" y="4572000"/>
            <a:ext cx="20574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8" name="Line 121"/>
          <p:cNvSpPr>
            <a:spLocks noChangeShapeType="1"/>
          </p:cNvSpPr>
          <p:nvPr/>
        </p:nvSpPr>
        <p:spPr bwMode="auto">
          <a:xfrm>
            <a:off x="1371600" y="5715000"/>
            <a:ext cx="20574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9" name="Line 122"/>
          <p:cNvSpPr>
            <a:spLocks noChangeShapeType="1"/>
          </p:cNvSpPr>
          <p:nvPr/>
        </p:nvSpPr>
        <p:spPr bwMode="auto">
          <a:xfrm>
            <a:off x="3429000" y="4572000"/>
            <a:ext cx="0" cy="1143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0" name="Line 123"/>
          <p:cNvSpPr>
            <a:spLocks noChangeShapeType="1"/>
          </p:cNvSpPr>
          <p:nvPr/>
        </p:nvSpPr>
        <p:spPr bwMode="auto">
          <a:xfrm>
            <a:off x="1371600" y="5410200"/>
            <a:ext cx="0" cy="3048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1" name="Line 124"/>
          <p:cNvSpPr>
            <a:spLocks noChangeShapeType="1"/>
          </p:cNvSpPr>
          <p:nvPr/>
        </p:nvSpPr>
        <p:spPr bwMode="auto">
          <a:xfrm flipV="1">
            <a:off x="2743200" y="4572000"/>
            <a:ext cx="0" cy="1143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2" name="Line 125"/>
          <p:cNvSpPr>
            <a:spLocks noChangeShapeType="1"/>
          </p:cNvSpPr>
          <p:nvPr/>
        </p:nvSpPr>
        <p:spPr bwMode="auto">
          <a:xfrm>
            <a:off x="1371600" y="4572000"/>
            <a:ext cx="0" cy="3048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3" name="Line 126"/>
          <p:cNvSpPr>
            <a:spLocks noChangeShapeType="1"/>
          </p:cNvSpPr>
          <p:nvPr/>
        </p:nvSpPr>
        <p:spPr bwMode="auto">
          <a:xfrm>
            <a:off x="1371600" y="4876800"/>
            <a:ext cx="6096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4" name="Line 127"/>
          <p:cNvSpPr>
            <a:spLocks noChangeShapeType="1"/>
          </p:cNvSpPr>
          <p:nvPr/>
        </p:nvSpPr>
        <p:spPr bwMode="auto">
          <a:xfrm>
            <a:off x="1371600" y="5410200"/>
            <a:ext cx="6096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" name="Line 128"/>
          <p:cNvSpPr>
            <a:spLocks noChangeShapeType="1"/>
          </p:cNvSpPr>
          <p:nvPr/>
        </p:nvSpPr>
        <p:spPr bwMode="auto">
          <a:xfrm>
            <a:off x="1981200" y="4876800"/>
            <a:ext cx="0" cy="5334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6" name="Line 129"/>
          <p:cNvSpPr>
            <a:spLocks noChangeShapeType="1"/>
          </p:cNvSpPr>
          <p:nvPr/>
        </p:nvSpPr>
        <p:spPr bwMode="auto">
          <a:xfrm>
            <a:off x="2743200" y="5410200"/>
            <a:ext cx="685800" cy="0"/>
          </a:xfrm>
          <a:prstGeom prst="line">
            <a:avLst/>
          </a:prstGeom>
          <a:noFill/>
          <a:ln w="25400">
            <a:solidFill>
              <a:srgbClr val="0000FF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7" name="Line 130"/>
          <p:cNvSpPr>
            <a:spLocks noChangeShapeType="1"/>
          </p:cNvSpPr>
          <p:nvPr/>
        </p:nvSpPr>
        <p:spPr bwMode="auto">
          <a:xfrm>
            <a:off x="2743200" y="4876800"/>
            <a:ext cx="685800" cy="0"/>
          </a:xfrm>
          <a:prstGeom prst="line">
            <a:avLst/>
          </a:prstGeom>
          <a:noFill/>
          <a:ln w="25400">
            <a:solidFill>
              <a:srgbClr val="0000FF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8" name="Line 131"/>
          <p:cNvSpPr>
            <a:spLocks noChangeShapeType="1"/>
          </p:cNvSpPr>
          <p:nvPr/>
        </p:nvSpPr>
        <p:spPr bwMode="auto">
          <a:xfrm>
            <a:off x="1371600" y="4572000"/>
            <a:ext cx="20574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9" name="Line 132"/>
          <p:cNvSpPr>
            <a:spLocks noChangeShapeType="1"/>
          </p:cNvSpPr>
          <p:nvPr/>
        </p:nvSpPr>
        <p:spPr bwMode="auto">
          <a:xfrm>
            <a:off x="1371600" y="5715000"/>
            <a:ext cx="20574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0" name="Line 133"/>
          <p:cNvSpPr>
            <a:spLocks noChangeShapeType="1"/>
          </p:cNvSpPr>
          <p:nvPr/>
        </p:nvSpPr>
        <p:spPr bwMode="auto">
          <a:xfrm>
            <a:off x="3429000" y="4572000"/>
            <a:ext cx="0" cy="1143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1" name="Line 134"/>
          <p:cNvSpPr>
            <a:spLocks noChangeShapeType="1"/>
          </p:cNvSpPr>
          <p:nvPr/>
        </p:nvSpPr>
        <p:spPr bwMode="auto">
          <a:xfrm>
            <a:off x="1371600" y="5410200"/>
            <a:ext cx="0" cy="304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2" name="Line 135"/>
          <p:cNvSpPr>
            <a:spLocks noChangeShapeType="1"/>
          </p:cNvSpPr>
          <p:nvPr/>
        </p:nvSpPr>
        <p:spPr bwMode="auto">
          <a:xfrm flipV="1">
            <a:off x="2743200" y="4572000"/>
            <a:ext cx="0" cy="1143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3" name="Line 136"/>
          <p:cNvSpPr>
            <a:spLocks noChangeShapeType="1"/>
          </p:cNvSpPr>
          <p:nvPr/>
        </p:nvSpPr>
        <p:spPr bwMode="auto">
          <a:xfrm>
            <a:off x="1371600" y="4572000"/>
            <a:ext cx="0" cy="304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4" name="Line 137"/>
          <p:cNvSpPr>
            <a:spLocks noChangeShapeType="1"/>
          </p:cNvSpPr>
          <p:nvPr/>
        </p:nvSpPr>
        <p:spPr bwMode="auto">
          <a:xfrm>
            <a:off x="1371600" y="4876800"/>
            <a:ext cx="6096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5" name="Line 138"/>
          <p:cNvSpPr>
            <a:spLocks noChangeShapeType="1"/>
          </p:cNvSpPr>
          <p:nvPr/>
        </p:nvSpPr>
        <p:spPr bwMode="auto">
          <a:xfrm>
            <a:off x="1371600" y="5410200"/>
            <a:ext cx="6096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6" name="Line 139"/>
          <p:cNvSpPr>
            <a:spLocks noChangeShapeType="1"/>
          </p:cNvSpPr>
          <p:nvPr/>
        </p:nvSpPr>
        <p:spPr bwMode="auto">
          <a:xfrm>
            <a:off x="1981200" y="4876800"/>
            <a:ext cx="0" cy="533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7" name="Line 140"/>
          <p:cNvSpPr>
            <a:spLocks noChangeShapeType="1"/>
          </p:cNvSpPr>
          <p:nvPr/>
        </p:nvSpPr>
        <p:spPr bwMode="auto">
          <a:xfrm>
            <a:off x="2438400" y="5132388"/>
            <a:ext cx="1371600" cy="0"/>
          </a:xfrm>
          <a:prstGeom prst="line">
            <a:avLst/>
          </a:prstGeom>
          <a:noFill/>
          <a:ln w="12700">
            <a:solidFill>
              <a:srgbClr val="0000FF"/>
            </a:solidFill>
            <a:prstDash val="lgDash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8" name="Line 141"/>
          <p:cNvSpPr>
            <a:spLocks noChangeShapeType="1"/>
          </p:cNvSpPr>
          <p:nvPr/>
        </p:nvSpPr>
        <p:spPr bwMode="auto">
          <a:xfrm>
            <a:off x="6400800" y="2057400"/>
            <a:ext cx="0" cy="152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9" name="Line 142"/>
          <p:cNvSpPr>
            <a:spLocks noChangeShapeType="1"/>
          </p:cNvSpPr>
          <p:nvPr/>
        </p:nvSpPr>
        <p:spPr bwMode="auto">
          <a:xfrm>
            <a:off x="7543800" y="2057400"/>
            <a:ext cx="0" cy="152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0" name="Line 143"/>
          <p:cNvSpPr>
            <a:spLocks noChangeShapeType="1"/>
          </p:cNvSpPr>
          <p:nvPr/>
        </p:nvSpPr>
        <p:spPr bwMode="auto">
          <a:xfrm>
            <a:off x="6400800" y="3581400"/>
            <a:ext cx="1143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1" name="Line 144"/>
          <p:cNvSpPr>
            <a:spLocks noChangeShapeType="1"/>
          </p:cNvSpPr>
          <p:nvPr/>
        </p:nvSpPr>
        <p:spPr bwMode="auto">
          <a:xfrm flipV="1">
            <a:off x="6400800" y="2057400"/>
            <a:ext cx="0" cy="1524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2" name="Line 145"/>
          <p:cNvSpPr>
            <a:spLocks noChangeShapeType="1"/>
          </p:cNvSpPr>
          <p:nvPr/>
        </p:nvSpPr>
        <p:spPr bwMode="auto">
          <a:xfrm flipV="1">
            <a:off x="7543800" y="2057400"/>
            <a:ext cx="0" cy="15240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3" name="Line 146"/>
          <p:cNvSpPr>
            <a:spLocks noChangeShapeType="1"/>
          </p:cNvSpPr>
          <p:nvPr/>
        </p:nvSpPr>
        <p:spPr bwMode="auto">
          <a:xfrm>
            <a:off x="6400800" y="3581400"/>
            <a:ext cx="11430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4" name="Line 147"/>
          <p:cNvSpPr>
            <a:spLocks noChangeShapeType="1"/>
          </p:cNvSpPr>
          <p:nvPr/>
        </p:nvSpPr>
        <p:spPr bwMode="auto">
          <a:xfrm>
            <a:off x="6400800" y="2971800"/>
            <a:ext cx="11430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5" name="Line 148"/>
          <p:cNvSpPr>
            <a:spLocks noChangeShapeType="1"/>
          </p:cNvSpPr>
          <p:nvPr/>
        </p:nvSpPr>
        <p:spPr bwMode="auto">
          <a:xfrm>
            <a:off x="6400800" y="2057400"/>
            <a:ext cx="11430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" name="Line 149"/>
          <p:cNvSpPr>
            <a:spLocks noChangeShapeType="1"/>
          </p:cNvSpPr>
          <p:nvPr/>
        </p:nvSpPr>
        <p:spPr bwMode="auto">
          <a:xfrm>
            <a:off x="7239000" y="2971800"/>
            <a:ext cx="0" cy="6096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7" name="Line 150"/>
          <p:cNvSpPr>
            <a:spLocks noChangeShapeType="1"/>
          </p:cNvSpPr>
          <p:nvPr/>
        </p:nvSpPr>
        <p:spPr bwMode="auto">
          <a:xfrm>
            <a:off x="6705600" y="2971800"/>
            <a:ext cx="0" cy="6096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8" name="Oval 151"/>
          <p:cNvSpPr>
            <a:spLocks noChangeArrowheads="1"/>
          </p:cNvSpPr>
          <p:nvPr/>
        </p:nvSpPr>
        <p:spPr bwMode="auto">
          <a:xfrm>
            <a:off x="6705600" y="2209800"/>
            <a:ext cx="533400" cy="533400"/>
          </a:xfrm>
          <a:prstGeom prst="ellipse">
            <a:avLst/>
          </a:prstGeom>
          <a:solidFill>
            <a:schemeClr val="bg1"/>
          </a:solidFill>
          <a:ln w="254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9" name="Line 152"/>
          <p:cNvSpPr>
            <a:spLocks noChangeShapeType="1"/>
          </p:cNvSpPr>
          <p:nvPr/>
        </p:nvSpPr>
        <p:spPr bwMode="auto">
          <a:xfrm>
            <a:off x="6400800" y="2057400"/>
            <a:ext cx="1143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0" name="Line 153"/>
          <p:cNvSpPr>
            <a:spLocks noChangeShapeType="1"/>
          </p:cNvSpPr>
          <p:nvPr/>
        </p:nvSpPr>
        <p:spPr bwMode="auto">
          <a:xfrm>
            <a:off x="6400800" y="3581400"/>
            <a:ext cx="1143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1" name="Line 154"/>
          <p:cNvSpPr>
            <a:spLocks noChangeShapeType="1"/>
          </p:cNvSpPr>
          <p:nvPr/>
        </p:nvSpPr>
        <p:spPr bwMode="auto">
          <a:xfrm flipV="1">
            <a:off x="6400800" y="2057400"/>
            <a:ext cx="0" cy="1524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2" name="Line 155"/>
          <p:cNvSpPr>
            <a:spLocks noChangeShapeType="1"/>
          </p:cNvSpPr>
          <p:nvPr/>
        </p:nvSpPr>
        <p:spPr bwMode="auto">
          <a:xfrm flipV="1">
            <a:off x="7543800" y="2057400"/>
            <a:ext cx="0" cy="1524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3" name="Line 156"/>
          <p:cNvSpPr>
            <a:spLocks noChangeShapeType="1"/>
          </p:cNvSpPr>
          <p:nvPr/>
        </p:nvSpPr>
        <p:spPr bwMode="auto">
          <a:xfrm>
            <a:off x="6400800" y="2971800"/>
            <a:ext cx="1143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4" name="Line 157"/>
          <p:cNvSpPr>
            <a:spLocks noChangeShapeType="1"/>
          </p:cNvSpPr>
          <p:nvPr/>
        </p:nvSpPr>
        <p:spPr bwMode="auto">
          <a:xfrm>
            <a:off x="7239000" y="2971800"/>
            <a:ext cx="0" cy="6096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5" name="Line 158"/>
          <p:cNvSpPr>
            <a:spLocks noChangeShapeType="1"/>
          </p:cNvSpPr>
          <p:nvPr/>
        </p:nvSpPr>
        <p:spPr bwMode="auto">
          <a:xfrm>
            <a:off x="6705600" y="2971800"/>
            <a:ext cx="0" cy="6096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6" name="Oval 159"/>
          <p:cNvSpPr>
            <a:spLocks noChangeArrowheads="1"/>
          </p:cNvSpPr>
          <p:nvPr/>
        </p:nvSpPr>
        <p:spPr bwMode="auto">
          <a:xfrm>
            <a:off x="6705600" y="2209800"/>
            <a:ext cx="533400" cy="5334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17" name="Line 160"/>
          <p:cNvSpPr>
            <a:spLocks noChangeShapeType="1"/>
          </p:cNvSpPr>
          <p:nvPr/>
        </p:nvSpPr>
        <p:spPr bwMode="auto">
          <a:xfrm>
            <a:off x="6973888" y="1752600"/>
            <a:ext cx="0" cy="1447800"/>
          </a:xfrm>
          <a:prstGeom prst="line">
            <a:avLst/>
          </a:prstGeom>
          <a:noFill/>
          <a:ln w="12700">
            <a:solidFill>
              <a:srgbClr val="0000FF"/>
            </a:solidFill>
            <a:prstDash val="lgDash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8" name="Line 161"/>
          <p:cNvSpPr>
            <a:spLocks noChangeShapeType="1"/>
          </p:cNvSpPr>
          <p:nvPr/>
        </p:nvSpPr>
        <p:spPr bwMode="auto">
          <a:xfrm>
            <a:off x="6553200" y="2490788"/>
            <a:ext cx="914400" cy="0"/>
          </a:xfrm>
          <a:prstGeom prst="line">
            <a:avLst/>
          </a:prstGeom>
          <a:noFill/>
          <a:ln w="12700">
            <a:solidFill>
              <a:srgbClr val="0000FF"/>
            </a:solidFill>
            <a:prstDash val="lgDash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474" name="Line 162"/>
          <p:cNvSpPr>
            <a:spLocks noChangeShapeType="1"/>
          </p:cNvSpPr>
          <p:nvPr/>
        </p:nvSpPr>
        <p:spPr bwMode="auto">
          <a:xfrm>
            <a:off x="6324600" y="1905000"/>
            <a:ext cx="457200" cy="381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475" name="Line 163"/>
          <p:cNvSpPr>
            <a:spLocks noChangeShapeType="1"/>
          </p:cNvSpPr>
          <p:nvPr/>
        </p:nvSpPr>
        <p:spPr bwMode="auto">
          <a:xfrm>
            <a:off x="5943600" y="1905000"/>
            <a:ext cx="381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476" name="Line 164"/>
          <p:cNvSpPr>
            <a:spLocks noChangeShapeType="1"/>
          </p:cNvSpPr>
          <p:nvPr/>
        </p:nvSpPr>
        <p:spPr bwMode="auto">
          <a:xfrm>
            <a:off x="6781800" y="2286000"/>
            <a:ext cx="381000" cy="381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477" name="Line 165"/>
          <p:cNvSpPr>
            <a:spLocks noChangeShapeType="1"/>
          </p:cNvSpPr>
          <p:nvPr/>
        </p:nvSpPr>
        <p:spPr bwMode="auto">
          <a:xfrm flipH="1" flipV="1">
            <a:off x="7162800" y="2667000"/>
            <a:ext cx="152400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479" name="Text Box 167"/>
          <p:cNvSpPr txBox="1">
            <a:spLocks noChangeArrowheads="1"/>
          </p:cNvSpPr>
          <p:nvPr/>
        </p:nvSpPr>
        <p:spPr bwMode="auto">
          <a:xfrm>
            <a:off x="6019800" y="1676400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i="1" smtClean="0"/>
              <a:t>10</a:t>
            </a:r>
            <a:endParaRPr lang="en-US" sz="1400" b="1" i="1"/>
          </a:p>
        </p:txBody>
      </p:sp>
      <p:sp>
        <p:nvSpPr>
          <p:cNvPr id="1124" name="Line 168"/>
          <p:cNvSpPr>
            <a:spLocks noChangeShapeType="1"/>
          </p:cNvSpPr>
          <p:nvPr/>
        </p:nvSpPr>
        <p:spPr bwMode="auto">
          <a:xfrm>
            <a:off x="3414713" y="4572000"/>
            <a:ext cx="0" cy="1143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481" name="Line 169"/>
          <p:cNvSpPr>
            <a:spLocks noChangeShapeType="1"/>
          </p:cNvSpPr>
          <p:nvPr/>
        </p:nvSpPr>
        <p:spPr bwMode="auto">
          <a:xfrm flipH="1">
            <a:off x="3414713" y="4572000"/>
            <a:ext cx="685800" cy="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482" name="Line 170"/>
          <p:cNvSpPr>
            <a:spLocks noChangeShapeType="1"/>
          </p:cNvSpPr>
          <p:nvPr/>
        </p:nvSpPr>
        <p:spPr bwMode="auto">
          <a:xfrm flipH="1">
            <a:off x="3414713" y="5715000"/>
            <a:ext cx="685800" cy="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483" name="Line 171"/>
          <p:cNvSpPr>
            <a:spLocks noChangeShapeType="1"/>
          </p:cNvSpPr>
          <p:nvPr/>
        </p:nvSpPr>
        <p:spPr bwMode="auto">
          <a:xfrm>
            <a:off x="3948113" y="4572000"/>
            <a:ext cx="0" cy="1143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484" name="Text Box 172"/>
          <p:cNvSpPr txBox="1">
            <a:spLocks noChangeArrowheads="1"/>
          </p:cNvSpPr>
          <p:nvPr/>
        </p:nvSpPr>
        <p:spPr bwMode="auto">
          <a:xfrm rot="-5400000">
            <a:off x="3599657" y="4920456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smtClean="0"/>
              <a:t>30</a:t>
            </a:r>
            <a:endParaRPr lang="en-US" b="1"/>
          </a:p>
        </p:txBody>
      </p:sp>
      <p:sp>
        <p:nvSpPr>
          <p:cNvPr id="13485" name="Line 173"/>
          <p:cNvSpPr>
            <a:spLocks noChangeShapeType="1"/>
          </p:cNvSpPr>
          <p:nvPr/>
        </p:nvSpPr>
        <p:spPr bwMode="auto">
          <a:xfrm flipV="1">
            <a:off x="3414713" y="1752600"/>
            <a:ext cx="0" cy="3048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486" name="Line 174"/>
          <p:cNvSpPr>
            <a:spLocks noChangeShapeType="1"/>
          </p:cNvSpPr>
          <p:nvPr/>
        </p:nvSpPr>
        <p:spPr bwMode="auto">
          <a:xfrm flipV="1">
            <a:off x="2728913" y="1752600"/>
            <a:ext cx="0" cy="3048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487" name="Line 175"/>
          <p:cNvSpPr>
            <a:spLocks noChangeShapeType="1"/>
          </p:cNvSpPr>
          <p:nvPr/>
        </p:nvSpPr>
        <p:spPr bwMode="auto">
          <a:xfrm>
            <a:off x="2728913" y="1828800"/>
            <a:ext cx="685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488" name="Text Box 176"/>
          <p:cNvSpPr txBox="1">
            <a:spLocks noChangeArrowheads="1"/>
          </p:cNvSpPr>
          <p:nvPr/>
        </p:nvSpPr>
        <p:spPr bwMode="auto">
          <a:xfrm>
            <a:off x="2805113" y="1524000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smtClean="0"/>
              <a:t>20</a:t>
            </a:r>
            <a:endParaRPr lang="en-US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3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3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3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3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1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13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3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3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3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1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3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3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3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3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3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3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1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7" dur="500"/>
                                        <p:tgtEl>
                                          <p:spTgt spid="1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3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3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13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3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13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500"/>
                            </p:stCondLst>
                            <p:childTnLst>
                              <p:par>
                                <p:cTn id="1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1" dur="500"/>
                                        <p:tgtEl>
                                          <p:spTgt spid="13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4" dur="500"/>
                                        <p:tgtEl>
                                          <p:spTgt spid="13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7" dur="500"/>
                                        <p:tgtEl>
                                          <p:spTgt spid="13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  <p:bldP spid="13348" grpId="0" animBg="1"/>
      <p:bldP spid="13349" grpId="0" animBg="1"/>
      <p:bldP spid="13350" grpId="0" animBg="1"/>
      <p:bldP spid="13352" grpId="0" animBg="1"/>
      <p:bldP spid="13353" grpId="0" animBg="1"/>
      <p:bldP spid="13354" grpId="0" animBg="1"/>
      <p:bldP spid="13355" grpId="0" animBg="1"/>
      <p:bldP spid="13356" grpId="0" animBg="1"/>
      <p:bldP spid="13361" grpId="0" animBg="1"/>
      <p:bldP spid="13362" grpId="0" animBg="1"/>
      <p:bldP spid="13363" grpId="0" animBg="1"/>
      <p:bldP spid="13364" grpId="0" animBg="1"/>
      <p:bldP spid="13365" grpId="0" animBg="1"/>
      <p:bldP spid="13366" grpId="0" animBg="1"/>
      <p:bldP spid="13367" grpId="0" animBg="1"/>
      <p:bldP spid="13368" grpId="0" animBg="1"/>
      <p:bldP spid="13375" grpId="0" animBg="1"/>
      <p:bldP spid="13380" grpId="0"/>
      <p:bldP spid="13381" grpId="0"/>
      <p:bldP spid="13382" grpId="0"/>
      <p:bldP spid="13383" grpId="0"/>
      <p:bldP spid="13384" grpId="0"/>
      <p:bldP spid="13385" grpId="0"/>
      <p:bldP spid="13474" grpId="0" animBg="1"/>
      <p:bldP spid="13475" grpId="0" animBg="1"/>
      <p:bldP spid="13476" grpId="0" animBg="1"/>
      <p:bldP spid="13477" grpId="0" animBg="1"/>
      <p:bldP spid="13479" grpId="0"/>
      <p:bldP spid="13481" grpId="0" animBg="1"/>
      <p:bldP spid="13482" grpId="0" animBg="1"/>
      <p:bldP spid="13483" grpId="0" animBg="1"/>
      <p:bldP spid="13484" grpId="0"/>
      <p:bldP spid="13485" grpId="0" animBg="1"/>
      <p:bldP spid="13486" grpId="0" animBg="1"/>
      <p:bldP spid="13487" grpId="0" animBg="1"/>
      <p:bldP spid="1348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smtClean="0"/>
              <a:t>-b6: kẻ khung tên và khung bản vẽ (Nên chuẩn bị trước mỗi bài vẽ)</a:t>
            </a:r>
          </a:p>
        </p:txBody>
      </p:sp>
      <p:pic>
        <p:nvPicPr>
          <p:cNvPr id="3" name="Picture 2" descr="khu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9" y="1299865"/>
            <a:ext cx="9030961" cy="4258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5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" y="709612"/>
            <a:ext cx="8848725" cy="5438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y-thuyet-bai-3-thuc-hanh-ve-cac-hinh-chieu-cua-vat-the-don-gian-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214290"/>
            <a:ext cx="5715040" cy="62151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0034" y="214290"/>
            <a:ext cx="24080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I.Nhắc</a:t>
            </a:r>
            <a:r>
              <a:rPr lang="en-US" sz="440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40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lại</a:t>
            </a:r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14282" y="928670"/>
            <a:ext cx="4214842" cy="18573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u="sng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u="sng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u="sng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u="sng" smtClean="0">
                <a:latin typeface="Times New Roman" pitchFamily="18" charset="0"/>
                <a:cs typeface="Times New Roman" pitchFamily="18" charset="0"/>
              </a:rPr>
              <a:t> PP </a:t>
            </a:r>
            <a:r>
              <a:rPr lang="en-US" sz="2800" u="sng" err="1" smtClean="0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: 3loại</a:t>
            </a:r>
          </a:p>
          <a:p>
            <a:pPr marL="514350" indent="-514350">
              <a:buAutoNum type="alphaLcPeriod"/>
            </a:pP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xuyên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: Tia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(S)</a:t>
            </a:r>
          </a:p>
          <a:p>
            <a:pPr marL="514350" indent="-514350">
              <a:buAutoNum type="alphaLcPeriod"/>
            </a:pP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https://hoc24.vn/images/summary/2%20cac%20phep%20chieu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1968" y="785794"/>
            <a:ext cx="4572032" cy="535785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85720" y="3086097"/>
            <a:ext cx="4286280" cy="1557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>
              <a:spcBef>
                <a:spcPct val="20000"/>
              </a:spcBef>
            </a:pPr>
            <a:r>
              <a:rPr lang="en-US" sz="2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b.  </a:t>
            </a:r>
            <a:r>
              <a:rPr lang="en-US" sz="280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2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sz="280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sz="2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lvl="0" indent="-514350">
              <a:spcBef>
                <a:spcPct val="20000"/>
              </a:spcBef>
            </a:pPr>
            <a:r>
              <a:rPr lang="en-US" sz="2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Tia </a:t>
            </a:r>
            <a:r>
              <a:rPr lang="en-US" sz="280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2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// </a:t>
            </a:r>
            <a:r>
              <a:rPr lang="en-US" sz="280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lvl="0" indent="-514350">
              <a:spcBef>
                <a:spcPct val="20000"/>
              </a:spcBef>
            </a:pPr>
            <a:r>
              <a:rPr lang="en-US" sz="2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(S ở </a:t>
            </a:r>
            <a:r>
              <a:rPr lang="en-US" sz="280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sz="2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4832347"/>
            <a:ext cx="46434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None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: Tia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mphc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5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904875"/>
            <a:ext cx="8001000" cy="5048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357166"/>
            <a:ext cx="8286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214556" y="1617681"/>
            <a:ext cx="47148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 rot="16200000">
            <a:off x="2583314" y="3131671"/>
            <a:ext cx="9286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40</a:t>
            </a:r>
            <a:endParaRPr lang="en-US" sz="2800"/>
          </a:p>
        </p:txBody>
      </p:sp>
      <p:sp>
        <p:nvSpPr>
          <p:cNvPr id="6" name="TextBox 5"/>
          <p:cNvSpPr txBox="1"/>
          <p:nvPr/>
        </p:nvSpPr>
        <p:spPr>
          <a:xfrm rot="5400000">
            <a:off x="6012337" y="4560431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20</a:t>
            </a:r>
            <a:endParaRPr lang="en-US" sz="2800"/>
          </a:p>
        </p:txBody>
      </p:sp>
      <p:sp>
        <p:nvSpPr>
          <p:cNvPr id="8" name="TextBox 7"/>
          <p:cNvSpPr txBox="1"/>
          <p:nvPr/>
        </p:nvSpPr>
        <p:spPr>
          <a:xfrm>
            <a:off x="4643438" y="5572140"/>
            <a:ext cx="857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40</a:t>
            </a:r>
            <a:endParaRPr lang="en-US" sz="2800"/>
          </a:p>
        </p:txBody>
      </p:sp>
      <p:sp>
        <p:nvSpPr>
          <p:cNvPr id="9" name="TextBox 8"/>
          <p:cNvSpPr txBox="1"/>
          <p:nvPr/>
        </p:nvSpPr>
        <p:spPr>
          <a:xfrm>
            <a:off x="5000628" y="1500174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13</a:t>
            </a:r>
            <a:endParaRPr lang="en-US" sz="2800"/>
          </a:p>
        </p:txBody>
      </p:sp>
      <p:sp>
        <p:nvSpPr>
          <p:cNvPr id="11" name="TextBox 10"/>
          <p:cNvSpPr txBox="1"/>
          <p:nvPr/>
        </p:nvSpPr>
        <p:spPr>
          <a:xfrm>
            <a:off x="3500430" y="1500174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13</a:t>
            </a:r>
            <a:endParaRPr lang="en-US" sz="2800"/>
          </a:p>
        </p:txBody>
      </p:sp>
      <p:sp>
        <p:nvSpPr>
          <p:cNvPr id="12" name="TextBox 11"/>
          <p:cNvSpPr txBox="1"/>
          <p:nvPr/>
        </p:nvSpPr>
        <p:spPr>
          <a:xfrm rot="2455230">
            <a:off x="3419254" y="4898351"/>
            <a:ext cx="7324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20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2214546" cy="785794"/>
          </a:xfrm>
        </p:spPr>
        <p:txBody>
          <a:bodyPr/>
          <a:lstStyle/>
          <a:p>
            <a:r>
              <a:rPr lang="en-US" smtClean="0"/>
              <a:t> Bài tập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642918"/>
            <a:ext cx="4286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Nhóm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1 (1-10):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Giá chữ V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Cong nghe 11 SGK hinh 3.9.1 trang 21.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06" y="1142984"/>
            <a:ext cx="3357586" cy="22145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406" y="3286124"/>
            <a:ext cx="4714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Nhóm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2(11-20):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Tấm trượt dọc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Cong nghe 11 SGK hinh 3.9.2 trang 21.jp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06" y="3929066"/>
            <a:ext cx="3357586" cy="241145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57752" y="619764"/>
            <a:ext cx="4286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Nhóm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3(21-30):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Ống đứng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 descr="Cong nghe 11 SGK hinh 3.9.3 trang 21.jp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190" y="1214422"/>
            <a:ext cx="3143272" cy="207170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57752" y="3334408"/>
            <a:ext cx="4286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Nhóm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4( còn lại):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tấm trượt ngang</a:t>
            </a:r>
          </a:p>
        </p:txBody>
      </p:sp>
      <p:pic>
        <p:nvPicPr>
          <p:cNvPr id="12" name="Picture 11" descr="Cong nghe 11 SGK hinh 3.9.4 trang 21.jp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9190" y="3929066"/>
            <a:ext cx="3143272" cy="2462126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39784"/>
          </a:xfrm>
        </p:spPr>
        <p:txBody>
          <a:bodyPr/>
          <a:lstStyle/>
          <a:p>
            <a:r>
              <a:rPr lang="en-US" smtClean="0"/>
              <a:t>V. Thực hành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1071546"/>
            <a:ext cx="4286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Nhóm 1: Giá chữ V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ong nghe 11 SGK hinh 3.9.1 trang 21.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1571612"/>
            <a:ext cx="6357982" cy="48577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4883430_1850058538572780_7047838782573312271_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28604"/>
            <a:ext cx="4286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Nhóm 2: Tấm trượt dọc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ong nghe 11 SGK hinh 3.9.2 trang 21.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1428736"/>
            <a:ext cx="6286544" cy="53404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i 3 Thuc hanh ve cac hinh chieu cua vat the don gianpng_Page3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318" y="0"/>
            <a:ext cx="5299363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4286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Nhóm 3: Ống đứng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ong nghe 11 SGK hinh 3.9.3 trang 21.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928670"/>
            <a:ext cx="5113766" cy="47149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ng-du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42852"/>
            <a:ext cx="8643998" cy="6429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4286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Nhóm 4: tấm trượt ngang</a:t>
            </a:r>
          </a:p>
        </p:txBody>
      </p:sp>
      <p:pic>
        <p:nvPicPr>
          <p:cNvPr id="5" name="Picture 4" descr="Cong nghe 11 SGK hinh 3.9.4 trang 21.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3" y="857232"/>
            <a:ext cx="6192174" cy="52149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2844" y="214290"/>
            <a:ext cx="8786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/>
              <a:t>II. PHƯƠNG PHÁP CHIẾU GÓC THỨ NHẤT</a:t>
            </a:r>
            <a:endParaRPr lang="en-US" sz="2800" b="1"/>
          </a:p>
        </p:txBody>
      </p:sp>
      <p:sp>
        <p:nvSpPr>
          <p:cNvPr id="47" name="TextBox 46"/>
          <p:cNvSpPr txBox="1"/>
          <p:nvPr/>
        </p:nvSpPr>
        <p:spPr>
          <a:xfrm>
            <a:off x="500034" y="1000108"/>
            <a:ext cx="300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1.Cách </a:t>
            </a:r>
            <a:r>
              <a:rPr lang="en-US" sz="28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0" y="1000108"/>
            <a:ext cx="407196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a.Vị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>
              <a:lnSpc>
                <a:spcPct val="150000"/>
              </a:lnSpc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mphc</a:t>
            </a:r>
            <a:endParaRPr lang="en-US" sz="280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mphc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mphc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mphc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9" name="Right Brace 48"/>
          <p:cNvSpPr/>
          <p:nvPr/>
        </p:nvSpPr>
        <p:spPr>
          <a:xfrm>
            <a:off x="2143108" y="3643314"/>
            <a:ext cx="428628" cy="1428760"/>
          </a:xfrm>
          <a:prstGeom prst="rightBrace">
            <a:avLst>
              <a:gd name="adj1" fmla="val 36971"/>
              <a:gd name="adj2" fmla="val 52390"/>
            </a:avLst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2428860" y="3857628"/>
            <a:ext cx="18573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1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4064853" y="570934"/>
            <a:ext cx="4750535" cy="5929900"/>
            <a:chOff x="4064853" y="570934"/>
            <a:chExt cx="4750535" cy="5929900"/>
          </a:xfrm>
        </p:grpSpPr>
        <p:sp>
          <p:nvSpPr>
            <p:cNvPr id="79" name="AutoShape 16"/>
            <p:cNvSpPr>
              <a:spLocks noChangeArrowheads="1"/>
            </p:cNvSpPr>
            <p:nvPr/>
          </p:nvSpPr>
          <p:spPr bwMode="auto">
            <a:xfrm rot="18007661">
              <a:off x="3200480" y="1435307"/>
              <a:ext cx="4167146" cy="2438400"/>
            </a:xfrm>
            <a:prstGeom prst="diamond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" name="AutoShape 17"/>
            <p:cNvSpPr>
              <a:spLocks noChangeArrowheads="1"/>
            </p:cNvSpPr>
            <p:nvPr/>
          </p:nvSpPr>
          <p:spPr bwMode="auto">
            <a:xfrm>
              <a:off x="4214810" y="3214686"/>
              <a:ext cx="4191000" cy="2514600"/>
            </a:xfrm>
            <a:prstGeom prst="diamond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" name="AutoShape 166"/>
            <p:cNvSpPr>
              <a:spLocks noChangeArrowheads="1"/>
            </p:cNvSpPr>
            <p:nvPr/>
          </p:nvSpPr>
          <p:spPr bwMode="auto">
            <a:xfrm rot="3619277">
              <a:off x="5299355" y="1476103"/>
              <a:ext cx="4166770" cy="2390128"/>
            </a:xfrm>
            <a:prstGeom prst="diamond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" name="Text Box 228"/>
            <p:cNvSpPr txBox="1">
              <a:spLocks noChangeArrowheads="1"/>
            </p:cNvSpPr>
            <p:nvPr/>
          </p:nvSpPr>
          <p:spPr bwMode="auto">
            <a:xfrm rot="20032973">
              <a:off x="4210221" y="1934489"/>
              <a:ext cx="208030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3600" b="1" i="1" baseline="-25000" err="1">
                  <a:latin typeface="Arial" charset="0"/>
                </a:rPr>
                <a:t>Mphc</a:t>
              </a:r>
              <a:r>
                <a:rPr lang="en-US" sz="3600" b="1" i="1" baseline="-25000">
                  <a:latin typeface="Arial" charset="0"/>
                </a:rPr>
                <a:t>  </a:t>
              </a:r>
              <a:r>
                <a:rPr lang="en-US" sz="3600" b="1" i="1" baseline="-25000" err="1">
                  <a:latin typeface="Arial" charset="0"/>
                </a:rPr>
                <a:t>đứng</a:t>
              </a:r>
              <a:endParaRPr lang="en-US" sz="3600" b="1" i="1" baseline="-25000">
                <a:latin typeface="Arial" charset="0"/>
              </a:endParaRPr>
            </a:p>
          </p:txBody>
        </p:sp>
        <p:sp>
          <p:nvSpPr>
            <p:cNvPr id="83" name="Text Box 229"/>
            <p:cNvSpPr txBox="1">
              <a:spLocks noChangeArrowheads="1"/>
            </p:cNvSpPr>
            <p:nvPr/>
          </p:nvSpPr>
          <p:spPr bwMode="auto">
            <a:xfrm rot="1744436">
              <a:off x="6386619" y="1818419"/>
              <a:ext cx="2300954" cy="420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3200" b="1" i="1" baseline="-25000" err="1">
                  <a:latin typeface="Arial" charset="0"/>
                </a:rPr>
                <a:t>Mphc</a:t>
              </a:r>
              <a:r>
                <a:rPr lang="en-US" sz="3200" b="1" i="1" baseline="-25000">
                  <a:latin typeface="Arial" charset="0"/>
                </a:rPr>
                <a:t> </a:t>
              </a:r>
              <a:r>
                <a:rPr lang="en-US" sz="3200" b="1" i="1" baseline="-25000" err="1" smtClean="0">
                  <a:latin typeface="Arial" charset="0"/>
                </a:rPr>
                <a:t>cạnh</a:t>
              </a:r>
              <a:endParaRPr lang="en-US" sz="3200" b="1" i="1" baseline="-25000">
                <a:latin typeface="Arial" charset="0"/>
              </a:endParaRPr>
            </a:p>
          </p:txBody>
        </p:sp>
        <p:sp>
          <p:nvSpPr>
            <p:cNvPr id="84" name="Text Box 230"/>
            <p:cNvSpPr txBox="1">
              <a:spLocks noChangeArrowheads="1"/>
            </p:cNvSpPr>
            <p:nvPr/>
          </p:nvSpPr>
          <p:spPr bwMode="auto">
            <a:xfrm rot="19446277">
              <a:off x="5864468" y="4801283"/>
              <a:ext cx="206727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400" b="1" i="1" err="1" smtClean="0">
                  <a:latin typeface="Arial" charset="0"/>
                </a:rPr>
                <a:t>Mphc</a:t>
              </a:r>
              <a:r>
                <a:rPr lang="en-US" sz="2400" b="1" i="1" smtClean="0">
                  <a:latin typeface="Arial" charset="0"/>
                </a:rPr>
                <a:t> </a:t>
              </a:r>
              <a:r>
                <a:rPr lang="en-US" sz="2400" b="1" i="1" err="1" smtClean="0">
                  <a:latin typeface="Arial" charset="0"/>
                </a:rPr>
                <a:t>bằng</a:t>
              </a:r>
              <a:endParaRPr lang="en-US" sz="2400" b="1" i="1" baseline="-25000">
                <a:latin typeface="Arial" charset="0"/>
              </a:endParaRPr>
            </a:p>
          </p:txBody>
        </p:sp>
        <p:grpSp>
          <p:nvGrpSpPr>
            <p:cNvPr id="45" name="Group 44"/>
            <p:cNvGrpSpPr/>
            <p:nvPr/>
          </p:nvGrpSpPr>
          <p:grpSpPr>
            <a:xfrm>
              <a:off x="5500694" y="2500306"/>
              <a:ext cx="1752608" cy="1858969"/>
              <a:chOff x="5486400" y="2500306"/>
              <a:chExt cx="1752608" cy="1858969"/>
            </a:xfrm>
          </p:grpSpPr>
          <p:sp>
            <p:nvSpPr>
              <p:cNvPr id="91" name="AutoShape 237"/>
              <p:cNvSpPr>
                <a:spLocks noChangeArrowheads="1"/>
              </p:cNvSpPr>
              <p:nvPr/>
            </p:nvSpPr>
            <p:spPr bwMode="auto">
              <a:xfrm rot="12109102" flipH="1">
                <a:off x="5486400" y="2971800"/>
                <a:ext cx="901700" cy="1147763"/>
              </a:xfrm>
              <a:prstGeom prst="parallelogram">
                <a:avLst>
                  <a:gd name="adj" fmla="val 53259"/>
                </a:avLst>
              </a:prstGeom>
              <a:solidFill>
                <a:srgbClr val="FFCC99"/>
              </a:solidFill>
              <a:ln w="9525">
                <a:solidFill>
                  <a:srgbClr val="FFCC99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4" name="Group 43"/>
              <p:cNvGrpSpPr/>
              <p:nvPr/>
            </p:nvGrpSpPr>
            <p:grpSpPr>
              <a:xfrm>
                <a:off x="5715008" y="2500306"/>
                <a:ext cx="1524000" cy="1858969"/>
                <a:chOff x="5715008" y="2500306"/>
                <a:chExt cx="1524000" cy="1858969"/>
              </a:xfrm>
            </p:grpSpPr>
            <p:grpSp>
              <p:nvGrpSpPr>
                <p:cNvPr id="43" name="Group 42"/>
                <p:cNvGrpSpPr/>
                <p:nvPr/>
              </p:nvGrpSpPr>
              <p:grpSpPr>
                <a:xfrm>
                  <a:off x="5800725" y="2544763"/>
                  <a:ext cx="1438275" cy="1814512"/>
                  <a:chOff x="5800725" y="2544763"/>
                  <a:chExt cx="1438275" cy="1814512"/>
                </a:xfrm>
              </p:grpSpPr>
              <p:sp>
                <p:nvSpPr>
                  <p:cNvPr id="85" name="AutoShape 231"/>
                  <p:cNvSpPr>
                    <a:spLocks noChangeArrowheads="1"/>
                  </p:cNvSpPr>
                  <p:nvPr/>
                </p:nvSpPr>
                <p:spPr bwMode="auto">
                  <a:xfrm rot="1235810">
                    <a:off x="5800725" y="2544763"/>
                    <a:ext cx="914400" cy="533400"/>
                  </a:xfrm>
                  <a:prstGeom prst="parallelogram">
                    <a:avLst>
                      <a:gd name="adj" fmla="val 84405"/>
                    </a:avLst>
                  </a:prstGeom>
                  <a:solidFill>
                    <a:srgbClr val="FFCC99"/>
                  </a:solidFill>
                  <a:ln w="25400">
                    <a:solidFill>
                      <a:srgbClr val="FFCC99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86" name="AutoShape 232"/>
                  <p:cNvSpPr>
                    <a:spLocks noChangeArrowheads="1"/>
                  </p:cNvSpPr>
                  <p:nvPr/>
                </p:nvSpPr>
                <p:spPr bwMode="auto">
                  <a:xfrm rot="5400000" flipV="1">
                    <a:off x="5943600" y="3368675"/>
                    <a:ext cx="1371600" cy="609600"/>
                  </a:xfrm>
                  <a:prstGeom prst="parallelogram">
                    <a:avLst>
                      <a:gd name="adj" fmla="val 57333"/>
                    </a:avLst>
                  </a:prstGeom>
                  <a:solidFill>
                    <a:srgbClr val="FFCC99"/>
                  </a:solidFill>
                  <a:ln w="25400">
                    <a:solidFill>
                      <a:srgbClr val="FFCC99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87" name="AutoShape 233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5638800" y="3673475"/>
                    <a:ext cx="1143000" cy="228600"/>
                  </a:xfrm>
                  <a:prstGeom prst="parallelogram">
                    <a:avLst>
                      <a:gd name="adj" fmla="val 43750"/>
                    </a:avLst>
                  </a:prstGeom>
                  <a:solidFill>
                    <a:srgbClr val="FFCC99"/>
                  </a:solidFill>
                  <a:ln w="9525">
                    <a:solidFill>
                      <a:srgbClr val="FFCC99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88" name="AutoShape 234"/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96000" y="2911475"/>
                    <a:ext cx="228600" cy="381000"/>
                  </a:xfrm>
                  <a:prstGeom prst="triangle">
                    <a:avLst>
                      <a:gd name="adj" fmla="val 100000"/>
                    </a:avLst>
                  </a:prstGeom>
                  <a:solidFill>
                    <a:srgbClr val="FFCC99"/>
                  </a:solidFill>
                  <a:ln w="9525">
                    <a:solidFill>
                      <a:srgbClr val="FFCC99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89" name="Line 23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934200" y="3597275"/>
                    <a:ext cx="219075" cy="153988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0" name="AutoShape 236"/>
                  <p:cNvSpPr>
                    <a:spLocks noChangeArrowheads="1"/>
                  </p:cNvSpPr>
                  <p:nvPr/>
                </p:nvSpPr>
                <p:spPr bwMode="auto">
                  <a:xfrm rot="21333909">
                    <a:off x="6323013" y="3678238"/>
                    <a:ext cx="914400" cy="376237"/>
                  </a:xfrm>
                  <a:prstGeom prst="diamond">
                    <a:avLst/>
                  </a:prstGeom>
                  <a:solidFill>
                    <a:srgbClr val="FFCC99"/>
                  </a:solidFill>
                  <a:ln w="9525">
                    <a:solidFill>
                      <a:srgbClr val="FFCC99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92" name="AutoShape 238"/>
                  <p:cNvSpPr>
                    <a:spLocks noChangeArrowheads="1"/>
                  </p:cNvSpPr>
                  <p:nvPr/>
                </p:nvSpPr>
                <p:spPr bwMode="auto">
                  <a:xfrm rot="2821370">
                    <a:off x="6292850" y="2736850"/>
                    <a:ext cx="533400" cy="609600"/>
                  </a:xfrm>
                  <a:prstGeom prst="parallelogram">
                    <a:avLst>
                      <a:gd name="adj" fmla="val 37644"/>
                    </a:avLst>
                  </a:prstGeom>
                  <a:solidFill>
                    <a:srgbClr val="FFCC99"/>
                  </a:solidFill>
                  <a:ln w="9525">
                    <a:solidFill>
                      <a:srgbClr val="FFCC99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93" name="AutoShape 239"/>
                  <p:cNvSpPr>
                    <a:spLocks noChangeArrowheads="1"/>
                  </p:cNvSpPr>
                  <p:nvPr/>
                </p:nvSpPr>
                <p:spPr bwMode="auto">
                  <a:xfrm>
                    <a:off x="6172200" y="3063875"/>
                    <a:ext cx="457200" cy="685800"/>
                  </a:xfrm>
                  <a:prstGeom prst="octagon">
                    <a:avLst>
                      <a:gd name="adj" fmla="val 29287"/>
                    </a:avLst>
                  </a:prstGeom>
                  <a:solidFill>
                    <a:srgbClr val="FFCC99"/>
                  </a:solidFill>
                  <a:ln w="9525">
                    <a:solidFill>
                      <a:srgbClr val="FFCC99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5" name="AutoShape 251"/>
                  <p:cNvSpPr>
                    <a:spLocks noChangeArrowheads="1"/>
                  </p:cNvSpPr>
                  <p:nvPr/>
                </p:nvSpPr>
                <p:spPr bwMode="auto">
                  <a:xfrm>
                    <a:off x="6705600" y="3368675"/>
                    <a:ext cx="533400" cy="381000"/>
                  </a:xfrm>
                  <a:prstGeom prst="diamond">
                    <a:avLst/>
                  </a:prstGeom>
                  <a:solidFill>
                    <a:srgbClr val="FFCC99"/>
                  </a:solidFill>
                  <a:ln w="9525">
                    <a:solidFill>
                      <a:srgbClr val="FFCC99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6" name="AutoShape 252"/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934200" y="3597275"/>
                    <a:ext cx="304800" cy="228600"/>
                  </a:xfrm>
                  <a:prstGeom prst="rtTriangle">
                    <a:avLst/>
                  </a:prstGeom>
                  <a:solidFill>
                    <a:srgbClr val="FFCC99"/>
                  </a:solidFill>
                  <a:ln w="9525">
                    <a:solidFill>
                      <a:srgbClr val="FFCC99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9" name="AutoShape 255"/>
                  <p:cNvSpPr>
                    <a:spLocks noChangeArrowheads="1"/>
                  </p:cNvSpPr>
                  <p:nvPr/>
                </p:nvSpPr>
                <p:spPr bwMode="auto">
                  <a:xfrm>
                    <a:off x="7010400" y="3673475"/>
                    <a:ext cx="152400" cy="152400"/>
                  </a:xfrm>
                  <a:prstGeom prst="octagon">
                    <a:avLst>
                      <a:gd name="adj" fmla="val 29287"/>
                    </a:avLst>
                  </a:prstGeom>
                  <a:solidFill>
                    <a:srgbClr val="FFCC99"/>
                  </a:solidFill>
                  <a:ln w="9525">
                    <a:solidFill>
                      <a:srgbClr val="FFCC99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" name="Group 41"/>
                <p:cNvGrpSpPr/>
                <p:nvPr/>
              </p:nvGrpSpPr>
              <p:grpSpPr>
                <a:xfrm>
                  <a:off x="5715008" y="2500306"/>
                  <a:ext cx="1524000" cy="1828800"/>
                  <a:chOff x="5715000" y="2530475"/>
                  <a:chExt cx="1524000" cy="1828800"/>
                </a:xfrm>
              </p:grpSpPr>
              <p:sp>
                <p:nvSpPr>
                  <p:cNvPr id="94" name="Line 240"/>
                  <p:cNvSpPr>
                    <a:spLocks noChangeShapeType="1"/>
                  </p:cNvSpPr>
                  <p:nvPr/>
                </p:nvSpPr>
                <p:spPr bwMode="auto">
                  <a:xfrm>
                    <a:off x="5715000" y="2911475"/>
                    <a:ext cx="0" cy="114300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5" name="Line 241"/>
                  <p:cNvSpPr>
                    <a:spLocks noChangeShapeType="1"/>
                  </p:cNvSpPr>
                  <p:nvPr/>
                </p:nvSpPr>
                <p:spPr bwMode="auto">
                  <a:xfrm>
                    <a:off x="5715000" y="2911475"/>
                    <a:ext cx="381000" cy="22860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6" name="Line 242"/>
                  <p:cNvSpPr>
                    <a:spLocks noChangeShapeType="1"/>
                  </p:cNvSpPr>
                  <p:nvPr/>
                </p:nvSpPr>
                <p:spPr bwMode="auto">
                  <a:xfrm>
                    <a:off x="5715000" y="4054475"/>
                    <a:ext cx="533400" cy="30480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7" name="Line 243"/>
                  <p:cNvSpPr>
                    <a:spLocks noChangeShapeType="1"/>
                  </p:cNvSpPr>
                  <p:nvPr/>
                </p:nvSpPr>
                <p:spPr bwMode="auto">
                  <a:xfrm>
                    <a:off x="6248400" y="3368675"/>
                    <a:ext cx="0" cy="99060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8" name="Line 244"/>
                  <p:cNvSpPr>
                    <a:spLocks noChangeShapeType="1"/>
                  </p:cNvSpPr>
                  <p:nvPr/>
                </p:nvSpPr>
                <p:spPr bwMode="auto">
                  <a:xfrm>
                    <a:off x="6096000" y="3140075"/>
                    <a:ext cx="152400" cy="22860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9" name="Line 245"/>
                  <p:cNvSpPr>
                    <a:spLocks noChangeShapeType="1"/>
                  </p:cNvSpPr>
                  <p:nvPr/>
                </p:nvSpPr>
                <p:spPr bwMode="auto">
                  <a:xfrm>
                    <a:off x="6781800" y="2759075"/>
                    <a:ext cx="152400" cy="22860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0" name="Line 24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248400" y="3825875"/>
                    <a:ext cx="990600" cy="53340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1" name="Line 24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248400" y="2987675"/>
                    <a:ext cx="685800" cy="38100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" name="Line 248"/>
                  <p:cNvSpPr>
                    <a:spLocks noChangeShapeType="1"/>
                  </p:cNvSpPr>
                  <p:nvPr/>
                </p:nvSpPr>
                <p:spPr bwMode="auto">
                  <a:xfrm>
                    <a:off x="6400800" y="2530475"/>
                    <a:ext cx="381000" cy="22860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3" name="Line 24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715000" y="2530475"/>
                    <a:ext cx="685800" cy="38100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4" name="Line 25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096000" y="2759075"/>
                    <a:ext cx="685800" cy="38100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7" name="Line 253"/>
                  <p:cNvSpPr>
                    <a:spLocks noChangeShapeType="1"/>
                  </p:cNvSpPr>
                  <p:nvPr/>
                </p:nvSpPr>
                <p:spPr bwMode="auto">
                  <a:xfrm>
                    <a:off x="6934200" y="2987675"/>
                    <a:ext cx="0" cy="68580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8" name="Line 254"/>
                  <p:cNvSpPr>
                    <a:spLocks noChangeShapeType="1"/>
                  </p:cNvSpPr>
                  <p:nvPr/>
                </p:nvSpPr>
                <p:spPr bwMode="auto">
                  <a:xfrm>
                    <a:off x="7239000" y="3521075"/>
                    <a:ext cx="0" cy="30480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0" name="Line 25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934200" y="3521075"/>
                    <a:ext cx="304800" cy="15240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1" name="Line 25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6934200" y="3368675"/>
                    <a:ext cx="304800" cy="15240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112" name="AutoShape 258"/>
            <p:cNvSpPr>
              <a:spLocks noChangeArrowheads="1"/>
            </p:cNvSpPr>
            <p:nvPr/>
          </p:nvSpPr>
          <p:spPr bwMode="auto">
            <a:xfrm rot="5400000">
              <a:off x="5810069" y="1063300"/>
              <a:ext cx="721443" cy="457200"/>
            </a:xfrm>
            <a:prstGeom prst="rightArrow">
              <a:avLst>
                <a:gd name="adj1" fmla="val 50000"/>
                <a:gd name="adj2" fmla="val 36198"/>
              </a:avLst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" name="AutoShape 259"/>
            <p:cNvSpPr>
              <a:spLocks noChangeArrowheads="1"/>
            </p:cNvSpPr>
            <p:nvPr/>
          </p:nvSpPr>
          <p:spPr bwMode="auto">
            <a:xfrm rot="19334067">
              <a:off x="4267200" y="5029200"/>
              <a:ext cx="661988" cy="457200"/>
            </a:xfrm>
            <a:prstGeom prst="rightArrow">
              <a:avLst>
                <a:gd name="adj1" fmla="val 50000"/>
                <a:gd name="adj2" fmla="val 36198"/>
              </a:avLst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" name="AutoShape 260"/>
            <p:cNvSpPr>
              <a:spLocks noChangeArrowheads="1"/>
            </p:cNvSpPr>
            <p:nvPr/>
          </p:nvSpPr>
          <p:spPr bwMode="auto">
            <a:xfrm rot="12695512">
              <a:off x="8153400" y="4953000"/>
              <a:ext cx="661988" cy="457200"/>
            </a:xfrm>
            <a:prstGeom prst="rightArrow">
              <a:avLst>
                <a:gd name="adj1" fmla="val 50000"/>
                <a:gd name="adj2" fmla="val 36198"/>
              </a:avLst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7286644" y="5143512"/>
              <a:ext cx="1357322" cy="1357322"/>
              <a:chOff x="7000892" y="5429264"/>
              <a:chExt cx="1357322" cy="1357322"/>
            </a:xfrm>
          </p:grpSpPr>
          <p:grpSp>
            <p:nvGrpSpPr>
              <p:cNvPr id="56" name="Group 55"/>
              <p:cNvGrpSpPr/>
              <p:nvPr/>
            </p:nvGrpSpPr>
            <p:grpSpPr>
              <a:xfrm>
                <a:off x="7000892" y="5786454"/>
                <a:ext cx="1357322" cy="1000132"/>
                <a:chOff x="7000892" y="5786454"/>
                <a:chExt cx="1357322" cy="1000132"/>
              </a:xfrm>
            </p:grpSpPr>
            <p:sp>
              <p:nvSpPr>
                <p:cNvPr id="52" name="Arc 51"/>
                <p:cNvSpPr/>
                <p:nvPr/>
              </p:nvSpPr>
              <p:spPr>
                <a:xfrm>
                  <a:off x="7000892" y="6143644"/>
                  <a:ext cx="857256" cy="642942"/>
                </a:xfrm>
                <a:prstGeom prst="arc">
                  <a:avLst>
                    <a:gd name="adj1" fmla="val 12879691"/>
                    <a:gd name="adj2" fmla="val 21494361"/>
                  </a:avLst>
                </a:prstGeom>
                <a:ln w="762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Arc 53"/>
                <p:cNvSpPr/>
                <p:nvPr/>
              </p:nvSpPr>
              <p:spPr>
                <a:xfrm flipH="1">
                  <a:off x="7786710" y="5786454"/>
                  <a:ext cx="571504" cy="714380"/>
                </a:xfrm>
                <a:prstGeom prst="arc">
                  <a:avLst>
                    <a:gd name="adj1" fmla="val 14896623"/>
                    <a:gd name="adj2" fmla="val 3414242"/>
                  </a:avLst>
                </a:prstGeom>
                <a:ln w="762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Block Arc 54"/>
                <p:cNvSpPr/>
                <p:nvPr/>
              </p:nvSpPr>
              <p:spPr>
                <a:xfrm rot="19628515">
                  <a:off x="7357207" y="5808578"/>
                  <a:ext cx="571504" cy="428628"/>
                </a:xfrm>
                <a:prstGeom prst="blockArc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3" name="Group 62"/>
              <p:cNvGrpSpPr/>
              <p:nvPr/>
            </p:nvGrpSpPr>
            <p:grpSpPr>
              <a:xfrm>
                <a:off x="7000892" y="5429264"/>
                <a:ext cx="715174" cy="500066"/>
                <a:chOff x="7000892" y="5429264"/>
                <a:chExt cx="715174" cy="500066"/>
              </a:xfrm>
            </p:grpSpPr>
            <p:cxnSp>
              <p:nvCxnSpPr>
                <p:cNvPr id="58" name="Straight Connector 57"/>
                <p:cNvCxnSpPr/>
                <p:nvPr/>
              </p:nvCxnSpPr>
              <p:spPr>
                <a:xfrm>
                  <a:off x="7000892" y="5786454"/>
                  <a:ext cx="357190" cy="14287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 flipH="1">
                  <a:off x="7322363" y="5607859"/>
                  <a:ext cx="214314" cy="14287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rot="5400000">
                  <a:off x="7572396" y="5571346"/>
                  <a:ext cx="285752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7" grpId="0"/>
      <p:bldP spid="48" grpId="0"/>
      <p:bldP spid="49" grpId="0" animBg="1"/>
      <p:bldP spid="50" grpI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am-truot-nga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8" y="65942"/>
            <a:ext cx="8982098" cy="6792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alphaModFix amt="88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7224" y="1357298"/>
            <a:ext cx="7786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HỌC ĐẾN ĐÂY LÀ KẾT THÚC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07704" y="2636912"/>
            <a:ext cx="5572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!</a:t>
            </a:r>
            <a:endParaRPr lang="en-US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/>
          <p:cNvSpPr txBox="1"/>
          <p:nvPr/>
        </p:nvSpPr>
        <p:spPr>
          <a:xfrm>
            <a:off x="214282" y="2071678"/>
            <a:ext cx="38576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8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	3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chiếu</a:t>
            </a:r>
            <a:endParaRPr lang="en-US" sz="28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+ 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Mphc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đứng</a:t>
            </a:r>
            <a:endParaRPr lang="en-US" sz="28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Mphc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bằng</a:t>
            </a:r>
            <a:endParaRPr lang="en-US" sz="28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	    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Mphc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cạnh</a:t>
            </a:r>
            <a:endParaRPr lang="en-US" sz="28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214282" y="928670"/>
            <a:ext cx="38576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 smtClean="0">
                <a:latin typeface="Times New Roman" pitchFamily="18" charset="0"/>
                <a:cs typeface="Times New Roman" pitchFamily="18" charset="0"/>
              </a:rPr>
              <a:t>mphc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3" name="Group 122"/>
          <p:cNvGrpSpPr/>
          <p:nvPr/>
        </p:nvGrpSpPr>
        <p:grpSpPr>
          <a:xfrm>
            <a:off x="2000232" y="3000372"/>
            <a:ext cx="500066" cy="357190"/>
            <a:chOff x="1928794" y="2714620"/>
            <a:chExt cx="571504" cy="642942"/>
          </a:xfrm>
        </p:grpSpPr>
        <p:sp>
          <p:nvSpPr>
            <p:cNvPr id="121" name="L-Shape 120"/>
            <p:cNvSpPr/>
            <p:nvPr/>
          </p:nvSpPr>
          <p:spPr>
            <a:xfrm>
              <a:off x="2214546" y="2714620"/>
              <a:ext cx="285752" cy="642942"/>
            </a:xfrm>
            <a:prstGeom prst="corner">
              <a:avLst>
                <a:gd name="adj1" fmla="val 6463"/>
                <a:gd name="adj2" fmla="val 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L-Shape 121"/>
            <p:cNvSpPr/>
            <p:nvPr/>
          </p:nvSpPr>
          <p:spPr>
            <a:xfrm flipH="1">
              <a:off x="1928794" y="2714620"/>
              <a:ext cx="285752" cy="642942"/>
            </a:xfrm>
            <a:prstGeom prst="corner">
              <a:avLst>
                <a:gd name="adj1" fmla="val 6463"/>
                <a:gd name="adj2" fmla="val 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1857356" y="3714752"/>
            <a:ext cx="500066" cy="428628"/>
            <a:chOff x="1928794" y="2714620"/>
            <a:chExt cx="571504" cy="642942"/>
          </a:xfrm>
        </p:grpSpPr>
        <p:sp>
          <p:nvSpPr>
            <p:cNvPr id="125" name="L-Shape 124"/>
            <p:cNvSpPr/>
            <p:nvPr/>
          </p:nvSpPr>
          <p:spPr>
            <a:xfrm>
              <a:off x="2214546" y="2714620"/>
              <a:ext cx="285752" cy="642942"/>
            </a:xfrm>
            <a:prstGeom prst="corner">
              <a:avLst>
                <a:gd name="adj1" fmla="val 6463"/>
                <a:gd name="adj2" fmla="val 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L-Shape 125"/>
            <p:cNvSpPr/>
            <p:nvPr/>
          </p:nvSpPr>
          <p:spPr>
            <a:xfrm flipH="1">
              <a:off x="1928794" y="2714620"/>
              <a:ext cx="285752" cy="642942"/>
            </a:xfrm>
            <a:prstGeom prst="corner">
              <a:avLst>
                <a:gd name="adj1" fmla="val 6463"/>
                <a:gd name="adj2" fmla="val 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1857356" y="4572008"/>
            <a:ext cx="500066" cy="428628"/>
            <a:chOff x="1928794" y="2714620"/>
            <a:chExt cx="571504" cy="642942"/>
          </a:xfrm>
        </p:grpSpPr>
        <p:sp>
          <p:nvSpPr>
            <p:cNvPr id="128" name="L-Shape 127"/>
            <p:cNvSpPr/>
            <p:nvPr/>
          </p:nvSpPr>
          <p:spPr>
            <a:xfrm>
              <a:off x="2214546" y="2714620"/>
              <a:ext cx="285752" cy="642942"/>
            </a:xfrm>
            <a:prstGeom prst="corner">
              <a:avLst>
                <a:gd name="adj1" fmla="val 6463"/>
                <a:gd name="adj2" fmla="val 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L-Shape 128"/>
            <p:cNvSpPr/>
            <p:nvPr/>
          </p:nvSpPr>
          <p:spPr>
            <a:xfrm flipH="1">
              <a:off x="1928794" y="2714620"/>
              <a:ext cx="285752" cy="642942"/>
            </a:xfrm>
            <a:prstGeom prst="corner">
              <a:avLst>
                <a:gd name="adj1" fmla="val 6463"/>
                <a:gd name="adj2" fmla="val 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4" name="Group 133"/>
          <p:cNvGrpSpPr/>
          <p:nvPr/>
        </p:nvGrpSpPr>
        <p:grpSpPr>
          <a:xfrm>
            <a:off x="3286116" y="-220975"/>
            <a:ext cx="6000792" cy="6858378"/>
            <a:chOff x="3286116" y="-220975"/>
            <a:chExt cx="6000792" cy="6858378"/>
          </a:xfrm>
        </p:grpSpPr>
        <p:grpSp>
          <p:nvGrpSpPr>
            <p:cNvPr id="93" name="Group 92"/>
            <p:cNvGrpSpPr/>
            <p:nvPr/>
          </p:nvGrpSpPr>
          <p:grpSpPr>
            <a:xfrm rot="12460142">
              <a:off x="5528002" y="-220975"/>
              <a:ext cx="1285884" cy="1357322"/>
              <a:chOff x="7000892" y="5429264"/>
              <a:chExt cx="1357322" cy="1357322"/>
            </a:xfrm>
          </p:grpSpPr>
          <p:grpSp>
            <p:nvGrpSpPr>
              <p:cNvPr id="94" name="Group 55"/>
              <p:cNvGrpSpPr/>
              <p:nvPr/>
            </p:nvGrpSpPr>
            <p:grpSpPr>
              <a:xfrm>
                <a:off x="7000892" y="5786454"/>
                <a:ext cx="1357322" cy="1000132"/>
                <a:chOff x="7000892" y="5786454"/>
                <a:chExt cx="1357322" cy="1000132"/>
              </a:xfrm>
            </p:grpSpPr>
            <p:sp>
              <p:nvSpPr>
                <p:cNvPr id="99" name="Arc 98"/>
                <p:cNvSpPr/>
                <p:nvPr/>
              </p:nvSpPr>
              <p:spPr>
                <a:xfrm>
                  <a:off x="7000892" y="6143644"/>
                  <a:ext cx="857256" cy="642942"/>
                </a:xfrm>
                <a:prstGeom prst="arc">
                  <a:avLst>
                    <a:gd name="adj1" fmla="val 12879691"/>
                    <a:gd name="adj2" fmla="val 21494361"/>
                  </a:avLst>
                </a:prstGeom>
                <a:ln w="762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Arc 99"/>
                <p:cNvSpPr/>
                <p:nvPr/>
              </p:nvSpPr>
              <p:spPr>
                <a:xfrm flipH="1">
                  <a:off x="7786710" y="5786454"/>
                  <a:ext cx="571504" cy="714380"/>
                </a:xfrm>
                <a:prstGeom prst="arc">
                  <a:avLst>
                    <a:gd name="adj1" fmla="val 14896623"/>
                    <a:gd name="adj2" fmla="val 3414242"/>
                  </a:avLst>
                </a:prstGeom>
                <a:ln w="762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Block Arc 100"/>
                <p:cNvSpPr/>
                <p:nvPr/>
              </p:nvSpPr>
              <p:spPr>
                <a:xfrm rot="19628515">
                  <a:off x="7357207" y="5808578"/>
                  <a:ext cx="571504" cy="428628"/>
                </a:xfrm>
                <a:prstGeom prst="blockArc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95" name="Group 62"/>
              <p:cNvGrpSpPr/>
              <p:nvPr/>
            </p:nvGrpSpPr>
            <p:grpSpPr>
              <a:xfrm>
                <a:off x="7000892" y="5429264"/>
                <a:ext cx="715174" cy="500066"/>
                <a:chOff x="7000892" y="5429264"/>
                <a:chExt cx="715174" cy="500066"/>
              </a:xfrm>
            </p:grpSpPr>
            <p:cxnSp>
              <p:nvCxnSpPr>
                <p:cNvPr id="96" name="Straight Connector 95"/>
                <p:cNvCxnSpPr/>
                <p:nvPr/>
              </p:nvCxnSpPr>
              <p:spPr>
                <a:xfrm>
                  <a:off x="7000892" y="5786454"/>
                  <a:ext cx="357190" cy="14287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/>
                <p:cNvCxnSpPr/>
                <p:nvPr/>
              </p:nvCxnSpPr>
              <p:spPr>
                <a:xfrm rot="16200000" flipH="1">
                  <a:off x="7322363" y="5607859"/>
                  <a:ext cx="214314" cy="14287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 rot="5400000">
                  <a:off x="7572396" y="5571346"/>
                  <a:ext cx="285752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33" name="Group 132"/>
            <p:cNvGrpSpPr/>
            <p:nvPr/>
          </p:nvGrpSpPr>
          <p:grpSpPr>
            <a:xfrm>
              <a:off x="3286116" y="214290"/>
              <a:ext cx="6000792" cy="6423113"/>
              <a:chOff x="3286116" y="214290"/>
              <a:chExt cx="6000792" cy="6423113"/>
            </a:xfrm>
          </p:grpSpPr>
          <p:grpSp>
            <p:nvGrpSpPr>
              <p:cNvPr id="81" name="Group 80"/>
              <p:cNvGrpSpPr/>
              <p:nvPr/>
            </p:nvGrpSpPr>
            <p:grpSpPr>
              <a:xfrm>
                <a:off x="4064853" y="570934"/>
                <a:ext cx="4750535" cy="5158352"/>
                <a:chOff x="4064853" y="570934"/>
                <a:chExt cx="4750535" cy="5158352"/>
              </a:xfrm>
            </p:grpSpPr>
            <p:sp>
              <p:nvSpPr>
                <p:cNvPr id="41" name="AutoShape 16"/>
                <p:cNvSpPr>
                  <a:spLocks noChangeArrowheads="1"/>
                </p:cNvSpPr>
                <p:nvPr/>
              </p:nvSpPr>
              <p:spPr bwMode="auto">
                <a:xfrm rot="18007661">
                  <a:off x="3200480" y="1435307"/>
                  <a:ext cx="4167146" cy="2438400"/>
                </a:xfrm>
                <a:prstGeom prst="diamond">
                  <a:avLst/>
                </a:prstGeom>
                <a:solidFill>
                  <a:srgbClr val="CCFF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AutoShape 17"/>
                <p:cNvSpPr>
                  <a:spLocks noChangeArrowheads="1"/>
                </p:cNvSpPr>
                <p:nvPr/>
              </p:nvSpPr>
              <p:spPr bwMode="auto">
                <a:xfrm>
                  <a:off x="4214810" y="3214686"/>
                  <a:ext cx="4191000" cy="2514600"/>
                </a:xfrm>
                <a:prstGeom prst="diamond">
                  <a:avLst/>
                </a:prstGeom>
                <a:solidFill>
                  <a:srgbClr val="CCFF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AutoShape 166"/>
                <p:cNvSpPr>
                  <a:spLocks noChangeArrowheads="1"/>
                </p:cNvSpPr>
                <p:nvPr/>
              </p:nvSpPr>
              <p:spPr bwMode="auto">
                <a:xfrm rot="3619277">
                  <a:off x="5299355" y="1476103"/>
                  <a:ext cx="4166770" cy="2390128"/>
                </a:xfrm>
                <a:prstGeom prst="diamond">
                  <a:avLst/>
                </a:prstGeom>
                <a:solidFill>
                  <a:srgbClr val="CCFF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Text Box 228"/>
                <p:cNvSpPr txBox="1">
                  <a:spLocks noChangeArrowheads="1"/>
                </p:cNvSpPr>
                <p:nvPr/>
              </p:nvSpPr>
              <p:spPr bwMode="auto">
                <a:xfrm rot="20032973">
                  <a:off x="4210221" y="1934489"/>
                  <a:ext cx="2080307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sz="3600" b="1" i="1" baseline="-25000" err="1">
                      <a:latin typeface="Arial" charset="0"/>
                    </a:rPr>
                    <a:t>Mphc</a:t>
                  </a:r>
                  <a:r>
                    <a:rPr lang="en-US" sz="3600" b="1" i="1" baseline="-25000">
                      <a:latin typeface="Arial" charset="0"/>
                    </a:rPr>
                    <a:t>  </a:t>
                  </a:r>
                  <a:r>
                    <a:rPr lang="en-US" sz="3600" b="1" i="1" baseline="-25000" err="1">
                      <a:latin typeface="Arial" charset="0"/>
                    </a:rPr>
                    <a:t>đứng</a:t>
                  </a:r>
                  <a:endParaRPr lang="en-US" sz="3600" b="1" i="1" baseline="-25000">
                    <a:latin typeface="Arial" charset="0"/>
                  </a:endParaRPr>
                </a:p>
              </p:txBody>
            </p:sp>
            <p:sp>
              <p:nvSpPr>
                <p:cNvPr id="45" name="Text Box 229"/>
                <p:cNvSpPr txBox="1">
                  <a:spLocks noChangeArrowheads="1"/>
                </p:cNvSpPr>
                <p:nvPr/>
              </p:nvSpPr>
              <p:spPr bwMode="auto">
                <a:xfrm rot="1744436">
                  <a:off x="6386619" y="1818419"/>
                  <a:ext cx="2300954" cy="4206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sz="3200" b="1" i="1" baseline="-25000" err="1">
                      <a:latin typeface="Arial" charset="0"/>
                    </a:rPr>
                    <a:t>Mphc</a:t>
                  </a:r>
                  <a:r>
                    <a:rPr lang="en-US" sz="3200" b="1" i="1" baseline="-25000">
                      <a:latin typeface="Arial" charset="0"/>
                    </a:rPr>
                    <a:t> </a:t>
                  </a:r>
                  <a:r>
                    <a:rPr lang="en-US" sz="3200" b="1" i="1" baseline="-25000" err="1" smtClean="0">
                      <a:latin typeface="Arial" charset="0"/>
                    </a:rPr>
                    <a:t>cạnh</a:t>
                  </a:r>
                  <a:endParaRPr lang="en-US" sz="3200" b="1" i="1" baseline="-25000">
                    <a:latin typeface="Arial" charset="0"/>
                  </a:endParaRPr>
                </a:p>
              </p:txBody>
            </p:sp>
            <p:sp>
              <p:nvSpPr>
                <p:cNvPr id="46" name="Text Box 230"/>
                <p:cNvSpPr txBox="1">
                  <a:spLocks noChangeArrowheads="1"/>
                </p:cNvSpPr>
                <p:nvPr/>
              </p:nvSpPr>
              <p:spPr bwMode="auto">
                <a:xfrm rot="19446277">
                  <a:off x="5864468" y="4801283"/>
                  <a:ext cx="2067277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sz="2400" b="1" i="1" err="1" smtClean="0">
                      <a:latin typeface="Arial" charset="0"/>
                    </a:rPr>
                    <a:t>Mphc</a:t>
                  </a:r>
                  <a:r>
                    <a:rPr lang="en-US" sz="2400" b="1" i="1" smtClean="0">
                      <a:latin typeface="Arial" charset="0"/>
                    </a:rPr>
                    <a:t> </a:t>
                  </a:r>
                  <a:r>
                    <a:rPr lang="en-US" sz="2400" b="1" i="1" err="1" smtClean="0">
                      <a:latin typeface="Arial" charset="0"/>
                    </a:rPr>
                    <a:t>bằng</a:t>
                  </a:r>
                  <a:endParaRPr lang="en-US" sz="2400" b="1" i="1" baseline="-25000">
                    <a:latin typeface="Arial" charset="0"/>
                  </a:endParaRPr>
                </a:p>
              </p:txBody>
            </p:sp>
            <p:grpSp>
              <p:nvGrpSpPr>
                <p:cNvPr id="47" name="Group 46"/>
                <p:cNvGrpSpPr/>
                <p:nvPr/>
              </p:nvGrpSpPr>
              <p:grpSpPr>
                <a:xfrm>
                  <a:off x="5500694" y="2500306"/>
                  <a:ext cx="1752608" cy="1858969"/>
                  <a:chOff x="5486400" y="2500306"/>
                  <a:chExt cx="1752608" cy="1858969"/>
                </a:xfrm>
              </p:grpSpPr>
              <p:sp>
                <p:nvSpPr>
                  <p:cNvPr id="48" name="AutoShape 237"/>
                  <p:cNvSpPr>
                    <a:spLocks noChangeArrowheads="1"/>
                  </p:cNvSpPr>
                  <p:nvPr/>
                </p:nvSpPr>
                <p:spPr bwMode="auto">
                  <a:xfrm rot="12109102" flipH="1">
                    <a:off x="5486400" y="2971800"/>
                    <a:ext cx="901700" cy="1147763"/>
                  </a:xfrm>
                  <a:prstGeom prst="parallelogram">
                    <a:avLst>
                      <a:gd name="adj" fmla="val 53259"/>
                    </a:avLst>
                  </a:prstGeom>
                  <a:solidFill>
                    <a:srgbClr val="FFCC99"/>
                  </a:solidFill>
                  <a:ln w="9525">
                    <a:solidFill>
                      <a:srgbClr val="FFCC99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49" name="Group 43"/>
                  <p:cNvGrpSpPr/>
                  <p:nvPr/>
                </p:nvGrpSpPr>
                <p:grpSpPr>
                  <a:xfrm>
                    <a:off x="5715008" y="2500306"/>
                    <a:ext cx="1524000" cy="1858969"/>
                    <a:chOff x="5715008" y="2500306"/>
                    <a:chExt cx="1524000" cy="1858969"/>
                  </a:xfrm>
                </p:grpSpPr>
                <p:grpSp>
                  <p:nvGrpSpPr>
                    <p:cNvPr id="50" name="Group 42"/>
                    <p:cNvGrpSpPr/>
                    <p:nvPr/>
                  </p:nvGrpSpPr>
                  <p:grpSpPr>
                    <a:xfrm>
                      <a:off x="5800725" y="2544763"/>
                      <a:ext cx="1438275" cy="1814512"/>
                      <a:chOff x="5800725" y="2544763"/>
                      <a:chExt cx="1438275" cy="1814512"/>
                    </a:xfrm>
                  </p:grpSpPr>
                  <p:sp>
                    <p:nvSpPr>
                      <p:cNvPr id="67" name="AutoShape 231"/>
                      <p:cNvSpPr>
                        <a:spLocks noChangeArrowheads="1"/>
                      </p:cNvSpPr>
                      <p:nvPr/>
                    </p:nvSpPr>
                    <p:spPr bwMode="auto">
                      <a:xfrm rot="1235810">
                        <a:off x="5800725" y="2544763"/>
                        <a:ext cx="914400" cy="533400"/>
                      </a:xfrm>
                      <a:prstGeom prst="parallelogram">
                        <a:avLst>
                          <a:gd name="adj" fmla="val 84405"/>
                        </a:avLst>
                      </a:prstGeom>
                      <a:solidFill>
                        <a:srgbClr val="FFCC99"/>
                      </a:solidFill>
                      <a:ln w="25400">
                        <a:solidFill>
                          <a:srgbClr val="FFCC99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8" name="AutoShape 232"/>
                      <p:cNvSpPr>
                        <a:spLocks noChangeArrowheads="1"/>
                      </p:cNvSpPr>
                      <p:nvPr/>
                    </p:nvSpPr>
                    <p:spPr bwMode="auto">
                      <a:xfrm rot="5400000" flipV="1">
                        <a:off x="5943600" y="3368675"/>
                        <a:ext cx="1371600" cy="609600"/>
                      </a:xfrm>
                      <a:prstGeom prst="parallelogram">
                        <a:avLst>
                          <a:gd name="adj" fmla="val 57333"/>
                        </a:avLst>
                      </a:prstGeom>
                      <a:solidFill>
                        <a:srgbClr val="FFCC99"/>
                      </a:solidFill>
                      <a:ln w="25400">
                        <a:solidFill>
                          <a:srgbClr val="FFCC99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9" name="AutoShape 233"/>
                      <p:cNvSpPr>
                        <a:spLocks noChangeArrowheads="1"/>
                      </p:cNvSpPr>
                      <p:nvPr/>
                    </p:nvSpPr>
                    <p:spPr bwMode="auto">
                      <a:xfrm rot="5400000">
                        <a:off x="5638800" y="3673475"/>
                        <a:ext cx="1143000" cy="228600"/>
                      </a:xfrm>
                      <a:prstGeom prst="parallelogram">
                        <a:avLst>
                          <a:gd name="adj" fmla="val 43750"/>
                        </a:avLst>
                      </a:prstGeom>
                      <a:solidFill>
                        <a:srgbClr val="FFCC99"/>
                      </a:solidFill>
                      <a:ln w="9525">
                        <a:solidFill>
                          <a:srgbClr val="FFCC99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0" name="AutoShape 234"/>
                      <p:cNvSpPr>
                        <a:spLocks noChangeArrowheads="1"/>
                      </p:cNvSpPr>
                      <p:nvPr/>
                    </p:nvSpPr>
                    <p:spPr bwMode="auto">
                      <a:xfrm flipH="1">
                        <a:off x="6096000" y="2911475"/>
                        <a:ext cx="228600" cy="381000"/>
                      </a:xfrm>
                      <a:prstGeom prst="triangle">
                        <a:avLst>
                          <a:gd name="adj" fmla="val 100000"/>
                        </a:avLst>
                      </a:prstGeom>
                      <a:solidFill>
                        <a:srgbClr val="FFCC99"/>
                      </a:solidFill>
                      <a:ln w="9525">
                        <a:solidFill>
                          <a:srgbClr val="FFCC99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1" name="Line 235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6934200" y="3597275"/>
                        <a:ext cx="219075" cy="153988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2" name="AutoShape 236"/>
                      <p:cNvSpPr>
                        <a:spLocks noChangeArrowheads="1"/>
                      </p:cNvSpPr>
                      <p:nvPr/>
                    </p:nvSpPr>
                    <p:spPr bwMode="auto">
                      <a:xfrm rot="21333909">
                        <a:off x="6323013" y="3678238"/>
                        <a:ext cx="914400" cy="376237"/>
                      </a:xfrm>
                      <a:prstGeom prst="diamond">
                        <a:avLst/>
                      </a:prstGeom>
                      <a:solidFill>
                        <a:srgbClr val="FFCC99"/>
                      </a:solidFill>
                      <a:ln w="9525">
                        <a:solidFill>
                          <a:srgbClr val="FFCC99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3" name="AutoShape 238"/>
                      <p:cNvSpPr>
                        <a:spLocks noChangeArrowheads="1"/>
                      </p:cNvSpPr>
                      <p:nvPr/>
                    </p:nvSpPr>
                    <p:spPr bwMode="auto">
                      <a:xfrm rot="2821370">
                        <a:off x="6292850" y="2736850"/>
                        <a:ext cx="533400" cy="609600"/>
                      </a:xfrm>
                      <a:prstGeom prst="parallelogram">
                        <a:avLst>
                          <a:gd name="adj" fmla="val 37644"/>
                        </a:avLst>
                      </a:prstGeom>
                      <a:solidFill>
                        <a:srgbClr val="FFCC99"/>
                      </a:solidFill>
                      <a:ln w="9525">
                        <a:solidFill>
                          <a:srgbClr val="FFCC99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4" name="AutoShape 23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172200" y="3063875"/>
                        <a:ext cx="457200" cy="685800"/>
                      </a:xfrm>
                      <a:prstGeom prst="octagon">
                        <a:avLst>
                          <a:gd name="adj" fmla="val 29287"/>
                        </a:avLst>
                      </a:prstGeom>
                      <a:solidFill>
                        <a:srgbClr val="FFCC99"/>
                      </a:solidFill>
                      <a:ln w="9525">
                        <a:solidFill>
                          <a:srgbClr val="FFCC99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5" name="AutoShape 25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705600" y="3368675"/>
                        <a:ext cx="533400" cy="381000"/>
                      </a:xfrm>
                      <a:prstGeom prst="diamond">
                        <a:avLst/>
                      </a:prstGeom>
                      <a:solidFill>
                        <a:srgbClr val="FFCC99"/>
                      </a:solidFill>
                      <a:ln w="9525">
                        <a:solidFill>
                          <a:srgbClr val="FFCC99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6" name="AutoShape 252"/>
                      <p:cNvSpPr>
                        <a:spLocks noChangeArrowheads="1"/>
                      </p:cNvSpPr>
                      <p:nvPr/>
                    </p:nvSpPr>
                    <p:spPr bwMode="auto">
                      <a:xfrm flipH="1">
                        <a:off x="6934200" y="3597275"/>
                        <a:ext cx="304800" cy="228600"/>
                      </a:xfrm>
                      <a:prstGeom prst="rtTriangle">
                        <a:avLst/>
                      </a:prstGeom>
                      <a:solidFill>
                        <a:srgbClr val="FFCC99"/>
                      </a:solidFill>
                      <a:ln w="9525">
                        <a:solidFill>
                          <a:srgbClr val="FFCC99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7" name="AutoShape 25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010400" y="3673475"/>
                        <a:ext cx="152400" cy="152400"/>
                      </a:xfrm>
                      <a:prstGeom prst="octagon">
                        <a:avLst>
                          <a:gd name="adj" fmla="val 29287"/>
                        </a:avLst>
                      </a:prstGeom>
                      <a:solidFill>
                        <a:srgbClr val="FFCC99"/>
                      </a:solidFill>
                      <a:ln w="9525">
                        <a:solidFill>
                          <a:srgbClr val="FFCC99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51" name="Group 41"/>
                    <p:cNvGrpSpPr/>
                    <p:nvPr/>
                  </p:nvGrpSpPr>
                  <p:grpSpPr>
                    <a:xfrm>
                      <a:off x="5715008" y="2500306"/>
                      <a:ext cx="1524000" cy="1828800"/>
                      <a:chOff x="5715000" y="2530475"/>
                      <a:chExt cx="1524000" cy="1828800"/>
                    </a:xfrm>
                  </p:grpSpPr>
                  <p:sp>
                    <p:nvSpPr>
                      <p:cNvPr id="52" name="Line 24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715000" y="2911475"/>
                        <a:ext cx="0" cy="114300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Line 24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715000" y="2911475"/>
                        <a:ext cx="381000" cy="22860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4" name="Line 24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715000" y="4054475"/>
                        <a:ext cx="533400" cy="30480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5" name="Line 2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248400" y="3368675"/>
                        <a:ext cx="0" cy="99060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6" name="Line 24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096000" y="3140075"/>
                        <a:ext cx="152400" cy="22860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7" name="Line 24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81800" y="2759075"/>
                        <a:ext cx="152400" cy="22860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8" name="Line 24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6248400" y="3825875"/>
                        <a:ext cx="990600" cy="53340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9" name="Line 247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6248400" y="2987675"/>
                        <a:ext cx="685800" cy="38100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0" name="Line 24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400800" y="2530475"/>
                        <a:ext cx="381000" cy="22860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1" name="Line 249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5715000" y="2530475"/>
                        <a:ext cx="685800" cy="38100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2" name="Line 250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6096000" y="2759075"/>
                        <a:ext cx="685800" cy="38100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3" name="Line 25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934200" y="2987675"/>
                        <a:ext cx="0" cy="68580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4" name="Line 25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239000" y="3521075"/>
                        <a:ext cx="0" cy="30480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5" name="Line 25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6934200" y="3521075"/>
                        <a:ext cx="304800" cy="15240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6" name="Line 257"/>
                      <p:cNvSpPr>
                        <a:spLocks noChangeShapeType="1"/>
                      </p:cNvSpPr>
                      <p:nvPr/>
                    </p:nvSpPr>
                    <p:spPr bwMode="auto">
                      <a:xfrm flipH="1" flipV="1">
                        <a:off x="6934200" y="3368675"/>
                        <a:ext cx="304800" cy="152400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sp>
              <p:nvSpPr>
                <p:cNvPr id="78" name="AutoShape 258"/>
                <p:cNvSpPr>
                  <a:spLocks noChangeArrowheads="1"/>
                </p:cNvSpPr>
                <p:nvPr/>
              </p:nvSpPr>
              <p:spPr bwMode="auto">
                <a:xfrm rot="5400000">
                  <a:off x="5810069" y="1063300"/>
                  <a:ext cx="721443" cy="457200"/>
                </a:xfrm>
                <a:prstGeom prst="rightArrow">
                  <a:avLst>
                    <a:gd name="adj1" fmla="val 50000"/>
                    <a:gd name="adj2" fmla="val 36198"/>
                  </a:avLst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9" name="AutoShape 259"/>
                <p:cNvSpPr>
                  <a:spLocks noChangeArrowheads="1"/>
                </p:cNvSpPr>
                <p:nvPr/>
              </p:nvSpPr>
              <p:spPr bwMode="auto">
                <a:xfrm rot="19334067">
                  <a:off x="4267200" y="5029200"/>
                  <a:ext cx="661988" cy="457200"/>
                </a:xfrm>
                <a:prstGeom prst="rightArrow">
                  <a:avLst>
                    <a:gd name="adj1" fmla="val 50000"/>
                    <a:gd name="adj2" fmla="val 36198"/>
                  </a:avLst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0" name="AutoShape 260"/>
                <p:cNvSpPr>
                  <a:spLocks noChangeArrowheads="1"/>
                </p:cNvSpPr>
                <p:nvPr/>
              </p:nvSpPr>
              <p:spPr bwMode="auto">
                <a:xfrm rot="12695512">
                  <a:off x="8153400" y="4953000"/>
                  <a:ext cx="661988" cy="457200"/>
                </a:xfrm>
                <a:prstGeom prst="rightArrow">
                  <a:avLst>
                    <a:gd name="adj1" fmla="val 50000"/>
                    <a:gd name="adj2" fmla="val 36198"/>
                  </a:avLst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4" name="Group 83"/>
              <p:cNvGrpSpPr/>
              <p:nvPr/>
            </p:nvGrpSpPr>
            <p:grpSpPr>
              <a:xfrm>
                <a:off x="7286644" y="5143512"/>
                <a:ext cx="1357322" cy="1357322"/>
                <a:chOff x="7000892" y="5429264"/>
                <a:chExt cx="1357322" cy="1357322"/>
              </a:xfrm>
            </p:grpSpPr>
            <p:grpSp>
              <p:nvGrpSpPr>
                <p:cNvPr id="85" name="Group 55"/>
                <p:cNvGrpSpPr/>
                <p:nvPr/>
              </p:nvGrpSpPr>
              <p:grpSpPr>
                <a:xfrm>
                  <a:off x="7000892" y="5786454"/>
                  <a:ext cx="1357322" cy="1000132"/>
                  <a:chOff x="7000892" y="5786454"/>
                  <a:chExt cx="1357322" cy="1000132"/>
                </a:xfrm>
              </p:grpSpPr>
              <p:sp>
                <p:nvSpPr>
                  <p:cNvPr id="90" name="Arc 89"/>
                  <p:cNvSpPr/>
                  <p:nvPr/>
                </p:nvSpPr>
                <p:spPr>
                  <a:xfrm>
                    <a:off x="7000892" y="6143644"/>
                    <a:ext cx="857256" cy="642942"/>
                  </a:xfrm>
                  <a:prstGeom prst="arc">
                    <a:avLst>
                      <a:gd name="adj1" fmla="val 12879691"/>
                      <a:gd name="adj2" fmla="val 21494361"/>
                    </a:avLst>
                  </a:prstGeom>
                  <a:ln w="762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1" name="Arc 90"/>
                  <p:cNvSpPr/>
                  <p:nvPr/>
                </p:nvSpPr>
                <p:spPr>
                  <a:xfrm flipH="1">
                    <a:off x="7786710" y="5786454"/>
                    <a:ext cx="571504" cy="714380"/>
                  </a:xfrm>
                  <a:prstGeom prst="arc">
                    <a:avLst>
                      <a:gd name="adj1" fmla="val 14896623"/>
                      <a:gd name="adj2" fmla="val 3414242"/>
                    </a:avLst>
                  </a:prstGeom>
                  <a:ln w="762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2" name="Block Arc 91"/>
                  <p:cNvSpPr/>
                  <p:nvPr/>
                </p:nvSpPr>
                <p:spPr>
                  <a:xfrm rot="19628515">
                    <a:off x="7357207" y="5808578"/>
                    <a:ext cx="571504" cy="428628"/>
                  </a:xfrm>
                  <a:prstGeom prst="blockArc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6" name="Group 62"/>
                <p:cNvGrpSpPr/>
                <p:nvPr/>
              </p:nvGrpSpPr>
              <p:grpSpPr>
                <a:xfrm>
                  <a:off x="7000892" y="5429264"/>
                  <a:ext cx="715174" cy="500066"/>
                  <a:chOff x="7000892" y="5429264"/>
                  <a:chExt cx="715174" cy="500066"/>
                </a:xfrm>
              </p:grpSpPr>
              <p:cxnSp>
                <p:nvCxnSpPr>
                  <p:cNvPr id="87" name="Straight Connector 86"/>
                  <p:cNvCxnSpPr/>
                  <p:nvPr/>
                </p:nvCxnSpPr>
                <p:spPr>
                  <a:xfrm>
                    <a:off x="7000892" y="5786454"/>
                    <a:ext cx="357190" cy="142876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" name="Straight Connector 87"/>
                  <p:cNvCxnSpPr/>
                  <p:nvPr/>
                </p:nvCxnSpPr>
                <p:spPr>
                  <a:xfrm rot="16200000" flipH="1">
                    <a:off x="7322363" y="5607859"/>
                    <a:ext cx="214314" cy="142876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Straight Connector 88"/>
                  <p:cNvCxnSpPr/>
                  <p:nvPr/>
                </p:nvCxnSpPr>
                <p:spPr>
                  <a:xfrm rot="5400000">
                    <a:off x="7572396" y="5571346"/>
                    <a:ext cx="285752" cy="1588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02" name="Group 101"/>
              <p:cNvGrpSpPr/>
              <p:nvPr/>
            </p:nvGrpSpPr>
            <p:grpSpPr>
              <a:xfrm rot="3927028">
                <a:off x="4279941" y="5280081"/>
                <a:ext cx="1357322" cy="1357322"/>
                <a:chOff x="7000892" y="5429264"/>
                <a:chExt cx="1357322" cy="1357322"/>
              </a:xfrm>
            </p:grpSpPr>
            <p:grpSp>
              <p:nvGrpSpPr>
                <p:cNvPr id="103" name="Group 55"/>
                <p:cNvGrpSpPr/>
                <p:nvPr/>
              </p:nvGrpSpPr>
              <p:grpSpPr>
                <a:xfrm>
                  <a:off x="7000892" y="5786454"/>
                  <a:ext cx="1357322" cy="1000132"/>
                  <a:chOff x="7000892" y="5786454"/>
                  <a:chExt cx="1357322" cy="1000132"/>
                </a:xfrm>
              </p:grpSpPr>
              <p:sp>
                <p:nvSpPr>
                  <p:cNvPr id="108" name="Arc 107"/>
                  <p:cNvSpPr/>
                  <p:nvPr/>
                </p:nvSpPr>
                <p:spPr>
                  <a:xfrm>
                    <a:off x="7000892" y="6143644"/>
                    <a:ext cx="857256" cy="642942"/>
                  </a:xfrm>
                  <a:prstGeom prst="arc">
                    <a:avLst>
                      <a:gd name="adj1" fmla="val 12879691"/>
                      <a:gd name="adj2" fmla="val 21494361"/>
                    </a:avLst>
                  </a:prstGeom>
                  <a:ln w="762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9" name="Arc 108"/>
                  <p:cNvSpPr/>
                  <p:nvPr/>
                </p:nvSpPr>
                <p:spPr>
                  <a:xfrm flipH="1">
                    <a:off x="7786710" y="5786454"/>
                    <a:ext cx="571504" cy="714380"/>
                  </a:xfrm>
                  <a:prstGeom prst="arc">
                    <a:avLst>
                      <a:gd name="adj1" fmla="val 14896623"/>
                      <a:gd name="adj2" fmla="val 3414242"/>
                    </a:avLst>
                  </a:prstGeom>
                  <a:ln w="762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0" name="Block Arc 109"/>
                  <p:cNvSpPr/>
                  <p:nvPr/>
                </p:nvSpPr>
                <p:spPr>
                  <a:xfrm rot="19628515">
                    <a:off x="7357207" y="5808578"/>
                    <a:ext cx="571504" cy="428628"/>
                  </a:xfrm>
                  <a:prstGeom prst="blockArc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04" name="Group 62"/>
                <p:cNvGrpSpPr/>
                <p:nvPr/>
              </p:nvGrpSpPr>
              <p:grpSpPr>
                <a:xfrm>
                  <a:off x="7000892" y="5429264"/>
                  <a:ext cx="715174" cy="500066"/>
                  <a:chOff x="7000892" y="5429264"/>
                  <a:chExt cx="715174" cy="500066"/>
                </a:xfrm>
              </p:grpSpPr>
              <p:cxnSp>
                <p:nvCxnSpPr>
                  <p:cNvPr id="105" name="Straight Connector 104"/>
                  <p:cNvCxnSpPr/>
                  <p:nvPr/>
                </p:nvCxnSpPr>
                <p:spPr>
                  <a:xfrm>
                    <a:off x="7000892" y="5786454"/>
                    <a:ext cx="357190" cy="142876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6" name="Straight Connector 105"/>
                  <p:cNvCxnSpPr/>
                  <p:nvPr/>
                </p:nvCxnSpPr>
                <p:spPr>
                  <a:xfrm rot="16200000" flipH="1">
                    <a:off x="7322363" y="5607859"/>
                    <a:ext cx="214314" cy="142876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7" name="Straight Connector 106"/>
                  <p:cNvCxnSpPr/>
                  <p:nvPr/>
                </p:nvCxnSpPr>
                <p:spPr>
                  <a:xfrm rot="5400000">
                    <a:off x="7572396" y="5571346"/>
                    <a:ext cx="285752" cy="1588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30" name="TextBox 129"/>
              <p:cNvSpPr txBox="1"/>
              <p:nvPr/>
            </p:nvSpPr>
            <p:spPr>
              <a:xfrm>
                <a:off x="6715140" y="214290"/>
                <a:ext cx="121444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err="1" smtClean="0">
                    <a:latin typeface="Times New Roman" pitchFamily="18" charset="0"/>
                    <a:cs typeface="Times New Roman" pitchFamily="18" charset="0"/>
                  </a:rPr>
                  <a:t>Trên</a:t>
                </a:r>
                <a:endParaRPr lang="en-US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1" name="TextBox 130"/>
              <p:cNvSpPr txBox="1"/>
              <p:nvPr/>
            </p:nvSpPr>
            <p:spPr>
              <a:xfrm>
                <a:off x="8072462" y="5572140"/>
                <a:ext cx="121444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err="1" smtClean="0">
                    <a:latin typeface="Times New Roman" pitchFamily="18" charset="0"/>
                    <a:cs typeface="Times New Roman" pitchFamily="18" charset="0"/>
                  </a:rPr>
                  <a:t>Trước</a:t>
                </a:r>
                <a:endParaRPr lang="en-US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2" name="TextBox 131"/>
              <p:cNvSpPr txBox="1"/>
              <p:nvPr/>
            </p:nvSpPr>
            <p:spPr>
              <a:xfrm>
                <a:off x="3286116" y="5643578"/>
                <a:ext cx="121444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err="1" smtClean="0">
                    <a:latin typeface="Times New Roman" pitchFamily="18" charset="0"/>
                    <a:cs typeface="Times New Roman" pitchFamily="18" charset="0"/>
                  </a:rPr>
                  <a:t>Trái</a:t>
                </a:r>
                <a:endParaRPr lang="en-US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uiExpand="1" build="allAtOnce"/>
      <p:bldP spid="1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utoShape 4"/>
          <p:cNvSpPr>
            <a:spLocks noChangeArrowheads="1"/>
          </p:cNvSpPr>
          <p:nvPr/>
        </p:nvSpPr>
        <p:spPr bwMode="auto">
          <a:xfrm rot="18040644">
            <a:off x="745800" y="1321383"/>
            <a:ext cx="4835644" cy="2875508"/>
          </a:xfrm>
          <a:prstGeom prst="diamond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AutoShape 5"/>
          <p:cNvSpPr>
            <a:spLocks noChangeArrowheads="1"/>
          </p:cNvSpPr>
          <p:nvPr/>
        </p:nvSpPr>
        <p:spPr bwMode="auto">
          <a:xfrm rot="3545971">
            <a:off x="4298157" y="1293018"/>
            <a:ext cx="4724400" cy="2900363"/>
          </a:xfrm>
          <a:prstGeom prst="diamond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AutoShape 6"/>
          <p:cNvSpPr>
            <a:spLocks noChangeArrowheads="1"/>
          </p:cNvSpPr>
          <p:nvPr/>
        </p:nvSpPr>
        <p:spPr bwMode="auto">
          <a:xfrm>
            <a:off x="2547938" y="3886200"/>
            <a:ext cx="4724400" cy="2514600"/>
          </a:xfrm>
          <a:prstGeom prst="diamond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AutoShape 7"/>
          <p:cNvSpPr>
            <a:spLocks noChangeArrowheads="1"/>
          </p:cNvSpPr>
          <p:nvPr/>
        </p:nvSpPr>
        <p:spPr bwMode="auto">
          <a:xfrm rot="1235810">
            <a:off x="4005263" y="2681288"/>
            <a:ext cx="914400" cy="533400"/>
          </a:xfrm>
          <a:prstGeom prst="parallelogram">
            <a:avLst>
              <a:gd name="adj" fmla="val 84405"/>
            </a:avLst>
          </a:prstGeom>
          <a:solidFill>
            <a:srgbClr val="FFCC99"/>
          </a:solidFill>
          <a:ln w="25400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5" name="AutoShape 8"/>
          <p:cNvSpPr>
            <a:spLocks noChangeArrowheads="1"/>
          </p:cNvSpPr>
          <p:nvPr/>
        </p:nvSpPr>
        <p:spPr bwMode="auto">
          <a:xfrm rot="5400000" flipV="1">
            <a:off x="4148138" y="3505200"/>
            <a:ext cx="1371600" cy="609600"/>
          </a:xfrm>
          <a:prstGeom prst="parallelogram">
            <a:avLst>
              <a:gd name="adj" fmla="val 57333"/>
            </a:avLst>
          </a:prstGeom>
          <a:solidFill>
            <a:srgbClr val="FFCC99"/>
          </a:solidFill>
          <a:ln w="25400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6" name="AutoShape 9"/>
          <p:cNvSpPr>
            <a:spLocks noChangeArrowheads="1"/>
          </p:cNvSpPr>
          <p:nvPr/>
        </p:nvSpPr>
        <p:spPr bwMode="auto">
          <a:xfrm rot="5400000">
            <a:off x="3843338" y="3810000"/>
            <a:ext cx="1143000" cy="228600"/>
          </a:xfrm>
          <a:prstGeom prst="parallelogram">
            <a:avLst>
              <a:gd name="adj" fmla="val 43750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" name="AutoShape 10"/>
          <p:cNvSpPr>
            <a:spLocks noChangeArrowheads="1"/>
          </p:cNvSpPr>
          <p:nvPr/>
        </p:nvSpPr>
        <p:spPr bwMode="auto">
          <a:xfrm flipH="1">
            <a:off x="4300538" y="3048000"/>
            <a:ext cx="228600" cy="381000"/>
          </a:xfrm>
          <a:prstGeom prst="triangle">
            <a:avLst>
              <a:gd name="adj" fmla="val 100000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8" name="Line 11"/>
          <p:cNvSpPr>
            <a:spLocks noChangeShapeType="1"/>
          </p:cNvSpPr>
          <p:nvPr/>
        </p:nvSpPr>
        <p:spPr bwMode="auto">
          <a:xfrm flipV="1">
            <a:off x="5138738" y="3733800"/>
            <a:ext cx="219075" cy="1539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9" name="AutoShape 12"/>
          <p:cNvSpPr>
            <a:spLocks noChangeArrowheads="1"/>
          </p:cNvSpPr>
          <p:nvPr/>
        </p:nvSpPr>
        <p:spPr bwMode="auto">
          <a:xfrm rot="21333909">
            <a:off x="4527550" y="3814763"/>
            <a:ext cx="914400" cy="376237"/>
          </a:xfrm>
          <a:prstGeom prst="diamond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AutoShape 13"/>
          <p:cNvSpPr>
            <a:spLocks noChangeArrowheads="1"/>
          </p:cNvSpPr>
          <p:nvPr/>
        </p:nvSpPr>
        <p:spPr bwMode="auto">
          <a:xfrm rot="12109102" flipH="1">
            <a:off x="3690938" y="3108325"/>
            <a:ext cx="901700" cy="1147763"/>
          </a:xfrm>
          <a:prstGeom prst="parallelogram">
            <a:avLst>
              <a:gd name="adj" fmla="val 53259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" name="AutoShape 14"/>
          <p:cNvSpPr>
            <a:spLocks noChangeArrowheads="1"/>
          </p:cNvSpPr>
          <p:nvPr/>
        </p:nvSpPr>
        <p:spPr bwMode="auto">
          <a:xfrm rot="2821370">
            <a:off x="4497388" y="2873375"/>
            <a:ext cx="533400" cy="609600"/>
          </a:xfrm>
          <a:prstGeom prst="parallelogram">
            <a:avLst>
              <a:gd name="adj" fmla="val 37644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2" name="AutoShape 15"/>
          <p:cNvSpPr>
            <a:spLocks noChangeArrowheads="1"/>
          </p:cNvSpPr>
          <p:nvPr/>
        </p:nvSpPr>
        <p:spPr bwMode="auto">
          <a:xfrm>
            <a:off x="4376738" y="3200400"/>
            <a:ext cx="457200" cy="685800"/>
          </a:xfrm>
          <a:prstGeom prst="octagon">
            <a:avLst>
              <a:gd name="adj" fmla="val 29287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3" name="Line 16"/>
          <p:cNvSpPr>
            <a:spLocks noChangeShapeType="1"/>
          </p:cNvSpPr>
          <p:nvPr/>
        </p:nvSpPr>
        <p:spPr bwMode="auto">
          <a:xfrm>
            <a:off x="3919538" y="3048000"/>
            <a:ext cx="0" cy="1143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4" name="Line 17"/>
          <p:cNvSpPr>
            <a:spLocks noChangeShapeType="1"/>
          </p:cNvSpPr>
          <p:nvPr/>
        </p:nvSpPr>
        <p:spPr bwMode="auto">
          <a:xfrm>
            <a:off x="3919538" y="3048000"/>
            <a:ext cx="3810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5" name="Line 18"/>
          <p:cNvSpPr>
            <a:spLocks noChangeShapeType="1"/>
          </p:cNvSpPr>
          <p:nvPr/>
        </p:nvSpPr>
        <p:spPr bwMode="auto">
          <a:xfrm>
            <a:off x="3919538" y="4191000"/>
            <a:ext cx="53340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" name="Line 19"/>
          <p:cNvSpPr>
            <a:spLocks noChangeShapeType="1"/>
          </p:cNvSpPr>
          <p:nvPr/>
        </p:nvSpPr>
        <p:spPr bwMode="auto">
          <a:xfrm>
            <a:off x="4452938" y="3505200"/>
            <a:ext cx="0" cy="99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7" name="Line 20"/>
          <p:cNvSpPr>
            <a:spLocks noChangeShapeType="1"/>
          </p:cNvSpPr>
          <p:nvPr/>
        </p:nvSpPr>
        <p:spPr bwMode="auto">
          <a:xfrm>
            <a:off x="4300538" y="3276600"/>
            <a:ext cx="1524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8" name="Line 21"/>
          <p:cNvSpPr>
            <a:spLocks noChangeShapeType="1"/>
          </p:cNvSpPr>
          <p:nvPr/>
        </p:nvSpPr>
        <p:spPr bwMode="auto">
          <a:xfrm>
            <a:off x="4986338" y="2895600"/>
            <a:ext cx="1524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9" name="Line 22"/>
          <p:cNvSpPr>
            <a:spLocks noChangeShapeType="1"/>
          </p:cNvSpPr>
          <p:nvPr/>
        </p:nvSpPr>
        <p:spPr bwMode="auto">
          <a:xfrm flipV="1">
            <a:off x="4452938" y="3962400"/>
            <a:ext cx="9906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" name="Line 23"/>
          <p:cNvSpPr>
            <a:spLocks noChangeShapeType="1"/>
          </p:cNvSpPr>
          <p:nvPr/>
        </p:nvSpPr>
        <p:spPr bwMode="auto">
          <a:xfrm flipV="1">
            <a:off x="4452938" y="3124200"/>
            <a:ext cx="6858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1" name="Line 24"/>
          <p:cNvSpPr>
            <a:spLocks noChangeShapeType="1"/>
          </p:cNvSpPr>
          <p:nvPr/>
        </p:nvSpPr>
        <p:spPr bwMode="auto">
          <a:xfrm>
            <a:off x="4605338" y="2667000"/>
            <a:ext cx="3810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" name="Line 25"/>
          <p:cNvSpPr>
            <a:spLocks noChangeShapeType="1"/>
          </p:cNvSpPr>
          <p:nvPr/>
        </p:nvSpPr>
        <p:spPr bwMode="auto">
          <a:xfrm flipV="1">
            <a:off x="3919538" y="2667000"/>
            <a:ext cx="6858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3" name="Line 26"/>
          <p:cNvSpPr>
            <a:spLocks noChangeShapeType="1"/>
          </p:cNvSpPr>
          <p:nvPr/>
        </p:nvSpPr>
        <p:spPr bwMode="auto">
          <a:xfrm flipV="1">
            <a:off x="4300538" y="2895600"/>
            <a:ext cx="6858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4" name="AutoShape 27"/>
          <p:cNvSpPr>
            <a:spLocks noChangeArrowheads="1"/>
          </p:cNvSpPr>
          <p:nvPr/>
        </p:nvSpPr>
        <p:spPr bwMode="auto">
          <a:xfrm>
            <a:off x="4910138" y="3505200"/>
            <a:ext cx="533400" cy="381000"/>
          </a:xfrm>
          <a:prstGeom prst="diamond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5" name="AutoShape 28"/>
          <p:cNvSpPr>
            <a:spLocks noChangeArrowheads="1"/>
          </p:cNvSpPr>
          <p:nvPr/>
        </p:nvSpPr>
        <p:spPr bwMode="auto">
          <a:xfrm flipH="1">
            <a:off x="5138738" y="3733800"/>
            <a:ext cx="304800" cy="228600"/>
          </a:xfrm>
          <a:prstGeom prst="rtTriangle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Line 29"/>
          <p:cNvSpPr>
            <a:spLocks noChangeShapeType="1"/>
          </p:cNvSpPr>
          <p:nvPr/>
        </p:nvSpPr>
        <p:spPr bwMode="auto">
          <a:xfrm>
            <a:off x="5138738" y="3124200"/>
            <a:ext cx="0" cy="685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7" name="Line 30"/>
          <p:cNvSpPr>
            <a:spLocks noChangeShapeType="1"/>
          </p:cNvSpPr>
          <p:nvPr/>
        </p:nvSpPr>
        <p:spPr bwMode="auto">
          <a:xfrm>
            <a:off x="5443538" y="3657600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8" name="AutoShape 31"/>
          <p:cNvSpPr>
            <a:spLocks noChangeArrowheads="1"/>
          </p:cNvSpPr>
          <p:nvPr/>
        </p:nvSpPr>
        <p:spPr bwMode="auto">
          <a:xfrm>
            <a:off x="5214938" y="3810000"/>
            <a:ext cx="152400" cy="152400"/>
          </a:xfrm>
          <a:prstGeom prst="octagon">
            <a:avLst>
              <a:gd name="adj" fmla="val 29287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Line 32"/>
          <p:cNvSpPr>
            <a:spLocks noChangeShapeType="1"/>
          </p:cNvSpPr>
          <p:nvPr/>
        </p:nvSpPr>
        <p:spPr bwMode="auto">
          <a:xfrm flipV="1">
            <a:off x="5138738" y="3657600"/>
            <a:ext cx="30480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0" name="Line 33"/>
          <p:cNvSpPr>
            <a:spLocks noChangeShapeType="1"/>
          </p:cNvSpPr>
          <p:nvPr/>
        </p:nvSpPr>
        <p:spPr bwMode="auto">
          <a:xfrm flipH="1" flipV="1">
            <a:off x="5138738" y="3505200"/>
            <a:ext cx="30480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" name="Text Box 69"/>
          <p:cNvSpPr txBox="1">
            <a:spLocks noChangeArrowheads="1"/>
          </p:cNvSpPr>
          <p:nvPr/>
        </p:nvSpPr>
        <p:spPr bwMode="auto">
          <a:xfrm rot="19613334">
            <a:off x="2133600" y="1524000"/>
            <a:ext cx="194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i="1">
                <a:latin typeface="Arial" charset="0"/>
              </a:rPr>
              <a:t>Mphc đứng</a:t>
            </a:r>
            <a:endParaRPr lang="en-US" sz="2400" b="1" i="1" baseline="-25000">
              <a:latin typeface="Arial" charset="0"/>
            </a:endParaRPr>
          </a:p>
        </p:txBody>
      </p:sp>
      <p:sp>
        <p:nvSpPr>
          <p:cNvPr id="73" name="Text Box 70"/>
          <p:cNvSpPr txBox="1">
            <a:spLocks noChangeArrowheads="1"/>
          </p:cNvSpPr>
          <p:nvPr/>
        </p:nvSpPr>
        <p:spPr bwMode="auto">
          <a:xfrm rot="20191415">
            <a:off x="3429000" y="4724400"/>
            <a:ext cx="18875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i="1" baseline="-25000">
                <a:latin typeface="Arial" charset="0"/>
              </a:rPr>
              <a:t>Mphc bằng</a:t>
            </a:r>
          </a:p>
        </p:txBody>
      </p:sp>
      <p:sp>
        <p:nvSpPr>
          <p:cNvPr id="74" name="Text Box 71"/>
          <p:cNvSpPr txBox="1">
            <a:spLocks noChangeArrowheads="1"/>
          </p:cNvSpPr>
          <p:nvPr/>
        </p:nvSpPr>
        <p:spPr bwMode="auto">
          <a:xfrm rot="1321485">
            <a:off x="5826125" y="2079625"/>
            <a:ext cx="22050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i="1" baseline="-25000">
                <a:latin typeface="Arial" charset="0"/>
              </a:rPr>
              <a:t>Mphc cạnh</a:t>
            </a:r>
          </a:p>
        </p:txBody>
      </p:sp>
      <p:sp>
        <p:nvSpPr>
          <p:cNvPr id="75" name="AutoShape 72"/>
          <p:cNvSpPr>
            <a:spLocks noChangeArrowheads="1"/>
          </p:cNvSpPr>
          <p:nvPr/>
        </p:nvSpPr>
        <p:spPr bwMode="auto">
          <a:xfrm rot="12436606">
            <a:off x="7391400" y="5105400"/>
            <a:ext cx="661988" cy="1066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" name="AutoShape 73"/>
          <p:cNvSpPr>
            <a:spLocks noChangeArrowheads="1"/>
          </p:cNvSpPr>
          <p:nvPr/>
        </p:nvSpPr>
        <p:spPr bwMode="auto">
          <a:xfrm rot="19872870">
            <a:off x="1600200" y="5638800"/>
            <a:ext cx="661988" cy="457200"/>
          </a:xfrm>
          <a:prstGeom prst="rightArrow">
            <a:avLst>
              <a:gd name="adj1" fmla="val 50000"/>
              <a:gd name="adj2" fmla="val 36198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7" name="AutoShape 74"/>
          <p:cNvSpPr>
            <a:spLocks noChangeArrowheads="1"/>
          </p:cNvSpPr>
          <p:nvPr/>
        </p:nvSpPr>
        <p:spPr bwMode="auto">
          <a:xfrm rot="5236936">
            <a:off x="4377531" y="456407"/>
            <a:ext cx="661987" cy="457200"/>
          </a:xfrm>
          <a:prstGeom prst="rightArrow">
            <a:avLst>
              <a:gd name="adj1" fmla="val 50000"/>
              <a:gd name="adj2" fmla="val 36198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" name="Text Box 75"/>
          <p:cNvSpPr txBox="1">
            <a:spLocks noChangeArrowheads="1"/>
          </p:cNvSpPr>
          <p:nvPr/>
        </p:nvSpPr>
        <p:spPr bwMode="auto">
          <a:xfrm>
            <a:off x="357158" y="0"/>
            <a:ext cx="359092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u="sng">
                <a:solidFill>
                  <a:srgbClr val="0000FF"/>
                </a:solidFill>
                <a:latin typeface="Arial" charset="0"/>
              </a:rPr>
              <a:t>HÌNH CHIẾU </a:t>
            </a:r>
            <a:r>
              <a:rPr lang="en-US" sz="2400" b="1" u="sng" smtClean="0">
                <a:solidFill>
                  <a:srgbClr val="0000FF"/>
                </a:solidFill>
                <a:latin typeface="Arial" charset="0"/>
              </a:rPr>
              <a:t>ĐỨNG</a:t>
            </a:r>
          </a:p>
          <a:p>
            <a:pPr algn="l">
              <a:spcBef>
                <a:spcPct val="50000"/>
              </a:spcBef>
            </a:pPr>
            <a:r>
              <a:rPr lang="en-US" sz="240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HCĐ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MPCĐ</a:t>
            </a:r>
            <a:endParaRPr lang="en-US" sz="24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AutoShape 76"/>
          <p:cNvSpPr>
            <a:spLocks noChangeArrowheads="1"/>
          </p:cNvSpPr>
          <p:nvPr/>
        </p:nvSpPr>
        <p:spPr bwMode="auto">
          <a:xfrm>
            <a:off x="0" y="0"/>
            <a:ext cx="457200" cy="457200"/>
          </a:xfrm>
          <a:prstGeom prst="star5">
            <a:avLst/>
          </a:prstGeom>
          <a:solidFill>
            <a:srgbClr val="0000FF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0" name="Text Box 85"/>
          <p:cNvSpPr txBox="1">
            <a:spLocks noChangeArrowheads="1"/>
          </p:cNvSpPr>
          <p:nvPr/>
        </p:nvSpPr>
        <p:spPr bwMode="auto">
          <a:xfrm rot="1728071">
            <a:off x="6400800" y="6035675"/>
            <a:ext cx="17256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i="1">
                <a:solidFill>
                  <a:srgbClr val="009900"/>
                </a:solidFill>
                <a:latin typeface="Arial" charset="0"/>
              </a:rPr>
              <a:t>Từ  trước vào</a:t>
            </a:r>
          </a:p>
        </p:txBody>
      </p:sp>
      <p:sp>
        <p:nvSpPr>
          <p:cNvPr id="81" name="Line 132"/>
          <p:cNvSpPr>
            <a:spLocks noChangeShapeType="1"/>
          </p:cNvSpPr>
          <p:nvPr/>
        </p:nvSpPr>
        <p:spPr bwMode="auto">
          <a:xfrm>
            <a:off x="3657600" y="2667000"/>
            <a:ext cx="1771656" cy="976314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2" name="Line 133"/>
          <p:cNvSpPr>
            <a:spLocks noChangeShapeType="1"/>
          </p:cNvSpPr>
          <p:nvPr/>
        </p:nvSpPr>
        <p:spPr bwMode="auto">
          <a:xfrm flipH="1" flipV="1">
            <a:off x="3352800" y="1981200"/>
            <a:ext cx="1219200" cy="6858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3" name="Line 134"/>
          <p:cNvSpPr>
            <a:spLocks noChangeShapeType="1"/>
          </p:cNvSpPr>
          <p:nvPr/>
        </p:nvSpPr>
        <p:spPr bwMode="auto">
          <a:xfrm flipH="1" flipV="1">
            <a:off x="2667000" y="3505200"/>
            <a:ext cx="1219200" cy="6858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4" name="Line 135"/>
          <p:cNvSpPr>
            <a:spLocks noChangeShapeType="1"/>
          </p:cNvSpPr>
          <p:nvPr/>
        </p:nvSpPr>
        <p:spPr bwMode="auto">
          <a:xfrm>
            <a:off x="2667000" y="2590800"/>
            <a:ext cx="1752600" cy="9144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5" name="Line 136"/>
          <p:cNvSpPr>
            <a:spLocks noChangeShapeType="1"/>
          </p:cNvSpPr>
          <p:nvPr/>
        </p:nvSpPr>
        <p:spPr bwMode="auto">
          <a:xfrm flipH="1" flipV="1">
            <a:off x="2667000" y="2362200"/>
            <a:ext cx="1219200" cy="6858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" name="Line 137"/>
          <p:cNvSpPr>
            <a:spLocks noChangeShapeType="1"/>
          </p:cNvSpPr>
          <p:nvPr/>
        </p:nvSpPr>
        <p:spPr bwMode="auto">
          <a:xfrm>
            <a:off x="3352800" y="2209800"/>
            <a:ext cx="1752600" cy="9144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" name="Line 138"/>
          <p:cNvSpPr>
            <a:spLocks noChangeShapeType="1"/>
          </p:cNvSpPr>
          <p:nvPr/>
        </p:nvSpPr>
        <p:spPr bwMode="auto">
          <a:xfrm flipV="1">
            <a:off x="2700338" y="2955925"/>
            <a:ext cx="9906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8" name="Line 139"/>
          <p:cNvSpPr>
            <a:spLocks noChangeShapeType="1"/>
          </p:cNvSpPr>
          <p:nvPr/>
        </p:nvSpPr>
        <p:spPr bwMode="auto">
          <a:xfrm>
            <a:off x="3690938" y="2651125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9" name="Line 140"/>
          <p:cNvSpPr>
            <a:spLocks noChangeShapeType="1"/>
          </p:cNvSpPr>
          <p:nvPr/>
        </p:nvSpPr>
        <p:spPr bwMode="auto">
          <a:xfrm flipV="1">
            <a:off x="3386138" y="2651125"/>
            <a:ext cx="30480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0" name="Line 141"/>
          <p:cNvSpPr>
            <a:spLocks noChangeShapeType="1"/>
          </p:cNvSpPr>
          <p:nvPr/>
        </p:nvSpPr>
        <p:spPr bwMode="auto">
          <a:xfrm>
            <a:off x="3386138" y="1965325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1" name="Line 142"/>
          <p:cNvSpPr>
            <a:spLocks noChangeShapeType="1"/>
          </p:cNvSpPr>
          <p:nvPr/>
        </p:nvSpPr>
        <p:spPr bwMode="auto">
          <a:xfrm flipV="1">
            <a:off x="2667000" y="2193925"/>
            <a:ext cx="6858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" name="Line 143"/>
          <p:cNvSpPr>
            <a:spLocks noChangeShapeType="1"/>
          </p:cNvSpPr>
          <p:nvPr/>
        </p:nvSpPr>
        <p:spPr bwMode="auto">
          <a:xfrm flipV="1">
            <a:off x="2667000" y="1965325"/>
            <a:ext cx="6858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3" name="Text Box 144"/>
          <p:cNvSpPr txBox="1">
            <a:spLocks noChangeArrowheads="1"/>
          </p:cNvSpPr>
          <p:nvPr/>
        </p:nvSpPr>
        <p:spPr bwMode="auto">
          <a:xfrm>
            <a:off x="2819400" y="25908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000" b="1" i="1">
                <a:latin typeface="Arial" charset="0"/>
              </a:rPr>
              <a:t>A</a:t>
            </a:r>
          </a:p>
        </p:txBody>
      </p:sp>
      <p:sp>
        <p:nvSpPr>
          <p:cNvPr id="94" name="Line 145"/>
          <p:cNvSpPr>
            <a:spLocks noChangeShapeType="1"/>
          </p:cNvSpPr>
          <p:nvPr/>
        </p:nvSpPr>
        <p:spPr bwMode="auto">
          <a:xfrm>
            <a:off x="2667000" y="2346325"/>
            <a:ext cx="0" cy="1143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1" animBg="1"/>
      <p:bldP spid="80" grpId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/>
      <p:bldP spid="9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>
            <a:spLocks noChangeArrowheads="1"/>
          </p:cNvSpPr>
          <p:nvPr/>
        </p:nvSpPr>
        <p:spPr bwMode="auto">
          <a:xfrm rot="18040644">
            <a:off x="64294" y="1733801"/>
            <a:ext cx="4714875" cy="2776537"/>
          </a:xfrm>
          <a:prstGeom prst="diamond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 rot="3545971">
            <a:off x="3883819" y="1636062"/>
            <a:ext cx="4724400" cy="2900362"/>
          </a:xfrm>
          <a:prstGeom prst="diamond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1847864" y="4200548"/>
            <a:ext cx="4724400" cy="2514600"/>
          </a:xfrm>
          <a:prstGeom prst="diamond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 rot="1235810">
            <a:off x="3590925" y="2528888"/>
            <a:ext cx="914400" cy="533400"/>
          </a:xfrm>
          <a:prstGeom prst="parallelogram">
            <a:avLst>
              <a:gd name="adj" fmla="val 84405"/>
            </a:avLst>
          </a:prstGeom>
          <a:solidFill>
            <a:srgbClr val="FFCC99"/>
          </a:solidFill>
          <a:ln w="25400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 rot="5400000" flipV="1">
            <a:off x="3733800" y="3352800"/>
            <a:ext cx="1371600" cy="609600"/>
          </a:xfrm>
          <a:prstGeom prst="parallelogram">
            <a:avLst>
              <a:gd name="adj" fmla="val 57333"/>
            </a:avLst>
          </a:prstGeom>
          <a:solidFill>
            <a:srgbClr val="FFCC99"/>
          </a:solidFill>
          <a:ln w="25400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 rot="5400000">
            <a:off x="3429000" y="3657600"/>
            <a:ext cx="1143000" cy="228600"/>
          </a:xfrm>
          <a:prstGeom prst="parallelogram">
            <a:avLst>
              <a:gd name="adj" fmla="val 43750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 flipH="1">
            <a:off x="3886200" y="2895600"/>
            <a:ext cx="228600" cy="381000"/>
          </a:xfrm>
          <a:prstGeom prst="triangle">
            <a:avLst>
              <a:gd name="adj" fmla="val 100000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 flipV="1">
            <a:off x="4724400" y="3581400"/>
            <a:ext cx="219075" cy="1539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" name="AutoShape 12"/>
          <p:cNvSpPr>
            <a:spLocks noChangeArrowheads="1"/>
          </p:cNvSpPr>
          <p:nvPr/>
        </p:nvSpPr>
        <p:spPr bwMode="auto">
          <a:xfrm rot="21333909">
            <a:off x="4113213" y="3662363"/>
            <a:ext cx="914400" cy="376237"/>
          </a:xfrm>
          <a:prstGeom prst="diamond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AutoShape 13"/>
          <p:cNvSpPr>
            <a:spLocks noChangeArrowheads="1"/>
          </p:cNvSpPr>
          <p:nvPr/>
        </p:nvSpPr>
        <p:spPr bwMode="auto">
          <a:xfrm rot="12109102" flipH="1">
            <a:off x="3276600" y="2955925"/>
            <a:ext cx="901700" cy="1147763"/>
          </a:xfrm>
          <a:prstGeom prst="parallelogram">
            <a:avLst>
              <a:gd name="adj" fmla="val 53259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AutoShape 14"/>
          <p:cNvSpPr>
            <a:spLocks noChangeArrowheads="1"/>
          </p:cNvSpPr>
          <p:nvPr/>
        </p:nvSpPr>
        <p:spPr bwMode="auto">
          <a:xfrm rot="2821370">
            <a:off x="4083050" y="2720975"/>
            <a:ext cx="533400" cy="609600"/>
          </a:xfrm>
          <a:prstGeom prst="parallelogram">
            <a:avLst>
              <a:gd name="adj" fmla="val 37644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auto">
          <a:xfrm>
            <a:off x="3962400" y="3048000"/>
            <a:ext cx="457200" cy="685800"/>
          </a:xfrm>
          <a:prstGeom prst="octagon">
            <a:avLst>
              <a:gd name="adj" fmla="val 29287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>
            <a:off x="3505200" y="2895600"/>
            <a:ext cx="0" cy="1143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>
            <a:off x="3505200" y="2895600"/>
            <a:ext cx="3810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" name="Line 18"/>
          <p:cNvSpPr>
            <a:spLocks noChangeShapeType="1"/>
          </p:cNvSpPr>
          <p:nvPr/>
        </p:nvSpPr>
        <p:spPr bwMode="auto">
          <a:xfrm>
            <a:off x="3505200" y="4038600"/>
            <a:ext cx="53340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" name="Line 19"/>
          <p:cNvSpPr>
            <a:spLocks noChangeShapeType="1"/>
          </p:cNvSpPr>
          <p:nvPr/>
        </p:nvSpPr>
        <p:spPr bwMode="auto">
          <a:xfrm>
            <a:off x="4038600" y="3352800"/>
            <a:ext cx="0" cy="99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" name="Line 20"/>
          <p:cNvSpPr>
            <a:spLocks noChangeShapeType="1"/>
          </p:cNvSpPr>
          <p:nvPr/>
        </p:nvSpPr>
        <p:spPr bwMode="auto">
          <a:xfrm>
            <a:off x="3886200" y="3124200"/>
            <a:ext cx="1524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" name="Line 21"/>
          <p:cNvSpPr>
            <a:spLocks noChangeShapeType="1"/>
          </p:cNvSpPr>
          <p:nvPr/>
        </p:nvSpPr>
        <p:spPr bwMode="auto">
          <a:xfrm>
            <a:off x="4572000" y="2743200"/>
            <a:ext cx="1524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" name="Line 22"/>
          <p:cNvSpPr>
            <a:spLocks noChangeShapeType="1"/>
          </p:cNvSpPr>
          <p:nvPr/>
        </p:nvSpPr>
        <p:spPr bwMode="auto">
          <a:xfrm flipV="1">
            <a:off x="4038600" y="3810000"/>
            <a:ext cx="9906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" name="Line 23"/>
          <p:cNvSpPr>
            <a:spLocks noChangeShapeType="1"/>
          </p:cNvSpPr>
          <p:nvPr/>
        </p:nvSpPr>
        <p:spPr bwMode="auto">
          <a:xfrm flipV="1">
            <a:off x="4038600" y="2971800"/>
            <a:ext cx="6858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>
            <a:off x="4191000" y="2514600"/>
            <a:ext cx="3810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" name="Line 25"/>
          <p:cNvSpPr>
            <a:spLocks noChangeShapeType="1"/>
          </p:cNvSpPr>
          <p:nvPr/>
        </p:nvSpPr>
        <p:spPr bwMode="auto">
          <a:xfrm flipV="1">
            <a:off x="3505200" y="2514600"/>
            <a:ext cx="6858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" name="Line 26"/>
          <p:cNvSpPr>
            <a:spLocks noChangeShapeType="1"/>
          </p:cNvSpPr>
          <p:nvPr/>
        </p:nvSpPr>
        <p:spPr bwMode="auto">
          <a:xfrm flipV="1">
            <a:off x="3886200" y="2743200"/>
            <a:ext cx="6858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" name="AutoShape 27"/>
          <p:cNvSpPr>
            <a:spLocks noChangeArrowheads="1"/>
          </p:cNvSpPr>
          <p:nvPr/>
        </p:nvSpPr>
        <p:spPr bwMode="auto">
          <a:xfrm>
            <a:off x="4495800" y="3352800"/>
            <a:ext cx="533400" cy="381000"/>
          </a:xfrm>
          <a:prstGeom prst="diamond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AutoShape 28"/>
          <p:cNvSpPr>
            <a:spLocks noChangeArrowheads="1"/>
          </p:cNvSpPr>
          <p:nvPr/>
        </p:nvSpPr>
        <p:spPr bwMode="auto">
          <a:xfrm flipH="1">
            <a:off x="4724400" y="3581400"/>
            <a:ext cx="304800" cy="228600"/>
          </a:xfrm>
          <a:prstGeom prst="rtTriangle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Line 29"/>
          <p:cNvSpPr>
            <a:spLocks noChangeShapeType="1"/>
          </p:cNvSpPr>
          <p:nvPr/>
        </p:nvSpPr>
        <p:spPr bwMode="auto">
          <a:xfrm>
            <a:off x="4724400" y="2971800"/>
            <a:ext cx="0" cy="685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" name="Line 30"/>
          <p:cNvSpPr>
            <a:spLocks noChangeShapeType="1"/>
          </p:cNvSpPr>
          <p:nvPr/>
        </p:nvSpPr>
        <p:spPr bwMode="auto">
          <a:xfrm>
            <a:off x="5029200" y="3505200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" name="AutoShape 31"/>
          <p:cNvSpPr>
            <a:spLocks noChangeArrowheads="1"/>
          </p:cNvSpPr>
          <p:nvPr/>
        </p:nvSpPr>
        <p:spPr bwMode="auto">
          <a:xfrm>
            <a:off x="4800600" y="3657600"/>
            <a:ext cx="152400" cy="152400"/>
          </a:xfrm>
          <a:prstGeom prst="octagon">
            <a:avLst>
              <a:gd name="adj" fmla="val 29287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Line 32"/>
          <p:cNvSpPr>
            <a:spLocks noChangeShapeType="1"/>
          </p:cNvSpPr>
          <p:nvPr/>
        </p:nvSpPr>
        <p:spPr bwMode="auto">
          <a:xfrm flipV="1">
            <a:off x="4724400" y="3505200"/>
            <a:ext cx="30480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" name="Line 33"/>
          <p:cNvSpPr>
            <a:spLocks noChangeShapeType="1"/>
          </p:cNvSpPr>
          <p:nvPr/>
        </p:nvSpPr>
        <p:spPr bwMode="auto">
          <a:xfrm flipH="1" flipV="1">
            <a:off x="4724400" y="3352800"/>
            <a:ext cx="30480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" name="Text Box 69"/>
          <p:cNvSpPr txBox="1">
            <a:spLocks noChangeArrowheads="1"/>
          </p:cNvSpPr>
          <p:nvPr/>
        </p:nvSpPr>
        <p:spPr bwMode="auto">
          <a:xfrm rot="19864199">
            <a:off x="1357313" y="1993135"/>
            <a:ext cx="3573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i="1" err="1">
                <a:latin typeface="Arial" charset="0"/>
              </a:rPr>
              <a:t>Mphc</a:t>
            </a:r>
            <a:r>
              <a:rPr lang="en-US" sz="2400" b="1" i="1">
                <a:latin typeface="Arial" charset="0"/>
              </a:rPr>
              <a:t> </a:t>
            </a:r>
            <a:r>
              <a:rPr lang="en-US" sz="2400" b="1" i="1" err="1">
                <a:latin typeface="Arial" charset="0"/>
              </a:rPr>
              <a:t>đứng</a:t>
            </a:r>
            <a:endParaRPr lang="en-US" sz="2400" b="1" i="1" baseline="-25000">
              <a:latin typeface="Arial" charset="0"/>
            </a:endParaRPr>
          </a:p>
        </p:txBody>
      </p:sp>
      <p:sp>
        <p:nvSpPr>
          <p:cNvPr id="35" name="Text Box 70"/>
          <p:cNvSpPr txBox="1">
            <a:spLocks noChangeArrowheads="1"/>
          </p:cNvSpPr>
          <p:nvPr/>
        </p:nvSpPr>
        <p:spPr bwMode="auto">
          <a:xfrm rot="19907893">
            <a:off x="4278313" y="5176838"/>
            <a:ext cx="1982787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b="1" i="1" baseline="-25000">
                <a:latin typeface="Arial" charset="0"/>
              </a:rPr>
              <a:t>Mphc bằng</a:t>
            </a:r>
          </a:p>
        </p:txBody>
      </p:sp>
      <p:sp>
        <p:nvSpPr>
          <p:cNvPr id="36" name="Text Box 71"/>
          <p:cNvSpPr txBox="1">
            <a:spLocks noChangeArrowheads="1"/>
          </p:cNvSpPr>
          <p:nvPr/>
        </p:nvSpPr>
        <p:spPr bwMode="auto">
          <a:xfrm rot="1879791">
            <a:off x="5562600" y="2026717"/>
            <a:ext cx="15621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b="1" i="1" baseline="-25000" err="1">
                <a:latin typeface="Arial" charset="0"/>
              </a:rPr>
              <a:t>Mphc</a:t>
            </a:r>
            <a:r>
              <a:rPr lang="en-US" sz="2800" b="1" i="1" baseline="-25000">
                <a:latin typeface="Arial" charset="0"/>
              </a:rPr>
              <a:t> </a:t>
            </a:r>
            <a:r>
              <a:rPr lang="en-US" sz="2800" b="1" i="1" baseline="-25000" err="1">
                <a:latin typeface="Arial" charset="0"/>
              </a:rPr>
              <a:t>cạnh</a:t>
            </a:r>
            <a:endParaRPr lang="en-US" sz="2800" b="1" i="1" baseline="-25000">
              <a:latin typeface="Arial" charset="0"/>
            </a:endParaRPr>
          </a:p>
        </p:txBody>
      </p:sp>
      <p:sp>
        <p:nvSpPr>
          <p:cNvPr id="37" name="AutoShape 72"/>
          <p:cNvSpPr>
            <a:spLocks noChangeArrowheads="1"/>
          </p:cNvSpPr>
          <p:nvPr/>
        </p:nvSpPr>
        <p:spPr bwMode="auto">
          <a:xfrm rot="12436606">
            <a:off x="7239000" y="5105400"/>
            <a:ext cx="661988" cy="457200"/>
          </a:xfrm>
          <a:prstGeom prst="rightArrow">
            <a:avLst>
              <a:gd name="adj1" fmla="val 50000"/>
              <a:gd name="adj2" fmla="val 36198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AutoShape 73"/>
          <p:cNvSpPr>
            <a:spLocks noChangeArrowheads="1"/>
          </p:cNvSpPr>
          <p:nvPr/>
        </p:nvSpPr>
        <p:spPr bwMode="auto">
          <a:xfrm rot="19872870">
            <a:off x="990600" y="5181600"/>
            <a:ext cx="661988" cy="457200"/>
          </a:xfrm>
          <a:prstGeom prst="rightArrow">
            <a:avLst>
              <a:gd name="adj1" fmla="val 50000"/>
              <a:gd name="adj2" fmla="val 36198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AutoShape 74"/>
          <p:cNvSpPr>
            <a:spLocks noChangeArrowheads="1"/>
          </p:cNvSpPr>
          <p:nvPr/>
        </p:nvSpPr>
        <p:spPr bwMode="auto">
          <a:xfrm rot="5400000">
            <a:off x="3893344" y="964394"/>
            <a:ext cx="661988" cy="8382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Text Box 80"/>
          <p:cNvSpPr txBox="1">
            <a:spLocks noChangeArrowheads="1"/>
          </p:cNvSpPr>
          <p:nvPr/>
        </p:nvSpPr>
        <p:spPr bwMode="auto">
          <a:xfrm>
            <a:off x="457200" y="-71462"/>
            <a:ext cx="404336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 CHIẾU </a:t>
            </a:r>
            <a:r>
              <a:rPr lang="en-US" sz="2400" b="1" u="sng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</a:p>
          <a:p>
            <a:pPr algn="l">
              <a:spcBef>
                <a:spcPct val="50000"/>
              </a:spcBef>
            </a:pPr>
            <a:r>
              <a:rPr lang="en-US" sz="240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HCB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MPCB</a:t>
            </a:r>
            <a:endParaRPr lang="en-US" sz="2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AutoShape 81"/>
          <p:cNvSpPr>
            <a:spLocks noChangeArrowheads="1"/>
          </p:cNvSpPr>
          <p:nvPr/>
        </p:nvSpPr>
        <p:spPr bwMode="auto">
          <a:xfrm>
            <a:off x="0" y="0"/>
            <a:ext cx="457200" cy="457200"/>
          </a:xfrm>
          <a:prstGeom prst="star5">
            <a:avLst/>
          </a:prstGeom>
          <a:solidFill>
            <a:srgbClr val="0000FF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Text Box 82"/>
          <p:cNvSpPr txBox="1">
            <a:spLocks noChangeArrowheads="1"/>
          </p:cNvSpPr>
          <p:nvPr/>
        </p:nvSpPr>
        <p:spPr bwMode="auto">
          <a:xfrm>
            <a:off x="4429124" y="214290"/>
            <a:ext cx="1752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i="1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b="1" i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i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endParaRPr lang="en-US" sz="2400" b="1" i="1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Line 125"/>
          <p:cNvSpPr>
            <a:spLocks noChangeShapeType="1"/>
          </p:cNvSpPr>
          <p:nvPr/>
        </p:nvSpPr>
        <p:spPr bwMode="auto">
          <a:xfrm>
            <a:off x="5029200" y="3810000"/>
            <a:ext cx="0" cy="11430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4" name="Line 126"/>
          <p:cNvSpPr>
            <a:spLocks noChangeShapeType="1"/>
          </p:cNvSpPr>
          <p:nvPr/>
        </p:nvSpPr>
        <p:spPr bwMode="auto">
          <a:xfrm>
            <a:off x="3505200" y="4038600"/>
            <a:ext cx="0" cy="11430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5" name="Line 127"/>
          <p:cNvSpPr>
            <a:spLocks noChangeShapeType="1"/>
          </p:cNvSpPr>
          <p:nvPr/>
        </p:nvSpPr>
        <p:spPr bwMode="auto">
          <a:xfrm flipV="1">
            <a:off x="4495800" y="4114800"/>
            <a:ext cx="0" cy="5334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6" name="Line 128"/>
          <p:cNvSpPr>
            <a:spLocks noChangeShapeType="1"/>
          </p:cNvSpPr>
          <p:nvPr/>
        </p:nvSpPr>
        <p:spPr bwMode="auto">
          <a:xfrm>
            <a:off x="3886200" y="3124200"/>
            <a:ext cx="0" cy="22860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7" name="Line 129"/>
          <p:cNvSpPr>
            <a:spLocks noChangeShapeType="1"/>
          </p:cNvSpPr>
          <p:nvPr/>
        </p:nvSpPr>
        <p:spPr bwMode="auto">
          <a:xfrm>
            <a:off x="4572000" y="2743200"/>
            <a:ext cx="0" cy="22860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8" name="Line 130"/>
          <p:cNvSpPr>
            <a:spLocks noChangeShapeType="1"/>
          </p:cNvSpPr>
          <p:nvPr/>
        </p:nvSpPr>
        <p:spPr bwMode="auto">
          <a:xfrm>
            <a:off x="4191000" y="2514600"/>
            <a:ext cx="0" cy="22860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9" name="Line 131"/>
          <p:cNvSpPr>
            <a:spLocks noChangeShapeType="1"/>
          </p:cNvSpPr>
          <p:nvPr/>
        </p:nvSpPr>
        <p:spPr bwMode="auto">
          <a:xfrm>
            <a:off x="4038600" y="3352800"/>
            <a:ext cx="0" cy="21336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0" name="Line 132"/>
          <p:cNvSpPr>
            <a:spLocks noChangeShapeType="1"/>
          </p:cNvSpPr>
          <p:nvPr/>
        </p:nvSpPr>
        <p:spPr bwMode="auto">
          <a:xfrm>
            <a:off x="4724400" y="2971800"/>
            <a:ext cx="0" cy="21336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1" name="Line 133"/>
          <p:cNvSpPr>
            <a:spLocks noChangeShapeType="1"/>
          </p:cNvSpPr>
          <p:nvPr/>
        </p:nvSpPr>
        <p:spPr bwMode="auto">
          <a:xfrm>
            <a:off x="3505200" y="5181600"/>
            <a:ext cx="3810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2" name="Line 134"/>
          <p:cNvSpPr>
            <a:spLocks noChangeShapeType="1"/>
          </p:cNvSpPr>
          <p:nvPr/>
        </p:nvSpPr>
        <p:spPr bwMode="auto">
          <a:xfrm flipV="1">
            <a:off x="4038600" y="4953000"/>
            <a:ext cx="9906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3" name="Line 135"/>
          <p:cNvSpPr>
            <a:spLocks noChangeShapeType="1"/>
          </p:cNvSpPr>
          <p:nvPr/>
        </p:nvSpPr>
        <p:spPr bwMode="auto">
          <a:xfrm flipV="1">
            <a:off x="3505200" y="4800600"/>
            <a:ext cx="685800" cy="3810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4" name="Line 136"/>
          <p:cNvSpPr>
            <a:spLocks noChangeShapeType="1"/>
          </p:cNvSpPr>
          <p:nvPr/>
        </p:nvSpPr>
        <p:spPr bwMode="auto">
          <a:xfrm flipV="1">
            <a:off x="3886200" y="5029200"/>
            <a:ext cx="6858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5" name="Line 137"/>
          <p:cNvSpPr>
            <a:spLocks noChangeShapeType="1"/>
          </p:cNvSpPr>
          <p:nvPr/>
        </p:nvSpPr>
        <p:spPr bwMode="auto">
          <a:xfrm>
            <a:off x="4191000" y="4800600"/>
            <a:ext cx="3810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" name="Line 138"/>
          <p:cNvSpPr>
            <a:spLocks noChangeShapeType="1"/>
          </p:cNvSpPr>
          <p:nvPr/>
        </p:nvSpPr>
        <p:spPr bwMode="auto">
          <a:xfrm flipV="1">
            <a:off x="4191000" y="4648200"/>
            <a:ext cx="30480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7" name="Line 139"/>
          <p:cNvSpPr>
            <a:spLocks noChangeShapeType="1"/>
          </p:cNvSpPr>
          <p:nvPr/>
        </p:nvSpPr>
        <p:spPr bwMode="auto">
          <a:xfrm>
            <a:off x="4495800" y="4648200"/>
            <a:ext cx="53340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8" name="Line 140"/>
          <p:cNvSpPr>
            <a:spLocks noChangeShapeType="1"/>
          </p:cNvSpPr>
          <p:nvPr/>
        </p:nvSpPr>
        <p:spPr bwMode="auto">
          <a:xfrm>
            <a:off x="4572000" y="5029200"/>
            <a:ext cx="152400" cy="76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9" name="Line 141"/>
          <p:cNvSpPr>
            <a:spLocks noChangeShapeType="1"/>
          </p:cNvSpPr>
          <p:nvPr/>
        </p:nvSpPr>
        <p:spPr bwMode="auto">
          <a:xfrm>
            <a:off x="3886200" y="5410200"/>
            <a:ext cx="152400" cy="76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" name="Text Box 142"/>
          <p:cNvSpPr txBox="1">
            <a:spLocks noChangeArrowheads="1"/>
          </p:cNvSpPr>
          <p:nvPr/>
        </p:nvSpPr>
        <p:spPr bwMode="auto">
          <a:xfrm>
            <a:off x="3962400" y="48768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000" b="1" i="1">
                <a:latin typeface="Arial" charset="0"/>
              </a:rPr>
              <a:t>B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8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1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42" grpId="0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>
            <a:spLocks noChangeArrowheads="1"/>
          </p:cNvSpPr>
          <p:nvPr/>
        </p:nvSpPr>
        <p:spPr bwMode="auto">
          <a:xfrm rot="18040644">
            <a:off x="216694" y="1197769"/>
            <a:ext cx="4714875" cy="2776537"/>
          </a:xfrm>
          <a:prstGeom prst="diamond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 rot="3545971">
            <a:off x="3883819" y="1140619"/>
            <a:ext cx="4724400" cy="2900362"/>
          </a:xfrm>
          <a:prstGeom prst="diamond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2133600" y="3733800"/>
            <a:ext cx="4724400" cy="2514600"/>
          </a:xfrm>
          <a:prstGeom prst="diamond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 rot="1235810">
            <a:off x="3590925" y="2528888"/>
            <a:ext cx="914400" cy="533400"/>
          </a:xfrm>
          <a:prstGeom prst="parallelogram">
            <a:avLst>
              <a:gd name="adj" fmla="val 84405"/>
            </a:avLst>
          </a:prstGeom>
          <a:solidFill>
            <a:srgbClr val="FFCC99"/>
          </a:solidFill>
          <a:ln w="25400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 rot="5400000" flipV="1">
            <a:off x="3733800" y="3352800"/>
            <a:ext cx="1371600" cy="609600"/>
          </a:xfrm>
          <a:prstGeom prst="parallelogram">
            <a:avLst>
              <a:gd name="adj" fmla="val 57333"/>
            </a:avLst>
          </a:prstGeom>
          <a:solidFill>
            <a:srgbClr val="FFCC99"/>
          </a:solidFill>
          <a:ln w="25400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 rot="5400000">
            <a:off x="3429000" y="3657600"/>
            <a:ext cx="1143000" cy="228600"/>
          </a:xfrm>
          <a:prstGeom prst="parallelogram">
            <a:avLst>
              <a:gd name="adj" fmla="val 43750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 flipH="1">
            <a:off x="3886200" y="2895600"/>
            <a:ext cx="228600" cy="381000"/>
          </a:xfrm>
          <a:prstGeom prst="triangle">
            <a:avLst>
              <a:gd name="adj" fmla="val 100000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 flipV="1">
            <a:off x="4724400" y="3581400"/>
            <a:ext cx="219075" cy="1539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" name="AutoShape 12"/>
          <p:cNvSpPr>
            <a:spLocks noChangeArrowheads="1"/>
          </p:cNvSpPr>
          <p:nvPr/>
        </p:nvSpPr>
        <p:spPr bwMode="auto">
          <a:xfrm rot="21333909">
            <a:off x="4113213" y="3662363"/>
            <a:ext cx="914400" cy="376237"/>
          </a:xfrm>
          <a:prstGeom prst="diamond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AutoShape 13"/>
          <p:cNvSpPr>
            <a:spLocks noChangeArrowheads="1"/>
          </p:cNvSpPr>
          <p:nvPr/>
        </p:nvSpPr>
        <p:spPr bwMode="auto">
          <a:xfrm rot="12109102" flipH="1">
            <a:off x="3276600" y="2955925"/>
            <a:ext cx="901700" cy="1147763"/>
          </a:xfrm>
          <a:prstGeom prst="parallelogram">
            <a:avLst>
              <a:gd name="adj" fmla="val 53259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AutoShape 14"/>
          <p:cNvSpPr>
            <a:spLocks noChangeArrowheads="1"/>
          </p:cNvSpPr>
          <p:nvPr/>
        </p:nvSpPr>
        <p:spPr bwMode="auto">
          <a:xfrm rot="2821370">
            <a:off x="4083050" y="2720975"/>
            <a:ext cx="533400" cy="609600"/>
          </a:xfrm>
          <a:prstGeom prst="parallelogram">
            <a:avLst>
              <a:gd name="adj" fmla="val 37644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auto">
          <a:xfrm>
            <a:off x="3962400" y="3048000"/>
            <a:ext cx="457200" cy="685800"/>
          </a:xfrm>
          <a:prstGeom prst="octagon">
            <a:avLst>
              <a:gd name="adj" fmla="val 29287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>
            <a:off x="3505200" y="2895600"/>
            <a:ext cx="0" cy="1143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>
            <a:off x="3505200" y="2895600"/>
            <a:ext cx="3810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" name="Line 18"/>
          <p:cNvSpPr>
            <a:spLocks noChangeShapeType="1"/>
          </p:cNvSpPr>
          <p:nvPr/>
        </p:nvSpPr>
        <p:spPr bwMode="auto">
          <a:xfrm>
            <a:off x="3505200" y="4038600"/>
            <a:ext cx="53340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" name="Line 19"/>
          <p:cNvSpPr>
            <a:spLocks noChangeShapeType="1"/>
          </p:cNvSpPr>
          <p:nvPr/>
        </p:nvSpPr>
        <p:spPr bwMode="auto">
          <a:xfrm>
            <a:off x="4038600" y="3352800"/>
            <a:ext cx="0" cy="99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" name="Line 20"/>
          <p:cNvSpPr>
            <a:spLocks noChangeShapeType="1"/>
          </p:cNvSpPr>
          <p:nvPr/>
        </p:nvSpPr>
        <p:spPr bwMode="auto">
          <a:xfrm>
            <a:off x="3886200" y="3124200"/>
            <a:ext cx="1524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" name="Line 21"/>
          <p:cNvSpPr>
            <a:spLocks noChangeShapeType="1"/>
          </p:cNvSpPr>
          <p:nvPr/>
        </p:nvSpPr>
        <p:spPr bwMode="auto">
          <a:xfrm>
            <a:off x="4572000" y="2743200"/>
            <a:ext cx="1524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" name="Line 22"/>
          <p:cNvSpPr>
            <a:spLocks noChangeShapeType="1"/>
          </p:cNvSpPr>
          <p:nvPr/>
        </p:nvSpPr>
        <p:spPr bwMode="auto">
          <a:xfrm flipV="1">
            <a:off x="4038600" y="3810000"/>
            <a:ext cx="9906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" name="Line 23"/>
          <p:cNvSpPr>
            <a:spLocks noChangeShapeType="1"/>
          </p:cNvSpPr>
          <p:nvPr/>
        </p:nvSpPr>
        <p:spPr bwMode="auto">
          <a:xfrm flipV="1">
            <a:off x="4038600" y="2971800"/>
            <a:ext cx="6858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>
            <a:off x="4191000" y="2514600"/>
            <a:ext cx="3810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" name="Line 25"/>
          <p:cNvSpPr>
            <a:spLocks noChangeShapeType="1"/>
          </p:cNvSpPr>
          <p:nvPr/>
        </p:nvSpPr>
        <p:spPr bwMode="auto">
          <a:xfrm flipV="1">
            <a:off x="3505200" y="2514600"/>
            <a:ext cx="6858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" name="Line 26"/>
          <p:cNvSpPr>
            <a:spLocks noChangeShapeType="1"/>
          </p:cNvSpPr>
          <p:nvPr/>
        </p:nvSpPr>
        <p:spPr bwMode="auto">
          <a:xfrm flipV="1">
            <a:off x="3886200" y="2743200"/>
            <a:ext cx="6858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" name="AutoShape 27"/>
          <p:cNvSpPr>
            <a:spLocks noChangeArrowheads="1"/>
          </p:cNvSpPr>
          <p:nvPr/>
        </p:nvSpPr>
        <p:spPr bwMode="auto">
          <a:xfrm>
            <a:off x="4495800" y="3352800"/>
            <a:ext cx="533400" cy="381000"/>
          </a:xfrm>
          <a:prstGeom prst="diamond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AutoShape 28"/>
          <p:cNvSpPr>
            <a:spLocks noChangeArrowheads="1"/>
          </p:cNvSpPr>
          <p:nvPr/>
        </p:nvSpPr>
        <p:spPr bwMode="auto">
          <a:xfrm flipH="1">
            <a:off x="4724400" y="3581400"/>
            <a:ext cx="304800" cy="228600"/>
          </a:xfrm>
          <a:prstGeom prst="rtTriangle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Line 29"/>
          <p:cNvSpPr>
            <a:spLocks noChangeShapeType="1"/>
          </p:cNvSpPr>
          <p:nvPr/>
        </p:nvSpPr>
        <p:spPr bwMode="auto">
          <a:xfrm>
            <a:off x="4724400" y="2971800"/>
            <a:ext cx="0" cy="685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" name="Line 30"/>
          <p:cNvSpPr>
            <a:spLocks noChangeShapeType="1"/>
          </p:cNvSpPr>
          <p:nvPr/>
        </p:nvSpPr>
        <p:spPr bwMode="auto">
          <a:xfrm>
            <a:off x="5029200" y="3505200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" name="AutoShape 31"/>
          <p:cNvSpPr>
            <a:spLocks noChangeArrowheads="1"/>
          </p:cNvSpPr>
          <p:nvPr/>
        </p:nvSpPr>
        <p:spPr bwMode="auto">
          <a:xfrm>
            <a:off x="4800600" y="3657600"/>
            <a:ext cx="152400" cy="152400"/>
          </a:xfrm>
          <a:prstGeom prst="octagon">
            <a:avLst>
              <a:gd name="adj" fmla="val 29287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Line 32"/>
          <p:cNvSpPr>
            <a:spLocks noChangeShapeType="1"/>
          </p:cNvSpPr>
          <p:nvPr/>
        </p:nvSpPr>
        <p:spPr bwMode="auto">
          <a:xfrm flipV="1">
            <a:off x="4724400" y="3505200"/>
            <a:ext cx="30480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" name="Line 33"/>
          <p:cNvSpPr>
            <a:spLocks noChangeShapeType="1"/>
          </p:cNvSpPr>
          <p:nvPr/>
        </p:nvSpPr>
        <p:spPr bwMode="auto">
          <a:xfrm flipH="1" flipV="1">
            <a:off x="4724400" y="3352800"/>
            <a:ext cx="30480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" name="Text Box 69"/>
          <p:cNvSpPr txBox="1">
            <a:spLocks noChangeArrowheads="1"/>
          </p:cNvSpPr>
          <p:nvPr/>
        </p:nvSpPr>
        <p:spPr bwMode="auto">
          <a:xfrm rot="19583994">
            <a:off x="1358900" y="1663700"/>
            <a:ext cx="3116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i="1">
                <a:latin typeface="Arial" charset="0"/>
              </a:rPr>
              <a:t>Mphc đứng</a:t>
            </a:r>
            <a:endParaRPr lang="en-US" sz="2400" b="1" i="1" baseline="-25000">
              <a:latin typeface="Arial" charset="0"/>
            </a:endParaRPr>
          </a:p>
        </p:txBody>
      </p:sp>
      <p:sp>
        <p:nvSpPr>
          <p:cNvPr id="35" name="Text Box 70"/>
          <p:cNvSpPr txBox="1">
            <a:spLocks noChangeArrowheads="1"/>
          </p:cNvSpPr>
          <p:nvPr/>
        </p:nvSpPr>
        <p:spPr bwMode="auto">
          <a:xfrm rot="19633868">
            <a:off x="3581400" y="4800600"/>
            <a:ext cx="2233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i="1">
                <a:latin typeface="Arial" charset="0"/>
              </a:rPr>
              <a:t>Mphc bằng</a:t>
            </a:r>
            <a:endParaRPr lang="en-US" sz="2400" b="1" i="1" baseline="-25000">
              <a:latin typeface="Arial" charset="0"/>
            </a:endParaRPr>
          </a:p>
        </p:txBody>
      </p:sp>
      <p:sp>
        <p:nvSpPr>
          <p:cNvPr id="36" name="Text Box 71"/>
          <p:cNvSpPr txBox="1">
            <a:spLocks noChangeArrowheads="1"/>
          </p:cNvSpPr>
          <p:nvPr/>
        </p:nvSpPr>
        <p:spPr bwMode="auto">
          <a:xfrm rot="1673587">
            <a:off x="5562600" y="1524000"/>
            <a:ext cx="17145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b="1" i="1" baseline="-25000">
                <a:latin typeface="Arial" charset="0"/>
              </a:rPr>
              <a:t>Mphc cạnh</a:t>
            </a:r>
          </a:p>
        </p:txBody>
      </p:sp>
      <p:sp>
        <p:nvSpPr>
          <p:cNvPr id="37" name="AutoShape 72"/>
          <p:cNvSpPr>
            <a:spLocks noChangeArrowheads="1"/>
          </p:cNvSpPr>
          <p:nvPr/>
        </p:nvSpPr>
        <p:spPr bwMode="auto">
          <a:xfrm rot="13015993">
            <a:off x="6934200" y="5562600"/>
            <a:ext cx="661988" cy="457200"/>
          </a:xfrm>
          <a:prstGeom prst="rightArrow">
            <a:avLst>
              <a:gd name="adj1" fmla="val 50000"/>
              <a:gd name="adj2" fmla="val 36198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AutoShape 73"/>
          <p:cNvSpPr>
            <a:spLocks noChangeArrowheads="1"/>
          </p:cNvSpPr>
          <p:nvPr/>
        </p:nvSpPr>
        <p:spPr bwMode="auto">
          <a:xfrm rot="19872870">
            <a:off x="898525" y="4822825"/>
            <a:ext cx="661988" cy="8382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AutoShape 74"/>
          <p:cNvSpPr>
            <a:spLocks noChangeArrowheads="1"/>
          </p:cNvSpPr>
          <p:nvPr/>
        </p:nvSpPr>
        <p:spPr bwMode="auto">
          <a:xfrm rot="5400000">
            <a:off x="3873500" y="144463"/>
            <a:ext cx="661987" cy="788988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Line 77"/>
          <p:cNvSpPr>
            <a:spLocks noChangeShapeType="1"/>
          </p:cNvSpPr>
          <p:nvPr/>
        </p:nvSpPr>
        <p:spPr bwMode="auto">
          <a:xfrm>
            <a:off x="4191000" y="3352800"/>
            <a:ext cx="533400" cy="304800"/>
          </a:xfrm>
          <a:prstGeom prst="line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" name="Line 78"/>
          <p:cNvSpPr>
            <a:spLocks noChangeShapeType="1"/>
          </p:cNvSpPr>
          <p:nvPr/>
        </p:nvSpPr>
        <p:spPr bwMode="auto">
          <a:xfrm>
            <a:off x="4191000" y="2514600"/>
            <a:ext cx="0" cy="838200"/>
          </a:xfrm>
          <a:prstGeom prst="line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2" name="Text Box 80"/>
          <p:cNvSpPr txBox="1">
            <a:spLocks noChangeArrowheads="1"/>
          </p:cNvSpPr>
          <p:nvPr/>
        </p:nvSpPr>
        <p:spPr bwMode="auto">
          <a:xfrm>
            <a:off x="533400" y="76200"/>
            <a:ext cx="3048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u="sng">
                <a:solidFill>
                  <a:srgbClr val="0000FF"/>
                </a:solidFill>
                <a:latin typeface="Arial" charset="0"/>
              </a:rPr>
              <a:t>HÌNH CHIẾU </a:t>
            </a:r>
            <a:r>
              <a:rPr lang="en-US" sz="2400" b="1" u="sng" smtClean="0">
                <a:solidFill>
                  <a:srgbClr val="0000FF"/>
                </a:solidFill>
                <a:latin typeface="Arial" charset="0"/>
              </a:rPr>
              <a:t>CẠNH: </a:t>
            </a:r>
            <a:r>
              <a:rPr lang="en-US" sz="240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HCC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MPHCC</a:t>
            </a:r>
            <a:endParaRPr lang="en-US" sz="24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AutoShape 81"/>
          <p:cNvSpPr>
            <a:spLocks noChangeArrowheads="1"/>
          </p:cNvSpPr>
          <p:nvPr/>
        </p:nvSpPr>
        <p:spPr bwMode="auto">
          <a:xfrm>
            <a:off x="0" y="0"/>
            <a:ext cx="457200" cy="457200"/>
          </a:xfrm>
          <a:prstGeom prst="star5">
            <a:avLst/>
          </a:prstGeom>
          <a:solidFill>
            <a:srgbClr val="0000FF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Text Box 82"/>
          <p:cNvSpPr txBox="1">
            <a:spLocks noChangeArrowheads="1"/>
          </p:cNvSpPr>
          <p:nvPr/>
        </p:nvSpPr>
        <p:spPr bwMode="auto">
          <a:xfrm rot="19707354">
            <a:off x="914400" y="5334000"/>
            <a:ext cx="19383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i="1">
                <a:solidFill>
                  <a:srgbClr val="009900"/>
                </a:solidFill>
                <a:latin typeface="Arial" charset="0"/>
              </a:rPr>
              <a:t>Từ trái sang</a:t>
            </a:r>
          </a:p>
        </p:txBody>
      </p:sp>
      <p:sp>
        <p:nvSpPr>
          <p:cNvPr id="45" name="Line 92"/>
          <p:cNvSpPr>
            <a:spLocks noChangeShapeType="1"/>
          </p:cNvSpPr>
          <p:nvPr/>
        </p:nvSpPr>
        <p:spPr bwMode="auto">
          <a:xfrm flipV="1">
            <a:off x="5029200" y="3200400"/>
            <a:ext cx="1219200" cy="6096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6" name="Line 93"/>
          <p:cNvSpPr>
            <a:spLocks noChangeShapeType="1"/>
          </p:cNvSpPr>
          <p:nvPr/>
        </p:nvSpPr>
        <p:spPr bwMode="auto">
          <a:xfrm flipV="1">
            <a:off x="4724400" y="2209800"/>
            <a:ext cx="1524000" cy="7620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7" name="Line 94"/>
          <p:cNvSpPr>
            <a:spLocks noChangeShapeType="1"/>
          </p:cNvSpPr>
          <p:nvPr/>
        </p:nvSpPr>
        <p:spPr bwMode="auto">
          <a:xfrm flipV="1">
            <a:off x="4191000" y="1752600"/>
            <a:ext cx="1524000" cy="7620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8" name="Line 95"/>
          <p:cNvSpPr>
            <a:spLocks noChangeShapeType="1"/>
          </p:cNvSpPr>
          <p:nvPr/>
        </p:nvSpPr>
        <p:spPr bwMode="auto">
          <a:xfrm flipV="1">
            <a:off x="4572000" y="1981200"/>
            <a:ext cx="1524000" cy="7620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9" name="Line 96"/>
          <p:cNvSpPr>
            <a:spLocks noChangeShapeType="1"/>
          </p:cNvSpPr>
          <p:nvPr/>
        </p:nvSpPr>
        <p:spPr bwMode="auto">
          <a:xfrm flipV="1">
            <a:off x="3500430" y="2872010"/>
            <a:ext cx="2214578" cy="1157522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0" name="Line 97"/>
          <p:cNvSpPr>
            <a:spLocks noChangeShapeType="1"/>
          </p:cNvSpPr>
          <p:nvPr/>
        </p:nvSpPr>
        <p:spPr bwMode="auto">
          <a:xfrm flipH="1">
            <a:off x="4724400" y="2895600"/>
            <a:ext cx="1524000" cy="7620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1" name="Line 98"/>
          <p:cNvSpPr>
            <a:spLocks noChangeShapeType="1"/>
          </p:cNvSpPr>
          <p:nvPr/>
        </p:nvSpPr>
        <p:spPr bwMode="auto">
          <a:xfrm flipH="1">
            <a:off x="4191000" y="2590800"/>
            <a:ext cx="1524000" cy="7620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2" name="Line 99"/>
          <p:cNvSpPr>
            <a:spLocks noChangeShapeType="1"/>
          </p:cNvSpPr>
          <p:nvPr/>
        </p:nvSpPr>
        <p:spPr bwMode="auto">
          <a:xfrm>
            <a:off x="5715000" y="1752600"/>
            <a:ext cx="3810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3" name="Line 100"/>
          <p:cNvSpPr>
            <a:spLocks noChangeShapeType="1"/>
          </p:cNvSpPr>
          <p:nvPr/>
        </p:nvSpPr>
        <p:spPr bwMode="auto">
          <a:xfrm>
            <a:off x="6096000" y="1981200"/>
            <a:ext cx="1524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4" name="Line 101"/>
          <p:cNvSpPr>
            <a:spLocks noChangeShapeType="1"/>
          </p:cNvSpPr>
          <p:nvPr/>
        </p:nvSpPr>
        <p:spPr bwMode="auto">
          <a:xfrm>
            <a:off x="6248400" y="2209800"/>
            <a:ext cx="0" cy="99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5" name="Line 102"/>
          <p:cNvSpPr>
            <a:spLocks noChangeShapeType="1"/>
          </p:cNvSpPr>
          <p:nvPr/>
        </p:nvSpPr>
        <p:spPr bwMode="auto">
          <a:xfrm>
            <a:off x="5715000" y="2895600"/>
            <a:ext cx="53340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" name="Line 103"/>
          <p:cNvSpPr>
            <a:spLocks noChangeShapeType="1"/>
          </p:cNvSpPr>
          <p:nvPr/>
        </p:nvSpPr>
        <p:spPr bwMode="auto">
          <a:xfrm>
            <a:off x="5685971" y="1743516"/>
            <a:ext cx="45719" cy="114300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7" name="Line 104"/>
          <p:cNvSpPr>
            <a:spLocks noChangeShapeType="1"/>
          </p:cNvSpPr>
          <p:nvPr/>
        </p:nvSpPr>
        <p:spPr bwMode="auto">
          <a:xfrm>
            <a:off x="5715000" y="2590800"/>
            <a:ext cx="533400" cy="3048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8" name="Text Box 105"/>
          <p:cNvSpPr txBox="1">
            <a:spLocks noChangeArrowheads="1"/>
          </p:cNvSpPr>
          <p:nvPr/>
        </p:nvSpPr>
        <p:spPr bwMode="auto">
          <a:xfrm rot="21266821">
            <a:off x="5715000" y="21336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i="1">
                <a:latin typeface="Arial" charset="0"/>
              </a:rPr>
              <a:t>C</a:t>
            </a:r>
          </a:p>
        </p:txBody>
      </p:sp>
      <p:cxnSp>
        <p:nvCxnSpPr>
          <p:cNvPr id="60" name="Straight Connector 59"/>
          <p:cNvCxnSpPr>
            <a:stCxn id="51" idx="1"/>
          </p:cNvCxnSpPr>
          <p:nvPr/>
        </p:nvCxnSpPr>
        <p:spPr>
          <a:xfrm rot="5400000" flipH="1" flipV="1">
            <a:off x="4276724" y="3128962"/>
            <a:ext cx="138114" cy="309562"/>
          </a:xfrm>
          <a:prstGeom prst="line">
            <a:avLst/>
          </a:prstGeom>
          <a:ln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rot="10800000">
            <a:off x="4500562" y="3214686"/>
            <a:ext cx="214314" cy="142876"/>
          </a:xfrm>
          <a:prstGeom prst="line">
            <a:avLst/>
          </a:prstGeom>
          <a:ln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3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3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3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3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3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1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>
            <a:spLocks noChangeArrowheads="1"/>
          </p:cNvSpPr>
          <p:nvPr/>
        </p:nvSpPr>
        <p:spPr bwMode="auto">
          <a:xfrm rot="18040644">
            <a:off x="216694" y="1197769"/>
            <a:ext cx="4714875" cy="2776537"/>
          </a:xfrm>
          <a:prstGeom prst="diamond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 rot="3545971">
            <a:off x="3883819" y="1140619"/>
            <a:ext cx="4724400" cy="2900362"/>
          </a:xfrm>
          <a:prstGeom prst="diamond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2133600" y="3733800"/>
            <a:ext cx="4724400" cy="2514600"/>
          </a:xfrm>
          <a:prstGeom prst="diamond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 rot="1235810">
            <a:off x="3590925" y="2528888"/>
            <a:ext cx="914400" cy="533400"/>
          </a:xfrm>
          <a:prstGeom prst="parallelogram">
            <a:avLst>
              <a:gd name="adj" fmla="val 84405"/>
            </a:avLst>
          </a:prstGeom>
          <a:solidFill>
            <a:srgbClr val="FFCC99"/>
          </a:solidFill>
          <a:ln w="25400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 rot="5400000" flipV="1">
            <a:off x="3733800" y="3352800"/>
            <a:ext cx="1371600" cy="609600"/>
          </a:xfrm>
          <a:prstGeom prst="parallelogram">
            <a:avLst>
              <a:gd name="adj" fmla="val 57333"/>
            </a:avLst>
          </a:prstGeom>
          <a:solidFill>
            <a:srgbClr val="FFCC99"/>
          </a:solidFill>
          <a:ln w="25400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 rot="5400000">
            <a:off x="3429000" y="3657600"/>
            <a:ext cx="1143000" cy="228600"/>
          </a:xfrm>
          <a:prstGeom prst="parallelogram">
            <a:avLst>
              <a:gd name="adj" fmla="val 43750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 flipH="1">
            <a:off x="3886200" y="2895600"/>
            <a:ext cx="228600" cy="381000"/>
          </a:xfrm>
          <a:prstGeom prst="triangle">
            <a:avLst>
              <a:gd name="adj" fmla="val 100000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 flipV="1">
            <a:off x="4724400" y="3581400"/>
            <a:ext cx="219075" cy="1539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" name="AutoShape 12"/>
          <p:cNvSpPr>
            <a:spLocks noChangeArrowheads="1"/>
          </p:cNvSpPr>
          <p:nvPr/>
        </p:nvSpPr>
        <p:spPr bwMode="auto">
          <a:xfrm rot="21333909">
            <a:off x="4113213" y="3662363"/>
            <a:ext cx="914400" cy="376237"/>
          </a:xfrm>
          <a:prstGeom prst="diamond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AutoShape 13"/>
          <p:cNvSpPr>
            <a:spLocks noChangeArrowheads="1"/>
          </p:cNvSpPr>
          <p:nvPr/>
        </p:nvSpPr>
        <p:spPr bwMode="auto">
          <a:xfrm rot="12109102" flipH="1">
            <a:off x="3276600" y="2955925"/>
            <a:ext cx="901700" cy="1147763"/>
          </a:xfrm>
          <a:prstGeom prst="parallelogram">
            <a:avLst>
              <a:gd name="adj" fmla="val 53259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AutoShape 14"/>
          <p:cNvSpPr>
            <a:spLocks noChangeArrowheads="1"/>
          </p:cNvSpPr>
          <p:nvPr/>
        </p:nvSpPr>
        <p:spPr bwMode="auto">
          <a:xfrm rot="2821370">
            <a:off x="4083050" y="2720975"/>
            <a:ext cx="533400" cy="609600"/>
          </a:xfrm>
          <a:prstGeom prst="parallelogram">
            <a:avLst>
              <a:gd name="adj" fmla="val 37644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auto">
          <a:xfrm>
            <a:off x="3962400" y="3048000"/>
            <a:ext cx="457200" cy="685800"/>
          </a:xfrm>
          <a:prstGeom prst="octagon">
            <a:avLst>
              <a:gd name="adj" fmla="val 29287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>
            <a:off x="3505200" y="2895600"/>
            <a:ext cx="0" cy="1143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>
            <a:off x="3505200" y="2895600"/>
            <a:ext cx="3810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" name="Line 18"/>
          <p:cNvSpPr>
            <a:spLocks noChangeShapeType="1"/>
          </p:cNvSpPr>
          <p:nvPr/>
        </p:nvSpPr>
        <p:spPr bwMode="auto">
          <a:xfrm>
            <a:off x="3505200" y="4038600"/>
            <a:ext cx="53340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" name="Line 19"/>
          <p:cNvSpPr>
            <a:spLocks noChangeShapeType="1"/>
          </p:cNvSpPr>
          <p:nvPr/>
        </p:nvSpPr>
        <p:spPr bwMode="auto">
          <a:xfrm>
            <a:off x="4038600" y="3352800"/>
            <a:ext cx="0" cy="99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" name="Line 20"/>
          <p:cNvSpPr>
            <a:spLocks noChangeShapeType="1"/>
          </p:cNvSpPr>
          <p:nvPr/>
        </p:nvSpPr>
        <p:spPr bwMode="auto">
          <a:xfrm>
            <a:off x="3886200" y="3124200"/>
            <a:ext cx="1524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" name="Line 21"/>
          <p:cNvSpPr>
            <a:spLocks noChangeShapeType="1"/>
          </p:cNvSpPr>
          <p:nvPr/>
        </p:nvSpPr>
        <p:spPr bwMode="auto">
          <a:xfrm>
            <a:off x="4572000" y="2743200"/>
            <a:ext cx="1524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" name="Line 22"/>
          <p:cNvSpPr>
            <a:spLocks noChangeShapeType="1"/>
          </p:cNvSpPr>
          <p:nvPr/>
        </p:nvSpPr>
        <p:spPr bwMode="auto">
          <a:xfrm flipV="1">
            <a:off x="4038600" y="3810000"/>
            <a:ext cx="9906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" name="Line 23"/>
          <p:cNvSpPr>
            <a:spLocks noChangeShapeType="1"/>
          </p:cNvSpPr>
          <p:nvPr/>
        </p:nvSpPr>
        <p:spPr bwMode="auto">
          <a:xfrm flipV="1">
            <a:off x="4038600" y="2971800"/>
            <a:ext cx="6858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>
            <a:off x="4191000" y="2514600"/>
            <a:ext cx="3810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" name="Line 25"/>
          <p:cNvSpPr>
            <a:spLocks noChangeShapeType="1"/>
          </p:cNvSpPr>
          <p:nvPr/>
        </p:nvSpPr>
        <p:spPr bwMode="auto">
          <a:xfrm flipV="1">
            <a:off x="3505200" y="2514600"/>
            <a:ext cx="6858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" name="Line 26"/>
          <p:cNvSpPr>
            <a:spLocks noChangeShapeType="1"/>
          </p:cNvSpPr>
          <p:nvPr/>
        </p:nvSpPr>
        <p:spPr bwMode="auto">
          <a:xfrm flipV="1">
            <a:off x="3886200" y="2743200"/>
            <a:ext cx="6858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" name="AutoShape 27"/>
          <p:cNvSpPr>
            <a:spLocks noChangeArrowheads="1"/>
          </p:cNvSpPr>
          <p:nvPr/>
        </p:nvSpPr>
        <p:spPr bwMode="auto">
          <a:xfrm>
            <a:off x="4495800" y="3352800"/>
            <a:ext cx="533400" cy="381000"/>
          </a:xfrm>
          <a:prstGeom prst="diamond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AutoShape 28"/>
          <p:cNvSpPr>
            <a:spLocks noChangeArrowheads="1"/>
          </p:cNvSpPr>
          <p:nvPr/>
        </p:nvSpPr>
        <p:spPr bwMode="auto">
          <a:xfrm flipH="1">
            <a:off x="4724400" y="3581400"/>
            <a:ext cx="304800" cy="228600"/>
          </a:xfrm>
          <a:prstGeom prst="rtTriangle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Line 29"/>
          <p:cNvSpPr>
            <a:spLocks noChangeShapeType="1"/>
          </p:cNvSpPr>
          <p:nvPr/>
        </p:nvSpPr>
        <p:spPr bwMode="auto">
          <a:xfrm>
            <a:off x="4724400" y="2971800"/>
            <a:ext cx="0" cy="685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" name="Line 30"/>
          <p:cNvSpPr>
            <a:spLocks noChangeShapeType="1"/>
          </p:cNvSpPr>
          <p:nvPr/>
        </p:nvSpPr>
        <p:spPr bwMode="auto">
          <a:xfrm>
            <a:off x="5029200" y="3505200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" name="AutoShape 31"/>
          <p:cNvSpPr>
            <a:spLocks noChangeArrowheads="1"/>
          </p:cNvSpPr>
          <p:nvPr/>
        </p:nvSpPr>
        <p:spPr bwMode="auto">
          <a:xfrm>
            <a:off x="4800600" y="3657600"/>
            <a:ext cx="152400" cy="152400"/>
          </a:xfrm>
          <a:prstGeom prst="octagon">
            <a:avLst>
              <a:gd name="adj" fmla="val 29287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Line 32"/>
          <p:cNvSpPr>
            <a:spLocks noChangeShapeType="1"/>
          </p:cNvSpPr>
          <p:nvPr/>
        </p:nvSpPr>
        <p:spPr bwMode="auto">
          <a:xfrm flipV="1">
            <a:off x="4724400" y="3505200"/>
            <a:ext cx="30480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" name="Line 33"/>
          <p:cNvSpPr>
            <a:spLocks noChangeShapeType="1"/>
          </p:cNvSpPr>
          <p:nvPr/>
        </p:nvSpPr>
        <p:spPr bwMode="auto">
          <a:xfrm flipH="1" flipV="1">
            <a:off x="4724400" y="3352800"/>
            <a:ext cx="30480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" name="Text Box 34"/>
          <p:cNvSpPr txBox="1">
            <a:spLocks noChangeArrowheads="1"/>
          </p:cNvSpPr>
          <p:nvPr/>
        </p:nvSpPr>
        <p:spPr bwMode="auto">
          <a:xfrm rot="19915134">
            <a:off x="1213397" y="1261144"/>
            <a:ext cx="271246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i="1" smtClean="0">
                <a:latin typeface="Arial" charset="0"/>
              </a:rPr>
              <a:t>Mphc đứng</a:t>
            </a:r>
            <a:endParaRPr lang="en-US" sz="2400" b="1" i="1" baseline="-25000">
              <a:latin typeface="Arial" charset="0"/>
            </a:endParaRPr>
          </a:p>
        </p:txBody>
      </p:sp>
      <p:sp>
        <p:nvSpPr>
          <p:cNvPr id="35" name="Text Box 35"/>
          <p:cNvSpPr txBox="1">
            <a:spLocks noChangeArrowheads="1"/>
          </p:cNvSpPr>
          <p:nvPr/>
        </p:nvSpPr>
        <p:spPr bwMode="auto">
          <a:xfrm rot="19953681">
            <a:off x="4230820" y="5232173"/>
            <a:ext cx="23604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i="1" smtClean="0">
                <a:latin typeface="Arial" charset="0"/>
              </a:rPr>
              <a:t>Mphc bằng</a:t>
            </a:r>
            <a:endParaRPr lang="en-US" sz="2400" b="1" i="1" baseline="-25000">
              <a:latin typeface="Arial" charset="0"/>
            </a:endParaRPr>
          </a:p>
        </p:txBody>
      </p:sp>
      <p:sp>
        <p:nvSpPr>
          <p:cNvPr id="36" name="Text Box 36"/>
          <p:cNvSpPr txBox="1">
            <a:spLocks noChangeArrowheads="1"/>
          </p:cNvSpPr>
          <p:nvPr/>
        </p:nvSpPr>
        <p:spPr bwMode="auto">
          <a:xfrm rot="1663716">
            <a:off x="5260494" y="1394667"/>
            <a:ext cx="24661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i="1" smtClean="0">
                <a:latin typeface="Arial" charset="0"/>
              </a:rPr>
              <a:t>Mphc cạnh</a:t>
            </a:r>
            <a:endParaRPr lang="en-US" sz="2400" b="1" i="1" baseline="-25000">
              <a:latin typeface="Arial" charset="0"/>
            </a:endParaRPr>
          </a:p>
        </p:txBody>
      </p:sp>
      <p:sp>
        <p:nvSpPr>
          <p:cNvPr id="37" name="AutoShape 37"/>
          <p:cNvSpPr>
            <a:spLocks noChangeArrowheads="1"/>
          </p:cNvSpPr>
          <p:nvPr/>
        </p:nvSpPr>
        <p:spPr bwMode="auto">
          <a:xfrm rot="12436606">
            <a:off x="7324725" y="4745038"/>
            <a:ext cx="661988" cy="8382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AutoShape 38"/>
          <p:cNvSpPr>
            <a:spLocks noChangeArrowheads="1"/>
          </p:cNvSpPr>
          <p:nvPr/>
        </p:nvSpPr>
        <p:spPr bwMode="auto">
          <a:xfrm rot="19872870">
            <a:off x="898525" y="4822825"/>
            <a:ext cx="661988" cy="8382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AutoShape 39"/>
          <p:cNvSpPr>
            <a:spLocks noChangeArrowheads="1"/>
          </p:cNvSpPr>
          <p:nvPr/>
        </p:nvSpPr>
        <p:spPr bwMode="auto">
          <a:xfrm rot="5400000">
            <a:off x="3783806" y="711994"/>
            <a:ext cx="661988" cy="7620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Text Box 40"/>
          <p:cNvSpPr txBox="1">
            <a:spLocks noChangeArrowheads="1"/>
          </p:cNvSpPr>
          <p:nvPr/>
        </p:nvSpPr>
        <p:spPr bwMode="auto">
          <a:xfrm>
            <a:off x="1905000" y="6262688"/>
            <a:ext cx="5257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 i="1">
                <a:solidFill>
                  <a:srgbClr val="0000FF"/>
                </a:solidFill>
                <a:latin typeface="Arial" charset="0"/>
              </a:rPr>
              <a:t>( Hình 2.1. Phương pháp chiếu góc thứ nhất )</a:t>
            </a:r>
          </a:p>
        </p:txBody>
      </p:sp>
      <p:sp>
        <p:nvSpPr>
          <p:cNvPr id="41" name="Text Box 41"/>
          <p:cNvSpPr txBox="1">
            <a:spLocks noChangeArrowheads="1"/>
          </p:cNvSpPr>
          <p:nvPr/>
        </p:nvSpPr>
        <p:spPr bwMode="auto">
          <a:xfrm>
            <a:off x="3962400" y="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i="1">
                <a:solidFill>
                  <a:srgbClr val="009900"/>
                </a:solidFill>
                <a:latin typeface="Arial" charset="0"/>
              </a:rPr>
              <a:t>Từ trên xuống</a:t>
            </a:r>
          </a:p>
        </p:txBody>
      </p:sp>
      <p:sp>
        <p:nvSpPr>
          <p:cNvPr id="42" name="Text Box 42"/>
          <p:cNvSpPr txBox="1">
            <a:spLocks noChangeArrowheads="1"/>
          </p:cNvSpPr>
          <p:nvPr/>
        </p:nvSpPr>
        <p:spPr bwMode="auto">
          <a:xfrm rot="19707354">
            <a:off x="914400" y="5334000"/>
            <a:ext cx="19383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i="1">
                <a:solidFill>
                  <a:srgbClr val="009900"/>
                </a:solidFill>
                <a:latin typeface="Arial" charset="0"/>
              </a:rPr>
              <a:t>Từ trái sang</a:t>
            </a:r>
          </a:p>
        </p:txBody>
      </p:sp>
      <p:sp>
        <p:nvSpPr>
          <p:cNvPr id="43" name="Text Box 43"/>
          <p:cNvSpPr txBox="1">
            <a:spLocks noChangeArrowheads="1"/>
          </p:cNvSpPr>
          <p:nvPr/>
        </p:nvSpPr>
        <p:spPr bwMode="auto">
          <a:xfrm rot="1728071">
            <a:off x="6705600" y="5638800"/>
            <a:ext cx="17256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i="1">
                <a:solidFill>
                  <a:srgbClr val="009900"/>
                </a:solidFill>
                <a:latin typeface="Arial" charset="0"/>
              </a:rPr>
              <a:t>Từ trước vào</a:t>
            </a:r>
          </a:p>
        </p:txBody>
      </p:sp>
      <p:sp>
        <p:nvSpPr>
          <p:cNvPr id="44" name="Line 44"/>
          <p:cNvSpPr>
            <a:spLocks noChangeShapeType="1"/>
          </p:cNvSpPr>
          <p:nvPr/>
        </p:nvSpPr>
        <p:spPr bwMode="auto">
          <a:xfrm flipH="1" flipV="1">
            <a:off x="2286000" y="3352800"/>
            <a:ext cx="1219200" cy="6858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5" name="Line 45"/>
          <p:cNvSpPr>
            <a:spLocks noChangeShapeType="1"/>
          </p:cNvSpPr>
          <p:nvPr/>
        </p:nvSpPr>
        <p:spPr bwMode="auto">
          <a:xfrm flipH="1" flipV="1">
            <a:off x="2286000" y="2209800"/>
            <a:ext cx="1219200" cy="6858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6" name="Line 46"/>
          <p:cNvSpPr>
            <a:spLocks noChangeShapeType="1"/>
          </p:cNvSpPr>
          <p:nvPr/>
        </p:nvSpPr>
        <p:spPr bwMode="auto">
          <a:xfrm flipV="1">
            <a:off x="5029200" y="3200400"/>
            <a:ext cx="1219200" cy="6096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7" name="Line 47"/>
          <p:cNvSpPr>
            <a:spLocks noChangeShapeType="1"/>
          </p:cNvSpPr>
          <p:nvPr/>
        </p:nvSpPr>
        <p:spPr bwMode="auto">
          <a:xfrm flipV="1">
            <a:off x="4724400" y="2209800"/>
            <a:ext cx="1524000" cy="7620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8" name="Line 48"/>
          <p:cNvSpPr>
            <a:spLocks noChangeShapeType="1"/>
          </p:cNvSpPr>
          <p:nvPr/>
        </p:nvSpPr>
        <p:spPr bwMode="auto">
          <a:xfrm>
            <a:off x="4038600" y="4343400"/>
            <a:ext cx="0" cy="11430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9" name="Line 49"/>
          <p:cNvSpPr>
            <a:spLocks noChangeShapeType="1"/>
          </p:cNvSpPr>
          <p:nvPr/>
        </p:nvSpPr>
        <p:spPr bwMode="auto">
          <a:xfrm>
            <a:off x="5029200" y="3810000"/>
            <a:ext cx="0" cy="11430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0" name="Line 50"/>
          <p:cNvSpPr>
            <a:spLocks noChangeShapeType="1"/>
          </p:cNvSpPr>
          <p:nvPr/>
        </p:nvSpPr>
        <p:spPr bwMode="auto">
          <a:xfrm>
            <a:off x="3505200" y="4038600"/>
            <a:ext cx="0" cy="11430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1" name="Line 51"/>
          <p:cNvSpPr>
            <a:spLocks noChangeShapeType="1"/>
          </p:cNvSpPr>
          <p:nvPr/>
        </p:nvSpPr>
        <p:spPr bwMode="auto">
          <a:xfrm flipV="1">
            <a:off x="4191000" y="1752600"/>
            <a:ext cx="1524000" cy="7620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2" name="Line 52"/>
          <p:cNvSpPr>
            <a:spLocks noChangeShapeType="1"/>
          </p:cNvSpPr>
          <p:nvPr/>
        </p:nvSpPr>
        <p:spPr bwMode="auto">
          <a:xfrm flipV="1">
            <a:off x="4572000" y="1981200"/>
            <a:ext cx="1524000" cy="7620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3" name="Line 53"/>
          <p:cNvSpPr>
            <a:spLocks noChangeShapeType="1"/>
          </p:cNvSpPr>
          <p:nvPr/>
        </p:nvSpPr>
        <p:spPr bwMode="auto">
          <a:xfrm flipV="1">
            <a:off x="3500430" y="2895600"/>
            <a:ext cx="2214570" cy="1104904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4" name="Line 54"/>
          <p:cNvSpPr>
            <a:spLocks noChangeShapeType="1"/>
          </p:cNvSpPr>
          <p:nvPr/>
        </p:nvSpPr>
        <p:spPr bwMode="auto">
          <a:xfrm flipV="1">
            <a:off x="4495800" y="4114800"/>
            <a:ext cx="0" cy="5334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5" name="Line 55"/>
          <p:cNvSpPr>
            <a:spLocks noChangeShapeType="1"/>
          </p:cNvSpPr>
          <p:nvPr/>
        </p:nvSpPr>
        <p:spPr bwMode="auto">
          <a:xfrm flipH="1" flipV="1">
            <a:off x="2971800" y="1828800"/>
            <a:ext cx="1219200" cy="6858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" name="Line 56"/>
          <p:cNvSpPr>
            <a:spLocks noChangeShapeType="1"/>
          </p:cNvSpPr>
          <p:nvPr/>
        </p:nvSpPr>
        <p:spPr bwMode="auto">
          <a:xfrm>
            <a:off x="3276600" y="2514600"/>
            <a:ext cx="457200" cy="2286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7" name="Line 57"/>
          <p:cNvSpPr>
            <a:spLocks noChangeShapeType="1"/>
          </p:cNvSpPr>
          <p:nvPr/>
        </p:nvSpPr>
        <p:spPr bwMode="auto">
          <a:xfrm>
            <a:off x="5715000" y="1752600"/>
            <a:ext cx="3810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8" name="Line 58"/>
          <p:cNvSpPr>
            <a:spLocks noChangeShapeType="1"/>
          </p:cNvSpPr>
          <p:nvPr/>
        </p:nvSpPr>
        <p:spPr bwMode="auto">
          <a:xfrm>
            <a:off x="6096000" y="1981200"/>
            <a:ext cx="1524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9" name="Line 59"/>
          <p:cNvSpPr>
            <a:spLocks noChangeShapeType="1"/>
          </p:cNvSpPr>
          <p:nvPr/>
        </p:nvSpPr>
        <p:spPr bwMode="auto">
          <a:xfrm>
            <a:off x="6248400" y="2209800"/>
            <a:ext cx="0" cy="99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" name="Line 60"/>
          <p:cNvSpPr>
            <a:spLocks noChangeShapeType="1"/>
          </p:cNvSpPr>
          <p:nvPr/>
        </p:nvSpPr>
        <p:spPr bwMode="auto">
          <a:xfrm>
            <a:off x="5715000" y="2895600"/>
            <a:ext cx="53340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1" name="Line 61"/>
          <p:cNvSpPr>
            <a:spLocks noChangeShapeType="1"/>
          </p:cNvSpPr>
          <p:nvPr/>
        </p:nvSpPr>
        <p:spPr bwMode="auto">
          <a:xfrm>
            <a:off x="5715000" y="1752600"/>
            <a:ext cx="0" cy="1143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" name="Line 62"/>
          <p:cNvSpPr>
            <a:spLocks noChangeShapeType="1"/>
          </p:cNvSpPr>
          <p:nvPr/>
        </p:nvSpPr>
        <p:spPr bwMode="auto">
          <a:xfrm>
            <a:off x="5715000" y="2590800"/>
            <a:ext cx="533400" cy="3048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3" name="Text Box 63"/>
          <p:cNvSpPr txBox="1">
            <a:spLocks noChangeArrowheads="1"/>
          </p:cNvSpPr>
          <p:nvPr/>
        </p:nvSpPr>
        <p:spPr bwMode="auto">
          <a:xfrm rot="21266821">
            <a:off x="5791200" y="21336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i="1">
                <a:latin typeface="Arial" charset="0"/>
              </a:rPr>
              <a:t>C</a:t>
            </a:r>
          </a:p>
        </p:txBody>
      </p:sp>
      <p:sp>
        <p:nvSpPr>
          <p:cNvPr id="64" name="Line 64"/>
          <p:cNvSpPr>
            <a:spLocks noChangeShapeType="1"/>
          </p:cNvSpPr>
          <p:nvPr/>
        </p:nvSpPr>
        <p:spPr bwMode="auto">
          <a:xfrm>
            <a:off x="2286000" y="2209800"/>
            <a:ext cx="0" cy="1143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5" name="Line 65"/>
          <p:cNvSpPr>
            <a:spLocks noChangeShapeType="1"/>
          </p:cNvSpPr>
          <p:nvPr/>
        </p:nvSpPr>
        <p:spPr bwMode="auto">
          <a:xfrm flipV="1">
            <a:off x="2286000" y="1828800"/>
            <a:ext cx="6858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" name="Line 66"/>
          <p:cNvSpPr>
            <a:spLocks noChangeShapeType="1"/>
          </p:cNvSpPr>
          <p:nvPr/>
        </p:nvSpPr>
        <p:spPr bwMode="auto">
          <a:xfrm flipV="1">
            <a:off x="2286000" y="2819400"/>
            <a:ext cx="9906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7" name="Line 67"/>
          <p:cNvSpPr>
            <a:spLocks noChangeShapeType="1"/>
          </p:cNvSpPr>
          <p:nvPr/>
        </p:nvSpPr>
        <p:spPr bwMode="auto">
          <a:xfrm>
            <a:off x="3276600" y="2514600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8" name="Line 68"/>
          <p:cNvSpPr>
            <a:spLocks noChangeShapeType="1"/>
          </p:cNvSpPr>
          <p:nvPr/>
        </p:nvSpPr>
        <p:spPr bwMode="auto">
          <a:xfrm flipV="1">
            <a:off x="2971800" y="2514600"/>
            <a:ext cx="30480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" name="Line 69"/>
          <p:cNvSpPr>
            <a:spLocks noChangeShapeType="1"/>
          </p:cNvSpPr>
          <p:nvPr/>
        </p:nvSpPr>
        <p:spPr bwMode="auto">
          <a:xfrm>
            <a:off x="2971800" y="1828800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0" name="Line 70"/>
          <p:cNvSpPr>
            <a:spLocks noChangeShapeType="1"/>
          </p:cNvSpPr>
          <p:nvPr/>
        </p:nvSpPr>
        <p:spPr bwMode="auto">
          <a:xfrm flipV="1">
            <a:off x="2286000" y="2057400"/>
            <a:ext cx="6858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" name="Text Box 71"/>
          <p:cNvSpPr txBox="1">
            <a:spLocks noChangeArrowheads="1"/>
          </p:cNvSpPr>
          <p:nvPr/>
        </p:nvSpPr>
        <p:spPr bwMode="auto">
          <a:xfrm rot="20832798">
            <a:off x="2438400" y="2362200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i="1">
                <a:latin typeface="Arial" charset="0"/>
              </a:rPr>
              <a:t>A</a:t>
            </a:r>
          </a:p>
        </p:txBody>
      </p:sp>
      <p:sp>
        <p:nvSpPr>
          <p:cNvPr id="72" name="Line 72"/>
          <p:cNvSpPr>
            <a:spLocks noChangeShapeType="1"/>
          </p:cNvSpPr>
          <p:nvPr/>
        </p:nvSpPr>
        <p:spPr bwMode="auto">
          <a:xfrm>
            <a:off x="3276600" y="2514600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" name="Line 73"/>
          <p:cNvSpPr>
            <a:spLocks noChangeShapeType="1"/>
          </p:cNvSpPr>
          <p:nvPr/>
        </p:nvSpPr>
        <p:spPr bwMode="auto">
          <a:xfrm>
            <a:off x="3505200" y="5181600"/>
            <a:ext cx="3810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" name="Line 74"/>
          <p:cNvSpPr>
            <a:spLocks noChangeShapeType="1"/>
          </p:cNvSpPr>
          <p:nvPr/>
        </p:nvSpPr>
        <p:spPr bwMode="auto">
          <a:xfrm flipV="1">
            <a:off x="4038600" y="4953000"/>
            <a:ext cx="9906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" name="Line 75"/>
          <p:cNvSpPr>
            <a:spLocks noChangeShapeType="1"/>
          </p:cNvSpPr>
          <p:nvPr/>
        </p:nvSpPr>
        <p:spPr bwMode="auto">
          <a:xfrm flipV="1">
            <a:off x="3505200" y="4800600"/>
            <a:ext cx="685800" cy="3810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" name="Line 76"/>
          <p:cNvSpPr>
            <a:spLocks noChangeShapeType="1"/>
          </p:cNvSpPr>
          <p:nvPr/>
        </p:nvSpPr>
        <p:spPr bwMode="auto">
          <a:xfrm flipV="1">
            <a:off x="3886200" y="5029200"/>
            <a:ext cx="6858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7" name="Line 77"/>
          <p:cNvSpPr>
            <a:spLocks noChangeShapeType="1"/>
          </p:cNvSpPr>
          <p:nvPr/>
        </p:nvSpPr>
        <p:spPr bwMode="auto">
          <a:xfrm>
            <a:off x="4191000" y="4800600"/>
            <a:ext cx="3810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8" name="Line 78"/>
          <p:cNvSpPr>
            <a:spLocks noChangeShapeType="1"/>
          </p:cNvSpPr>
          <p:nvPr/>
        </p:nvSpPr>
        <p:spPr bwMode="auto">
          <a:xfrm flipV="1">
            <a:off x="4191000" y="4648200"/>
            <a:ext cx="30480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9" name="Line 79"/>
          <p:cNvSpPr>
            <a:spLocks noChangeShapeType="1"/>
          </p:cNvSpPr>
          <p:nvPr/>
        </p:nvSpPr>
        <p:spPr bwMode="auto">
          <a:xfrm>
            <a:off x="4495800" y="4648200"/>
            <a:ext cx="53340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0" name="Line 80"/>
          <p:cNvSpPr>
            <a:spLocks noChangeShapeType="1"/>
          </p:cNvSpPr>
          <p:nvPr/>
        </p:nvSpPr>
        <p:spPr bwMode="auto">
          <a:xfrm>
            <a:off x="4572000" y="5029200"/>
            <a:ext cx="152400" cy="76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1" name="Line 81"/>
          <p:cNvSpPr>
            <a:spLocks noChangeShapeType="1"/>
          </p:cNvSpPr>
          <p:nvPr/>
        </p:nvSpPr>
        <p:spPr bwMode="auto">
          <a:xfrm>
            <a:off x="3886200" y="5410200"/>
            <a:ext cx="152400" cy="76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2" name="Text Box 82"/>
          <p:cNvSpPr txBox="1">
            <a:spLocks noChangeArrowheads="1"/>
          </p:cNvSpPr>
          <p:nvPr/>
        </p:nvSpPr>
        <p:spPr bwMode="auto">
          <a:xfrm>
            <a:off x="3962400" y="48768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000" b="1" i="1">
                <a:latin typeface="Arial" charset="0"/>
              </a:rPr>
              <a:t>B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0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3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2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5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8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1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7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3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6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1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4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7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0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3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6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0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1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2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33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6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7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38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1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2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3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3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3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3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9" dur="3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5" dur="3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8" dur="3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1" dur="3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4" dur="3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7" dur="3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0" dur="3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3" dur="3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6" dur="3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9" dur="3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2" dur="3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5" dur="3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8" dur="3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1" dur="3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4" dur="3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7" dur="3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0" dur="3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3" dur="3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6" dur="3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9" dur="3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2" dur="3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5" dur="3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8" dur="3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1" dur="3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4" dur="3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7" dur="3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/>
      <p:bldP spid="35" grpId="0"/>
      <p:bldP spid="36" grpId="0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/>
      <p:bldP spid="41" grpId="0"/>
      <p:bldP spid="42" grpId="0"/>
      <p:bldP spid="43" grpId="0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1986</TotalTime>
  <Words>805</Words>
  <Application>Microsoft Office PowerPoint</Application>
  <PresentationFormat>On-screen Show (4:3)</PresentationFormat>
  <Paragraphs>186</Paragraphs>
  <Slides>41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3" baseType="lpstr">
      <vt:lpstr>Office Theme</vt:lpstr>
      <vt:lpstr>Equation</vt:lpstr>
      <vt:lpstr>Slide 1</vt:lpstr>
      <vt:lpstr>I.Nhắc lại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Kết luận</vt:lpstr>
      <vt:lpstr>III.Hình chiếu vuông góc của vật thể đơn giản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 Bài tập</vt:lpstr>
      <vt:lpstr>V. Thực hành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</dc:title>
  <dc:creator>HOA</dc:creator>
  <cp:lastModifiedBy>E</cp:lastModifiedBy>
  <cp:revision>119</cp:revision>
  <dcterms:created xsi:type="dcterms:W3CDTF">2015-09-03T12:37:39Z</dcterms:created>
  <dcterms:modified xsi:type="dcterms:W3CDTF">2021-09-29T00:28:13Z</dcterms:modified>
</cp:coreProperties>
</file>