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5" r:id="rId3"/>
    <p:sldId id="266" r:id="rId4"/>
    <p:sldId id="268" r:id="rId5"/>
    <p:sldId id="267" r:id="rId6"/>
    <p:sldId id="269" r:id="rId7"/>
    <p:sldId id="271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0033CC"/>
    <a:srgbClr val="3333FF"/>
    <a:srgbClr val="FCFFEB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81" autoAdjust="0"/>
  </p:normalViewPr>
  <p:slideViewPr>
    <p:cSldViewPr snapToGrid="0">
      <p:cViewPr varScale="1">
        <p:scale>
          <a:sx n="65" d="100"/>
          <a:sy n="65" d="100"/>
        </p:scale>
        <p:origin x="38" y="4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3.%20BAI%20TAP%20REN%20LUYEN%20THEO%20SGK.pptx" TargetMode="External"/><Relationship Id="rId2" Type="http://schemas.openxmlformats.org/officeDocument/2006/relationships/hyperlink" Target="2.%20PHAN%20DANG%20TOAN%20CO%20BAN%20THEO%20SGK.pptx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4.%20BAI%20TAP%20MO%20RONG,%20UNG%20DUNG%20THUC%20TE.ppt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A4431C0-79D0-40C5-A1F9-87034A2E1981}"/>
              </a:ext>
            </a:extLst>
          </p:cNvPr>
          <p:cNvSpPr/>
          <p:nvPr/>
        </p:nvSpPr>
        <p:spPr>
          <a:xfrm>
            <a:off x="3587384" y="2099218"/>
            <a:ext cx="7114971" cy="364435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row: Pentagon 117">
            <a:extLst>
              <a:ext uri="{FF2B5EF4-FFF2-40B4-BE49-F238E27FC236}">
                <a16:creationId xmlns:a16="http://schemas.microsoft.com/office/drawing/2014/main" id="{81EFB34A-F7D8-4558-96A0-5773D8E60731}"/>
              </a:ext>
            </a:extLst>
          </p:cNvPr>
          <p:cNvSpPr/>
          <p:nvPr/>
        </p:nvSpPr>
        <p:spPr>
          <a:xfrm rot="10800000">
            <a:off x="4024788" y="3188781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Arrow: Pentagon 119">
            <a:extLst>
              <a:ext uri="{FF2B5EF4-FFF2-40B4-BE49-F238E27FC236}">
                <a16:creationId xmlns:a16="http://schemas.microsoft.com/office/drawing/2014/main" id="{77CF683C-5980-4602-AB7A-D9CDFC753A08}"/>
              </a:ext>
            </a:extLst>
          </p:cNvPr>
          <p:cNvSpPr/>
          <p:nvPr/>
        </p:nvSpPr>
        <p:spPr>
          <a:xfrm rot="10800000">
            <a:off x="4103568" y="3911758"/>
            <a:ext cx="6198724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Arrow: Pentagon 120">
            <a:extLst>
              <a:ext uri="{FF2B5EF4-FFF2-40B4-BE49-F238E27FC236}">
                <a16:creationId xmlns:a16="http://schemas.microsoft.com/office/drawing/2014/main" id="{7C5E35EE-C97A-4758-9A39-CF61681144C2}"/>
              </a:ext>
            </a:extLst>
          </p:cNvPr>
          <p:cNvSpPr/>
          <p:nvPr/>
        </p:nvSpPr>
        <p:spPr>
          <a:xfrm rot="10800000">
            <a:off x="4031232" y="4579995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Arrow: Pentagon 116">
            <a:extLst>
              <a:ext uri="{FF2B5EF4-FFF2-40B4-BE49-F238E27FC236}">
                <a16:creationId xmlns:a16="http://schemas.microsoft.com/office/drawing/2014/main" id="{3EF0ED97-B7C5-4710-9D14-B26B576DC6D9}"/>
              </a:ext>
            </a:extLst>
          </p:cNvPr>
          <p:cNvSpPr/>
          <p:nvPr/>
        </p:nvSpPr>
        <p:spPr>
          <a:xfrm rot="10800000">
            <a:off x="4019792" y="2520243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E3BA33-FCB9-48F8-92F2-102878D1547E}"/>
              </a:ext>
            </a:extLst>
          </p:cNvPr>
          <p:cNvGrpSpPr/>
          <p:nvPr/>
        </p:nvGrpSpPr>
        <p:grpSpPr>
          <a:xfrm>
            <a:off x="1322638" y="175791"/>
            <a:ext cx="10052616" cy="1007276"/>
            <a:chOff x="633430" y="193012"/>
            <a:chExt cx="10052616" cy="107285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B53AA17-8B42-48DD-B71C-D6AC7B905F63}"/>
                </a:ext>
              </a:extLst>
            </p:cNvPr>
            <p:cNvSpPr txBox="1"/>
            <p:nvPr/>
          </p:nvSpPr>
          <p:spPr>
            <a:xfrm>
              <a:off x="3003907" y="424416"/>
              <a:ext cx="6473678" cy="491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3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: HÀM SỐ LƯỢNG GIÁC VÀ ĐỒ THỊ</a:t>
              </a:r>
              <a:endPara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C2EBB6-D98F-471E-B0D7-FB1B3E144830}"/>
                </a:ext>
              </a:extLst>
            </p:cNvPr>
            <p:cNvGrpSpPr/>
            <p:nvPr/>
          </p:nvGrpSpPr>
          <p:grpSpPr>
            <a:xfrm>
              <a:off x="633430" y="193012"/>
              <a:ext cx="10052616" cy="1072853"/>
              <a:chOff x="633430" y="193012"/>
              <a:chExt cx="10052616" cy="107285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48EE28C9-9886-4BC6-A96A-0DB2879DA850}"/>
                  </a:ext>
                </a:extLst>
              </p:cNvPr>
              <p:cNvGrpSpPr/>
              <p:nvPr/>
            </p:nvGrpSpPr>
            <p:grpSpPr>
              <a:xfrm>
                <a:off x="667123" y="193012"/>
                <a:ext cx="10018923" cy="1072853"/>
                <a:chOff x="2366495" y="4969977"/>
                <a:chExt cx="8562194" cy="1120362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BFE03CB-71EF-4379-B2F5-587AEBB41B10}"/>
                    </a:ext>
                  </a:extLst>
                </p:cNvPr>
                <p:cNvSpPr/>
                <p:nvPr/>
              </p:nvSpPr>
              <p:spPr>
                <a:xfrm>
                  <a:off x="2366495" y="4969977"/>
                  <a:ext cx="8562194" cy="1120362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78D2D83-7523-4BE6-92DF-3596A73B8C8A}"/>
                    </a:ext>
                  </a:extLst>
                </p:cNvPr>
                <p:cNvSpPr/>
                <p:nvPr/>
              </p:nvSpPr>
              <p:spPr>
                <a:xfrm>
                  <a:off x="2562998" y="4969977"/>
                  <a:ext cx="8365690" cy="1081886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FE89F58F-A226-4193-8060-C792D5458C1B}"/>
                    </a:ext>
                  </a:extLst>
                </p:cNvPr>
                <p:cNvSpPr/>
                <p:nvPr/>
              </p:nvSpPr>
              <p:spPr>
                <a:xfrm>
                  <a:off x="2687050" y="4969977"/>
                  <a:ext cx="8241638" cy="1023161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Parallelogram 69">
                <a:extLst>
                  <a:ext uri="{FF2B5EF4-FFF2-40B4-BE49-F238E27FC236}">
                    <a16:creationId xmlns:a16="http://schemas.microsoft.com/office/drawing/2014/main" id="{674711C6-91AA-458E-A0EA-0743C984350A}"/>
                  </a:ext>
                </a:extLst>
              </p:cNvPr>
              <p:cNvSpPr/>
              <p:nvPr/>
            </p:nvSpPr>
            <p:spPr>
              <a:xfrm rot="186211" flipH="1">
                <a:off x="2365359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Parallelogram 74">
                <a:extLst>
                  <a:ext uri="{FF2B5EF4-FFF2-40B4-BE49-F238E27FC236}">
                    <a16:creationId xmlns:a16="http://schemas.microsoft.com/office/drawing/2014/main" id="{FD171554-3AD5-4435-8A3C-F7685103EBF1}"/>
                  </a:ext>
                </a:extLst>
              </p:cNvPr>
              <p:cNvSpPr/>
              <p:nvPr/>
            </p:nvSpPr>
            <p:spPr>
              <a:xfrm rot="186211" flipH="1">
                <a:off x="2542818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333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BD1B5B-8857-462B-B229-FA9F69DEB989}"/>
                  </a:ext>
                </a:extLst>
              </p:cNvPr>
              <p:cNvSpPr txBox="1"/>
              <p:nvPr/>
            </p:nvSpPr>
            <p:spPr>
              <a:xfrm>
                <a:off x="633430" y="259892"/>
                <a:ext cx="2448929" cy="4917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GIẢI TÍCH</a:t>
                </a:r>
                <a:endPara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220F5A5-8EA8-439D-ABDC-CF5CFB9E47A3}"/>
                  </a:ext>
                </a:extLst>
              </p:cNvPr>
              <p:cNvSpPr txBox="1"/>
              <p:nvPr/>
            </p:nvSpPr>
            <p:spPr>
              <a:xfrm>
                <a:off x="757175" y="670277"/>
                <a:ext cx="2448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Chương </a:t>
                </a:r>
                <a:r>
                  <a:rPr lang="en-US" sz="2400" b="1">
                    <a:solidFill>
                      <a:srgbClr val="3333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  <a:sym typeface="Baumans"/>
                  </a:rPr>
                  <a:t>❶</a:t>
                </a:r>
                <a:endPara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endParaRPr>
              </a:p>
            </p:txBody>
          </p:sp>
        </p:grp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A175AC-6165-4E1C-9BCD-83B94091765B}"/>
              </a:ext>
            </a:extLst>
          </p:cNvPr>
          <p:cNvSpPr/>
          <p:nvPr/>
        </p:nvSpPr>
        <p:spPr>
          <a:xfrm>
            <a:off x="312820" y="1421956"/>
            <a:ext cx="11694695" cy="4671014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C1ED171-377C-451A-8F18-59A74B0D883A}"/>
              </a:ext>
            </a:extLst>
          </p:cNvPr>
          <p:cNvGrpSpPr/>
          <p:nvPr/>
        </p:nvGrpSpPr>
        <p:grpSpPr>
          <a:xfrm>
            <a:off x="1714828" y="2099218"/>
            <a:ext cx="1872556" cy="3644388"/>
            <a:chOff x="230133" y="2669965"/>
            <a:chExt cx="1872556" cy="3644388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9F50BA-E121-4BC7-8418-BA509C09D50A}"/>
                </a:ext>
              </a:extLst>
            </p:cNvPr>
            <p:cNvGrpSpPr/>
            <p:nvPr/>
          </p:nvGrpSpPr>
          <p:grpSpPr>
            <a:xfrm>
              <a:off x="230133" y="2669965"/>
              <a:ext cx="1872556" cy="3644388"/>
              <a:chOff x="863534" y="3255253"/>
              <a:chExt cx="3579568" cy="2873475"/>
            </a:xfrm>
          </p:grpSpPr>
          <p:sp>
            <p:nvSpPr>
              <p:cNvPr id="96" name="Flowchart: Display 95">
                <a:extLst>
                  <a:ext uri="{FF2B5EF4-FFF2-40B4-BE49-F238E27FC236}">
                    <a16:creationId xmlns:a16="http://schemas.microsoft.com/office/drawing/2014/main" id="{60901D6A-DC24-4872-9632-354557F0C72D}"/>
                  </a:ext>
                </a:extLst>
              </p:cNvPr>
              <p:cNvSpPr/>
              <p:nvPr/>
            </p:nvSpPr>
            <p:spPr>
              <a:xfrm flipH="1">
                <a:off x="863534" y="3255253"/>
                <a:ext cx="2917416" cy="2873447"/>
              </a:xfrm>
              <a:prstGeom prst="flowChartDisplay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lowchart: Display 96">
                <a:extLst>
                  <a:ext uri="{FF2B5EF4-FFF2-40B4-BE49-F238E27FC236}">
                    <a16:creationId xmlns:a16="http://schemas.microsoft.com/office/drawing/2014/main" id="{0058A2D9-EE82-45E9-A989-86BB3C8E1263}"/>
                  </a:ext>
                </a:extLst>
              </p:cNvPr>
              <p:cNvSpPr/>
              <p:nvPr/>
            </p:nvSpPr>
            <p:spPr>
              <a:xfrm flipH="1">
                <a:off x="1238456" y="3255254"/>
                <a:ext cx="2917416" cy="2873447"/>
              </a:xfrm>
              <a:prstGeom prst="flowChartDisp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lowchart: Display 97">
                <a:extLst>
                  <a:ext uri="{FF2B5EF4-FFF2-40B4-BE49-F238E27FC236}">
                    <a16:creationId xmlns:a16="http://schemas.microsoft.com/office/drawing/2014/main" id="{F0E0EA4C-91BB-415A-8B1F-EF5C3EE1D200}"/>
                  </a:ext>
                </a:extLst>
              </p:cNvPr>
              <p:cNvSpPr/>
              <p:nvPr/>
            </p:nvSpPr>
            <p:spPr>
              <a:xfrm flipH="1">
                <a:off x="1525686" y="3255281"/>
                <a:ext cx="2917416" cy="2873447"/>
              </a:xfrm>
              <a:prstGeom prst="flowChartDisplay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85000">
                    <a:schemeClr val="accent4">
                      <a:lumMod val="20000"/>
                      <a:lumOff val="80000"/>
                    </a:schemeClr>
                  </a:gs>
                  <a:gs pos="96000">
                    <a:schemeClr val="accent5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rgbClr val="3333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6A2C54E6-6E90-4D3A-B106-85329297FFE8}"/>
                </a:ext>
              </a:extLst>
            </p:cNvPr>
            <p:cNvSpPr/>
            <p:nvPr/>
          </p:nvSpPr>
          <p:spPr>
            <a:xfrm>
              <a:off x="1745212" y="2669965"/>
              <a:ext cx="357477" cy="3631132"/>
            </a:xfrm>
            <a:prstGeom prst="chevr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F5FC146-A152-4530-AE16-B7DF46C0E557}"/>
              </a:ext>
            </a:extLst>
          </p:cNvPr>
          <p:cNvSpPr txBox="1"/>
          <p:nvPr/>
        </p:nvSpPr>
        <p:spPr>
          <a:xfrm>
            <a:off x="1836398" y="2842790"/>
            <a:ext cx="18902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NỘI DUNG BÀI HỌC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D05149-B76F-4C8D-BB32-FA731699AB67}"/>
              </a:ext>
            </a:extLst>
          </p:cNvPr>
          <p:cNvSpPr txBox="1"/>
          <p:nvPr/>
        </p:nvSpPr>
        <p:spPr>
          <a:xfrm>
            <a:off x="4128886" y="2577686"/>
            <a:ext cx="3462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1. Tóm tắt lý thuyết</a:t>
            </a:r>
          </a:p>
        </p:txBody>
      </p:sp>
      <p:sp>
        <p:nvSpPr>
          <p:cNvPr id="101" name="TextBox 100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5436DB23-27CB-445D-A8AA-6B7333C69FF9}"/>
              </a:ext>
            </a:extLst>
          </p:cNvPr>
          <p:cNvSpPr txBox="1"/>
          <p:nvPr/>
        </p:nvSpPr>
        <p:spPr>
          <a:xfrm>
            <a:off x="4092392" y="3251891"/>
            <a:ext cx="4146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2.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Phân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dạng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toán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cơ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bản</a:t>
            </a:r>
            <a:endParaRPr lang="en-US" sz="2400" b="1" dirty="0">
              <a:solidFill>
                <a:srgbClr val="3333FF"/>
              </a:solidFill>
              <a:latin typeface="Georgia Pro Cond Black" panose="02040A06050405020203" pitchFamily="18" charset="0"/>
              <a:ea typeface="HGPSoeiKakugothicUB" panose="020B0A00000000000000" pitchFamily="34" charset="-128"/>
              <a:cs typeface="Calibri" panose="020F0502020204030204" pitchFamily="34" charset="0"/>
              <a:sym typeface="Baumans"/>
            </a:endParaRPr>
          </a:p>
        </p:txBody>
      </p:sp>
      <p:sp>
        <p:nvSpPr>
          <p:cNvPr id="102" name="TextBox 101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id="{9D766C08-A58A-4E98-AA95-509CE8DB0003}"/>
              </a:ext>
            </a:extLst>
          </p:cNvPr>
          <p:cNvSpPr txBox="1"/>
          <p:nvPr/>
        </p:nvSpPr>
        <p:spPr>
          <a:xfrm>
            <a:off x="4086666" y="3915943"/>
            <a:ext cx="406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3. HĐ rèn luyện kỹ năng</a:t>
            </a:r>
          </a:p>
        </p:txBody>
      </p:sp>
      <p:sp>
        <p:nvSpPr>
          <p:cNvPr id="103" name="TextBox 102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40B1E1A7-9B24-46DB-B9FE-858B430C9D4F}"/>
              </a:ext>
            </a:extLst>
          </p:cNvPr>
          <p:cNvSpPr txBox="1"/>
          <p:nvPr/>
        </p:nvSpPr>
        <p:spPr>
          <a:xfrm>
            <a:off x="4043130" y="4619709"/>
            <a:ext cx="3548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4. HĐ tìm tòi mở rộng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0CE0057-462C-4E55-8251-B059115A4B17}"/>
              </a:ext>
            </a:extLst>
          </p:cNvPr>
          <p:cNvCxnSpPr>
            <a:cxnSpLocks/>
          </p:cNvCxnSpPr>
          <p:nvPr/>
        </p:nvCxnSpPr>
        <p:spPr>
          <a:xfrm flipV="1">
            <a:off x="3693115" y="2841909"/>
            <a:ext cx="287760" cy="913059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0727819-430B-4937-BC89-D6BDF8340F75}"/>
              </a:ext>
            </a:extLst>
          </p:cNvPr>
          <p:cNvCxnSpPr>
            <a:cxnSpLocks/>
          </p:cNvCxnSpPr>
          <p:nvPr/>
        </p:nvCxnSpPr>
        <p:spPr>
          <a:xfrm flipV="1">
            <a:off x="3685213" y="3495356"/>
            <a:ext cx="324536" cy="269786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9470A-E9BC-4A53-9851-F3926B71AF2D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3684196" y="3766406"/>
            <a:ext cx="402470" cy="380370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87D2765-93D8-4D72-88C4-81DA620EC2E8}"/>
              </a:ext>
            </a:extLst>
          </p:cNvPr>
          <p:cNvCxnSpPr>
            <a:cxnSpLocks/>
            <a:endCxn id="103" idx="1"/>
          </p:cNvCxnSpPr>
          <p:nvPr/>
        </p:nvCxnSpPr>
        <p:spPr>
          <a:xfrm>
            <a:off x="3688019" y="3760407"/>
            <a:ext cx="355111" cy="1090135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FD48B31-E9F5-44D6-96CE-ED93A055C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10350" y="17791"/>
            <a:ext cx="853514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1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Hàm số lượng giác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2455" y="1647799"/>
                <a:ext cx="10836569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/>
                  <a:t>Hàm số tang là hàm số được xác định bời công thức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khi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k</m:t>
                    </m:r>
                    <m:r>
                      <m:rPr>
                        <m:nor/>
                      </m:rPr>
                      <a:rPr lang="en-US"/>
                      <m:t>í </m:t>
                    </m:r>
                    <m:r>
                      <m:rPr>
                        <m:nor/>
                      </m:rPr>
                      <a:rPr lang="en-US"/>
                      <m:t>hi</m:t>
                    </m:r>
                    <m:r>
                      <m:rPr>
                        <m:nor/>
                      </m:rPr>
                      <a:rPr lang="en-US"/>
                      <m:t>ệ</m:t>
                    </m:r>
                    <m:r>
                      <m:rPr>
                        <m:nor/>
                      </m:rPr>
                      <a:rPr lang="en-US"/>
                      <m:t>u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  <a:p>
                <a:r>
                  <a:rPr lang="en-US"/>
                  <a:t>Hàm số côtang là hàm số được xác định bởi công thức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khi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m:rPr>
                        <m:nor/>
                      </m:rPr>
                      <a:rPr lang="en-US"/>
                      <m:t>k</m:t>
                    </m:r>
                    <m:r>
                      <m:rPr>
                        <m:nor/>
                      </m:rPr>
                      <a:rPr lang="en-US"/>
                      <m:t>í </m:t>
                    </m:r>
                    <m:r>
                      <m:rPr>
                        <m:nor/>
                      </m:rPr>
                      <a:rPr lang="en-US"/>
                      <m:t>hi</m:t>
                    </m:r>
                    <m:r>
                      <m:rPr>
                        <m:nor/>
                      </m:rPr>
                      <a:rPr lang="en-US"/>
                      <m:t>ệ</m:t>
                    </m:r>
                    <m:r>
                      <m:rPr>
                        <m:nor/>
                      </m:rPr>
                      <a:rPr lang="en-US"/>
                      <m:t>u</m:t>
                    </m:r>
                    <m:r>
                      <m:rPr>
                        <m:nor/>
                      </m:rPr>
                      <a:rPr lang="en-US" i="1"/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55" y="1647799"/>
                <a:ext cx="10836569" cy="3935637"/>
              </a:xfrm>
              <a:prstGeom prst="rect">
                <a:avLst/>
              </a:prstGeom>
              <a:blipFill>
                <a:blip r:embed="rId2"/>
                <a:stretch>
                  <a:fillRect l="-1294" t="-3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6B7DA3-4ED2-4B43-9DD3-9F3503639CA6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0" y="2954215"/>
            <a:ext cx="3329699" cy="325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Hàm số chẵn, hàm số lẻ, hàm số tuần hoàn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718849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 lvl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b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sz="2800">
                    <a:ea typeface="Calibri" panose="020F050202020403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 với tập xác định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 được gọi là </a:t>
                </a:r>
                <a:r>
                  <a:rPr lang="en-US" sz="2800" b="1">
                    <a:ea typeface="Calibri" panose="020F0502020204030204" pitchFamily="34" charset="0"/>
                  </a:rPr>
                  <a:t>hàm số chã̃n</a:t>
                </a:r>
                <a:r>
                  <a:rPr lang="en-US" sz="2800">
                    <a:ea typeface="Calibri" panose="020F0502020204030204" pitchFamily="34" charset="0"/>
                  </a:rPr>
                  <a:t> nếu với mọi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 ta có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en-US" sz="2800"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.</m:t>
                    </m:r>
                  </m:oMath>
                </a14:m>
                <a:endParaRPr lang="en-US" sz="2800" b="0">
                  <a:ea typeface="Calibri" panose="020F0502020204030204" pitchFamily="34" charset="0"/>
                </a:endParaRPr>
              </a:p>
              <a:p>
                <a:pPr marR="0" lvl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 với tập xác định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 được gọi là </a:t>
                </a:r>
                <a:r>
                  <a:rPr lang="en-US" sz="2800" b="1">
                    <a:latin typeface="Times New Roman" panose="02020603050405020304" pitchFamily="18" charset="0"/>
                    <a:ea typeface="Calibri" panose="020F0502020204030204" pitchFamily="34" charset="0"/>
                  </a:rPr>
                  <a:t>hàm số lẻ</a:t>
                </a:r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 nếu với mọi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 ta có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)=−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800">
                    <a:latin typeface="Times New Rom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en-US" sz="2800"/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 sz="2800" b="1">
                    <a:solidFill>
                      <a:srgbClr val="FF0000"/>
                    </a:solidFill>
                    <a:ea typeface="Calibri" panose="020F0502020204030204" pitchFamily="34" charset="0"/>
                  </a:rPr>
                  <a:t>Chú ý:</a:t>
                </a:r>
                <a:r>
                  <a:rPr lang="en-US" sz="2800">
                    <a:solidFill>
                      <a:srgbClr val="FF0000"/>
                    </a:solidFill>
                    <a:ea typeface="Calibri" panose="020F0502020204030204" pitchFamily="34" charset="0"/>
                  </a:rPr>
                  <a:t>  </a:t>
                </a:r>
                <a:r>
                  <a:rPr lang="en-US" sz="2800">
                    <a:ea typeface="Calibri" panose="020F0502020204030204" pitchFamily="34" charset="0"/>
                  </a:rPr>
                  <a:t>Đồ thị của hàm số chẵn nhận trục tung làm trục đối xứng.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lang="en-US" sz="280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7188494" cy="3935637"/>
              </a:xfrm>
              <a:prstGeom prst="rect">
                <a:avLst/>
              </a:prstGeom>
              <a:blipFill>
                <a:blip r:embed="rId2"/>
                <a:stretch>
                  <a:fillRect l="-1951" t="-1860" r="-2290" b="-4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47A7CF-034E-40C3-A387-0B18E5F16D8C}"/>
              </a:ext>
            </a:extLst>
          </p:cNvPr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0975" y="1987984"/>
            <a:ext cx="4253979" cy="301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9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Hàm số chẵn, hàm số lẻ, hàm số tuần hoàn</a:t>
            </a: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10770414" cy="393563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tập</a:t>
                </a:r>
                <a:r>
                  <a:rPr lang="en-US" dirty="0"/>
                  <a:t> </a:t>
                </a:r>
                <a:r>
                  <a:rPr lang="en-US" dirty="0" err="1"/>
                  <a:t>xác</a:t>
                </a:r>
                <a:r>
                  <a:rPr lang="en-US" dirty="0"/>
                  <a:t> </a:t>
                </a:r>
                <a:r>
                  <a:rPr lang="en-US" dirty="0" err="1"/>
                  <a:t>định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được</a:t>
                </a:r>
                <a:r>
                  <a:rPr lang="en-US" dirty="0"/>
                  <a:t> </a:t>
                </a:r>
                <a:r>
                  <a:rPr lang="en-US" dirty="0" err="1"/>
                  <a:t>gọi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="1" dirty="0" err="1"/>
                  <a:t>hàm</a:t>
                </a:r>
                <a:r>
                  <a:rPr lang="en-US" b="1" dirty="0"/>
                  <a:t> </a:t>
                </a:r>
                <a:r>
                  <a:rPr lang="en-US" b="1" dirty="0" err="1"/>
                  <a:t>số</a:t>
                </a:r>
                <a:r>
                  <a:rPr lang="en-US" b="1" dirty="0"/>
                  <a:t> </a:t>
                </a:r>
                <a:r>
                  <a:rPr lang="en-US" b="1" dirty="0" err="1"/>
                  <a:t>tuần</a:t>
                </a:r>
                <a:r>
                  <a:rPr lang="en-US" b="1" dirty="0"/>
                  <a:t> </a:t>
                </a:r>
                <a:r>
                  <a:rPr lang="en-US" b="1" dirty="0" err="1"/>
                  <a:t>hoàn</a:t>
                </a:r>
                <a:r>
                  <a:rPr lang="en-US" dirty="0"/>
                  <a:t> </a:t>
                </a:r>
                <a:r>
                  <a:rPr lang="en-US" dirty="0" err="1"/>
                  <a:t>nếu</a:t>
                </a:r>
                <a:r>
                  <a:rPr lang="en-US" dirty="0"/>
                  <a:t> </a:t>
                </a:r>
                <a:r>
                  <a:rPr lang="en-US" dirty="0" err="1"/>
                  <a:t>tồn</a:t>
                </a:r>
                <a:r>
                  <a:rPr lang="en-US" dirty="0"/>
                  <a:t> </a:t>
                </a:r>
                <a:r>
                  <a:rPr lang="en-US" dirty="0" err="1"/>
                  <a:t>tại</a:t>
                </a:r>
                <a:r>
                  <a:rPr lang="en-US" dirty="0"/>
                  <a:t> </a:t>
                </a:r>
                <a:r>
                  <a:rPr lang="en-US" dirty="0" err="1"/>
                  <a:t>một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khác</a:t>
                </a:r>
                <a:r>
                  <a:rPr lang="en-US" dirty="0"/>
                  <a:t> 0 </a:t>
                </a:r>
                <a:r>
                  <a:rPr lang="en-US" dirty="0" err="1"/>
                  <a:t>sao</a:t>
                </a:r>
                <a:r>
                  <a:rPr lang="en-US" dirty="0"/>
                  <a:t> </a:t>
                </a:r>
                <a:r>
                  <a:rPr lang="en-US" dirty="0" err="1"/>
                  <a:t>cho</a:t>
                </a:r>
                <a:r>
                  <a:rPr lang="en-US" dirty="0"/>
                  <a:t> </a:t>
                </a:r>
                <a:r>
                  <a:rPr lang="en-US" dirty="0" err="1"/>
                  <a:t>với</a:t>
                </a:r>
                <a:r>
                  <a:rPr lang="en-US" dirty="0"/>
                  <a:t> </a:t>
                </a:r>
                <a:r>
                  <a:rPr lang="en-US" dirty="0" err="1"/>
                  <a:t>mọi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ta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và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dương</a:t>
                </a:r>
                <a:r>
                  <a:rPr lang="en-US" dirty="0"/>
                  <a:t> </a:t>
                </a:r>
                <a:r>
                  <a:rPr lang="en-US" dirty="0" err="1"/>
                  <a:t>nhỏ</a:t>
                </a:r>
                <a:r>
                  <a:rPr lang="en-US" dirty="0"/>
                  <a:t> </a:t>
                </a:r>
                <a:r>
                  <a:rPr lang="en-US" dirty="0" err="1"/>
                  <a:t>nhất</a:t>
                </a:r>
                <a:r>
                  <a:rPr lang="en-US" dirty="0"/>
                  <a:t> </a:t>
                </a:r>
                <a:r>
                  <a:rPr lang="en-US" dirty="0" err="1"/>
                  <a:t>thoả</a:t>
                </a:r>
                <a:r>
                  <a:rPr lang="en-US" dirty="0"/>
                  <a:t> </a:t>
                </a:r>
                <a:r>
                  <a:rPr lang="en-US" dirty="0" err="1"/>
                  <a:t>mãn</a:t>
                </a:r>
                <a:r>
                  <a:rPr lang="en-US" dirty="0"/>
                  <a:t> </a:t>
                </a:r>
                <a:r>
                  <a:rPr lang="en-US" dirty="0" err="1"/>
                  <a:t>các</a:t>
                </a:r>
                <a:r>
                  <a:rPr lang="en-US" dirty="0"/>
                  <a:t> </a:t>
                </a:r>
                <a:r>
                  <a:rPr lang="en-US" dirty="0" err="1"/>
                  <a:t>điều</a:t>
                </a:r>
                <a:r>
                  <a:rPr lang="en-US" dirty="0"/>
                  <a:t> </a:t>
                </a:r>
                <a:r>
                  <a:rPr lang="en-US" dirty="0" err="1"/>
                  <a:t>kiện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(</a:t>
                </a:r>
                <a:r>
                  <a:rPr lang="en-US" dirty="0" err="1"/>
                  <a:t>nếu</a:t>
                </a:r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) </a:t>
                </a:r>
                <a:r>
                  <a:rPr lang="en-US" dirty="0" err="1"/>
                  <a:t>được</a:t>
                </a:r>
                <a:r>
                  <a:rPr lang="en-US" dirty="0"/>
                  <a:t> </a:t>
                </a:r>
                <a:r>
                  <a:rPr lang="en-US" dirty="0" err="1"/>
                  <a:t>gọi</a:t>
                </a:r>
                <a:r>
                  <a:rPr lang="en-US" dirty="0"/>
                  <a:t> </a:t>
                </a:r>
                <a:r>
                  <a:rPr lang="en-US" dirty="0" err="1"/>
                  <a:t>là</a:t>
                </a:r>
                <a:r>
                  <a:rPr lang="en-US" dirty="0"/>
                  <a:t> </a:t>
                </a:r>
                <a:r>
                  <a:rPr lang="en-US" b="1" dirty="0"/>
                  <a:t>chu </a:t>
                </a:r>
                <a:r>
                  <a:rPr lang="en-US" b="1" dirty="0" err="1"/>
                  <a:t>kì</a:t>
                </a:r>
                <a:r>
                  <a:rPr lang="en-US" b="1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tuần</a:t>
                </a:r>
                <a:r>
                  <a:rPr lang="en-US" dirty="0"/>
                  <a:t> </a:t>
                </a:r>
                <a:r>
                  <a:rPr lang="en-US" dirty="0" err="1"/>
                  <a:t>hoàn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b="1" dirty="0" err="1">
                    <a:solidFill>
                      <a:srgbClr val="FF0000"/>
                    </a:solidFill>
                  </a:rPr>
                  <a:t>Chú</a:t>
                </a:r>
                <a:r>
                  <a:rPr lang="en-US" b="1" dirty="0">
                    <a:solidFill>
                      <a:srgbClr val="FF0000"/>
                    </a:solidFill>
                  </a:rPr>
                  <a:t> ý:</a:t>
                </a:r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 err="1"/>
                  <a:t>Đồ</a:t>
                </a:r>
                <a:r>
                  <a:rPr lang="en-US" dirty="0"/>
                  <a:t> </a:t>
                </a:r>
                <a:r>
                  <a:rPr lang="en-US" dirty="0" err="1"/>
                  <a:t>thị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:r>
                  <a:rPr lang="en-US" dirty="0" err="1"/>
                  <a:t>hàm</a:t>
                </a:r>
                <a:r>
                  <a:rPr lang="en-US" dirty="0"/>
                  <a:t> </a:t>
                </a:r>
                <a:r>
                  <a:rPr lang="en-US" dirty="0" err="1"/>
                  <a:t>số</a:t>
                </a:r>
                <a:r>
                  <a:rPr lang="en-US" dirty="0"/>
                  <a:t> </a:t>
                </a:r>
                <a:r>
                  <a:rPr lang="en-US" dirty="0" err="1"/>
                  <a:t>tuần</a:t>
                </a:r>
                <a:r>
                  <a:rPr lang="en-US" dirty="0"/>
                  <a:t> </a:t>
                </a:r>
                <a:r>
                  <a:rPr lang="en-US" dirty="0" err="1"/>
                  <a:t>hoàn</a:t>
                </a:r>
                <a:r>
                  <a:rPr lang="en-US" dirty="0"/>
                  <a:t> chu </a:t>
                </a:r>
                <a:r>
                  <a:rPr lang="en-US" dirty="0" err="1"/>
                  <a:t>kì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được</a:t>
                </a:r>
                <a:r>
                  <a:rPr lang="en-US" dirty="0"/>
                  <a:t> </a:t>
                </a:r>
                <a:r>
                  <a:rPr lang="en-US" dirty="0" err="1"/>
                  <a:t>lặp</a:t>
                </a:r>
                <a:r>
                  <a:rPr lang="en-US" dirty="0"/>
                  <a:t> </a:t>
                </a:r>
                <a:r>
                  <a:rPr lang="en-US" dirty="0" err="1"/>
                  <a:t>lại</a:t>
                </a:r>
                <a:r>
                  <a:rPr lang="en-US" dirty="0"/>
                  <a:t> </a:t>
                </a:r>
                <a:r>
                  <a:rPr lang="en-US" dirty="0" err="1"/>
                  <a:t>trên</a:t>
                </a:r>
                <a:r>
                  <a:rPr lang="en-US" dirty="0"/>
                  <a:t> </a:t>
                </a:r>
                <a:r>
                  <a:rPr lang="en-US" dirty="0" err="1"/>
                  <a:t>từng</a:t>
                </a:r>
                <a:r>
                  <a:rPr lang="en-US" dirty="0"/>
                  <a:t> </a:t>
                </a:r>
                <a:r>
                  <a:rPr lang="en-US" dirty="0" err="1"/>
                  <a:t>đoạn</a:t>
                </a:r>
                <a:r>
                  <a:rPr lang="en-US" dirty="0"/>
                  <a:t> </a:t>
                </a:r>
                <a:r>
                  <a:rPr lang="en-US" dirty="0" err="1"/>
                  <a:t>giá</a:t>
                </a:r>
                <a:r>
                  <a:rPr lang="en-US" dirty="0"/>
                  <a:t> </a:t>
                </a:r>
                <a:r>
                  <a:rPr lang="en-US" dirty="0" err="1"/>
                  <a:t>trị</a:t>
                </a:r>
                <a:r>
                  <a:rPr lang="en-US" dirty="0"/>
                  <a:t> </a:t>
                </a:r>
                <a:r>
                  <a:rPr lang="en-US" dirty="0" err="1"/>
                  <a:t>của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có</a:t>
                </a:r>
                <a:r>
                  <a:rPr lang="en-US" dirty="0"/>
                  <a:t> </a:t>
                </a:r>
                <a:r>
                  <a:rPr lang="en-US" dirty="0" err="1"/>
                  <a:t>độ</a:t>
                </a:r>
                <a:r>
                  <a:rPr lang="en-US" dirty="0"/>
                  <a:t> </a:t>
                </a:r>
                <a:r>
                  <a:rPr lang="en-US" dirty="0" err="1"/>
                  <a:t>dài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10770414" cy="3935637"/>
              </a:xfrm>
              <a:prstGeom prst="rect">
                <a:avLst/>
              </a:prstGeom>
              <a:blipFill>
                <a:blip r:embed="rId2"/>
                <a:stretch>
                  <a:fillRect l="-1302" t="-3411" r="-5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Đồ thị của các hàm số lượng giá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9116" y="2510284"/>
                <a:ext cx="11598569" cy="405933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Ø"/>
                </a:pPr>
                <a:r>
                  <a:rPr lang="en-US" b="1">
                    <a:solidFill>
                      <a:srgbClr val="FF0000"/>
                    </a:solidFill>
                    <a:ea typeface="Calibri" panose="020F050202020403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𝒚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sin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𝒙</m:t>
                    </m:r>
                  </m:oMath>
                </a14:m>
                <a:endParaRPr lang="en-US" sz="28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 Hàm số tuần hoàn với chu kì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 Hàm số lẻ, có đồ thị đối xứng qua gốc toạ độ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𝑂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 Hàm số đồng biến trên các khoảng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</a:pPr>
                <a:r>
                  <a:rPr lang="en-US"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>
                    <a:ea typeface="Calibri" panose="020F0502020204030204" pitchFamily="34" charset="0"/>
                  </a:rPr>
                  <a:t> và nghịch biến trên các khoảng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3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116" y="2510284"/>
                <a:ext cx="11598569" cy="4059335"/>
              </a:xfrm>
              <a:prstGeom prst="rect">
                <a:avLst/>
              </a:prstGeom>
              <a:blipFill>
                <a:blip r:embed="rId2"/>
                <a:stretch>
                  <a:fillRect l="-1209" t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858502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2022_12_31_343bec906b6a2be06d06g-4.jpeg">
            <a:extLst>
              <a:ext uri="{FF2B5EF4-FFF2-40B4-BE49-F238E27FC236}">
                <a16:creationId xmlns:a16="http://schemas.microsoft.com/office/drawing/2014/main" id="{5551DDEF-54F8-4C09-8E81-02B4D053890A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32919B"/>
              </a:clrFrom>
              <a:clrTo>
                <a:srgbClr val="32919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354334" y="1499781"/>
            <a:ext cx="7523341" cy="170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379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08673" y="894723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Đồ thị của các hàm số lượng giá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7681" y="2264580"/>
                <a:ext cx="10770414" cy="441659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Font typeface="Wingdings" panose="05000000000000000000" pitchFamily="2" charset="2"/>
                  <a:buChar char="Ø"/>
                </a:pPr>
                <a:r>
                  <a:rPr lang="en-US" b="1">
                    <a:solidFill>
                      <a:srgbClr val="FF0000"/>
                    </a:solidFill>
                    <a:ea typeface="Calibri" panose="020F0502020204030204" pitchFamily="34" charset="0"/>
                  </a:rPr>
                  <a:t>Hàm số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𝒚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b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cos</m:t>
                    </m:r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𝒙</m:t>
                    </m:r>
                  </m:oMath>
                </a14:m>
                <a:r>
                  <a:rPr lang="en-US" b="1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Hàm số tuần hoàn với chu kì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𝜋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Hàm số chẵn, có đồ thị đối xứng qua trục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𝑂𝑦</m:t>
                    </m:r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r>
                  <a:rPr lang="en-US">
                    <a:ea typeface="Calibri" panose="020F0502020204030204" pitchFamily="34" charset="0"/>
                  </a:rPr>
                  <a:t>Hàm số đồng biến trên các khoảng 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>
                    <a:ea typeface="Calibri" panose="020F0502020204030204" pitchFamily="34" charset="0"/>
                  </a:rPr>
                  <a:t> và nghịch biến trên các khoảng </a:t>
                </a:r>
              </a:p>
              <a:p>
                <a:pPr marL="0" marR="0" indent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;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𝜋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US">
                    <a:ea typeface="Calibri" panose="020F0502020204030204" pitchFamily="34" charset="0"/>
                  </a:rPr>
                  <a:t>.</a:t>
                </a:r>
                <a:endParaRPr lang="en-US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81" y="2264580"/>
                <a:ext cx="10770414" cy="4416595"/>
              </a:xfrm>
              <a:prstGeom prst="rect">
                <a:avLst/>
              </a:prstGeom>
              <a:blipFill>
                <a:blip r:embed="rId2"/>
                <a:stretch>
                  <a:fillRect l="-1302" t="-1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AA8157-11B1-400E-8324-E28D76D7B2E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3789" y="1533901"/>
            <a:ext cx="6767024" cy="17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573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Đồ thị của các hàm số lượng giá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 b="1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2931" y="1674716"/>
                <a:ext cx="9207794" cy="441659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lvl="1" indent="-571500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Ø"/>
                  <a:tabLst>
                    <a:tab pos="4680585" algn="l"/>
                  </a:tabLst>
                </a:pPr>
                <a:r>
                  <a:rPr lang="en-US" sz="36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Hàm số y=tanx</a:t>
                </a:r>
              </a:p>
              <a:p>
                <a:pPr lvl="0"/>
                <a:r>
                  <a:rPr lang="en-US" sz="3600"/>
                  <a:t>Hàm số tuần hoàn với chu kì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3600"/>
                  <a:t>.</a:t>
                </a:r>
              </a:p>
              <a:p>
                <a:pPr lvl="0"/>
                <a:r>
                  <a:rPr lang="en-US" sz="3600"/>
                  <a:t>Hàm số lẻ, có đồ thị đối xứng qua gốc tọa độ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sz="3600"/>
                  <a:t>.</a:t>
                </a:r>
              </a:p>
              <a:p>
                <a:pPr lvl="0"/>
                <a:r>
                  <a:rPr lang="en-US" sz="3600"/>
                  <a:t>Hàm số đồng biến trên các khoảng</a:t>
                </a:r>
              </a:p>
              <a:p>
                <a:pPr lvl="0"/>
                <a:r>
                  <a:rPr lang="en-US" sz="360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sz="3600" b="0"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3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3600" b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</m:d>
                    <m:r>
                      <a:rPr lang="en-US" sz="3600" b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0" i="1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3600" b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3600" b="0" i="1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sz="3600" b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/>
                  <a:t>.</a:t>
                </a:r>
              </a:p>
              <a:p>
                <a:pPr marL="0" marR="0">
                  <a:lnSpc>
                    <a:spcPct val="110000"/>
                  </a:lnSpc>
                  <a:spcBef>
                    <a:spcPts val="100"/>
                  </a:spcBef>
                  <a:spcAft>
                    <a:spcPts val="100"/>
                  </a:spcAft>
                </a:pPr>
                <a:endParaRPr lang="en-US" sz="280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31" y="1674716"/>
                <a:ext cx="9207794" cy="4416595"/>
              </a:xfrm>
              <a:prstGeom prst="rect">
                <a:avLst/>
              </a:prstGeom>
              <a:blipFill>
                <a:blip r:embed="rId2"/>
                <a:stretch>
                  <a:fillRect l="-1787" t="-1796" r="-18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2022_12_31_343bec906b6a2be06d06g-7.jpeg">
            <a:extLst>
              <a:ext uri="{FF2B5EF4-FFF2-40B4-BE49-F238E27FC236}">
                <a16:creationId xmlns:a16="http://schemas.microsoft.com/office/drawing/2014/main" id="{D1E10503-A2B6-45EA-843E-8594AE97AD27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176412" y="3697570"/>
            <a:ext cx="4972287" cy="276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58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884695" y="285040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vi-VN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Đồ thị của các hàm số lượng giá</a:t>
            </a: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</a:p>
          <a:p>
            <a:pPr lvl="0"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endParaRPr lang="en-US" sz="320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22C2AE-6C95-421B-96F6-86DD8E47767E}"/>
              </a:ext>
            </a:extLst>
          </p:cNvPr>
          <p:cNvSpPr txBox="1">
            <a:spLocks/>
          </p:cNvSpPr>
          <p:nvPr/>
        </p:nvSpPr>
        <p:spPr>
          <a:xfrm>
            <a:off x="159857" y="1682584"/>
            <a:ext cx="10770414" cy="4416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endParaRPr lang="en-US" sz="28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51B458-7AED-493E-ADE7-FDFD2C0BC57B}"/>
                  </a:ext>
                </a:extLst>
              </p:cNvPr>
              <p:cNvSpPr txBox="1"/>
              <p:nvPr/>
            </p:nvSpPr>
            <p:spPr>
              <a:xfrm>
                <a:off x="337461" y="1843935"/>
                <a:ext cx="6594968" cy="3762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lvl="0" indent="-571500" algn="l" defTabSz="914400" rtl="0" eaLnBrk="1" fontAlgn="auto" latinLnBrk="0" hangingPunct="1">
                  <a:spcBef>
                    <a:spcPts val="300"/>
                  </a:spcBef>
                  <a:spcAft>
                    <a:spcPts val="3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Hàm số y=cotx</a:t>
                </a:r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lvl="0" indent="-457200" algn="l" defTabSz="914400" rtl="0" eaLnBrk="1" fontAlgn="auto" latinLnBrk="0" hangingPunct="1"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Hàm số tuần hoàn với chu kì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lvl="0" indent="-457200" algn="l" defTabSz="914400" rtl="0" eaLnBrk="1" fontAlgn="auto" latinLnBrk="0" hangingPunct="1"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Hàm số lẻ, có đồ thị đối xứng qua gốc toạ độ </a:t>
                </a:r>
                <a14:m>
                  <m:oMath xmlns:m="http://schemas.openxmlformats.org/officeDocument/2006/math"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𝑂</m:t>
                    </m:r>
                  </m:oMath>
                </a14:m>
                <a:endPara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 lvl="0" indent="-457200" algn="l" defTabSz="914400" rtl="0" eaLnBrk="1" fontAlgn="auto" latinLnBrk="0" hangingPunct="1">
                  <a:spcBef>
                    <a:spcPts val="0"/>
                  </a:spcBef>
                  <a:spcAft>
                    <a:spcPts val="12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Hàm số nghịch biến trên các khoảng </a:t>
                </a:r>
                <a14:m>
                  <m:oMath xmlns:m="http://schemas.openxmlformats.org/officeDocument/2006/math"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)(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ℤ</m:t>
                    </m:r>
                    <m:r>
                      <a:rPr kumimoji="0" lang="en-US" sz="3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F51B458-7AED-493E-ADE7-FDFD2C0BC5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61" y="1843935"/>
                <a:ext cx="6594968" cy="3762568"/>
              </a:xfrm>
              <a:prstGeom prst="rect">
                <a:avLst/>
              </a:prstGeom>
              <a:blipFill>
                <a:blip r:embed="rId2"/>
                <a:stretch>
                  <a:fillRect l="-2495" t="-2589" b="-50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2022_12_31_343bec906b6a2be06d06g-8.jpeg">
            <a:extLst>
              <a:ext uri="{FF2B5EF4-FFF2-40B4-BE49-F238E27FC236}">
                <a16:creationId xmlns:a16="http://schemas.microsoft.com/office/drawing/2014/main" id="{0E002B45-D75B-4490-8167-BC7213E14E42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6825537" y="2450146"/>
            <a:ext cx="5257790" cy="299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10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636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 Pro Cond Black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160</cp:revision>
  <cp:lastPrinted>2023-04-28T05:43:14Z</cp:lastPrinted>
  <dcterms:created xsi:type="dcterms:W3CDTF">2023-03-24T14:43:27Z</dcterms:created>
  <dcterms:modified xsi:type="dcterms:W3CDTF">2023-08-14T02:23:10Z</dcterms:modified>
</cp:coreProperties>
</file>