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5" r:id="rId3"/>
    <p:sldId id="268" r:id="rId4"/>
    <p:sldId id="269" r:id="rId5"/>
    <p:sldId id="270" r:id="rId6"/>
    <p:sldId id="26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Hung" initials="DH" lastIdx="1" clrIdx="0">
    <p:extLst>
      <p:ext uri="{19B8F6BF-5375-455C-9EA6-DF929625EA0E}">
        <p15:presenceInfo xmlns:p15="http://schemas.microsoft.com/office/powerpoint/2012/main" userId="159ce12b073912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0099"/>
    <a:srgbClr val="FCFFEB"/>
    <a:srgbClr val="3333FF"/>
    <a:srgbClr val="CCECFF"/>
    <a:srgbClr val="DFFED2"/>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2" autoAdjust="0"/>
    <p:restoredTop sz="94681" autoAdjust="0"/>
  </p:normalViewPr>
  <p:slideViewPr>
    <p:cSldViewPr snapToGrid="0">
      <p:cViewPr varScale="1">
        <p:scale>
          <a:sx n="80" d="100"/>
          <a:sy n="80" d="100"/>
        </p:scale>
        <p:origin x="72" y="12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B05-D0AD-4661-A563-ED0A973E8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F8AAF-B3D6-43E0-8BE6-ACC045CA8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ED0CB0-ACD0-4F2D-999E-A38C11D615D1}"/>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BC35AAC0-AB66-45C6-8716-DDDEB5A1E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5496D-219E-4DC5-B6CB-0D09372B80BB}"/>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CB525EB-EDE9-454B-97E8-BA4EA8A5BDAF}"/>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8" name="Picture 7">
            <a:extLst>
              <a:ext uri="{FF2B5EF4-FFF2-40B4-BE49-F238E27FC236}">
                <a16:creationId xmlns:a16="http://schemas.microsoft.com/office/drawing/2014/main" id="{0BD34CDC-813E-42F1-AF2B-E4C69DF07BAF}"/>
              </a:ext>
            </a:extLst>
          </p:cNvPr>
          <p:cNvPicPr>
            <a:picLocks noChangeAspect="1"/>
          </p:cNvPicPr>
          <p:nvPr userDrawn="1"/>
        </p:nvPicPr>
        <p:blipFill>
          <a:blip r:embed="rId4">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1176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267-A90C-45D6-BA22-0CF35578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3D663-20CA-49F7-9088-6A48A3D5A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DDACA-6EE9-4082-908E-56F4087D9393}"/>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1C134AFB-8600-422C-8FE6-3D694E843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994D0-9BDB-4F1F-A1AB-6640755470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559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F261DE-9197-4D26-B4B9-FF0D39134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3B291-7E96-497B-BF77-354A929E57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0F37F-EFAB-474E-833C-F3A45D4CFC2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7B71406C-BE5D-4AF2-A987-F31D5F67F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F6D1E-FD61-44A6-9E7F-192733997F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39494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17DDAB8-4858-4218-A8DC-8FD3E20B70B0}"/>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9" name="Picture 8">
            <a:extLst>
              <a:ext uri="{FF2B5EF4-FFF2-40B4-BE49-F238E27FC236}">
                <a16:creationId xmlns:a16="http://schemas.microsoft.com/office/drawing/2014/main" id="{67A1FA8D-21B3-44D8-B273-98A7438BEA8B}"/>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51421" y="3330291"/>
            <a:ext cx="56970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10" name="Picture 9">
            <a:extLst>
              <a:ext uri="{FF2B5EF4-FFF2-40B4-BE49-F238E27FC236}">
                <a16:creationId xmlns:a16="http://schemas.microsoft.com/office/drawing/2014/main" id="{2502BBA3-2BFD-43FF-B8A0-E55627E9FA9A}"/>
              </a:ext>
            </a:extLst>
          </p:cNvPr>
          <p:cNvPicPr>
            <a:picLocks noChangeAspect="1"/>
          </p:cNvPicPr>
          <p:nvPr userDrawn="1"/>
        </p:nvPicPr>
        <p:blipFill>
          <a:blip r:embed="rId6">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70963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75C5-0B2B-42C5-8A7D-B896CBF96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F36B3-5183-422A-AD77-A0BDC58CC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268405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B002-73E3-4A59-97CF-80D6E2B639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81138-737A-4841-991D-4A6DC18E6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5B2B0-16C2-4497-A60F-28ED6CA0504E}"/>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349DC5C9-9957-4FDF-BF89-2833D58B7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18C5-C816-4A36-B672-12859720B788}"/>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3951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16FE-AFBF-4941-97DE-A1D2C92193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3DDBE-57EF-48AF-AD79-133927320C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39D72-66A3-4407-8621-82423B234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1A51D-CA18-4B33-8FE1-25BC167DBA65}"/>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E3BD2AA3-3E11-44B8-8421-726D3EB6A0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3108C-8C3E-47F3-B675-38C54FF9AE4D}"/>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7680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34F3-A85C-45D5-8A6A-6F06AD2F94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C0BB03-7E04-4A15-9F04-3E57667A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36E7-DB1F-4044-9DF4-57AC3C158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2FB26-7839-4EF2-9099-450DDC968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49131-45CB-4AAD-B16F-CF3E54DC6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2D7F6-EE1D-4AD4-9744-9AEDBDB01E6D}"/>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8" name="Footer Placeholder 7">
            <a:extLst>
              <a:ext uri="{FF2B5EF4-FFF2-40B4-BE49-F238E27FC236}">
                <a16:creationId xmlns:a16="http://schemas.microsoft.com/office/drawing/2014/main" id="{180DB634-987D-4F59-8D47-1C4B935A1E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8064A-455F-4C62-8123-2DDC2D165A62}"/>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16583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2BC-2C50-485B-97B0-378993786E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A93BF-A87D-4B1C-ABB9-A67F6BED403A}"/>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4" name="Footer Placeholder 3">
            <a:extLst>
              <a:ext uri="{FF2B5EF4-FFF2-40B4-BE49-F238E27FC236}">
                <a16:creationId xmlns:a16="http://schemas.microsoft.com/office/drawing/2014/main" id="{67FE16EC-2185-4091-8D15-DBCF6C3CA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CDF470-98F0-4603-A341-9C53C55A3A9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126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AA94-1BDC-42DD-B24B-C4FA5C707DB9}"/>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3" name="Footer Placeholder 2">
            <a:extLst>
              <a:ext uri="{FF2B5EF4-FFF2-40B4-BE49-F238E27FC236}">
                <a16:creationId xmlns:a16="http://schemas.microsoft.com/office/drawing/2014/main" id="{1113B2FC-2C28-419E-8F7B-005F39D58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D0AE7-0247-4B68-B6B7-C9CA5C7A101A}"/>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5976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A3F-BF8D-4D4C-ADB2-5579AACD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F2AFD-C213-4B15-9A0E-745342CE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834B-3759-4C6C-AEED-6B13CA33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64F9FD-D2C6-4CA2-8083-7E832774D564}"/>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53BC3B6B-A0E1-41D3-97AF-D8653D2C3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B3D31-D4E1-4232-AA98-8EAE7789EB26}"/>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94254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C08-0059-434E-A005-8567C32A55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59BE8-FACC-4FFF-8F02-32E6E6F70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6B837E-755E-4B80-9050-49344F333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933D91-2280-4452-B770-9F1222173A20}"/>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B719EA15-6A4F-45B2-AC34-7EB39A041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541D7-3872-4DFC-AC84-07869D29A6A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4106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accent4">
                <a:lumMod val="0"/>
                <a:lumOff val="100000"/>
              </a:schemeClr>
            </a:gs>
            <a:gs pos="100000">
              <a:srgbClr val="FCFFEB"/>
            </a:gs>
            <a:gs pos="0">
              <a:srgbClr val="FFFFFF"/>
            </a:gs>
            <a:gs pos="60000">
              <a:schemeClr val="bg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AE268-8DC3-45A7-AC9B-F0654C9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23FA5-FF0A-4701-89C0-67D667D9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BED3-A4CA-478B-8CB8-08D7BF863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E4BDB85B-639E-44C8-B825-D3A7C36C4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EB2C0-62B7-4AE6-B9B9-AB1E080B8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719CC-8A80-4C58-9A09-9E734CA1AA2D}" type="slidenum">
              <a:rPr lang="en-US" smtClean="0"/>
              <a:t>‹#›</a:t>
            </a:fld>
            <a:endParaRPr lang="en-US"/>
          </a:p>
        </p:txBody>
      </p:sp>
      <p:pic>
        <p:nvPicPr>
          <p:cNvPr id="8" name="Picture 7">
            <a:extLst>
              <a:ext uri="{FF2B5EF4-FFF2-40B4-BE49-F238E27FC236}">
                <a16:creationId xmlns:a16="http://schemas.microsoft.com/office/drawing/2014/main" id="{8FB91FBD-4AD4-42F2-918E-E98DC24A8C70}"/>
              </a:ext>
            </a:extLst>
          </p:cNvPr>
          <p:cNvPicPr>
            <a:picLocks noChangeAspect="1"/>
          </p:cNvPicPr>
          <p:nvPr userDrawn="1"/>
        </p:nvPicPr>
        <p:blipFill>
          <a:blip r:embed="rId14"/>
          <a:stretch>
            <a:fillRect/>
          </a:stretch>
        </p:blipFill>
        <p:spPr>
          <a:xfrm>
            <a:off x="0" y="136525"/>
            <a:ext cx="1162049" cy="519724"/>
          </a:xfrm>
          <a:prstGeom prst="rect">
            <a:avLst/>
          </a:prstGeom>
        </p:spPr>
      </p:pic>
    </p:spTree>
    <p:extLst>
      <p:ext uri="{BB962C8B-B14F-4D97-AF65-F5344CB8AC3E}">
        <p14:creationId xmlns:p14="http://schemas.microsoft.com/office/powerpoint/2010/main" val="145894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3.%20BAI%20TAP%20REN%20LUYEN%20THEO%20SGK.pptx" TargetMode="External"/><Relationship Id="rId2" Type="http://schemas.openxmlformats.org/officeDocument/2006/relationships/hyperlink" Target="2.%20PHAN%20DANG%20TOAN%20CO%20BAN%20THEO%20SGK.pptx" TargetMode="Externa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hyperlink" Target="4.%20BAI%20TAP%20MO%20RONG,%20UNG%20DUNG%20THUC%20TE.pptx"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A4431C0-79D0-40C5-A1F9-87034A2E1981}"/>
              </a:ext>
            </a:extLst>
          </p:cNvPr>
          <p:cNvSpPr/>
          <p:nvPr/>
        </p:nvSpPr>
        <p:spPr>
          <a:xfrm>
            <a:off x="3587384" y="2099218"/>
            <a:ext cx="7114971"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Pentagon 117">
            <a:extLst>
              <a:ext uri="{FF2B5EF4-FFF2-40B4-BE49-F238E27FC236}">
                <a16:creationId xmlns:a16="http://schemas.microsoft.com/office/drawing/2014/main" id="{81EFB34A-F7D8-4558-96A0-5773D8E60731}"/>
              </a:ext>
            </a:extLst>
          </p:cNvPr>
          <p:cNvSpPr/>
          <p:nvPr/>
        </p:nvSpPr>
        <p:spPr>
          <a:xfrm rot="10800000">
            <a:off x="4024788" y="3188781"/>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Pentagon 119">
            <a:extLst>
              <a:ext uri="{FF2B5EF4-FFF2-40B4-BE49-F238E27FC236}">
                <a16:creationId xmlns:a16="http://schemas.microsoft.com/office/drawing/2014/main" id="{77CF683C-5980-4602-AB7A-D9CDFC753A08}"/>
              </a:ext>
            </a:extLst>
          </p:cNvPr>
          <p:cNvSpPr/>
          <p:nvPr/>
        </p:nvSpPr>
        <p:spPr>
          <a:xfrm rot="10800000">
            <a:off x="4103568" y="3911758"/>
            <a:ext cx="619872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Pentagon 120">
            <a:extLst>
              <a:ext uri="{FF2B5EF4-FFF2-40B4-BE49-F238E27FC236}">
                <a16:creationId xmlns:a16="http://schemas.microsoft.com/office/drawing/2014/main" id="{7C5E35EE-C97A-4758-9A39-CF61681144C2}"/>
              </a:ext>
            </a:extLst>
          </p:cNvPr>
          <p:cNvSpPr/>
          <p:nvPr/>
        </p:nvSpPr>
        <p:spPr>
          <a:xfrm rot="10800000">
            <a:off x="4031232" y="4579995"/>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Pentagon 116">
            <a:extLst>
              <a:ext uri="{FF2B5EF4-FFF2-40B4-BE49-F238E27FC236}">
                <a16:creationId xmlns:a16="http://schemas.microsoft.com/office/drawing/2014/main" id="{3EF0ED97-B7C5-4710-9D14-B26B576DC6D9}"/>
              </a:ext>
            </a:extLst>
          </p:cNvPr>
          <p:cNvSpPr/>
          <p:nvPr/>
        </p:nvSpPr>
        <p:spPr>
          <a:xfrm rot="10800000">
            <a:off x="4019792" y="2520243"/>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AE3BA33-FCB9-48F8-92F2-102878D1547E}"/>
              </a:ext>
            </a:extLst>
          </p:cNvPr>
          <p:cNvGrpSpPr/>
          <p:nvPr/>
        </p:nvGrpSpPr>
        <p:grpSpPr>
          <a:xfrm>
            <a:off x="1322638" y="175791"/>
            <a:ext cx="10052616" cy="1007276"/>
            <a:chOff x="633430" y="193012"/>
            <a:chExt cx="10052616" cy="1072853"/>
          </a:xfrm>
        </p:grpSpPr>
        <p:sp>
          <p:nvSpPr>
            <p:cNvPr id="90" name="TextBox 89">
              <a:extLst>
                <a:ext uri="{FF2B5EF4-FFF2-40B4-BE49-F238E27FC236}">
                  <a16:creationId xmlns:a16="http://schemas.microsoft.com/office/drawing/2014/main" id="{2B53AA17-8B42-48DD-B71C-D6AC7B905F63}"/>
                </a:ext>
              </a:extLst>
            </p:cNvPr>
            <p:cNvSpPr txBox="1"/>
            <p:nvPr/>
          </p:nvSpPr>
          <p:spPr>
            <a:xfrm>
              <a:off x="3342024" y="307685"/>
              <a:ext cx="7281978" cy="885098"/>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2: HAI ĐƯỜNG THẲNG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SONG SONG TRONG KHÔNG GIAN</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nvGrpSpPr>
            <p:cNvPr id="21" name="Group 20">
              <a:extLst>
                <a:ext uri="{FF2B5EF4-FFF2-40B4-BE49-F238E27FC236}">
                  <a16:creationId xmlns:a16="http://schemas.microsoft.com/office/drawing/2014/main" id="{65C2EBB6-D98F-471E-B0D7-FB1B3E144830}"/>
                </a:ext>
              </a:extLst>
            </p:cNvPr>
            <p:cNvGrpSpPr/>
            <p:nvPr/>
          </p:nvGrpSpPr>
          <p:grpSpPr>
            <a:xfrm>
              <a:off x="633430" y="193012"/>
              <a:ext cx="10052616" cy="1072853"/>
              <a:chOff x="633430" y="193012"/>
              <a:chExt cx="10052616" cy="1072853"/>
            </a:xfrm>
          </p:grpSpPr>
          <p:grpSp>
            <p:nvGrpSpPr>
              <p:cNvPr id="69" name="Group 68">
                <a:extLst>
                  <a:ext uri="{FF2B5EF4-FFF2-40B4-BE49-F238E27FC236}">
                    <a16:creationId xmlns:a16="http://schemas.microsoft.com/office/drawing/2014/main" id="{48EE28C9-9886-4BC6-A96A-0DB2879DA850}"/>
                  </a:ext>
                </a:extLst>
              </p:cNvPr>
              <p:cNvGrpSpPr/>
              <p:nvPr/>
            </p:nvGrpSpPr>
            <p:grpSpPr>
              <a:xfrm>
                <a:off x="667123" y="193012"/>
                <a:ext cx="10018923" cy="1072853"/>
                <a:chOff x="2366495" y="4969977"/>
                <a:chExt cx="8562194" cy="1120362"/>
              </a:xfrm>
            </p:grpSpPr>
            <p:sp>
              <p:nvSpPr>
                <p:cNvPr id="77" name="Freeform: Shape 76">
                  <a:extLst>
                    <a:ext uri="{FF2B5EF4-FFF2-40B4-BE49-F238E27FC236}">
                      <a16:creationId xmlns:a16="http://schemas.microsoft.com/office/drawing/2014/main" id="{FBFE03CB-71EF-4379-B2F5-587AEBB41B10}"/>
                    </a:ext>
                  </a:extLst>
                </p:cNvPr>
                <p:cNvSpPr/>
                <p:nvPr/>
              </p:nvSpPr>
              <p:spPr>
                <a:xfrm>
                  <a:off x="2366495" y="4969977"/>
                  <a:ext cx="8562194" cy="112036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78D2D83-7523-4BE6-92DF-3596A73B8C8A}"/>
                    </a:ext>
                  </a:extLst>
                </p:cNvPr>
                <p:cNvSpPr/>
                <p:nvPr/>
              </p:nvSpPr>
              <p:spPr>
                <a:xfrm>
                  <a:off x="2562998" y="4969977"/>
                  <a:ext cx="8365690" cy="1081886"/>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E89F58F-A226-4193-8060-C792D5458C1B}"/>
                    </a:ext>
                  </a:extLst>
                </p:cNvPr>
                <p:cNvSpPr/>
                <p:nvPr/>
              </p:nvSpPr>
              <p:spPr>
                <a:xfrm>
                  <a:off x="2687050" y="4969977"/>
                  <a:ext cx="8241638" cy="1023161"/>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0" name="Parallelogram 69">
                <a:extLst>
                  <a:ext uri="{FF2B5EF4-FFF2-40B4-BE49-F238E27FC236}">
                    <a16:creationId xmlns:a16="http://schemas.microsoft.com/office/drawing/2014/main" id="{674711C6-91AA-458E-A0EA-0743C984350A}"/>
                  </a:ext>
                </a:extLst>
              </p:cNvPr>
              <p:cNvSpPr/>
              <p:nvPr/>
            </p:nvSpPr>
            <p:spPr>
              <a:xfrm rot="186211" flipH="1">
                <a:off x="2365359" y="210750"/>
                <a:ext cx="789345" cy="887854"/>
              </a:xfrm>
              <a:prstGeom prst="parallelogram">
                <a:avLst>
                  <a:gd name="adj" fmla="val 820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a:extLst>
                  <a:ext uri="{FF2B5EF4-FFF2-40B4-BE49-F238E27FC236}">
                    <a16:creationId xmlns:a16="http://schemas.microsoft.com/office/drawing/2014/main" id="{FD171554-3AD5-4435-8A3C-F7685103EBF1}"/>
                  </a:ext>
                </a:extLst>
              </p:cNvPr>
              <p:cNvSpPr/>
              <p:nvPr/>
            </p:nvSpPr>
            <p:spPr>
              <a:xfrm rot="186211" flipH="1">
                <a:off x="2542818" y="210750"/>
                <a:ext cx="789345" cy="887854"/>
              </a:xfrm>
              <a:prstGeom prst="parallelogram">
                <a:avLst>
                  <a:gd name="adj" fmla="val 82092"/>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C0BD1B5B-8857-462B-B229-FA9F69DEB989}"/>
                  </a:ext>
                </a:extLst>
              </p:cNvPr>
              <p:cNvSpPr txBox="1"/>
              <p:nvPr/>
            </p:nvSpPr>
            <p:spPr>
              <a:xfrm>
                <a:off x="633430" y="259892"/>
                <a:ext cx="2448929" cy="491721"/>
              </a:xfrm>
              <a:prstGeom prst="rect">
                <a:avLst/>
              </a:prstGeom>
              <a:noFill/>
            </p:spPr>
            <p:txBody>
              <a:bodyPr wrap="square">
                <a:spAutoFit/>
              </a:bodyPr>
              <a:lstStyle/>
              <a:p>
                <a:pPr algn="ct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GIẢI TÍCH</a:t>
                </a:r>
              </a:p>
            </p:txBody>
          </p:sp>
          <p:sp>
            <p:nvSpPr>
              <p:cNvPr id="91" name="TextBox 90">
                <a:extLst>
                  <a:ext uri="{FF2B5EF4-FFF2-40B4-BE49-F238E27FC236}">
                    <a16:creationId xmlns:a16="http://schemas.microsoft.com/office/drawing/2014/main" id="{E220F5A5-8EA8-439D-ABDC-CF5CFB9E47A3}"/>
                  </a:ext>
                </a:extLst>
              </p:cNvPr>
              <p:cNvSpPr txBox="1"/>
              <p:nvPr/>
            </p:nvSpPr>
            <p:spPr>
              <a:xfrm>
                <a:off x="757175" y="670277"/>
                <a:ext cx="2448929" cy="491721"/>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Chương</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a:solidFill>
                      <a:srgbClr val="3333FF"/>
                    </a:solidFill>
                    <a:latin typeface="Cambria Math" panose="02040503050406030204" pitchFamily="18" charset="0"/>
                    <a:ea typeface="Cambria Math" panose="02040503050406030204" pitchFamily="18" charset="0"/>
                    <a:cs typeface="Calibri" panose="020F0502020204030204" pitchFamily="34" charset="0"/>
                    <a:sym typeface="Baumans"/>
                  </a:rPr>
                  <a:t>❹</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grpSp>
      <p:sp>
        <p:nvSpPr>
          <p:cNvPr id="24" name="Rectangle: Rounded Corners 23">
            <a:extLst>
              <a:ext uri="{FF2B5EF4-FFF2-40B4-BE49-F238E27FC236}">
                <a16:creationId xmlns:a16="http://schemas.microsoft.com/office/drawing/2014/main" id="{67A175AC-6165-4E1C-9BCD-83B94091765B}"/>
              </a:ext>
            </a:extLst>
          </p:cNvPr>
          <p:cNvSpPr/>
          <p:nvPr/>
        </p:nvSpPr>
        <p:spPr>
          <a:xfrm>
            <a:off x="312820" y="1421956"/>
            <a:ext cx="11694695" cy="4671014"/>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C1ED171-377C-451A-8F18-59A74B0D883A}"/>
              </a:ext>
            </a:extLst>
          </p:cNvPr>
          <p:cNvGrpSpPr/>
          <p:nvPr/>
        </p:nvGrpSpPr>
        <p:grpSpPr>
          <a:xfrm>
            <a:off x="1714828" y="2099218"/>
            <a:ext cx="1872556" cy="3644388"/>
            <a:chOff x="230133" y="2669965"/>
            <a:chExt cx="1872556" cy="3644388"/>
          </a:xfrm>
        </p:grpSpPr>
        <p:grpSp>
          <p:nvGrpSpPr>
            <p:cNvPr id="94" name="Group 93">
              <a:extLst>
                <a:ext uri="{FF2B5EF4-FFF2-40B4-BE49-F238E27FC236}">
                  <a16:creationId xmlns:a16="http://schemas.microsoft.com/office/drawing/2014/main" id="{ED9F50BA-E121-4BC7-8418-BA509C09D50A}"/>
                </a:ext>
              </a:extLst>
            </p:cNvPr>
            <p:cNvGrpSpPr/>
            <p:nvPr/>
          </p:nvGrpSpPr>
          <p:grpSpPr>
            <a:xfrm>
              <a:off x="230133" y="2669965"/>
              <a:ext cx="1872556" cy="3644388"/>
              <a:chOff x="863534" y="3255253"/>
              <a:chExt cx="3579568" cy="2873475"/>
            </a:xfrm>
          </p:grpSpPr>
          <p:sp>
            <p:nvSpPr>
              <p:cNvPr id="96" name="Flowchart: Display 95">
                <a:extLst>
                  <a:ext uri="{FF2B5EF4-FFF2-40B4-BE49-F238E27FC236}">
                    <a16:creationId xmlns:a16="http://schemas.microsoft.com/office/drawing/2014/main" id="{60901D6A-DC24-4872-9632-354557F0C72D}"/>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isplay 96">
                <a:extLst>
                  <a:ext uri="{FF2B5EF4-FFF2-40B4-BE49-F238E27FC236}">
                    <a16:creationId xmlns:a16="http://schemas.microsoft.com/office/drawing/2014/main" id="{0058A2D9-EE82-45E9-A989-86BB3C8E1263}"/>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isplay 97">
                <a:extLst>
                  <a:ext uri="{FF2B5EF4-FFF2-40B4-BE49-F238E27FC236}">
                    <a16:creationId xmlns:a16="http://schemas.microsoft.com/office/drawing/2014/main" id="{F0E0EA4C-91BB-415A-8B1F-EF5C3EE1D200}"/>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Arrow: Chevron 94">
              <a:extLst>
                <a:ext uri="{FF2B5EF4-FFF2-40B4-BE49-F238E27FC236}">
                  <a16:creationId xmlns:a16="http://schemas.microsoft.com/office/drawing/2014/main" id="{6A2C54E6-6E90-4D3A-B106-85329297FFE8}"/>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9" name="TextBox 98">
            <a:extLst>
              <a:ext uri="{FF2B5EF4-FFF2-40B4-BE49-F238E27FC236}">
                <a16:creationId xmlns:a16="http://schemas.microsoft.com/office/drawing/2014/main" id="{CF5FC146-A152-4530-AE16-B7DF46C0E557}"/>
              </a:ext>
            </a:extLst>
          </p:cNvPr>
          <p:cNvSpPr txBox="1"/>
          <p:nvPr/>
        </p:nvSpPr>
        <p:spPr>
          <a:xfrm>
            <a:off x="1836398" y="2842790"/>
            <a:ext cx="1890215" cy="2308324"/>
          </a:xfrm>
          <a:prstGeom prst="rect">
            <a:avLst/>
          </a:prstGeom>
          <a:noFill/>
        </p:spPr>
        <p:txBody>
          <a:bodyPr wrap="square">
            <a:spAutoFit/>
          </a:bodyPr>
          <a:lstStyle/>
          <a:p>
            <a:pPr algn="ctr"/>
            <a:r>
              <a:rPr lang="en-US" sz="3600" b="1">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a:solidFill>
                <a:srgbClr val="0000FF"/>
              </a:solidFill>
            </a:endParaRPr>
          </a:p>
        </p:txBody>
      </p:sp>
      <p:sp>
        <p:nvSpPr>
          <p:cNvPr id="100" name="TextBox 99">
            <a:extLst>
              <a:ext uri="{FF2B5EF4-FFF2-40B4-BE49-F238E27FC236}">
                <a16:creationId xmlns:a16="http://schemas.microsoft.com/office/drawing/2014/main" id="{2DD05149-B76F-4C8D-BB32-FA731699AB67}"/>
              </a:ext>
            </a:extLst>
          </p:cNvPr>
          <p:cNvSpPr txBox="1"/>
          <p:nvPr/>
        </p:nvSpPr>
        <p:spPr>
          <a:xfrm>
            <a:off x="4128886" y="2577686"/>
            <a:ext cx="3462540"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Tóm tắt lý thuyết</a:t>
            </a:r>
          </a:p>
        </p:txBody>
      </p:sp>
      <p:sp>
        <p:nvSpPr>
          <p:cNvPr id="101" name="TextBox 100">
            <a:hlinkClick r:id="rId2" action="ppaction://hlinkpres?slideindex=1&amp;slidetitle="/>
            <a:extLst>
              <a:ext uri="{FF2B5EF4-FFF2-40B4-BE49-F238E27FC236}">
                <a16:creationId xmlns:a16="http://schemas.microsoft.com/office/drawing/2014/main" id="{5436DB23-27CB-445D-A8AA-6B7333C69FF9}"/>
              </a:ext>
            </a:extLst>
          </p:cNvPr>
          <p:cNvSpPr txBox="1"/>
          <p:nvPr/>
        </p:nvSpPr>
        <p:spPr>
          <a:xfrm>
            <a:off x="4092392" y="3251891"/>
            <a:ext cx="4146733"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Phân dạng toán cơ bản</a:t>
            </a:r>
          </a:p>
        </p:txBody>
      </p:sp>
      <p:sp>
        <p:nvSpPr>
          <p:cNvPr id="102" name="TextBox 101">
            <a:hlinkClick r:id="rId3" action="ppaction://hlinkpres?slideindex=1&amp;slidetitle="/>
            <a:extLst>
              <a:ext uri="{FF2B5EF4-FFF2-40B4-BE49-F238E27FC236}">
                <a16:creationId xmlns:a16="http://schemas.microsoft.com/office/drawing/2014/main" id="{9D766C08-A58A-4E98-AA95-509CE8DB0003}"/>
              </a:ext>
            </a:extLst>
          </p:cNvPr>
          <p:cNvSpPr txBox="1"/>
          <p:nvPr/>
        </p:nvSpPr>
        <p:spPr>
          <a:xfrm>
            <a:off x="4086666" y="3915943"/>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103" name="TextBox 102">
            <a:hlinkClick r:id="rId4" action="ppaction://hlinkpres?slideindex=1&amp;slidetitle="/>
            <a:extLst>
              <a:ext uri="{FF2B5EF4-FFF2-40B4-BE49-F238E27FC236}">
                <a16:creationId xmlns:a16="http://schemas.microsoft.com/office/drawing/2014/main" id="{40B1E1A7-9B24-46DB-B9FE-858B430C9D4F}"/>
              </a:ext>
            </a:extLst>
          </p:cNvPr>
          <p:cNvSpPr txBox="1"/>
          <p:nvPr/>
        </p:nvSpPr>
        <p:spPr>
          <a:xfrm>
            <a:off x="4043130" y="4619709"/>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104" name="Straight Arrow Connector 103">
            <a:extLst>
              <a:ext uri="{FF2B5EF4-FFF2-40B4-BE49-F238E27FC236}">
                <a16:creationId xmlns:a16="http://schemas.microsoft.com/office/drawing/2014/main" id="{30CE0057-462C-4E55-8251-B059115A4B17}"/>
              </a:ext>
            </a:extLst>
          </p:cNvPr>
          <p:cNvCxnSpPr>
            <a:cxnSpLocks/>
          </p:cNvCxnSpPr>
          <p:nvPr/>
        </p:nvCxnSpPr>
        <p:spPr>
          <a:xfrm flipV="1">
            <a:off x="3693115" y="2841909"/>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0727819-430B-4937-BC89-D6BDF8340F75}"/>
              </a:ext>
            </a:extLst>
          </p:cNvPr>
          <p:cNvCxnSpPr>
            <a:cxnSpLocks/>
          </p:cNvCxnSpPr>
          <p:nvPr/>
        </p:nvCxnSpPr>
        <p:spPr>
          <a:xfrm flipV="1">
            <a:off x="3685213" y="3495356"/>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179470A-E9BC-4A53-9851-F3926B71AF2D}"/>
              </a:ext>
            </a:extLst>
          </p:cNvPr>
          <p:cNvCxnSpPr>
            <a:cxnSpLocks/>
            <a:endCxn id="102" idx="1"/>
          </p:cNvCxnSpPr>
          <p:nvPr/>
        </p:nvCxnSpPr>
        <p:spPr>
          <a:xfrm>
            <a:off x="3684196" y="3766406"/>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87D2765-93D8-4D72-88C4-81DA620EC2E8}"/>
              </a:ext>
            </a:extLst>
          </p:cNvPr>
          <p:cNvCxnSpPr>
            <a:cxnSpLocks/>
            <a:endCxn id="103" idx="1"/>
          </p:cNvCxnSpPr>
          <p:nvPr/>
        </p:nvCxnSpPr>
        <p:spPr>
          <a:xfrm>
            <a:off x="3688019" y="3760407"/>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821BE51-DD21-46C3-B374-A1A1795006B2}"/>
              </a:ext>
            </a:extLst>
          </p:cNvPr>
          <p:cNvPicPr>
            <a:picLocks noChangeAspect="1"/>
          </p:cNvPicPr>
          <p:nvPr/>
        </p:nvPicPr>
        <p:blipFill>
          <a:blip r:embed="rId5"/>
          <a:stretch>
            <a:fillRect/>
          </a:stretch>
        </p:blipFill>
        <p:spPr>
          <a:xfrm>
            <a:off x="11299142" y="20373"/>
            <a:ext cx="853514" cy="1079086"/>
          </a:xfrm>
          <a:prstGeom prst="rect">
            <a:avLst/>
          </a:prstGeom>
        </p:spPr>
      </p:pic>
    </p:spTree>
    <p:extLst>
      <p:ext uri="{BB962C8B-B14F-4D97-AF65-F5344CB8AC3E}">
        <p14:creationId xmlns:p14="http://schemas.microsoft.com/office/powerpoint/2010/main" val="138481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solidFill>
                  <a:srgbClr val="000099"/>
                </a:solidFill>
                <a:ea typeface="Calibri" panose="020F0502020204030204" pitchFamily="34" charset="0"/>
                <a:cs typeface="Times New Roman" panose="02020603050405020304" pitchFamily="18" charset="0"/>
              </a:rPr>
              <a:t>1</a:t>
            </a:r>
            <a:r>
              <a:rPr lang="en-US" sz="3200" b="1">
                <a:solidFill>
                  <a:srgbClr val="000099"/>
                </a:solidFill>
                <a:ea typeface="Calibri" panose="020F0502020204030204" pitchFamily="34" charset="0"/>
                <a:cs typeface="Times New Roman" panose="02020603050405020304" pitchFamily="18" charset="0"/>
              </a:rPr>
              <a:t>.</a:t>
            </a:r>
            <a:r>
              <a:rPr lang="vi-VN" sz="3200" b="1">
                <a:solidFill>
                  <a:srgbClr val="000099"/>
                </a:solidFill>
                <a:ea typeface="Calibri" panose="020F0502020204030204" pitchFamily="34" charset="0"/>
                <a:cs typeface="Times New Roman" panose="02020603050405020304" pitchFamily="18" charset="0"/>
              </a:rPr>
              <a:t> Vị trí tương đối của hai đường thẳng trong không gian </a:t>
            </a:r>
            <a:endParaRPr lang="en-US" sz="320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12456" y="1647799"/>
            <a:ext cx="10770414" cy="48526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i="1"/>
              <a:t>TH1: a và b đồng phẳng</a:t>
            </a:r>
            <a:endParaRPr lang="en-US" sz="2800"/>
          </a:p>
          <a:p>
            <a:r>
              <a:rPr lang="en-US" sz="2800" i="1"/>
              <a:t>a cắt b </a:t>
            </a:r>
            <a:r>
              <a:rPr lang="en-US" sz="2800">
                <a:sym typeface="Symbol" panose="05050102010706020507" pitchFamily="18" charset="2"/>
              </a:rPr>
              <a:t></a:t>
            </a:r>
            <a:r>
              <a:rPr lang="en-US" sz="2800" i="1"/>
              <a:t>  a</a:t>
            </a:r>
            <a:r>
              <a:rPr lang="en-US" sz="2800">
                <a:sym typeface="Symbol" panose="05050102010706020507" pitchFamily="18" charset="2"/>
              </a:rPr>
              <a:t></a:t>
            </a:r>
            <a:r>
              <a:rPr lang="en-US" sz="2800" i="1"/>
              <a:t>b = M.</a:t>
            </a:r>
            <a:endParaRPr lang="en-US" sz="2800"/>
          </a:p>
          <a:p>
            <a:r>
              <a:rPr lang="en-US" sz="2800" i="1"/>
              <a:t>a // b </a:t>
            </a:r>
            <a:r>
              <a:rPr lang="en-US" sz="2800">
                <a:sym typeface="Symbol" panose="05050102010706020507" pitchFamily="18" charset="2"/>
              </a:rPr>
              <a:t></a:t>
            </a:r>
            <a:r>
              <a:rPr lang="en-US" sz="2800" i="1"/>
              <a:t> a</a:t>
            </a:r>
            <a:r>
              <a:rPr lang="en-US" sz="2800">
                <a:sym typeface="Symbol" panose="05050102010706020507" pitchFamily="18" charset="2"/>
              </a:rPr>
              <a:t></a:t>
            </a:r>
            <a:r>
              <a:rPr lang="en-US" sz="2800" i="1"/>
              <a:t>b = </a:t>
            </a:r>
            <a:r>
              <a:rPr lang="en-US" sz="2800">
                <a:sym typeface="Symbol" panose="05050102010706020507" pitchFamily="18" charset="2"/>
              </a:rPr>
              <a:t></a:t>
            </a:r>
            <a:r>
              <a:rPr lang="en-US" sz="2800" i="1"/>
              <a:t>. </a:t>
            </a:r>
            <a:endParaRPr lang="en-US" sz="2800"/>
          </a:p>
          <a:p>
            <a:r>
              <a:rPr lang="en-US" sz="2800" i="1"/>
              <a:t>a </a:t>
            </a:r>
            <a:r>
              <a:rPr lang="en-US" sz="2800">
                <a:sym typeface="Symbol" panose="05050102010706020507" pitchFamily="18" charset="2"/>
              </a:rPr>
              <a:t></a:t>
            </a:r>
            <a:r>
              <a:rPr lang="en-US" sz="2800" i="1"/>
              <a:t> b </a:t>
            </a:r>
            <a:r>
              <a:rPr lang="en-US" sz="2800">
                <a:sym typeface="Symbol" panose="05050102010706020507" pitchFamily="18" charset="2"/>
              </a:rPr>
              <a:t></a:t>
            </a:r>
            <a:r>
              <a:rPr lang="en-US" sz="2800" i="1"/>
              <a:t> a</a:t>
            </a:r>
            <a:r>
              <a:rPr lang="en-US" sz="2800">
                <a:sym typeface="Symbol" panose="05050102010706020507" pitchFamily="18" charset="2"/>
              </a:rPr>
              <a:t></a:t>
            </a:r>
            <a:r>
              <a:rPr lang="en-US" sz="2800" i="1"/>
              <a:t>b = a.</a:t>
            </a:r>
            <a:endParaRPr lang="en-US" sz="2800"/>
          </a:p>
          <a:p>
            <a:r>
              <a:rPr lang="en-US" sz="2800" i="1"/>
              <a:t>TH2: không có mp nào chứa a và b, ta nói </a:t>
            </a:r>
            <a:r>
              <a:rPr lang="en-US" sz="2800"/>
              <a:t>a và b chéo nhau</a:t>
            </a:r>
            <a:r>
              <a:rPr lang="en-US" sz="2800" i="1"/>
              <a:t>.</a:t>
            </a:r>
            <a:endParaRPr lang="en-US" sz="2800"/>
          </a:p>
          <a:p>
            <a:pPr marL="0" marR="0" algn="just">
              <a:lnSpc>
                <a:spcPct val="107000"/>
              </a:lnSpc>
              <a:spcBef>
                <a:spcPts val="0"/>
              </a:spcBef>
              <a:spcAft>
                <a:spcPts val="0"/>
              </a:spcAft>
            </a:pP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1D969BF-C2DE-4D76-82E6-B8CC6B40DB5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242401" y="4361931"/>
            <a:ext cx="7020628" cy="1585015"/>
          </a:xfrm>
          <a:prstGeom prst="rect">
            <a:avLst/>
          </a:prstGeom>
        </p:spPr>
      </p:pic>
    </p:spTree>
    <p:extLst>
      <p:ext uri="{BB962C8B-B14F-4D97-AF65-F5344CB8AC3E}">
        <p14:creationId xmlns:p14="http://schemas.microsoft.com/office/powerpoint/2010/main" val="2902056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solidFill>
                  <a:srgbClr val="000099"/>
                </a:solidFill>
                <a:ea typeface="Calibri" panose="020F0502020204030204" pitchFamily="34" charset="0"/>
                <a:cs typeface="Times New Roman" panose="02020603050405020304" pitchFamily="18" charset="0"/>
              </a:rPr>
              <a:t>1</a:t>
            </a:r>
            <a:r>
              <a:rPr lang="en-US" sz="3200" b="1">
                <a:solidFill>
                  <a:srgbClr val="000099"/>
                </a:solidFill>
                <a:ea typeface="Calibri" panose="020F0502020204030204" pitchFamily="34" charset="0"/>
                <a:cs typeface="Times New Roman" panose="02020603050405020304" pitchFamily="18" charset="0"/>
              </a:rPr>
              <a:t>.</a:t>
            </a:r>
            <a:r>
              <a:rPr lang="vi-VN" sz="3200" b="1">
                <a:solidFill>
                  <a:srgbClr val="000099"/>
                </a:solidFill>
                <a:ea typeface="Calibri" panose="020F0502020204030204" pitchFamily="34" charset="0"/>
                <a:cs typeface="Times New Roman" panose="02020603050405020304" pitchFamily="18" charset="0"/>
              </a:rPr>
              <a:t> Vị trí tương đối của hai đường thẳng trong không gian </a:t>
            </a:r>
            <a:endParaRPr lang="en-US" sz="320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12456" y="1647799"/>
            <a:ext cx="10770414" cy="48526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Hai đường thẳng được gọi là song song nếu chúng cùng nằm trên một mặt phẳng và không có điểm chung</a:t>
            </a:r>
            <a:endParaRPr lang="en-US" b="1"/>
          </a:p>
          <a:p>
            <a:r>
              <a:rPr lang="vi-VN" b="1" i="1">
                <a:solidFill>
                  <a:srgbClr val="FF0000"/>
                </a:solidFill>
              </a:rPr>
              <a:t>Chú ý: </a:t>
            </a:r>
            <a:endParaRPr lang="en-US">
              <a:solidFill>
                <a:srgbClr val="FF0000"/>
              </a:solidFill>
            </a:endParaRPr>
          </a:p>
          <a:p>
            <a:r>
              <a:rPr lang="en-US"/>
              <a:t>Hai</a:t>
            </a:r>
            <a:r>
              <a:rPr lang="vi-VN"/>
              <a:t> đường th</a:t>
            </a:r>
            <a:r>
              <a:rPr lang="en-US"/>
              <a:t>ẳ</a:t>
            </a:r>
            <a:r>
              <a:rPr lang="vi-VN"/>
              <a:t>ng gọi là </a:t>
            </a:r>
            <a:r>
              <a:rPr lang="vi-VN" i="1"/>
              <a:t>chéo nhau</a:t>
            </a:r>
            <a:r>
              <a:rPr lang="vi-VN"/>
              <a:t> nếu chúng không đ</a:t>
            </a:r>
            <a:r>
              <a:rPr lang="en-US"/>
              <a:t>ồ</a:t>
            </a:r>
            <a:r>
              <a:rPr lang="vi-VN"/>
              <a:t>ng ph</a:t>
            </a:r>
            <a:r>
              <a:rPr lang="en-US"/>
              <a:t>ẳ</a:t>
            </a:r>
            <a:r>
              <a:rPr lang="vi-VN"/>
              <a:t>ng.</a:t>
            </a:r>
            <a:endParaRPr lang="en-US"/>
          </a:p>
          <a:p>
            <a:r>
              <a:rPr lang="vi-VN"/>
              <a:t>Cho hai đường th</a:t>
            </a:r>
            <a:r>
              <a:rPr lang="en-US"/>
              <a:t>ẳ</a:t>
            </a:r>
            <a:r>
              <a:rPr lang="vi-VN"/>
              <a:t>ng song song </a:t>
            </a:r>
            <a:r>
              <a:rPr lang="vi-VN" i="1"/>
              <a:t>a</a:t>
            </a:r>
            <a:r>
              <a:rPr lang="vi-VN"/>
              <a:t> và </a:t>
            </a:r>
            <a:r>
              <a:rPr lang="en-US" i="1"/>
              <a:t>b</a:t>
            </a:r>
            <a:r>
              <a:rPr lang="vi-VN" i="1"/>
              <a:t>.</a:t>
            </a:r>
            <a:r>
              <a:rPr lang="vi-VN"/>
              <a:t> Có duy nhất một mặt ph</a:t>
            </a:r>
            <a:r>
              <a:rPr lang="en-US"/>
              <a:t>ẳ</a:t>
            </a:r>
            <a:r>
              <a:rPr lang="vi-VN"/>
              <a:t>ng chứa hai đường th</a:t>
            </a:r>
            <a:r>
              <a:rPr lang="en-US"/>
              <a:t>ẳ</a:t>
            </a:r>
            <a:r>
              <a:rPr lang="vi-VN"/>
              <a:t>ng đ</a:t>
            </a:r>
            <a:r>
              <a:rPr lang="en-US"/>
              <a:t>ó</a:t>
            </a:r>
            <a:r>
              <a:rPr lang="vi-VN"/>
              <a:t>, k</a:t>
            </a:r>
            <a:r>
              <a:rPr lang="en-US"/>
              <a:t>í</a:t>
            </a:r>
            <a:r>
              <a:rPr lang="vi-VN"/>
              <a:t> hiệu mp(</a:t>
            </a:r>
            <a:r>
              <a:rPr lang="en-US" i="1"/>
              <a:t>a</a:t>
            </a:r>
            <a:r>
              <a:rPr lang="vi-VN" i="1"/>
              <a:t>, </a:t>
            </a:r>
            <a:r>
              <a:rPr lang="en-US" i="1"/>
              <a:t>b</a:t>
            </a:r>
            <a:r>
              <a:rPr lang="vi-VN" i="1"/>
              <a:t>).</a:t>
            </a:r>
            <a:endParaRPr lang="en-US"/>
          </a:p>
          <a:p>
            <a:pPr marL="0" marR="0" algn="just">
              <a:lnSpc>
                <a:spcPct val="107000"/>
              </a:lnSpc>
              <a:spcBef>
                <a:spcPts val="0"/>
              </a:spcBef>
              <a:spcAft>
                <a:spcPts val="0"/>
              </a:spcAft>
            </a:pP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073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Các tính chất cơ bản về hai đường thẳng song song.</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8473784" cy="47120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r>
                  <a:rPr lang="en-US"/>
                  <a:t>Định lí 1: Trong không gian, qua một điểm không nằm trên đường thẳng cho trước, có một và chỉ một đường thẳng song song với đường thẳng đã cho.</a:t>
                </a:r>
              </a:p>
              <a:p>
                <a:r>
                  <a:rPr lang="en-US"/>
                  <a:t>Ký hiệu: </a:t>
                </a:r>
                <a14:m>
                  <m:oMath xmlns:m="http://schemas.openxmlformats.org/officeDocument/2006/math">
                    <m:r>
                      <a:rPr lang="en-US" i="1">
                        <a:latin typeface="Cambria Math" panose="02040503050406030204" pitchFamily="18" charset="0"/>
                      </a:rPr>
                      <m:t>𝑀</m:t>
                    </m:r>
                    <m:r>
                      <a:rPr lang="en-US">
                        <a:latin typeface="Cambria Math" panose="02040503050406030204" pitchFamily="18" charset="0"/>
                      </a:rPr>
                      <m:t>∉</m:t>
                    </m:r>
                    <m:r>
                      <a:rPr lang="en-US" i="1">
                        <a:latin typeface="Cambria Math" panose="02040503050406030204" pitchFamily="18" charset="0"/>
                      </a:rPr>
                      <m:t>𝑑</m:t>
                    </m:r>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𝑑</m:t>
                        </m:r>
                      </m:e>
                      <m:sup>
                        <m:r>
                          <a:rPr lang="en-US" i="1">
                            <a:latin typeface="Cambria Math" panose="02040503050406030204" pitchFamily="18" charset="0"/>
                          </a:rPr>
                          <m:t>′</m:t>
                        </m:r>
                      </m:sup>
                    </m:sSup>
                    <m:r>
                      <a:rPr lang="en-US">
                        <a:latin typeface="Cambria Math" panose="02040503050406030204" pitchFamily="18" charset="0"/>
                      </a:rPr>
                      <m:t>:</m:t>
                    </m:r>
                    <m:r>
                      <a:rPr lang="en-US" i="1">
                        <a:latin typeface="Cambria Math" panose="02040503050406030204" pitchFamily="18" charset="0"/>
                      </a:rPr>
                      <m:t>𝑀</m:t>
                    </m:r>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𝑑</m:t>
                        </m:r>
                      </m:e>
                      <m:sup>
                        <m:r>
                          <a:rPr lang="en-US" i="1">
                            <a:latin typeface="Cambria Math" panose="02040503050406030204" pitchFamily="18" charset="0"/>
                          </a:rPr>
                          <m:t>′</m:t>
                        </m:r>
                      </m:sup>
                    </m:sSup>
                  </m:oMath>
                </a14:m>
                <a:r>
                  <a:rPr lang="en-US"/>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𝑑</m:t>
                        </m:r>
                      </m:e>
                      <m:sup>
                        <m:r>
                          <a:rPr lang="en-US" i="1">
                            <a:latin typeface="Cambria Math" panose="02040503050406030204" pitchFamily="18" charset="0"/>
                          </a:rPr>
                          <m:t>′</m:t>
                        </m:r>
                      </m:sup>
                    </m:sSup>
                    <m:r>
                      <a:rPr lang="en-US">
                        <a:latin typeface="Cambria Math" panose="02040503050406030204" pitchFamily="18" charset="0"/>
                      </a:rPr>
                      <m:t>//</m:t>
                    </m:r>
                    <m:r>
                      <a:rPr lang="en-US" i="1">
                        <a:latin typeface="Cambria Math" panose="02040503050406030204" pitchFamily="18" charset="0"/>
                      </a:rPr>
                      <m:t>𝑑</m:t>
                    </m:r>
                  </m:oMath>
                </a14:m>
                <a:endParaRPr lang="en-US"/>
              </a:p>
              <a:p>
                <a:r>
                  <a:rPr lang="en-US"/>
                  <a:t>Nhận xét: </a:t>
                </a:r>
                <a14:m>
                  <m:oMath xmlns:m="http://schemas.openxmlformats.org/officeDocument/2006/math">
                    <m:r>
                      <a:rPr lang="en-US" i="1">
                        <a:latin typeface="Cambria Math" panose="02040503050406030204" pitchFamily="18" charset="0"/>
                      </a:rPr>
                      <m:t>𝐻𝑎𝑖</m:t>
                    </m:r>
                  </m:oMath>
                </a14:m>
                <a:r>
                  <a:rPr lang="en-US"/>
                  <a:t> đt song song a và </a:t>
                </a:r>
                <a14:m>
                  <m:oMath xmlns:m="http://schemas.openxmlformats.org/officeDocument/2006/math">
                    <m:r>
                      <a:rPr lang="en-US" i="1">
                        <a:latin typeface="Cambria Math" panose="02040503050406030204" pitchFamily="18" charset="0"/>
                      </a:rPr>
                      <m:t>𝑏</m:t>
                    </m:r>
                  </m:oMath>
                </a14:m>
                <a:r>
                  <a:rPr lang="en-US"/>
                  <a:t> xác ảnh một </a:t>
                </a:r>
                <a14:m>
                  <m:oMath xmlns:m="http://schemas.openxmlformats.org/officeDocument/2006/math">
                    <m:r>
                      <a:rPr lang="en-US" i="1">
                        <a:latin typeface="Cambria Math" panose="02040503050406030204" pitchFamily="18" charset="0"/>
                      </a:rPr>
                      <m:t>𝑚𝑝</m:t>
                    </m:r>
                    <m:r>
                      <a:rPr lang="en-US">
                        <a:latin typeface="Cambria Math" panose="02040503050406030204" pitchFamily="18" charset="0"/>
                      </a:rPr>
                      <m:t>,</m:t>
                    </m:r>
                    <m:r>
                      <a:rPr lang="en-US" i="1">
                        <a:latin typeface="Cambria Math" panose="02040503050406030204" pitchFamily="18" charset="0"/>
                      </a:rPr>
                      <m:t>𝑘h</m:t>
                    </m:r>
                    <m:r>
                      <a:rPr lang="en-US">
                        <a:latin typeface="Cambria Math" panose="02040503050406030204" pitchFamily="18" charset="0"/>
                      </a:rPr>
                      <m:t>(</m:t>
                    </m:r>
                    <m:r>
                      <a:rPr lang="en-US" i="1">
                        <a:latin typeface="Cambria Math" panose="02040503050406030204" pitchFamily="18" charset="0"/>
                      </a:rPr>
                      <m:t>𝑎</m:t>
                    </m:r>
                    <m:r>
                      <a:rPr lang="en-US">
                        <a:latin typeface="Cambria Math" panose="02040503050406030204" pitchFamily="18" charset="0"/>
                      </a:rPr>
                      <m:t>,</m:t>
                    </m:r>
                    <m:r>
                      <a:rPr lang="en-US" i="1">
                        <a:latin typeface="Cambria Math" panose="02040503050406030204" pitchFamily="18" charset="0"/>
                      </a:rPr>
                      <m:t>𝑏</m:t>
                    </m:r>
                    <m:r>
                      <a:rPr lang="en-US">
                        <a:latin typeface="Cambria Math" panose="02040503050406030204" pitchFamily="18" charset="0"/>
                      </a:rPr>
                      <m:t>)</m:t>
                    </m:r>
                  </m:oMath>
                </a14:m>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1" y="1674716"/>
                <a:ext cx="8473784" cy="4712016"/>
              </a:xfrm>
              <a:prstGeom prst="rect">
                <a:avLst/>
              </a:prstGeom>
              <a:blipFill>
                <a:blip r:embed="rId3"/>
                <a:stretch>
                  <a:fillRect l="-1655" t="-1811"/>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22839AB-8793-43C8-88E5-B508F65DBE33}"/>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9033883" y="2714551"/>
            <a:ext cx="2983323" cy="1316173"/>
          </a:xfrm>
          <a:prstGeom prst="rect">
            <a:avLst/>
          </a:prstGeom>
        </p:spPr>
      </p:pic>
    </p:spTree>
    <p:extLst>
      <p:ext uri="{BB962C8B-B14F-4D97-AF65-F5344CB8AC3E}">
        <p14:creationId xmlns:p14="http://schemas.microsoft.com/office/powerpoint/2010/main" val="3399155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wipe(up)">
                                      <p:cBhvr>
                                        <p:cTn id="27" dur="5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wipe(up)">
                                      <p:cBhvr>
                                        <p:cTn id="3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Các tính chất cơ bản về hai đường thẳng song song.</a:t>
            </a:r>
            <a:endParaRPr lang="en-US" sz="320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8473784" cy="47120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Calibri" panose="020F0502020204030204" pitchFamily="34" charset="0"/>
            </a:endParaRPr>
          </a:p>
          <a:p>
            <a:pPr marL="0" marR="0" indent="0">
              <a:lnSpc>
                <a:spcPct val="107000"/>
              </a:lnSpc>
              <a:spcBef>
                <a:spcPts val="200"/>
              </a:spcBef>
              <a:spcAft>
                <a:spcPts val="0"/>
              </a:spcAft>
              <a:buNone/>
            </a:pPr>
            <a:r>
              <a:rPr lang="en-US"/>
              <a:t>Định lí 2: Nều ba mp phân biệt đôi một cất nhau theo ba giao tuyển phân biêt thì ba giao điểm ấy hoăc đồng qui hoăc đổi một song song với nhau.</a:t>
            </a:r>
          </a:p>
          <a:p>
            <a:pPr marL="0" marR="0" indent="0">
              <a:lnSpc>
                <a:spcPct val="107000"/>
              </a:lnSpc>
              <a:spcBef>
                <a:spcPts val="200"/>
              </a:spcBef>
              <a:spcAft>
                <a:spcPts val="0"/>
              </a:spcAft>
              <a:buNone/>
            </a:pPr>
            <a:r>
              <a:rPr lang="en-US"/>
              <a:t>Hệ quả: Nếu hai mp phân biệt lần lượt chứa hai đt song song thì giao tuyến của chúng (nếu có) cững song song với hai đt đó hoặc trùng với một trong hai đt đó.</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1859246-2315-4569-A667-CC54ABFDEA44}"/>
              </a:ext>
            </a:extLst>
          </p:cNvPr>
          <p:cNvPicPr>
            <a:picLocks noChangeAspect="1"/>
          </p:cNvPicPr>
          <p:nvPr/>
        </p:nvPicPr>
        <p:blipFill>
          <a:blip r:embed="rId3">
            <a:clrChange>
              <a:clrFrom>
                <a:srgbClr val="000000">
                  <a:alpha val="0"/>
                </a:srgbClr>
              </a:clrFrom>
              <a:clrTo>
                <a:srgbClr val="000000">
                  <a:alpha val="0"/>
                </a:srgbClr>
              </a:clrTo>
            </a:clrChange>
          </a:blip>
          <a:stretch>
            <a:fillRect/>
          </a:stretch>
        </p:blipFill>
        <p:spPr>
          <a:xfrm>
            <a:off x="8876715" y="2200308"/>
            <a:ext cx="2893975" cy="1238470"/>
          </a:xfrm>
          <a:prstGeom prst="rect">
            <a:avLst/>
          </a:prstGeom>
        </p:spPr>
      </p:pic>
      <p:pic>
        <p:nvPicPr>
          <p:cNvPr id="10" name="Picture 9">
            <a:extLst>
              <a:ext uri="{FF2B5EF4-FFF2-40B4-BE49-F238E27FC236}">
                <a16:creationId xmlns:a16="http://schemas.microsoft.com/office/drawing/2014/main" id="{2CF60DD8-8F23-42A2-85AC-08F239DC3B3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876715" y="4156780"/>
            <a:ext cx="3206612" cy="1031915"/>
          </a:xfrm>
          <a:prstGeom prst="rect">
            <a:avLst/>
          </a:prstGeom>
        </p:spPr>
      </p:pic>
    </p:spTree>
    <p:extLst>
      <p:ext uri="{BB962C8B-B14F-4D97-AF65-F5344CB8AC3E}">
        <p14:creationId xmlns:p14="http://schemas.microsoft.com/office/powerpoint/2010/main" val="2500415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wipe(up)">
                                      <p:cBhvr>
                                        <p:cTn id="27" dur="5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Các tính chất cơ bản về hai đường thẳng song song.</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6446444" cy="47120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Calibri" panose="020F0502020204030204" pitchFamily="34" charset="0"/>
                </a:endParaRPr>
              </a:p>
              <a:p>
                <a:pPr marL="0" marR="0" indent="0">
                  <a:lnSpc>
                    <a:spcPct val="107000"/>
                  </a:lnSpc>
                  <a:spcBef>
                    <a:spcPts val="200"/>
                  </a:spcBef>
                  <a:spcAft>
                    <a:spcPts val="0"/>
                  </a:spcAft>
                  <a:buNone/>
                </a:pPr>
                <a:r>
                  <a:rPr lang="en-US"/>
                  <a:t>Định lí </a:t>
                </a:r>
                <a14:m>
                  <m:oMath xmlns:m="http://schemas.openxmlformats.org/officeDocument/2006/math">
                    <m:r>
                      <a:rPr lang="en-US">
                        <a:latin typeface="Cambria Math" panose="02040503050406030204" pitchFamily="18" charset="0"/>
                      </a:rPr>
                      <m:t>3:</m:t>
                    </m:r>
                  </m:oMath>
                </a14:m>
                <a:r>
                  <a:rPr lang="en-US"/>
                  <a:t> Hai đường thẳng phân biệt cùng song song với đường thẳng hứ ba thì song song với nhau.</a:t>
                </a:r>
              </a:p>
              <a:p>
                <a:pPr marL="0" marR="0" indent="0">
                  <a:lnSpc>
                    <a:spcPct val="107000"/>
                  </a:lnSpc>
                  <a:spcBef>
                    <a:spcPts val="200"/>
                  </a:spcBef>
                  <a:spcAft>
                    <a:spcPts val="0"/>
                  </a:spcAft>
                  <a:buNone/>
                </a:pPr>
                <a14:m>
                  <m:oMathPara xmlns:m="http://schemas.openxmlformats.org/officeDocument/2006/math">
                    <m:oMathParaPr>
                      <m:jc m:val="left"/>
                    </m:oMathParaPr>
                    <m:oMath xmlns:m="http://schemas.openxmlformats.org/officeDocument/2006/math">
                      <m:d>
                        <m:dPr>
                          <m:begChr m:val="{"/>
                          <m:endChr m:val=""/>
                          <m:ctrlPr>
                            <a:rPr lang="en-US" i="1">
                              <a:latin typeface="Cambria Math" panose="02040503050406030204" pitchFamily="18" charset="0"/>
                            </a:rPr>
                          </m:ctrlPr>
                        </m:dPr>
                        <m:e>
                          <m:m>
                            <m:mPr>
                              <m:plcHide m:val="on"/>
                              <m:mcs>
                                <m:mc>
                                  <m:mcPr>
                                    <m:count m:val="1"/>
                                    <m:mcJc m:val="center"/>
                                  </m:mcPr>
                                </m:mc>
                              </m:mcs>
                              <m:ctrlPr>
                                <a:rPr lang="en-US" i="1">
                                  <a:latin typeface="Cambria Math" panose="02040503050406030204" pitchFamily="18" charset="0"/>
                                </a:rPr>
                              </m:ctrlPr>
                            </m:mPr>
                            <m:mr>
                              <m:e>
                                <m:r>
                                  <a:rPr lang="en-US" i="1">
                                    <a:latin typeface="Cambria Math" panose="02040503050406030204" pitchFamily="18" charset="0"/>
                                  </a:rPr>
                                  <m:t>𝑎</m:t>
                                </m:r>
                                <m:r>
                                  <a:rPr lang="en-US">
                                    <a:latin typeface="Cambria Math" panose="02040503050406030204" pitchFamily="18" charset="0"/>
                                  </a:rPr>
                                  <m:t>≠</m:t>
                                </m:r>
                                <m:r>
                                  <a:rPr lang="en-US" i="1">
                                    <a:latin typeface="Cambria Math" panose="02040503050406030204" pitchFamily="18" charset="0"/>
                                  </a:rPr>
                                  <m:t>𝑏</m:t>
                                </m:r>
                              </m:e>
                            </m:mr>
                            <m:mr>
                              <m:e>
                                <m:r>
                                  <a:rPr lang="en-US" i="1">
                                    <a:latin typeface="Cambria Math" panose="02040503050406030204" pitchFamily="18" charset="0"/>
                                  </a:rPr>
                                  <m:t>𝑎</m:t>
                                </m:r>
                                <m:r>
                                  <a:rPr lang="en-US">
                                    <a:latin typeface="Cambria Math" panose="02040503050406030204" pitchFamily="18" charset="0"/>
                                  </a:rPr>
                                  <m:t>//</m:t>
                                </m:r>
                                <m:r>
                                  <a:rPr lang="en-US" i="1">
                                    <a:latin typeface="Cambria Math" panose="02040503050406030204" pitchFamily="18" charset="0"/>
                                  </a:rPr>
                                  <m:t>𝑐</m:t>
                                </m:r>
                                <m:r>
                                  <a:rPr lang="en-US">
                                    <a:latin typeface="Cambria Math" panose="02040503050406030204" pitchFamily="18" charset="0"/>
                                  </a:rPr>
                                  <m:t>=</m:t>
                                </m:r>
                                <m:r>
                                  <a:rPr lang="en-US" i="1">
                                    <a:latin typeface="Cambria Math" panose="02040503050406030204" pitchFamily="18" charset="0"/>
                                  </a:rPr>
                                  <m:t>𝑎</m:t>
                                </m:r>
                                <m:r>
                                  <a:rPr lang="en-US">
                                    <a:latin typeface="Cambria Math" panose="02040503050406030204" pitchFamily="18" charset="0"/>
                                  </a:rPr>
                                  <m:t>//</m:t>
                                </m:r>
                                <m:r>
                                  <a:rPr lang="en-US" i="1">
                                    <a:latin typeface="Cambria Math" panose="02040503050406030204" pitchFamily="18" charset="0"/>
                                  </a:rPr>
                                  <m:t>𝑏</m:t>
                                </m:r>
                              </m:e>
                            </m:mr>
                            <m:mr>
                              <m:e>
                                <m:r>
                                  <a:rPr lang="en-US" i="1">
                                    <a:latin typeface="Cambria Math" panose="02040503050406030204" pitchFamily="18" charset="0"/>
                                  </a:rPr>
                                  <m:t>𝑏</m:t>
                                </m:r>
                                <m:r>
                                  <a:rPr lang="en-US">
                                    <a:latin typeface="Cambria Math" panose="02040503050406030204" pitchFamily="18" charset="0"/>
                                  </a:rPr>
                                  <m:t>//</m:t>
                                </m:r>
                                <m:r>
                                  <a:rPr lang="en-US" i="1">
                                    <a:latin typeface="Cambria Math" panose="02040503050406030204" pitchFamily="18" charset="0"/>
                                  </a:rPr>
                                  <m:t>𝑐</m:t>
                                </m:r>
                              </m:e>
                            </m:mr>
                          </m:m>
                        </m:e>
                      </m:d>
                    </m:oMath>
                  </m:oMathPara>
                </a14:m>
                <a:endParaRPr lang="en-US"/>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1" y="1674716"/>
                <a:ext cx="6446444" cy="4712016"/>
              </a:xfrm>
              <a:prstGeom prst="rect">
                <a:avLst/>
              </a:prstGeom>
              <a:blipFill>
                <a:blip r:embed="rId3"/>
                <a:stretch>
                  <a:fillRect l="-2363" t="-1811" r="-189"/>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2" y="894723"/>
            <a:ext cx="12083327"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1A93F5E8-6409-48D5-B585-0E50649B6F8F}"/>
              </a:ext>
            </a:extLst>
          </p:cNvPr>
          <p:cNvPicPr>
            <a:picLocks noChangeAspect="1"/>
          </p:cNvPicPr>
          <p:nvPr/>
        </p:nvPicPr>
        <p:blipFill>
          <a:blip r:embed="rId4">
            <a:clrChange>
              <a:clrFrom>
                <a:srgbClr val="000000"/>
              </a:clrFrom>
              <a:clrTo>
                <a:srgbClr val="000000">
                  <a:alpha val="0"/>
                </a:srgbClr>
              </a:clrTo>
            </a:clrChange>
          </a:blip>
          <a:stretch>
            <a:fillRect/>
          </a:stretch>
        </p:blipFill>
        <p:spPr>
          <a:xfrm>
            <a:off x="7660355" y="2089064"/>
            <a:ext cx="3510607" cy="3276566"/>
          </a:xfrm>
          <a:prstGeom prst="rect">
            <a:avLst/>
          </a:prstGeom>
        </p:spPr>
      </p:pic>
    </p:spTree>
    <p:extLst>
      <p:ext uri="{BB962C8B-B14F-4D97-AF65-F5344CB8AC3E}">
        <p14:creationId xmlns:p14="http://schemas.microsoft.com/office/powerpoint/2010/main" val="2750029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wipe(up)">
                                      <p:cBhvr>
                                        <p:cTn id="2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643</TotalTime>
  <Words>475</Words>
  <Application>Microsoft Office PowerPoint</Application>
  <PresentationFormat>Widescreen</PresentationFormat>
  <Paragraphs>37</Paragraphs>
  <Slides>6</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vt:i4>
      </vt:variant>
    </vt:vector>
  </HeadingPairs>
  <TitlesOfParts>
    <vt:vector size="18" baseType="lpstr">
      <vt:lpstr>HGPSoeiKakugothicUB</vt:lpstr>
      <vt:lpstr>Yu Gothic</vt:lpstr>
      <vt:lpstr>Aarial</vt:lpstr>
      <vt:lpstr>Arial</vt:lpstr>
      <vt:lpstr>Baumans</vt:lpstr>
      <vt:lpstr>Calibri</vt:lpstr>
      <vt:lpstr>Calibri Light</vt:lpstr>
      <vt:lpstr>Cambria Math</vt:lpstr>
      <vt:lpstr>Georgia Pro Cond Black</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 Hung</dc:creator>
  <cp:lastModifiedBy>Admin</cp:lastModifiedBy>
  <cp:revision>151</cp:revision>
  <cp:lastPrinted>2023-04-28T05:43:14Z</cp:lastPrinted>
  <dcterms:created xsi:type="dcterms:W3CDTF">2023-03-24T14:43:27Z</dcterms:created>
  <dcterms:modified xsi:type="dcterms:W3CDTF">2023-08-11T02:20:51Z</dcterms:modified>
</cp:coreProperties>
</file>