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9" r:id="rId3"/>
    <p:sldId id="291" r:id="rId4"/>
    <p:sldId id="292"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Hung" initials="DH" lastIdx="1" clrIdx="0">
    <p:extLst>
      <p:ext uri="{19B8F6BF-5375-455C-9EA6-DF929625EA0E}">
        <p15:presenceInfo xmlns:p15="http://schemas.microsoft.com/office/powerpoint/2012/main" userId="159ce12b073912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0099"/>
    <a:srgbClr val="0033CC"/>
    <a:srgbClr val="3333FF"/>
    <a:srgbClr val="FCFFEB"/>
    <a:srgbClr val="CCECFF"/>
    <a:srgbClr val="DFFED2"/>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2" autoAdjust="0"/>
    <p:restoredTop sz="94681" autoAdjust="0"/>
  </p:normalViewPr>
  <p:slideViewPr>
    <p:cSldViewPr snapToGrid="0">
      <p:cViewPr varScale="1">
        <p:scale>
          <a:sx n="68" d="100"/>
          <a:sy n="68" d="100"/>
        </p:scale>
        <p:origin x="84" y="2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B05-D0AD-4661-A563-ED0A973E8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F8AAF-B3D6-43E0-8BE6-ACC045CA8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ED0CB0-ACD0-4F2D-999E-A38C11D615D1}"/>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5" name="Footer Placeholder 4">
            <a:extLst>
              <a:ext uri="{FF2B5EF4-FFF2-40B4-BE49-F238E27FC236}">
                <a16:creationId xmlns:a16="http://schemas.microsoft.com/office/drawing/2014/main" id="{BC35AAC0-AB66-45C6-8716-DDDEB5A1E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5496D-219E-4DC5-B6CB-0D09372B80BB}"/>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CB525EB-EDE9-454B-97E8-BA4EA8A5BDAF}"/>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8" name="Picture 7">
            <a:extLst>
              <a:ext uri="{FF2B5EF4-FFF2-40B4-BE49-F238E27FC236}">
                <a16:creationId xmlns:a16="http://schemas.microsoft.com/office/drawing/2014/main" id="{0BD34CDC-813E-42F1-AF2B-E4C69DF07BAF}"/>
              </a:ext>
            </a:extLst>
          </p:cNvPr>
          <p:cNvPicPr>
            <a:picLocks noChangeAspect="1"/>
          </p:cNvPicPr>
          <p:nvPr userDrawn="1"/>
        </p:nvPicPr>
        <p:blipFill>
          <a:blip r:embed="rId4">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1176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267-A90C-45D6-BA22-0CF35578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3D663-20CA-49F7-9088-6A48A3D5A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DDACA-6EE9-4082-908E-56F4087D9393}"/>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5" name="Footer Placeholder 4">
            <a:extLst>
              <a:ext uri="{FF2B5EF4-FFF2-40B4-BE49-F238E27FC236}">
                <a16:creationId xmlns:a16="http://schemas.microsoft.com/office/drawing/2014/main" id="{1C134AFB-8600-422C-8FE6-3D694E843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994D0-9BDB-4F1F-A1AB-6640755470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559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F261DE-9197-4D26-B4B9-FF0D39134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3B291-7E96-497B-BF77-354A929E57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0F37F-EFAB-474E-833C-F3A45D4CFC2F}"/>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5" name="Footer Placeholder 4">
            <a:extLst>
              <a:ext uri="{FF2B5EF4-FFF2-40B4-BE49-F238E27FC236}">
                <a16:creationId xmlns:a16="http://schemas.microsoft.com/office/drawing/2014/main" id="{7B71406C-BE5D-4AF2-A987-F31D5F67F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F6D1E-FD61-44A6-9E7F-192733997F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39494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17DDAB8-4858-4218-A8DC-8FD3E20B70B0}"/>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9" name="Picture 8">
            <a:extLst>
              <a:ext uri="{FF2B5EF4-FFF2-40B4-BE49-F238E27FC236}">
                <a16:creationId xmlns:a16="http://schemas.microsoft.com/office/drawing/2014/main" id="{67A1FA8D-21B3-44D8-B273-98A7438BEA8B}"/>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51421" y="3330291"/>
            <a:ext cx="56970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10" name="Picture 9">
            <a:extLst>
              <a:ext uri="{FF2B5EF4-FFF2-40B4-BE49-F238E27FC236}">
                <a16:creationId xmlns:a16="http://schemas.microsoft.com/office/drawing/2014/main" id="{2502BBA3-2BFD-43FF-B8A0-E55627E9FA9A}"/>
              </a:ext>
            </a:extLst>
          </p:cNvPr>
          <p:cNvPicPr>
            <a:picLocks noChangeAspect="1"/>
          </p:cNvPicPr>
          <p:nvPr userDrawn="1"/>
        </p:nvPicPr>
        <p:blipFill>
          <a:blip r:embed="rId6">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70963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75C5-0B2B-42C5-8A7D-B896CBF96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F36B3-5183-422A-AD77-A0BDC58CC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268405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B002-73E3-4A59-97CF-80D6E2B639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81138-737A-4841-991D-4A6DC18E6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5B2B0-16C2-4497-A60F-28ED6CA0504E}"/>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5" name="Footer Placeholder 4">
            <a:extLst>
              <a:ext uri="{FF2B5EF4-FFF2-40B4-BE49-F238E27FC236}">
                <a16:creationId xmlns:a16="http://schemas.microsoft.com/office/drawing/2014/main" id="{349DC5C9-9957-4FDF-BF89-2833D58B7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18C5-C816-4A36-B672-12859720B788}"/>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3951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16FE-AFBF-4941-97DE-A1D2C92193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3DDBE-57EF-48AF-AD79-133927320C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39D72-66A3-4407-8621-82423B234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1A51D-CA18-4B33-8FE1-25BC167DBA65}"/>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6" name="Footer Placeholder 5">
            <a:extLst>
              <a:ext uri="{FF2B5EF4-FFF2-40B4-BE49-F238E27FC236}">
                <a16:creationId xmlns:a16="http://schemas.microsoft.com/office/drawing/2014/main" id="{E3BD2AA3-3E11-44B8-8421-726D3EB6A0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3108C-8C3E-47F3-B675-38C54FF9AE4D}"/>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7680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34F3-A85C-45D5-8A6A-6F06AD2F94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C0BB03-7E04-4A15-9F04-3E57667A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36E7-DB1F-4044-9DF4-57AC3C158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2FB26-7839-4EF2-9099-450DDC968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49131-45CB-4AAD-B16F-CF3E54DC6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2D7F6-EE1D-4AD4-9744-9AEDBDB01E6D}"/>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8" name="Footer Placeholder 7">
            <a:extLst>
              <a:ext uri="{FF2B5EF4-FFF2-40B4-BE49-F238E27FC236}">
                <a16:creationId xmlns:a16="http://schemas.microsoft.com/office/drawing/2014/main" id="{180DB634-987D-4F59-8D47-1C4B935A1E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8064A-455F-4C62-8123-2DDC2D165A62}"/>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16583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2BC-2C50-485B-97B0-378993786E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A93BF-A87D-4B1C-ABB9-A67F6BED403A}"/>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4" name="Footer Placeholder 3">
            <a:extLst>
              <a:ext uri="{FF2B5EF4-FFF2-40B4-BE49-F238E27FC236}">
                <a16:creationId xmlns:a16="http://schemas.microsoft.com/office/drawing/2014/main" id="{67FE16EC-2185-4091-8D15-DBCF6C3CA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CDF470-98F0-4603-A341-9C53C55A3A9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126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AA94-1BDC-42DD-B24B-C4FA5C707DB9}"/>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3" name="Footer Placeholder 2">
            <a:extLst>
              <a:ext uri="{FF2B5EF4-FFF2-40B4-BE49-F238E27FC236}">
                <a16:creationId xmlns:a16="http://schemas.microsoft.com/office/drawing/2014/main" id="{1113B2FC-2C28-419E-8F7B-005F39D58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D0AE7-0247-4B68-B6B7-C9CA5C7A101A}"/>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5976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A3F-BF8D-4D4C-ADB2-5579AACD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F2AFD-C213-4B15-9A0E-745342CE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834B-3759-4C6C-AEED-6B13CA33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64F9FD-D2C6-4CA2-8083-7E832774D564}"/>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6" name="Footer Placeholder 5">
            <a:extLst>
              <a:ext uri="{FF2B5EF4-FFF2-40B4-BE49-F238E27FC236}">
                <a16:creationId xmlns:a16="http://schemas.microsoft.com/office/drawing/2014/main" id="{53BC3B6B-A0E1-41D3-97AF-D8653D2C3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B3D31-D4E1-4232-AA98-8EAE7789EB26}"/>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94254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C08-0059-434E-A005-8567C32A55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59BE8-FACC-4FFF-8F02-32E6E6F70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6B837E-755E-4B80-9050-49344F333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933D91-2280-4452-B770-9F1222173A20}"/>
              </a:ext>
            </a:extLst>
          </p:cNvPr>
          <p:cNvSpPr>
            <a:spLocks noGrp="1"/>
          </p:cNvSpPr>
          <p:nvPr>
            <p:ph type="dt" sz="half" idx="10"/>
          </p:nvPr>
        </p:nvSpPr>
        <p:spPr/>
        <p:txBody>
          <a:bodyPr/>
          <a:lstStyle/>
          <a:p>
            <a:fld id="{B70ECD91-F9DD-4E35-8C18-96CD1F729712}" type="datetimeFigureOut">
              <a:rPr lang="en-US" smtClean="0"/>
              <a:t>8/5/2023</a:t>
            </a:fld>
            <a:endParaRPr lang="en-US"/>
          </a:p>
        </p:txBody>
      </p:sp>
      <p:sp>
        <p:nvSpPr>
          <p:cNvPr id="6" name="Footer Placeholder 5">
            <a:extLst>
              <a:ext uri="{FF2B5EF4-FFF2-40B4-BE49-F238E27FC236}">
                <a16:creationId xmlns:a16="http://schemas.microsoft.com/office/drawing/2014/main" id="{B719EA15-6A4F-45B2-AC34-7EB39A041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541D7-3872-4DFC-AC84-07869D29A6A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4106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accent4">
                <a:lumMod val="0"/>
                <a:lumOff val="100000"/>
              </a:schemeClr>
            </a:gs>
            <a:gs pos="100000">
              <a:srgbClr val="FCFFEB"/>
            </a:gs>
            <a:gs pos="0">
              <a:srgbClr val="FFFFFF"/>
            </a:gs>
            <a:gs pos="60000">
              <a:schemeClr val="bg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AE268-8DC3-45A7-AC9B-F0654C9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23FA5-FF0A-4701-89C0-67D667D9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BED3-A4CA-478B-8CB8-08D7BF863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ECD91-F9DD-4E35-8C18-96CD1F729712}" type="datetimeFigureOut">
              <a:rPr lang="en-US" smtClean="0"/>
              <a:t>8/5/2023</a:t>
            </a:fld>
            <a:endParaRPr lang="en-US"/>
          </a:p>
        </p:txBody>
      </p:sp>
      <p:sp>
        <p:nvSpPr>
          <p:cNvPr id="5" name="Footer Placeholder 4">
            <a:extLst>
              <a:ext uri="{FF2B5EF4-FFF2-40B4-BE49-F238E27FC236}">
                <a16:creationId xmlns:a16="http://schemas.microsoft.com/office/drawing/2014/main" id="{E4BDB85B-639E-44C8-B825-D3A7C36C4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EB2C0-62B7-4AE6-B9B9-AB1E080B8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719CC-8A80-4C58-9A09-9E734CA1AA2D}" type="slidenum">
              <a:rPr lang="en-US" smtClean="0"/>
              <a:t>‹#›</a:t>
            </a:fld>
            <a:endParaRPr lang="en-US"/>
          </a:p>
        </p:txBody>
      </p:sp>
      <p:pic>
        <p:nvPicPr>
          <p:cNvPr id="8" name="Picture 7">
            <a:extLst>
              <a:ext uri="{FF2B5EF4-FFF2-40B4-BE49-F238E27FC236}">
                <a16:creationId xmlns:a16="http://schemas.microsoft.com/office/drawing/2014/main" id="{8FB91FBD-4AD4-42F2-918E-E98DC24A8C70}"/>
              </a:ext>
            </a:extLst>
          </p:cNvPr>
          <p:cNvPicPr>
            <a:picLocks noChangeAspect="1"/>
          </p:cNvPicPr>
          <p:nvPr userDrawn="1"/>
        </p:nvPicPr>
        <p:blipFill>
          <a:blip r:embed="rId14"/>
          <a:stretch>
            <a:fillRect/>
          </a:stretch>
        </p:blipFill>
        <p:spPr>
          <a:xfrm>
            <a:off x="0" y="136525"/>
            <a:ext cx="1162049" cy="519724"/>
          </a:xfrm>
          <a:prstGeom prst="rect">
            <a:avLst/>
          </a:prstGeom>
        </p:spPr>
      </p:pic>
    </p:spTree>
    <p:extLst>
      <p:ext uri="{BB962C8B-B14F-4D97-AF65-F5344CB8AC3E}">
        <p14:creationId xmlns:p14="http://schemas.microsoft.com/office/powerpoint/2010/main" val="145894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3.%20BAI%20TAP%20REN%20LUYEN%20THEO%20SGK.pptx" TargetMode="External"/><Relationship Id="rId2" Type="http://schemas.openxmlformats.org/officeDocument/2006/relationships/hyperlink" Target="2.%20PHAN%20DANG%20TOAN%20CO%20BAN%20THEO%20SGK.pptx" TargetMode="Externa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hyperlink" Target="4.%20BAI%20TAP%20MO%20RONG,%20UNG%20DUNG%20THUC%20TE.pptx"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6" Type="http://schemas.microsoft.com/office/2007/relationships/hdphoto" Target="../media/hdphoto5.wdp"/><Relationship Id="rId5" Type="http://schemas.openxmlformats.org/officeDocument/2006/relationships/image" Target="../media/image18.png"/><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12.xml"/><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12.xml"/><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12.xm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1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A4431C0-79D0-40C5-A1F9-87034A2E1981}"/>
              </a:ext>
            </a:extLst>
          </p:cNvPr>
          <p:cNvSpPr/>
          <p:nvPr/>
        </p:nvSpPr>
        <p:spPr>
          <a:xfrm>
            <a:off x="3587384" y="2099218"/>
            <a:ext cx="7114971"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Pentagon 117">
            <a:extLst>
              <a:ext uri="{FF2B5EF4-FFF2-40B4-BE49-F238E27FC236}">
                <a16:creationId xmlns:a16="http://schemas.microsoft.com/office/drawing/2014/main" id="{81EFB34A-F7D8-4558-96A0-5773D8E60731}"/>
              </a:ext>
            </a:extLst>
          </p:cNvPr>
          <p:cNvSpPr/>
          <p:nvPr/>
        </p:nvSpPr>
        <p:spPr>
          <a:xfrm rot="10800000">
            <a:off x="4024788" y="3188781"/>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Pentagon 119">
            <a:extLst>
              <a:ext uri="{FF2B5EF4-FFF2-40B4-BE49-F238E27FC236}">
                <a16:creationId xmlns:a16="http://schemas.microsoft.com/office/drawing/2014/main" id="{77CF683C-5980-4602-AB7A-D9CDFC753A08}"/>
              </a:ext>
            </a:extLst>
          </p:cNvPr>
          <p:cNvSpPr/>
          <p:nvPr/>
        </p:nvSpPr>
        <p:spPr>
          <a:xfrm rot="10800000">
            <a:off x="4103568" y="3911758"/>
            <a:ext cx="619872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Pentagon 120">
            <a:extLst>
              <a:ext uri="{FF2B5EF4-FFF2-40B4-BE49-F238E27FC236}">
                <a16:creationId xmlns:a16="http://schemas.microsoft.com/office/drawing/2014/main" id="{7C5E35EE-C97A-4758-9A39-CF61681144C2}"/>
              </a:ext>
            </a:extLst>
          </p:cNvPr>
          <p:cNvSpPr/>
          <p:nvPr/>
        </p:nvSpPr>
        <p:spPr>
          <a:xfrm rot="10800000">
            <a:off x="4031232" y="4579995"/>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Pentagon 116">
            <a:extLst>
              <a:ext uri="{FF2B5EF4-FFF2-40B4-BE49-F238E27FC236}">
                <a16:creationId xmlns:a16="http://schemas.microsoft.com/office/drawing/2014/main" id="{3EF0ED97-B7C5-4710-9D14-B26B576DC6D9}"/>
              </a:ext>
            </a:extLst>
          </p:cNvPr>
          <p:cNvSpPr/>
          <p:nvPr/>
        </p:nvSpPr>
        <p:spPr>
          <a:xfrm rot="10800000">
            <a:off x="4019792" y="2520243"/>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AE3BA33-FCB9-48F8-92F2-102878D1547E}"/>
              </a:ext>
            </a:extLst>
          </p:cNvPr>
          <p:cNvGrpSpPr/>
          <p:nvPr/>
        </p:nvGrpSpPr>
        <p:grpSpPr>
          <a:xfrm>
            <a:off x="1356331" y="175791"/>
            <a:ext cx="10018923" cy="1152447"/>
            <a:chOff x="667123" y="193012"/>
            <a:chExt cx="10018923" cy="1384317"/>
          </a:xfrm>
        </p:grpSpPr>
        <p:sp>
          <p:nvSpPr>
            <p:cNvPr id="90" name="TextBox 89">
              <a:extLst>
                <a:ext uri="{FF2B5EF4-FFF2-40B4-BE49-F238E27FC236}">
                  <a16:creationId xmlns:a16="http://schemas.microsoft.com/office/drawing/2014/main" id="{2B53AA17-8B42-48DD-B71C-D6AC7B905F63}"/>
                </a:ext>
              </a:extLst>
            </p:cNvPr>
            <p:cNvSpPr txBox="1"/>
            <p:nvPr/>
          </p:nvSpPr>
          <p:spPr>
            <a:xfrm>
              <a:off x="3044169" y="283377"/>
              <a:ext cx="6473678" cy="1293952"/>
            </a:xfrm>
            <a:prstGeom prst="rect">
              <a:avLst/>
            </a:prstGeom>
            <a:noFill/>
          </p:spPr>
          <p:txBody>
            <a:bodyPr wrap="square">
              <a:spAutoFit/>
            </a:bodyPr>
            <a:lstStyle/>
            <a:p>
              <a:pPr algn="ctr"/>
              <a:r>
                <a:rPr lang="en-US" sz="20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a:t>
              </a:r>
              <a:r>
                <a:rPr lang="en-US" sz="20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0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a:t>
              </a:r>
              <a:r>
                <a:rPr lang="en-US" sz="20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GIÁ TRỊ LƯỢNG GIÁC CỦA MỘT GÓC LƯỢNG GIÁC</a:t>
              </a:r>
              <a:endParaRPr lang="en-US" sz="16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ct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nvGrpSpPr>
            <p:cNvPr id="21" name="Group 20">
              <a:extLst>
                <a:ext uri="{FF2B5EF4-FFF2-40B4-BE49-F238E27FC236}">
                  <a16:creationId xmlns:a16="http://schemas.microsoft.com/office/drawing/2014/main" id="{65C2EBB6-D98F-471E-B0D7-FB1B3E144830}"/>
                </a:ext>
              </a:extLst>
            </p:cNvPr>
            <p:cNvGrpSpPr/>
            <p:nvPr/>
          </p:nvGrpSpPr>
          <p:grpSpPr>
            <a:xfrm>
              <a:off x="667123" y="193012"/>
              <a:ext cx="10018923" cy="1072853"/>
              <a:chOff x="667123" y="193012"/>
              <a:chExt cx="10018923" cy="1072853"/>
            </a:xfrm>
          </p:grpSpPr>
          <p:grpSp>
            <p:nvGrpSpPr>
              <p:cNvPr id="69" name="Group 68">
                <a:extLst>
                  <a:ext uri="{FF2B5EF4-FFF2-40B4-BE49-F238E27FC236}">
                    <a16:creationId xmlns:a16="http://schemas.microsoft.com/office/drawing/2014/main" id="{48EE28C9-9886-4BC6-A96A-0DB2879DA850}"/>
                  </a:ext>
                </a:extLst>
              </p:cNvPr>
              <p:cNvGrpSpPr/>
              <p:nvPr/>
            </p:nvGrpSpPr>
            <p:grpSpPr>
              <a:xfrm>
                <a:off x="667123" y="193012"/>
                <a:ext cx="10018923" cy="1072853"/>
                <a:chOff x="2366495" y="4969977"/>
                <a:chExt cx="8562194" cy="1120362"/>
              </a:xfrm>
            </p:grpSpPr>
            <p:sp>
              <p:nvSpPr>
                <p:cNvPr id="77" name="Freeform: Shape 76">
                  <a:extLst>
                    <a:ext uri="{FF2B5EF4-FFF2-40B4-BE49-F238E27FC236}">
                      <a16:creationId xmlns:a16="http://schemas.microsoft.com/office/drawing/2014/main" id="{FBFE03CB-71EF-4379-B2F5-587AEBB41B10}"/>
                    </a:ext>
                  </a:extLst>
                </p:cNvPr>
                <p:cNvSpPr/>
                <p:nvPr/>
              </p:nvSpPr>
              <p:spPr>
                <a:xfrm>
                  <a:off x="2366495" y="4969977"/>
                  <a:ext cx="8562194" cy="112036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78D2D83-7523-4BE6-92DF-3596A73B8C8A}"/>
                    </a:ext>
                  </a:extLst>
                </p:cNvPr>
                <p:cNvSpPr/>
                <p:nvPr/>
              </p:nvSpPr>
              <p:spPr>
                <a:xfrm>
                  <a:off x="2562998" y="4969977"/>
                  <a:ext cx="8365690" cy="1081886"/>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E89F58F-A226-4193-8060-C792D5458C1B}"/>
                    </a:ext>
                  </a:extLst>
                </p:cNvPr>
                <p:cNvSpPr/>
                <p:nvPr/>
              </p:nvSpPr>
              <p:spPr>
                <a:xfrm>
                  <a:off x="2687050" y="4969977"/>
                  <a:ext cx="8241638" cy="1023161"/>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0" name="Parallelogram 69">
                <a:extLst>
                  <a:ext uri="{FF2B5EF4-FFF2-40B4-BE49-F238E27FC236}">
                    <a16:creationId xmlns:a16="http://schemas.microsoft.com/office/drawing/2014/main" id="{674711C6-91AA-458E-A0EA-0743C984350A}"/>
                  </a:ext>
                </a:extLst>
              </p:cNvPr>
              <p:cNvSpPr/>
              <p:nvPr/>
            </p:nvSpPr>
            <p:spPr>
              <a:xfrm rot="186211" flipH="1">
                <a:off x="2365359" y="210750"/>
                <a:ext cx="789345" cy="887854"/>
              </a:xfrm>
              <a:prstGeom prst="parallelogram">
                <a:avLst>
                  <a:gd name="adj" fmla="val 820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a:extLst>
                  <a:ext uri="{FF2B5EF4-FFF2-40B4-BE49-F238E27FC236}">
                    <a16:creationId xmlns:a16="http://schemas.microsoft.com/office/drawing/2014/main" id="{FD171554-3AD5-4435-8A3C-F7685103EBF1}"/>
                  </a:ext>
                </a:extLst>
              </p:cNvPr>
              <p:cNvSpPr/>
              <p:nvPr/>
            </p:nvSpPr>
            <p:spPr>
              <a:xfrm rot="186211" flipH="1">
                <a:off x="2571234" y="210750"/>
                <a:ext cx="789345" cy="887854"/>
              </a:xfrm>
              <a:prstGeom prst="parallelogram">
                <a:avLst>
                  <a:gd name="adj" fmla="val 82092"/>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C0BD1B5B-8857-462B-B229-FA9F69DEB989}"/>
                  </a:ext>
                </a:extLst>
              </p:cNvPr>
              <p:cNvSpPr txBox="1"/>
              <p:nvPr/>
            </p:nvSpPr>
            <p:spPr>
              <a:xfrm>
                <a:off x="709344" y="235355"/>
                <a:ext cx="2448929" cy="554551"/>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GIẢI TÍCH</a:t>
                </a:r>
              </a:p>
            </p:txBody>
          </p:sp>
          <p:sp>
            <p:nvSpPr>
              <p:cNvPr id="91" name="TextBox 90">
                <a:extLst>
                  <a:ext uri="{FF2B5EF4-FFF2-40B4-BE49-F238E27FC236}">
                    <a16:creationId xmlns:a16="http://schemas.microsoft.com/office/drawing/2014/main" id="{E220F5A5-8EA8-439D-ABDC-CF5CFB9E47A3}"/>
                  </a:ext>
                </a:extLst>
              </p:cNvPr>
              <p:cNvSpPr txBox="1"/>
              <p:nvPr/>
            </p:nvSpPr>
            <p:spPr>
              <a:xfrm>
                <a:off x="746149" y="660812"/>
                <a:ext cx="2448929" cy="461665"/>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Chương </a:t>
                </a:r>
                <a:r>
                  <a:rPr lang="en-US" sz="2400" b="1">
                    <a:solidFill>
                      <a:srgbClr val="3333FF"/>
                    </a:solidFill>
                    <a:latin typeface="Cambria Math" panose="02040503050406030204" pitchFamily="18" charset="0"/>
                    <a:ea typeface="Cambria Math" panose="02040503050406030204" pitchFamily="18" charset="0"/>
                    <a:cs typeface="Calibri" panose="020F0502020204030204" pitchFamily="34" charset="0"/>
                    <a:sym typeface="Baumans"/>
                  </a:rPr>
                  <a:t>❶</a:t>
                </a:r>
                <a:endPar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grpSp>
      <p:sp>
        <p:nvSpPr>
          <p:cNvPr id="24" name="Rectangle: Rounded Corners 23">
            <a:extLst>
              <a:ext uri="{FF2B5EF4-FFF2-40B4-BE49-F238E27FC236}">
                <a16:creationId xmlns:a16="http://schemas.microsoft.com/office/drawing/2014/main" id="{67A175AC-6165-4E1C-9BCD-83B94091765B}"/>
              </a:ext>
            </a:extLst>
          </p:cNvPr>
          <p:cNvSpPr/>
          <p:nvPr/>
        </p:nvSpPr>
        <p:spPr>
          <a:xfrm>
            <a:off x="312820" y="1421956"/>
            <a:ext cx="11694695" cy="4671014"/>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C1ED171-377C-451A-8F18-59A74B0D883A}"/>
              </a:ext>
            </a:extLst>
          </p:cNvPr>
          <p:cNvGrpSpPr/>
          <p:nvPr/>
        </p:nvGrpSpPr>
        <p:grpSpPr>
          <a:xfrm>
            <a:off x="1714828" y="2099218"/>
            <a:ext cx="1872556" cy="3644388"/>
            <a:chOff x="230133" y="2669965"/>
            <a:chExt cx="1872556" cy="3644388"/>
          </a:xfrm>
        </p:grpSpPr>
        <p:grpSp>
          <p:nvGrpSpPr>
            <p:cNvPr id="94" name="Group 93">
              <a:extLst>
                <a:ext uri="{FF2B5EF4-FFF2-40B4-BE49-F238E27FC236}">
                  <a16:creationId xmlns:a16="http://schemas.microsoft.com/office/drawing/2014/main" id="{ED9F50BA-E121-4BC7-8418-BA509C09D50A}"/>
                </a:ext>
              </a:extLst>
            </p:cNvPr>
            <p:cNvGrpSpPr/>
            <p:nvPr/>
          </p:nvGrpSpPr>
          <p:grpSpPr>
            <a:xfrm>
              <a:off x="230133" y="2669965"/>
              <a:ext cx="1872556" cy="3644388"/>
              <a:chOff x="863534" y="3255253"/>
              <a:chExt cx="3579568" cy="2873475"/>
            </a:xfrm>
          </p:grpSpPr>
          <p:sp>
            <p:nvSpPr>
              <p:cNvPr id="96" name="Flowchart: Display 95">
                <a:extLst>
                  <a:ext uri="{FF2B5EF4-FFF2-40B4-BE49-F238E27FC236}">
                    <a16:creationId xmlns:a16="http://schemas.microsoft.com/office/drawing/2014/main" id="{60901D6A-DC24-4872-9632-354557F0C72D}"/>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isplay 96">
                <a:extLst>
                  <a:ext uri="{FF2B5EF4-FFF2-40B4-BE49-F238E27FC236}">
                    <a16:creationId xmlns:a16="http://schemas.microsoft.com/office/drawing/2014/main" id="{0058A2D9-EE82-45E9-A989-86BB3C8E1263}"/>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isplay 97">
                <a:extLst>
                  <a:ext uri="{FF2B5EF4-FFF2-40B4-BE49-F238E27FC236}">
                    <a16:creationId xmlns:a16="http://schemas.microsoft.com/office/drawing/2014/main" id="{F0E0EA4C-91BB-415A-8B1F-EF5C3EE1D200}"/>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Arrow: Chevron 94">
              <a:extLst>
                <a:ext uri="{FF2B5EF4-FFF2-40B4-BE49-F238E27FC236}">
                  <a16:creationId xmlns:a16="http://schemas.microsoft.com/office/drawing/2014/main" id="{6A2C54E6-6E90-4D3A-B106-85329297FFE8}"/>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9" name="TextBox 98">
            <a:extLst>
              <a:ext uri="{FF2B5EF4-FFF2-40B4-BE49-F238E27FC236}">
                <a16:creationId xmlns:a16="http://schemas.microsoft.com/office/drawing/2014/main" id="{CF5FC146-A152-4530-AE16-B7DF46C0E557}"/>
              </a:ext>
            </a:extLst>
          </p:cNvPr>
          <p:cNvSpPr txBox="1"/>
          <p:nvPr/>
        </p:nvSpPr>
        <p:spPr>
          <a:xfrm>
            <a:off x="1836398" y="2842790"/>
            <a:ext cx="1890215" cy="2308324"/>
          </a:xfrm>
          <a:prstGeom prst="rect">
            <a:avLst/>
          </a:prstGeom>
          <a:noFill/>
        </p:spPr>
        <p:txBody>
          <a:bodyPr wrap="square">
            <a:spAutoFit/>
          </a:bodyPr>
          <a:lstStyle/>
          <a:p>
            <a:pPr algn="ctr"/>
            <a:r>
              <a:rPr lang="en-US" sz="3600" b="1">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a:solidFill>
                <a:srgbClr val="0000FF"/>
              </a:solidFill>
            </a:endParaRPr>
          </a:p>
        </p:txBody>
      </p:sp>
      <p:sp>
        <p:nvSpPr>
          <p:cNvPr id="100" name="TextBox 99">
            <a:extLst>
              <a:ext uri="{FF2B5EF4-FFF2-40B4-BE49-F238E27FC236}">
                <a16:creationId xmlns:a16="http://schemas.microsoft.com/office/drawing/2014/main" id="{2DD05149-B76F-4C8D-BB32-FA731699AB67}"/>
              </a:ext>
            </a:extLst>
          </p:cNvPr>
          <p:cNvSpPr txBox="1"/>
          <p:nvPr/>
        </p:nvSpPr>
        <p:spPr>
          <a:xfrm>
            <a:off x="4128886" y="2577686"/>
            <a:ext cx="3462540" cy="461665"/>
          </a:xfrm>
          <a:prstGeom prst="rect">
            <a:avLst/>
          </a:prstGeom>
          <a:noFill/>
        </p:spPr>
        <p:txBody>
          <a:bodyPr wrap="square">
            <a:spAutoFit/>
          </a:bodyPr>
          <a:lstStyle/>
          <a:p>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tắt</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lý</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thuyết</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
        <p:nvSpPr>
          <p:cNvPr id="101" name="TextBox 100">
            <a:hlinkClick r:id="rId2" action="ppaction://hlinkpres?slideindex=1&amp;slidetitle="/>
            <a:extLst>
              <a:ext uri="{FF2B5EF4-FFF2-40B4-BE49-F238E27FC236}">
                <a16:creationId xmlns:a16="http://schemas.microsoft.com/office/drawing/2014/main" id="{5436DB23-27CB-445D-A8AA-6B7333C69FF9}"/>
              </a:ext>
            </a:extLst>
          </p:cNvPr>
          <p:cNvSpPr txBox="1"/>
          <p:nvPr/>
        </p:nvSpPr>
        <p:spPr>
          <a:xfrm>
            <a:off x="4092392" y="3251891"/>
            <a:ext cx="4146733" cy="461665"/>
          </a:xfrm>
          <a:prstGeom prst="rect">
            <a:avLst/>
          </a:prstGeom>
          <a:noFill/>
        </p:spPr>
        <p:txBody>
          <a:bodyPr wrap="square">
            <a:spAutoFit/>
          </a:bodyPr>
          <a:lstStyle/>
          <a:p>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dạng</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toán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cơ</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bản</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
        <p:nvSpPr>
          <p:cNvPr id="102" name="TextBox 101">
            <a:hlinkClick r:id="rId3" action="ppaction://hlinkpres?slideindex=1&amp;slidetitle="/>
            <a:extLst>
              <a:ext uri="{FF2B5EF4-FFF2-40B4-BE49-F238E27FC236}">
                <a16:creationId xmlns:a16="http://schemas.microsoft.com/office/drawing/2014/main" id="{9D766C08-A58A-4E98-AA95-509CE8DB0003}"/>
              </a:ext>
            </a:extLst>
          </p:cNvPr>
          <p:cNvSpPr txBox="1"/>
          <p:nvPr/>
        </p:nvSpPr>
        <p:spPr>
          <a:xfrm>
            <a:off x="4086666" y="3915943"/>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103" name="TextBox 102">
            <a:hlinkClick r:id="rId4" action="ppaction://hlinkpres?slideindex=1&amp;slidetitle="/>
            <a:extLst>
              <a:ext uri="{FF2B5EF4-FFF2-40B4-BE49-F238E27FC236}">
                <a16:creationId xmlns:a16="http://schemas.microsoft.com/office/drawing/2014/main" id="{40B1E1A7-9B24-46DB-B9FE-858B430C9D4F}"/>
              </a:ext>
            </a:extLst>
          </p:cNvPr>
          <p:cNvSpPr txBox="1"/>
          <p:nvPr/>
        </p:nvSpPr>
        <p:spPr>
          <a:xfrm>
            <a:off x="4043130" y="4619709"/>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104" name="Straight Arrow Connector 103">
            <a:extLst>
              <a:ext uri="{FF2B5EF4-FFF2-40B4-BE49-F238E27FC236}">
                <a16:creationId xmlns:a16="http://schemas.microsoft.com/office/drawing/2014/main" id="{30CE0057-462C-4E55-8251-B059115A4B17}"/>
              </a:ext>
            </a:extLst>
          </p:cNvPr>
          <p:cNvCxnSpPr>
            <a:cxnSpLocks/>
          </p:cNvCxnSpPr>
          <p:nvPr/>
        </p:nvCxnSpPr>
        <p:spPr>
          <a:xfrm flipV="1">
            <a:off x="3693115" y="2841909"/>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0727819-430B-4937-BC89-D6BDF8340F75}"/>
              </a:ext>
            </a:extLst>
          </p:cNvPr>
          <p:cNvCxnSpPr>
            <a:cxnSpLocks/>
          </p:cNvCxnSpPr>
          <p:nvPr/>
        </p:nvCxnSpPr>
        <p:spPr>
          <a:xfrm flipV="1">
            <a:off x="3685213" y="3495356"/>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179470A-E9BC-4A53-9851-F3926B71AF2D}"/>
              </a:ext>
            </a:extLst>
          </p:cNvPr>
          <p:cNvCxnSpPr>
            <a:cxnSpLocks/>
            <a:endCxn id="102" idx="1"/>
          </p:cNvCxnSpPr>
          <p:nvPr/>
        </p:nvCxnSpPr>
        <p:spPr>
          <a:xfrm>
            <a:off x="3684196" y="3766406"/>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87D2765-93D8-4D72-88C4-81DA620EC2E8}"/>
              </a:ext>
            </a:extLst>
          </p:cNvPr>
          <p:cNvCxnSpPr>
            <a:cxnSpLocks/>
            <a:endCxn id="103" idx="1"/>
          </p:cNvCxnSpPr>
          <p:nvPr/>
        </p:nvCxnSpPr>
        <p:spPr>
          <a:xfrm>
            <a:off x="3688019" y="3760407"/>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F7D78816-66BC-4BBB-85DB-1970354ED6A7}"/>
              </a:ext>
            </a:extLst>
          </p:cNvPr>
          <p:cNvPicPr>
            <a:picLocks noChangeAspect="1"/>
          </p:cNvPicPr>
          <p:nvPr/>
        </p:nvPicPr>
        <p:blipFill>
          <a:blip r:embed="rId5"/>
          <a:stretch>
            <a:fillRect/>
          </a:stretch>
        </p:blipFill>
        <p:spPr>
          <a:xfrm>
            <a:off x="11339442" y="0"/>
            <a:ext cx="852558" cy="1077219"/>
          </a:xfrm>
          <a:prstGeom prst="rect">
            <a:avLst/>
          </a:prstGeom>
        </p:spPr>
      </p:pic>
    </p:spTree>
    <p:extLst>
      <p:ext uri="{BB962C8B-B14F-4D97-AF65-F5344CB8AC3E}">
        <p14:creationId xmlns:p14="http://schemas.microsoft.com/office/powerpoint/2010/main" val="138481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1) </a:t>
                </a:r>
                <a:r>
                  <a:rPr lang="en-US" b="1" dirty="0" err="1">
                    <a:solidFill>
                      <a:srgbClr val="0000FF"/>
                    </a:solidFill>
                    <a:latin typeface="Aarial"/>
                  </a:rPr>
                  <a:t>Đường</a:t>
                </a:r>
                <a:r>
                  <a:rPr lang="en-US" b="1" dirty="0">
                    <a:solidFill>
                      <a:srgbClr val="0000FF"/>
                    </a:solidFill>
                    <a:latin typeface="Aarial"/>
                  </a:rPr>
                  <a:t> </a:t>
                </a:r>
                <a:r>
                  <a:rPr lang="en-US" b="1" dirty="0" err="1">
                    <a:solidFill>
                      <a:srgbClr val="0000FF"/>
                    </a:solidFill>
                    <a:latin typeface="Aarial"/>
                  </a:rPr>
                  <a:t>tròn</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endParaRPr lang="en-US" sz="3600" dirty="0"/>
              </a:p>
              <a:p>
                <a:pPr algn="just"/>
                <a:r>
                  <a:rPr lang="vi-VN" dirty="0">
                    <a:latin typeface="Aarial"/>
                  </a:rPr>
                  <a:t>Trong mặt phẳng toạ độ Oxy, ta quy ước: Chiều ngược chiều quay của kim đồng hồ là chiều dương và chiều quay của kim đồng hồ là chiều âm. Như vậy, mặt phẳng toạ độ Oxy đã được định hướng.</a:t>
                </a:r>
              </a:p>
              <a:p>
                <a:pPr algn="just"/>
                <a:r>
                  <a:rPr lang="vi-VN" dirty="0">
                    <a:latin typeface="Aarial"/>
                  </a:rPr>
                  <a:t>Trong mặt phẳng toạ độ đã được định hưỡng Oxy, lấy điểm A (1; 0). Đường tròn tâm  , bán kính OA = 1, được gọi là đuờng tròn lượng giác (hay đuờng tròn đơn vị) gốc.</a:t>
                </a:r>
                <a:endParaRPr lang="en-US" dirty="0">
                  <a:latin typeface="Aarial"/>
                </a:endParaRPr>
              </a:p>
              <a:p>
                <a:pPr marL="0" indent="0" algn="just">
                  <a:lnSpc>
                    <a:spcPct val="112000"/>
                  </a:lnSpc>
                  <a:spcBef>
                    <a:spcPts val="300"/>
                  </a:spcBef>
                  <a:spcAft>
                    <a:spcPts val="300"/>
                  </a:spcAft>
                  <a:buClr>
                    <a:srgbClr val="0000FF"/>
                  </a:buClr>
                  <a:buNone/>
                </a:pPr>
                <a:r>
                  <a:rPr lang="en-US" b="1" i="1" dirty="0">
                    <a:solidFill>
                      <a:srgbClr val="FF0000"/>
                    </a:solidFill>
                    <a:latin typeface="Aarial"/>
                  </a:rPr>
                  <a:t>  </a:t>
                </a:r>
                <a:r>
                  <a:rPr lang="en-US" b="1" i="1" dirty="0" err="1">
                    <a:solidFill>
                      <a:srgbClr val="FF0000"/>
                    </a:solidFill>
                    <a:latin typeface="Aarial"/>
                  </a:rPr>
                  <a:t>Chú</a:t>
                </a:r>
                <a:r>
                  <a:rPr lang="en-US" b="1" i="1" dirty="0">
                    <a:solidFill>
                      <a:srgbClr val="FF0000"/>
                    </a:solidFill>
                    <a:latin typeface="Aarial"/>
                  </a:rPr>
                  <a:t> ý:</a:t>
                </a:r>
                <a:r>
                  <a:rPr lang="en-US" dirty="0">
                    <a:latin typeface="Aarial"/>
                  </a:rPr>
                  <a:t> </a:t>
                </a:r>
                <a:r>
                  <a:rPr lang="en-US" dirty="0" err="1">
                    <a:latin typeface="Aarial"/>
                  </a:rPr>
                  <a:t>Các</a:t>
                </a:r>
                <a:r>
                  <a:rPr lang="en-US" dirty="0">
                    <a:latin typeface="Aarial"/>
                  </a:rPr>
                  <a:t> </a:t>
                </a:r>
                <a:r>
                  <a:rPr lang="en-US" dirty="0" err="1">
                    <a:latin typeface="Aarial"/>
                  </a:rPr>
                  <a:t>điểm</a:t>
                </a:r>
                <a:r>
                  <a:rPr lang="en-US" dirty="0">
                    <a:latin typeface="Aarial"/>
                  </a:rPr>
                  <a:t> </a:t>
                </a:r>
                <a14:m>
                  <m:oMath xmlns:m="http://schemas.openxmlformats.org/officeDocument/2006/math">
                    <m:r>
                      <a:rPr lang="en-US" i="1">
                        <a:latin typeface="Cambria Math" panose="02040503050406030204" pitchFamily="18" charset="0"/>
                      </a:rPr>
                      <m:t>𝐵</m:t>
                    </m:r>
                    <m:r>
                      <a:rPr lang="en-US" i="1">
                        <a:latin typeface="Cambria Math" panose="02040503050406030204" pitchFamily="18" charset="0"/>
                      </a:rPr>
                      <m:t>(0;1),</m:t>
                    </m:r>
                    <m:sSup>
                      <m:sSupPr>
                        <m:ctrlPr>
                          <a:rPr lang="en-US" i="1">
                            <a:latin typeface="Cambria Math" panose="02040503050406030204" pitchFamily="18" charset="0"/>
                          </a:rPr>
                        </m:ctrlPr>
                      </m:sSupPr>
                      <m:e>
                        <m:r>
                          <a:rPr lang="en-US" i="1">
                            <a:latin typeface="Cambria Math" panose="02040503050406030204" pitchFamily="18" charset="0"/>
                          </a:rPr>
                          <m:t>𝐴</m:t>
                        </m:r>
                      </m:e>
                      <m:sup>
                        <m:r>
                          <a:rPr lang="en-US" i="1">
                            <a:latin typeface="Cambria Math" panose="02040503050406030204" pitchFamily="18" charset="0"/>
                          </a:rPr>
                          <m:t>′</m:t>
                        </m:r>
                      </m:sup>
                    </m:sSup>
                    <m:r>
                      <a:rPr lang="en-US" i="1">
                        <a:latin typeface="Cambria Math" panose="02040503050406030204" pitchFamily="18" charset="0"/>
                      </a:rPr>
                      <m:t>(−1;0),</m:t>
                    </m:r>
                    <m:sSup>
                      <m:sSupPr>
                        <m:ctrlPr>
                          <a:rPr lang="en-US" i="1">
                            <a:latin typeface="Cambria Math" panose="02040503050406030204" pitchFamily="18" charset="0"/>
                          </a:rPr>
                        </m:ctrlPr>
                      </m:sSupPr>
                      <m:e>
                        <m:r>
                          <a:rPr lang="en-US" i="1">
                            <a:latin typeface="Cambria Math" panose="02040503050406030204" pitchFamily="18" charset="0"/>
                          </a:rPr>
                          <m:t>𝐵</m:t>
                        </m:r>
                      </m:e>
                      <m:sup>
                        <m:r>
                          <a:rPr lang="en-US" i="1">
                            <a:latin typeface="Cambria Math" panose="02040503050406030204" pitchFamily="18" charset="0"/>
                          </a:rPr>
                          <m:t>′</m:t>
                        </m:r>
                      </m:sup>
                    </m:sSup>
                    <m:r>
                      <a:rPr lang="en-US" i="1">
                        <a:latin typeface="Cambria Math" panose="02040503050406030204" pitchFamily="18" charset="0"/>
                      </a:rPr>
                      <m:t>(0;−1)</m:t>
                    </m:r>
                  </m:oMath>
                </a14:m>
                <a:r>
                  <a:rPr lang="en-US" dirty="0">
                    <a:latin typeface="Aarial"/>
                  </a:rPr>
                  <a:t> </a:t>
                </a:r>
                <a:r>
                  <a:rPr lang="en-US" dirty="0" err="1">
                    <a:latin typeface="Aarial"/>
                  </a:rPr>
                  <a:t>nằm</a:t>
                </a:r>
                <a:r>
                  <a:rPr lang="en-US" dirty="0">
                    <a:latin typeface="Aarial"/>
                  </a:rPr>
                  <a:t> </a:t>
                </a:r>
                <a:r>
                  <a:rPr lang="en-US" dirty="0" err="1">
                    <a:latin typeface="Aarial"/>
                  </a:rPr>
                  <a:t>trên</a:t>
                </a:r>
                <a:r>
                  <a:rPr lang="en-US" dirty="0">
                    <a:latin typeface="Aarial"/>
                  </a:rPr>
                  <a:t> </a:t>
                </a:r>
                <a:r>
                  <a:rPr lang="en-US" dirty="0" err="1">
                    <a:latin typeface="Aarial"/>
                  </a:rPr>
                  <a:t>đường</a:t>
                </a:r>
                <a:r>
                  <a:rPr lang="en-US" dirty="0">
                    <a:latin typeface="Aarial"/>
                  </a:rPr>
                  <a:t> </a:t>
                </a:r>
                <a:r>
                  <a:rPr lang="en-US" dirty="0" err="1">
                    <a:latin typeface="Aarial"/>
                  </a:rPr>
                  <a:t>tròn</a:t>
                </a:r>
                <a:r>
                  <a:rPr lang="en-US" dirty="0">
                    <a:latin typeface="Aarial"/>
                  </a:rPr>
                  <a:t> </a:t>
                </a:r>
                <a:r>
                  <a:rPr lang="en-US" dirty="0" err="1">
                    <a:latin typeface="Aarial"/>
                  </a:rPr>
                  <a:t>lượng</a:t>
                </a:r>
                <a:r>
                  <a:rPr lang="en-US" dirty="0">
                    <a:latin typeface="Aarial"/>
                  </a:rPr>
                  <a:t> </a:t>
                </a:r>
                <a:r>
                  <a:rPr lang="en-US" dirty="0" err="1">
                    <a:latin typeface="Aarial"/>
                  </a:rPr>
                  <a:t>giác</a:t>
                </a:r>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292" t="-2457" r="-129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060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2)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sz="3600" dirty="0"/>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114AD3D6-9FBA-1253-11ED-360BABF4CC23}"/>
              </a:ext>
            </a:extLst>
          </p:cNvPr>
          <p:cNvPicPr>
            <a:picLocks noChangeAspect="1"/>
          </p:cNvPicPr>
          <p:nvPr/>
        </p:nvPicPr>
        <p:blipFill>
          <a:blip r:embed="rId2"/>
          <a:stretch>
            <a:fillRect/>
          </a:stretch>
        </p:blipFill>
        <p:spPr>
          <a:xfrm>
            <a:off x="232850" y="2057668"/>
            <a:ext cx="11843419" cy="2989442"/>
          </a:xfrm>
          <a:prstGeom prst="rect">
            <a:avLst/>
          </a:prstGeom>
        </p:spPr>
      </p:pic>
    </p:spTree>
    <p:extLst>
      <p:ext uri="{BB962C8B-B14F-4D97-AF65-F5344CB8AC3E}">
        <p14:creationId xmlns:p14="http://schemas.microsoft.com/office/powerpoint/2010/main" val="3960766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2)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sz="3600" dirty="0">
                  <a:latin typeface="Aarial"/>
                </a:endParaRPr>
              </a:p>
              <a:p>
                <a:pPr marL="0" indent="0" algn="just">
                  <a:lnSpc>
                    <a:spcPct val="112000"/>
                  </a:lnSpc>
                  <a:spcBef>
                    <a:spcPts val="300"/>
                  </a:spcBef>
                  <a:spcAft>
                    <a:spcPts val="300"/>
                  </a:spcAft>
                  <a:buClr>
                    <a:srgbClr val="0000FF"/>
                  </a:buClr>
                  <a:buNone/>
                </a:pPr>
                <a:r>
                  <a:rPr lang="en-US" dirty="0" err="1">
                    <a:latin typeface="Aarial"/>
                  </a:rPr>
                  <a:t>Dấu</a:t>
                </a:r>
                <a:r>
                  <a:rPr lang="en-US" dirty="0">
                    <a:latin typeface="Aarial"/>
                  </a:rPr>
                  <a:t> </a:t>
                </a:r>
                <a:r>
                  <a:rPr lang="en-US" dirty="0" err="1">
                    <a:latin typeface="Aarial"/>
                  </a:rPr>
                  <a:t>của</a:t>
                </a:r>
                <a:r>
                  <a:rPr lang="en-US" dirty="0">
                    <a:latin typeface="Aarial"/>
                  </a:rPr>
                  <a:t> </a:t>
                </a:r>
                <a:r>
                  <a:rPr lang="en-US" dirty="0" err="1">
                    <a:latin typeface="Aarial"/>
                  </a:rPr>
                  <a:t>các</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14:m>
                  <m:oMath xmlns:m="http://schemas.openxmlformats.org/officeDocument/2006/math">
                    <m:r>
                      <a:rPr lang="en-US" i="1">
                        <a:latin typeface="Cambria Math" panose="02040503050406030204" pitchFamily="18" charset="0"/>
                      </a:rPr>
                      <m:t>𝛼</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𝑂𝐴</m:t>
                        </m:r>
                        <m:r>
                          <a:rPr lang="en-US" i="1">
                            <a:latin typeface="Cambria Math" panose="02040503050406030204" pitchFamily="18" charset="0"/>
                          </a:rPr>
                          <m:t>,</m:t>
                        </m:r>
                        <m:r>
                          <a:rPr lang="en-US" i="1">
                            <a:latin typeface="Cambria Math" panose="02040503050406030204" pitchFamily="18" charset="0"/>
                          </a:rPr>
                          <m:t>𝑂𝑀</m:t>
                        </m:r>
                      </m:e>
                    </m:d>
                  </m:oMath>
                </a14:m>
                <a:r>
                  <a:rPr lang="en-US" dirty="0" err="1">
                    <a:latin typeface="Aarial"/>
                  </a:rPr>
                  <a:t>phụ</a:t>
                </a:r>
                <a:r>
                  <a:rPr lang="en-US" dirty="0">
                    <a:latin typeface="Aarial"/>
                  </a:rPr>
                  <a:t> </a:t>
                </a:r>
                <a:r>
                  <a:rPr lang="en-US" dirty="0" err="1">
                    <a:latin typeface="Aarial"/>
                  </a:rPr>
                  <a:t>thuộc</a:t>
                </a:r>
                <a:r>
                  <a:rPr lang="en-US" dirty="0">
                    <a:latin typeface="Aarial"/>
                  </a:rPr>
                  <a:t> </a:t>
                </a:r>
                <a:r>
                  <a:rPr lang="en-US" dirty="0" err="1">
                    <a:latin typeface="Aarial"/>
                  </a:rPr>
                  <a:t>vào</a:t>
                </a:r>
                <a:r>
                  <a:rPr lang="en-US" dirty="0">
                    <a:latin typeface="Aarial"/>
                  </a:rPr>
                  <a:t> </a:t>
                </a:r>
                <a:r>
                  <a:rPr lang="en-US" dirty="0" err="1">
                    <a:latin typeface="Aarial"/>
                  </a:rPr>
                  <a:t>vị</a:t>
                </a:r>
                <a:r>
                  <a:rPr lang="en-US" dirty="0">
                    <a:latin typeface="Aarial"/>
                  </a:rPr>
                  <a:t> </a:t>
                </a:r>
                <a:r>
                  <a:rPr lang="en-US" dirty="0" err="1">
                    <a:latin typeface="Aarial"/>
                  </a:rPr>
                  <a:t>trí</a:t>
                </a:r>
                <a:r>
                  <a:rPr lang="en-US" dirty="0">
                    <a:latin typeface="Aarial"/>
                  </a:rPr>
                  <a:t> </a:t>
                </a:r>
                <a:r>
                  <a:rPr lang="en-US" dirty="0" err="1">
                    <a:latin typeface="Aarial"/>
                  </a:rPr>
                  <a:t>điểm</a:t>
                </a:r>
                <a:r>
                  <a:rPr lang="en-US" dirty="0">
                    <a:latin typeface="Aarial"/>
                  </a:rPr>
                  <a:t> M </a:t>
                </a:r>
                <a:r>
                  <a:rPr lang="en-US" dirty="0" err="1">
                    <a:latin typeface="Aarial"/>
                  </a:rPr>
                  <a:t>trên</a:t>
                </a:r>
                <a:r>
                  <a:rPr lang="en-US" dirty="0">
                    <a:latin typeface="Aarial"/>
                  </a:rPr>
                  <a:t> </a:t>
                </a:r>
                <a:r>
                  <a:rPr lang="en-US" dirty="0" err="1">
                    <a:latin typeface="Aarial"/>
                  </a:rPr>
                  <a:t>đường</a:t>
                </a:r>
                <a:r>
                  <a:rPr lang="en-US" dirty="0">
                    <a:latin typeface="Aarial"/>
                  </a:rPr>
                  <a:t> </a:t>
                </a:r>
                <a:r>
                  <a:rPr lang="en-US" dirty="0" err="1">
                    <a:latin typeface="Aarial"/>
                  </a:rPr>
                  <a:t>tròn</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Hình</a:t>
                </a:r>
                <a:r>
                  <a:rPr lang="en-US" dirty="0">
                    <a:latin typeface="Aarial"/>
                  </a:rPr>
                  <a:t> 12). </a:t>
                </a:r>
                <a:r>
                  <a:rPr lang="en-US" dirty="0" err="1">
                    <a:latin typeface="Aarial"/>
                  </a:rPr>
                  <a:t>Bảng</a:t>
                </a:r>
                <a:r>
                  <a:rPr lang="en-US" dirty="0">
                    <a:latin typeface="Aarial"/>
                  </a:rPr>
                  <a:t> </a:t>
                </a:r>
                <a:r>
                  <a:rPr lang="en-US" dirty="0" err="1">
                    <a:latin typeface="Aarial"/>
                  </a:rPr>
                  <a:t>xác</a:t>
                </a:r>
                <a:r>
                  <a:rPr lang="en-US" dirty="0">
                    <a:latin typeface="Aarial"/>
                  </a:rPr>
                  <a:t> </a:t>
                </a:r>
                <a:r>
                  <a:rPr lang="en-US" dirty="0" err="1">
                    <a:latin typeface="Aarial"/>
                  </a:rPr>
                  <a:t>định</a:t>
                </a:r>
                <a:r>
                  <a:rPr lang="en-US" dirty="0">
                    <a:latin typeface="Aarial"/>
                  </a:rPr>
                  <a:t> </a:t>
                </a:r>
                <a:r>
                  <a:rPr lang="en-US" dirty="0" err="1">
                    <a:latin typeface="Aarial"/>
                  </a:rPr>
                  <a:t>dấu</a:t>
                </a:r>
                <a:r>
                  <a:rPr lang="en-US" dirty="0">
                    <a:latin typeface="Aarial"/>
                  </a:rPr>
                  <a:t> </a:t>
                </a:r>
                <a:r>
                  <a:rPr lang="en-US" dirty="0" err="1">
                    <a:latin typeface="Aarial"/>
                  </a:rPr>
                  <a:t>của</a:t>
                </a:r>
                <a:r>
                  <a:rPr lang="en-US" dirty="0">
                    <a:latin typeface="Aarial"/>
                  </a:rPr>
                  <a:t> </a:t>
                </a:r>
                <a:r>
                  <a:rPr lang="en-US" dirty="0" err="1">
                    <a:latin typeface="Aarial"/>
                  </a:rPr>
                  <a:t>các</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như</a:t>
                </a:r>
                <a:r>
                  <a:rPr lang="en-US" dirty="0">
                    <a:latin typeface="Aarial"/>
                  </a:rPr>
                  <a:t> </a:t>
                </a:r>
                <a:r>
                  <a:rPr lang="en-US" dirty="0" err="1">
                    <a:latin typeface="Aarial"/>
                  </a:rPr>
                  <a:t>sau</a:t>
                </a:r>
                <a:r>
                  <a:rPr lang="en-US" dirty="0">
                    <a:latin typeface="Aarial"/>
                  </a:rPr>
                  <a:t>: </a:t>
                </a: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r="-129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2018E52-0328-F8AC-CA4D-58FB00D0329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9000" contrast="9000"/>
                    </a14:imgEffect>
                  </a14:imgLayer>
                </a14:imgProps>
              </a:ext>
              <a:ext uri="{28A0092B-C50C-407E-A947-70E740481C1C}">
                <a14:useLocalDpi xmlns:a14="http://schemas.microsoft.com/office/drawing/2010/main" val="0"/>
              </a:ext>
            </a:extLst>
          </a:blip>
          <a:stretch>
            <a:fillRect/>
          </a:stretch>
        </p:blipFill>
        <p:spPr>
          <a:xfrm>
            <a:off x="9044949" y="3611543"/>
            <a:ext cx="2458889" cy="2372954"/>
          </a:xfrm>
          <a:prstGeom prst="rect">
            <a:avLst/>
          </a:prstGeom>
        </p:spPr>
      </p:pic>
      <p:pic>
        <p:nvPicPr>
          <p:cNvPr id="8" name="Picture 7">
            <a:extLst>
              <a:ext uri="{FF2B5EF4-FFF2-40B4-BE49-F238E27FC236}">
                <a16:creationId xmlns:a16="http://schemas.microsoft.com/office/drawing/2014/main" id="{C64733B4-2299-0E71-BA81-85FEBA972D1C}"/>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3135" t="5012"/>
          <a:stretch/>
        </p:blipFill>
        <p:spPr bwMode="auto">
          <a:xfrm>
            <a:off x="1340111" y="3751377"/>
            <a:ext cx="6499474" cy="26662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14739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dirty="0">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tắt</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lý</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thuyết</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cơ</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bản</a:t>
              </a:r>
              <a:endParaRPr lang="vi-VN"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2)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sz="3600" dirty="0"/>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D427B3F-F82E-4940-3C39-8B8A5BBCA290}"/>
              </a:ext>
            </a:extLst>
          </p:cNvPr>
          <p:cNvPicPr>
            <a:picLocks noChangeAspect="1"/>
          </p:cNvPicPr>
          <p:nvPr/>
        </p:nvPicPr>
        <p:blipFill>
          <a:blip r:embed="rId2"/>
          <a:stretch>
            <a:fillRect/>
          </a:stretch>
        </p:blipFill>
        <p:spPr>
          <a:xfrm>
            <a:off x="866562" y="2233298"/>
            <a:ext cx="5274961" cy="643629"/>
          </a:xfrm>
          <a:prstGeom prst="rect">
            <a:avLst/>
          </a:prstGeom>
        </p:spPr>
      </p:pic>
      <p:pic>
        <p:nvPicPr>
          <p:cNvPr id="13" name="Picture 12">
            <a:extLst>
              <a:ext uri="{FF2B5EF4-FFF2-40B4-BE49-F238E27FC236}">
                <a16:creationId xmlns:a16="http://schemas.microsoft.com/office/drawing/2014/main" id="{B5102A59-3200-B231-8802-81C893F3448E}"/>
              </a:ext>
            </a:extLst>
          </p:cNvPr>
          <p:cNvPicPr>
            <a:picLocks noChangeAspect="1"/>
          </p:cNvPicPr>
          <p:nvPr/>
        </p:nvPicPr>
        <p:blipFill>
          <a:blip r:embed="rId3"/>
          <a:stretch>
            <a:fillRect/>
          </a:stretch>
        </p:blipFill>
        <p:spPr>
          <a:xfrm>
            <a:off x="773797" y="2838592"/>
            <a:ext cx="5685936" cy="859502"/>
          </a:xfrm>
          <a:prstGeom prst="rect">
            <a:avLst/>
          </a:prstGeom>
        </p:spPr>
      </p:pic>
      <p:pic>
        <p:nvPicPr>
          <p:cNvPr id="17" name="Picture 16">
            <a:extLst>
              <a:ext uri="{FF2B5EF4-FFF2-40B4-BE49-F238E27FC236}">
                <a16:creationId xmlns:a16="http://schemas.microsoft.com/office/drawing/2014/main" id="{2978EE91-F44E-9207-8873-26A01379D494}"/>
              </a:ext>
            </a:extLst>
          </p:cNvPr>
          <p:cNvPicPr>
            <a:picLocks noChangeAspect="1"/>
          </p:cNvPicPr>
          <p:nvPr/>
        </p:nvPicPr>
        <p:blipFill>
          <a:blip r:embed="rId4"/>
          <a:stretch>
            <a:fillRect/>
          </a:stretch>
        </p:blipFill>
        <p:spPr>
          <a:xfrm>
            <a:off x="633791" y="3780920"/>
            <a:ext cx="5507733" cy="866550"/>
          </a:xfrm>
          <a:prstGeom prst="rect">
            <a:avLst/>
          </a:prstGeom>
        </p:spPr>
      </p:pic>
      <p:pic>
        <p:nvPicPr>
          <p:cNvPr id="19" name="Picture 18">
            <a:extLst>
              <a:ext uri="{FF2B5EF4-FFF2-40B4-BE49-F238E27FC236}">
                <a16:creationId xmlns:a16="http://schemas.microsoft.com/office/drawing/2014/main" id="{FEE5B877-0402-2B0D-1C9B-294C42752DB5}"/>
              </a:ext>
            </a:extLst>
          </p:cNvPr>
          <p:cNvPicPr>
            <a:picLocks noChangeAspect="1"/>
          </p:cNvPicPr>
          <p:nvPr/>
        </p:nvPicPr>
        <p:blipFill>
          <a:blip r:embed="rId5"/>
          <a:stretch>
            <a:fillRect/>
          </a:stretch>
        </p:blipFill>
        <p:spPr>
          <a:xfrm>
            <a:off x="633790" y="4787056"/>
            <a:ext cx="5152861" cy="911766"/>
          </a:xfrm>
          <a:prstGeom prst="rect">
            <a:avLst/>
          </a:prstGeom>
        </p:spPr>
      </p:pic>
    </p:spTree>
    <p:extLst>
      <p:ext uri="{BB962C8B-B14F-4D97-AF65-F5344CB8AC3E}">
        <p14:creationId xmlns:p14="http://schemas.microsoft.com/office/powerpoint/2010/main" val="3262694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up)">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2)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sz="3600" dirty="0">
              <a:latin typeface="Aarial"/>
            </a:endParaRPr>
          </a:p>
          <a:p>
            <a:pPr marL="0" indent="0" algn="just">
              <a:lnSpc>
                <a:spcPct val="112000"/>
              </a:lnSpc>
              <a:spcBef>
                <a:spcPts val="300"/>
              </a:spcBef>
              <a:spcAft>
                <a:spcPts val="300"/>
              </a:spcAft>
              <a:buClr>
                <a:srgbClr val="0000FF"/>
              </a:buClr>
              <a:buNone/>
            </a:pPr>
            <a:r>
              <a:rPr lang="en-US" dirty="0" err="1">
                <a:latin typeface="Aarial"/>
              </a:rPr>
              <a:t>Bảng</a:t>
            </a:r>
            <a:r>
              <a:rPr lang="en-US" dirty="0">
                <a:latin typeface="Aarial"/>
              </a:rPr>
              <a:t> </a:t>
            </a:r>
            <a:r>
              <a:rPr lang="en-US" dirty="0" err="1">
                <a:latin typeface="Aarial"/>
              </a:rPr>
              <a:t>dưới</a:t>
            </a:r>
            <a:r>
              <a:rPr lang="en-US" dirty="0">
                <a:latin typeface="Aarial"/>
              </a:rPr>
              <a:t> </a:t>
            </a:r>
            <a:r>
              <a:rPr lang="en-US" dirty="0" err="1">
                <a:latin typeface="Aarial"/>
              </a:rPr>
              <a:t>đây</a:t>
            </a:r>
            <a:r>
              <a:rPr lang="en-US" dirty="0">
                <a:latin typeface="Aarial"/>
              </a:rPr>
              <a:t> </a:t>
            </a:r>
            <a:r>
              <a:rPr lang="en-US" dirty="0" err="1">
                <a:latin typeface="Aarial"/>
              </a:rPr>
              <a:t>nêu</a:t>
            </a:r>
            <a:r>
              <a:rPr lang="en-US" dirty="0">
                <a:latin typeface="Aarial"/>
              </a:rPr>
              <a:t> </a:t>
            </a:r>
            <a:r>
              <a:rPr lang="en-US" dirty="0" err="1">
                <a:latin typeface="Aarial"/>
              </a:rPr>
              <a:t>lên</a:t>
            </a:r>
            <a:r>
              <a:rPr lang="en-US" dirty="0">
                <a:latin typeface="Aarial"/>
              </a:rPr>
              <a:t> </a:t>
            </a:r>
            <a:r>
              <a:rPr lang="en-US" dirty="0" err="1">
                <a:latin typeface="Aarial"/>
              </a:rPr>
              <a:t>các</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của</a:t>
            </a:r>
            <a:r>
              <a:rPr lang="en-US" dirty="0">
                <a:latin typeface="Aarial"/>
              </a:rPr>
              <a:t> </a:t>
            </a:r>
            <a:r>
              <a:rPr lang="en-US" dirty="0" err="1">
                <a:latin typeface="Aarial"/>
              </a:rPr>
              <a:t>các</a:t>
            </a:r>
            <a:r>
              <a:rPr lang="en-US" dirty="0">
                <a:latin typeface="Aarial"/>
              </a:rPr>
              <a:t> </a:t>
            </a:r>
            <a:r>
              <a:rPr lang="en-US" dirty="0" err="1">
                <a:latin typeface="Aarial"/>
              </a:rPr>
              <a:t>góc</a:t>
            </a:r>
            <a:r>
              <a:rPr lang="en-US" dirty="0">
                <a:latin typeface="Aarial"/>
              </a:rPr>
              <a:t> </a:t>
            </a:r>
            <a:r>
              <a:rPr lang="en-US" dirty="0" err="1">
                <a:latin typeface="Aarial"/>
              </a:rPr>
              <a:t>đặc</a:t>
            </a:r>
            <a:r>
              <a:rPr lang="en-US" dirty="0">
                <a:latin typeface="Aarial"/>
              </a:rPr>
              <a:t> </a:t>
            </a:r>
            <a:r>
              <a:rPr lang="en-US" dirty="0" err="1">
                <a:latin typeface="Aarial"/>
              </a:rPr>
              <a:t>biệt</a:t>
            </a:r>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1E4973D-D5BD-01A0-A1DE-70A21995DB5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312199" y="2650961"/>
            <a:ext cx="8335384" cy="3766631"/>
          </a:xfrm>
          <a:prstGeom prst="rect">
            <a:avLst/>
          </a:prstGeom>
        </p:spPr>
      </p:pic>
    </p:spTree>
    <p:extLst>
      <p:ext uri="{BB962C8B-B14F-4D97-AF65-F5344CB8AC3E}">
        <p14:creationId xmlns:p14="http://schemas.microsoft.com/office/powerpoint/2010/main" val="1216980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3)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các</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có</a:t>
                </a:r>
                <a:r>
                  <a:rPr lang="en-US" b="1" dirty="0">
                    <a:solidFill>
                      <a:srgbClr val="0000FF"/>
                    </a:solidFill>
                    <a:latin typeface="Aarial"/>
                  </a:rPr>
                  <a:t> </a:t>
                </a:r>
                <a:r>
                  <a:rPr lang="en-US" b="1" dirty="0" err="1">
                    <a:solidFill>
                      <a:srgbClr val="0000FF"/>
                    </a:solidFill>
                    <a:latin typeface="Aarial"/>
                  </a:rPr>
                  <a:t>liên</a:t>
                </a:r>
                <a:r>
                  <a:rPr lang="en-US" b="1" dirty="0">
                    <a:solidFill>
                      <a:srgbClr val="0000FF"/>
                    </a:solidFill>
                    <a:latin typeface="Aarial"/>
                  </a:rPr>
                  <a:t> </a:t>
                </a:r>
                <a:r>
                  <a:rPr lang="en-US" b="1" dirty="0" err="1">
                    <a:solidFill>
                      <a:srgbClr val="0000FF"/>
                    </a:solidFill>
                    <a:latin typeface="Aarial"/>
                  </a:rPr>
                  <a:t>quan</a:t>
                </a:r>
                <a:r>
                  <a:rPr lang="en-US" b="1" dirty="0">
                    <a:solidFill>
                      <a:srgbClr val="0000FF"/>
                    </a:solidFill>
                    <a:latin typeface="Aarial"/>
                  </a:rPr>
                  <a:t> </a:t>
                </a:r>
                <a:r>
                  <a:rPr lang="en-US" b="1" dirty="0" err="1">
                    <a:solidFill>
                      <a:srgbClr val="0000FF"/>
                    </a:solidFill>
                    <a:latin typeface="Aarial"/>
                  </a:rPr>
                  <a:t>đặc</a:t>
                </a:r>
                <a:r>
                  <a:rPr lang="en-US" b="1" dirty="0">
                    <a:solidFill>
                      <a:srgbClr val="0000FF"/>
                    </a:solidFill>
                    <a:latin typeface="Aarial"/>
                  </a:rPr>
                  <a:t> </a:t>
                </a:r>
                <a:r>
                  <a:rPr lang="en-US" b="1" dirty="0" err="1">
                    <a:solidFill>
                      <a:srgbClr val="0000FF"/>
                    </a:solidFill>
                    <a:latin typeface="Aarial"/>
                  </a:rPr>
                  <a:t>biệt</a:t>
                </a:r>
                <a:endParaRPr lang="en-US" b="1" dirty="0">
                  <a:solidFill>
                    <a:srgbClr val="0000FF"/>
                  </a:solidFill>
                  <a:latin typeface="Aarial"/>
                </a:endParaRPr>
              </a:p>
              <a:p>
                <a:pPr marL="0" indent="0">
                  <a:buNone/>
                </a:pPr>
                <a:r>
                  <a:rPr lang="en-US" dirty="0" err="1">
                    <a:latin typeface="Aarial"/>
                  </a:rPr>
                  <a:t>Trên</a:t>
                </a:r>
                <a:r>
                  <a:rPr lang="en-US" dirty="0">
                    <a:latin typeface="Aarial"/>
                  </a:rPr>
                  <a:t> </a:t>
                </a:r>
                <a:r>
                  <a:rPr lang="en-US" dirty="0" err="1">
                    <a:latin typeface="Aarial"/>
                  </a:rPr>
                  <a:t>đường</a:t>
                </a:r>
                <a:r>
                  <a:rPr lang="en-US" dirty="0">
                    <a:latin typeface="Aarial"/>
                  </a:rPr>
                  <a:t> </a:t>
                </a:r>
                <a:r>
                  <a:rPr lang="en-US" dirty="0" err="1">
                    <a:latin typeface="Aarial"/>
                  </a:rPr>
                  <a:t>tròn</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cho</a:t>
                </a:r>
                <a:r>
                  <a:rPr lang="en-US" dirty="0">
                    <a:latin typeface="Aarial"/>
                  </a:rPr>
                  <a:t> </a:t>
                </a:r>
                <a:r>
                  <a:rPr lang="en-US" dirty="0" err="1">
                    <a:latin typeface="Aarial"/>
                  </a:rPr>
                  <a:t>hai</a:t>
                </a:r>
                <a:r>
                  <a:rPr lang="en-US" dirty="0">
                    <a:latin typeface="Aarial"/>
                  </a:rPr>
                  <a:t> </a:t>
                </a:r>
                <a:r>
                  <a:rPr lang="en-US" dirty="0" err="1">
                    <a:latin typeface="Aarial"/>
                  </a:rPr>
                  <a:t>điểm</a:t>
                </a:r>
                <a:r>
                  <a:rPr lang="en-US" dirty="0">
                    <a:latin typeface="Aarial"/>
                  </a:rPr>
                  <a:t> M, </a:t>
                </a:r>
                <a:r>
                  <a:rPr lang="en-US" dirty="0" err="1">
                    <a:latin typeface="Aarial"/>
                  </a:rPr>
                  <a:t>M’sao</a:t>
                </a:r>
                <a:r>
                  <a:rPr lang="en-US" dirty="0">
                    <a:latin typeface="Aarial"/>
                  </a:rPr>
                  <a:t> </a:t>
                </a:r>
                <a:r>
                  <a:rPr lang="en-US" dirty="0" err="1">
                    <a:latin typeface="Aarial"/>
                  </a:rPr>
                  <a:t>cho</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𝑂𝐴</m:t>
                    </m:r>
                    <m:r>
                      <a:rPr lang="en-US" i="1">
                        <a:latin typeface="Cambria Math" panose="02040503050406030204" pitchFamily="18" charset="0"/>
                      </a:rPr>
                      <m:t>, </m:t>
                    </m:r>
                    <m:r>
                      <a:rPr lang="en-US" i="1">
                        <a:latin typeface="Cambria Math" panose="02040503050406030204" pitchFamily="18" charset="0"/>
                      </a:rPr>
                      <m:t>𝑂𝑀</m:t>
                    </m:r>
                    <m:r>
                      <a:rPr lang="en-US" i="1">
                        <a:latin typeface="Cambria Math" panose="02040503050406030204" pitchFamily="18" charset="0"/>
                      </a:rPr>
                      <m:t>)=</m:t>
                    </m:r>
                    <m:r>
                      <a:rPr lang="en-US" i="1">
                        <a:latin typeface="Cambria Math" panose="02040503050406030204" pitchFamily="18" charset="0"/>
                      </a:rPr>
                      <m:t>𝛼</m:t>
                    </m:r>
                  </m:oMath>
                </a14:m>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𝑂𝐴</m:t>
                        </m:r>
                        <m:r>
                          <a:rPr lang="en-US" i="1">
                            <a:latin typeface="Cambria Math" panose="02040503050406030204" pitchFamily="18" charset="0"/>
                          </a:rPr>
                          <m:t>, </m:t>
                        </m:r>
                        <m:r>
                          <a:rPr lang="en-US" i="1">
                            <a:latin typeface="Cambria Math" panose="02040503050406030204" pitchFamily="18" charset="0"/>
                          </a:rPr>
                          <m:t>𝑂𝑀</m:t>
                        </m:r>
                        <m:r>
                          <a:rPr lang="en-US" i="1">
                            <a:latin typeface="Cambria Math" panose="02040503050406030204" pitchFamily="18" charset="0"/>
                          </a:rPr>
                          <m:t>′</m:t>
                        </m:r>
                      </m:e>
                    </m:d>
                    <m:r>
                      <a:rPr lang="en-US" i="1">
                        <a:latin typeface="Cambria Math" panose="02040503050406030204" pitchFamily="18" charset="0"/>
                      </a:rPr>
                      <m:t>=–</m:t>
                    </m:r>
                    <m:r>
                      <a:rPr lang="en-US" i="1">
                        <a:latin typeface="Cambria Math" panose="02040503050406030204" pitchFamily="18" charset="0"/>
                      </a:rPr>
                      <m:t>𝛼</m:t>
                    </m:r>
                    <m:r>
                      <a:rPr lang="en-US" b="0" i="0" smtClean="0">
                        <a:latin typeface="Cambria Math" panose="02040503050406030204" pitchFamily="18" charset="0"/>
                      </a:rPr>
                      <m:t> </m:t>
                    </m:r>
                  </m:oMath>
                </a14:m>
                <a:r>
                  <a:rPr lang="en-US" dirty="0">
                    <a:latin typeface="Aarial"/>
                  </a:rPr>
                  <a:t>(</a:t>
                </a:r>
                <a:r>
                  <a:rPr lang="en-US" dirty="0" err="1">
                    <a:latin typeface="Aarial"/>
                  </a:rPr>
                  <a:t>Hình</a:t>
                </a:r>
                <a:r>
                  <a:rPr lang="en-US" dirty="0">
                    <a:latin typeface="Aarial"/>
                  </a:rPr>
                  <a:t> 13).</a:t>
                </a:r>
              </a:p>
              <a:p>
                <a:pPr marL="0" indent="0">
                  <a:buNone/>
                </a:pPr>
                <a:r>
                  <a:rPr lang="en-US" dirty="0">
                    <a:latin typeface="Aarial"/>
                  </a:rPr>
                  <a:t>Ta </a:t>
                </a:r>
                <a:r>
                  <a:rPr lang="en-US" dirty="0" err="1">
                    <a:latin typeface="Aarial"/>
                  </a:rPr>
                  <a:t>có</a:t>
                </a:r>
                <a:r>
                  <a:rPr lang="en-US" dirty="0">
                    <a:latin typeface="Aarial"/>
                  </a:rPr>
                  <a:t> </a:t>
                </a:r>
                <a:r>
                  <a:rPr lang="en-US" dirty="0" err="1">
                    <a:latin typeface="Aarial"/>
                  </a:rPr>
                  <a:t>các</a:t>
                </a:r>
                <a:r>
                  <a:rPr lang="en-US" dirty="0">
                    <a:latin typeface="Aarial"/>
                  </a:rPr>
                  <a:t> </a:t>
                </a:r>
                <a:r>
                  <a:rPr lang="en-US" dirty="0" err="1">
                    <a:latin typeface="Aarial"/>
                  </a:rPr>
                  <a:t>công</a:t>
                </a:r>
                <a:r>
                  <a:rPr lang="en-US" dirty="0">
                    <a:latin typeface="Aarial"/>
                  </a:rPr>
                  <a:t> </a:t>
                </a:r>
                <a:r>
                  <a:rPr lang="en-US" dirty="0" err="1">
                    <a:latin typeface="Aarial"/>
                  </a:rPr>
                  <a:t>thức</a:t>
                </a:r>
                <a:r>
                  <a:rPr lang="en-US" dirty="0">
                    <a:latin typeface="Aarial"/>
                  </a:rPr>
                  <a:t> </a:t>
                </a:r>
                <a:r>
                  <a:rPr lang="en-US" dirty="0" err="1">
                    <a:latin typeface="Aarial"/>
                  </a:rPr>
                  <a:t>sau</a:t>
                </a:r>
                <a:r>
                  <a:rPr lang="en-US" dirty="0">
                    <a:latin typeface="Aarial"/>
                  </a:rPr>
                  <a:t> </a:t>
                </a:r>
                <a:r>
                  <a:rPr lang="en-US" dirty="0" err="1">
                    <a:latin typeface="Aarial"/>
                  </a:rPr>
                  <a:t>cho</a:t>
                </a:r>
                <a:r>
                  <a:rPr lang="en-US" dirty="0">
                    <a:latin typeface="Aarial"/>
                  </a:rPr>
                  <a:t>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đối</a:t>
                </a:r>
                <a:r>
                  <a:rPr lang="en-US" dirty="0">
                    <a:latin typeface="Aarial"/>
                  </a:rPr>
                  <a:t> </a:t>
                </a:r>
                <a:r>
                  <a:rPr lang="en-US" dirty="0" err="1">
                    <a:latin typeface="Aarial"/>
                  </a:rPr>
                  <a:t>nhau</a:t>
                </a:r>
                <a:r>
                  <a:rPr lang="en-US" dirty="0">
                    <a:latin typeface="Aarial"/>
                  </a:rPr>
                  <a:t>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𝛼</m:t>
                        </m:r>
                        <m:r>
                          <m:rPr>
                            <m:nor/>
                          </m:rPr>
                          <a:rPr lang="en-US">
                            <a:latin typeface="Aarial"/>
                          </a:rPr>
                          <m:t> </m:t>
                        </m:r>
                        <m:r>
                          <m:rPr>
                            <m:nor/>
                          </m:rPr>
                          <a:rPr lang="en-US">
                            <a:latin typeface="Aarial"/>
                          </a:rPr>
                          <m:t>v</m:t>
                        </m:r>
                        <m:r>
                          <m:rPr>
                            <m:nor/>
                          </m:rPr>
                          <a:rPr lang="en-US">
                            <a:latin typeface="Aarial"/>
                          </a:rPr>
                          <m:t>à </m:t>
                        </m:r>
                        <m:r>
                          <m:rPr>
                            <m:nor/>
                          </m:rPr>
                          <a:rPr lang="en-US" i="1">
                            <a:latin typeface="Aarial"/>
                          </a:rPr>
                          <m:t>−</m:t>
                        </m:r>
                        <m:r>
                          <a:rPr lang="en-US" i="1">
                            <a:latin typeface="Cambria Math" panose="02040503050406030204" pitchFamily="18" charset="0"/>
                          </a:rPr>
                          <m:t>𝛼</m:t>
                        </m:r>
                      </m:e>
                    </m:d>
                  </m:oMath>
                </a14:m>
                <a:r>
                  <a:rPr lang="en-US" dirty="0">
                    <a:latin typeface="Aarial"/>
                  </a:rPr>
                  <a:t>:</a:t>
                </a: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m:t>
                        </m:r>
                      </m:e>
                    </m:func>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b="0" i="1" smtClean="0">
                            <a:latin typeface="Cambria Math" panose="02040503050406030204" pitchFamily="18" charset="0"/>
                          </a:rPr>
                          <m:t>               </m:t>
                        </m:r>
                        <m:r>
                          <a:rPr lang="en-US" i="1">
                            <a:latin typeface="Cambria Math" panose="02040503050406030204" pitchFamily="18" charset="0"/>
                          </a:rPr>
                          <m:t>𝑡𝑎𝑛</m:t>
                        </m:r>
                      </m:fName>
                      <m:e>
                        <m:r>
                          <a:rPr lang="en-US" i="1">
                            <a:latin typeface="Cambria Math" panose="02040503050406030204" pitchFamily="18" charset="0"/>
                          </a:rPr>
                          <m:t>(</m:t>
                        </m:r>
                      </m:e>
                    </m:func>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𝛼</m:t>
                        </m:r>
                      </m:e>
                    </m:func>
                  </m:oMath>
                </a14:m>
                <a:endParaRPr lang="en-US" dirty="0">
                  <a:latin typeface="Aarial"/>
                </a:endParaRP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m:t>
                        </m:r>
                      </m:e>
                    </m:func>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b="0" i="1" smtClean="0">
                            <a:latin typeface="Cambria Math" panose="02040503050406030204" pitchFamily="18" charset="0"/>
                          </a:rPr>
                          <m:t>               </m:t>
                        </m:r>
                        <m:r>
                          <a:rPr lang="en-US" i="1">
                            <a:latin typeface="Cambria Math" panose="02040503050406030204" pitchFamily="18" charset="0"/>
                          </a:rPr>
                          <m:t>𝑐𝑜𝑡</m:t>
                        </m:r>
                      </m:fName>
                      <m:e>
                        <m:r>
                          <a:rPr lang="en-US" i="1">
                            <a:latin typeface="Cambria Math" panose="02040503050406030204" pitchFamily="18" charset="0"/>
                          </a:rPr>
                          <m:t>(</m:t>
                        </m:r>
                      </m:e>
                    </m:func>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𝛼</m:t>
                        </m:r>
                      </m:e>
                    </m:func>
                  </m:oMath>
                </a14:m>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F591C2C-F624-8F3B-E571-296DEBE5B0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5971" y="3697570"/>
            <a:ext cx="2446186" cy="2542682"/>
          </a:xfrm>
          <a:prstGeom prst="rect">
            <a:avLst/>
          </a:prstGeom>
        </p:spPr>
      </p:pic>
    </p:spTree>
    <p:extLst>
      <p:ext uri="{BB962C8B-B14F-4D97-AF65-F5344CB8AC3E}">
        <p14:creationId xmlns:p14="http://schemas.microsoft.com/office/powerpoint/2010/main" val="3736348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wipe(up)">
                                      <p:cBhvr>
                                        <p:cTn id="27" dur="5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wipe(up)">
                                      <p:cBhvr>
                                        <p:cTn id="32" dur="500"/>
                                        <p:tgtEl>
                                          <p:spTgt spid="7">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Effect transition="in" filter="wipe(up)">
                                      <p:cBhvr>
                                        <p:cTn id="3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3)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các</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có</a:t>
                </a:r>
                <a:r>
                  <a:rPr lang="en-US" b="1" dirty="0">
                    <a:solidFill>
                      <a:srgbClr val="0000FF"/>
                    </a:solidFill>
                    <a:latin typeface="Aarial"/>
                  </a:rPr>
                  <a:t> </a:t>
                </a:r>
                <a:r>
                  <a:rPr lang="en-US" b="1" dirty="0" err="1">
                    <a:solidFill>
                      <a:srgbClr val="0000FF"/>
                    </a:solidFill>
                    <a:latin typeface="Aarial"/>
                  </a:rPr>
                  <a:t>liên</a:t>
                </a:r>
                <a:r>
                  <a:rPr lang="en-US" b="1" dirty="0">
                    <a:solidFill>
                      <a:srgbClr val="0000FF"/>
                    </a:solidFill>
                    <a:latin typeface="Aarial"/>
                  </a:rPr>
                  <a:t> </a:t>
                </a:r>
                <a:r>
                  <a:rPr lang="en-US" b="1" dirty="0" err="1">
                    <a:solidFill>
                      <a:srgbClr val="0000FF"/>
                    </a:solidFill>
                    <a:latin typeface="Aarial"/>
                  </a:rPr>
                  <a:t>quan</a:t>
                </a:r>
                <a:r>
                  <a:rPr lang="en-US" b="1" dirty="0">
                    <a:solidFill>
                      <a:srgbClr val="0000FF"/>
                    </a:solidFill>
                    <a:latin typeface="Aarial"/>
                  </a:rPr>
                  <a:t> </a:t>
                </a:r>
                <a:r>
                  <a:rPr lang="en-US" b="1" dirty="0" err="1">
                    <a:solidFill>
                      <a:srgbClr val="0000FF"/>
                    </a:solidFill>
                    <a:latin typeface="Aarial"/>
                  </a:rPr>
                  <a:t>đặc</a:t>
                </a:r>
                <a:r>
                  <a:rPr lang="en-US" b="1" dirty="0">
                    <a:solidFill>
                      <a:srgbClr val="0000FF"/>
                    </a:solidFill>
                    <a:latin typeface="Aarial"/>
                  </a:rPr>
                  <a:t> </a:t>
                </a:r>
                <a:r>
                  <a:rPr lang="en-US" b="1" dirty="0" err="1">
                    <a:solidFill>
                      <a:srgbClr val="0000FF"/>
                    </a:solidFill>
                    <a:latin typeface="Aarial"/>
                  </a:rPr>
                  <a:t>biệt</a:t>
                </a:r>
                <a:endParaRPr lang="en-US" b="1" dirty="0">
                  <a:solidFill>
                    <a:srgbClr val="0000FF"/>
                  </a:solidFill>
                  <a:latin typeface="Aarial"/>
                </a:endParaRPr>
              </a:p>
              <a:p>
                <a:pPr marL="0" indent="0">
                  <a:buNone/>
                </a:pPr>
                <a:r>
                  <a:rPr lang="en-US" dirty="0">
                    <a:latin typeface="Aarial"/>
                  </a:rPr>
                  <a:t>Ta </a:t>
                </a:r>
                <a:r>
                  <a:rPr lang="en-US" dirty="0" err="1">
                    <a:latin typeface="Aarial"/>
                  </a:rPr>
                  <a:t>cũng</a:t>
                </a:r>
                <a:r>
                  <a:rPr lang="en-US" dirty="0">
                    <a:latin typeface="Aarial"/>
                  </a:rPr>
                  <a:t> </a:t>
                </a:r>
                <a:r>
                  <a:rPr lang="en-US" dirty="0" err="1">
                    <a:latin typeface="Aarial"/>
                  </a:rPr>
                  <a:t>có</a:t>
                </a:r>
                <a:r>
                  <a:rPr lang="en-US" dirty="0">
                    <a:latin typeface="Aarial"/>
                  </a:rPr>
                  <a:t> </a:t>
                </a:r>
                <a:r>
                  <a:rPr lang="en-US" dirty="0" err="1">
                    <a:latin typeface="Aarial"/>
                  </a:rPr>
                  <a:t>công</a:t>
                </a:r>
                <a:r>
                  <a:rPr lang="en-US" dirty="0">
                    <a:latin typeface="Aarial"/>
                  </a:rPr>
                  <a:t> </a:t>
                </a:r>
                <a:r>
                  <a:rPr lang="en-US" dirty="0" err="1">
                    <a:latin typeface="Aarial"/>
                  </a:rPr>
                  <a:t>thức</a:t>
                </a:r>
                <a:r>
                  <a:rPr lang="en-US" dirty="0">
                    <a:latin typeface="Aarial"/>
                  </a:rPr>
                  <a:t> </a:t>
                </a:r>
                <a:r>
                  <a:rPr lang="en-US" dirty="0" err="1">
                    <a:latin typeface="Aarial"/>
                  </a:rPr>
                  <a:t>sau</a:t>
                </a:r>
                <a:r>
                  <a:rPr lang="en-US" dirty="0">
                    <a:latin typeface="Aarial"/>
                  </a:rPr>
                  <a:t> </a:t>
                </a:r>
                <a:r>
                  <a:rPr lang="en-US" dirty="0" err="1">
                    <a:latin typeface="Aarial"/>
                  </a:rPr>
                  <a:t>cho</a:t>
                </a:r>
                <a:r>
                  <a:rPr lang="en-US" dirty="0">
                    <a:latin typeface="Aarial"/>
                  </a:rPr>
                  <a:t>:</a:t>
                </a:r>
              </a:p>
              <a:p>
                <a:pPr marL="0" indent="0">
                  <a:buNone/>
                </a:pPr>
                <a:r>
                  <a:rPr lang="en-US" dirty="0">
                    <a:latin typeface="Aarial"/>
                  </a:rPr>
                  <a:t>Hai </a:t>
                </a:r>
                <a:r>
                  <a:rPr lang="en-US" dirty="0" err="1">
                    <a:latin typeface="Aarial"/>
                  </a:rPr>
                  <a:t>góc</a:t>
                </a:r>
                <a:r>
                  <a:rPr lang="en-US" dirty="0">
                    <a:latin typeface="Aarial"/>
                  </a:rPr>
                  <a:t> </a:t>
                </a:r>
                <a:r>
                  <a:rPr lang="en-US" dirty="0" err="1">
                    <a:latin typeface="Aarial"/>
                  </a:rPr>
                  <a:t>hơn</a:t>
                </a:r>
                <a:r>
                  <a:rPr lang="en-US" dirty="0">
                    <a:latin typeface="Aarial"/>
                  </a:rPr>
                  <a:t> </a:t>
                </a:r>
                <a:r>
                  <a:rPr lang="en-US" dirty="0" err="1">
                    <a:latin typeface="Aarial"/>
                  </a:rPr>
                  <a:t>kém</a:t>
                </a:r>
                <a:r>
                  <a:rPr lang="en-US" dirty="0">
                    <a:latin typeface="Aarial"/>
                  </a:rPr>
                  <a:t> </a:t>
                </a:r>
                <a:r>
                  <a:rPr lang="en-US" dirty="0" err="1">
                    <a:latin typeface="Aarial"/>
                  </a:rPr>
                  <a:t>nhau</a:t>
                </a:r>
                <a:r>
                  <a:rPr lang="en-US" dirty="0">
                    <a:latin typeface="Aarial"/>
                  </a:rPr>
                  <a:t> </a:t>
                </a:r>
                <a14:m>
                  <m:oMath xmlns:m="http://schemas.openxmlformats.org/officeDocument/2006/math">
                    <m:r>
                      <a:rPr lang="en-US" i="1">
                        <a:latin typeface="Cambria Math" panose="02040503050406030204" pitchFamily="18" charset="0"/>
                      </a:rPr>
                      <m:t>𝜋</m:t>
                    </m:r>
                    <m:d>
                      <m:dPr>
                        <m:ctrlPr>
                          <a:rPr lang="en-US" i="1">
                            <a:latin typeface="Cambria Math" panose="02040503050406030204" pitchFamily="18" charset="0"/>
                          </a:rPr>
                        </m:ctrlPr>
                      </m:dPr>
                      <m:e>
                        <m:r>
                          <a:rPr lang="en-US" i="1">
                            <a:latin typeface="Cambria Math" panose="02040503050406030204" pitchFamily="18" charset="0"/>
                          </a:rPr>
                          <m:t>𝛼</m:t>
                        </m:r>
                        <m:r>
                          <m:rPr>
                            <m:nor/>
                          </m:rPr>
                          <a:rPr lang="en-US">
                            <a:latin typeface="Aarial"/>
                          </a:rPr>
                          <m:t> </m:t>
                        </m:r>
                        <m:r>
                          <m:rPr>
                            <m:nor/>
                          </m:rPr>
                          <a:rPr lang="en-US">
                            <a:latin typeface="Aarial"/>
                          </a:rPr>
                          <m:t>v</m:t>
                        </m:r>
                        <m:r>
                          <m:rPr>
                            <m:nor/>
                          </m:rPr>
                          <a:rPr lang="en-US">
                            <a:latin typeface="Aarial"/>
                          </a:rPr>
                          <m:t>à </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𝜋</m:t>
                        </m:r>
                      </m:e>
                    </m:d>
                  </m:oMath>
                </a14:m>
                <a:r>
                  <a:rPr lang="en-US" dirty="0">
                    <a:latin typeface="Aarial"/>
                  </a:rPr>
                  <a:t> (</a:t>
                </a:r>
                <a:r>
                  <a:rPr lang="en-US" dirty="0" err="1">
                    <a:latin typeface="Aarial"/>
                  </a:rPr>
                  <a:t>Hình</a:t>
                </a:r>
                <a:r>
                  <a:rPr lang="en-US" dirty="0">
                    <a:latin typeface="Aarial"/>
                  </a:rPr>
                  <a:t> 14):</a:t>
                </a: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𝛼</m:t>
                        </m:r>
                      </m:e>
                    </m:func>
                  </m:oMath>
                </a14:m>
                <a:endParaRPr lang="en-US" dirty="0">
                  <a:latin typeface="Aarial"/>
                </a:endParaRP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𝛼</m:t>
                        </m:r>
                      </m:e>
                    </m:func>
                    <m:r>
                      <a:rPr lang="en-US" i="1">
                        <a:latin typeface="Cambria Math" panose="02040503050406030204" pitchFamily="18" charset="0"/>
                      </a:rPr>
                      <m:t>.</m:t>
                    </m:r>
                  </m:oMath>
                </a14:m>
                <a:endParaRPr lang="en-US" dirty="0">
                  <a:latin typeface="Aarial"/>
                </a:endParaRPr>
              </a:p>
              <a:p>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B57C6E9-9A3D-FEAA-4690-B2880FD8CAE0}"/>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9000" contrast="9000"/>
                    </a14:imgEffect>
                  </a14:imgLayer>
                </a14:imgProps>
              </a:ext>
              <a:ext uri="{28A0092B-C50C-407E-A947-70E740481C1C}">
                <a14:useLocalDpi xmlns:a14="http://schemas.microsoft.com/office/drawing/2010/main" val="0"/>
              </a:ext>
            </a:extLst>
          </a:blip>
          <a:stretch>
            <a:fillRect/>
          </a:stretch>
        </p:blipFill>
        <p:spPr>
          <a:xfrm>
            <a:off x="8698769" y="2503029"/>
            <a:ext cx="3228188" cy="3316745"/>
          </a:xfrm>
          <a:prstGeom prst="rect">
            <a:avLst/>
          </a:prstGeom>
        </p:spPr>
      </p:pic>
    </p:spTree>
    <p:extLst>
      <p:ext uri="{BB962C8B-B14F-4D97-AF65-F5344CB8AC3E}">
        <p14:creationId xmlns:p14="http://schemas.microsoft.com/office/powerpoint/2010/main" val="33815202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wipe(up)">
                                      <p:cBhvr>
                                        <p:cTn id="32" dur="500"/>
                                        <p:tgtEl>
                                          <p:spTgt spid="7">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Effect transition="in" filter="wipe(up)">
                                      <p:cBhvr>
                                        <p:cTn id="3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3)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các</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có</a:t>
                </a:r>
                <a:r>
                  <a:rPr lang="en-US" b="1" dirty="0">
                    <a:solidFill>
                      <a:srgbClr val="0000FF"/>
                    </a:solidFill>
                    <a:latin typeface="Aarial"/>
                  </a:rPr>
                  <a:t> </a:t>
                </a:r>
                <a:r>
                  <a:rPr lang="en-US" b="1" dirty="0" err="1">
                    <a:solidFill>
                      <a:srgbClr val="0000FF"/>
                    </a:solidFill>
                    <a:latin typeface="Aarial"/>
                  </a:rPr>
                  <a:t>liên</a:t>
                </a:r>
                <a:r>
                  <a:rPr lang="en-US" b="1" dirty="0">
                    <a:solidFill>
                      <a:srgbClr val="0000FF"/>
                    </a:solidFill>
                    <a:latin typeface="Aarial"/>
                  </a:rPr>
                  <a:t> </a:t>
                </a:r>
                <a:r>
                  <a:rPr lang="en-US" b="1" dirty="0" err="1">
                    <a:solidFill>
                      <a:srgbClr val="0000FF"/>
                    </a:solidFill>
                    <a:latin typeface="Aarial"/>
                  </a:rPr>
                  <a:t>quan</a:t>
                </a:r>
                <a:r>
                  <a:rPr lang="en-US" b="1" dirty="0">
                    <a:solidFill>
                      <a:srgbClr val="0000FF"/>
                    </a:solidFill>
                    <a:latin typeface="Aarial"/>
                  </a:rPr>
                  <a:t> </a:t>
                </a:r>
                <a:r>
                  <a:rPr lang="en-US" b="1" dirty="0" err="1">
                    <a:solidFill>
                      <a:srgbClr val="0000FF"/>
                    </a:solidFill>
                    <a:latin typeface="Aarial"/>
                  </a:rPr>
                  <a:t>đặc</a:t>
                </a:r>
                <a:r>
                  <a:rPr lang="en-US" b="1" dirty="0">
                    <a:solidFill>
                      <a:srgbClr val="0000FF"/>
                    </a:solidFill>
                    <a:latin typeface="Aarial"/>
                  </a:rPr>
                  <a:t> </a:t>
                </a:r>
                <a:r>
                  <a:rPr lang="en-US" b="1" dirty="0" err="1">
                    <a:solidFill>
                      <a:srgbClr val="0000FF"/>
                    </a:solidFill>
                    <a:latin typeface="Aarial"/>
                  </a:rPr>
                  <a:t>biệt</a:t>
                </a:r>
                <a:endParaRPr lang="en-US" b="1" dirty="0">
                  <a:solidFill>
                    <a:srgbClr val="0000FF"/>
                  </a:solidFill>
                  <a:latin typeface="Aarial"/>
                </a:endParaRPr>
              </a:p>
              <a:p>
                <a:pPr marL="0" indent="0">
                  <a:buNone/>
                </a:pPr>
                <a:r>
                  <a:rPr lang="en-US" dirty="0">
                    <a:latin typeface="Aarial"/>
                  </a:rPr>
                  <a:t>Hai </a:t>
                </a:r>
                <a:r>
                  <a:rPr lang="en-US" dirty="0" err="1">
                    <a:latin typeface="Aarial"/>
                  </a:rPr>
                  <a:t>góc</a:t>
                </a:r>
                <a:r>
                  <a:rPr lang="en-US" dirty="0">
                    <a:latin typeface="Aarial"/>
                  </a:rPr>
                  <a:t> </a:t>
                </a:r>
                <a:r>
                  <a:rPr lang="en-US" dirty="0" err="1">
                    <a:latin typeface="Aarial"/>
                  </a:rPr>
                  <a:t>bù</a:t>
                </a:r>
                <a:r>
                  <a:rPr lang="en-US" dirty="0">
                    <a:latin typeface="Aarial"/>
                  </a:rPr>
                  <a:t> </a:t>
                </a:r>
                <a:r>
                  <a:rPr lang="en-US" dirty="0" err="1">
                    <a:latin typeface="Aarial"/>
                  </a:rPr>
                  <a:t>nhau</a:t>
                </a:r>
                <a:r>
                  <a:rPr lang="en-US" dirty="0">
                    <a:latin typeface="Aarial"/>
                  </a:rPr>
                  <a:t> (</a:t>
                </a:r>
                <a14:m>
                  <m:oMath xmlns:m="http://schemas.openxmlformats.org/officeDocument/2006/math">
                    <m:r>
                      <a:rPr lang="en-US" i="1">
                        <a:latin typeface="Cambria Math" panose="02040503050406030204" pitchFamily="18" charset="0"/>
                      </a:rPr>
                      <m:t>𝛼</m:t>
                    </m:r>
                  </m:oMath>
                </a14:m>
                <a:r>
                  <a:rPr lang="en-US" dirty="0">
                    <a:latin typeface="Aarial"/>
                  </a:rPr>
                  <a:t> </a:t>
                </a:r>
                <a:r>
                  <a:rPr lang="en-US" dirty="0" err="1">
                    <a:latin typeface="Aarial"/>
                  </a:rPr>
                  <a:t>và</a:t>
                </a:r>
                <a:r>
                  <a:rPr lang="en-US" dirty="0">
                    <a:latin typeface="Aarial"/>
                  </a:rPr>
                  <a: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oMath>
                </a14:m>
                <a:r>
                  <a:rPr lang="en-US" dirty="0">
                    <a:latin typeface="Aarial"/>
                  </a:rPr>
                  <a:t>   (</a:t>
                </a:r>
                <a:r>
                  <a:rPr lang="en-US" dirty="0" err="1">
                    <a:latin typeface="Aarial"/>
                  </a:rPr>
                  <a:t>Hình</a:t>
                </a:r>
                <a:r>
                  <a:rPr lang="en-US" dirty="0">
                    <a:latin typeface="Aarial"/>
                  </a:rPr>
                  <a:t> 15):</a:t>
                </a: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b="0" i="1" smtClean="0">
                            <a:latin typeface="Cambria Math" panose="02040503050406030204" pitchFamily="18" charset="0"/>
                          </a:rPr>
                          <m:t>           </m:t>
                        </m:r>
                        <m:r>
                          <a:rPr lang="en-US" i="1">
                            <a:latin typeface="Cambria Math" panose="02040503050406030204" pitchFamily="18" charset="0"/>
                          </a:rPr>
                          <m:t>𝑡𝑎𝑛</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𝛼</m:t>
                        </m:r>
                      </m:e>
                    </m:func>
                  </m:oMath>
                </a14:m>
                <a:endParaRPr lang="en-US" dirty="0">
                  <a:latin typeface="Aarial"/>
                </a:endParaRP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m:t>
                        </m:r>
                      </m:e>
                    </m:func>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𝛼</m:t>
                        </m:r>
                      </m:e>
                    </m:func>
                  </m:oMath>
                </a14:m>
                <a:endParaRPr lang="en-US" dirty="0">
                  <a:latin typeface="Aarial"/>
                </a:endParaRPr>
              </a:p>
              <a:p>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5D85103-4B93-59BC-26DC-48871034D485}"/>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9000"/>
                    </a14:imgEffect>
                  </a14:imgLayer>
                </a14:imgProps>
              </a:ext>
              <a:ext uri="{28A0092B-C50C-407E-A947-70E740481C1C}">
                <a14:useLocalDpi xmlns:a14="http://schemas.microsoft.com/office/drawing/2010/main" val="0"/>
              </a:ext>
            </a:extLst>
          </a:blip>
          <a:stretch>
            <a:fillRect/>
          </a:stretch>
        </p:blipFill>
        <p:spPr>
          <a:xfrm>
            <a:off x="9302087" y="2574890"/>
            <a:ext cx="2692534" cy="2710934"/>
          </a:xfrm>
          <a:prstGeom prst="rect">
            <a:avLst/>
          </a:prstGeom>
        </p:spPr>
      </p:pic>
    </p:spTree>
    <p:extLst>
      <p:ext uri="{BB962C8B-B14F-4D97-AF65-F5344CB8AC3E}">
        <p14:creationId xmlns:p14="http://schemas.microsoft.com/office/powerpoint/2010/main" val="2597187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3) </a:t>
                </a:r>
                <a:r>
                  <a:rPr lang="en-US" b="1" dirty="0" err="1">
                    <a:solidFill>
                      <a:srgbClr val="0000FF"/>
                    </a:solidFill>
                    <a:latin typeface="Aarial"/>
                    <a:ea typeface="Calibri" panose="020F0502020204030204" pitchFamily="34" charset="0"/>
                  </a:rPr>
                  <a:t>Giá</a:t>
                </a:r>
                <a:r>
                  <a:rPr lang="en-US" b="1" dirty="0">
                    <a:solidFill>
                      <a:srgbClr val="0000FF"/>
                    </a:solidFill>
                    <a:latin typeface="Aarial"/>
                    <a:ea typeface="Calibri" panose="020F0502020204030204" pitchFamily="34" charset="0"/>
                  </a:rPr>
                  <a:t> </a:t>
                </a:r>
                <a:r>
                  <a:rPr lang="en-US" b="1" dirty="0" err="1">
                    <a:solidFill>
                      <a:srgbClr val="0000FF"/>
                    </a:solidFill>
                    <a:latin typeface="Aarial"/>
                    <a:ea typeface="Calibri" panose="020F0502020204030204" pitchFamily="34" charset="0"/>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các</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có</a:t>
                </a:r>
                <a:r>
                  <a:rPr lang="en-US" b="1" dirty="0">
                    <a:solidFill>
                      <a:srgbClr val="0000FF"/>
                    </a:solidFill>
                    <a:latin typeface="Aarial"/>
                  </a:rPr>
                  <a:t> </a:t>
                </a:r>
                <a:r>
                  <a:rPr lang="en-US" b="1" dirty="0" err="1">
                    <a:solidFill>
                      <a:srgbClr val="0000FF"/>
                    </a:solidFill>
                    <a:latin typeface="Aarial"/>
                  </a:rPr>
                  <a:t>liên</a:t>
                </a:r>
                <a:r>
                  <a:rPr lang="en-US" b="1" dirty="0">
                    <a:solidFill>
                      <a:srgbClr val="0000FF"/>
                    </a:solidFill>
                    <a:latin typeface="Aarial"/>
                  </a:rPr>
                  <a:t> </a:t>
                </a:r>
                <a:r>
                  <a:rPr lang="en-US" b="1" dirty="0" err="1">
                    <a:solidFill>
                      <a:srgbClr val="0000FF"/>
                    </a:solidFill>
                    <a:latin typeface="Aarial"/>
                  </a:rPr>
                  <a:t>quan</a:t>
                </a:r>
                <a:r>
                  <a:rPr lang="en-US" b="1" dirty="0">
                    <a:solidFill>
                      <a:srgbClr val="0000FF"/>
                    </a:solidFill>
                    <a:latin typeface="Aarial"/>
                  </a:rPr>
                  <a:t> </a:t>
                </a:r>
                <a:r>
                  <a:rPr lang="en-US" b="1" dirty="0" err="1">
                    <a:solidFill>
                      <a:srgbClr val="0000FF"/>
                    </a:solidFill>
                    <a:latin typeface="Aarial"/>
                  </a:rPr>
                  <a:t>đặc</a:t>
                </a:r>
                <a:r>
                  <a:rPr lang="en-US" b="1" dirty="0">
                    <a:solidFill>
                      <a:srgbClr val="0000FF"/>
                    </a:solidFill>
                    <a:latin typeface="Aarial"/>
                  </a:rPr>
                  <a:t> </a:t>
                </a:r>
                <a:r>
                  <a:rPr lang="en-US" b="1" dirty="0" err="1">
                    <a:solidFill>
                      <a:srgbClr val="0000FF"/>
                    </a:solidFill>
                    <a:latin typeface="Aarial"/>
                  </a:rPr>
                  <a:t>biệt</a:t>
                </a:r>
                <a:endParaRPr lang="en-US" b="1" dirty="0">
                  <a:solidFill>
                    <a:srgbClr val="0000FF"/>
                  </a:solidFill>
                  <a:latin typeface="Aarial"/>
                </a:endParaRPr>
              </a:p>
              <a:p>
                <a:pPr marL="0" indent="0">
                  <a:buNone/>
                </a:pPr>
                <a:r>
                  <a:rPr lang="en-US" dirty="0">
                    <a:latin typeface="Aarial"/>
                  </a:rPr>
                  <a:t>Hai </a:t>
                </a:r>
                <a:r>
                  <a:rPr lang="en-US" dirty="0" err="1">
                    <a:latin typeface="Aarial"/>
                  </a:rPr>
                  <a:t>góc</a:t>
                </a:r>
                <a:r>
                  <a:rPr lang="en-US" dirty="0">
                    <a:latin typeface="Aarial"/>
                  </a:rPr>
                  <a:t> </a:t>
                </a:r>
                <a:r>
                  <a:rPr lang="en-US" dirty="0" err="1">
                    <a:latin typeface="Aarial"/>
                  </a:rPr>
                  <a:t>phụ</a:t>
                </a:r>
                <a:r>
                  <a:rPr lang="en-US" dirty="0">
                    <a:latin typeface="Aarial"/>
                  </a:rPr>
                  <a:t> </a:t>
                </a:r>
                <a:r>
                  <a:rPr lang="en-US" dirty="0" err="1">
                    <a:latin typeface="Aarial"/>
                  </a:rPr>
                  <a:t>nhau</a:t>
                </a:r>
                <a:r>
                  <a:rPr lang="en-US" dirty="0">
                    <a:latin typeface="Aarial"/>
                  </a:rPr>
                  <a:t>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𝛼</m:t>
                        </m:r>
                        <m:r>
                          <m:rPr>
                            <m:nor/>
                          </m:rPr>
                          <a:rPr lang="en-US">
                            <a:latin typeface="Aarial"/>
                          </a:rPr>
                          <m:t> </m:t>
                        </m:r>
                        <m:r>
                          <m:rPr>
                            <m:nor/>
                          </m:rPr>
                          <a:rPr lang="en-US">
                            <a:latin typeface="Aarial"/>
                          </a:rPr>
                          <m:t>v</m:t>
                        </m:r>
                        <m:r>
                          <m:rPr>
                            <m:nor/>
                          </m:rPr>
                          <a:rPr lang="en-US">
                            <a:latin typeface="Aarial"/>
                          </a:rPr>
                          <m:t>à </m:t>
                        </m:r>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𝛼</m:t>
                        </m:r>
                      </m:e>
                    </m:d>
                  </m:oMath>
                </a14:m>
                <a:r>
                  <a:rPr lang="en-US" dirty="0">
                    <a:latin typeface="Aarial"/>
                  </a:rPr>
                  <a:t>  (</a:t>
                </a:r>
                <a:r>
                  <a:rPr lang="en-US" dirty="0" err="1">
                    <a:latin typeface="Aarial"/>
                  </a:rPr>
                  <a:t>Hình</a:t>
                </a:r>
                <a:r>
                  <a:rPr lang="en-US" dirty="0">
                    <a:latin typeface="Aarial"/>
                  </a:rPr>
                  <a:t> 16):</a:t>
                </a: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𝛼</m:t>
                            </m:r>
                          </m:e>
                        </m:d>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b="0" i="1" smtClean="0">
                            <a:latin typeface="Cambria Math" panose="02040503050406030204" pitchFamily="18" charset="0"/>
                          </a:rPr>
                          <m:t>          </m:t>
                        </m:r>
                        <m:r>
                          <a:rPr lang="en-US" i="1">
                            <a:latin typeface="Cambria Math" panose="02040503050406030204" pitchFamily="18" charset="0"/>
                          </a:rPr>
                          <m:t>𝑡𝑎𝑛</m:t>
                        </m:r>
                      </m:fName>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𝛼</m:t>
                            </m:r>
                          </m:e>
                        </m:d>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𝑐𝑜𝑡</m:t>
                        </m:r>
                      </m:fName>
                      <m:e>
                        <m:r>
                          <a:rPr lang="en-US" i="1">
                            <a:latin typeface="Cambria Math" panose="02040503050406030204" pitchFamily="18" charset="0"/>
                          </a:rPr>
                          <m:t>𝛼</m:t>
                        </m:r>
                      </m:e>
                    </m:func>
                  </m:oMath>
                </a14:m>
                <a:endParaRPr lang="en-US" dirty="0">
                  <a:latin typeface="Aarial"/>
                </a:endParaRPr>
              </a:p>
              <a:p>
                <a:pPr marL="0" indent="0">
                  <a:buNone/>
                </a:pP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𝛼</m:t>
                            </m:r>
                          </m:e>
                        </m:d>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𝛼</m:t>
                        </m:r>
                      </m:e>
                    </m:func>
                  </m:oMath>
                </a14:m>
                <a:r>
                  <a:rPr lang="en-US" dirty="0">
                    <a:latin typeface="Aarial"/>
                  </a:rPr>
                  <a:t>	</a:t>
                </a:r>
                <a14:m>
                  <m:oMath xmlns:m="http://schemas.openxmlformats.org/officeDocument/2006/math">
                    <m:func>
                      <m:funcPr>
                        <m:ctrlPr>
                          <a:rPr lang="en-US" i="1">
                            <a:latin typeface="Cambria Math" panose="02040503050406030204" pitchFamily="18" charset="0"/>
                          </a:rPr>
                        </m:ctrlPr>
                      </m:funcPr>
                      <m:fName>
                        <m:r>
                          <a:rPr lang="en-US" b="0" i="1" smtClean="0">
                            <a:latin typeface="Cambria Math" panose="02040503050406030204" pitchFamily="18" charset="0"/>
                          </a:rPr>
                          <m:t>           </m:t>
                        </m:r>
                        <m:r>
                          <a:rPr lang="en-US" i="1">
                            <a:latin typeface="Cambria Math" panose="02040503050406030204" pitchFamily="18" charset="0"/>
                          </a:rPr>
                          <m:t>𝑐𝑜𝑡</m:t>
                        </m:r>
                      </m:fName>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𝛼</m:t>
                            </m:r>
                          </m:e>
                        </m:d>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𝛼</m:t>
                        </m:r>
                      </m:e>
                    </m:func>
                    <m:r>
                      <a:rPr lang="en-US" i="1">
                        <a:latin typeface="Cambria Math" panose="02040503050406030204" pitchFamily="18" charset="0"/>
                      </a:rPr>
                      <m:t>.</m:t>
                    </m:r>
                  </m:oMath>
                </a14:m>
                <a:endParaRPr lang="en-US" dirty="0">
                  <a:latin typeface="Aarial"/>
                </a:endParaRPr>
              </a:p>
              <a:p>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92A820D-9F64-CDA8-1E8F-338B355753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7892" y="2682757"/>
            <a:ext cx="2784320" cy="2909659"/>
          </a:xfrm>
          <a:prstGeom prst="rect">
            <a:avLst/>
          </a:prstGeom>
        </p:spPr>
      </p:pic>
    </p:spTree>
    <p:extLst>
      <p:ext uri="{BB962C8B-B14F-4D97-AF65-F5344CB8AC3E}">
        <p14:creationId xmlns:p14="http://schemas.microsoft.com/office/powerpoint/2010/main" val="256648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4) </a:t>
                </a:r>
                <a:r>
                  <a:rPr lang="en-US" b="1" dirty="0" err="1">
                    <a:solidFill>
                      <a:srgbClr val="0000FF"/>
                    </a:solidFill>
                    <a:latin typeface="Aarial"/>
                  </a:rPr>
                  <a:t>Sử</a:t>
                </a:r>
                <a:r>
                  <a:rPr lang="en-US" b="1" dirty="0">
                    <a:solidFill>
                      <a:srgbClr val="0000FF"/>
                    </a:solidFill>
                    <a:latin typeface="Aarial"/>
                  </a:rPr>
                  <a:t> </a:t>
                </a:r>
                <a:r>
                  <a:rPr lang="en-US" b="1" dirty="0" err="1">
                    <a:solidFill>
                      <a:srgbClr val="0000FF"/>
                    </a:solidFill>
                    <a:latin typeface="Aarial"/>
                  </a:rPr>
                  <a:t>dụng</a:t>
                </a:r>
                <a:r>
                  <a:rPr lang="en-US" b="1" dirty="0">
                    <a:solidFill>
                      <a:srgbClr val="0000FF"/>
                    </a:solidFill>
                    <a:latin typeface="Aarial"/>
                  </a:rPr>
                  <a:t> </a:t>
                </a:r>
                <a:r>
                  <a:rPr lang="en-US" b="1" dirty="0" err="1">
                    <a:solidFill>
                      <a:srgbClr val="0000FF"/>
                    </a:solidFill>
                    <a:latin typeface="Aarial"/>
                  </a:rPr>
                  <a:t>máy</a:t>
                </a:r>
                <a:r>
                  <a:rPr lang="en-US" b="1" dirty="0">
                    <a:solidFill>
                      <a:srgbClr val="0000FF"/>
                    </a:solidFill>
                    <a:latin typeface="Aarial"/>
                  </a:rPr>
                  <a:t> </a:t>
                </a:r>
                <a:r>
                  <a:rPr lang="en-US" b="1" dirty="0" err="1">
                    <a:solidFill>
                      <a:srgbClr val="0000FF"/>
                    </a:solidFill>
                    <a:latin typeface="Aarial"/>
                  </a:rPr>
                  <a:t>tính</a:t>
                </a:r>
                <a:r>
                  <a:rPr lang="en-US" b="1" dirty="0">
                    <a:solidFill>
                      <a:srgbClr val="0000FF"/>
                    </a:solidFill>
                    <a:latin typeface="Aarial"/>
                  </a:rPr>
                  <a:t> </a:t>
                </a:r>
                <a:r>
                  <a:rPr lang="en-US" b="1" dirty="0" err="1">
                    <a:solidFill>
                      <a:srgbClr val="0000FF"/>
                    </a:solidFill>
                    <a:latin typeface="Aarial"/>
                  </a:rPr>
                  <a:t>cầm</a:t>
                </a:r>
                <a:r>
                  <a:rPr lang="en-US" b="1" dirty="0">
                    <a:solidFill>
                      <a:srgbClr val="0000FF"/>
                    </a:solidFill>
                    <a:latin typeface="Aarial"/>
                  </a:rPr>
                  <a:t> </a:t>
                </a:r>
                <a:r>
                  <a:rPr lang="en-US" b="1" dirty="0" err="1">
                    <a:solidFill>
                      <a:srgbClr val="0000FF"/>
                    </a:solidFill>
                    <a:latin typeface="Aarial"/>
                  </a:rPr>
                  <a:t>tay</a:t>
                </a:r>
                <a:r>
                  <a:rPr lang="en-US" b="1" dirty="0">
                    <a:solidFill>
                      <a:srgbClr val="0000FF"/>
                    </a:solidFill>
                    <a:latin typeface="Aarial"/>
                  </a:rPr>
                  <a:t> </a:t>
                </a:r>
                <a:r>
                  <a:rPr lang="en-US" b="1" dirty="0" err="1">
                    <a:solidFill>
                      <a:srgbClr val="0000FF"/>
                    </a:solidFill>
                    <a:latin typeface="Aarial"/>
                  </a:rPr>
                  <a:t>để</a:t>
                </a:r>
                <a:r>
                  <a:rPr lang="en-US" b="1" dirty="0">
                    <a:solidFill>
                      <a:srgbClr val="0000FF"/>
                    </a:solidFill>
                    <a:latin typeface="Aarial"/>
                  </a:rPr>
                  <a:t> </a:t>
                </a:r>
                <a:r>
                  <a:rPr lang="en-US" b="1" dirty="0" err="1">
                    <a:solidFill>
                      <a:srgbClr val="0000FF"/>
                    </a:solidFill>
                    <a:latin typeface="Aarial"/>
                  </a:rPr>
                  <a:t>tính</a:t>
                </a:r>
                <a:r>
                  <a:rPr lang="en-US" b="1" dirty="0">
                    <a:solidFill>
                      <a:srgbClr val="0000FF"/>
                    </a:solidFill>
                    <a:latin typeface="Aarial"/>
                  </a:rPr>
                  <a:t> </a:t>
                </a:r>
                <a:r>
                  <a:rPr lang="en-US" b="1" dirty="0" err="1">
                    <a:solidFill>
                      <a:srgbClr val="0000FF"/>
                    </a:solidFill>
                    <a:latin typeface="Aarial"/>
                  </a:rPr>
                  <a:t>giá</a:t>
                </a:r>
                <a:r>
                  <a:rPr lang="en-US" b="1" dirty="0">
                    <a:solidFill>
                      <a:srgbClr val="0000FF"/>
                    </a:solidFill>
                    <a:latin typeface="Aarial"/>
                  </a:rPr>
                  <a:t> </a:t>
                </a:r>
                <a:r>
                  <a:rPr lang="en-US" b="1" dirty="0" err="1">
                    <a:solidFill>
                      <a:srgbClr val="0000FF"/>
                    </a:solidFill>
                    <a:latin typeface="Aarial"/>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một</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b="1" dirty="0">
                  <a:solidFill>
                    <a:srgbClr val="0000FF"/>
                  </a:solidFill>
                  <a:latin typeface="Aarial"/>
                </a:endParaRPr>
              </a:p>
              <a:p>
                <a:pPr marL="0" indent="0">
                  <a:buNone/>
                </a:pPr>
                <a:r>
                  <a:rPr lang="en-US" dirty="0">
                    <a:latin typeface="Aarial"/>
                  </a:rPr>
                  <a:t>Ta </a:t>
                </a:r>
                <a:r>
                  <a:rPr lang="en-US" dirty="0" err="1">
                    <a:latin typeface="Aarial"/>
                  </a:rPr>
                  <a:t>có</a:t>
                </a:r>
                <a:r>
                  <a:rPr lang="en-US" dirty="0">
                    <a:latin typeface="Aarial"/>
                  </a:rPr>
                  <a:t> </a:t>
                </a:r>
                <a:r>
                  <a:rPr lang="en-US" dirty="0" err="1">
                    <a:latin typeface="Aarial"/>
                  </a:rPr>
                  <a:t>thể</a:t>
                </a:r>
                <a:r>
                  <a:rPr lang="en-US" dirty="0">
                    <a:latin typeface="Aarial"/>
                  </a:rPr>
                  <a:t> </a:t>
                </a:r>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máy</a:t>
                </a:r>
                <a:r>
                  <a:rPr lang="en-US" dirty="0">
                    <a:latin typeface="Aarial"/>
                  </a:rPr>
                  <a:t> </a:t>
                </a:r>
                <a:r>
                  <a:rPr lang="en-US" dirty="0" err="1">
                    <a:latin typeface="Aarial"/>
                  </a:rPr>
                  <a:t>tính</a:t>
                </a:r>
                <a:r>
                  <a:rPr lang="en-US" dirty="0">
                    <a:latin typeface="Aarial"/>
                  </a:rPr>
                  <a:t> </a:t>
                </a:r>
                <a:r>
                  <a:rPr lang="en-US" dirty="0" err="1">
                    <a:latin typeface="Aarial"/>
                  </a:rPr>
                  <a:t>cầm</a:t>
                </a:r>
                <a:r>
                  <a:rPr lang="en-US" dirty="0">
                    <a:latin typeface="Aarial"/>
                  </a:rPr>
                  <a:t> </a:t>
                </a:r>
                <a:r>
                  <a:rPr lang="en-US" dirty="0" err="1">
                    <a:latin typeface="Aarial"/>
                  </a:rPr>
                  <a:t>tay</a:t>
                </a:r>
                <a:r>
                  <a:rPr lang="en-US" dirty="0">
                    <a:latin typeface="Aarial"/>
                  </a:rPr>
                  <a:t> </a:t>
                </a:r>
                <a:r>
                  <a:rPr lang="en-US" dirty="0" err="1">
                    <a:latin typeface="Aarial"/>
                  </a:rPr>
                  <a:t>để</a:t>
                </a:r>
                <a:r>
                  <a:rPr lang="en-US" dirty="0">
                    <a:latin typeface="Aarial"/>
                  </a:rPr>
                  <a:t> </a:t>
                </a:r>
                <a:r>
                  <a:rPr lang="en-US" dirty="0" err="1">
                    <a:latin typeface="Aarial"/>
                  </a:rPr>
                  <a:t>tính</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đúng</a:t>
                </a:r>
                <a:r>
                  <a:rPr lang="en-US" dirty="0">
                    <a:latin typeface="Aarial"/>
                  </a:rPr>
                  <a:t> </a:t>
                </a:r>
                <a:r>
                  <a:rPr lang="en-US" dirty="0" err="1">
                    <a:latin typeface="Aarial"/>
                  </a:rPr>
                  <a:t>hoặc</a:t>
                </a:r>
                <a:r>
                  <a:rPr lang="en-US" dirty="0">
                    <a:latin typeface="Aarial"/>
                  </a:rPr>
                  <a:t> </a:t>
                </a:r>
                <a:r>
                  <a:rPr lang="en-US" dirty="0" err="1">
                    <a:latin typeface="Aarial"/>
                  </a:rPr>
                  <a:t>gần</a:t>
                </a:r>
                <a:r>
                  <a:rPr lang="en-US" dirty="0">
                    <a:latin typeface="Aarial"/>
                  </a:rPr>
                  <a:t> </a:t>
                </a:r>
                <a:r>
                  <a:rPr lang="en-US" dirty="0" err="1">
                    <a:latin typeface="Aarial"/>
                  </a:rPr>
                  <a:t>đúng</a:t>
                </a:r>
                <a:r>
                  <a:rPr lang="en-US" dirty="0">
                    <a:latin typeface="Aarial"/>
                  </a:rPr>
                  <a:t>) </a:t>
                </a:r>
                <a:r>
                  <a:rPr lang="en-US" dirty="0" err="1">
                    <a:latin typeface="Aarial"/>
                  </a:rPr>
                  <a:t>của</a:t>
                </a:r>
                <a:r>
                  <a:rPr lang="en-US" dirty="0">
                    <a:latin typeface="Aarial"/>
                  </a:rPr>
                  <a:t> </a:t>
                </a:r>
                <a:r>
                  <a:rPr lang="en-US" dirty="0" err="1">
                    <a:latin typeface="Aarial"/>
                  </a:rPr>
                  <a:t>một</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khi</a:t>
                </a:r>
                <a:r>
                  <a:rPr lang="en-US" dirty="0">
                    <a:latin typeface="Aarial"/>
                  </a:rPr>
                  <a:t> </a:t>
                </a:r>
                <a:r>
                  <a:rPr lang="en-US" dirty="0" err="1">
                    <a:latin typeface="Aarial"/>
                  </a:rPr>
                  <a:t>biết</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đó</a:t>
                </a:r>
                <a:r>
                  <a:rPr lang="en-US" dirty="0">
                    <a:latin typeface="Aarial"/>
                  </a:rPr>
                  <a:t>. </a:t>
                </a:r>
                <a:r>
                  <a:rPr lang="en-US" dirty="0" err="1">
                    <a:latin typeface="Aarial"/>
                  </a:rPr>
                  <a:t>Cụ</a:t>
                </a:r>
                <a:r>
                  <a:rPr lang="en-US" dirty="0">
                    <a:latin typeface="Aarial"/>
                  </a:rPr>
                  <a:t> </a:t>
                </a:r>
                <a:r>
                  <a:rPr lang="en-US" dirty="0" err="1">
                    <a:latin typeface="Aarial"/>
                  </a:rPr>
                  <a:t>thể</a:t>
                </a:r>
                <a:r>
                  <a:rPr lang="en-US" dirty="0">
                    <a:latin typeface="Aarial"/>
                  </a:rPr>
                  <a:t> </a:t>
                </a:r>
                <a:r>
                  <a:rPr lang="en-US" dirty="0" err="1">
                    <a:latin typeface="Aarial"/>
                  </a:rPr>
                  <a:t>như</a:t>
                </a:r>
                <a:r>
                  <a:rPr lang="en-US" dirty="0">
                    <a:latin typeface="Aarial"/>
                  </a:rPr>
                  <a:t> </a:t>
                </a:r>
                <a:r>
                  <a:rPr lang="en-US" dirty="0" err="1">
                    <a:latin typeface="Aarial"/>
                  </a:rPr>
                  <a:t>sau</a:t>
                </a:r>
                <a:r>
                  <a:rPr lang="en-US" dirty="0">
                    <a:latin typeface="Aarial"/>
                  </a:rPr>
                  <a:t>:	</a:t>
                </a:r>
              </a:p>
              <a:p>
                <a:pPr marL="0" indent="0">
                  <a:buNone/>
                </a:pPr>
                <a:r>
                  <a:rPr lang="en-US" dirty="0" err="1">
                    <a:latin typeface="Aarial"/>
                  </a:rPr>
                  <a:t>Nếu</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là</a:t>
                </a:r>
                <a:r>
                  <a:rPr lang="en-US" dirty="0">
                    <a:latin typeface="Aarial"/>
                  </a:rPr>
                  <a:t> </a:t>
                </a:r>
                <a:r>
                  <a:rPr lang="en-US" dirty="0" err="1">
                    <a:latin typeface="Aarial"/>
                  </a:rPr>
                  <a:t>độ</a:t>
                </a:r>
                <a:r>
                  <a:rPr lang="en-US" dirty="0">
                    <a:latin typeface="Aarial"/>
                  </a:rPr>
                  <a:t>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𝑜</m:t>
                        </m:r>
                      </m:e>
                    </m:d>
                  </m:oMath>
                </a14:m>
                <a:r>
                  <a:rPr lang="en-US" dirty="0">
                    <a:latin typeface="Aarial"/>
                  </a:rPr>
                  <a:t>, </a:t>
                </a:r>
                <a:r>
                  <a:rPr lang="en-US" dirty="0" err="1">
                    <a:latin typeface="Aarial"/>
                  </a:rPr>
                  <a:t>trước</a:t>
                </a:r>
                <a:r>
                  <a:rPr lang="en-US" dirty="0">
                    <a:latin typeface="Aarial"/>
                  </a:rPr>
                  <a:t> </a:t>
                </a:r>
                <a:r>
                  <a:rPr lang="en-US" dirty="0" err="1">
                    <a:latin typeface="Aarial"/>
                  </a:rPr>
                  <a:t>hết</a:t>
                </a:r>
                <a:r>
                  <a:rPr lang="en-US" dirty="0">
                    <a:latin typeface="Aarial"/>
                  </a:rPr>
                  <a:t>, ta </a:t>
                </a:r>
                <a:r>
                  <a:rPr lang="en-US" dirty="0" err="1">
                    <a:latin typeface="Aarial"/>
                  </a:rPr>
                  <a:t>chuyển</a:t>
                </a:r>
                <a:r>
                  <a:rPr lang="en-US" dirty="0">
                    <a:latin typeface="Aarial"/>
                  </a:rPr>
                  <a:t> </a:t>
                </a:r>
                <a:r>
                  <a:rPr lang="en-US" dirty="0" err="1">
                    <a:latin typeface="Aarial"/>
                  </a:rPr>
                  <a:t>máy</a:t>
                </a:r>
                <a:r>
                  <a:rPr lang="en-US" dirty="0">
                    <a:latin typeface="Aarial"/>
                  </a:rPr>
                  <a:t> </a:t>
                </a:r>
                <a:r>
                  <a:rPr lang="en-US" dirty="0" err="1">
                    <a:latin typeface="Aarial"/>
                  </a:rPr>
                  <a:t>tính</a:t>
                </a:r>
                <a:r>
                  <a:rPr lang="en-US" dirty="0">
                    <a:latin typeface="Aarial"/>
                  </a:rPr>
                  <a:t> sang </a:t>
                </a:r>
                <a:r>
                  <a:rPr lang="en-US" dirty="0" err="1">
                    <a:latin typeface="Aarial"/>
                  </a:rPr>
                  <a:t>chế</a:t>
                </a:r>
                <a:r>
                  <a:rPr lang="en-US" dirty="0">
                    <a:latin typeface="Aarial"/>
                  </a:rPr>
                  <a:t> </a:t>
                </a:r>
                <a:r>
                  <a:rPr lang="en-US" dirty="0" err="1">
                    <a:latin typeface="Aarial"/>
                  </a:rPr>
                  <a:t>độ</a:t>
                </a:r>
                <a:r>
                  <a:rPr lang="en-US" dirty="0">
                    <a:latin typeface="Aarial"/>
                  </a:rPr>
                  <a:t> "</a:t>
                </a:r>
                <a:r>
                  <a:rPr lang="en-US" dirty="0" err="1">
                    <a:latin typeface="Aarial"/>
                  </a:rPr>
                  <a:t>độ</a:t>
                </a:r>
                <a:r>
                  <a:rPr lang="en-US" dirty="0">
                    <a:latin typeface="Aarial"/>
                  </a:rPr>
                  <a:t>”.</a:t>
                </a:r>
              </a:p>
              <a:p>
                <a:pPr marL="0" indent="0">
                  <a:buNone/>
                </a:pPr>
                <a:endParaRPr lang="en-US" b="1" dirty="0">
                  <a:solidFill>
                    <a:srgbClr val="0000FF"/>
                  </a:solidFill>
                  <a:latin typeface="Aarial"/>
                </a:endParaRPr>
              </a:p>
              <a:p>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572176"/>
                <a:ext cx="11792211" cy="4845416"/>
              </a:xfrm>
              <a:prstGeom prst="rect">
                <a:avLst/>
              </a:prstGeom>
              <a:blipFill>
                <a:blip r:embed="rId2"/>
                <a:stretch>
                  <a:fillRect l="-1292" t="-264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D5D2357-74C5-1615-177B-3BBC8F272AA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9000" contrast="9000"/>
                    </a14:imgEffect>
                  </a14:imgLayer>
                </a14:imgProps>
              </a:ext>
              <a:ext uri="{28A0092B-C50C-407E-A947-70E740481C1C}">
                <a14:useLocalDpi xmlns:a14="http://schemas.microsoft.com/office/drawing/2010/main" val="0"/>
              </a:ext>
            </a:extLst>
          </a:blip>
          <a:stretch>
            <a:fillRect/>
          </a:stretch>
        </p:blipFill>
        <p:spPr>
          <a:xfrm>
            <a:off x="2484219" y="4914075"/>
            <a:ext cx="7693451" cy="1544930"/>
          </a:xfrm>
          <a:prstGeom prst="rect">
            <a:avLst/>
          </a:prstGeom>
        </p:spPr>
      </p:pic>
    </p:spTree>
    <p:extLst>
      <p:ext uri="{BB962C8B-B14F-4D97-AF65-F5344CB8AC3E}">
        <p14:creationId xmlns:p14="http://schemas.microsoft.com/office/powerpoint/2010/main" val="31385502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up)">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1)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algn="just"/>
                <a:r>
                  <a:rPr lang="en-US" sz="2800" dirty="0" err="1">
                    <a:latin typeface="Aarial"/>
                  </a:rPr>
                  <a:t>Góc</a:t>
                </a:r>
                <a:r>
                  <a:rPr lang="en-US" sz="2800" dirty="0">
                    <a:latin typeface="Aarial"/>
                  </a:rPr>
                  <a:t> (</a:t>
                </a:r>
                <a:r>
                  <a:rPr lang="en-US" sz="2800" dirty="0" err="1">
                    <a:latin typeface="Aarial"/>
                  </a:rPr>
                  <a:t>còn</a:t>
                </a:r>
                <a:r>
                  <a:rPr lang="en-US" sz="2800" dirty="0">
                    <a:latin typeface="Aarial"/>
                  </a:rPr>
                  <a:t> </a:t>
                </a:r>
                <a:r>
                  <a:rPr lang="en-US" sz="2800" dirty="0" err="1">
                    <a:latin typeface="Aarial"/>
                  </a:rPr>
                  <a:t>được</a:t>
                </a:r>
                <a:r>
                  <a:rPr lang="en-US" sz="2800" dirty="0">
                    <a:latin typeface="Aarial"/>
                  </a:rPr>
                  <a:t> </a:t>
                </a:r>
                <a:r>
                  <a:rPr lang="en-US" sz="2800" dirty="0" err="1">
                    <a:latin typeface="Aarial"/>
                  </a:rPr>
                  <a:t>gọi</a:t>
                </a:r>
                <a:r>
                  <a:rPr lang="en-US" sz="2800" dirty="0">
                    <a:latin typeface="Aarial"/>
                  </a:rPr>
                  <a:t> </a:t>
                </a:r>
                <a:r>
                  <a:rPr lang="en-US" sz="2800" dirty="0" err="1">
                    <a:latin typeface="Aarial"/>
                  </a:rPr>
                  <a:t>là</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hình</a:t>
                </a:r>
                <a:r>
                  <a:rPr lang="en-US" sz="2800" dirty="0">
                    <a:latin typeface="Aarial"/>
                  </a:rPr>
                  <a:t> </a:t>
                </a:r>
                <a:r>
                  <a:rPr lang="en-US" sz="2800" dirty="0" err="1">
                    <a:latin typeface="Aarial"/>
                  </a:rPr>
                  <a:t>học</a:t>
                </a:r>
                <a:r>
                  <a:rPr lang="en-US" sz="2800" dirty="0">
                    <a:latin typeface="Aarial"/>
                  </a:rPr>
                  <a:t>) </a:t>
                </a:r>
                <a:r>
                  <a:rPr lang="en-US" sz="2800" dirty="0" err="1">
                    <a:latin typeface="Aarial"/>
                  </a:rPr>
                  <a:t>là</a:t>
                </a:r>
                <a:r>
                  <a:rPr lang="en-US" sz="2800" dirty="0">
                    <a:latin typeface="Aarial"/>
                  </a:rPr>
                  <a:t> </a:t>
                </a:r>
                <a:r>
                  <a:rPr lang="en-US" sz="2800" dirty="0" err="1">
                    <a:latin typeface="Aarial"/>
                  </a:rPr>
                  <a:t>hình</a:t>
                </a:r>
                <a:r>
                  <a:rPr lang="en-US" sz="2800" dirty="0">
                    <a:latin typeface="Aarial"/>
                  </a:rPr>
                  <a:t> </a:t>
                </a:r>
                <a:r>
                  <a:rPr lang="en-US" sz="2800" dirty="0" err="1">
                    <a:latin typeface="Aarial"/>
                  </a:rPr>
                  <a:t>gồm</a:t>
                </a:r>
                <a:r>
                  <a:rPr lang="en-US" sz="2800" dirty="0">
                    <a:latin typeface="Aarial"/>
                  </a:rPr>
                  <a:t> </a:t>
                </a:r>
                <a:r>
                  <a:rPr lang="en-US" sz="2800" dirty="0" err="1">
                    <a:latin typeface="Aarial"/>
                  </a:rPr>
                  <a:t>hai</a:t>
                </a:r>
                <a:r>
                  <a:rPr lang="en-US" sz="2800" dirty="0">
                    <a:latin typeface="Aarial"/>
                  </a:rPr>
                  <a:t> </a:t>
                </a:r>
                <a:r>
                  <a:rPr lang="en-US" sz="2800" dirty="0" err="1">
                    <a:latin typeface="Aarial"/>
                  </a:rPr>
                  <a:t>tia</a:t>
                </a:r>
                <a:r>
                  <a:rPr lang="en-US" sz="2800" dirty="0">
                    <a:latin typeface="Aarial"/>
                  </a:rPr>
                  <a:t> </a:t>
                </a:r>
                <a:r>
                  <a:rPr lang="en-US" sz="2800" dirty="0" err="1">
                    <a:latin typeface="Aarial"/>
                  </a:rPr>
                  <a:t>chung</a:t>
                </a:r>
                <a:r>
                  <a:rPr lang="en-US" sz="2800" dirty="0">
                    <a:latin typeface="Aarial"/>
                  </a:rPr>
                  <a:t> </a:t>
                </a:r>
                <a:r>
                  <a:rPr lang="en-US" sz="2800" dirty="0" err="1">
                    <a:latin typeface="Aarial"/>
                  </a:rPr>
                  <a:t>gốc</a:t>
                </a:r>
                <a:r>
                  <a:rPr lang="en-US" sz="2800" dirty="0">
                    <a:latin typeface="Aarial"/>
                  </a:rPr>
                  <a:t>. </a:t>
                </a:r>
                <a:r>
                  <a:rPr lang="en-US" sz="2800" dirty="0" err="1">
                    <a:latin typeface="Aarial"/>
                  </a:rPr>
                  <a:t>Mỗi</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có</a:t>
                </a:r>
                <a:r>
                  <a:rPr lang="en-US" sz="2800" dirty="0">
                    <a:latin typeface="Aarial"/>
                  </a:rPr>
                  <a:t> </a:t>
                </a:r>
                <a:r>
                  <a:rPr lang="en-US" sz="2800" dirty="0" err="1">
                    <a:latin typeface="Aarial"/>
                  </a:rPr>
                  <a:t>một</a:t>
                </a:r>
                <a:r>
                  <a:rPr lang="en-US" sz="2800" dirty="0">
                    <a:latin typeface="Aarial"/>
                  </a:rPr>
                  <a:t> </a:t>
                </a:r>
                <a:r>
                  <a:rPr lang="en-US" sz="2800" dirty="0" err="1">
                    <a:latin typeface="Aarial"/>
                  </a:rPr>
                  <a:t>số</a:t>
                </a:r>
                <a:r>
                  <a:rPr lang="en-US" sz="2800" dirty="0">
                    <a:latin typeface="Aarial"/>
                  </a:rPr>
                  <a:t> </a:t>
                </a:r>
                <a:r>
                  <a:rPr lang="en-US" sz="2800" dirty="0" err="1">
                    <a:latin typeface="Aarial"/>
                  </a:rPr>
                  <a:t>đo</a:t>
                </a:r>
                <a:r>
                  <a:rPr lang="en-US" sz="2800" dirty="0">
                    <a:latin typeface="Aarial"/>
                  </a:rPr>
                  <a:t>, </a:t>
                </a:r>
                <a:r>
                  <a:rPr lang="en-US" sz="2800" dirty="0" err="1">
                    <a:latin typeface="Aarial"/>
                  </a:rPr>
                  <a:t>đơn</a:t>
                </a:r>
                <a:r>
                  <a:rPr lang="en-US" sz="2800" dirty="0">
                    <a:latin typeface="Aarial"/>
                  </a:rPr>
                  <a:t> </a:t>
                </a:r>
                <a:r>
                  <a:rPr lang="en-US" sz="2800" dirty="0" err="1">
                    <a:latin typeface="Aarial"/>
                  </a:rPr>
                  <a:t>vị</a:t>
                </a:r>
                <a:r>
                  <a:rPr lang="en-US" sz="2800" dirty="0">
                    <a:latin typeface="Aarial"/>
                  </a:rPr>
                  <a:t> </a:t>
                </a:r>
                <a:r>
                  <a:rPr lang="en-US" sz="2800" dirty="0" err="1">
                    <a:latin typeface="Aarial"/>
                  </a:rPr>
                  <a:t>đo</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hình</a:t>
                </a:r>
                <a:r>
                  <a:rPr lang="en-US" sz="2800" dirty="0">
                    <a:latin typeface="Aarial"/>
                  </a:rPr>
                  <a:t> </a:t>
                </a:r>
                <a:r>
                  <a:rPr lang="en-US" sz="2800" dirty="0" err="1">
                    <a:latin typeface="Aarial"/>
                  </a:rPr>
                  <a:t>học</a:t>
                </a:r>
                <a:r>
                  <a:rPr lang="en-US" sz="2800" dirty="0">
                    <a:latin typeface="Aarial"/>
                  </a:rPr>
                  <a:t>) </a:t>
                </a:r>
                <a:r>
                  <a:rPr lang="en-US" sz="2800" dirty="0" err="1">
                    <a:latin typeface="Aarial"/>
                  </a:rPr>
                  <a:t>là</a:t>
                </a:r>
                <a:r>
                  <a:rPr lang="en-US" sz="2800" dirty="0">
                    <a:latin typeface="Aarial"/>
                  </a:rPr>
                  <a:t> </a:t>
                </a:r>
                <a:r>
                  <a:rPr lang="en-US" sz="2800" dirty="0" err="1">
                    <a:latin typeface="Aarial"/>
                  </a:rPr>
                  <a:t>độ</a:t>
                </a:r>
                <a:r>
                  <a:rPr lang="en-US" sz="2800" dirty="0">
                    <a:latin typeface="Aarial"/>
                  </a:rPr>
                  <a:t>. </a:t>
                </a:r>
                <a:r>
                  <a:rPr lang="en-US" sz="2800" dirty="0" err="1">
                    <a:latin typeface="Aarial"/>
                  </a:rPr>
                  <a:t>Cụ</a:t>
                </a:r>
                <a:r>
                  <a:rPr lang="en-US" sz="2800" dirty="0">
                    <a:latin typeface="Aarial"/>
                  </a:rPr>
                  <a:t> </a:t>
                </a:r>
                <a:r>
                  <a:rPr lang="en-US" sz="2800" dirty="0" err="1">
                    <a:latin typeface="Aarial"/>
                  </a:rPr>
                  <a:t>thể</a:t>
                </a:r>
                <a:r>
                  <a:rPr lang="en-US" sz="2800" dirty="0">
                    <a:latin typeface="Aarial"/>
                  </a:rPr>
                  <a:t> </a:t>
                </a:r>
                <a:r>
                  <a:rPr lang="en-US" sz="2800" dirty="0" err="1">
                    <a:latin typeface="Aarial"/>
                  </a:rPr>
                  <a:t>như</a:t>
                </a:r>
                <a:r>
                  <a:rPr lang="en-US" sz="2800" dirty="0">
                    <a:latin typeface="Aarial"/>
                  </a:rPr>
                  <a:t> </a:t>
                </a:r>
                <a:r>
                  <a:rPr lang="en-US" sz="2800" dirty="0" err="1">
                    <a:latin typeface="Aarial"/>
                  </a:rPr>
                  <a:t>sau</a:t>
                </a:r>
                <a:r>
                  <a:rPr lang="en-US" sz="2800" dirty="0">
                    <a:latin typeface="Aarial"/>
                  </a:rPr>
                  <a:t>: </a:t>
                </a:r>
                <a:r>
                  <a:rPr lang="en-US" sz="2800" dirty="0" err="1">
                    <a:latin typeface="Aarial"/>
                  </a:rPr>
                  <a:t>Nếu</a:t>
                </a:r>
                <a:r>
                  <a:rPr lang="en-US" sz="2800" dirty="0">
                    <a:latin typeface="Aarial"/>
                  </a:rPr>
                  <a:t> ta chia </a:t>
                </a:r>
                <a:r>
                  <a:rPr lang="en-US" sz="2800" dirty="0" err="1">
                    <a:latin typeface="Aarial"/>
                  </a:rPr>
                  <a:t>đường</a:t>
                </a:r>
                <a:r>
                  <a:rPr lang="en-US" sz="2800" dirty="0">
                    <a:latin typeface="Aarial"/>
                  </a:rPr>
                  <a:t> </a:t>
                </a:r>
                <a:r>
                  <a:rPr lang="en-US" sz="2800" dirty="0" err="1">
                    <a:latin typeface="Aarial"/>
                  </a:rPr>
                  <a:t>tròn</a:t>
                </a:r>
                <a:r>
                  <a:rPr lang="en-US" sz="2800" dirty="0">
                    <a:latin typeface="Aarial"/>
                  </a:rPr>
                  <a:t> </a:t>
                </a:r>
                <a:r>
                  <a:rPr lang="en-US" sz="2800" dirty="0" err="1">
                    <a:latin typeface="Aarial"/>
                  </a:rPr>
                  <a:t>thành</a:t>
                </a:r>
                <a:r>
                  <a:rPr lang="en-US" sz="2800" dirty="0">
                    <a:latin typeface="Aarial"/>
                  </a:rPr>
                  <a:t> 360 </a:t>
                </a:r>
                <a:r>
                  <a:rPr lang="en-US" sz="2800" dirty="0" err="1">
                    <a:latin typeface="Aarial"/>
                  </a:rPr>
                  <a:t>cung</a:t>
                </a:r>
                <a:r>
                  <a:rPr lang="en-US" sz="2800" dirty="0">
                    <a:latin typeface="Aarial"/>
                  </a:rPr>
                  <a:t> </a:t>
                </a:r>
                <a:r>
                  <a:rPr lang="en-US" sz="2800" dirty="0" err="1">
                    <a:latin typeface="Aarial"/>
                  </a:rPr>
                  <a:t>tròn</a:t>
                </a:r>
                <a:r>
                  <a:rPr lang="en-US" sz="2800" dirty="0">
                    <a:latin typeface="Aarial"/>
                  </a:rPr>
                  <a:t> </a:t>
                </a:r>
                <a:r>
                  <a:rPr lang="en-US" sz="2800" dirty="0" err="1">
                    <a:latin typeface="Aarial"/>
                  </a:rPr>
                  <a:t>bằng</a:t>
                </a:r>
                <a:r>
                  <a:rPr lang="en-US" sz="2800" dirty="0">
                    <a:latin typeface="Aarial"/>
                  </a:rPr>
                  <a:t> </a:t>
                </a:r>
                <a:r>
                  <a:rPr lang="en-US" sz="2800" dirty="0" err="1">
                    <a:latin typeface="Aarial"/>
                  </a:rPr>
                  <a:t>nhau</a:t>
                </a:r>
                <a:r>
                  <a:rPr lang="en-US" sz="2800" dirty="0">
                    <a:latin typeface="Aarial"/>
                  </a:rPr>
                  <a:t> </a:t>
                </a:r>
                <a:r>
                  <a:rPr lang="en-US" sz="2800" dirty="0" err="1">
                    <a:latin typeface="Aarial"/>
                  </a:rPr>
                  <a:t>thì</a:t>
                </a:r>
                <a:r>
                  <a:rPr lang="en-US" sz="2800" dirty="0">
                    <a:latin typeface="Aarial"/>
                  </a:rPr>
                  <a:t> </a:t>
                </a:r>
                <a:r>
                  <a:rPr lang="en-US" sz="2800" dirty="0" err="1">
                    <a:latin typeface="Aarial"/>
                  </a:rPr>
                  <a:t>góc</a:t>
                </a:r>
                <a:r>
                  <a:rPr lang="en-US" sz="2800" dirty="0">
                    <a:latin typeface="Aarial"/>
                  </a:rPr>
                  <a:t> ở </a:t>
                </a:r>
                <a:r>
                  <a:rPr lang="en-US" sz="2800" dirty="0" err="1">
                    <a:latin typeface="Aarial"/>
                  </a:rPr>
                  <a:t>tâm</a:t>
                </a:r>
                <a:r>
                  <a:rPr lang="en-US" sz="2800" dirty="0">
                    <a:latin typeface="Aarial"/>
                  </a:rPr>
                  <a:t> </a:t>
                </a:r>
                <a:r>
                  <a:rPr lang="en-US" sz="2800" dirty="0" err="1">
                    <a:latin typeface="Aarial"/>
                  </a:rPr>
                  <a:t>chắn</a:t>
                </a:r>
                <a:r>
                  <a:rPr lang="en-US" sz="2800" dirty="0">
                    <a:latin typeface="Aarial"/>
                  </a:rPr>
                  <a:t> </a:t>
                </a:r>
                <a:r>
                  <a:rPr lang="en-US" sz="2800" dirty="0" err="1">
                    <a:latin typeface="Aarial"/>
                  </a:rPr>
                  <a:t>mỗi</a:t>
                </a:r>
                <a:r>
                  <a:rPr lang="en-US" sz="2800" dirty="0">
                    <a:latin typeface="Aarial"/>
                  </a:rPr>
                  <a:t> </a:t>
                </a:r>
                <a:r>
                  <a:rPr lang="en-US" sz="2800" dirty="0" err="1">
                    <a:latin typeface="Aarial"/>
                  </a:rPr>
                  <a:t>cung</a:t>
                </a:r>
                <a:r>
                  <a:rPr lang="en-US" sz="2800" dirty="0">
                    <a:latin typeface="Aarial"/>
                  </a:rPr>
                  <a:t> </a:t>
                </a:r>
                <a:r>
                  <a:rPr lang="en-US" sz="2800" dirty="0" err="1">
                    <a:latin typeface="Aarial"/>
                  </a:rPr>
                  <a:t>đó</a:t>
                </a:r>
                <a:r>
                  <a:rPr lang="en-US" sz="2800" dirty="0">
                    <a:latin typeface="Aarial"/>
                  </a:rPr>
                  <a:t> </a:t>
                </a:r>
                <a:r>
                  <a:rPr lang="en-US" sz="2800" dirty="0" err="1">
                    <a:latin typeface="Aarial"/>
                  </a:rPr>
                  <a:t>là</a:t>
                </a:r>
                <a:r>
                  <a:rPr lang="en-US" sz="2800" dirty="0">
                    <a:latin typeface="Aarial"/>
                  </a:rPr>
                  <a:t> </a:t>
                </a:r>
                <a14:m>
                  <m:oMath xmlns:m="http://schemas.openxmlformats.org/officeDocument/2006/math">
                    <m:sSup>
                      <m:sSupPr>
                        <m:ctrlPr>
                          <a:rPr lang="en-US" sz="2800" i="1">
                            <a:latin typeface="Cambria Math" panose="02040503050406030204" pitchFamily="18" charset="0"/>
                          </a:rPr>
                        </m:ctrlPr>
                      </m:sSupPr>
                      <m:e>
                        <m:r>
                          <a:rPr lang="en-US" sz="2800" i="1">
                            <a:latin typeface="Cambria Math" panose="02040503050406030204" pitchFamily="18" charset="0"/>
                          </a:rPr>
                          <m:t>1</m:t>
                        </m:r>
                      </m:e>
                      <m:sup>
                        <m:r>
                          <a:rPr lang="en-US" sz="2800" i="1">
                            <a:latin typeface="Cambria Math" panose="02040503050406030204" pitchFamily="18" charset="0"/>
                          </a:rPr>
                          <m:t>𝑜</m:t>
                        </m:r>
                      </m:sup>
                    </m:sSup>
                  </m:oMath>
                </a14:m>
                <a:r>
                  <a:rPr lang="en-US" sz="2800" dirty="0">
                    <a:latin typeface="Aarial"/>
                  </a:rPr>
                  <a:t>.</a:t>
                </a:r>
              </a:p>
              <a:p>
                <a:pPr algn="just"/>
                <a:r>
                  <a:rPr lang="en-US" sz="2800" dirty="0" err="1">
                    <a:latin typeface="Aarial"/>
                  </a:rPr>
                  <a:t>Số</a:t>
                </a:r>
                <a:r>
                  <a:rPr lang="en-US" sz="2800" dirty="0">
                    <a:latin typeface="Aarial"/>
                  </a:rPr>
                  <a:t> </a:t>
                </a:r>
                <a:r>
                  <a:rPr lang="en-US" sz="2800" dirty="0" err="1">
                    <a:latin typeface="Aarial"/>
                  </a:rPr>
                  <a:t>đo</a:t>
                </a:r>
                <a:r>
                  <a:rPr lang="en-US" sz="2800" dirty="0">
                    <a:latin typeface="Aarial"/>
                  </a:rPr>
                  <a:t> </a:t>
                </a:r>
                <a:r>
                  <a:rPr lang="en-US" sz="2800" dirty="0" err="1">
                    <a:latin typeface="Aarial"/>
                  </a:rPr>
                  <a:t>của</a:t>
                </a:r>
                <a:r>
                  <a:rPr lang="en-US" sz="2800" dirty="0">
                    <a:latin typeface="Aarial"/>
                  </a:rPr>
                  <a:t> </a:t>
                </a:r>
                <a:r>
                  <a:rPr lang="en-US" sz="2800" dirty="0" err="1">
                    <a:latin typeface="Aarial"/>
                  </a:rPr>
                  <a:t>một</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hình</a:t>
                </a:r>
                <a:r>
                  <a:rPr lang="en-US" sz="2800" dirty="0">
                    <a:latin typeface="Aarial"/>
                  </a:rPr>
                  <a:t> </a:t>
                </a:r>
                <a:r>
                  <a:rPr lang="en-US" sz="2800" dirty="0" err="1">
                    <a:latin typeface="Aarial"/>
                  </a:rPr>
                  <a:t>học</a:t>
                </a:r>
                <a:r>
                  <a:rPr lang="en-US" sz="2800" dirty="0">
                    <a:latin typeface="Aarial"/>
                  </a:rPr>
                  <a:t>) </a:t>
                </a:r>
                <a:r>
                  <a:rPr lang="en-US" sz="2800" dirty="0" err="1">
                    <a:latin typeface="Aarial"/>
                  </a:rPr>
                  <a:t>không</a:t>
                </a:r>
                <a:r>
                  <a:rPr lang="en-US" sz="2800" dirty="0">
                    <a:latin typeface="Aarial"/>
                  </a:rPr>
                  <a:t> </a:t>
                </a:r>
                <a:r>
                  <a:rPr lang="en-US" sz="2800" dirty="0" err="1">
                    <a:latin typeface="Aarial"/>
                  </a:rPr>
                  <a:t>vượt</a:t>
                </a:r>
                <a:r>
                  <a:rPr lang="en-US" sz="2800" dirty="0">
                    <a:latin typeface="Aarial"/>
                  </a:rPr>
                  <a:t> </a:t>
                </a:r>
                <a:r>
                  <a:rPr lang="en-US" sz="2800" dirty="0" err="1">
                    <a:latin typeface="Aarial"/>
                  </a:rPr>
                  <a:t>quá</a:t>
                </a:r>
                <a:r>
                  <a:rPr lang="en-US" sz="2800" dirty="0">
                    <a:latin typeface="Aarial"/>
                  </a:rPr>
                  <a:t> </a:t>
                </a:r>
                <a14:m>
                  <m:oMath xmlns:m="http://schemas.openxmlformats.org/officeDocument/2006/math">
                    <m:r>
                      <a:rPr lang="en-US" sz="2800" i="1">
                        <a:latin typeface="Cambria Math" panose="02040503050406030204" pitchFamily="18" charset="0"/>
                      </a:rPr>
                      <m:t>180°.</m:t>
                    </m:r>
                  </m:oMath>
                </a14:m>
                <a:endParaRPr lang="en-US" sz="2800" dirty="0">
                  <a:latin typeface="Aarial"/>
                </a:endParaRPr>
              </a:p>
              <a:p>
                <a:pPr algn="just"/>
                <a:r>
                  <a:rPr lang="en-US" sz="2800" dirty="0" err="1">
                    <a:latin typeface="Aarial"/>
                  </a:rPr>
                  <a:t>Một</a:t>
                </a:r>
                <a:r>
                  <a:rPr lang="en-US" sz="2800" dirty="0">
                    <a:latin typeface="Aarial"/>
                  </a:rPr>
                  <a:t> </a:t>
                </a:r>
                <a:r>
                  <a:rPr lang="en-US" sz="2800" dirty="0" err="1">
                    <a:latin typeface="Aarial"/>
                  </a:rPr>
                  <a:t>đơn</a:t>
                </a:r>
                <a:r>
                  <a:rPr lang="en-US" sz="2800" dirty="0">
                    <a:latin typeface="Aarial"/>
                  </a:rPr>
                  <a:t> </a:t>
                </a:r>
                <a:r>
                  <a:rPr lang="en-US" sz="2800" dirty="0" err="1">
                    <a:latin typeface="Aarial"/>
                  </a:rPr>
                  <a:t>vị</a:t>
                </a:r>
                <a:r>
                  <a:rPr lang="en-US" sz="2800" dirty="0">
                    <a:latin typeface="Aarial"/>
                  </a:rPr>
                  <a:t> </a:t>
                </a:r>
                <a:r>
                  <a:rPr lang="en-US" sz="2800" dirty="0" err="1">
                    <a:latin typeface="Aarial"/>
                  </a:rPr>
                  <a:t>khác</a:t>
                </a:r>
                <a:r>
                  <a:rPr lang="en-US" sz="2800" dirty="0">
                    <a:latin typeface="Aarial"/>
                  </a:rPr>
                  <a:t> </a:t>
                </a:r>
                <a:r>
                  <a:rPr lang="en-US" sz="2800" dirty="0" err="1">
                    <a:latin typeface="Aarial"/>
                  </a:rPr>
                  <a:t>được</a:t>
                </a:r>
                <a:r>
                  <a:rPr lang="en-US" sz="2800" dirty="0">
                    <a:latin typeface="Aarial"/>
                  </a:rPr>
                  <a:t> </a:t>
                </a:r>
                <a:r>
                  <a:rPr lang="en-US" sz="2800" dirty="0" err="1">
                    <a:latin typeface="Aarial"/>
                  </a:rPr>
                  <a:t>sử</a:t>
                </a:r>
                <a:r>
                  <a:rPr lang="en-US" sz="2800" dirty="0">
                    <a:latin typeface="Aarial"/>
                  </a:rPr>
                  <a:t> </a:t>
                </a:r>
                <a:r>
                  <a:rPr lang="en-US" sz="2800" dirty="0" err="1">
                    <a:latin typeface="Aarial"/>
                  </a:rPr>
                  <a:t>dụng</a:t>
                </a:r>
                <a:r>
                  <a:rPr lang="en-US" sz="2800" dirty="0">
                    <a:latin typeface="Aarial"/>
                  </a:rPr>
                  <a:t> </a:t>
                </a:r>
                <a:r>
                  <a:rPr lang="en-US" sz="2800" dirty="0" err="1">
                    <a:latin typeface="Aarial"/>
                  </a:rPr>
                  <a:t>nhiều</a:t>
                </a:r>
                <a:r>
                  <a:rPr lang="en-US" sz="2800" dirty="0">
                    <a:latin typeface="Aarial"/>
                  </a:rPr>
                  <a:t> </a:t>
                </a:r>
                <a:r>
                  <a:rPr lang="en-US" sz="2800" dirty="0" err="1">
                    <a:latin typeface="Aarial"/>
                  </a:rPr>
                  <a:t>khi</a:t>
                </a:r>
                <a:r>
                  <a:rPr lang="en-US" sz="2800" dirty="0">
                    <a:latin typeface="Aarial"/>
                  </a:rPr>
                  <a:t> </a:t>
                </a:r>
                <a:r>
                  <a:rPr lang="en-US" sz="2800" dirty="0" err="1">
                    <a:latin typeface="Aarial"/>
                  </a:rPr>
                  <a:t>đo</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là</a:t>
                </a:r>
                <a:r>
                  <a:rPr lang="en-US" sz="2800" dirty="0">
                    <a:latin typeface="Aarial"/>
                  </a:rPr>
                  <a:t> radian (</a:t>
                </a:r>
                <a:r>
                  <a:rPr lang="en-US" sz="2800" dirty="0" err="1">
                    <a:latin typeface="Aarial"/>
                  </a:rPr>
                  <a:t>đọc</a:t>
                </a:r>
                <a:r>
                  <a:rPr lang="en-US" sz="2800" dirty="0">
                    <a:latin typeface="Aarial"/>
                  </a:rPr>
                  <a:t> </a:t>
                </a:r>
                <a:r>
                  <a:rPr lang="en-US" sz="2800" dirty="0" err="1">
                    <a:latin typeface="Aarial"/>
                  </a:rPr>
                  <a:t>là</a:t>
                </a:r>
                <a:r>
                  <a:rPr lang="en-US" sz="2800" dirty="0">
                    <a:latin typeface="Aarial"/>
                  </a:rPr>
                  <a:t> </a:t>
                </a:r>
                <a:r>
                  <a:rPr lang="en-US" sz="2800" dirty="0" err="1">
                    <a:latin typeface="Aarial"/>
                  </a:rPr>
                  <a:t>ra</a:t>
                </a:r>
                <a:r>
                  <a:rPr lang="en-US" sz="2800" dirty="0">
                    <a:latin typeface="Aarial"/>
                  </a:rPr>
                  <a:t>-</a:t>
                </a:r>
                <a:r>
                  <a:rPr lang="en-US" sz="2800" dirty="0" err="1">
                    <a:latin typeface="Aarial"/>
                  </a:rPr>
                  <a:t>đi</a:t>
                </a:r>
                <a:r>
                  <a:rPr lang="en-US" sz="2800" dirty="0">
                    <a:latin typeface="Aarial"/>
                  </a:rPr>
                  <a:t>-an). </a:t>
                </a:r>
              </a:p>
              <a:p>
                <a:pPr marL="0" indent="0" algn="just">
                  <a:buNone/>
                </a:pPr>
                <a:r>
                  <a:rPr lang="en-US" sz="2800" dirty="0" err="1">
                    <a:latin typeface="Aarial"/>
                  </a:rPr>
                  <a:t>Nếu</a:t>
                </a:r>
                <a:r>
                  <a:rPr lang="en-US" sz="2800" dirty="0">
                    <a:latin typeface="Aarial"/>
                  </a:rPr>
                  <a:t> </a:t>
                </a:r>
                <a:r>
                  <a:rPr lang="en-US" sz="2800" dirty="0" err="1">
                    <a:latin typeface="Aarial"/>
                  </a:rPr>
                  <a:t>trên</a:t>
                </a:r>
                <a:r>
                  <a:rPr lang="en-US" sz="2800" dirty="0">
                    <a:latin typeface="Aarial"/>
                  </a:rPr>
                  <a:t> </a:t>
                </a:r>
                <a:r>
                  <a:rPr lang="en-US" sz="2800" dirty="0" err="1">
                    <a:latin typeface="Aarial"/>
                  </a:rPr>
                  <a:t>đường</a:t>
                </a:r>
                <a:r>
                  <a:rPr lang="en-US" sz="2800" dirty="0">
                    <a:latin typeface="Aarial"/>
                  </a:rPr>
                  <a:t> </a:t>
                </a:r>
                <a:r>
                  <a:rPr lang="en-US" sz="2800" dirty="0" err="1">
                    <a:latin typeface="Aarial"/>
                  </a:rPr>
                  <a:t>tròn</a:t>
                </a:r>
                <a:r>
                  <a:rPr lang="en-US" sz="2800" dirty="0">
                    <a:latin typeface="Aarial"/>
                  </a:rPr>
                  <a:t>, ta </a:t>
                </a:r>
                <a:r>
                  <a:rPr lang="en-US" sz="2800" dirty="0" err="1">
                    <a:latin typeface="Aarial"/>
                  </a:rPr>
                  <a:t>lấy</a:t>
                </a:r>
                <a:r>
                  <a:rPr lang="en-US" sz="2800" dirty="0">
                    <a:latin typeface="Aarial"/>
                  </a:rPr>
                  <a:t> </a:t>
                </a:r>
                <a:r>
                  <a:rPr lang="en-US" sz="2800" dirty="0" err="1">
                    <a:latin typeface="Aarial"/>
                  </a:rPr>
                  <a:t>một</a:t>
                </a:r>
                <a:r>
                  <a:rPr lang="en-US" sz="2800" dirty="0">
                    <a:latin typeface="Aarial"/>
                  </a:rPr>
                  <a:t> </a:t>
                </a:r>
                <a:r>
                  <a:rPr lang="en-US" sz="2800" dirty="0" err="1">
                    <a:latin typeface="Aarial"/>
                  </a:rPr>
                  <a:t>cung</a:t>
                </a:r>
                <a:r>
                  <a:rPr lang="en-US" sz="2800" dirty="0">
                    <a:latin typeface="Aarial"/>
                  </a:rPr>
                  <a:t> </a:t>
                </a:r>
                <a:r>
                  <a:rPr lang="en-US" sz="2800" dirty="0" err="1">
                    <a:latin typeface="Aarial"/>
                  </a:rPr>
                  <a:t>tròn</a:t>
                </a:r>
                <a:r>
                  <a:rPr lang="en-US" sz="2800" dirty="0">
                    <a:latin typeface="Aarial"/>
                  </a:rPr>
                  <a:t> </a:t>
                </a:r>
                <a:r>
                  <a:rPr lang="en-US" sz="2800" dirty="0" err="1">
                    <a:latin typeface="Aarial"/>
                  </a:rPr>
                  <a:t>có</a:t>
                </a:r>
                <a:r>
                  <a:rPr lang="en-US" sz="2800" dirty="0">
                    <a:latin typeface="Aarial"/>
                  </a:rPr>
                  <a:t> </a:t>
                </a:r>
                <a:r>
                  <a:rPr lang="en-US" sz="2800" dirty="0" err="1">
                    <a:latin typeface="Aarial"/>
                  </a:rPr>
                  <a:t>độ</a:t>
                </a:r>
                <a:r>
                  <a:rPr lang="en-US" sz="2800" dirty="0">
                    <a:latin typeface="Aarial"/>
                  </a:rPr>
                  <a:t> </a:t>
                </a:r>
                <a:r>
                  <a:rPr lang="en-US" sz="2800" dirty="0" err="1">
                    <a:latin typeface="Aarial"/>
                  </a:rPr>
                  <a:t>dài</a:t>
                </a:r>
                <a:r>
                  <a:rPr lang="en-US" sz="2800" dirty="0">
                    <a:latin typeface="Aarial"/>
                  </a:rPr>
                  <a:t> </a:t>
                </a:r>
                <a:r>
                  <a:rPr lang="en-US" sz="2800" dirty="0" err="1">
                    <a:latin typeface="Aarial"/>
                  </a:rPr>
                  <a:t>bằng</a:t>
                </a:r>
                <a:r>
                  <a:rPr lang="en-US" sz="2800" dirty="0">
                    <a:latin typeface="Aarial"/>
                  </a:rPr>
                  <a:t> </a:t>
                </a:r>
                <a:r>
                  <a:rPr lang="en-US" sz="2800" dirty="0" err="1">
                    <a:latin typeface="Aarial"/>
                  </a:rPr>
                  <a:t>bán</a:t>
                </a:r>
                <a:r>
                  <a:rPr lang="en-US" sz="2800" dirty="0">
                    <a:latin typeface="Aarial"/>
                  </a:rPr>
                  <a:t> </a:t>
                </a:r>
                <a:r>
                  <a:rPr lang="en-US" sz="2800" dirty="0" err="1">
                    <a:latin typeface="Aarial"/>
                  </a:rPr>
                  <a:t>kính</a:t>
                </a:r>
                <a:r>
                  <a:rPr lang="en-US" sz="2800" dirty="0">
                    <a:latin typeface="Aarial"/>
                  </a:rPr>
                  <a:t> </a:t>
                </a:r>
                <a:r>
                  <a:rPr lang="en-US" sz="2800" dirty="0" err="1">
                    <a:latin typeface="Aarial"/>
                  </a:rPr>
                  <a:t>thì</a:t>
                </a:r>
                <a:r>
                  <a:rPr lang="en-US" sz="2800" dirty="0">
                    <a:latin typeface="Aarial"/>
                  </a:rPr>
                  <a:t> </a:t>
                </a:r>
                <a:r>
                  <a:rPr lang="en-US" sz="2800" dirty="0" err="1">
                    <a:latin typeface="Aarial"/>
                  </a:rPr>
                  <a:t>góc</a:t>
                </a:r>
                <a:r>
                  <a:rPr lang="en-US" sz="2800" dirty="0">
                    <a:latin typeface="Aarial"/>
                  </a:rPr>
                  <a:t> ở </a:t>
                </a:r>
                <a:r>
                  <a:rPr lang="en-US" sz="2800" dirty="0" err="1">
                    <a:latin typeface="Aarial"/>
                  </a:rPr>
                  <a:t>tâm</a:t>
                </a:r>
                <a:r>
                  <a:rPr lang="en-US" sz="2800" dirty="0">
                    <a:latin typeface="Aarial"/>
                  </a:rPr>
                  <a:t> </a:t>
                </a:r>
                <a:r>
                  <a:rPr lang="en-US" sz="2800" dirty="0" err="1">
                    <a:latin typeface="Aarial"/>
                  </a:rPr>
                  <a:t>chắn</a:t>
                </a:r>
                <a:r>
                  <a:rPr lang="en-US" sz="2800" dirty="0">
                    <a:latin typeface="Aarial"/>
                  </a:rPr>
                  <a:t> </a:t>
                </a:r>
                <a:r>
                  <a:rPr lang="en-US" sz="2800" dirty="0" err="1">
                    <a:latin typeface="Aarial"/>
                  </a:rPr>
                  <a:t>cung</a:t>
                </a:r>
                <a:r>
                  <a:rPr lang="en-US" sz="2800" dirty="0">
                    <a:latin typeface="Aarial"/>
                  </a:rPr>
                  <a:t> </a:t>
                </a:r>
                <a:r>
                  <a:rPr lang="en-US" sz="2800" dirty="0" err="1">
                    <a:latin typeface="Aarial"/>
                  </a:rPr>
                  <a:t>đó</a:t>
                </a:r>
                <a:r>
                  <a:rPr lang="en-US" sz="2800" dirty="0">
                    <a:latin typeface="Aarial"/>
                  </a:rPr>
                  <a:t> </a:t>
                </a:r>
                <a:r>
                  <a:rPr lang="en-US" sz="2800" dirty="0" err="1">
                    <a:latin typeface="Aarial"/>
                  </a:rPr>
                  <a:t>gọi</a:t>
                </a:r>
                <a:r>
                  <a:rPr lang="en-US" sz="2800" dirty="0">
                    <a:latin typeface="Aarial"/>
                  </a:rPr>
                  <a:t> </a:t>
                </a:r>
                <a:r>
                  <a:rPr lang="en-US" sz="2800" dirty="0" err="1">
                    <a:latin typeface="Aarial"/>
                  </a:rPr>
                  <a:t>là</a:t>
                </a:r>
                <a:r>
                  <a:rPr lang="en-US" sz="2800" dirty="0">
                    <a:latin typeface="Aarial"/>
                  </a:rPr>
                  <a:t> </a:t>
                </a:r>
                <a:r>
                  <a:rPr lang="en-US" sz="2800" dirty="0" err="1">
                    <a:latin typeface="Aarial"/>
                  </a:rPr>
                  <a:t>góc</a:t>
                </a:r>
                <a:r>
                  <a:rPr lang="en-US" sz="2800" dirty="0">
                    <a:latin typeface="Aarial"/>
                  </a:rPr>
                  <a:t> </a:t>
                </a:r>
                <a:r>
                  <a:rPr lang="en-US" sz="2800" dirty="0" err="1">
                    <a:latin typeface="Aarial"/>
                  </a:rPr>
                  <a:t>có</a:t>
                </a:r>
                <a:r>
                  <a:rPr lang="en-US" sz="2800" dirty="0">
                    <a:latin typeface="Aarial"/>
                  </a:rPr>
                  <a:t> </a:t>
                </a:r>
                <a:r>
                  <a:rPr lang="en-US" sz="2800" dirty="0" err="1">
                    <a:latin typeface="Aarial"/>
                  </a:rPr>
                  <a:t>số</a:t>
                </a:r>
                <a:r>
                  <a:rPr lang="en-US" sz="2800" dirty="0">
                    <a:latin typeface="Aarial"/>
                  </a:rPr>
                  <a:t> </a:t>
                </a:r>
                <a:r>
                  <a:rPr lang="en-US" sz="2800" dirty="0" err="1">
                    <a:latin typeface="Aarial"/>
                  </a:rPr>
                  <a:t>đo</a:t>
                </a:r>
                <a:r>
                  <a:rPr lang="en-US" sz="2800" dirty="0">
                    <a:latin typeface="Aarial"/>
                  </a:rPr>
                  <a:t> </a:t>
                </a:r>
                <a:r>
                  <a:rPr lang="en-US" sz="2800" i="1" dirty="0">
                    <a:latin typeface="Aarial"/>
                  </a:rPr>
                  <a:t>1 radian</a:t>
                </a:r>
                <a:r>
                  <a:rPr lang="en-US" sz="2800" dirty="0">
                    <a:latin typeface="Aarial"/>
                  </a:rPr>
                  <a:t>, </a:t>
                </a:r>
                <a:r>
                  <a:rPr lang="en-US" sz="2800" dirty="0" err="1">
                    <a:latin typeface="Aarial"/>
                  </a:rPr>
                  <a:t>gọi</a:t>
                </a:r>
                <a:r>
                  <a:rPr lang="en-US" sz="2800" dirty="0">
                    <a:latin typeface="Aarial"/>
                  </a:rPr>
                  <a:t> </a:t>
                </a:r>
                <a:r>
                  <a:rPr lang="en-US" sz="2800" dirty="0" err="1">
                    <a:latin typeface="Aarial"/>
                  </a:rPr>
                  <a:t>tắt</a:t>
                </a:r>
                <a:r>
                  <a:rPr lang="en-US" sz="2800" dirty="0">
                    <a:latin typeface="Aarial"/>
                  </a:rPr>
                  <a:t> </a:t>
                </a:r>
                <a:r>
                  <a:rPr lang="en-US" sz="2800" dirty="0" err="1">
                    <a:latin typeface="Aarial"/>
                  </a:rPr>
                  <a:t>là</a:t>
                </a:r>
                <a:endParaRPr lang="en-US" sz="2800" dirty="0">
                  <a:latin typeface="Aarial"/>
                </a:endParaRPr>
              </a:p>
              <a:p>
                <a:pPr marL="0" indent="0" algn="just">
                  <a:buNone/>
                </a:pPr>
                <a:r>
                  <a:rPr lang="en-US" sz="2800" dirty="0" err="1">
                    <a:latin typeface="Aarial"/>
                  </a:rPr>
                  <a:t>góc</a:t>
                </a:r>
                <a:r>
                  <a:rPr lang="en-US" sz="2800" dirty="0">
                    <a:latin typeface="Aarial"/>
                  </a:rPr>
                  <a:t> </a:t>
                </a:r>
                <a:r>
                  <a:rPr lang="en-US" sz="2800" i="1" dirty="0">
                    <a:latin typeface="Aarial"/>
                  </a:rPr>
                  <a:t>1 radian (</a:t>
                </a:r>
                <a:r>
                  <a:rPr lang="en-US" sz="2800" i="1" dirty="0" err="1">
                    <a:latin typeface="Aarial"/>
                  </a:rPr>
                  <a:t>Hình</a:t>
                </a:r>
                <a:r>
                  <a:rPr lang="en-US" sz="2800" i="1" dirty="0">
                    <a:latin typeface="Aarial"/>
                  </a:rPr>
                  <a:t> 2). </a:t>
                </a:r>
                <a:endParaRPr lang="en-US" sz="2800" dirty="0">
                  <a:latin typeface="Aarial"/>
                </a:endParaRPr>
              </a:p>
              <a:p>
                <a:pPr algn="just"/>
                <a:r>
                  <a:rPr lang="en-US" sz="2800" dirty="0">
                    <a:latin typeface="Aarial"/>
                  </a:rPr>
                  <a:t>1 radian </a:t>
                </a:r>
                <a:r>
                  <a:rPr lang="en-US" sz="2800" dirty="0" err="1">
                    <a:latin typeface="Aarial"/>
                  </a:rPr>
                  <a:t>còn</a:t>
                </a:r>
                <a:r>
                  <a:rPr lang="en-US" sz="2800" dirty="0">
                    <a:latin typeface="Aarial"/>
                  </a:rPr>
                  <a:t> </a:t>
                </a:r>
                <a:r>
                  <a:rPr lang="en-US" sz="2800" dirty="0" err="1">
                    <a:latin typeface="Aarial"/>
                  </a:rPr>
                  <a:t>viết</a:t>
                </a:r>
                <a:r>
                  <a:rPr lang="en-US" sz="2800" dirty="0">
                    <a:latin typeface="Aarial"/>
                  </a:rPr>
                  <a:t> </a:t>
                </a:r>
                <a:r>
                  <a:rPr lang="en-US" sz="2800" dirty="0" err="1">
                    <a:latin typeface="Aarial"/>
                  </a:rPr>
                  <a:t>tắt</a:t>
                </a:r>
                <a:r>
                  <a:rPr lang="en-US" sz="2800" dirty="0">
                    <a:latin typeface="Aarial"/>
                  </a:rPr>
                  <a:t> </a:t>
                </a:r>
                <a:r>
                  <a:rPr lang="en-US" sz="2800" dirty="0" err="1">
                    <a:latin typeface="Aarial"/>
                  </a:rPr>
                  <a:t>là</a:t>
                </a:r>
                <a:r>
                  <a:rPr lang="en-US" sz="2800" dirty="0">
                    <a:latin typeface="Aarial"/>
                  </a:rPr>
                  <a:t> 1 rad.</a:t>
                </a: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034" t="-2088" r="-1034"/>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115C9E3-F993-EC5B-4CDC-4B5A372BF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3889" y="4713141"/>
            <a:ext cx="1656522" cy="1787277"/>
          </a:xfrm>
          <a:prstGeom prst="rect">
            <a:avLst/>
          </a:prstGeom>
        </p:spPr>
      </p:pic>
    </p:spTree>
    <p:extLst>
      <p:ext uri="{BB962C8B-B14F-4D97-AF65-F5344CB8AC3E}">
        <p14:creationId xmlns:p14="http://schemas.microsoft.com/office/powerpoint/2010/main" val="16381292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par>
                                <p:cTn id="28" presetID="22" presetClass="entr" presetSubtype="1" fill="hold" nodeType="withEffect">
                                  <p:stCondLst>
                                    <p:cond delay="0"/>
                                  </p:stCondLst>
                                  <p:childTnLst>
                                    <p:set>
                                      <p:cBhvr>
                                        <p:cTn id="29" dur="1" fill="hold">
                                          <p:stCondLst>
                                            <p:cond delay="0"/>
                                          </p:stCondLst>
                                        </p:cTn>
                                        <p:tgtEl>
                                          <p:spTgt spid="7">
                                            <p:txEl>
                                              <p:pRg st="4" end="4"/>
                                            </p:txEl>
                                          </p:spTgt>
                                        </p:tgtEl>
                                        <p:attrNameLst>
                                          <p:attrName>style.visibility</p:attrName>
                                        </p:attrNameLst>
                                      </p:cBhvr>
                                      <p:to>
                                        <p:strVal val="visible"/>
                                      </p:to>
                                    </p:set>
                                    <p:animEffect transition="in" filter="wipe(up)">
                                      <p:cBhvr>
                                        <p:cTn id="30" dur="500"/>
                                        <p:tgtEl>
                                          <p:spTgt spid="7">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Effect transition="in" filter="wipe(up)">
                                      <p:cBhvr>
                                        <p:cTn id="35" dur="500"/>
                                        <p:tgtEl>
                                          <p:spTgt spid="7">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7">
                                            <p:txEl>
                                              <p:pRg st="6" end="6"/>
                                            </p:txEl>
                                          </p:spTgt>
                                        </p:tgtEl>
                                        <p:attrNameLst>
                                          <p:attrName>style.visibility</p:attrName>
                                        </p:attrNameLst>
                                      </p:cBhvr>
                                      <p:to>
                                        <p:strVal val="visible"/>
                                      </p:to>
                                    </p:set>
                                    <p:animEffect transition="in" filter="wipe(up)">
                                      <p:cBhvr>
                                        <p:cTn id="45"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644791"/>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II. </a:t>
            </a:r>
            <a:r>
              <a:rPr lang="en-US" sz="3200" b="1" dirty="0" err="1">
                <a:solidFill>
                  <a:srgbClr val="000099"/>
                </a:solidFill>
                <a:ea typeface="Calibri" panose="020F0502020204030204" pitchFamily="34" charset="0"/>
                <a:cs typeface="Times New Roman" panose="02020603050405020304" pitchFamily="18" charset="0"/>
              </a:rPr>
              <a:t>Giá</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trị</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của</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572176"/>
            <a:ext cx="11792211" cy="48454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4) </a:t>
            </a:r>
            <a:r>
              <a:rPr lang="en-US" b="1" dirty="0" err="1">
                <a:solidFill>
                  <a:srgbClr val="0000FF"/>
                </a:solidFill>
                <a:latin typeface="Aarial"/>
              </a:rPr>
              <a:t>Sử</a:t>
            </a:r>
            <a:r>
              <a:rPr lang="en-US" b="1" dirty="0">
                <a:solidFill>
                  <a:srgbClr val="0000FF"/>
                </a:solidFill>
                <a:latin typeface="Aarial"/>
              </a:rPr>
              <a:t> </a:t>
            </a:r>
            <a:r>
              <a:rPr lang="en-US" b="1" dirty="0" err="1">
                <a:solidFill>
                  <a:srgbClr val="0000FF"/>
                </a:solidFill>
                <a:latin typeface="Aarial"/>
              </a:rPr>
              <a:t>dụng</a:t>
            </a:r>
            <a:r>
              <a:rPr lang="en-US" b="1" dirty="0">
                <a:solidFill>
                  <a:srgbClr val="0000FF"/>
                </a:solidFill>
                <a:latin typeface="Aarial"/>
              </a:rPr>
              <a:t> </a:t>
            </a:r>
            <a:r>
              <a:rPr lang="en-US" b="1" dirty="0" err="1">
                <a:solidFill>
                  <a:srgbClr val="0000FF"/>
                </a:solidFill>
                <a:latin typeface="Aarial"/>
              </a:rPr>
              <a:t>máy</a:t>
            </a:r>
            <a:r>
              <a:rPr lang="en-US" b="1" dirty="0">
                <a:solidFill>
                  <a:srgbClr val="0000FF"/>
                </a:solidFill>
                <a:latin typeface="Aarial"/>
              </a:rPr>
              <a:t> </a:t>
            </a:r>
            <a:r>
              <a:rPr lang="en-US" b="1" dirty="0" err="1">
                <a:solidFill>
                  <a:srgbClr val="0000FF"/>
                </a:solidFill>
                <a:latin typeface="Aarial"/>
              </a:rPr>
              <a:t>tính</a:t>
            </a:r>
            <a:r>
              <a:rPr lang="en-US" b="1" dirty="0">
                <a:solidFill>
                  <a:srgbClr val="0000FF"/>
                </a:solidFill>
                <a:latin typeface="Aarial"/>
              </a:rPr>
              <a:t> </a:t>
            </a:r>
            <a:r>
              <a:rPr lang="en-US" b="1" dirty="0" err="1">
                <a:solidFill>
                  <a:srgbClr val="0000FF"/>
                </a:solidFill>
                <a:latin typeface="Aarial"/>
              </a:rPr>
              <a:t>cầm</a:t>
            </a:r>
            <a:r>
              <a:rPr lang="en-US" b="1" dirty="0">
                <a:solidFill>
                  <a:srgbClr val="0000FF"/>
                </a:solidFill>
                <a:latin typeface="Aarial"/>
              </a:rPr>
              <a:t> </a:t>
            </a:r>
            <a:r>
              <a:rPr lang="en-US" b="1" dirty="0" err="1">
                <a:solidFill>
                  <a:srgbClr val="0000FF"/>
                </a:solidFill>
                <a:latin typeface="Aarial"/>
              </a:rPr>
              <a:t>tay</a:t>
            </a:r>
            <a:r>
              <a:rPr lang="en-US" b="1" dirty="0">
                <a:solidFill>
                  <a:srgbClr val="0000FF"/>
                </a:solidFill>
                <a:latin typeface="Aarial"/>
              </a:rPr>
              <a:t> </a:t>
            </a:r>
            <a:r>
              <a:rPr lang="en-US" b="1" dirty="0" err="1">
                <a:solidFill>
                  <a:srgbClr val="0000FF"/>
                </a:solidFill>
                <a:latin typeface="Aarial"/>
              </a:rPr>
              <a:t>để</a:t>
            </a:r>
            <a:r>
              <a:rPr lang="en-US" b="1" dirty="0">
                <a:solidFill>
                  <a:srgbClr val="0000FF"/>
                </a:solidFill>
                <a:latin typeface="Aarial"/>
              </a:rPr>
              <a:t> </a:t>
            </a:r>
            <a:r>
              <a:rPr lang="en-US" b="1" dirty="0" err="1">
                <a:solidFill>
                  <a:srgbClr val="0000FF"/>
                </a:solidFill>
                <a:latin typeface="Aarial"/>
              </a:rPr>
              <a:t>tính</a:t>
            </a:r>
            <a:r>
              <a:rPr lang="en-US" b="1" dirty="0">
                <a:solidFill>
                  <a:srgbClr val="0000FF"/>
                </a:solidFill>
                <a:latin typeface="Aarial"/>
              </a:rPr>
              <a:t> </a:t>
            </a:r>
            <a:r>
              <a:rPr lang="en-US" b="1" dirty="0" err="1">
                <a:solidFill>
                  <a:srgbClr val="0000FF"/>
                </a:solidFill>
                <a:latin typeface="Aarial"/>
              </a:rPr>
              <a:t>giá</a:t>
            </a:r>
            <a:r>
              <a:rPr lang="en-US" b="1" dirty="0">
                <a:solidFill>
                  <a:srgbClr val="0000FF"/>
                </a:solidFill>
                <a:latin typeface="Aarial"/>
              </a:rPr>
              <a:t> </a:t>
            </a:r>
            <a:r>
              <a:rPr lang="en-US" b="1" dirty="0" err="1">
                <a:solidFill>
                  <a:srgbClr val="0000FF"/>
                </a:solidFill>
                <a:latin typeface="Aarial"/>
              </a:rPr>
              <a:t>trị</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một</a:t>
            </a:r>
            <a:r>
              <a:rPr lang="en-US" b="1" dirty="0">
                <a:solidFill>
                  <a:srgbClr val="0000FF"/>
                </a:solidFill>
                <a:latin typeface="Aarial"/>
              </a:rPr>
              <a:t>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lượng</a:t>
            </a:r>
            <a:r>
              <a:rPr lang="en-US" b="1" dirty="0">
                <a:solidFill>
                  <a:srgbClr val="0000FF"/>
                </a:solidFill>
                <a:latin typeface="Aarial"/>
              </a:rPr>
              <a:t> </a:t>
            </a:r>
            <a:r>
              <a:rPr lang="en-US" b="1" dirty="0" err="1">
                <a:solidFill>
                  <a:srgbClr val="0000FF"/>
                </a:solidFill>
                <a:latin typeface="Aarial"/>
              </a:rPr>
              <a:t>giác</a:t>
            </a:r>
            <a:endParaRPr lang="en-US" b="1" dirty="0">
              <a:solidFill>
                <a:srgbClr val="0000FF"/>
              </a:solidFill>
              <a:latin typeface="Aarial"/>
            </a:endParaRPr>
          </a:p>
          <a:p>
            <a:pPr lvl="0"/>
            <a:r>
              <a:rPr lang="en-US" dirty="0" err="1">
                <a:latin typeface="Aarial"/>
              </a:rPr>
              <a:t>Nếu</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là</a:t>
            </a:r>
            <a:r>
              <a:rPr lang="en-US" dirty="0">
                <a:latin typeface="Aarial"/>
              </a:rPr>
              <a:t> radian (rad), </a:t>
            </a:r>
            <a:r>
              <a:rPr lang="en-US" dirty="0" err="1">
                <a:latin typeface="Aarial"/>
              </a:rPr>
              <a:t>trước</a:t>
            </a:r>
            <a:r>
              <a:rPr lang="en-US" dirty="0">
                <a:latin typeface="Aarial"/>
              </a:rPr>
              <a:t> </a:t>
            </a:r>
            <a:r>
              <a:rPr lang="en-US" dirty="0" err="1">
                <a:latin typeface="Aarial"/>
              </a:rPr>
              <a:t>hết</a:t>
            </a:r>
            <a:r>
              <a:rPr lang="en-US" dirty="0">
                <a:latin typeface="Aarial"/>
              </a:rPr>
              <a:t>, ta </a:t>
            </a:r>
            <a:r>
              <a:rPr lang="en-US" dirty="0" err="1">
                <a:latin typeface="Aarial"/>
              </a:rPr>
              <a:t>chuyển</a:t>
            </a:r>
            <a:r>
              <a:rPr lang="en-US" dirty="0">
                <a:latin typeface="Aarial"/>
              </a:rPr>
              <a:t> </a:t>
            </a:r>
            <a:r>
              <a:rPr lang="en-US" dirty="0" err="1">
                <a:latin typeface="Aarial"/>
              </a:rPr>
              <a:t>máy</a:t>
            </a:r>
            <a:r>
              <a:rPr lang="en-US" dirty="0">
                <a:latin typeface="Aarial"/>
              </a:rPr>
              <a:t> </a:t>
            </a:r>
            <a:r>
              <a:rPr lang="en-US" dirty="0" err="1">
                <a:latin typeface="Aarial"/>
              </a:rPr>
              <a:t>tính</a:t>
            </a:r>
            <a:r>
              <a:rPr lang="en-US" dirty="0">
                <a:latin typeface="Aarial"/>
              </a:rPr>
              <a:t> sang </a:t>
            </a:r>
            <a:r>
              <a:rPr lang="en-US" dirty="0" err="1">
                <a:latin typeface="Aarial"/>
              </a:rPr>
              <a:t>chế</a:t>
            </a:r>
            <a:r>
              <a:rPr lang="en-US" dirty="0">
                <a:latin typeface="Aarial"/>
              </a:rPr>
              <a:t> </a:t>
            </a:r>
            <a:r>
              <a:rPr lang="en-US" dirty="0" err="1">
                <a:latin typeface="Aarial"/>
              </a:rPr>
              <a:t>độ</a:t>
            </a:r>
            <a:r>
              <a:rPr lang="en-US" dirty="0">
                <a:latin typeface="Aarial"/>
              </a:rPr>
              <a:t> "radian".</a:t>
            </a:r>
          </a:p>
          <a:p>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2579F01-64AC-5FA2-7C54-DD722E911E8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9000" contrast="9000"/>
                    </a14:imgEffect>
                  </a14:imgLayer>
                </a14:imgProps>
              </a:ext>
              <a:ext uri="{28A0092B-C50C-407E-A947-70E740481C1C}">
                <a14:useLocalDpi xmlns:a14="http://schemas.microsoft.com/office/drawing/2010/main" val="0"/>
              </a:ext>
            </a:extLst>
          </a:blip>
          <a:stretch>
            <a:fillRect/>
          </a:stretch>
        </p:blipFill>
        <p:spPr>
          <a:xfrm>
            <a:off x="1958031" y="3880584"/>
            <a:ext cx="8145640" cy="2416985"/>
          </a:xfrm>
          <a:prstGeom prst="rect">
            <a:avLst/>
          </a:prstGeom>
        </p:spPr>
      </p:pic>
    </p:spTree>
    <p:extLst>
      <p:ext uri="{BB962C8B-B14F-4D97-AF65-F5344CB8AC3E}">
        <p14:creationId xmlns:p14="http://schemas.microsoft.com/office/powerpoint/2010/main" val="1284522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1)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i="1" dirty="0" err="1">
                    <a:solidFill>
                      <a:srgbClr val="FF0000"/>
                    </a:solidFill>
                    <a:latin typeface="Aarial"/>
                  </a:rPr>
                  <a:t>Nhận</a:t>
                </a:r>
                <a:r>
                  <a:rPr lang="en-US" b="1" i="1" dirty="0">
                    <a:solidFill>
                      <a:srgbClr val="FF0000"/>
                    </a:solidFill>
                    <a:latin typeface="Aarial"/>
                  </a:rPr>
                  <a:t> </a:t>
                </a:r>
                <a:r>
                  <a:rPr lang="en-US" b="1" i="1" dirty="0" err="1">
                    <a:solidFill>
                      <a:srgbClr val="FF0000"/>
                    </a:solidFill>
                    <a:latin typeface="Aarial"/>
                  </a:rPr>
                  <a:t>xét</a:t>
                </a:r>
                <a:r>
                  <a:rPr lang="en-US" b="1" i="1" dirty="0">
                    <a:solidFill>
                      <a:srgbClr val="FF0000"/>
                    </a:solidFill>
                    <a:latin typeface="Aarial"/>
                  </a:rPr>
                  <a:t>: </a:t>
                </a:r>
                <a:endParaRPr lang="en-US" b="1" dirty="0">
                  <a:solidFill>
                    <a:srgbClr val="FF0000"/>
                  </a:solidFill>
                  <a:latin typeface="Aarial"/>
                </a:endParaRPr>
              </a:p>
              <a:p>
                <a:r>
                  <a:rPr lang="en-US" dirty="0">
                    <a:latin typeface="Aarial"/>
                  </a:rPr>
                  <a:t>Ta </a:t>
                </a:r>
                <a:r>
                  <a:rPr lang="en-US" dirty="0" err="1">
                    <a:latin typeface="Aarial"/>
                  </a:rPr>
                  <a:t>biết</a:t>
                </a:r>
                <a:r>
                  <a:rPr lang="en-US" dirty="0">
                    <a:latin typeface="Aarial"/>
                  </a:rPr>
                  <a:t> </a:t>
                </a:r>
                <a:r>
                  <a:rPr lang="en-US" dirty="0" err="1">
                    <a:latin typeface="Aarial"/>
                  </a:rPr>
                  <a:t>góc</a:t>
                </a:r>
                <a:r>
                  <a:rPr lang="en-US" dirty="0">
                    <a:latin typeface="Aarial"/>
                  </a:rPr>
                  <a:t> ở </a:t>
                </a:r>
                <a:r>
                  <a:rPr lang="en-US" dirty="0" err="1">
                    <a:latin typeface="Aarial"/>
                  </a:rPr>
                  <a:t>tâm</a:t>
                </a:r>
                <a:r>
                  <a:rPr lang="en-US" dirty="0">
                    <a:latin typeface="Aarial"/>
                  </a:rPr>
                  <a:t> </a:t>
                </a:r>
                <a:r>
                  <a:rPr lang="en-US" dirty="0" err="1">
                    <a:latin typeface="Aarial"/>
                  </a:rPr>
                  <a:t>có</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14:m>
                  <m:oMath xmlns:m="http://schemas.openxmlformats.org/officeDocument/2006/math">
                    <m:r>
                      <a:rPr lang="en-US" i="1">
                        <a:latin typeface="Cambria Math" panose="02040503050406030204" pitchFamily="18" charset="0"/>
                      </a:rPr>
                      <m:t>18</m:t>
                    </m:r>
                    <m:sSup>
                      <m:sSupPr>
                        <m:ctrlPr>
                          <a:rPr lang="en-US" i="1">
                            <a:latin typeface="Cambria Math" panose="02040503050406030204" pitchFamily="18" charset="0"/>
                          </a:rPr>
                        </m:ctrlPr>
                      </m:sSupPr>
                      <m:e>
                        <m:r>
                          <a:rPr lang="en-US" i="1">
                            <a:latin typeface="Cambria Math" panose="02040503050406030204" pitchFamily="18" charset="0"/>
                          </a:rPr>
                          <m:t>0</m:t>
                        </m:r>
                      </m:e>
                      <m:sup>
                        <m:r>
                          <a:rPr lang="en-US" i="1">
                            <a:latin typeface="Cambria Math" panose="02040503050406030204" pitchFamily="18" charset="0"/>
                          </a:rPr>
                          <m:t>𝑜</m:t>
                        </m:r>
                      </m:sup>
                    </m:sSup>
                  </m:oMath>
                </a14:m>
                <a:r>
                  <a:rPr lang="en-US" dirty="0">
                    <a:latin typeface="Aarial"/>
                  </a:rPr>
                  <a:t> </a:t>
                </a:r>
                <a:r>
                  <a:rPr lang="en-US" dirty="0" err="1">
                    <a:latin typeface="Aarial"/>
                  </a:rPr>
                  <a:t>sẽ</a:t>
                </a:r>
                <a:r>
                  <a:rPr lang="en-US" dirty="0">
                    <a:latin typeface="Aarial"/>
                  </a:rPr>
                  <a:t> </a:t>
                </a:r>
                <a:r>
                  <a:rPr lang="en-US" dirty="0" err="1">
                    <a:latin typeface="Aarial"/>
                  </a:rPr>
                  <a:t>chắn</a:t>
                </a:r>
                <a:r>
                  <a:rPr lang="en-US" dirty="0">
                    <a:latin typeface="Aarial"/>
                  </a:rPr>
                  <a:t> </a:t>
                </a:r>
                <a:r>
                  <a:rPr lang="en-US" dirty="0" err="1">
                    <a:latin typeface="Aarial"/>
                  </a:rPr>
                  <a:t>cung</a:t>
                </a:r>
                <a:r>
                  <a:rPr lang="en-US" dirty="0">
                    <a:latin typeface="Aarial"/>
                  </a:rPr>
                  <a:t> </a:t>
                </a:r>
                <a:r>
                  <a:rPr lang="en-US" dirty="0" err="1">
                    <a:latin typeface="Aarial"/>
                  </a:rPr>
                  <a:t>bằng</a:t>
                </a:r>
                <a:r>
                  <a:rPr lang="en-US" dirty="0">
                    <a:latin typeface="Aarial"/>
                  </a:rPr>
                  <a:t> </a:t>
                </a:r>
                <a:r>
                  <a:rPr lang="en-US" dirty="0" err="1">
                    <a:latin typeface="Aarial"/>
                  </a:rPr>
                  <a:t>nửa</a:t>
                </a:r>
                <a:r>
                  <a:rPr lang="en-US" dirty="0">
                    <a:latin typeface="Aarial"/>
                  </a:rPr>
                  <a:t> </a:t>
                </a:r>
                <a:r>
                  <a:rPr lang="en-US" dirty="0" err="1">
                    <a:latin typeface="Aarial"/>
                  </a:rPr>
                  <a:t>đường</a:t>
                </a:r>
                <a:r>
                  <a:rPr lang="en-US" dirty="0">
                    <a:latin typeface="Aarial"/>
                  </a:rPr>
                  <a:t> </a:t>
                </a:r>
                <a:r>
                  <a:rPr lang="en-US" dirty="0" err="1">
                    <a:latin typeface="Aarial"/>
                  </a:rPr>
                  <a:t>tròn</a:t>
                </a:r>
                <a:endParaRPr lang="en-US" dirty="0">
                  <a:latin typeface="Aarial"/>
                </a:endParaRPr>
              </a:p>
              <a:p>
                <a:pPr marL="0" indent="0">
                  <a:buNone/>
                </a:pPr>
                <a:r>
                  <a:rPr lang="en-US" dirty="0">
                    <a:latin typeface="Aarial"/>
                  </a:rPr>
                  <a:t> ( </a:t>
                </a:r>
                <a:r>
                  <a:rPr lang="en-US" dirty="0" err="1">
                    <a:latin typeface="Aarial"/>
                  </a:rPr>
                  <a:t>có</a:t>
                </a:r>
                <a:r>
                  <a:rPr lang="en-US" dirty="0">
                    <a:latin typeface="Aarial"/>
                  </a:rPr>
                  <a:t> </a:t>
                </a:r>
                <a:r>
                  <a:rPr lang="en-US" dirty="0" err="1">
                    <a:latin typeface="Aarial"/>
                  </a:rPr>
                  <a:t>độ</a:t>
                </a:r>
                <a:r>
                  <a:rPr lang="en-US" dirty="0">
                    <a:latin typeface="Aarial"/>
                  </a:rPr>
                  <a:t> </a:t>
                </a:r>
                <a:r>
                  <a:rPr lang="en-US" dirty="0" err="1">
                    <a:latin typeface="Aarial"/>
                  </a:rPr>
                  <a:t>dài</a:t>
                </a:r>
                <a:r>
                  <a:rPr lang="en-US" dirty="0">
                    <a:latin typeface="Aarial"/>
                  </a:rPr>
                  <a:t> </a:t>
                </a:r>
                <a:r>
                  <a:rPr lang="en-US" dirty="0" err="1">
                    <a:latin typeface="Aarial"/>
                  </a:rPr>
                  <a:t>bằng</a:t>
                </a:r>
                <a:r>
                  <a:rPr lang="en-US" dirty="0">
                    <a:latin typeface="Aarial"/>
                  </a:rPr>
                  <a:t> </a:t>
                </a:r>
                <a14:m>
                  <m:oMath xmlns:m="http://schemas.openxmlformats.org/officeDocument/2006/math">
                    <m:r>
                      <a:rPr lang="en-US" i="1">
                        <a:latin typeface="Cambria Math" panose="02040503050406030204" pitchFamily="18" charset="0"/>
                      </a:rPr>
                      <m:t>𝜋</m:t>
                    </m:r>
                    <m:r>
                      <a:rPr lang="en-US" i="1">
                        <a:latin typeface="Cambria Math" panose="02040503050406030204" pitchFamily="18" charset="0"/>
                      </a:rPr>
                      <m:t>𝑅</m:t>
                    </m:r>
                  </m:oMath>
                </a14:m>
                <a:r>
                  <a:rPr lang="en-US" dirty="0">
                    <a:latin typeface="Aarial"/>
                  </a:rPr>
                  <a:t> ) </a:t>
                </a:r>
                <a:r>
                  <a:rPr lang="en-US" dirty="0" err="1">
                    <a:latin typeface="Aarial"/>
                  </a:rPr>
                  <a:t>nên</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góc</a:t>
                </a:r>
                <a:r>
                  <a:rPr lang="en-US" dirty="0">
                    <a:latin typeface="Aarial"/>
                  </a:rPr>
                  <a:t> </a:t>
                </a:r>
                <a14:m>
                  <m:oMath xmlns:m="http://schemas.openxmlformats.org/officeDocument/2006/math">
                    <m:r>
                      <a:rPr lang="en-US" i="1">
                        <a:latin typeface="Cambria Math" panose="02040503050406030204" pitchFamily="18" charset="0"/>
                      </a:rPr>
                      <m:t>18</m:t>
                    </m:r>
                    <m:sSup>
                      <m:sSupPr>
                        <m:ctrlPr>
                          <a:rPr lang="en-US" i="1">
                            <a:latin typeface="Cambria Math" panose="02040503050406030204" pitchFamily="18" charset="0"/>
                          </a:rPr>
                        </m:ctrlPr>
                      </m:sSupPr>
                      <m:e>
                        <m:r>
                          <a:rPr lang="en-US" i="1">
                            <a:latin typeface="Cambria Math" panose="02040503050406030204" pitchFamily="18" charset="0"/>
                          </a:rPr>
                          <m:t>0</m:t>
                        </m:r>
                      </m:e>
                      <m:sup>
                        <m:r>
                          <a:rPr lang="en-US" i="1">
                            <a:latin typeface="Cambria Math" panose="02040503050406030204" pitchFamily="18" charset="0"/>
                          </a:rPr>
                          <m:t>𝑜</m:t>
                        </m:r>
                      </m:sup>
                    </m:sSup>
                  </m:oMath>
                </a14:m>
                <a:r>
                  <a:rPr lang="en-US" dirty="0" err="1">
                    <a:latin typeface="Aarial"/>
                  </a:rPr>
                  <a:t>bằng</a:t>
                </a:r>
                <a:r>
                  <a:rPr lang="en-US" dirty="0">
                    <a:latin typeface="Aarial"/>
                  </a:rPr>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𝜋</m:t>
                        </m:r>
                        <m:r>
                          <a:rPr lang="en-US" i="1">
                            <a:latin typeface="Cambria Math" panose="02040503050406030204" pitchFamily="18" charset="0"/>
                          </a:rPr>
                          <m:t>𝑅</m:t>
                        </m:r>
                      </m:num>
                      <m:den>
                        <m:r>
                          <a:rPr lang="en-US" i="1">
                            <a:latin typeface="Cambria Math" panose="02040503050406030204" pitchFamily="18" charset="0"/>
                          </a:rPr>
                          <m:t>𝑅</m:t>
                        </m:r>
                      </m:den>
                    </m:f>
                    <m:r>
                      <a:rPr lang="en-US" i="1">
                        <a:latin typeface="Cambria Math" panose="02040503050406030204" pitchFamily="18" charset="0"/>
                      </a:rPr>
                      <m:t>𝑟𝑎𝑑</m:t>
                    </m:r>
                    <m:r>
                      <a:rPr lang="en-US" i="1">
                        <a:latin typeface="Cambria Math" panose="02040503050406030204" pitchFamily="18" charset="0"/>
                      </a:rPr>
                      <m:t>=</m:t>
                    </m:r>
                    <m:r>
                      <a:rPr lang="en-US" i="1">
                        <a:latin typeface="Cambria Math" panose="02040503050406030204" pitchFamily="18" charset="0"/>
                      </a:rPr>
                      <m:t>𝜋</m:t>
                    </m:r>
                    <m:r>
                      <m:rPr>
                        <m:nor/>
                      </m:rPr>
                      <a:rPr lang="en-US">
                        <a:latin typeface="Aarial"/>
                      </a:rPr>
                      <m:t> </m:t>
                    </m:r>
                    <m:r>
                      <m:rPr>
                        <m:nor/>
                      </m:rPr>
                      <a:rPr lang="en-US">
                        <a:latin typeface="Aarial"/>
                      </a:rPr>
                      <m:t>rad</m:t>
                    </m:r>
                  </m:oMath>
                </a14:m>
                <a:endParaRPr lang="en-US" dirty="0">
                  <a:latin typeface="Aarial"/>
                </a:endParaRPr>
              </a:p>
              <a:p>
                <a:r>
                  <a:rPr lang="en-US" dirty="0">
                    <a:latin typeface="Aarial"/>
                  </a:rPr>
                  <a:t>Do </a:t>
                </a:r>
                <a:r>
                  <a:rPr lang="en-US" dirty="0" err="1">
                    <a:latin typeface="Aarial"/>
                  </a:rPr>
                  <a:t>đó</a:t>
                </a:r>
                <a:r>
                  <a:rPr lang="en-US" dirty="0">
                    <a:latin typeface="Aarial"/>
                  </a:rPr>
                  <a:t>, </a:t>
                </a:r>
                <a14:m>
                  <m:oMath xmlns:m="http://schemas.openxmlformats.org/officeDocument/2006/math">
                    <m:r>
                      <a:rPr lang="en-US" i="1">
                        <a:latin typeface="Cambria Math" panose="02040503050406030204" pitchFamily="18" charset="0"/>
                      </a:rPr>
                      <m:t>1</m:t>
                    </m:r>
                    <m:r>
                      <a:rPr lang="en-US" i="1">
                        <a:latin typeface="Cambria Math" panose="02040503050406030204" pitchFamily="18" charset="0"/>
                      </a:rPr>
                      <m:t>𝑟𝑎𝑑</m:t>
                    </m:r>
                    <m:r>
                      <a:rPr lang="en-US" i="1">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180</m:t>
                                </m:r>
                              </m:num>
                              <m:den>
                                <m:r>
                                  <a:rPr lang="en-US" i="1">
                                    <a:latin typeface="Cambria Math" panose="02040503050406030204" pitchFamily="18" charset="0"/>
                                  </a:rPr>
                                  <m:t>𝜋</m:t>
                                </m:r>
                              </m:den>
                            </m:f>
                          </m:e>
                        </m:d>
                      </m:e>
                      <m:sup>
                        <m:r>
                          <a:rPr lang="en-US" i="1">
                            <a:latin typeface="Cambria Math" panose="02040503050406030204" pitchFamily="18" charset="0"/>
                          </a:rPr>
                          <m:t>𝑜</m:t>
                        </m:r>
                      </m:sup>
                    </m:sSup>
                    <m:r>
                      <a:rPr lang="en-US" i="1">
                        <a:latin typeface="Cambria Math" panose="02040503050406030204" pitchFamily="18" charset="0"/>
                      </a:rPr>
                      <m:t>≈5</m:t>
                    </m:r>
                    <m:sSup>
                      <m:sSupPr>
                        <m:ctrlPr>
                          <a:rPr lang="en-US" i="1">
                            <a:latin typeface="Cambria Math" panose="02040503050406030204" pitchFamily="18" charset="0"/>
                          </a:rPr>
                        </m:ctrlPr>
                      </m:sSupPr>
                      <m:e>
                        <m:r>
                          <a:rPr lang="en-US" i="1">
                            <a:latin typeface="Cambria Math" panose="02040503050406030204" pitchFamily="18" charset="0"/>
                          </a:rPr>
                          <m:t>7</m:t>
                        </m:r>
                      </m:e>
                      <m:sup>
                        <m:r>
                          <a:rPr lang="en-US" i="1">
                            <a:latin typeface="Cambria Math" panose="02040503050406030204" pitchFamily="18" charset="0"/>
                          </a:rPr>
                          <m:t>𝑜</m:t>
                        </m:r>
                      </m:sup>
                    </m:sSup>
                    <m:r>
                      <a:rPr lang="en-US" i="1">
                        <a:latin typeface="Cambria Math" panose="02040503050406030204" pitchFamily="18" charset="0"/>
                      </a:rPr>
                      <m:t>1</m:t>
                    </m:r>
                    <m:sSup>
                      <m:sSupPr>
                        <m:ctrlPr>
                          <a:rPr lang="en-US" i="1">
                            <a:latin typeface="Cambria Math" panose="02040503050406030204" pitchFamily="18" charset="0"/>
                          </a:rPr>
                        </m:ctrlPr>
                      </m:sSupPr>
                      <m:e>
                        <m:r>
                          <a:rPr lang="en-US" i="1">
                            <a:latin typeface="Cambria Math" panose="02040503050406030204" pitchFamily="18" charset="0"/>
                          </a:rPr>
                          <m:t>7</m:t>
                        </m:r>
                      </m:e>
                      <m:sup>
                        <m:r>
                          <a:rPr lang="en-US" i="1">
                            <a:latin typeface="Cambria Math" panose="02040503050406030204" pitchFamily="18" charset="0"/>
                          </a:rPr>
                          <m:t>′</m:t>
                        </m:r>
                      </m:sup>
                    </m:sSup>
                    <m:r>
                      <a:rPr lang="en-US" i="1">
                        <a:latin typeface="Cambria Math" panose="02040503050406030204" pitchFamily="18" charset="0"/>
                      </a:rPr>
                      <m:t>4</m:t>
                    </m:r>
                    <m:sSup>
                      <m:sSupPr>
                        <m:ctrlPr>
                          <a:rPr lang="en-US" i="1">
                            <a:latin typeface="Cambria Math" panose="02040503050406030204" pitchFamily="18" charset="0"/>
                          </a:rPr>
                        </m:ctrlPr>
                      </m:sSupPr>
                      <m:e>
                        <m:r>
                          <a:rPr lang="en-US" i="1">
                            <a:latin typeface="Cambria Math" panose="02040503050406030204" pitchFamily="18" charset="0"/>
                          </a:rPr>
                          <m:t>5</m:t>
                        </m:r>
                      </m:e>
                      <m:sup>
                        <m:r>
                          <a:rPr lang="en-US" i="1">
                            <a:latin typeface="Cambria Math" panose="02040503050406030204" pitchFamily="18" charset="0"/>
                          </a:rPr>
                          <m:t>′′</m:t>
                        </m:r>
                      </m:sup>
                    </m:sSup>
                    <m:r>
                      <m:rPr>
                        <m:nor/>
                      </m:rPr>
                      <a:rPr lang="en-US">
                        <a:latin typeface="Aarial"/>
                      </a:rPr>
                      <m:t> </m:t>
                    </m:r>
                    <m:r>
                      <m:rPr>
                        <m:nor/>
                      </m:rPr>
                      <a:rPr lang="en-US">
                        <a:latin typeface="Aarial"/>
                      </a:rPr>
                      <m:t>v</m:t>
                    </m:r>
                    <m:r>
                      <m:rPr>
                        <m:nor/>
                      </m:rPr>
                      <a:rPr lang="en-US">
                        <a:latin typeface="Aarial"/>
                      </a:rPr>
                      <m:t>à </m:t>
                    </m:r>
                    <m:sSup>
                      <m:sSupPr>
                        <m:ctrlPr>
                          <a:rPr lang="en-US" i="1">
                            <a:latin typeface="Cambria Math" panose="02040503050406030204" pitchFamily="18" charset="0"/>
                          </a:rPr>
                        </m:ctrlPr>
                      </m:sSupPr>
                      <m:e>
                        <m:r>
                          <a:rPr lang="en-US">
                            <a:latin typeface="Cambria Math" panose="02040503050406030204" pitchFamily="18" charset="0"/>
                          </a:rPr>
                          <m:t>1</m:t>
                        </m:r>
                      </m:e>
                      <m:sup>
                        <m:r>
                          <a:rPr lang="en-US" i="1">
                            <a:latin typeface="Cambria Math" panose="02040503050406030204" pitchFamily="18" charset="0"/>
                          </a:rPr>
                          <m:t>𝑜</m:t>
                        </m:r>
                      </m:sup>
                    </m:sSup>
                    <m:r>
                      <a:rPr lang="en-US" i="1">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180</m:t>
                            </m:r>
                          </m:den>
                        </m:f>
                      </m:e>
                    </m:d>
                    <m:r>
                      <a:rPr lang="en-US" i="1">
                        <a:latin typeface="Cambria Math" panose="02040503050406030204" pitchFamily="18" charset="0"/>
                      </a:rPr>
                      <m:t>𝑟𝑎𝑑</m:t>
                    </m:r>
                    <m:r>
                      <a:rPr lang="en-US" i="1">
                        <a:latin typeface="Cambria Math" panose="02040503050406030204" pitchFamily="18" charset="0"/>
                      </a:rPr>
                      <m:t>≈0,0175</m:t>
                    </m:r>
                    <m:r>
                      <a:rPr lang="en-US" i="1">
                        <a:latin typeface="Cambria Math" panose="02040503050406030204" pitchFamily="18" charset="0"/>
                      </a:rPr>
                      <m:t>𝑟𝑎𝑑</m:t>
                    </m:r>
                  </m:oMath>
                </a14:m>
                <a:r>
                  <a:rPr lang="en-US" dirty="0">
                    <a:latin typeface="Aarial"/>
                  </a:rPr>
                  <a:t> </a:t>
                </a:r>
              </a:p>
              <a:p>
                <a:pPr marL="0" indent="0">
                  <a:buNone/>
                </a:pPr>
                <a:r>
                  <a:rPr lang="en-US" b="1" i="1" dirty="0">
                    <a:solidFill>
                      <a:srgbClr val="FF0000"/>
                    </a:solidFill>
                    <a:latin typeface="Aarial"/>
                  </a:rPr>
                  <a:t> </a:t>
                </a:r>
                <a:r>
                  <a:rPr lang="en-US" b="1" i="1" dirty="0" err="1">
                    <a:solidFill>
                      <a:srgbClr val="FF0000"/>
                    </a:solidFill>
                    <a:latin typeface="Aarial"/>
                  </a:rPr>
                  <a:t>Chú</a:t>
                </a:r>
                <a:r>
                  <a:rPr lang="en-US" b="1" i="1" dirty="0">
                    <a:solidFill>
                      <a:srgbClr val="FF0000"/>
                    </a:solidFill>
                    <a:latin typeface="Aarial"/>
                  </a:rPr>
                  <a:t> ý:</a:t>
                </a:r>
                <a:r>
                  <a:rPr lang="en-US" dirty="0">
                    <a:latin typeface="Aarial"/>
                  </a:rPr>
                  <a:t> </a:t>
                </a:r>
                <a:r>
                  <a:rPr lang="en-US" dirty="0" err="1">
                    <a:latin typeface="Aarial"/>
                  </a:rPr>
                  <a:t>người</a:t>
                </a:r>
                <a:r>
                  <a:rPr lang="en-US" dirty="0">
                    <a:latin typeface="Aarial"/>
                  </a:rPr>
                  <a:t> ta </a:t>
                </a:r>
                <a:r>
                  <a:rPr lang="en-US" dirty="0" err="1">
                    <a:latin typeface="Aarial"/>
                  </a:rPr>
                  <a:t>thường</a:t>
                </a:r>
                <a:r>
                  <a:rPr lang="en-US" dirty="0">
                    <a:latin typeface="Aarial"/>
                  </a:rPr>
                  <a:t> </a:t>
                </a:r>
                <a:r>
                  <a:rPr lang="en-US" dirty="0" err="1">
                    <a:latin typeface="Aarial"/>
                  </a:rPr>
                  <a:t>không</a:t>
                </a:r>
                <a:r>
                  <a:rPr lang="en-US" dirty="0">
                    <a:latin typeface="Aarial"/>
                  </a:rPr>
                  <a:t> </a:t>
                </a:r>
                <a:r>
                  <a:rPr lang="en-US" dirty="0" err="1">
                    <a:latin typeface="Aarial"/>
                  </a:rPr>
                  <a:t>viết</a:t>
                </a:r>
                <a:r>
                  <a:rPr lang="en-US" dirty="0">
                    <a:latin typeface="Aarial"/>
                  </a:rPr>
                  <a:t> </a:t>
                </a:r>
                <a:r>
                  <a:rPr lang="en-US" dirty="0" err="1">
                    <a:latin typeface="Aarial"/>
                  </a:rPr>
                  <a:t>chữ</a:t>
                </a:r>
                <a:r>
                  <a:rPr lang="en-US" dirty="0">
                    <a:latin typeface="Aarial"/>
                  </a:rPr>
                  <a:t> radian hay rad </a:t>
                </a:r>
                <a:r>
                  <a:rPr lang="en-US" dirty="0" err="1">
                    <a:latin typeface="Aarial"/>
                  </a:rPr>
                  <a:t>sau</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Chẳng</a:t>
                </a:r>
                <a:r>
                  <a:rPr lang="en-US" dirty="0">
                    <a:latin typeface="Aarial"/>
                  </a:rPr>
                  <a:t> </a:t>
                </a:r>
                <a:r>
                  <a:rPr lang="en-US" dirty="0" err="1">
                    <a:latin typeface="Aarial"/>
                  </a:rPr>
                  <a:t>hạn</a:t>
                </a:r>
                <a:r>
                  <a:rPr lang="en-US" dirty="0">
                    <a:latin typeface="Aarial"/>
                  </a:rPr>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m:rPr>
                        <m:nor/>
                      </m:rPr>
                      <a:rPr lang="en-US">
                        <a:latin typeface="Aarial"/>
                      </a:rPr>
                      <m:t> </m:t>
                    </m:r>
                    <m:r>
                      <m:rPr>
                        <m:nor/>
                      </m:rPr>
                      <a:rPr lang="en-US">
                        <a:latin typeface="Aarial"/>
                      </a:rPr>
                      <m:t>rad</m:t>
                    </m:r>
                    <m:r>
                      <m:rPr>
                        <m:nor/>
                      </m:rPr>
                      <a:rPr lang="en-US" b="0" i="0" smtClean="0">
                        <a:latin typeface="Aarial"/>
                      </a:rPr>
                      <m:t> </m:t>
                    </m:r>
                  </m:oMath>
                </a14:m>
                <a:r>
                  <a:rPr lang="en-US" dirty="0" err="1">
                    <a:latin typeface="Aarial"/>
                  </a:rPr>
                  <a:t>cũng</a:t>
                </a:r>
                <a:r>
                  <a:rPr lang="en-US" dirty="0">
                    <a:latin typeface="Aarial"/>
                  </a:rPr>
                  <a:t> </a:t>
                </a:r>
                <a:r>
                  <a:rPr lang="en-US" dirty="0" err="1">
                    <a:latin typeface="Aarial"/>
                  </a:rPr>
                  <a:t>được</a:t>
                </a:r>
                <a:r>
                  <a:rPr lang="en-US" dirty="0">
                    <a:latin typeface="Aarial"/>
                  </a:rPr>
                  <a:t> </a:t>
                </a:r>
                <a:r>
                  <a:rPr lang="en-US" dirty="0" err="1">
                    <a:latin typeface="Aarial"/>
                  </a:rPr>
                  <a:t>viết</a:t>
                </a:r>
                <a:r>
                  <a:rPr lang="en-US" dirty="0">
                    <a:latin typeface="Aarial"/>
                  </a:rPr>
                  <a:t> </a:t>
                </a:r>
                <a:r>
                  <a:rPr lang="en-US" dirty="0" err="1">
                    <a:latin typeface="Aarial"/>
                  </a:rPr>
                  <a:t>là</a:t>
                </a:r>
                <a:r>
                  <a:rPr lang="en-US" dirty="0">
                    <a:latin typeface="Aarial"/>
                  </a:rPr>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 </m:t>
                    </m:r>
                  </m:oMath>
                </a14:m>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292" t="-2088"/>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50745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par>
                                <p:cTn id="18" presetID="22" presetClass="entr" presetSubtype="1" fill="hold" nodeType="with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wipe(up)">
                                      <p:cBhvr>
                                        <p:cTn id="20" dur="500"/>
                                        <p:tgtEl>
                                          <p:spTgt spid="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wipe(up)">
                                      <p:cBhvr>
                                        <p:cTn id="25" dur="500"/>
                                        <p:tgtEl>
                                          <p:spTgt spid="7">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7">
                                            <p:txEl>
                                              <p:pRg st="5" end="5"/>
                                            </p:txEl>
                                          </p:spTgt>
                                        </p:tgtEl>
                                        <p:attrNameLst>
                                          <p:attrName>style.visibility</p:attrName>
                                        </p:attrNameLst>
                                      </p:cBhvr>
                                      <p:to>
                                        <p:strVal val="visible"/>
                                      </p:to>
                                    </p:set>
                                    <p:animEffect transition="in" filter="wipe(up)">
                                      <p:cBhvr>
                                        <p:cTn id="30"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2)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a) </a:t>
            </a:r>
            <a:r>
              <a:rPr lang="en-US" b="1" dirty="0" err="1">
                <a:solidFill>
                  <a:srgbClr val="FF0000"/>
                </a:solidFill>
                <a:latin typeface="Aarial"/>
              </a:rPr>
              <a:t>Khái</a:t>
            </a:r>
            <a:r>
              <a:rPr lang="en-US" b="1" dirty="0">
                <a:solidFill>
                  <a:srgbClr val="FF0000"/>
                </a:solidFill>
                <a:latin typeface="Aarial"/>
              </a:rPr>
              <a:t> </a:t>
            </a:r>
            <a:r>
              <a:rPr lang="en-US" b="1" dirty="0" err="1">
                <a:solidFill>
                  <a:srgbClr val="FF0000"/>
                </a:solidFill>
                <a:latin typeface="Aarial"/>
              </a:rPr>
              <a:t>niệm</a:t>
            </a:r>
            <a:r>
              <a:rPr lang="en-US" b="1" dirty="0">
                <a:solidFill>
                  <a:srgbClr val="FF0000"/>
                </a:solidFill>
                <a:latin typeface="Aarial"/>
              </a:rPr>
              <a:t> </a:t>
            </a:r>
            <a:endParaRPr lang="en-US" dirty="0">
              <a:solidFill>
                <a:srgbClr val="FF0000"/>
              </a:solidFill>
              <a:latin typeface="Aarial"/>
            </a:endParaRPr>
          </a:p>
          <a:p>
            <a:pPr algn="just"/>
            <a:r>
              <a:rPr lang="en-US" dirty="0" err="1">
                <a:latin typeface="Aarial"/>
              </a:rPr>
              <a:t>Việc</a:t>
            </a:r>
            <a:r>
              <a:rPr lang="en-US" dirty="0">
                <a:latin typeface="Aarial"/>
              </a:rPr>
              <a:t> quay </a:t>
            </a:r>
            <a:r>
              <a:rPr lang="en-US" dirty="0" err="1">
                <a:latin typeface="Aarial"/>
              </a:rPr>
              <a:t>tia</a:t>
            </a:r>
            <a:r>
              <a:rPr lang="en-US" dirty="0">
                <a:latin typeface="Aarial"/>
              </a:rPr>
              <a:t> Om </a:t>
            </a:r>
            <a:r>
              <a:rPr lang="en-US" dirty="0" err="1">
                <a:latin typeface="Aarial"/>
              </a:rPr>
              <a:t>quanh</a:t>
            </a:r>
            <a:r>
              <a:rPr lang="en-US" dirty="0">
                <a:latin typeface="Aarial"/>
              </a:rPr>
              <a:t> </a:t>
            </a:r>
            <a:r>
              <a:rPr lang="en-US" dirty="0" err="1">
                <a:latin typeface="Aarial"/>
              </a:rPr>
              <a:t>điểm</a:t>
            </a:r>
            <a:r>
              <a:rPr lang="en-US" dirty="0">
                <a:latin typeface="Aarial"/>
              </a:rPr>
              <a:t> O </a:t>
            </a:r>
            <a:r>
              <a:rPr lang="en-US" dirty="0" err="1">
                <a:latin typeface="Aarial"/>
              </a:rPr>
              <a:t>trong</a:t>
            </a:r>
            <a:r>
              <a:rPr lang="en-US" dirty="0">
                <a:latin typeface="Aarial"/>
              </a:rPr>
              <a:t> </a:t>
            </a:r>
            <a:r>
              <a:rPr lang="en-US" dirty="0" err="1">
                <a:latin typeface="Aarial"/>
              </a:rPr>
              <a:t>mặt</a:t>
            </a:r>
            <a:r>
              <a:rPr lang="en-US" dirty="0">
                <a:latin typeface="Aarial"/>
              </a:rPr>
              <a:t> </a:t>
            </a:r>
            <a:r>
              <a:rPr lang="en-US" dirty="0" err="1">
                <a:latin typeface="Aarial"/>
              </a:rPr>
              <a:t>phẳng</a:t>
            </a:r>
            <a:r>
              <a:rPr lang="en-US" dirty="0">
                <a:latin typeface="Aarial"/>
              </a:rPr>
              <a:t>, ta </a:t>
            </a:r>
            <a:r>
              <a:rPr lang="en-US" dirty="0" err="1">
                <a:latin typeface="Aarial"/>
              </a:rPr>
              <a:t>cần</a:t>
            </a:r>
            <a:r>
              <a:rPr lang="en-US" dirty="0">
                <a:latin typeface="Aarial"/>
              </a:rPr>
              <a:t> </a:t>
            </a:r>
            <a:r>
              <a:rPr lang="en-US" dirty="0" err="1">
                <a:latin typeface="Aarial"/>
              </a:rPr>
              <a:t>chọn</a:t>
            </a:r>
            <a:r>
              <a:rPr lang="en-US" dirty="0">
                <a:latin typeface="Aarial"/>
              </a:rPr>
              <a:t> </a:t>
            </a:r>
            <a:r>
              <a:rPr lang="en-US" dirty="0" err="1">
                <a:latin typeface="Aarial"/>
              </a:rPr>
              <a:t>một</a:t>
            </a:r>
            <a:r>
              <a:rPr lang="en-US" dirty="0">
                <a:latin typeface="Aarial"/>
              </a:rPr>
              <a:t> </a:t>
            </a:r>
            <a:r>
              <a:rPr lang="en-US" dirty="0" err="1">
                <a:latin typeface="Aarial"/>
              </a:rPr>
              <a:t>chiều</a:t>
            </a:r>
            <a:r>
              <a:rPr lang="en-US" dirty="0">
                <a:latin typeface="Aarial"/>
              </a:rPr>
              <a:t> quay </a:t>
            </a:r>
            <a:r>
              <a:rPr lang="en-US" dirty="0" err="1">
                <a:latin typeface="Aarial"/>
              </a:rPr>
              <a:t>gọi</a:t>
            </a:r>
            <a:r>
              <a:rPr lang="en-US" dirty="0">
                <a:latin typeface="Aarial"/>
              </a:rPr>
              <a:t> </a:t>
            </a:r>
            <a:r>
              <a:rPr lang="en-US" dirty="0" err="1">
                <a:latin typeface="Aarial"/>
              </a:rPr>
              <a:t>là</a:t>
            </a:r>
            <a:r>
              <a:rPr lang="en-US" dirty="0">
                <a:latin typeface="Aarial"/>
              </a:rPr>
              <a:t> </a:t>
            </a:r>
            <a:r>
              <a:rPr lang="en-US" i="1" dirty="0" err="1">
                <a:latin typeface="Aarial"/>
              </a:rPr>
              <a:t>chiều</a:t>
            </a:r>
            <a:r>
              <a:rPr lang="en-US" i="1" dirty="0">
                <a:latin typeface="Aarial"/>
              </a:rPr>
              <a:t> </a:t>
            </a:r>
            <a:r>
              <a:rPr lang="en-US" i="1" dirty="0" err="1">
                <a:latin typeface="Aarial"/>
              </a:rPr>
              <a:t>dương</a:t>
            </a:r>
            <a:r>
              <a:rPr lang="en-US" dirty="0">
                <a:latin typeface="Aarial"/>
              </a:rPr>
              <a:t>. </a:t>
            </a:r>
            <a:r>
              <a:rPr lang="en-US" dirty="0" err="1">
                <a:latin typeface="Aarial"/>
              </a:rPr>
              <a:t>Thông</a:t>
            </a:r>
            <a:r>
              <a:rPr lang="en-US" dirty="0">
                <a:latin typeface="Aarial"/>
              </a:rPr>
              <a:t> </a:t>
            </a:r>
            <a:r>
              <a:rPr lang="en-US" dirty="0" err="1">
                <a:latin typeface="Aarial"/>
              </a:rPr>
              <a:t>thường</a:t>
            </a:r>
            <a:r>
              <a:rPr lang="en-US" dirty="0">
                <a:latin typeface="Aarial"/>
              </a:rPr>
              <a:t>, ta </a:t>
            </a:r>
            <a:r>
              <a:rPr lang="en-US" dirty="0" err="1">
                <a:latin typeface="Aarial"/>
              </a:rPr>
              <a:t>chọn</a:t>
            </a:r>
            <a:r>
              <a:rPr lang="en-US" dirty="0">
                <a:latin typeface="Aarial"/>
              </a:rPr>
              <a:t> </a:t>
            </a:r>
            <a:r>
              <a:rPr lang="en-US" dirty="0" err="1">
                <a:latin typeface="Aarial"/>
              </a:rPr>
              <a:t>chiều</a:t>
            </a:r>
            <a:r>
              <a:rPr lang="en-US" dirty="0">
                <a:latin typeface="Aarial"/>
              </a:rPr>
              <a:t> </a:t>
            </a:r>
            <a:r>
              <a:rPr lang="en-US" dirty="0" err="1">
                <a:latin typeface="Aarial"/>
              </a:rPr>
              <a:t>dương</a:t>
            </a:r>
            <a:r>
              <a:rPr lang="en-US" dirty="0">
                <a:latin typeface="Aarial"/>
              </a:rPr>
              <a:t> </a:t>
            </a:r>
            <a:r>
              <a:rPr lang="en-US" dirty="0" err="1">
                <a:latin typeface="Aarial"/>
              </a:rPr>
              <a:t>là</a:t>
            </a:r>
            <a:r>
              <a:rPr lang="en-US" dirty="0">
                <a:latin typeface="Aarial"/>
              </a:rPr>
              <a:t> </a:t>
            </a:r>
            <a:r>
              <a:rPr lang="en-US" dirty="0" err="1">
                <a:latin typeface="Aarial"/>
              </a:rPr>
              <a:t>chiều</a:t>
            </a:r>
            <a:r>
              <a:rPr lang="en-US" dirty="0">
                <a:latin typeface="Aarial"/>
              </a:rPr>
              <a:t> </a:t>
            </a:r>
            <a:r>
              <a:rPr lang="en-US" dirty="0" err="1">
                <a:latin typeface="Aarial"/>
              </a:rPr>
              <a:t>ngược</a:t>
            </a:r>
            <a:r>
              <a:rPr lang="en-US" dirty="0">
                <a:latin typeface="Aarial"/>
              </a:rPr>
              <a:t> </a:t>
            </a:r>
            <a:r>
              <a:rPr lang="en-US" dirty="0" err="1">
                <a:latin typeface="Aarial"/>
              </a:rPr>
              <a:t>chiều</a:t>
            </a:r>
            <a:r>
              <a:rPr lang="en-US" dirty="0">
                <a:latin typeface="Aarial"/>
              </a:rPr>
              <a:t> quay </a:t>
            </a:r>
            <a:r>
              <a:rPr lang="en-US" dirty="0" err="1">
                <a:latin typeface="Aarial"/>
              </a:rPr>
              <a:t>của</a:t>
            </a:r>
            <a:r>
              <a:rPr lang="en-US" dirty="0">
                <a:latin typeface="Aarial"/>
              </a:rPr>
              <a:t> </a:t>
            </a:r>
            <a:r>
              <a:rPr lang="en-US" dirty="0" err="1">
                <a:latin typeface="Aarial"/>
              </a:rPr>
              <a:t>kim</a:t>
            </a:r>
            <a:r>
              <a:rPr lang="en-US" dirty="0">
                <a:latin typeface="Aarial"/>
              </a:rPr>
              <a:t> </a:t>
            </a:r>
            <a:r>
              <a:rPr lang="en-US" dirty="0" err="1">
                <a:latin typeface="Aarial"/>
              </a:rPr>
              <a:t>đồng</a:t>
            </a:r>
            <a:r>
              <a:rPr lang="en-US" dirty="0">
                <a:latin typeface="Aarial"/>
              </a:rPr>
              <a:t> </a:t>
            </a:r>
            <a:r>
              <a:rPr lang="en-US" dirty="0" err="1">
                <a:latin typeface="Aarial"/>
              </a:rPr>
              <a:t>hồ</a:t>
            </a:r>
            <a:r>
              <a:rPr lang="en-US" dirty="0">
                <a:latin typeface="Aarial"/>
              </a:rPr>
              <a:t> </a:t>
            </a:r>
            <a:r>
              <a:rPr lang="en-US" dirty="0" err="1">
                <a:latin typeface="Aarial"/>
              </a:rPr>
              <a:t>và</a:t>
            </a:r>
            <a:r>
              <a:rPr lang="en-US" dirty="0">
                <a:latin typeface="Aarial"/>
              </a:rPr>
              <a:t> </a:t>
            </a:r>
            <a:r>
              <a:rPr lang="en-US" dirty="0" err="1">
                <a:latin typeface="Aarial"/>
              </a:rPr>
              <a:t>chiều</a:t>
            </a:r>
            <a:r>
              <a:rPr lang="en-US" dirty="0">
                <a:latin typeface="Aarial"/>
              </a:rPr>
              <a:t> </a:t>
            </a:r>
            <a:r>
              <a:rPr lang="en-US" dirty="0" err="1">
                <a:latin typeface="Aarial"/>
              </a:rPr>
              <a:t>cùng</a:t>
            </a:r>
            <a:r>
              <a:rPr lang="en-US" dirty="0">
                <a:latin typeface="Aarial"/>
              </a:rPr>
              <a:t> </a:t>
            </a:r>
            <a:r>
              <a:rPr lang="en-US" dirty="0" err="1">
                <a:latin typeface="Aarial"/>
              </a:rPr>
              <a:t>chiều</a:t>
            </a:r>
            <a:r>
              <a:rPr lang="en-US" dirty="0">
                <a:latin typeface="Aarial"/>
              </a:rPr>
              <a:t> quay </a:t>
            </a:r>
            <a:r>
              <a:rPr lang="en-US" dirty="0" err="1">
                <a:latin typeface="Aarial"/>
              </a:rPr>
              <a:t>của</a:t>
            </a:r>
            <a:r>
              <a:rPr lang="en-US" dirty="0">
                <a:latin typeface="Aarial"/>
              </a:rPr>
              <a:t> </a:t>
            </a:r>
            <a:r>
              <a:rPr lang="en-US" dirty="0" err="1">
                <a:latin typeface="Aarial"/>
              </a:rPr>
              <a:t>kim</a:t>
            </a:r>
            <a:r>
              <a:rPr lang="en-US" dirty="0">
                <a:latin typeface="Aarial"/>
              </a:rPr>
              <a:t> </a:t>
            </a:r>
            <a:r>
              <a:rPr lang="en-US" dirty="0" err="1">
                <a:latin typeface="Aarial"/>
              </a:rPr>
              <a:t>đồng</a:t>
            </a:r>
            <a:r>
              <a:rPr lang="en-US" dirty="0">
                <a:latin typeface="Aarial"/>
              </a:rPr>
              <a:t> </a:t>
            </a:r>
            <a:r>
              <a:rPr lang="en-US" dirty="0" err="1">
                <a:latin typeface="Aarial"/>
              </a:rPr>
              <a:t>hồ</a:t>
            </a:r>
            <a:r>
              <a:rPr lang="en-US" dirty="0">
                <a:latin typeface="Aarial"/>
              </a:rPr>
              <a:t> </a:t>
            </a:r>
            <a:r>
              <a:rPr lang="en-US" dirty="0" err="1">
                <a:latin typeface="Aarial"/>
              </a:rPr>
              <a:t>gọi</a:t>
            </a:r>
            <a:r>
              <a:rPr lang="en-US" dirty="0">
                <a:latin typeface="Aarial"/>
              </a:rPr>
              <a:t> </a:t>
            </a:r>
            <a:r>
              <a:rPr lang="en-US" dirty="0" err="1">
                <a:latin typeface="Aarial"/>
              </a:rPr>
              <a:t>là</a:t>
            </a:r>
            <a:r>
              <a:rPr lang="en-US" dirty="0">
                <a:latin typeface="Aarial"/>
              </a:rPr>
              <a:t> </a:t>
            </a:r>
            <a:r>
              <a:rPr lang="en-US" i="1" dirty="0" err="1">
                <a:latin typeface="Aarial"/>
              </a:rPr>
              <a:t>chiều</a:t>
            </a:r>
            <a:r>
              <a:rPr lang="en-US" i="1" dirty="0">
                <a:latin typeface="Aarial"/>
              </a:rPr>
              <a:t> </a:t>
            </a:r>
            <a:r>
              <a:rPr lang="en-US" i="1" dirty="0" err="1">
                <a:latin typeface="Aarial"/>
              </a:rPr>
              <a:t>âm</a:t>
            </a:r>
            <a:r>
              <a:rPr lang="en-US" i="1" dirty="0">
                <a:latin typeface="Aarial"/>
              </a:rPr>
              <a:t>.</a:t>
            </a:r>
          </a:p>
          <a:p>
            <a:pPr algn="just"/>
            <a:r>
              <a:rPr lang="en-US" dirty="0">
                <a:latin typeface="Aarial"/>
              </a:rPr>
              <a:t>Cho </a:t>
            </a:r>
            <a:r>
              <a:rPr lang="en-US" dirty="0" err="1">
                <a:latin typeface="Aarial"/>
              </a:rPr>
              <a:t>hai</a:t>
            </a:r>
            <a:r>
              <a:rPr lang="en-US" dirty="0">
                <a:latin typeface="Aarial"/>
              </a:rPr>
              <a:t> </a:t>
            </a:r>
            <a:r>
              <a:rPr lang="en-US" dirty="0" err="1">
                <a:latin typeface="Aarial"/>
              </a:rPr>
              <a:t>tia</a:t>
            </a:r>
            <a:r>
              <a:rPr lang="en-US" dirty="0">
                <a:latin typeface="Aarial"/>
              </a:rPr>
              <a:t> </a:t>
            </a:r>
            <a:r>
              <a:rPr lang="en-US" i="1" dirty="0" err="1">
                <a:latin typeface="Aarial"/>
              </a:rPr>
              <a:t>Ou</a:t>
            </a:r>
            <a:r>
              <a:rPr lang="en-US" i="1" dirty="0">
                <a:latin typeface="Aarial"/>
              </a:rPr>
              <a:t>, </a:t>
            </a:r>
            <a:r>
              <a:rPr lang="en-US" i="1" dirty="0" err="1">
                <a:latin typeface="Aarial"/>
              </a:rPr>
              <a:t>Ov</a:t>
            </a:r>
            <a:r>
              <a:rPr lang="en-US" dirty="0">
                <a:latin typeface="Aarial"/>
              </a:rPr>
              <a:t>. </a:t>
            </a:r>
            <a:r>
              <a:rPr lang="en-US" dirty="0" err="1">
                <a:latin typeface="Aarial"/>
              </a:rPr>
              <a:t>Nếu</a:t>
            </a:r>
            <a:r>
              <a:rPr lang="en-US" dirty="0">
                <a:latin typeface="Aarial"/>
              </a:rPr>
              <a:t> </a:t>
            </a:r>
            <a:r>
              <a:rPr lang="en-US" dirty="0" err="1">
                <a:latin typeface="Aarial"/>
              </a:rPr>
              <a:t>tia</a:t>
            </a:r>
            <a:r>
              <a:rPr lang="en-US" dirty="0">
                <a:latin typeface="Aarial"/>
              </a:rPr>
              <a:t> </a:t>
            </a:r>
            <a:r>
              <a:rPr lang="en-US" i="1" dirty="0">
                <a:latin typeface="Aarial"/>
              </a:rPr>
              <a:t>Om</a:t>
            </a:r>
            <a:r>
              <a:rPr lang="en-US" dirty="0">
                <a:latin typeface="Aarial"/>
              </a:rPr>
              <a:t> quay </a:t>
            </a:r>
            <a:r>
              <a:rPr lang="en-US" dirty="0" err="1">
                <a:latin typeface="Aarial"/>
              </a:rPr>
              <a:t>chỉ</a:t>
            </a:r>
            <a:r>
              <a:rPr lang="en-US" dirty="0">
                <a:latin typeface="Aarial"/>
              </a:rPr>
              <a:t> </a:t>
            </a:r>
            <a:r>
              <a:rPr lang="en-US" dirty="0" err="1">
                <a:latin typeface="Aarial"/>
              </a:rPr>
              <a:t>theo</a:t>
            </a:r>
            <a:r>
              <a:rPr lang="en-US" dirty="0">
                <a:latin typeface="Aarial"/>
              </a:rPr>
              <a:t> </a:t>
            </a:r>
            <a:r>
              <a:rPr lang="en-US" dirty="0" err="1">
                <a:latin typeface="Aarial"/>
              </a:rPr>
              <a:t>chiều</a:t>
            </a:r>
            <a:r>
              <a:rPr lang="en-US" dirty="0">
                <a:latin typeface="Aarial"/>
              </a:rPr>
              <a:t> </a:t>
            </a:r>
            <a:r>
              <a:rPr lang="en-US" dirty="0" err="1">
                <a:latin typeface="Aarial"/>
              </a:rPr>
              <a:t>dương</a:t>
            </a:r>
            <a:r>
              <a:rPr lang="en-US" dirty="0">
                <a:latin typeface="Aarial"/>
              </a:rPr>
              <a:t> (hay </a:t>
            </a:r>
            <a:r>
              <a:rPr lang="en-US" dirty="0" err="1">
                <a:latin typeface="Aarial"/>
              </a:rPr>
              <a:t>chỉ</a:t>
            </a:r>
            <a:r>
              <a:rPr lang="en-US" dirty="0">
                <a:latin typeface="Aarial"/>
              </a:rPr>
              <a:t> </a:t>
            </a:r>
            <a:r>
              <a:rPr lang="en-US" dirty="0" err="1">
                <a:latin typeface="Aarial"/>
              </a:rPr>
              <a:t>theo</a:t>
            </a:r>
            <a:r>
              <a:rPr lang="en-US" dirty="0">
                <a:latin typeface="Aarial"/>
              </a:rPr>
              <a:t> </a:t>
            </a:r>
            <a:r>
              <a:rPr lang="en-US" dirty="0" err="1">
                <a:latin typeface="Aarial"/>
              </a:rPr>
              <a:t>chiều</a:t>
            </a:r>
            <a:r>
              <a:rPr lang="en-US" dirty="0">
                <a:latin typeface="Aarial"/>
              </a:rPr>
              <a:t> </a:t>
            </a:r>
            <a:r>
              <a:rPr lang="en-US" dirty="0" err="1">
                <a:latin typeface="Aarial"/>
              </a:rPr>
              <a:t>âm</a:t>
            </a:r>
            <a:r>
              <a:rPr lang="en-US" dirty="0">
                <a:latin typeface="Aarial"/>
              </a:rPr>
              <a:t>) </a:t>
            </a:r>
            <a:r>
              <a:rPr lang="en-US" dirty="0" err="1">
                <a:latin typeface="Aarial"/>
              </a:rPr>
              <a:t>xuất</a:t>
            </a:r>
            <a:r>
              <a:rPr lang="en-US" dirty="0">
                <a:latin typeface="Aarial"/>
              </a:rPr>
              <a:t> </a:t>
            </a:r>
            <a:r>
              <a:rPr lang="en-US" dirty="0" err="1">
                <a:latin typeface="Aarial"/>
              </a:rPr>
              <a:t>phát</a:t>
            </a:r>
            <a:r>
              <a:rPr lang="en-US" dirty="0">
                <a:latin typeface="Aarial"/>
              </a:rPr>
              <a:t> </a:t>
            </a:r>
            <a:r>
              <a:rPr lang="en-US" dirty="0" err="1">
                <a:latin typeface="Aarial"/>
              </a:rPr>
              <a:t>từ</a:t>
            </a:r>
            <a:r>
              <a:rPr lang="en-US" dirty="0">
                <a:latin typeface="Aarial"/>
              </a:rPr>
              <a:t> </a:t>
            </a:r>
            <a:r>
              <a:rPr lang="en-US" dirty="0" err="1">
                <a:latin typeface="Aarial"/>
              </a:rPr>
              <a:t>tia</a:t>
            </a:r>
            <a:r>
              <a:rPr lang="en-US" dirty="0">
                <a:latin typeface="Aarial"/>
              </a:rPr>
              <a:t> </a:t>
            </a:r>
            <a:r>
              <a:rPr lang="en-US" i="1" dirty="0" err="1">
                <a:latin typeface="Aarial"/>
              </a:rPr>
              <a:t>Ou</a:t>
            </a:r>
            <a:r>
              <a:rPr lang="en-US" dirty="0">
                <a:latin typeface="Aarial"/>
              </a:rPr>
              <a:t> </a:t>
            </a:r>
            <a:r>
              <a:rPr lang="en-US" dirty="0" err="1">
                <a:latin typeface="Aarial"/>
              </a:rPr>
              <a:t>đến</a:t>
            </a:r>
            <a:r>
              <a:rPr lang="en-US" dirty="0">
                <a:latin typeface="Aarial"/>
              </a:rPr>
              <a:t> </a:t>
            </a:r>
            <a:r>
              <a:rPr lang="en-US" dirty="0" err="1">
                <a:latin typeface="Aarial"/>
              </a:rPr>
              <a:t>trùng</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r>
              <a:rPr lang="en-US" i="1" dirty="0" err="1">
                <a:latin typeface="Aarial"/>
              </a:rPr>
              <a:t>Ov</a:t>
            </a:r>
            <a:r>
              <a:rPr lang="en-US" dirty="0">
                <a:latin typeface="Aarial"/>
              </a:rPr>
              <a:t> </a:t>
            </a:r>
            <a:r>
              <a:rPr lang="en-US" dirty="0" err="1">
                <a:latin typeface="Aarial"/>
              </a:rPr>
              <a:t>thì</a:t>
            </a:r>
            <a:r>
              <a:rPr lang="en-US" dirty="0">
                <a:latin typeface="Aarial"/>
              </a:rPr>
              <a:t> ta </a:t>
            </a:r>
            <a:r>
              <a:rPr lang="en-US" dirty="0" err="1">
                <a:latin typeface="Aarial"/>
              </a:rPr>
              <a:t>nói</a:t>
            </a:r>
            <a:r>
              <a:rPr lang="en-US" dirty="0">
                <a:latin typeface="Aarial"/>
              </a:rPr>
              <a:t>: Tia </a:t>
            </a:r>
            <a:r>
              <a:rPr lang="en-US" i="1" dirty="0">
                <a:latin typeface="Aarial"/>
              </a:rPr>
              <a:t>Om</a:t>
            </a:r>
            <a:r>
              <a:rPr lang="en-US" dirty="0">
                <a:latin typeface="Aarial"/>
              </a:rPr>
              <a:t> </a:t>
            </a:r>
            <a:r>
              <a:rPr lang="en-US" dirty="0" err="1">
                <a:latin typeface="Aarial"/>
              </a:rPr>
              <a:t>quét</a:t>
            </a:r>
            <a:r>
              <a:rPr lang="en-US" dirty="0">
                <a:latin typeface="Aarial"/>
              </a:rPr>
              <a:t> </a:t>
            </a:r>
            <a:r>
              <a:rPr lang="en-US" dirty="0" err="1">
                <a:latin typeface="Aarial"/>
              </a:rPr>
              <a:t>một</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r>
              <a:rPr lang="en-US" dirty="0" err="1">
                <a:latin typeface="Aarial"/>
              </a:rPr>
              <a:t>đầu</a:t>
            </a:r>
            <a:r>
              <a:rPr lang="en-US" dirty="0">
                <a:latin typeface="Aarial"/>
              </a:rPr>
              <a:t> </a:t>
            </a:r>
            <a:r>
              <a:rPr lang="en-US" i="1" dirty="0" err="1">
                <a:latin typeface="Aarial"/>
              </a:rPr>
              <a:t>Ou</a:t>
            </a:r>
            <a:r>
              <a:rPr lang="en-US" dirty="0">
                <a:latin typeface="Aarial"/>
              </a:rPr>
              <a:t> </a:t>
            </a:r>
            <a:r>
              <a:rPr lang="en-US" dirty="0" err="1">
                <a:latin typeface="Aarial"/>
              </a:rPr>
              <a:t>và</a:t>
            </a:r>
            <a:r>
              <a:rPr lang="en-US" dirty="0">
                <a:latin typeface="Aarial"/>
              </a:rPr>
              <a:t> </a:t>
            </a:r>
            <a:r>
              <a:rPr lang="en-US" dirty="0" err="1">
                <a:latin typeface="Aarial"/>
              </a:rPr>
              <a:t>tia</a:t>
            </a:r>
            <a:r>
              <a:rPr lang="en-US" dirty="0">
                <a:latin typeface="Aarial"/>
              </a:rPr>
              <a:t> </a:t>
            </a:r>
            <a:r>
              <a:rPr lang="en-US" dirty="0" err="1">
                <a:latin typeface="Aarial"/>
              </a:rPr>
              <a:t>cuối</a:t>
            </a:r>
            <a:r>
              <a:rPr lang="en-US" dirty="0">
                <a:latin typeface="Aarial"/>
              </a:rPr>
              <a:t> </a:t>
            </a:r>
            <a:r>
              <a:rPr lang="en-US" i="1" dirty="0" err="1">
                <a:latin typeface="Aarial"/>
              </a:rPr>
              <a:t>Ov</a:t>
            </a:r>
            <a:r>
              <a:rPr lang="en-US" dirty="0">
                <a:latin typeface="Aarial"/>
              </a:rPr>
              <a:t>, </a:t>
            </a:r>
            <a:r>
              <a:rPr lang="en-US" dirty="0" err="1">
                <a:latin typeface="Aarial"/>
              </a:rPr>
              <a:t>kí</a:t>
            </a:r>
            <a:r>
              <a:rPr lang="en-US" dirty="0">
                <a:latin typeface="Aarial"/>
              </a:rPr>
              <a:t> </a:t>
            </a:r>
            <a:r>
              <a:rPr lang="en-US" dirty="0" err="1">
                <a:latin typeface="Aarial"/>
              </a:rPr>
              <a:t>hiệu</a:t>
            </a:r>
            <a:r>
              <a:rPr lang="en-US" dirty="0">
                <a:latin typeface="Aarial"/>
              </a:rPr>
              <a:t> </a:t>
            </a:r>
            <a:r>
              <a:rPr lang="en-US" dirty="0" err="1">
                <a:latin typeface="Aarial"/>
              </a:rPr>
              <a:t>là</a:t>
            </a:r>
            <a:r>
              <a:rPr lang="en-US" dirty="0">
                <a:latin typeface="Aarial"/>
              </a:rPr>
              <a:t> </a:t>
            </a:r>
            <a:r>
              <a:rPr lang="en-US" i="1" dirty="0">
                <a:latin typeface="Aarial"/>
              </a:rPr>
              <a:t>(</a:t>
            </a:r>
            <a:r>
              <a:rPr lang="en-US" i="1" dirty="0" err="1">
                <a:latin typeface="Aarial"/>
              </a:rPr>
              <a:t>Ou</a:t>
            </a:r>
            <a:r>
              <a:rPr lang="en-US" i="1" dirty="0">
                <a:latin typeface="Aarial"/>
              </a:rPr>
              <a:t>, </a:t>
            </a:r>
            <a:r>
              <a:rPr lang="en-US" i="1" dirty="0" err="1">
                <a:latin typeface="Aarial"/>
              </a:rPr>
              <a:t>Ov</a:t>
            </a:r>
            <a:r>
              <a:rPr lang="en-US" i="1" dirty="0">
                <a:latin typeface="Aarial"/>
              </a:rPr>
              <a:t>).</a:t>
            </a:r>
            <a:endParaRPr lang="en-US" dirty="0">
              <a:latin typeface="Aarial"/>
            </a:endParaRPr>
          </a:p>
          <a:p>
            <a:endParaRPr lang="en-US" dirty="0"/>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37917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0000FF"/>
                </a:solidFill>
                <a:latin typeface="Aarial"/>
                <a:ea typeface="Calibri" panose="020F0502020204030204" pitchFamily="34" charset="0"/>
              </a:rPr>
              <a:t>2) </a:t>
            </a:r>
            <a:r>
              <a:rPr lang="en-US" b="1" dirty="0" err="1">
                <a:solidFill>
                  <a:srgbClr val="0000FF"/>
                </a:solidFill>
                <a:latin typeface="Aarial"/>
              </a:rPr>
              <a:t>Góc</a:t>
            </a:r>
            <a:r>
              <a:rPr lang="en-US" b="1" dirty="0">
                <a:solidFill>
                  <a:srgbClr val="0000FF"/>
                </a:solidFill>
                <a:latin typeface="Aarial"/>
              </a:rPr>
              <a:t> </a:t>
            </a:r>
            <a:r>
              <a:rPr lang="en-US" b="1" dirty="0" err="1">
                <a:solidFill>
                  <a:srgbClr val="0000FF"/>
                </a:solidFill>
                <a:latin typeface="Aarial"/>
              </a:rPr>
              <a:t>hình</a:t>
            </a:r>
            <a:r>
              <a:rPr lang="en-US" b="1" dirty="0">
                <a:solidFill>
                  <a:srgbClr val="0000FF"/>
                </a:solidFill>
                <a:latin typeface="Aarial"/>
              </a:rPr>
              <a:t> </a:t>
            </a:r>
            <a:r>
              <a:rPr lang="en-US" b="1" dirty="0" err="1">
                <a:solidFill>
                  <a:srgbClr val="0000FF"/>
                </a:solidFill>
                <a:latin typeface="Aarial"/>
              </a:rPr>
              <a:t>học</a:t>
            </a:r>
            <a:r>
              <a:rPr lang="en-US" b="1" dirty="0">
                <a:solidFill>
                  <a:srgbClr val="0000FF"/>
                </a:solidFill>
                <a:latin typeface="Aarial"/>
              </a:rPr>
              <a:t> </a:t>
            </a:r>
            <a:r>
              <a:rPr lang="en-US" b="1" dirty="0" err="1">
                <a:solidFill>
                  <a:srgbClr val="0000FF"/>
                </a:solidFill>
                <a:latin typeface="Aarial"/>
              </a:rPr>
              <a:t>và</a:t>
            </a:r>
            <a:r>
              <a:rPr lang="en-US" b="1" dirty="0">
                <a:solidFill>
                  <a:srgbClr val="0000FF"/>
                </a:solidFill>
                <a:latin typeface="Aarial"/>
              </a:rPr>
              <a:t> </a:t>
            </a:r>
            <a:r>
              <a:rPr lang="en-US" b="1" dirty="0" err="1">
                <a:solidFill>
                  <a:srgbClr val="0000FF"/>
                </a:solidFill>
                <a:latin typeface="Aarial"/>
              </a:rPr>
              <a:t>số</a:t>
            </a:r>
            <a:r>
              <a:rPr lang="en-US" b="1" dirty="0">
                <a:solidFill>
                  <a:srgbClr val="0000FF"/>
                </a:solidFill>
                <a:latin typeface="Aarial"/>
              </a:rPr>
              <a:t> </a:t>
            </a:r>
            <a:r>
              <a:rPr lang="en-US" b="1" dirty="0" err="1">
                <a:solidFill>
                  <a:srgbClr val="0000FF"/>
                </a:solidFill>
                <a:latin typeface="Aarial"/>
              </a:rPr>
              <a:t>đo</a:t>
            </a:r>
            <a:r>
              <a:rPr lang="en-US" b="1" dirty="0">
                <a:solidFill>
                  <a:srgbClr val="0000FF"/>
                </a:solidFill>
                <a:latin typeface="Aarial"/>
              </a:rPr>
              <a:t> </a:t>
            </a:r>
            <a:r>
              <a:rPr lang="en-US" b="1" dirty="0" err="1">
                <a:solidFill>
                  <a:srgbClr val="0000FF"/>
                </a:solidFill>
                <a:latin typeface="Aarial"/>
              </a:rPr>
              <a:t>của</a:t>
            </a:r>
            <a:r>
              <a:rPr lang="en-US" b="1" dirty="0">
                <a:solidFill>
                  <a:srgbClr val="0000FF"/>
                </a:solidFill>
                <a:latin typeface="Aarial"/>
              </a:rPr>
              <a:t> </a:t>
            </a:r>
            <a:r>
              <a:rPr lang="en-US" b="1" dirty="0" err="1">
                <a:solidFill>
                  <a:srgbClr val="0000FF"/>
                </a:solidFill>
                <a:latin typeface="Aarial"/>
              </a:rPr>
              <a:t>chúng</a:t>
            </a:r>
            <a:endParaRPr lang="en-US"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a) </a:t>
            </a:r>
            <a:r>
              <a:rPr lang="en-US" b="1" dirty="0" err="1">
                <a:solidFill>
                  <a:srgbClr val="FF0000"/>
                </a:solidFill>
                <a:latin typeface="Aarial"/>
              </a:rPr>
              <a:t>Khái</a:t>
            </a:r>
            <a:r>
              <a:rPr lang="en-US" b="1" dirty="0">
                <a:solidFill>
                  <a:srgbClr val="FF0000"/>
                </a:solidFill>
                <a:latin typeface="Aarial"/>
              </a:rPr>
              <a:t> </a:t>
            </a:r>
            <a:r>
              <a:rPr lang="en-US" b="1" dirty="0" err="1">
                <a:solidFill>
                  <a:srgbClr val="FF0000"/>
                </a:solidFill>
                <a:latin typeface="Aarial"/>
              </a:rPr>
              <a:t>niệm</a:t>
            </a:r>
            <a:r>
              <a:rPr lang="en-US" b="1" dirty="0">
                <a:solidFill>
                  <a:srgbClr val="FF0000"/>
                </a:solidFill>
                <a:latin typeface="Aarial"/>
              </a:rPr>
              <a:t> </a:t>
            </a:r>
            <a:endParaRPr lang="en-US" dirty="0">
              <a:solidFill>
                <a:srgbClr val="FF0000"/>
              </a:solidFill>
              <a:latin typeface="Aarial"/>
            </a:endParaRPr>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latin typeface="Aarial"/>
            </a:endParaRPr>
          </a:p>
          <a:p>
            <a:endParaRPr lang="en-US" dirty="0"/>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9070797B-C4F1-E53F-A186-8CFA9A71E555}"/>
              </a:ext>
            </a:extLst>
          </p:cNvPr>
          <p:cNvPicPr>
            <a:picLocks noChangeAspect="1"/>
          </p:cNvPicPr>
          <p:nvPr/>
        </p:nvPicPr>
        <p:blipFill>
          <a:blip r:embed="rId2"/>
          <a:stretch>
            <a:fillRect/>
          </a:stretch>
        </p:blipFill>
        <p:spPr>
          <a:xfrm>
            <a:off x="265043" y="2502575"/>
            <a:ext cx="11340170" cy="2940670"/>
          </a:xfrm>
          <a:prstGeom prst="rect">
            <a:avLst/>
          </a:prstGeom>
        </p:spPr>
      </p:pic>
      <p:pic>
        <p:nvPicPr>
          <p:cNvPr id="56" name="Picture 55">
            <a:extLst>
              <a:ext uri="{FF2B5EF4-FFF2-40B4-BE49-F238E27FC236}">
                <a16:creationId xmlns:a16="http://schemas.microsoft.com/office/drawing/2014/main" id="{357F38E0-03E5-D538-74E2-7F52E7F914F3}"/>
              </a:ext>
            </a:extLst>
          </p:cNvPr>
          <p:cNvPicPr>
            <a:picLocks noChangeAspect="1"/>
          </p:cNvPicPr>
          <p:nvPr/>
        </p:nvPicPr>
        <p:blipFill>
          <a:blip r:embed="rId3"/>
          <a:stretch>
            <a:fillRect/>
          </a:stretch>
        </p:blipFill>
        <p:spPr>
          <a:xfrm>
            <a:off x="359948" y="5419207"/>
            <a:ext cx="11341805" cy="1122624"/>
          </a:xfrm>
          <a:prstGeom prst="rect">
            <a:avLst/>
          </a:prstGeom>
        </p:spPr>
      </p:pic>
    </p:spTree>
    <p:extLst>
      <p:ext uri="{BB962C8B-B14F-4D97-AF65-F5344CB8AC3E}">
        <p14:creationId xmlns:p14="http://schemas.microsoft.com/office/powerpoint/2010/main" val="432668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up)">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up)">
                                      <p:cBhvr>
                                        <p:cTn id="12"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2)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b) </a:t>
                </a:r>
                <a:r>
                  <a:rPr lang="en-US" b="1" dirty="0" err="1">
                    <a:solidFill>
                      <a:srgbClr val="FF0000"/>
                    </a:solidFill>
                    <a:latin typeface="Aarial"/>
                  </a:rPr>
                  <a:t>Tính</a:t>
                </a:r>
                <a:r>
                  <a:rPr lang="en-US" b="1" dirty="0">
                    <a:solidFill>
                      <a:srgbClr val="FF0000"/>
                    </a:solidFill>
                    <a:latin typeface="Aarial"/>
                  </a:rPr>
                  <a:t> </a:t>
                </a:r>
                <a:r>
                  <a:rPr lang="en-US" b="1" dirty="0" err="1">
                    <a:solidFill>
                      <a:srgbClr val="FF0000"/>
                    </a:solidFill>
                    <a:latin typeface="Aarial"/>
                  </a:rPr>
                  <a:t>chất</a:t>
                </a:r>
                <a:r>
                  <a:rPr lang="en-US" b="1" dirty="0">
                    <a:solidFill>
                      <a:srgbClr val="FF0000"/>
                    </a:solidFill>
                    <a:latin typeface="Aarial"/>
                  </a:rPr>
                  <a:t> </a:t>
                </a:r>
                <a:endParaRPr lang="en-US" dirty="0">
                  <a:solidFill>
                    <a:srgbClr val="FF0000"/>
                  </a:solidFill>
                  <a:latin typeface="Aarial"/>
                </a:endParaRPr>
              </a:p>
              <a:p>
                <a:pPr marL="0" indent="0">
                  <a:buNone/>
                </a:pPr>
                <a:r>
                  <a:rPr lang="en-US" dirty="0" err="1">
                    <a:latin typeface="Aarial"/>
                  </a:rPr>
                  <a:t>Nhận</a:t>
                </a:r>
                <a:r>
                  <a:rPr lang="en-US" dirty="0">
                    <a:latin typeface="Aarial"/>
                  </a:rPr>
                  <a:t> </a:t>
                </a:r>
                <a:r>
                  <a:rPr lang="en-US" dirty="0" err="1">
                    <a:latin typeface="Aarial"/>
                  </a:rPr>
                  <a:t>xét</a:t>
                </a:r>
                <a:r>
                  <a:rPr lang="en-US" dirty="0">
                    <a:latin typeface="Aarial"/>
                  </a:rPr>
                  <a:t>: Quan </a:t>
                </a:r>
                <a:r>
                  <a:rPr lang="en-US" dirty="0" err="1">
                    <a:latin typeface="Aarial"/>
                  </a:rPr>
                  <a:t>sát</a:t>
                </a:r>
                <a:r>
                  <a:rPr lang="en-US" dirty="0">
                    <a:latin typeface="Aarial"/>
                  </a:rPr>
                  <a:t> </a:t>
                </a:r>
                <a:r>
                  <a:rPr lang="en-US" dirty="0" err="1">
                    <a:latin typeface="Aarial"/>
                  </a:rPr>
                  <a:t>Hình</a:t>
                </a:r>
                <a:r>
                  <a:rPr lang="en-US" dirty="0">
                    <a:latin typeface="Aarial"/>
                  </a:rPr>
                  <a:t> 7 ta </a:t>
                </a:r>
                <a:r>
                  <a:rPr lang="en-US" dirty="0" err="1">
                    <a:latin typeface="Aarial"/>
                  </a:rPr>
                  <a:t>thấy</a:t>
                </a:r>
                <a:r>
                  <a:rPr lang="en-US" dirty="0">
                    <a:latin typeface="Aarial"/>
                  </a:rPr>
                  <a:t>: </a:t>
                </a:r>
              </a:p>
              <a:p>
                <a:endParaRPr lang="en-US" dirty="0">
                  <a:latin typeface="Aarial"/>
                </a:endParaRPr>
              </a:p>
              <a:p>
                <a:r>
                  <a:rPr lang="en-US" dirty="0">
                    <a:latin typeface="Aarial"/>
                  </a:rPr>
                  <a:t>Tia Om quay (</a:t>
                </a:r>
                <a:r>
                  <a:rPr lang="en-US" dirty="0" err="1">
                    <a:latin typeface="Aarial"/>
                  </a:rPr>
                  <a:t>chỉ</a:t>
                </a:r>
                <a:r>
                  <a:rPr lang="en-US" dirty="0">
                    <a:latin typeface="Aarial"/>
                  </a:rPr>
                  <a:t> </a:t>
                </a:r>
                <a:r>
                  <a:rPr lang="en-US" dirty="0" err="1">
                    <a:latin typeface="Aarial"/>
                  </a:rPr>
                  <a:t>theo</a:t>
                </a:r>
                <a:r>
                  <a:rPr lang="en-US" dirty="0">
                    <a:latin typeface="Aarial"/>
                  </a:rPr>
                  <a:t> </a:t>
                </a:r>
                <a:r>
                  <a:rPr lang="en-US" dirty="0" err="1">
                    <a:latin typeface="Aarial"/>
                  </a:rPr>
                  <a:t>chiều</a:t>
                </a:r>
                <a:r>
                  <a:rPr lang="en-US" dirty="0">
                    <a:latin typeface="Aarial"/>
                  </a:rPr>
                  <a:t> </a:t>
                </a:r>
                <a:r>
                  <a:rPr lang="en-US" dirty="0" err="1">
                    <a:latin typeface="Aarial"/>
                  </a:rPr>
                  <a:t>dương</a:t>
                </a:r>
                <a:r>
                  <a:rPr lang="en-US" dirty="0">
                    <a:latin typeface="Aarial"/>
                  </a:rPr>
                  <a:t>) </a:t>
                </a:r>
                <a:r>
                  <a:rPr lang="en-US" dirty="0" err="1">
                    <a:latin typeface="Aarial"/>
                  </a:rPr>
                  <a:t>xuất</a:t>
                </a:r>
                <a:r>
                  <a:rPr lang="en-US" dirty="0">
                    <a:latin typeface="Aarial"/>
                  </a:rPr>
                  <a:t> </a:t>
                </a:r>
                <a:r>
                  <a:rPr lang="en-US" dirty="0" err="1">
                    <a:latin typeface="Aarial"/>
                  </a:rPr>
                  <a:t>phát</a:t>
                </a:r>
                <a:r>
                  <a:rPr lang="en-US" dirty="0">
                    <a:latin typeface="Aarial"/>
                  </a:rPr>
                  <a:t> </a:t>
                </a:r>
                <a:r>
                  <a:rPr lang="en-US" dirty="0" err="1">
                    <a:latin typeface="Aarial"/>
                  </a:rPr>
                  <a:t>từ</a:t>
                </a:r>
                <a:r>
                  <a:rPr lang="en-US" dirty="0">
                    <a:latin typeface="Aarial"/>
                  </a:rPr>
                  <a:t> </a:t>
                </a:r>
                <a:r>
                  <a:rPr lang="en-US" dirty="0" err="1">
                    <a:latin typeface="Aarial"/>
                  </a:rPr>
                  <a:t>tia</a:t>
                </a:r>
                <a:r>
                  <a:rPr lang="en-US" dirty="0">
                    <a:latin typeface="Aarial"/>
                  </a:rPr>
                  <a:t> </a:t>
                </a:r>
                <a:r>
                  <a:rPr lang="en-US" i="1" dirty="0" err="1">
                    <a:latin typeface="Aarial"/>
                  </a:rPr>
                  <a:t>Ou</a:t>
                </a:r>
                <a:r>
                  <a:rPr lang="en-US" i="1" dirty="0">
                    <a:latin typeface="Aarial"/>
                  </a:rPr>
                  <a:t> </a:t>
                </a:r>
                <a:r>
                  <a:rPr lang="en-US" dirty="0" err="1">
                    <a:latin typeface="Aarial"/>
                  </a:rPr>
                  <a:t>đến</a:t>
                </a:r>
                <a:r>
                  <a:rPr lang="en-US" dirty="0">
                    <a:latin typeface="Aarial"/>
                  </a:rPr>
                  <a:t> </a:t>
                </a:r>
                <a:r>
                  <a:rPr lang="en-US" dirty="0" err="1">
                    <a:latin typeface="Aarial"/>
                  </a:rPr>
                  <a:t>trùng</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r>
                  <a:rPr lang="en-US" i="1" dirty="0" err="1">
                    <a:latin typeface="Aarial"/>
                  </a:rPr>
                  <a:t>Ov</a:t>
                </a:r>
                <a:r>
                  <a:rPr lang="en-US" dirty="0">
                    <a:latin typeface="Aarial"/>
                  </a:rPr>
                  <a:t> </a:t>
                </a:r>
                <a:r>
                  <a:rPr lang="en-US" dirty="0" err="1">
                    <a:latin typeface="Aarial"/>
                  </a:rPr>
                  <a:t>rồi</a:t>
                </a:r>
                <a:r>
                  <a:rPr lang="en-US" dirty="0">
                    <a:latin typeface="Aarial"/>
                  </a:rPr>
                  <a:t> quay </a:t>
                </a:r>
                <a:r>
                  <a:rPr lang="en-US" dirty="0" err="1">
                    <a:latin typeface="Aarial"/>
                  </a:rPr>
                  <a:t>tiếp</a:t>
                </a:r>
                <a:r>
                  <a:rPr lang="en-US" dirty="0">
                    <a:latin typeface="Aarial"/>
                  </a:rPr>
                  <a:t> </a:t>
                </a:r>
                <a:r>
                  <a:rPr lang="en-US" dirty="0" err="1">
                    <a:latin typeface="Aarial"/>
                  </a:rPr>
                  <a:t>một</a:t>
                </a:r>
                <a:r>
                  <a:rPr lang="en-US" dirty="0">
                    <a:latin typeface="Aarial"/>
                  </a:rPr>
                  <a:t> </a:t>
                </a:r>
                <a:r>
                  <a:rPr lang="en-US" dirty="0" err="1">
                    <a:latin typeface="Aarial"/>
                  </a:rPr>
                  <a:t>số</a:t>
                </a:r>
                <a:r>
                  <a:rPr lang="en-US" dirty="0">
                    <a:latin typeface="Aarial"/>
                  </a:rPr>
                  <a:t> </a:t>
                </a:r>
                <a:r>
                  <a:rPr lang="en-US" dirty="0" err="1">
                    <a:latin typeface="Aarial"/>
                  </a:rPr>
                  <a:t>vòng</a:t>
                </a:r>
                <a:r>
                  <a:rPr lang="en-US" dirty="0">
                    <a:latin typeface="Aarial"/>
                  </a:rPr>
                  <a:t> </a:t>
                </a:r>
                <a:r>
                  <a:rPr lang="en-US" dirty="0" err="1">
                    <a:latin typeface="Aarial"/>
                  </a:rPr>
                  <a:t>đến</a:t>
                </a:r>
                <a:r>
                  <a:rPr lang="en-US" dirty="0">
                    <a:latin typeface="Aarial"/>
                  </a:rPr>
                  <a:t> </a:t>
                </a:r>
                <a:r>
                  <a:rPr lang="en-US" dirty="0" err="1">
                    <a:latin typeface="Aarial"/>
                  </a:rPr>
                  <a:t>trùng</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r>
                  <a:rPr lang="en-US" dirty="0" err="1">
                    <a:latin typeface="Aarial"/>
                  </a:rPr>
                  <a:t>cuối</a:t>
                </a:r>
                <a:r>
                  <a:rPr lang="en-US" dirty="0">
                    <a:latin typeface="Aarial"/>
                  </a:rPr>
                  <a:t> </a:t>
                </a:r>
                <a:r>
                  <a:rPr lang="en-US" i="1" dirty="0" err="1">
                    <a:latin typeface="Aarial"/>
                  </a:rPr>
                  <a:t>Ov</a:t>
                </a:r>
                <a:r>
                  <a:rPr lang="en-US" i="1" dirty="0">
                    <a:latin typeface="Aarial"/>
                  </a:rPr>
                  <a:t>;</a:t>
                </a:r>
                <a:endParaRPr lang="en-US" dirty="0">
                  <a:latin typeface="Aarial"/>
                </a:endParaRPr>
              </a:p>
              <a:p>
                <a:r>
                  <a:rPr lang="en-US" dirty="0">
                    <a:latin typeface="Aarial"/>
                  </a:rPr>
                  <a:t> Tia </a:t>
                </a:r>
                <a:r>
                  <a:rPr lang="en-US" i="1" dirty="0">
                    <a:latin typeface="Aarial"/>
                  </a:rPr>
                  <a:t>Om</a:t>
                </a:r>
                <a:r>
                  <a:rPr lang="en-US" dirty="0">
                    <a:latin typeface="Aarial"/>
                  </a:rPr>
                  <a:t> quay (</a:t>
                </a:r>
                <a:r>
                  <a:rPr lang="en-US" dirty="0" err="1">
                    <a:latin typeface="Aarial"/>
                  </a:rPr>
                  <a:t>chỉ</a:t>
                </a:r>
                <a:r>
                  <a:rPr lang="en-US" dirty="0">
                    <a:latin typeface="Aarial"/>
                  </a:rPr>
                  <a:t> </a:t>
                </a:r>
                <a:r>
                  <a:rPr lang="en-US" dirty="0" err="1">
                    <a:latin typeface="Aarial"/>
                  </a:rPr>
                  <a:t>theo</a:t>
                </a:r>
                <a:r>
                  <a:rPr lang="en-US" dirty="0">
                    <a:latin typeface="Aarial"/>
                  </a:rPr>
                  <a:t> </a:t>
                </a:r>
                <a:r>
                  <a:rPr lang="en-US" dirty="0" err="1">
                    <a:latin typeface="Aarial"/>
                  </a:rPr>
                  <a:t>chiều</a:t>
                </a:r>
                <a:r>
                  <a:rPr lang="en-US" dirty="0">
                    <a:latin typeface="Aarial"/>
                  </a:rPr>
                  <a:t> </a:t>
                </a:r>
                <a:r>
                  <a:rPr lang="en-US" dirty="0" err="1">
                    <a:latin typeface="Aarial"/>
                  </a:rPr>
                  <a:t>dương</a:t>
                </a:r>
                <a:r>
                  <a:rPr lang="en-US" dirty="0">
                    <a:latin typeface="Aarial"/>
                  </a:rPr>
                  <a:t>) </a:t>
                </a:r>
                <a:r>
                  <a:rPr lang="en-US" dirty="0" err="1">
                    <a:latin typeface="Aarial"/>
                  </a:rPr>
                  <a:t>xuất</a:t>
                </a:r>
                <a:r>
                  <a:rPr lang="en-US" dirty="0">
                    <a:latin typeface="Aarial"/>
                  </a:rPr>
                  <a:t> </a:t>
                </a:r>
                <a:r>
                  <a:rPr lang="en-US" dirty="0" err="1">
                    <a:latin typeface="Aarial"/>
                  </a:rPr>
                  <a:t>phát</a:t>
                </a:r>
                <a:r>
                  <a:rPr lang="en-US" dirty="0">
                    <a:latin typeface="Aarial"/>
                  </a:rPr>
                  <a:t> </a:t>
                </a:r>
                <a:r>
                  <a:rPr lang="en-US" dirty="0" err="1">
                    <a:latin typeface="Aarial"/>
                  </a:rPr>
                  <a:t>từ</a:t>
                </a:r>
                <a:r>
                  <a:rPr lang="en-US" dirty="0">
                    <a:latin typeface="Aarial"/>
                  </a:rPr>
                  <a:t> </a:t>
                </a:r>
                <a:r>
                  <a:rPr lang="en-US" dirty="0" err="1">
                    <a:latin typeface="Aarial"/>
                  </a:rPr>
                  <a:t>tia</a:t>
                </a:r>
                <a:r>
                  <a:rPr lang="en-US" dirty="0">
                    <a:latin typeface="Aarial"/>
                  </a:rPr>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𝑂𝑢</m:t>
                    </m:r>
                  </m:oMath>
                </a14:m>
                <a:r>
                  <a:rPr lang="en-US" dirty="0">
                    <a:latin typeface="Aarial"/>
                  </a:rPr>
                  <a:t> </a:t>
                </a:r>
                <a:r>
                  <a:rPr lang="en-US" dirty="0" err="1">
                    <a:latin typeface="Aarial"/>
                  </a:rPr>
                  <a:t>đến</a:t>
                </a:r>
                <a:r>
                  <a:rPr lang="en-US" dirty="0">
                    <a:latin typeface="Aarial"/>
                  </a:rPr>
                  <a:t> </a:t>
                </a:r>
                <a:r>
                  <a:rPr lang="en-US" dirty="0" err="1">
                    <a:latin typeface="Aarial"/>
                  </a:rPr>
                  <a:t>trùng</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𝑂𝑣</m:t>
                    </m:r>
                  </m:oMath>
                </a14:m>
                <a:r>
                  <a:rPr lang="en-US" dirty="0">
                    <a:latin typeface="Aarial"/>
                  </a:rPr>
                  <a:t> </a:t>
                </a:r>
                <a:r>
                  <a:rPr lang="en-US" dirty="0" err="1">
                    <a:latin typeface="Aarial"/>
                  </a:rPr>
                  <a:t>rồi</a:t>
                </a:r>
                <a:r>
                  <a:rPr lang="en-US" dirty="0">
                    <a:latin typeface="Aarial"/>
                  </a:rPr>
                  <a:t> quay </a:t>
                </a:r>
                <a:r>
                  <a:rPr lang="en-US" dirty="0" err="1">
                    <a:latin typeface="Aarial"/>
                  </a:rPr>
                  <a:t>tiếp</a:t>
                </a:r>
                <a:r>
                  <a:rPr lang="en-US" dirty="0">
                    <a:latin typeface="Aarial"/>
                  </a:rPr>
                  <a:t> </a:t>
                </a:r>
                <a:r>
                  <a:rPr lang="en-US" dirty="0" err="1">
                    <a:latin typeface="Aarial"/>
                  </a:rPr>
                  <a:t>một</a:t>
                </a:r>
                <a:r>
                  <a:rPr lang="en-US" dirty="0">
                    <a:latin typeface="Aarial"/>
                  </a:rPr>
                  <a:t> </a:t>
                </a:r>
                <a:r>
                  <a:rPr lang="en-US" dirty="0" err="1">
                    <a:latin typeface="Aarial"/>
                  </a:rPr>
                  <a:t>số</a:t>
                </a:r>
                <a:r>
                  <a:rPr lang="en-US" dirty="0">
                    <a:latin typeface="Aarial"/>
                  </a:rPr>
                  <a:t> </a:t>
                </a:r>
                <a:r>
                  <a:rPr lang="en-US" dirty="0" err="1">
                    <a:latin typeface="Aarial"/>
                  </a:rPr>
                  <a:t>vòng</a:t>
                </a:r>
                <a:r>
                  <a:rPr lang="en-US" dirty="0">
                    <a:latin typeface="Aarial"/>
                  </a:rPr>
                  <a:t> </a:t>
                </a:r>
                <a:r>
                  <a:rPr lang="en-US" dirty="0" err="1">
                    <a:latin typeface="Aarial"/>
                  </a:rPr>
                  <a:t>đến</a:t>
                </a:r>
                <a:r>
                  <a:rPr lang="en-US" dirty="0">
                    <a:latin typeface="Aarial"/>
                  </a:rPr>
                  <a:t> </a:t>
                </a:r>
                <a:r>
                  <a:rPr lang="en-US" dirty="0" err="1">
                    <a:latin typeface="Aarial"/>
                  </a:rPr>
                  <a:t>trùng</a:t>
                </a:r>
                <a:r>
                  <a:rPr lang="en-US" dirty="0">
                    <a:latin typeface="Aarial"/>
                  </a:rPr>
                  <a:t> </a:t>
                </a:r>
                <a:r>
                  <a:rPr lang="en-US" dirty="0" err="1">
                    <a:latin typeface="Aarial"/>
                  </a:rPr>
                  <a:t>với</a:t>
                </a:r>
                <a:r>
                  <a:rPr lang="en-US" dirty="0">
                    <a:latin typeface="Aarial"/>
                  </a:rPr>
                  <a:t> </a:t>
                </a:r>
                <a:r>
                  <a:rPr lang="en-US" dirty="0" err="1">
                    <a:latin typeface="Aarial"/>
                  </a:rPr>
                  <a:t>tia</a:t>
                </a:r>
                <a:r>
                  <a:rPr lang="en-US" dirty="0">
                    <a:latin typeface="Aarial"/>
                  </a:rPr>
                  <a:t> </a:t>
                </a:r>
                <a:r>
                  <a:rPr lang="en-US" dirty="0" err="1">
                    <a:latin typeface="Aarial"/>
                  </a:rPr>
                  <a:t>cuối</a:t>
                </a:r>
                <a:r>
                  <a:rPr lang="en-US" dirty="0">
                    <a:latin typeface="Aarial"/>
                  </a:rPr>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𝑂𝑣</m:t>
                    </m:r>
                  </m:oMath>
                </a14:m>
                <a:r>
                  <a:rPr lang="en-US" dirty="0">
                    <a:latin typeface="Aarial"/>
                  </a:rPr>
                  <a:t> .</a:t>
                </a:r>
              </a:p>
              <a:p>
                <a:endParaRPr lang="en-US" dirty="0"/>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292" t="-2088" r="-155"/>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BA7F42-3DE0-43BC-E9AA-BBFADD549734}"/>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t="16152"/>
          <a:stretch/>
        </p:blipFill>
        <p:spPr bwMode="auto">
          <a:xfrm>
            <a:off x="8325886" y="1719843"/>
            <a:ext cx="3243262" cy="18819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75827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up)">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up)">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2)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b) </a:t>
                </a:r>
                <a:r>
                  <a:rPr lang="en-US" b="1" dirty="0" err="1">
                    <a:solidFill>
                      <a:srgbClr val="FF0000"/>
                    </a:solidFill>
                    <a:latin typeface="Aarial"/>
                  </a:rPr>
                  <a:t>Tính</a:t>
                </a:r>
                <a:r>
                  <a:rPr lang="en-US" b="1" dirty="0">
                    <a:solidFill>
                      <a:srgbClr val="FF0000"/>
                    </a:solidFill>
                    <a:latin typeface="Aarial"/>
                  </a:rPr>
                  <a:t> </a:t>
                </a:r>
                <a:r>
                  <a:rPr lang="en-US" b="1" dirty="0" err="1">
                    <a:solidFill>
                      <a:srgbClr val="FF0000"/>
                    </a:solidFill>
                    <a:latin typeface="Aarial"/>
                  </a:rPr>
                  <a:t>chất</a:t>
                </a:r>
                <a:r>
                  <a:rPr lang="en-US" b="1" dirty="0">
                    <a:solidFill>
                      <a:srgbClr val="FF0000"/>
                    </a:solidFill>
                    <a:latin typeface="Aarial"/>
                  </a:rPr>
                  <a:t> </a:t>
                </a:r>
                <a:endParaRPr lang="en-US" dirty="0"/>
              </a:p>
              <a:p>
                <a:pPr algn="just"/>
                <a:r>
                  <a:rPr lang="en-US" dirty="0" err="1">
                    <a:latin typeface="Aarial"/>
                  </a:rPr>
                  <a:t>Sự</a:t>
                </a:r>
                <a:r>
                  <a:rPr lang="en-US" dirty="0">
                    <a:latin typeface="Aarial"/>
                  </a:rPr>
                  <a:t> </a:t>
                </a:r>
                <a:r>
                  <a:rPr lang="en-US" dirty="0" err="1">
                    <a:latin typeface="Aarial"/>
                  </a:rPr>
                  <a:t>khác</a:t>
                </a:r>
                <a:r>
                  <a:rPr lang="en-US" dirty="0">
                    <a:latin typeface="Aarial"/>
                  </a:rPr>
                  <a:t> </a:t>
                </a:r>
                <a:r>
                  <a:rPr lang="en-US" dirty="0" err="1">
                    <a:latin typeface="Aarial"/>
                  </a:rPr>
                  <a:t>biệt</a:t>
                </a:r>
                <a:r>
                  <a:rPr lang="en-US" dirty="0">
                    <a:latin typeface="Aarial"/>
                  </a:rPr>
                  <a:t> </a:t>
                </a:r>
                <a:r>
                  <a:rPr lang="en-US" dirty="0" err="1">
                    <a:latin typeface="Aarial"/>
                  </a:rPr>
                  <a:t>giữa</a:t>
                </a:r>
                <a:r>
                  <a:rPr lang="en-US" dirty="0">
                    <a:latin typeface="Aarial"/>
                  </a:rPr>
                  <a:t>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 </a:t>
                </a:r>
                <a:r>
                  <a:rPr lang="en-US" dirty="0" err="1">
                    <a:latin typeface="Aarial"/>
                  </a:rPr>
                  <a:t>Ou,Ov</a:t>
                </a:r>
                <a:r>
                  <a:rPr lang="en-US" dirty="0">
                    <a:latin typeface="Aarial"/>
                  </a:rPr>
                  <a:t>), </a:t>
                </a:r>
                <a14:m>
                  <m:oMath xmlns:m="http://schemas.openxmlformats.org/officeDocument/2006/math">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r>
                      <a:rPr lang="en-US" i="1">
                        <a:latin typeface="Cambria Math" panose="02040503050406030204" pitchFamily="18" charset="0"/>
                      </a:rPr>
                      <m:t>)</m:t>
                    </m:r>
                  </m:oMath>
                </a14:m>
                <a:r>
                  <a:rPr lang="en-US" dirty="0">
                    <a:latin typeface="Aarial"/>
                  </a:rPr>
                  <a:t> </a:t>
                </a:r>
                <a:r>
                  <a:rPr lang="en-US" dirty="0" err="1">
                    <a:latin typeface="Aarial"/>
                  </a:rPr>
                  <a:t>chính</a:t>
                </a:r>
                <a:r>
                  <a:rPr lang="en-US" dirty="0">
                    <a:latin typeface="Aarial"/>
                  </a:rPr>
                  <a:t> </a:t>
                </a:r>
                <a:r>
                  <a:rPr lang="en-US" dirty="0" err="1">
                    <a:latin typeface="Aarial"/>
                  </a:rPr>
                  <a:t>là</a:t>
                </a:r>
                <a:r>
                  <a:rPr lang="en-US" dirty="0">
                    <a:latin typeface="Aarial"/>
                  </a:rPr>
                  <a:t> </a:t>
                </a:r>
                <a:r>
                  <a:rPr lang="en-US" dirty="0" err="1">
                    <a:latin typeface="Aarial"/>
                  </a:rPr>
                  <a:t>số</a:t>
                </a:r>
                <a:r>
                  <a:rPr lang="en-US" dirty="0">
                    <a:latin typeface="Aarial"/>
                  </a:rPr>
                  <a:t> </a:t>
                </a:r>
                <a:r>
                  <a:rPr lang="en-US" dirty="0" err="1">
                    <a:latin typeface="Aarial"/>
                  </a:rPr>
                  <a:t>vòng</a:t>
                </a:r>
                <a:r>
                  <a:rPr lang="en-US" dirty="0">
                    <a:latin typeface="Aarial"/>
                  </a:rPr>
                  <a:t> quay </a:t>
                </a:r>
                <a:r>
                  <a:rPr lang="en-US" dirty="0" err="1">
                    <a:latin typeface="Aarial"/>
                  </a:rPr>
                  <a:t>quanh</a:t>
                </a:r>
                <a:r>
                  <a:rPr lang="en-US" dirty="0">
                    <a:latin typeface="Aarial"/>
                  </a:rPr>
                  <a:t> </a:t>
                </a:r>
                <a:r>
                  <a:rPr lang="en-US" dirty="0" err="1">
                    <a:latin typeface="Aarial"/>
                  </a:rPr>
                  <a:t>điểm</a:t>
                </a:r>
                <a:r>
                  <a:rPr lang="en-US" dirty="0">
                    <a:latin typeface="Aarial"/>
                  </a:rPr>
                  <a:t> </a:t>
                </a:r>
                <a:r>
                  <a:rPr lang="en-US" i="1" dirty="0">
                    <a:latin typeface="Aarial"/>
                  </a:rPr>
                  <a:t>O</a:t>
                </a:r>
                <a:r>
                  <a:rPr lang="en-US" dirty="0">
                    <a:latin typeface="Aarial"/>
                  </a:rPr>
                  <a:t>. </a:t>
                </a:r>
              </a:p>
              <a:p>
                <a:pPr algn="just"/>
                <a:r>
                  <a:rPr lang="en-US" dirty="0" err="1">
                    <a:latin typeface="Aarial"/>
                  </a:rPr>
                  <a:t>Vì</a:t>
                </a:r>
                <a:r>
                  <a:rPr lang="en-US" dirty="0">
                    <a:latin typeface="Aarial"/>
                  </a:rPr>
                  <a:t> </a:t>
                </a:r>
                <a:r>
                  <a:rPr lang="en-US" dirty="0" err="1">
                    <a:latin typeface="Aarial"/>
                  </a:rPr>
                  <a:t>vậy</a:t>
                </a:r>
                <a:r>
                  <a:rPr lang="en-US" dirty="0">
                    <a:latin typeface="Aarial"/>
                  </a:rPr>
                  <a:t>, </a:t>
                </a:r>
                <a:r>
                  <a:rPr lang="en-US" dirty="0" err="1">
                    <a:latin typeface="Aarial"/>
                  </a:rPr>
                  <a:t>sự</a:t>
                </a:r>
                <a:r>
                  <a:rPr lang="en-US" dirty="0">
                    <a:latin typeface="Aarial"/>
                  </a:rPr>
                  <a:t> </a:t>
                </a:r>
                <a:r>
                  <a:rPr lang="en-US" dirty="0" err="1">
                    <a:latin typeface="Aarial"/>
                  </a:rPr>
                  <a:t>khác</a:t>
                </a:r>
                <a:r>
                  <a:rPr lang="en-US" dirty="0">
                    <a:latin typeface="Aarial"/>
                  </a:rPr>
                  <a:t> </a:t>
                </a:r>
                <a:r>
                  <a:rPr lang="en-US" dirty="0" err="1">
                    <a:latin typeface="Aarial"/>
                  </a:rPr>
                  <a:t>biệt</a:t>
                </a:r>
                <a:r>
                  <a:rPr lang="en-US" dirty="0">
                    <a:latin typeface="Aarial"/>
                  </a:rPr>
                  <a:t> </a:t>
                </a:r>
                <a:r>
                  <a:rPr lang="en-US" dirty="0" err="1">
                    <a:latin typeface="Aarial"/>
                  </a:rPr>
                  <a:t>giữa</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của</a:t>
                </a:r>
                <a:r>
                  <a:rPr lang="en-US" dirty="0">
                    <a:latin typeface="Aarial"/>
                  </a:rPr>
                  <a:t>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đó</a:t>
                </a:r>
                <a:r>
                  <a:rPr lang="en-US" dirty="0">
                    <a:latin typeface="Aarial"/>
                  </a:rPr>
                  <a:t> </a:t>
                </a:r>
                <a:r>
                  <a:rPr lang="en-US" dirty="0" err="1">
                    <a:latin typeface="Aarial"/>
                  </a:rPr>
                  <a:t>chính</a:t>
                </a:r>
                <a:r>
                  <a:rPr lang="en-US" dirty="0">
                    <a:latin typeface="Aarial"/>
                  </a:rPr>
                  <a:t> </a:t>
                </a:r>
                <a:r>
                  <a:rPr lang="en-US" dirty="0" err="1">
                    <a:latin typeface="Aarial"/>
                  </a:rPr>
                  <a:t>là</a:t>
                </a:r>
                <a:r>
                  <a:rPr lang="en-US" dirty="0">
                    <a:latin typeface="Aarial"/>
                  </a:rPr>
                  <a:t> </a:t>
                </a:r>
                <a:r>
                  <a:rPr lang="en-US" dirty="0" err="1">
                    <a:latin typeface="Aarial"/>
                  </a:rPr>
                  <a:t>bội</a:t>
                </a:r>
                <a:r>
                  <a:rPr lang="en-US" dirty="0">
                    <a:latin typeface="Aarial"/>
                  </a:rPr>
                  <a:t> </a:t>
                </a:r>
                <a:r>
                  <a:rPr lang="en-US" dirty="0" err="1">
                    <a:latin typeface="Aarial"/>
                  </a:rPr>
                  <a:t>nguyên</a:t>
                </a:r>
                <a:r>
                  <a:rPr lang="en-US" dirty="0">
                    <a:latin typeface="Aarial"/>
                  </a:rPr>
                  <a:t> </a:t>
                </a:r>
                <a:r>
                  <a:rPr lang="en-US" dirty="0" err="1">
                    <a:latin typeface="Aarial"/>
                  </a:rPr>
                  <a:t>của</a:t>
                </a:r>
                <a:r>
                  <a:rPr lang="en-US" dirty="0">
                    <a:latin typeface="Aarial"/>
                  </a:rPr>
                  <a:t> 360° </a:t>
                </a:r>
                <a:r>
                  <a:rPr lang="en-US" dirty="0" err="1">
                    <a:latin typeface="Aarial"/>
                  </a:rPr>
                  <a:t>khi</a:t>
                </a:r>
                <a:r>
                  <a:rPr lang="en-US" dirty="0">
                    <a:latin typeface="Aarial"/>
                  </a:rPr>
                  <a:t>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đó</a:t>
                </a:r>
                <a:r>
                  <a:rPr lang="en-US" dirty="0">
                    <a:latin typeface="Aarial"/>
                  </a:rPr>
                  <a:t> </a:t>
                </a:r>
                <a:r>
                  <a:rPr lang="en-US" dirty="0" err="1">
                    <a:latin typeface="Aarial"/>
                  </a:rPr>
                  <a:t>tính</a:t>
                </a:r>
                <a:r>
                  <a:rPr lang="en-US" dirty="0">
                    <a:latin typeface="Aarial"/>
                  </a:rPr>
                  <a:t> </a:t>
                </a:r>
                <a:r>
                  <a:rPr lang="en-US" dirty="0" err="1">
                    <a:latin typeface="Aarial"/>
                  </a:rPr>
                  <a:t>theo</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a:t>
                </a:r>
                <a:r>
                  <a:rPr lang="en-US" dirty="0" err="1">
                    <a:latin typeface="Aarial"/>
                  </a:rPr>
                  <a:t>độ</a:t>
                </a:r>
                <a:r>
                  <a:rPr lang="en-US" dirty="0">
                    <a:latin typeface="Aarial"/>
                  </a:rPr>
                  <a:t> (hay </a:t>
                </a:r>
                <a:r>
                  <a:rPr lang="en-US" dirty="0" err="1">
                    <a:latin typeface="Aarial"/>
                  </a:rPr>
                  <a:t>bội</a:t>
                </a:r>
                <a:r>
                  <a:rPr lang="en-US" dirty="0">
                    <a:latin typeface="Aarial"/>
                  </a:rPr>
                  <a:t> </a:t>
                </a:r>
                <a:r>
                  <a:rPr lang="en-US" dirty="0" err="1">
                    <a:latin typeface="Aarial"/>
                  </a:rPr>
                  <a:t>nguyên</a:t>
                </a:r>
                <a:r>
                  <a:rPr lang="en-US" dirty="0">
                    <a:latin typeface="Aarial"/>
                  </a:rPr>
                  <a:t> </a:t>
                </a:r>
                <a:r>
                  <a:rPr lang="en-US" dirty="0" err="1">
                    <a:latin typeface="Aarial"/>
                  </a:rPr>
                  <a:t>của</a:t>
                </a:r>
                <a:r>
                  <a:rPr lang="en-US" dirty="0">
                    <a:latin typeface="Aarial"/>
                  </a:rPr>
                  <a:t> </a:t>
                </a:r>
                <a14:m>
                  <m:oMath xmlns:m="http://schemas.openxmlformats.org/officeDocument/2006/math">
                    <m:r>
                      <a:rPr lang="en-US" i="1">
                        <a:latin typeface="Cambria Math" panose="02040503050406030204" pitchFamily="18" charset="0"/>
                      </a:rPr>
                      <m:t>2</m:t>
                    </m:r>
                    <m:r>
                      <a:rPr lang="en-US" i="1">
                        <a:latin typeface="Cambria Math" panose="02040503050406030204" pitchFamily="18" charset="0"/>
                      </a:rPr>
                      <m:t>𝜋</m:t>
                    </m:r>
                  </m:oMath>
                </a14:m>
                <a:r>
                  <a:rPr lang="en-US" dirty="0">
                    <a:latin typeface="Aarial"/>
                  </a:rPr>
                  <a:t> rad </a:t>
                </a:r>
                <a:r>
                  <a:rPr lang="en-US" dirty="0" err="1">
                    <a:latin typeface="Aarial"/>
                  </a:rPr>
                  <a:t>khi</a:t>
                </a:r>
                <a:r>
                  <a:rPr lang="en-US" dirty="0">
                    <a:latin typeface="Aarial"/>
                  </a:rPr>
                  <a:t>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đó</a:t>
                </a:r>
                <a:r>
                  <a:rPr lang="en-US" dirty="0">
                    <a:latin typeface="Aarial"/>
                  </a:rPr>
                  <a:t> </a:t>
                </a:r>
                <a:r>
                  <a:rPr lang="en-US" dirty="0" err="1">
                    <a:latin typeface="Aarial"/>
                  </a:rPr>
                  <a:t>tính</a:t>
                </a:r>
                <a:r>
                  <a:rPr lang="en-US" dirty="0">
                    <a:latin typeface="Aarial"/>
                  </a:rPr>
                  <a:t> </a:t>
                </a:r>
                <a:r>
                  <a:rPr lang="en-US" dirty="0" err="1">
                    <a:latin typeface="Aarial"/>
                  </a:rPr>
                  <a:t>theo</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radian).</a:t>
                </a:r>
              </a:p>
              <a:p>
                <a:pPr marL="0" indent="0" algn="just">
                  <a:buNone/>
                </a:pPr>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189" t="-2088" r="-129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05920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up)">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2)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b) </a:t>
                </a:r>
                <a:r>
                  <a:rPr lang="en-US" b="1" dirty="0" err="1">
                    <a:solidFill>
                      <a:srgbClr val="FF0000"/>
                    </a:solidFill>
                    <a:latin typeface="Aarial"/>
                  </a:rPr>
                  <a:t>Tính</a:t>
                </a:r>
                <a:r>
                  <a:rPr lang="en-US" b="1" dirty="0">
                    <a:solidFill>
                      <a:srgbClr val="FF0000"/>
                    </a:solidFill>
                    <a:latin typeface="Aarial"/>
                  </a:rPr>
                  <a:t> </a:t>
                </a:r>
                <a:r>
                  <a:rPr lang="en-US" b="1" dirty="0" err="1">
                    <a:solidFill>
                      <a:srgbClr val="FF0000"/>
                    </a:solidFill>
                    <a:latin typeface="Aarial"/>
                  </a:rPr>
                  <a:t>chất</a:t>
                </a:r>
                <a:r>
                  <a:rPr lang="en-US" b="1" dirty="0">
                    <a:solidFill>
                      <a:srgbClr val="FF0000"/>
                    </a:solidFill>
                    <a:latin typeface="Aarial"/>
                  </a:rPr>
                  <a:t> </a:t>
                </a:r>
                <a:endParaRPr lang="en-US" dirty="0"/>
              </a:p>
              <a:p>
                <a:r>
                  <a:rPr lang="en-US" dirty="0">
                    <a:latin typeface="Aarial"/>
                  </a:rPr>
                  <a:t>Cho </a:t>
                </a:r>
                <a:r>
                  <a:rPr lang="en-US" dirty="0" err="1">
                    <a:latin typeface="Aarial"/>
                  </a:rPr>
                  <a:t>hai</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𝑂𝑣</m:t>
                        </m:r>
                      </m:e>
                    </m:d>
                  </m:oMath>
                </a14:m>
                <a:r>
                  <a:rPr lang="en-US" dirty="0">
                    <a:latin typeface="Aarial"/>
                  </a:rPr>
                  <a:t>, </a:t>
                </a:r>
                <a14:m>
                  <m:oMath xmlns:m="http://schemas.openxmlformats.org/officeDocument/2006/math">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e>
                    </m:d>
                  </m:oMath>
                </a14:m>
                <a:r>
                  <a:rPr lang="en-US" dirty="0">
                    <a:latin typeface="Aarial"/>
                  </a:rPr>
                  <a:t> </a:t>
                </a:r>
                <a:r>
                  <a:rPr lang="en-US" dirty="0" err="1">
                    <a:latin typeface="Aarial"/>
                  </a:rPr>
                  <a:t>có</a:t>
                </a:r>
                <a:r>
                  <a:rPr lang="en-US" dirty="0">
                    <a:latin typeface="Aarial"/>
                  </a:rPr>
                  <a:t> </a:t>
                </a:r>
                <a:r>
                  <a:rPr lang="en-US" dirty="0" err="1">
                    <a:latin typeface="Aarial"/>
                  </a:rPr>
                  <a:t>tia</a:t>
                </a:r>
                <a:r>
                  <a:rPr lang="en-US" dirty="0">
                    <a:latin typeface="Aarial"/>
                  </a:rPr>
                  <a:t> </a:t>
                </a:r>
                <a:r>
                  <a:rPr lang="en-US" dirty="0" err="1">
                    <a:latin typeface="Aarial"/>
                  </a:rPr>
                  <a:t>đầu</a:t>
                </a:r>
                <a:r>
                  <a:rPr lang="en-US" dirty="0">
                    <a:latin typeface="Aarial"/>
                  </a:rPr>
                  <a:t> </a:t>
                </a:r>
                <a:r>
                  <a:rPr lang="en-US" dirty="0" err="1">
                    <a:latin typeface="Aarial"/>
                  </a:rPr>
                  <a:t>trùng</a:t>
                </a:r>
                <a:r>
                  <a:rPr lang="en-US" dirty="0">
                    <a:latin typeface="Aarial"/>
                  </a:rPr>
                  <a:t> </a:t>
                </a:r>
                <a:r>
                  <a:rPr lang="en-US" dirty="0" err="1">
                    <a:latin typeface="Aarial"/>
                  </a:rPr>
                  <a:t>nhau</a:t>
                </a:r>
                <a:r>
                  <a:rPr lang="en-US" dirty="0">
                    <a:latin typeface="Aarial"/>
                  </a:rPr>
                  <a: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𝑂𝑢</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oMath>
                </a14:m>
                <a:r>
                  <a:rPr lang="en-US" dirty="0">
                    <a:latin typeface="Aarial"/>
                  </a:rPr>
                  <a:t>, </a:t>
                </a:r>
                <a:r>
                  <a:rPr lang="en-US" dirty="0" err="1">
                    <a:latin typeface="Aarial"/>
                  </a:rPr>
                  <a:t>tia</a:t>
                </a:r>
                <a:r>
                  <a:rPr lang="en-US" dirty="0">
                    <a:latin typeface="Aarial"/>
                  </a:rPr>
                  <a:t> </a:t>
                </a:r>
                <a:r>
                  <a:rPr lang="en-US" dirty="0" err="1">
                    <a:latin typeface="Aarial"/>
                  </a:rPr>
                  <a:t>cuối</a:t>
                </a:r>
                <a:r>
                  <a:rPr lang="en-US" dirty="0">
                    <a:latin typeface="Aarial"/>
                  </a:rPr>
                  <a:t> </a:t>
                </a:r>
                <a:r>
                  <a:rPr lang="en-US" dirty="0" err="1">
                    <a:latin typeface="Aarial"/>
                  </a:rPr>
                  <a:t>trùng</a:t>
                </a:r>
                <a:r>
                  <a:rPr lang="en-US" dirty="0">
                    <a:latin typeface="Aarial"/>
                  </a:rPr>
                  <a:t> </a:t>
                </a:r>
                <a:r>
                  <a:rPr lang="en-US" dirty="0" err="1">
                    <a:latin typeface="Aarial"/>
                  </a:rPr>
                  <a:t>nhau</a:t>
                </a:r>
                <a:r>
                  <a:rPr lang="en-US" dirty="0">
                    <a:latin typeface="Aarial"/>
                  </a:rPr>
                  <a: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r>
                      <a:rPr lang="en-US" i="1">
                        <a:latin typeface="Cambria Math" panose="02040503050406030204" pitchFamily="18" charset="0"/>
                      </a:rPr>
                      <m:t>)</m:t>
                    </m:r>
                  </m:oMath>
                </a14:m>
                <a:r>
                  <a:rPr lang="en-US" dirty="0">
                    <a:latin typeface="Aarial"/>
                  </a:rPr>
                  <a:t>. Khi </a:t>
                </a:r>
                <a:r>
                  <a:rPr lang="en-US" dirty="0" err="1">
                    <a:latin typeface="Aarial"/>
                  </a:rPr>
                  <a:t>đó</a:t>
                </a:r>
                <a:r>
                  <a:rPr lang="en-US" dirty="0">
                    <a:latin typeface="Aarial"/>
                  </a:rPr>
                  <a:t>, </a:t>
                </a:r>
                <a:r>
                  <a:rPr lang="en-US" dirty="0" err="1">
                    <a:latin typeface="Aarial"/>
                  </a:rPr>
                  <a:t>nếu</a:t>
                </a:r>
                <a:r>
                  <a:rPr lang="en-US" dirty="0">
                    <a:latin typeface="Aarial"/>
                  </a:rPr>
                  <a:t> </a:t>
                </a:r>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a:t>
                </a:r>
                <a:r>
                  <a:rPr lang="en-US" dirty="0" err="1">
                    <a:latin typeface="Aarial"/>
                  </a:rPr>
                  <a:t>đo</a:t>
                </a:r>
                <a:r>
                  <a:rPr lang="en-US" dirty="0">
                    <a:latin typeface="Aarial"/>
                  </a:rPr>
                  <a:t> </a:t>
                </a:r>
                <a:r>
                  <a:rPr lang="en-US" dirty="0" err="1">
                    <a:latin typeface="Aarial"/>
                  </a:rPr>
                  <a:t>là</a:t>
                </a:r>
                <a:r>
                  <a:rPr lang="en-US" dirty="0">
                    <a:latin typeface="Aarial"/>
                  </a:rPr>
                  <a:t> </a:t>
                </a:r>
                <a:r>
                  <a:rPr lang="en-US" dirty="0" err="1">
                    <a:latin typeface="Aarial"/>
                  </a:rPr>
                  <a:t>độ</a:t>
                </a:r>
                <a:r>
                  <a:rPr lang="en-US" dirty="0">
                    <a:latin typeface="Aarial"/>
                  </a:rPr>
                  <a:t> </a:t>
                </a:r>
                <a:r>
                  <a:rPr lang="en-US" dirty="0" err="1">
                    <a:latin typeface="Aarial"/>
                  </a:rPr>
                  <a:t>thì</a:t>
                </a:r>
                <a:r>
                  <a:rPr lang="en-US" dirty="0">
                    <a:latin typeface="Aarial"/>
                  </a:rPr>
                  <a:t> ta </a:t>
                </a:r>
                <a:r>
                  <a:rPr lang="en-US" dirty="0" err="1">
                    <a:latin typeface="Aarial"/>
                  </a:rPr>
                  <a:t>có</a:t>
                </a:r>
                <a:r>
                  <a:rPr lang="en-US" dirty="0">
                    <a:latin typeface="Aarial"/>
                  </a:rPr>
                  <a:t>:</a:t>
                </a:r>
              </a:p>
              <a:p>
                <a:pPr marL="0" indent="0" algn="ctr">
                  <a:buNone/>
                </a:pP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e>
                    </m:d>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36</m:t>
                    </m:r>
                    <m:sSup>
                      <m:sSupPr>
                        <m:ctrlPr>
                          <a:rPr lang="en-US" i="1">
                            <a:latin typeface="Cambria Math" panose="02040503050406030204" pitchFamily="18" charset="0"/>
                          </a:rPr>
                        </m:ctrlPr>
                      </m:sSupPr>
                      <m:e>
                        <m:r>
                          <a:rPr lang="en-US" i="1">
                            <a:latin typeface="Cambria Math" panose="02040503050406030204" pitchFamily="18" charset="0"/>
                          </a:rPr>
                          <m:t>0</m:t>
                        </m:r>
                      </m:e>
                      <m:sup>
                        <m:r>
                          <a:rPr lang="en-US" i="1">
                            <a:latin typeface="Cambria Math" panose="02040503050406030204" pitchFamily="18" charset="0"/>
                          </a:rPr>
                          <m:t>°</m:t>
                        </m:r>
                      </m:sup>
                    </m:sSup>
                  </m:oMath>
                </a14:m>
                <a:r>
                  <a:rPr lang="en-US" dirty="0" err="1">
                    <a:latin typeface="Aarial"/>
                  </a:rPr>
                  <a:t>với</a:t>
                </a:r>
                <a:r>
                  <a:rPr lang="en-US" dirty="0">
                    <a:latin typeface="Aarial"/>
                  </a:rPr>
                  <a:t> k </a:t>
                </a:r>
                <a:r>
                  <a:rPr lang="en-US" dirty="0" err="1">
                    <a:latin typeface="Aarial"/>
                  </a:rPr>
                  <a:t>là</a:t>
                </a:r>
                <a:r>
                  <a:rPr lang="en-US" dirty="0">
                    <a:latin typeface="Aarial"/>
                  </a:rPr>
                  <a:t> </a:t>
                </a:r>
                <a:r>
                  <a:rPr lang="en-US" dirty="0" err="1">
                    <a:latin typeface="Aarial"/>
                  </a:rPr>
                  <a:t>số</a:t>
                </a:r>
                <a:r>
                  <a:rPr lang="en-US" dirty="0">
                    <a:latin typeface="Aarial"/>
                  </a:rPr>
                  <a:t> </a:t>
                </a:r>
                <a:r>
                  <a:rPr lang="en-US" dirty="0" err="1">
                    <a:latin typeface="Aarial"/>
                  </a:rPr>
                  <a:t>nguyên</a:t>
                </a:r>
                <a:endParaRPr lang="en-US" dirty="0">
                  <a:latin typeface="Aarial"/>
                </a:endParaRPr>
              </a:p>
              <a:p>
                <a:r>
                  <a:rPr lang="en-US" dirty="0" err="1">
                    <a:latin typeface="Aarial"/>
                  </a:rPr>
                  <a:t>Nếu</a:t>
                </a:r>
                <a:r>
                  <a:rPr lang="en-US" dirty="0">
                    <a:latin typeface="Aarial"/>
                  </a:rPr>
                  <a:t> </a:t>
                </a:r>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đơn</a:t>
                </a:r>
                <a:r>
                  <a:rPr lang="en-US" dirty="0">
                    <a:latin typeface="Aarial"/>
                  </a:rPr>
                  <a:t> </a:t>
                </a:r>
                <a:r>
                  <a:rPr lang="en-US" dirty="0" err="1">
                    <a:latin typeface="Aarial"/>
                  </a:rPr>
                  <a:t>vị</a:t>
                </a:r>
                <a:r>
                  <a:rPr lang="en-US" dirty="0">
                    <a:latin typeface="Aarial"/>
                  </a:rPr>
                  <a:t> </a:t>
                </a:r>
                <a:r>
                  <a:rPr lang="en-US" dirty="0" err="1">
                    <a:latin typeface="Aarial"/>
                  </a:rPr>
                  <a:t>đo</a:t>
                </a:r>
                <a:r>
                  <a:rPr lang="en-US" dirty="0">
                    <a:latin typeface="Aarial"/>
                  </a:rPr>
                  <a:t> </a:t>
                </a:r>
                <a:r>
                  <a:rPr lang="en-US" dirty="0" err="1">
                    <a:latin typeface="Aarial"/>
                  </a:rPr>
                  <a:t>là</a:t>
                </a:r>
                <a:r>
                  <a:rPr lang="en-US" dirty="0">
                    <a:latin typeface="Aarial"/>
                  </a:rPr>
                  <a:t> radian </a:t>
                </a:r>
                <a:r>
                  <a:rPr lang="en-US" dirty="0" err="1">
                    <a:latin typeface="Aarial"/>
                  </a:rPr>
                  <a:t>thì</a:t>
                </a:r>
                <a:r>
                  <a:rPr lang="en-US" dirty="0">
                    <a:latin typeface="Aarial"/>
                  </a:rPr>
                  <a:t> </a:t>
                </a:r>
                <a:r>
                  <a:rPr lang="en-US" dirty="0" err="1">
                    <a:latin typeface="Aarial"/>
                  </a:rPr>
                  <a:t>công</a:t>
                </a:r>
                <a:r>
                  <a:rPr lang="en-US" dirty="0">
                    <a:latin typeface="Aarial"/>
                  </a:rPr>
                  <a:t> </a:t>
                </a:r>
                <a:r>
                  <a:rPr lang="en-US" dirty="0" err="1">
                    <a:latin typeface="Aarial"/>
                  </a:rPr>
                  <a:t>thức</a:t>
                </a:r>
                <a:r>
                  <a:rPr lang="en-US" dirty="0">
                    <a:latin typeface="Aarial"/>
                  </a:rPr>
                  <a:t> </a:t>
                </a:r>
                <a:r>
                  <a:rPr lang="en-US" dirty="0" err="1">
                    <a:latin typeface="Aarial"/>
                  </a:rPr>
                  <a:t>trên</a:t>
                </a:r>
                <a:r>
                  <a:rPr lang="en-US" dirty="0">
                    <a:latin typeface="Aarial"/>
                  </a:rPr>
                  <a:t> </a:t>
                </a:r>
                <a:r>
                  <a:rPr lang="en-US" dirty="0" err="1">
                    <a:latin typeface="Aarial"/>
                  </a:rPr>
                  <a:t>có</a:t>
                </a:r>
                <a:r>
                  <a:rPr lang="en-US" dirty="0">
                    <a:latin typeface="Aarial"/>
                  </a:rPr>
                  <a:t> </a:t>
                </a:r>
                <a:r>
                  <a:rPr lang="en-US" dirty="0" err="1">
                    <a:latin typeface="Aarial"/>
                  </a:rPr>
                  <a:t>thể</a:t>
                </a:r>
                <a:r>
                  <a:rPr lang="en-US" dirty="0">
                    <a:latin typeface="Aarial"/>
                  </a:rPr>
                  <a:t> </a:t>
                </a:r>
                <a:r>
                  <a:rPr lang="en-US" dirty="0" err="1">
                    <a:latin typeface="Aarial"/>
                  </a:rPr>
                  <a:t>viết</a:t>
                </a:r>
                <a:r>
                  <a:rPr lang="en-US" dirty="0">
                    <a:latin typeface="Aarial"/>
                  </a:rPr>
                  <a:t> </a:t>
                </a:r>
                <a:r>
                  <a:rPr lang="en-US" dirty="0" err="1">
                    <a:latin typeface="Aarial"/>
                  </a:rPr>
                  <a:t>như</a:t>
                </a:r>
                <a:r>
                  <a:rPr lang="en-US" dirty="0">
                    <a:latin typeface="Aarial"/>
                  </a:rPr>
                  <a:t> </a:t>
                </a:r>
                <a:r>
                  <a:rPr lang="en-US" dirty="0" err="1">
                    <a:latin typeface="Aarial"/>
                  </a:rPr>
                  <a:t>sau</a:t>
                </a:r>
                <a:r>
                  <a:rPr lang="en-US" dirty="0">
                    <a:latin typeface="Aarial"/>
                  </a:rPr>
                  <a:t>:</a:t>
                </a:r>
              </a:p>
              <a:p>
                <a:pPr marL="0" indent="0" algn="ctr">
                  <a:buNone/>
                </a:pP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𝑢</m:t>
                            </m:r>
                          </m:e>
                          <m:sup>
                            <m:r>
                              <a:rPr lang="en-US" i="1">
                                <a:latin typeface="Cambria Math" panose="02040503050406030204" pitchFamily="18" charset="0"/>
                              </a:rPr>
                              <m:t>′</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𝑂</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m:t>
                            </m:r>
                          </m:sup>
                        </m:sSup>
                      </m:e>
                    </m:d>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 </m:t>
                    </m:r>
                  </m:oMath>
                </a14:m>
                <a:r>
                  <a:rPr lang="en-US" dirty="0">
                    <a:latin typeface="Aarial"/>
                  </a:rPr>
                  <a:t> </a:t>
                </a:r>
                <a:r>
                  <a:rPr lang="en-US" dirty="0" err="1">
                    <a:latin typeface="Aarial"/>
                  </a:rPr>
                  <a:t>với</a:t>
                </a:r>
                <a:r>
                  <a:rPr lang="en-US" dirty="0">
                    <a:latin typeface="Aarial"/>
                  </a:rPr>
                  <a:t> k </a:t>
                </a:r>
                <a:r>
                  <a:rPr lang="en-US" dirty="0" err="1">
                    <a:latin typeface="Aarial"/>
                  </a:rPr>
                  <a:t>là</a:t>
                </a:r>
                <a:r>
                  <a:rPr lang="en-US" dirty="0">
                    <a:latin typeface="Aarial"/>
                  </a:rPr>
                  <a:t> </a:t>
                </a:r>
                <a:r>
                  <a:rPr lang="en-US" dirty="0" err="1">
                    <a:latin typeface="Aarial"/>
                  </a:rPr>
                  <a:t>số</a:t>
                </a:r>
                <a:r>
                  <a:rPr lang="en-US" dirty="0">
                    <a:latin typeface="Aarial"/>
                  </a:rPr>
                  <a:t> </a:t>
                </a:r>
                <a:r>
                  <a:rPr lang="en-US" dirty="0" err="1">
                    <a:latin typeface="Aarial"/>
                  </a:rPr>
                  <a:t>nguyên</a:t>
                </a:r>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189" t="-2088" b="-1720"/>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774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up)">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up)">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up)">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I. </a:t>
            </a:r>
            <a:r>
              <a:rPr lang="en-US" sz="3200" b="1" dirty="0" err="1">
                <a:solidFill>
                  <a:srgbClr val="000099"/>
                </a:solidFill>
                <a:ea typeface="Calibri" panose="020F0502020204030204" pitchFamily="34" charset="0"/>
                <a:cs typeface="Times New Roman" panose="02020603050405020304" pitchFamily="18" charset="0"/>
              </a:rPr>
              <a:t>Góc</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lượng</a:t>
            </a:r>
            <a:r>
              <a:rPr lang="en-US"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a typeface="Calibri" panose="020F0502020204030204" pitchFamily="34" charset="0"/>
                <a:cs typeface="Times New Roman" panose="02020603050405020304" pitchFamily="18" charset="0"/>
              </a:rPr>
              <a:t>giác</a:t>
            </a:r>
            <a:endParaRPr lang="en-US" sz="3200" dirty="0">
              <a:solidFill>
                <a:srgbClr val="000099"/>
              </a:solidFill>
              <a:ea typeface="Calibri" panose="020F0502020204030204" pitchFamily="34"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34746" y="1455172"/>
                <a:ext cx="11792211" cy="4962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00FF"/>
                    </a:solidFill>
                    <a:latin typeface="Aarial"/>
                    <a:ea typeface="Calibri" panose="020F0502020204030204" pitchFamily="34" charset="0"/>
                  </a:rPr>
                  <a:t>2) </a:t>
                </a:r>
                <a:r>
                  <a:rPr lang="en-US" sz="2800" b="1" dirty="0" err="1">
                    <a:solidFill>
                      <a:srgbClr val="0000FF"/>
                    </a:solidFill>
                    <a:latin typeface="Aarial"/>
                  </a:rPr>
                  <a:t>Góc</a:t>
                </a:r>
                <a:r>
                  <a:rPr lang="en-US" sz="2800" b="1" dirty="0">
                    <a:solidFill>
                      <a:srgbClr val="0000FF"/>
                    </a:solidFill>
                    <a:latin typeface="Aarial"/>
                  </a:rPr>
                  <a:t> </a:t>
                </a:r>
                <a:r>
                  <a:rPr lang="en-US" sz="2800" b="1" dirty="0" err="1">
                    <a:solidFill>
                      <a:srgbClr val="0000FF"/>
                    </a:solidFill>
                    <a:latin typeface="Aarial"/>
                  </a:rPr>
                  <a:t>hình</a:t>
                </a:r>
                <a:r>
                  <a:rPr lang="en-US" sz="2800" b="1" dirty="0">
                    <a:solidFill>
                      <a:srgbClr val="0000FF"/>
                    </a:solidFill>
                    <a:latin typeface="Aarial"/>
                  </a:rPr>
                  <a:t> </a:t>
                </a:r>
                <a:r>
                  <a:rPr lang="en-US" sz="2800" b="1" dirty="0" err="1">
                    <a:solidFill>
                      <a:srgbClr val="0000FF"/>
                    </a:solidFill>
                    <a:latin typeface="Aarial"/>
                  </a:rPr>
                  <a:t>học</a:t>
                </a:r>
                <a:r>
                  <a:rPr lang="en-US" sz="2800" b="1" dirty="0">
                    <a:solidFill>
                      <a:srgbClr val="0000FF"/>
                    </a:solidFill>
                    <a:latin typeface="Aarial"/>
                  </a:rPr>
                  <a:t> </a:t>
                </a:r>
                <a:r>
                  <a:rPr lang="en-US" sz="2800" b="1" dirty="0" err="1">
                    <a:solidFill>
                      <a:srgbClr val="0000FF"/>
                    </a:solidFill>
                    <a:latin typeface="Aarial"/>
                  </a:rPr>
                  <a:t>và</a:t>
                </a:r>
                <a:r>
                  <a:rPr lang="en-US" sz="2800" b="1" dirty="0">
                    <a:solidFill>
                      <a:srgbClr val="0000FF"/>
                    </a:solidFill>
                    <a:latin typeface="Aarial"/>
                  </a:rPr>
                  <a:t> </a:t>
                </a:r>
                <a:r>
                  <a:rPr lang="en-US" sz="2800" b="1" dirty="0" err="1">
                    <a:solidFill>
                      <a:srgbClr val="0000FF"/>
                    </a:solidFill>
                    <a:latin typeface="Aarial"/>
                  </a:rPr>
                  <a:t>số</a:t>
                </a:r>
                <a:r>
                  <a:rPr lang="en-US" sz="2800" b="1" dirty="0">
                    <a:solidFill>
                      <a:srgbClr val="0000FF"/>
                    </a:solidFill>
                    <a:latin typeface="Aarial"/>
                  </a:rPr>
                  <a:t> </a:t>
                </a:r>
                <a:r>
                  <a:rPr lang="en-US" sz="2800" b="1" dirty="0" err="1">
                    <a:solidFill>
                      <a:srgbClr val="0000FF"/>
                    </a:solidFill>
                    <a:latin typeface="Aarial"/>
                  </a:rPr>
                  <a:t>đo</a:t>
                </a:r>
                <a:r>
                  <a:rPr lang="en-US" sz="2800" b="1" dirty="0">
                    <a:solidFill>
                      <a:srgbClr val="0000FF"/>
                    </a:solidFill>
                    <a:latin typeface="Aarial"/>
                  </a:rPr>
                  <a:t> </a:t>
                </a:r>
                <a:r>
                  <a:rPr lang="en-US" sz="2800" b="1" dirty="0" err="1">
                    <a:solidFill>
                      <a:srgbClr val="0000FF"/>
                    </a:solidFill>
                    <a:latin typeface="Aarial"/>
                  </a:rPr>
                  <a:t>của</a:t>
                </a:r>
                <a:r>
                  <a:rPr lang="en-US" sz="2800" b="1" dirty="0">
                    <a:solidFill>
                      <a:srgbClr val="0000FF"/>
                    </a:solidFill>
                    <a:latin typeface="Aarial"/>
                  </a:rPr>
                  <a:t> </a:t>
                </a:r>
                <a:r>
                  <a:rPr lang="en-US" sz="2800" b="1" dirty="0" err="1">
                    <a:solidFill>
                      <a:srgbClr val="0000FF"/>
                    </a:solidFill>
                    <a:latin typeface="Aarial"/>
                  </a:rPr>
                  <a:t>chúng</a:t>
                </a:r>
                <a:endParaRPr lang="en-US" sz="2800" dirty="0">
                  <a:solidFill>
                    <a:srgbClr val="0000FF"/>
                  </a:solidFill>
                  <a:latin typeface="Aarial"/>
                </a:endParaRPr>
              </a:p>
              <a:p>
                <a:pPr marL="0" indent="0">
                  <a:buNone/>
                </a:pPr>
                <a:r>
                  <a:rPr lang="en-US" i="1" dirty="0">
                    <a:latin typeface="Aarial"/>
                  </a:rPr>
                  <a:t> </a:t>
                </a:r>
                <a:r>
                  <a:rPr lang="en-US" b="1" dirty="0">
                    <a:solidFill>
                      <a:srgbClr val="FF0000"/>
                    </a:solidFill>
                    <a:latin typeface="Aarial"/>
                  </a:rPr>
                  <a:t>b) </a:t>
                </a:r>
                <a:r>
                  <a:rPr lang="en-US" b="1" dirty="0" err="1">
                    <a:solidFill>
                      <a:srgbClr val="FF0000"/>
                    </a:solidFill>
                    <a:latin typeface="Aarial"/>
                  </a:rPr>
                  <a:t>Tính</a:t>
                </a:r>
                <a:r>
                  <a:rPr lang="en-US" b="1" dirty="0">
                    <a:solidFill>
                      <a:srgbClr val="FF0000"/>
                    </a:solidFill>
                    <a:latin typeface="Aarial"/>
                  </a:rPr>
                  <a:t> </a:t>
                </a:r>
                <a:r>
                  <a:rPr lang="en-US" b="1" dirty="0" err="1">
                    <a:solidFill>
                      <a:srgbClr val="FF0000"/>
                    </a:solidFill>
                    <a:latin typeface="Aarial"/>
                  </a:rPr>
                  <a:t>chất</a:t>
                </a:r>
                <a:r>
                  <a:rPr lang="en-US" b="1" dirty="0">
                    <a:solidFill>
                      <a:srgbClr val="FF0000"/>
                    </a:solidFill>
                    <a:latin typeface="Aarial"/>
                  </a:rPr>
                  <a:t> </a:t>
                </a:r>
                <a:endParaRPr lang="en-US" dirty="0"/>
              </a:p>
              <a:p>
                <a:r>
                  <a:rPr lang="en-US" dirty="0" err="1">
                    <a:latin typeface="Aarial"/>
                  </a:rPr>
                  <a:t>Người</a:t>
                </a:r>
                <a:r>
                  <a:rPr lang="en-US" dirty="0">
                    <a:latin typeface="Aarial"/>
                  </a:rPr>
                  <a:t> ta </a:t>
                </a:r>
                <a:r>
                  <a:rPr lang="en-US" dirty="0" err="1">
                    <a:latin typeface="Aarial"/>
                  </a:rPr>
                  <a:t>có</a:t>
                </a:r>
                <a:r>
                  <a:rPr lang="en-US" dirty="0">
                    <a:latin typeface="Aarial"/>
                  </a:rPr>
                  <a:t> </a:t>
                </a:r>
                <a:r>
                  <a:rPr lang="en-US" dirty="0" err="1">
                    <a:latin typeface="Aarial"/>
                  </a:rPr>
                  <a:t>thể</a:t>
                </a:r>
                <a:r>
                  <a:rPr lang="en-US" dirty="0">
                    <a:latin typeface="Aarial"/>
                  </a:rPr>
                  <a:t> </a:t>
                </a:r>
                <a:r>
                  <a:rPr lang="en-US" dirty="0" err="1">
                    <a:latin typeface="Aarial"/>
                  </a:rPr>
                  <a:t>chứng</a:t>
                </a:r>
                <a:r>
                  <a:rPr lang="en-US" dirty="0">
                    <a:latin typeface="Aarial"/>
                  </a:rPr>
                  <a:t> </a:t>
                </a:r>
                <a:r>
                  <a:rPr lang="en-US" dirty="0" err="1">
                    <a:latin typeface="Aarial"/>
                  </a:rPr>
                  <a:t>minh</a:t>
                </a:r>
                <a:r>
                  <a:rPr lang="en-US" dirty="0">
                    <a:latin typeface="Aarial"/>
                  </a:rPr>
                  <a:t> </a:t>
                </a:r>
                <a:r>
                  <a:rPr lang="en-US" dirty="0" err="1">
                    <a:latin typeface="Aarial"/>
                  </a:rPr>
                  <a:t>được</a:t>
                </a:r>
                <a:r>
                  <a:rPr lang="en-US" dirty="0">
                    <a:latin typeface="Aarial"/>
                  </a:rPr>
                  <a:t> </a:t>
                </a:r>
                <a:r>
                  <a:rPr lang="en-US" dirty="0" err="1">
                    <a:latin typeface="Aarial"/>
                  </a:rPr>
                  <a:t>định</a:t>
                </a:r>
                <a:r>
                  <a:rPr lang="en-US" dirty="0">
                    <a:latin typeface="Aarial"/>
                  </a:rPr>
                  <a:t> </a:t>
                </a:r>
                <a:r>
                  <a:rPr lang="en-US" dirty="0" err="1">
                    <a:latin typeface="Aarial"/>
                  </a:rPr>
                  <a:t>lí</a:t>
                </a:r>
                <a:r>
                  <a:rPr lang="en-US" dirty="0">
                    <a:latin typeface="Aarial"/>
                  </a:rPr>
                  <a:t> </a:t>
                </a:r>
                <a:r>
                  <a:rPr lang="en-US" dirty="0" err="1">
                    <a:latin typeface="Aarial"/>
                  </a:rPr>
                  <a:t>sau</a:t>
                </a:r>
                <a:r>
                  <a:rPr lang="en-US" dirty="0">
                    <a:latin typeface="Aarial"/>
                  </a:rPr>
                  <a:t>, </a:t>
                </a:r>
                <a:r>
                  <a:rPr lang="en-US" dirty="0" err="1">
                    <a:latin typeface="Aarial"/>
                  </a:rPr>
                  <a:t>gọi</a:t>
                </a:r>
                <a:r>
                  <a:rPr lang="en-US" dirty="0">
                    <a:latin typeface="Aarial"/>
                  </a:rPr>
                  <a:t> </a:t>
                </a:r>
                <a:r>
                  <a:rPr lang="en-US" dirty="0" err="1">
                    <a:latin typeface="Aarial"/>
                  </a:rPr>
                  <a:t>là</a:t>
                </a:r>
                <a:r>
                  <a:rPr lang="en-US" dirty="0">
                    <a:latin typeface="Aarial"/>
                  </a:rPr>
                  <a:t> </a:t>
                </a:r>
                <a:r>
                  <a:rPr lang="en-US" dirty="0" err="1">
                    <a:latin typeface="Aarial"/>
                  </a:rPr>
                  <a:t>hệ</a:t>
                </a:r>
                <a:r>
                  <a:rPr lang="en-US" dirty="0">
                    <a:latin typeface="Aarial"/>
                  </a:rPr>
                  <a:t> </a:t>
                </a:r>
                <a:r>
                  <a:rPr lang="en-US" dirty="0" err="1">
                    <a:latin typeface="Aarial"/>
                  </a:rPr>
                  <a:t>thức</a:t>
                </a:r>
                <a:r>
                  <a:rPr lang="en-US" dirty="0">
                    <a:latin typeface="Aarial"/>
                  </a:rPr>
                  <a:t> </a:t>
                </a:r>
                <a:r>
                  <a:rPr lang="en-US" dirty="0" err="1">
                    <a:latin typeface="Aarial"/>
                  </a:rPr>
                  <a:t>Chasles</a:t>
                </a:r>
                <a:r>
                  <a:rPr lang="en-US" dirty="0">
                    <a:latin typeface="Aarial"/>
                  </a:rPr>
                  <a:t> (Sa-</a:t>
                </a:r>
                <a:r>
                  <a:rPr lang="en-US" dirty="0" err="1">
                    <a:latin typeface="Aarial"/>
                  </a:rPr>
                  <a:t>lơ</a:t>
                </a:r>
                <a:r>
                  <a:rPr lang="en-US" dirty="0">
                    <a:latin typeface="Aarial"/>
                  </a:rPr>
                  <a:t>) </a:t>
                </a:r>
                <a:r>
                  <a:rPr lang="en-US" dirty="0" err="1">
                    <a:latin typeface="Aarial"/>
                  </a:rPr>
                  <a:t>về</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a:t>
                </a:r>
              </a:p>
              <a:p>
                <a:r>
                  <a:rPr lang="en-US" dirty="0" err="1">
                    <a:latin typeface="Aarial"/>
                  </a:rPr>
                  <a:t>Với</a:t>
                </a:r>
                <a:r>
                  <a:rPr lang="en-US" dirty="0">
                    <a:latin typeface="Aarial"/>
                  </a:rPr>
                  <a:t> </a:t>
                </a:r>
                <a:r>
                  <a:rPr lang="en-US" dirty="0" err="1">
                    <a:latin typeface="Aarial"/>
                  </a:rPr>
                  <a:t>ba</a:t>
                </a:r>
                <a:r>
                  <a:rPr lang="en-US" dirty="0">
                    <a:latin typeface="Aarial"/>
                  </a:rPr>
                  <a:t> </a:t>
                </a:r>
                <a:r>
                  <a:rPr lang="en-US" dirty="0" err="1">
                    <a:latin typeface="Aarial"/>
                  </a:rPr>
                  <a:t>tia</a:t>
                </a:r>
                <a:r>
                  <a:rPr lang="en-US" dirty="0">
                    <a:latin typeface="Aarial"/>
                  </a:rPr>
                  <a:t> </a:t>
                </a:r>
                <a:r>
                  <a:rPr lang="en-US" dirty="0" err="1">
                    <a:latin typeface="Aarial"/>
                  </a:rPr>
                  <a:t>tuỳ</a:t>
                </a:r>
                <a:r>
                  <a:rPr lang="en-US" dirty="0">
                    <a:latin typeface="Aarial"/>
                  </a:rPr>
                  <a:t> ý </a:t>
                </a:r>
                <a14:m>
                  <m:oMath xmlns:m="http://schemas.openxmlformats.org/officeDocument/2006/math">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r>
                      <a:rPr lang="en-US" i="1">
                        <a:latin typeface="Cambria Math" panose="02040503050406030204" pitchFamily="18" charset="0"/>
                      </a:rPr>
                      <m:t>𝑂𝑤</m:t>
                    </m:r>
                  </m:oMath>
                </a14:m>
                <a:r>
                  <a:rPr lang="en-US" dirty="0">
                    <a:latin typeface="Aarial"/>
                  </a:rPr>
                  <a:t>ta </a:t>
                </a:r>
                <a:r>
                  <a:rPr lang="en-US" dirty="0" err="1">
                    <a:latin typeface="Aarial"/>
                  </a:rPr>
                  <a:t>có</a:t>
                </a:r>
                <a:endParaRPr lang="en-US" dirty="0">
                  <a:latin typeface="Aarial"/>
                </a:endParaRP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r>
                        <a:rPr lang="en-US" i="1">
                          <a:latin typeface="Cambria Math" panose="02040503050406030204" pitchFamily="18" charset="0"/>
                        </a:rPr>
                        <m:t>𝑂𝑣</m:t>
                      </m:r>
                      <m:r>
                        <a:rPr lang="en-US" i="1">
                          <a:latin typeface="Cambria Math" panose="02040503050406030204" pitchFamily="18" charset="0"/>
                        </a:rPr>
                        <m:t>,</m:t>
                      </m:r>
                      <m:r>
                        <a:rPr lang="en-US" i="1">
                          <a:latin typeface="Cambria Math" panose="02040503050406030204" pitchFamily="18" charset="0"/>
                        </a:rPr>
                        <m:t>𝑂𝑤</m:t>
                      </m:r>
                      <m:r>
                        <a:rPr lang="en-US" i="1">
                          <a:latin typeface="Cambria Math" panose="02040503050406030204" pitchFamily="18" charset="0"/>
                        </a:rPr>
                        <m:t>)=(</m:t>
                      </m:r>
                      <m:r>
                        <a:rPr lang="en-US" i="1">
                          <a:latin typeface="Cambria Math" panose="02040503050406030204" pitchFamily="18" charset="0"/>
                        </a:rPr>
                        <m:t>𝑂𝑢</m:t>
                      </m:r>
                      <m:r>
                        <a:rPr lang="en-US" i="1">
                          <a:latin typeface="Cambria Math" panose="02040503050406030204" pitchFamily="18" charset="0"/>
                        </a:rPr>
                        <m:t>,</m:t>
                      </m:r>
                      <m:r>
                        <a:rPr lang="en-US" i="1">
                          <a:latin typeface="Cambria Math" panose="02040503050406030204" pitchFamily="18" charset="0"/>
                        </a:rPr>
                        <m:t>𝑂𝑤</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r>
                        <a:rPr lang="en-US" i="1">
                          <a:latin typeface="Cambria Math" panose="02040503050406030204" pitchFamily="18" charset="0"/>
                        </a:rPr>
                        <m:t>).</m:t>
                      </m:r>
                    </m:oMath>
                  </m:oMathPara>
                </a14:m>
                <a:endParaRPr lang="en-US" dirty="0">
                  <a:latin typeface="Aarial"/>
                </a:endParaRPr>
              </a:p>
              <a:p>
                <a:pPr marL="0" lvl="0" indent="0" algn="just">
                  <a:lnSpc>
                    <a:spcPct val="112000"/>
                  </a:lnSpc>
                  <a:spcBef>
                    <a:spcPts val="300"/>
                  </a:spcBef>
                  <a:spcAft>
                    <a:spcPts val="300"/>
                  </a:spcAft>
                  <a:buClr>
                    <a:srgbClr val="0000FF"/>
                  </a:buClr>
                  <a:buNone/>
                </a:pPr>
                <a:endParaRPr lang="en-US" sz="2800" dirty="0">
                  <a:solidFill>
                    <a:prstClr val="black"/>
                  </a:solidFill>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34746" y="1455172"/>
                <a:ext cx="11792211" cy="4962420"/>
              </a:xfrm>
              <a:prstGeom prst="rect">
                <a:avLst/>
              </a:prstGeom>
              <a:blipFill>
                <a:blip r:embed="rId2"/>
                <a:stretch>
                  <a:fillRect l="-1189" t="-2088"/>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0528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up)">
                                      <p:cBhvr>
                                        <p:cTn id="22" dur="500"/>
                                        <p:tgtEl>
                                          <p:spTgt spid="7">
                                            <p:txEl>
                                              <p:pRg st="3" end="3"/>
                                            </p:txEl>
                                          </p:spTgt>
                                        </p:tgtEl>
                                      </p:cBhvr>
                                    </p:animEffect>
                                  </p:childTnLst>
                                </p:cTn>
                              </p:par>
                              <p:par>
                                <p:cTn id="23" presetID="22" presetClass="entr" presetSubtype="1" fill="hold"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wipe(up)">
                                      <p:cBhvr>
                                        <p:cTn id="25"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963</TotalTime>
  <Words>1715</Words>
  <Application>Microsoft Office PowerPoint</Application>
  <PresentationFormat>Widescreen</PresentationFormat>
  <Paragraphs>125</Paragraphs>
  <Slides>20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HGPSoeiKakugothicUB</vt:lpstr>
      <vt:lpstr>Yu Gothic</vt:lpstr>
      <vt:lpstr>Aarial</vt:lpstr>
      <vt:lpstr>Arial</vt:lpstr>
      <vt:lpstr>Baumans</vt:lpstr>
      <vt:lpstr>Calibri</vt:lpstr>
      <vt:lpstr>Calibri Light</vt:lpstr>
      <vt:lpstr>Cambria Math</vt:lpstr>
      <vt:lpstr>Georgia Pro Cond Black</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 Hung</dc:creator>
  <cp:lastModifiedBy>KCOM</cp:lastModifiedBy>
  <cp:revision>154</cp:revision>
  <cp:lastPrinted>2023-04-28T05:43:14Z</cp:lastPrinted>
  <dcterms:created xsi:type="dcterms:W3CDTF">2023-03-24T14:43:27Z</dcterms:created>
  <dcterms:modified xsi:type="dcterms:W3CDTF">2023-08-05T07:59:48Z</dcterms:modified>
</cp:coreProperties>
</file>