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5" r:id="rId3"/>
    <p:sldId id="268" r:id="rId4"/>
    <p:sldId id="266" r:id="rId5"/>
    <p:sldId id="269" r:id="rId6"/>
    <p:sldId id="270" r:id="rId7"/>
    <p:sldId id="271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892" autoAdjust="0"/>
    <p:restoredTop sz="94681" autoAdjust="0"/>
  </p:normalViewPr>
  <p:slideViewPr>
    <p:cSldViewPr snapToGrid="0">
      <p:cViewPr varScale="1">
        <p:scale>
          <a:sx n="65" d="100"/>
          <a:sy n="65" d="100"/>
        </p:scale>
        <p:origin x="38" y="4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3.%20BAI%20TAP%20REN%20LUYEN%20THEO%20SGK.pptx" TargetMode="External"/><Relationship Id="rId2" Type="http://schemas.openxmlformats.org/officeDocument/2006/relationships/hyperlink" Target="2.%20PHAN%20DANG%20TOAN%20CO%20BAN%20THEO%20SGK.pptx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hyperlink" Target="4.%20BAI%20TAP%20MO%20RONG,%20UNG%20DUNG%20THUC%20TE.pptx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AA4431C0-79D0-40C5-A1F9-87034A2E1981}"/>
              </a:ext>
            </a:extLst>
          </p:cNvPr>
          <p:cNvSpPr/>
          <p:nvPr/>
        </p:nvSpPr>
        <p:spPr>
          <a:xfrm>
            <a:off x="3587384" y="2099218"/>
            <a:ext cx="7114971" cy="364435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Arrow: Pentagon 117">
            <a:extLst>
              <a:ext uri="{FF2B5EF4-FFF2-40B4-BE49-F238E27FC236}">
                <a16:creationId xmlns:a16="http://schemas.microsoft.com/office/drawing/2014/main" id="{81EFB34A-F7D8-4558-96A0-5773D8E60731}"/>
              </a:ext>
            </a:extLst>
          </p:cNvPr>
          <p:cNvSpPr/>
          <p:nvPr/>
        </p:nvSpPr>
        <p:spPr>
          <a:xfrm rot="10800000">
            <a:off x="4024788" y="3188781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Arrow: Pentagon 119">
            <a:extLst>
              <a:ext uri="{FF2B5EF4-FFF2-40B4-BE49-F238E27FC236}">
                <a16:creationId xmlns:a16="http://schemas.microsoft.com/office/drawing/2014/main" id="{77CF683C-5980-4602-AB7A-D9CDFC753A08}"/>
              </a:ext>
            </a:extLst>
          </p:cNvPr>
          <p:cNvSpPr/>
          <p:nvPr/>
        </p:nvSpPr>
        <p:spPr>
          <a:xfrm rot="10800000">
            <a:off x="4103568" y="3911758"/>
            <a:ext cx="6198724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Arrow: Pentagon 120">
            <a:extLst>
              <a:ext uri="{FF2B5EF4-FFF2-40B4-BE49-F238E27FC236}">
                <a16:creationId xmlns:a16="http://schemas.microsoft.com/office/drawing/2014/main" id="{7C5E35EE-C97A-4758-9A39-CF61681144C2}"/>
              </a:ext>
            </a:extLst>
          </p:cNvPr>
          <p:cNvSpPr/>
          <p:nvPr/>
        </p:nvSpPr>
        <p:spPr>
          <a:xfrm rot="10800000">
            <a:off x="4031232" y="4579995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Arrow: Pentagon 116">
            <a:extLst>
              <a:ext uri="{FF2B5EF4-FFF2-40B4-BE49-F238E27FC236}">
                <a16:creationId xmlns:a16="http://schemas.microsoft.com/office/drawing/2014/main" id="{3EF0ED97-B7C5-4710-9D14-B26B576DC6D9}"/>
              </a:ext>
            </a:extLst>
          </p:cNvPr>
          <p:cNvSpPr/>
          <p:nvPr/>
        </p:nvSpPr>
        <p:spPr>
          <a:xfrm rot="10800000">
            <a:off x="4019792" y="2520243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AE3BA33-FCB9-48F8-92F2-102878D1547E}"/>
              </a:ext>
            </a:extLst>
          </p:cNvPr>
          <p:cNvGrpSpPr/>
          <p:nvPr/>
        </p:nvGrpSpPr>
        <p:grpSpPr>
          <a:xfrm>
            <a:off x="1322638" y="175791"/>
            <a:ext cx="10052616" cy="1007276"/>
            <a:chOff x="633430" y="193012"/>
            <a:chExt cx="10052616" cy="1072853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2B53AA17-8B42-48DD-B71C-D6AC7B905F63}"/>
                </a:ext>
              </a:extLst>
            </p:cNvPr>
            <p:cNvSpPr txBox="1"/>
            <p:nvPr/>
          </p:nvSpPr>
          <p:spPr>
            <a:xfrm>
              <a:off x="3342024" y="307685"/>
              <a:ext cx="7281978" cy="8850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2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: ĐƯỜNG 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THẲNG VÀ MẶT PHẲNG SONG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SONG</a:t>
              </a:r>
              <a:endPara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5C2EBB6-D98F-471E-B0D7-FB1B3E144830}"/>
                </a:ext>
              </a:extLst>
            </p:cNvPr>
            <p:cNvGrpSpPr/>
            <p:nvPr/>
          </p:nvGrpSpPr>
          <p:grpSpPr>
            <a:xfrm>
              <a:off x="633430" y="193012"/>
              <a:ext cx="10052616" cy="1072853"/>
              <a:chOff x="633430" y="193012"/>
              <a:chExt cx="10052616" cy="1072853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48EE28C9-9886-4BC6-A96A-0DB2879DA850}"/>
                  </a:ext>
                </a:extLst>
              </p:cNvPr>
              <p:cNvGrpSpPr/>
              <p:nvPr/>
            </p:nvGrpSpPr>
            <p:grpSpPr>
              <a:xfrm>
                <a:off x="667123" y="193012"/>
                <a:ext cx="10018923" cy="1072853"/>
                <a:chOff x="2366495" y="4969977"/>
                <a:chExt cx="8562194" cy="1120362"/>
              </a:xfrm>
            </p:grpSpPr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FBFE03CB-71EF-4379-B2F5-587AEBB41B10}"/>
                    </a:ext>
                  </a:extLst>
                </p:cNvPr>
                <p:cNvSpPr/>
                <p:nvPr/>
              </p:nvSpPr>
              <p:spPr>
                <a:xfrm>
                  <a:off x="2366495" y="4969977"/>
                  <a:ext cx="8562194" cy="1120362"/>
                </a:xfrm>
                <a:custGeom>
                  <a:avLst/>
                  <a:gdLst>
                    <a:gd name="connsiteX0" fmla="*/ 0 w 9231691"/>
                    <a:gd name="connsiteY0" fmla="*/ 0 h 1081886"/>
                    <a:gd name="connsiteX1" fmla="*/ 1672212 w 9231691"/>
                    <a:gd name="connsiteY1" fmla="*/ 0 h 1081886"/>
                    <a:gd name="connsiteX2" fmla="*/ 2248019 w 9231691"/>
                    <a:gd name="connsiteY2" fmla="*/ 995707 h 1081886"/>
                    <a:gd name="connsiteX3" fmla="*/ 9231691 w 9231691"/>
                    <a:gd name="connsiteY3" fmla="*/ 995707 h 1081886"/>
                    <a:gd name="connsiteX4" fmla="*/ 9231691 w 9231691"/>
                    <a:gd name="connsiteY4" fmla="*/ 1081886 h 1081886"/>
                    <a:gd name="connsiteX5" fmla="*/ 0 w 9231691"/>
                    <a:gd name="connsiteY5" fmla="*/ 1081886 h 1081886"/>
                    <a:gd name="connsiteX6" fmla="*/ 36573 w 9231691"/>
                    <a:gd name="connsiteY6" fmla="*/ 829371 h 1081886"/>
                    <a:gd name="connsiteX7" fmla="*/ 50139 w 9231691"/>
                    <a:gd name="connsiteY7" fmla="*/ 540943 h 1081886"/>
                    <a:gd name="connsiteX8" fmla="*/ 36573 w 9231691"/>
                    <a:gd name="connsiteY8" fmla="*/ 252515 h 1081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31691" h="1081886">
                      <a:moveTo>
                        <a:pt x="0" y="0"/>
                      </a:moveTo>
                      <a:lnTo>
                        <a:pt x="1672212" y="0"/>
                      </a:lnTo>
                      <a:lnTo>
                        <a:pt x="2248019" y="995707"/>
                      </a:lnTo>
                      <a:lnTo>
                        <a:pt x="9231691" y="995707"/>
                      </a:lnTo>
                      <a:lnTo>
                        <a:pt x="9231691" y="1081886"/>
                      </a:lnTo>
                      <a:lnTo>
                        <a:pt x="0" y="1081886"/>
                      </a:lnTo>
                      <a:lnTo>
                        <a:pt x="36573" y="829371"/>
                      </a:lnTo>
                      <a:cubicBezTo>
                        <a:pt x="45468" y="736206"/>
                        <a:pt x="50139" y="639744"/>
                        <a:pt x="50139" y="540943"/>
                      </a:cubicBezTo>
                      <a:cubicBezTo>
                        <a:pt x="50139" y="442143"/>
                        <a:pt x="45468" y="345680"/>
                        <a:pt x="36573" y="252515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578D2D83-7523-4BE6-92DF-3596A73B8C8A}"/>
                    </a:ext>
                  </a:extLst>
                </p:cNvPr>
                <p:cNvSpPr/>
                <p:nvPr/>
              </p:nvSpPr>
              <p:spPr>
                <a:xfrm>
                  <a:off x="2562998" y="4969977"/>
                  <a:ext cx="8365690" cy="1081886"/>
                </a:xfrm>
                <a:custGeom>
                  <a:avLst/>
                  <a:gdLst>
                    <a:gd name="connsiteX0" fmla="*/ 0 w 9231691"/>
                    <a:gd name="connsiteY0" fmla="*/ 0 h 1081886"/>
                    <a:gd name="connsiteX1" fmla="*/ 1672212 w 9231691"/>
                    <a:gd name="connsiteY1" fmla="*/ 0 h 1081886"/>
                    <a:gd name="connsiteX2" fmla="*/ 2248019 w 9231691"/>
                    <a:gd name="connsiteY2" fmla="*/ 995707 h 1081886"/>
                    <a:gd name="connsiteX3" fmla="*/ 9231691 w 9231691"/>
                    <a:gd name="connsiteY3" fmla="*/ 995707 h 1081886"/>
                    <a:gd name="connsiteX4" fmla="*/ 9231691 w 9231691"/>
                    <a:gd name="connsiteY4" fmla="*/ 1081886 h 1081886"/>
                    <a:gd name="connsiteX5" fmla="*/ 0 w 9231691"/>
                    <a:gd name="connsiteY5" fmla="*/ 1081886 h 1081886"/>
                    <a:gd name="connsiteX6" fmla="*/ 36573 w 9231691"/>
                    <a:gd name="connsiteY6" fmla="*/ 829371 h 1081886"/>
                    <a:gd name="connsiteX7" fmla="*/ 50139 w 9231691"/>
                    <a:gd name="connsiteY7" fmla="*/ 540943 h 1081886"/>
                    <a:gd name="connsiteX8" fmla="*/ 36573 w 9231691"/>
                    <a:gd name="connsiteY8" fmla="*/ 252515 h 1081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31691" h="1081886">
                      <a:moveTo>
                        <a:pt x="0" y="0"/>
                      </a:moveTo>
                      <a:lnTo>
                        <a:pt x="1672212" y="0"/>
                      </a:lnTo>
                      <a:lnTo>
                        <a:pt x="2248019" y="995707"/>
                      </a:lnTo>
                      <a:lnTo>
                        <a:pt x="9231691" y="995707"/>
                      </a:lnTo>
                      <a:lnTo>
                        <a:pt x="9231691" y="1081886"/>
                      </a:lnTo>
                      <a:lnTo>
                        <a:pt x="0" y="1081886"/>
                      </a:lnTo>
                      <a:lnTo>
                        <a:pt x="36573" y="829371"/>
                      </a:lnTo>
                      <a:cubicBezTo>
                        <a:pt x="45468" y="736206"/>
                        <a:pt x="50139" y="639744"/>
                        <a:pt x="50139" y="540943"/>
                      </a:cubicBezTo>
                      <a:cubicBezTo>
                        <a:pt x="50139" y="442143"/>
                        <a:pt x="45468" y="345680"/>
                        <a:pt x="36573" y="252515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FE89F58F-A226-4193-8060-C792D5458C1B}"/>
                    </a:ext>
                  </a:extLst>
                </p:cNvPr>
                <p:cNvSpPr/>
                <p:nvPr/>
              </p:nvSpPr>
              <p:spPr>
                <a:xfrm>
                  <a:off x="2687050" y="4969977"/>
                  <a:ext cx="8241638" cy="1023161"/>
                </a:xfrm>
                <a:custGeom>
                  <a:avLst/>
                  <a:gdLst>
                    <a:gd name="connsiteX0" fmla="*/ 0 w 9231691"/>
                    <a:gd name="connsiteY0" fmla="*/ 0 h 1081886"/>
                    <a:gd name="connsiteX1" fmla="*/ 1672212 w 9231691"/>
                    <a:gd name="connsiteY1" fmla="*/ 0 h 1081886"/>
                    <a:gd name="connsiteX2" fmla="*/ 2248019 w 9231691"/>
                    <a:gd name="connsiteY2" fmla="*/ 995707 h 1081886"/>
                    <a:gd name="connsiteX3" fmla="*/ 9231691 w 9231691"/>
                    <a:gd name="connsiteY3" fmla="*/ 995707 h 1081886"/>
                    <a:gd name="connsiteX4" fmla="*/ 9231691 w 9231691"/>
                    <a:gd name="connsiteY4" fmla="*/ 1081886 h 1081886"/>
                    <a:gd name="connsiteX5" fmla="*/ 0 w 9231691"/>
                    <a:gd name="connsiteY5" fmla="*/ 1081886 h 1081886"/>
                    <a:gd name="connsiteX6" fmla="*/ 36573 w 9231691"/>
                    <a:gd name="connsiteY6" fmla="*/ 829371 h 1081886"/>
                    <a:gd name="connsiteX7" fmla="*/ 50139 w 9231691"/>
                    <a:gd name="connsiteY7" fmla="*/ 540943 h 1081886"/>
                    <a:gd name="connsiteX8" fmla="*/ 36573 w 9231691"/>
                    <a:gd name="connsiteY8" fmla="*/ 252515 h 1081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31691" h="1081886">
                      <a:moveTo>
                        <a:pt x="0" y="0"/>
                      </a:moveTo>
                      <a:lnTo>
                        <a:pt x="1672212" y="0"/>
                      </a:lnTo>
                      <a:lnTo>
                        <a:pt x="2248019" y="995707"/>
                      </a:lnTo>
                      <a:lnTo>
                        <a:pt x="9231691" y="995707"/>
                      </a:lnTo>
                      <a:lnTo>
                        <a:pt x="9231691" y="1081886"/>
                      </a:lnTo>
                      <a:lnTo>
                        <a:pt x="0" y="1081886"/>
                      </a:lnTo>
                      <a:lnTo>
                        <a:pt x="36573" y="829371"/>
                      </a:lnTo>
                      <a:cubicBezTo>
                        <a:pt x="45468" y="736206"/>
                        <a:pt x="50139" y="639744"/>
                        <a:pt x="50139" y="540943"/>
                      </a:cubicBezTo>
                      <a:cubicBezTo>
                        <a:pt x="50139" y="442143"/>
                        <a:pt x="45468" y="345680"/>
                        <a:pt x="36573" y="252515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0" name="Parallelogram 69">
                <a:extLst>
                  <a:ext uri="{FF2B5EF4-FFF2-40B4-BE49-F238E27FC236}">
                    <a16:creationId xmlns:a16="http://schemas.microsoft.com/office/drawing/2014/main" id="{674711C6-91AA-458E-A0EA-0743C984350A}"/>
                  </a:ext>
                </a:extLst>
              </p:cNvPr>
              <p:cNvSpPr/>
              <p:nvPr/>
            </p:nvSpPr>
            <p:spPr>
              <a:xfrm rot="186211" flipH="1">
                <a:off x="2365359" y="210750"/>
                <a:ext cx="789345" cy="887854"/>
              </a:xfrm>
              <a:prstGeom prst="parallelogram">
                <a:avLst>
                  <a:gd name="adj" fmla="val 82092"/>
                </a:avLst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Parallelogram 74">
                <a:extLst>
                  <a:ext uri="{FF2B5EF4-FFF2-40B4-BE49-F238E27FC236}">
                    <a16:creationId xmlns:a16="http://schemas.microsoft.com/office/drawing/2014/main" id="{FD171554-3AD5-4435-8A3C-F7685103EBF1}"/>
                  </a:ext>
                </a:extLst>
              </p:cNvPr>
              <p:cNvSpPr/>
              <p:nvPr/>
            </p:nvSpPr>
            <p:spPr>
              <a:xfrm rot="186211" flipH="1">
                <a:off x="2542818" y="210750"/>
                <a:ext cx="789345" cy="887854"/>
              </a:xfrm>
              <a:prstGeom prst="parallelogram">
                <a:avLst>
                  <a:gd name="adj" fmla="val 82092"/>
                </a:avLst>
              </a:prstGeom>
              <a:solidFill>
                <a:srgbClr val="333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0BD1B5B-8857-462B-B229-FA9F69DEB989}"/>
                  </a:ext>
                </a:extLst>
              </p:cNvPr>
              <p:cNvSpPr txBox="1"/>
              <p:nvPr/>
            </p:nvSpPr>
            <p:spPr>
              <a:xfrm>
                <a:off x="633430" y="259892"/>
                <a:ext cx="2448929" cy="4917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3333FF"/>
                    </a:solidFill>
                    <a:latin typeface="Georgia Pro Cond Black" panose="02040A06050405020203" pitchFamily="18" charset="0"/>
                    <a:ea typeface="HGPSoeiKakugothicUB" panose="020B0A00000000000000" pitchFamily="34" charset="-128"/>
                    <a:cs typeface="Calibri" panose="020F0502020204030204" pitchFamily="34" charset="0"/>
                    <a:sym typeface="Baumans"/>
                  </a:rPr>
                  <a:t>GIẢI TÍCH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220F5A5-8EA8-439D-ABDC-CF5CFB9E47A3}"/>
                  </a:ext>
                </a:extLst>
              </p:cNvPr>
              <p:cNvSpPr txBox="1"/>
              <p:nvPr/>
            </p:nvSpPr>
            <p:spPr>
              <a:xfrm>
                <a:off x="757175" y="670277"/>
                <a:ext cx="2448929" cy="4917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 err="1">
                    <a:solidFill>
                      <a:srgbClr val="3333FF"/>
                    </a:solidFill>
                    <a:latin typeface="Georgia Pro Cond Black" panose="02040A06050405020203" pitchFamily="18" charset="0"/>
                    <a:ea typeface="HGPSoeiKakugothicUB" panose="020B0A00000000000000" pitchFamily="34" charset="-128"/>
                    <a:cs typeface="Calibri" panose="020F0502020204030204" pitchFamily="34" charset="0"/>
                    <a:sym typeface="Baumans"/>
                  </a:rPr>
                  <a:t>Chương</a:t>
                </a:r>
                <a:r>
                  <a:rPr lang="en-US" sz="2400" b="1" dirty="0">
                    <a:solidFill>
                      <a:srgbClr val="3333FF"/>
                    </a:solidFill>
                    <a:latin typeface="Georgia Pro Cond Black" panose="02040A06050405020203" pitchFamily="18" charset="0"/>
                    <a:ea typeface="HGPSoeiKakugothicUB" panose="020B0A00000000000000" pitchFamily="34" charset="-128"/>
                    <a:cs typeface="Calibri" panose="020F0502020204030204" pitchFamily="34" charset="0"/>
                    <a:sym typeface="Baumans"/>
                  </a:rPr>
                  <a:t> </a:t>
                </a:r>
                <a:r>
                  <a:rPr lang="en-US" sz="2400" b="1" dirty="0">
                    <a:solidFill>
                      <a:srgbClr val="3333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  <a:sym typeface="Baumans"/>
                  </a:rPr>
                  <a:t>❹</a:t>
                </a:r>
                <a:endPara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endParaRPr>
              </a:p>
            </p:txBody>
          </p:sp>
        </p:grp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7A175AC-6165-4E1C-9BCD-83B94091765B}"/>
              </a:ext>
            </a:extLst>
          </p:cNvPr>
          <p:cNvSpPr/>
          <p:nvPr/>
        </p:nvSpPr>
        <p:spPr>
          <a:xfrm>
            <a:off x="312820" y="1421956"/>
            <a:ext cx="11694695" cy="4671014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C1ED171-377C-451A-8F18-59A74B0D883A}"/>
              </a:ext>
            </a:extLst>
          </p:cNvPr>
          <p:cNvGrpSpPr/>
          <p:nvPr/>
        </p:nvGrpSpPr>
        <p:grpSpPr>
          <a:xfrm>
            <a:off x="1714828" y="2099218"/>
            <a:ext cx="1872556" cy="3644388"/>
            <a:chOff x="230133" y="2669965"/>
            <a:chExt cx="1872556" cy="3644388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ED9F50BA-E121-4BC7-8418-BA509C09D50A}"/>
                </a:ext>
              </a:extLst>
            </p:cNvPr>
            <p:cNvGrpSpPr/>
            <p:nvPr/>
          </p:nvGrpSpPr>
          <p:grpSpPr>
            <a:xfrm>
              <a:off x="230133" y="2669965"/>
              <a:ext cx="1872556" cy="3644388"/>
              <a:chOff x="863534" y="3255253"/>
              <a:chExt cx="3579568" cy="2873475"/>
            </a:xfrm>
          </p:grpSpPr>
          <p:sp>
            <p:nvSpPr>
              <p:cNvPr id="96" name="Flowchart: Display 95">
                <a:extLst>
                  <a:ext uri="{FF2B5EF4-FFF2-40B4-BE49-F238E27FC236}">
                    <a16:creationId xmlns:a16="http://schemas.microsoft.com/office/drawing/2014/main" id="{60901D6A-DC24-4872-9632-354557F0C72D}"/>
                  </a:ext>
                </a:extLst>
              </p:cNvPr>
              <p:cNvSpPr/>
              <p:nvPr/>
            </p:nvSpPr>
            <p:spPr>
              <a:xfrm flipH="1">
                <a:off x="863534" y="3255253"/>
                <a:ext cx="2917416" cy="2873447"/>
              </a:xfrm>
              <a:prstGeom prst="flowChartDisplay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Flowchart: Display 96">
                <a:extLst>
                  <a:ext uri="{FF2B5EF4-FFF2-40B4-BE49-F238E27FC236}">
                    <a16:creationId xmlns:a16="http://schemas.microsoft.com/office/drawing/2014/main" id="{0058A2D9-EE82-45E9-A989-86BB3C8E1263}"/>
                  </a:ext>
                </a:extLst>
              </p:cNvPr>
              <p:cNvSpPr/>
              <p:nvPr/>
            </p:nvSpPr>
            <p:spPr>
              <a:xfrm flipH="1">
                <a:off x="1238456" y="3255254"/>
                <a:ext cx="2917416" cy="2873447"/>
              </a:xfrm>
              <a:prstGeom prst="flowChartDisplay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Flowchart: Display 97">
                <a:extLst>
                  <a:ext uri="{FF2B5EF4-FFF2-40B4-BE49-F238E27FC236}">
                    <a16:creationId xmlns:a16="http://schemas.microsoft.com/office/drawing/2014/main" id="{F0E0EA4C-91BB-415A-8B1F-EF5C3EE1D200}"/>
                  </a:ext>
                </a:extLst>
              </p:cNvPr>
              <p:cNvSpPr/>
              <p:nvPr/>
            </p:nvSpPr>
            <p:spPr>
              <a:xfrm flipH="1">
                <a:off x="1525686" y="3255281"/>
                <a:ext cx="2917416" cy="2873447"/>
              </a:xfrm>
              <a:prstGeom prst="flowChartDisplay">
                <a:avLst/>
              </a:prstGeom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85000">
                    <a:schemeClr val="accent4">
                      <a:lumMod val="20000"/>
                      <a:lumOff val="80000"/>
                    </a:schemeClr>
                  </a:gs>
                  <a:gs pos="96000">
                    <a:schemeClr val="accent5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rgbClr val="3333F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5" name="Arrow: Chevron 94">
              <a:extLst>
                <a:ext uri="{FF2B5EF4-FFF2-40B4-BE49-F238E27FC236}">
                  <a16:creationId xmlns:a16="http://schemas.microsoft.com/office/drawing/2014/main" id="{6A2C54E6-6E90-4D3A-B106-85329297FFE8}"/>
                </a:ext>
              </a:extLst>
            </p:cNvPr>
            <p:cNvSpPr/>
            <p:nvPr/>
          </p:nvSpPr>
          <p:spPr>
            <a:xfrm>
              <a:off x="1745212" y="2669965"/>
              <a:ext cx="357477" cy="3631132"/>
            </a:xfrm>
            <a:prstGeom prst="chevron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CF5FC146-A152-4530-AE16-B7DF46C0E557}"/>
              </a:ext>
            </a:extLst>
          </p:cNvPr>
          <p:cNvSpPr txBox="1"/>
          <p:nvPr/>
        </p:nvSpPr>
        <p:spPr>
          <a:xfrm>
            <a:off x="1836398" y="2842790"/>
            <a:ext cx="18902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NỘI DUNG BÀI HỌC</a:t>
            </a:r>
            <a:endParaRPr lang="en-US" sz="3600">
              <a:solidFill>
                <a:srgbClr val="0000FF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DD05149-B76F-4C8D-BB32-FA731699AB67}"/>
              </a:ext>
            </a:extLst>
          </p:cNvPr>
          <p:cNvSpPr txBox="1"/>
          <p:nvPr/>
        </p:nvSpPr>
        <p:spPr>
          <a:xfrm>
            <a:off x="4128886" y="2577686"/>
            <a:ext cx="34625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1. Tóm tắt lý thuyết</a:t>
            </a:r>
          </a:p>
        </p:txBody>
      </p:sp>
      <p:sp>
        <p:nvSpPr>
          <p:cNvPr id="101" name="TextBox 100">
            <a:hlinkClick r:id="rId2" action="ppaction://hlinkpres?slideindex=1&amp;slidetitle="/>
            <a:extLst>
              <a:ext uri="{FF2B5EF4-FFF2-40B4-BE49-F238E27FC236}">
                <a16:creationId xmlns:a16="http://schemas.microsoft.com/office/drawing/2014/main" id="{5436DB23-27CB-445D-A8AA-6B7333C69FF9}"/>
              </a:ext>
            </a:extLst>
          </p:cNvPr>
          <p:cNvSpPr txBox="1"/>
          <p:nvPr/>
        </p:nvSpPr>
        <p:spPr>
          <a:xfrm>
            <a:off x="4092392" y="3251891"/>
            <a:ext cx="41467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2. Phân dạng toán cơ bản</a:t>
            </a:r>
          </a:p>
        </p:txBody>
      </p:sp>
      <p:sp>
        <p:nvSpPr>
          <p:cNvPr id="102" name="TextBox 101">
            <a:hlinkClick r:id="rId3" action="ppaction://hlinkpres?slideindex=1&amp;slidetitle="/>
            <a:extLst>
              <a:ext uri="{FF2B5EF4-FFF2-40B4-BE49-F238E27FC236}">
                <a16:creationId xmlns:a16="http://schemas.microsoft.com/office/drawing/2014/main" id="{9D766C08-A58A-4E98-AA95-509CE8DB0003}"/>
              </a:ext>
            </a:extLst>
          </p:cNvPr>
          <p:cNvSpPr txBox="1"/>
          <p:nvPr/>
        </p:nvSpPr>
        <p:spPr>
          <a:xfrm>
            <a:off x="4086666" y="3915943"/>
            <a:ext cx="40622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3. HĐ rèn luyện kỹ năng</a:t>
            </a:r>
          </a:p>
        </p:txBody>
      </p:sp>
      <p:sp>
        <p:nvSpPr>
          <p:cNvPr id="103" name="TextBox 102">
            <a:hlinkClick r:id="rId4" action="ppaction://hlinkpres?slideindex=1&amp;slidetitle="/>
            <a:extLst>
              <a:ext uri="{FF2B5EF4-FFF2-40B4-BE49-F238E27FC236}">
                <a16:creationId xmlns:a16="http://schemas.microsoft.com/office/drawing/2014/main" id="{40B1E1A7-9B24-46DB-B9FE-858B430C9D4F}"/>
              </a:ext>
            </a:extLst>
          </p:cNvPr>
          <p:cNvSpPr txBox="1"/>
          <p:nvPr/>
        </p:nvSpPr>
        <p:spPr>
          <a:xfrm>
            <a:off x="4043130" y="4619709"/>
            <a:ext cx="3548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4. HĐ tìm tòi mở rộng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30CE0057-462C-4E55-8251-B059115A4B17}"/>
              </a:ext>
            </a:extLst>
          </p:cNvPr>
          <p:cNvCxnSpPr>
            <a:cxnSpLocks/>
          </p:cNvCxnSpPr>
          <p:nvPr/>
        </p:nvCxnSpPr>
        <p:spPr>
          <a:xfrm flipV="1">
            <a:off x="3693115" y="2841909"/>
            <a:ext cx="287760" cy="913059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60727819-430B-4937-BC89-D6BDF8340F75}"/>
              </a:ext>
            </a:extLst>
          </p:cNvPr>
          <p:cNvCxnSpPr>
            <a:cxnSpLocks/>
          </p:cNvCxnSpPr>
          <p:nvPr/>
        </p:nvCxnSpPr>
        <p:spPr>
          <a:xfrm flipV="1">
            <a:off x="3685213" y="3495356"/>
            <a:ext cx="324536" cy="269786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2179470A-E9BC-4A53-9851-F3926B71AF2D}"/>
              </a:ext>
            </a:extLst>
          </p:cNvPr>
          <p:cNvCxnSpPr>
            <a:cxnSpLocks/>
            <a:endCxn id="102" idx="1"/>
          </p:cNvCxnSpPr>
          <p:nvPr/>
        </p:nvCxnSpPr>
        <p:spPr>
          <a:xfrm>
            <a:off x="3684196" y="3766406"/>
            <a:ext cx="402470" cy="380370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287D2765-93D8-4D72-88C4-81DA620EC2E8}"/>
              </a:ext>
            </a:extLst>
          </p:cNvPr>
          <p:cNvCxnSpPr>
            <a:cxnSpLocks/>
            <a:endCxn id="103" idx="1"/>
          </p:cNvCxnSpPr>
          <p:nvPr/>
        </p:nvCxnSpPr>
        <p:spPr>
          <a:xfrm>
            <a:off x="3688019" y="3760407"/>
            <a:ext cx="355111" cy="1090135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38BBEA1E-10E5-4D23-AFE3-42666A41C8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8486" y="16591"/>
            <a:ext cx="853514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814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217945" y="247781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Đường thẳng song song mặt phẳng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2456" y="1499781"/>
                <a:ext cx="11779544" cy="5000637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  <a:tabLst>
                    <a:tab pos="19939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 </a:t>
                </a: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  <a:tabLst>
                    <a:tab pos="199390" algn="l"/>
                  </a:tabLst>
                </a:pPr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Cho đường thẳng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và mặt phẳng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. Khi đó có thể xảy ra một trong ba trường hợp sau: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  <a:tabLst>
                    <a:tab pos="199390" algn="l"/>
                  </a:tabLst>
                </a:pPr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Trường hợp 1: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có từ hai điểm chung phân biệt trở lên (Hình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a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), suy ra mọi điểm thuộc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đều thuộc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, ta nói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nằm trong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, ki hiệu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⊂(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.</a:t>
                </a: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  <a:tabLst>
                    <a:tab pos="199390" algn="l"/>
                  </a:tabLst>
                </a:pPr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 </a:t>
                </a:r>
                <a:r>
                  <a:rPr lang="en-US" sz="2800">
                    <a:latin typeface="Chu Van An" panose="02020603050405020304" pitchFamily="18" charset="0"/>
                    <a:ea typeface="Calibri" panose="020F0502020204030204" pitchFamily="34" charset="0"/>
                  </a:rPr>
                  <a:t>Trường hợp 2: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800">
                    <a:latin typeface="Chu Van An" panose="02020603050405020304" pitchFamily="18" charset="0"/>
                    <a:ea typeface="Calibri" panose="020F050202020403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>
                    <a:latin typeface="Chu Van An" panose="02020603050405020304" pitchFamily="18" charset="0"/>
                    <a:ea typeface="Calibri" panose="020F0502020204030204" pitchFamily="34" charset="0"/>
                  </a:rPr>
                  <a:t> có một điểm chung duy nhất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>
                    <a:latin typeface="Chu Van An" panose="02020603050405020304" pitchFamily="18" charset="0"/>
                    <a:ea typeface="Calibri" panose="020F0502020204030204" pitchFamily="34" charset="0"/>
                  </a:rPr>
                  <a:t> (Hình 2b), ta nói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800">
                    <a:latin typeface="Chu Van An" panose="02020603050405020304" pitchFamily="18" charset="0"/>
                    <a:ea typeface="Calibri" panose="020F0502020204030204" pitchFamily="34" charset="0"/>
                  </a:rPr>
                  <a:t> cắt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>
                    <a:latin typeface="Chu Van An" panose="02020603050405020304" pitchFamily="18" charset="0"/>
                    <a:ea typeface="Calibri" panose="020F0502020204030204" pitchFamily="34" charset="0"/>
                  </a:rPr>
                  <a:t> tại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>
                    <a:latin typeface="Chu Van An" panose="02020603050405020304" pitchFamily="18" charset="0"/>
                    <a:ea typeface="Calibri" panose="020F0502020204030204" pitchFamily="34" charset="0"/>
                  </a:rPr>
                  <a:t>, kí hiệu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∩(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>
                    <a:latin typeface="Chu Van 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56" y="1499781"/>
                <a:ext cx="11779544" cy="5000637"/>
              </a:xfrm>
              <a:prstGeom prst="rect">
                <a:avLst/>
              </a:prstGeom>
              <a:blipFill>
                <a:blip r:embed="rId2"/>
                <a:stretch>
                  <a:fillRect l="-1346" t="-1707" r="-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217945" y="247781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Đường thẳng song song mặt phẳng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2456" y="1499781"/>
                <a:ext cx="11779544" cy="5000637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  <a:tabLst>
                    <a:tab pos="19939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 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  <a:tabLst>
                    <a:tab pos="199390" algn="l"/>
                  </a:tabLst>
                </a:pPr>
                <a:r>
                  <a:rPr lang="en-US">
                    <a:solidFill>
                      <a:srgbClr val="3E03E3"/>
                    </a:solidFill>
                    <a:latin typeface="Wingdings" panose="05000000000000000000" pitchFamily="2" charset="2"/>
                    <a:ea typeface="Times New Roman" panose="02020603050405020304" pitchFamily="18" charset="0"/>
                    <a:cs typeface="Chu Van An" panose="02020603050405020304" pitchFamily="18" charset="0"/>
                  </a:rPr>
                  <a:t></a:t>
                </a:r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Trường hợp 3: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không có điểm chung nào (Hình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c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), ta nói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song song với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, kí hiệu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//(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.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  <a:tabLst>
                    <a:tab pos="199390" algn="l"/>
                  </a:tabLst>
                </a:pPr>
                <a:endParaRPr lang="en-US">
                  <a:latin typeface="Chu Van 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  <a:tabLst>
                    <a:tab pos="199390" algn="l"/>
                  </a:tabLst>
                </a:pPr>
                <a:endParaRPr lang="en-US">
                  <a:latin typeface="Chu Van 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  <a:tabLst>
                    <a:tab pos="199390" algn="l"/>
                  </a:tabLst>
                </a:pPr>
                <a:endParaRPr lang="en-US">
                  <a:latin typeface="Chu Van 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  <a:tabLst>
                    <a:tab pos="199390" algn="l"/>
                  </a:tabLst>
                </a:pPr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Đường thẳng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song song với mặt phẳng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</m:t>
                    </m:r>
                  </m:oMath>
                </a14:m>
                <a:endParaRPr lang="en-US">
                  <a:latin typeface="Chu Van 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  <a:tabLst>
                    <a:tab pos="199390" algn="l"/>
                  </a:tabLst>
                </a:pPr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nếu chúng không có điểm chung.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  <a:tabLst>
                    <a:tab pos="199390" algn="l"/>
                  </a:tabLst>
                </a:pPr>
                <a:endParaRPr lang="en-US">
                  <a:latin typeface="Chu Van An" panose="02020603050405020304" pitchFamily="18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  <a:tabLst>
                    <a:tab pos="199390" algn="l"/>
                  </a:tabLs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56" y="1499781"/>
                <a:ext cx="11779544" cy="5000637"/>
              </a:xfrm>
              <a:prstGeom prst="rect">
                <a:avLst/>
              </a:prstGeom>
              <a:blipFill>
                <a:blip r:embed="rId2"/>
                <a:stretch>
                  <a:fillRect l="-1346" t="-17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782DDB-FA44-43A5-9542-CABB45A8EED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3686" y="3428999"/>
            <a:ext cx="6924087" cy="124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182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884695" y="285040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Điều kiện để một đường thẳng song song với 1 mặt phẳng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931" y="1674716"/>
                <a:ext cx="8344254" cy="3935637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9685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 </a:t>
                </a:r>
              </a:p>
              <a:p>
                <a:pPr marL="19685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Calibri" panose="020F0502020204030204" pitchFamily="34" charset="0"/>
                  </a:rPr>
                  <a:t>Nếu đường thẳng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Calibri" panose="020F0502020204030204" pitchFamily="34" charset="0"/>
                  </a:rPr>
                  <a:t> không nằm trong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Calibri" panose="020F050202020403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Calibri" panose="020F0502020204030204" pitchFamily="34" charset="0"/>
                  </a:rPr>
                  <a:t> song song với đường thẳng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′</m:t>
                    </m:r>
                  </m:oMath>
                </a14:m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Calibri" panose="020F0502020204030204" pitchFamily="34" charset="0"/>
                  </a:rPr>
                  <a:t> nằm trong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Calibri" panose="020F0502020204030204" pitchFamily="34" charset="0"/>
                  </a:rPr>
                  <a:t>thì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Calibri" panose="020F0502020204030204" pitchFamily="34" charset="0"/>
                  </a:rPr>
                  <a:t> song song với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en-US" sz="2800">
                  <a:solidFill>
                    <a:srgbClr val="000099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9685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Times New Roman" panose="02020603050405020304" pitchFamily="18" charset="0"/>
                  </a:rPr>
                  <a:t>Vậy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eqArrPr>
                          <m:e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mbria Math" panose="02040503050406030204" pitchFamily="18" charset="0"/>
                              </a:rPr>
                              <m:t>⊄</m:t>
                            </m:r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𝛼</m:t>
                                </m:r>
                              </m:e>
                            </m:d>
                          </m:e>
                          <m:e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mbria Math" panose="02040503050406030204" pitchFamily="18" charset="0"/>
                              </a:rPr>
                              <m:t>∥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′</m:t>
                            </m:r>
                          </m:e>
                          <m:e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′⊂</m:t>
                            </m:r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𝛼</m:t>
                                </m:r>
                              </m:e>
                            </m:d>
                          </m:e>
                        </m:eqArr>
                      </m:e>
                    </m:d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⇒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∥</m:t>
                    </m:r>
                    <m:d>
                      <m:d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𝛼</m:t>
                        </m:r>
                      </m:e>
                    </m:d>
                  </m:oMath>
                </a14:m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31" y="1674716"/>
                <a:ext cx="8344254" cy="3935637"/>
              </a:xfrm>
              <a:prstGeom prst="rect">
                <a:avLst/>
              </a:prstGeom>
              <a:blipFill>
                <a:blip r:embed="rId2"/>
                <a:stretch>
                  <a:fillRect l="-1680" t="-2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A205E29-4167-4147-A225-8861FF23DC2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16919" y="2422464"/>
            <a:ext cx="3087721" cy="201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29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884695" y="285040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Tính chất cơ bản của đường thẳng và mặt phẳng song song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931" y="1674716"/>
                <a:ext cx="8585794" cy="482570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</a:t>
                </a: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>
                    <a:solidFill>
                      <a:srgbClr val="000099"/>
                    </a:solidFill>
                    <a:latin typeface="Chu Van An" panose="02020603050405020304" pitchFamily="18" charset="0"/>
                    <a:ea typeface="Times New Roman" panose="02020603050405020304" pitchFamily="18" charset="0"/>
                  </a:rPr>
                  <a:t>Định lý</a:t>
                </a:r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>
                    <a:solidFill>
                      <a:srgbClr val="000099"/>
                    </a:solidFill>
                    <a:latin typeface="Cambria Math" panose="02040503050406030204" pitchFamily="18" charset="0"/>
                    <a:ea typeface="Yu Gothic" panose="020B0400000000000000" pitchFamily="34" charset="-128"/>
                    <a:cs typeface="Cambria Math" panose="02040503050406030204" pitchFamily="18" charset="0"/>
                  </a:rPr>
                  <a:t>❷</a:t>
                </a:r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Times New Roman" panose="02020603050405020304" pitchFamily="18" charset="0"/>
                  </a:rPr>
                  <a:t>:</a:t>
                </a:r>
                <a:endParaRPr lang="en-US">
                  <a:solidFill>
                    <a:srgbClr val="000099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9685" marR="0" indent="-19685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364490" algn="l"/>
                    <a:tab pos="1804670" algn="l"/>
                    <a:tab pos="3218180" algn="l"/>
                    <a:tab pos="4497705" algn="l"/>
                  </a:tabLst>
                </a:pPr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Times New Roman" panose="02020603050405020304" pitchFamily="18" charset="0"/>
                  </a:rPr>
                  <a:t>Cho đường thẳng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Times New Roman" panose="02020603050405020304" pitchFamily="18" charset="0"/>
                  </a:rPr>
                  <a:t> song song với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Times New Roman" panose="02020603050405020304" pitchFamily="18" charset="0"/>
                  </a:rPr>
                  <a:t>. Nếu mặt phẳng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𝛽</m:t>
                        </m:r>
                      </m:e>
                    </m:d>
                  </m:oMath>
                </a14:m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Times New Roman" panose="02020603050405020304" pitchFamily="18" charset="0"/>
                  </a:rPr>
                  <a:t> đi qua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Times New Roman" panose="02020603050405020304" pitchFamily="18" charset="0"/>
                  </a:rPr>
                  <a:t> và cắt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Times New Roman" panose="02020603050405020304" pitchFamily="18" charset="0"/>
                  </a:rPr>
                  <a:t> theo giao tuyến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′</m:t>
                    </m:r>
                  </m:oMath>
                </a14:m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Times New Roman" panose="02020603050405020304" pitchFamily="18" charset="0"/>
                  </a:rPr>
                  <a:t> thì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′∥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</m:oMath>
                </a14:m>
                <a:endParaRPr lang="en-US" sz="2800">
                  <a:solidFill>
                    <a:srgbClr val="000099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9685" marR="0" indent="-19685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Times New Roman" panose="02020603050405020304" pitchFamily="18" charset="0"/>
                  </a:rPr>
                  <a:t>Vậy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eqArrPr>
                          <m:e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mbria Math" panose="02040503050406030204" pitchFamily="18" charset="0"/>
                              </a:rPr>
                              <m:t>∥</m:t>
                            </m:r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𝛼</m:t>
                                </m:r>
                              </m:e>
                            </m:d>
                          </m:e>
                          <m:e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mbria Math" panose="02040503050406030204" pitchFamily="18" charset="0"/>
                              </a:rPr>
                              <m:t>⊂</m:t>
                            </m:r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𝛽</m:t>
                                </m:r>
                              </m:e>
                            </m:d>
                          </m:e>
                          <m:e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𝛼</m:t>
                                </m:r>
                              </m:e>
                            </m:d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∩</m:t>
                            </m:r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𝛽</m:t>
                                </m:r>
                              </m:e>
                            </m:d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=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′</m:t>
                            </m:r>
                          </m:e>
                        </m:eqArr>
                      </m:e>
                    </m:d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⇒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′∥</m:t>
                    </m:r>
                    <m:r>
                      <a:rPr lang="en-US" sz="2800" i="1">
                        <a:solidFill>
                          <a:srgbClr val="0000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en-US">
                    <a:solidFill>
                      <a:srgbClr val="000099"/>
                    </a:solidFill>
                    <a:latin typeface="Chu Van An" panose="02020603050405020304" pitchFamily="18" charset="0"/>
                    <a:ea typeface="Times New Roman" panose="02020603050405020304" pitchFamily="18" charset="0"/>
                  </a:rPr>
                  <a:t>. </a:t>
                </a:r>
                <a:r>
                  <a:rPr lang="en-US" b="1">
                    <a:solidFill>
                      <a:srgbClr val="000099"/>
                    </a:solidFill>
                    <a:latin typeface="Chu Van An" panose="02020603050405020304" pitchFamily="18" charset="0"/>
                    <a:ea typeface="Calibri" panose="020F0502020204030204" pitchFamily="34" charset="0"/>
                  </a:rPr>
                  <a:t> </a:t>
                </a:r>
                <a:endParaRPr lang="en-US" sz="2800">
                  <a:solidFill>
                    <a:srgbClr val="000099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31" y="1674716"/>
                <a:ext cx="8585794" cy="4825702"/>
              </a:xfrm>
              <a:prstGeom prst="rect">
                <a:avLst/>
              </a:prstGeom>
              <a:blipFill>
                <a:blip r:embed="rId2"/>
                <a:stretch>
                  <a:fillRect l="-1632" t="-1770" r="-9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E70EE3-6E47-4D7A-A688-248A3DFC9C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30067" y="2815812"/>
            <a:ext cx="3253260" cy="236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02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884695" y="285040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Tính chất cơ bản của đường thẳng và mặt phẳng song song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931" y="1674716"/>
                <a:ext cx="8585794" cy="482570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pháp</a:t>
                </a: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b="1">
                    <a:latin typeface="Chu Van An" panose="02020603050405020304" pitchFamily="18" charset="0"/>
                    <a:ea typeface="Times New Roman" panose="02020603050405020304" pitchFamily="18" charset="0"/>
                  </a:rPr>
                  <a:t>Hệ quả 1:</a:t>
                </a:r>
                <a:endParaRPr lang="en-US">
                  <a:latin typeface="Chu Van 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Cho đường thẳng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song song với mặt phẳng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. </a:t>
                </a: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Nếu qua điểm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𝑀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thuộc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ta vẽ đường thẳng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𝑏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song song với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thì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𝑏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 phải nằm trong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𝑃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)</m:t>
                    </m:r>
                  </m:oMath>
                </a14:m>
                <a:r>
                  <a:rPr lang="en-US">
                    <a:latin typeface="Chu Van 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31" y="1674716"/>
                <a:ext cx="8585794" cy="4825702"/>
              </a:xfrm>
              <a:prstGeom prst="rect">
                <a:avLst/>
              </a:prstGeom>
              <a:blipFill>
                <a:blip r:embed="rId2"/>
                <a:stretch>
                  <a:fillRect l="-1632" t="-1770" r="-1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18130C-3DC8-4F8F-B1D2-649BFDA04DF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70466" y="2784732"/>
            <a:ext cx="3212861" cy="164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42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884695" y="285040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Tính chất cơ bản của đường thẳng và mặt phẳng song song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122C2AE-6C95-421B-96F6-86DD8E47767E}"/>
              </a:ext>
            </a:extLst>
          </p:cNvPr>
          <p:cNvSpPr txBox="1">
            <a:spLocks/>
          </p:cNvSpPr>
          <p:nvPr/>
        </p:nvSpPr>
        <p:spPr>
          <a:xfrm>
            <a:off x="402931" y="1674716"/>
            <a:ext cx="8585794" cy="482570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>
                <a:solidFill>
                  <a:srgbClr val="0000FF"/>
                </a:solidFill>
                <a:ea typeface="Times New Roman" panose="02020603050405020304" pitchFamily="18" charset="0"/>
              </a:rPr>
              <a:t> Phương pháp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>
                <a:latin typeface="Chu Van An" panose="02020603050405020304" pitchFamily="18" charset="0"/>
                <a:ea typeface="Times New Roman" panose="02020603050405020304" pitchFamily="18" charset="0"/>
              </a:rPr>
              <a:t>Hệ quả 2: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>
                <a:latin typeface="Chu Van An" panose="02020603050405020304" pitchFamily="18" charset="0"/>
                <a:ea typeface="Calibri" panose="020F0502020204030204" pitchFamily="34" charset="0"/>
              </a:rPr>
              <a:t>Nếu hai mặt phẳng phân biệt cùng song song với một đường thẳng 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>
                <a:latin typeface="Chu Van An" panose="02020603050405020304" pitchFamily="18" charset="0"/>
                <a:ea typeface="Calibri" panose="020F0502020204030204" pitchFamily="34" charset="0"/>
              </a:rPr>
              <a:t>thì giao tuyến của chúng (nếu có) cũng song song với đường thẳng đó.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85DA5F-F1F2-4BFE-98C9-B975D25913A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2273" y="2639684"/>
            <a:ext cx="2706796" cy="239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30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884695" y="285040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Tính chất cơ bản của đường thẳng và mặt phẳng song song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122C2AE-6C95-421B-96F6-86DD8E47767E}"/>
              </a:ext>
            </a:extLst>
          </p:cNvPr>
          <p:cNvSpPr txBox="1">
            <a:spLocks/>
          </p:cNvSpPr>
          <p:nvPr/>
        </p:nvSpPr>
        <p:spPr>
          <a:xfrm>
            <a:off x="402931" y="1674716"/>
            <a:ext cx="8585794" cy="482570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>
                <a:solidFill>
                  <a:srgbClr val="0000FF"/>
                </a:solidFill>
                <a:ea typeface="Times New Roman" panose="02020603050405020304" pitchFamily="18" charset="0"/>
              </a:rPr>
              <a:t> Phương pháp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>
                <a:latin typeface="Chu Van An" panose="02020603050405020304" pitchFamily="18" charset="0"/>
                <a:ea typeface="Times New Roman" panose="02020603050405020304" pitchFamily="18" charset="0"/>
              </a:rPr>
              <a:t>Định lý</a:t>
            </a:r>
            <a:r>
              <a:rPr lang="en-US">
                <a:latin typeface="Chu Van 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>
                <a:latin typeface="Cambria Math" panose="02040503050406030204" pitchFamily="18" charset="0"/>
                <a:ea typeface="Yu Gothic" panose="020B0400000000000000" pitchFamily="34" charset="-128"/>
                <a:cs typeface="Cambria Math" panose="02040503050406030204" pitchFamily="18" charset="0"/>
              </a:rPr>
              <a:t>❸</a:t>
            </a:r>
            <a:r>
              <a:rPr lang="en-US">
                <a:latin typeface="Chu Van 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>
                <a:latin typeface="Chu Van An" panose="02020603050405020304" pitchFamily="18" charset="0"/>
                <a:ea typeface="Times New Roman" panose="02020603050405020304" pitchFamily="18" charset="0"/>
              </a:rPr>
              <a:t>Nếu </a:t>
            </a:r>
            <a:r>
              <a:rPr lang="en-US" i="1">
                <a:latin typeface="Chu Van 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>
                <a:latin typeface="Chu Van An" panose="02020603050405020304" pitchFamily="18" charset="0"/>
                <a:ea typeface="Times New Roman" panose="02020603050405020304" pitchFamily="18" charset="0"/>
              </a:rPr>
              <a:t> và </a:t>
            </a:r>
            <a:r>
              <a:rPr lang="en-US" i="1">
                <a:latin typeface="Chu Van 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>
                <a:latin typeface="Chu Van An" panose="02020603050405020304" pitchFamily="18" charset="0"/>
                <a:ea typeface="Times New Roman" panose="02020603050405020304" pitchFamily="18" charset="0"/>
              </a:rPr>
              <a:t> là hai đường thẳng chéo nhau thì qua </a:t>
            </a:r>
            <a:r>
              <a:rPr lang="en-US" i="1">
                <a:latin typeface="Chu Van 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>
                <a:latin typeface="Chu Van An" panose="02020603050405020304" pitchFamily="18" charset="0"/>
                <a:ea typeface="Times New Roman" panose="02020603050405020304" pitchFamily="18" charset="0"/>
              </a:rPr>
              <a:t> có duy nhất một mặt phẳng song song với đường thẳng </a:t>
            </a:r>
            <a:r>
              <a:rPr lang="en-US" i="1">
                <a:latin typeface="Chu Van An" panose="02020603050405020304" pitchFamily="18" charset="0"/>
                <a:ea typeface="Times New Roman" panose="02020603050405020304" pitchFamily="18" charset="0"/>
              </a:rPr>
              <a:t>b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875312-A88F-4F06-A0D1-465679D0DAA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88725" y="2414523"/>
            <a:ext cx="2965645" cy="169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379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555</Words>
  <Application>Microsoft Office PowerPoint</Application>
  <PresentationFormat>Widescreen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1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Chu Van An</vt:lpstr>
      <vt:lpstr>Georgia Pro Cond Black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Admin</cp:lastModifiedBy>
  <cp:revision>151</cp:revision>
  <cp:lastPrinted>2023-04-28T05:43:14Z</cp:lastPrinted>
  <dcterms:created xsi:type="dcterms:W3CDTF">2023-03-24T14:43:27Z</dcterms:created>
  <dcterms:modified xsi:type="dcterms:W3CDTF">2023-08-11T02:25:25Z</dcterms:modified>
</cp:coreProperties>
</file>