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9" r:id="rId3"/>
    <p:sldId id="291" r:id="rId4"/>
    <p:sldId id="292" r:id="rId5"/>
    <p:sldId id="29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0033CC"/>
    <a:srgbClr val="3333FF"/>
    <a:srgbClr val="FCFFEB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81" autoAdjust="0"/>
  </p:normalViewPr>
  <p:slideViewPr>
    <p:cSldViewPr snapToGrid="0">
      <p:cViewPr varScale="1">
        <p:scale>
          <a:sx n="68" d="100"/>
          <a:sy n="68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3.%20BAI%20TAP%20REN%20LUYEN%20THEO%20SGK.pptx" TargetMode="External"/><Relationship Id="rId2" Type="http://schemas.openxmlformats.org/officeDocument/2006/relationships/hyperlink" Target="2.%20PHAN%20DANG%20TOAN%20CO%20BAN%20THEO%20SGK.pptx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hyperlink" Target="4.%20BAI%20TAP%20MO%20RONG,%20UNG%20DUNG%20THUC%20TE.ppt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AA4431C0-79D0-40C5-A1F9-87034A2E1981}"/>
              </a:ext>
            </a:extLst>
          </p:cNvPr>
          <p:cNvSpPr/>
          <p:nvPr/>
        </p:nvSpPr>
        <p:spPr>
          <a:xfrm>
            <a:off x="3587384" y="2099218"/>
            <a:ext cx="7114971" cy="364435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Arrow: Pentagon 117">
            <a:extLst>
              <a:ext uri="{FF2B5EF4-FFF2-40B4-BE49-F238E27FC236}">
                <a16:creationId xmlns:a16="http://schemas.microsoft.com/office/drawing/2014/main" id="{81EFB34A-F7D8-4558-96A0-5773D8E60731}"/>
              </a:ext>
            </a:extLst>
          </p:cNvPr>
          <p:cNvSpPr/>
          <p:nvPr/>
        </p:nvSpPr>
        <p:spPr>
          <a:xfrm rot="10800000">
            <a:off x="4024788" y="3188781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Arrow: Pentagon 119">
            <a:extLst>
              <a:ext uri="{FF2B5EF4-FFF2-40B4-BE49-F238E27FC236}">
                <a16:creationId xmlns:a16="http://schemas.microsoft.com/office/drawing/2014/main" id="{77CF683C-5980-4602-AB7A-D9CDFC753A08}"/>
              </a:ext>
            </a:extLst>
          </p:cNvPr>
          <p:cNvSpPr/>
          <p:nvPr/>
        </p:nvSpPr>
        <p:spPr>
          <a:xfrm rot="10800000">
            <a:off x="4103568" y="3911758"/>
            <a:ext cx="6198724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Arrow: Pentagon 120">
            <a:extLst>
              <a:ext uri="{FF2B5EF4-FFF2-40B4-BE49-F238E27FC236}">
                <a16:creationId xmlns:a16="http://schemas.microsoft.com/office/drawing/2014/main" id="{7C5E35EE-C97A-4758-9A39-CF61681144C2}"/>
              </a:ext>
            </a:extLst>
          </p:cNvPr>
          <p:cNvSpPr/>
          <p:nvPr/>
        </p:nvSpPr>
        <p:spPr>
          <a:xfrm rot="10800000">
            <a:off x="4031232" y="4579995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Arrow: Pentagon 116">
            <a:extLst>
              <a:ext uri="{FF2B5EF4-FFF2-40B4-BE49-F238E27FC236}">
                <a16:creationId xmlns:a16="http://schemas.microsoft.com/office/drawing/2014/main" id="{3EF0ED97-B7C5-4710-9D14-B26B576DC6D9}"/>
              </a:ext>
            </a:extLst>
          </p:cNvPr>
          <p:cNvSpPr/>
          <p:nvPr/>
        </p:nvSpPr>
        <p:spPr>
          <a:xfrm rot="10800000">
            <a:off x="4019792" y="2520243"/>
            <a:ext cx="6282500" cy="566186"/>
          </a:xfrm>
          <a:prstGeom prst="homePlate">
            <a:avLst>
              <a:gd name="adj" fmla="val 3587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AE3BA33-FCB9-48F8-92F2-102878D1547E}"/>
              </a:ext>
            </a:extLst>
          </p:cNvPr>
          <p:cNvGrpSpPr/>
          <p:nvPr/>
        </p:nvGrpSpPr>
        <p:grpSpPr>
          <a:xfrm>
            <a:off x="1356331" y="175791"/>
            <a:ext cx="10018923" cy="1080429"/>
            <a:chOff x="667123" y="193012"/>
            <a:chExt cx="10018923" cy="129780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B53AA17-8B42-48DD-B71C-D6AC7B905F63}"/>
                </a:ext>
              </a:extLst>
            </p:cNvPr>
            <p:cNvSpPr txBox="1"/>
            <p:nvPr/>
          </p:nvSpPr>
          <p:spPr>
            <a:xfrm>
              <a:off x="3218822" y="418689"/>
              <a:ext cx="6473678" cy="10721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2: </a:t>
              </a:r>
              <a:r>
                <a:rPr lang="en-US" sz="24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CÁC PHÉP BIẾN ĐỔI LƯỢNG GIÁC</a:t>
              </a:r>
              <a:endParaRPr lang="en-US" b="1" kern="0" dirty="0">
                <a:solidFill>
                  <a:srgbClr val="2F5496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5C2EBB6-D98F-471E-B0D7-FB1B3E144830}"/>
                </a:ext>
              </a:extLst>
            </p:cNvPr>
            <p:cNvGrpSpPr/>
            <p:nvPr/>
          </p:nvGrpSpPr>
          <p:grpSpPr>
            <a:xfrm>
              <a:off x="667123" y="193012"/>
              <a:ext cx="10018923" cy="1072853"/>
              <a:chOff x="667123" y="193012"/>
              <a:chExt cx="10018923" cy="107285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48EE28C9-9886-4BC6-A96A-0DB2879DA850}"/>
                  </a:ext>
                </a:extLst>
              </p:cNvPr>
              <p:cNvGrpSpPr/>
              <p:nvPr/>
            </p:nvGrpSpPr>
            <p:grpSpPr>
              <a:xfrm>
                <a:off x="667123" y="193012"/>
                <a:ext cx="10018923" cy="1072853"/>
                <a:chOff x="2366495" y="4969977"/>
                <a:chExt cx="8562194" cy="1120362"/>
              </a:xfrm>
            </p:grpSpPr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FBFE03CB-71EF-4379-B2F5-587AEBB41B10}"/>
                    </a:ext>
                  </a:extLst>
                </p:cNvPr>
                <p:cNvSpPr/>
                <p:nvPr/>
              </p:nvSpPr>
              <p:spPr>
                <a:xfrm>
                  <a:off x="2366495" y="4969977"/>
                  <a:ext cx="8562194" cy="1120362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78D2D83-7523-4BE6-92DF-3596A73B8C8A}"/>
                    </a:ext>
                  </a:extLst>
                </p:cNvPr>
                <p:cNvSpPr/>
                <p:nvPr/>
              </p:nvSpPr>
              <p:spPr>
                <a:xfrm>
                  <a:off x="2562998" y="4969977"/>
                  <a:ext cx="8365690" cy="1081886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FE89F58F-A226-4193-8060-C792D5458C1B}"/>
                    </a:ext>
                  </a:extLst>
                </p:cNvPr>
                <p:cNvSpPr/>
                <p:nvPr/>
              </p:nvSpPr>
              <p:spPr>
                <a:xfrm>
                  <a:off x="2687050" y="4969977"/>
                  <a:ext cx="8241638" cy="1023161"/>
                </a:xfrm>
                <a:custGeom>
                  <a:avLst/>
                  <a:gdLst>
                    <a:gd name="connsiteX0" fmla="*/ 0 w 9231691"/>
                    <a:gd name="connsiteY0" fmla="*/ 0 h 1081886"/>
                    <a:gd name="connsiteX1" fmla="*/ 1672212 w 9231691"/>
                    <a:gd name="connsiteY1" fmla="*/ 0 h 1081886"/>
                    <a:gd name="connsiteX2" fmla="*/ 2248019 w 9231691"/>
                    <a:gd name="connsiteY2" fmla="*/ 995707 h 1081886"/>
                    <a:gd name="connsiteX3" fmla="*/ 9231691 w 9231691"/>
                    <a:gd name="connsiteY3" fmla="*/ 995707 h 1081886"/>
                    <a:gd name="connsiteX4" fmla="*/ 9231691 w 9231691"/>
                    <a:gd name="connsiteY4" fmla="*/ 1081886 h 1081886"/>
                    <a:gd name="connsiteX5" fmla="*/ 0 w 9231691"/>
                    <a:gd name="connsiteY5" fmla="*/ 1081886 h 1081886"/>
                    <a:gd name="connsiteX6" fmla="*/ 36573 w 9231691"/>
                    <a:gd name="connsiteY6" fmla="*/ 829371 h 1081886"/>
                    <a:gd name="connsiteX7" fmla="*/ 50139 w 9231691"/>
                    <a:gd name="connsiteY7" fmla="*/ 540943 h 1081886"/>
                    <a:gd name="connsiteX8" fmla="*/ 36573 w 9231691"/>
                    <a:gd name="connsiteY8" fmla="*/ 252515 h 1081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31691" h="1081886">
                      <a:moveTo>
                        <a:pt x="0" y="0"/>
                      </a:moveTo>
                      <a:lnTo>
                        <a:pt x="1672212" y="0"/>
                      </a:lnTo>
                      <a:lnTo>
                        <a:pt x="2248019" y="995707"/>
                      </a:lnTo>
                      <a:lnTo>
                        <a:pt x="9231691" y="995707"/>
                      </a:lnTo>
                      <a:lnTo>
                        <a:pt x="9231691" y="1081886"/>
                      </a:lnTo>
                      <a:lnTo>
                        <a:pt x="0" y="1081886"/>
                      </a:lnTo>
                      <a:lnTo>
                        <a:pt x="36573" y="829371"/>
                      </a:lnTo>
                      <a:cubicBezTo>
                        <a:pt x="45468" y="736206"/>
                        <a:pt x="50139" y="639744"/>
                        <a:pt x="50139" y="540943"/>
                      </a:cubicBezTo>
                      <a:cubicBezTo>
                        <a:pt x="50139" y="442143"/>
                        <a:pt x="45468" y="345680"/>
                        <a:pt x="36573" y="2525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0" name="Parallelogram 69">
                <a:extLst>
                  <a:ext uri="{FF2B5EF4-FFF2-40B4-BE49-F238E27FC236}">
                    <a16:creationId xmlns:a16="http://schemas.microsoft.com/office/drawing/2014/main" id="{674711C6-91AA-458E-A0EA-0743C984350A}"/>
                  </a:ext>
                </a:extLst>
              </p:cNvPr>
              <p:cNvSpPr/>
              <p:nvPr/>
            </p:nvSpPr>
            <p:spPr>
              <a:xfrm rot="186211" flipH="1">
                <a:off x="2365359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Parallelogram 74">
                <a:extLst>
                  <a:ext uri="{FF2B5EF4-FFF2-40B4-BE49-F238E27FC236}">
                    <a16:creationId xmlns:a16="http://schemas.microsoft.com/office/drawing/2014/main" id="{FD171554-3AD5-4435-8A3C-F7685103EBF1}"/>
                  </a:ext>
                </a:extLst>
              </p:cNvPr>
              <p:cNvSpPr/>
              <p:nvPr/>
            </p:nvSpPr>
            <p:spPr>
              <a:xfrm rot="186211" flipH="1">
                <a:off x="2571234" y="210750"/>
                <a:ext cx="789345" cy="887854"/>
              </a:xfrm>
              <a:prstGeom prst="parallelogram">
                <a:avLst>
                  <a:gd name="adj" fmla="val 82092"/>
                </a:avLst>
              </a:prstGeom>
              <a:solidFill>
                <a:srgbClr val="3333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BD1B5B-8857-462B-B229-FA9F69DEB989}"/>
                  </a:ext>
                </a:extLst>
              </p:cNvPr>
              <p:cNvSpPr txBox="1"/>
              <p:nvPr/>
            </p:nvSpPr>
            <p:spPr>
              <a:xfrm>
                <a:off x="709344" y="235355"/>
                <a:ext cx="2448929" cy="554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GIẢI TÍCH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220F5A5-8EA8-439D-ABDC-CF5CFB9E47A3}"/>
                  </a:ext>
                </a:extLst>
              </p:cNvPr>
              <p:cNvSpPr txBox="1"/>
              <p:nvPr/>
            </p:nvSpPr>
            <p:spPr>
              <a:xfrm>
                <a:off x="746149" y="660812"/>
                <a:ext cx="2448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>
                    <a:solidFill>
                      <a:srgbClr val="3333FF"/>
                    </a:solidFill>
                    <a:latin typeface="Georgia Pro Cond Black" panose="02040A06050405020203" pitchFamily="18" charset="0"/>
                    <a:ea typeface="HGPSoeiKakugothicUB" panose="020B0A00000000000000" pitchFamily="34" charset="-128"/>
                    <a:cs typeface="Calibri" panose="020F0502020204030204" pitchFamily="34" charset="0"/>
                    <a:sym typeface="Baumans"/>
                  </a:rPr>
                  <a:t>Chương </a:t>
                </a:r>
                <a:r>
                  <a:rPr lang="en-US" sz="2400" b="1">
                    <a:solidFill>
                      <a:srgbClr val="3333FF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  <a:sym typeface="Baumans"/>
                  </a:rPr>
                  <a:t>❶</a:t>
                </a:r>
                <a:endPara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endParaRPr>
              </a:p>
            </p:txBody>
          </p:sp>
        </p:grp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7A175AC-6165-4E1C-9BCD-83B94091765B}"/>
              </a:ext>
            </a:extLst>
          </p:cNvPr>
          <p:cNvSpPr/>
          <p:nvPr/>
        </p:nvSpPr>
        <p:spPr>
          <a:xfrm>
            <a:off x="312820" y="1421956"/>
            <a:ext cx="11694695" cy="4671014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C1ED171-377C-451A-8F18-59A74B0D883A}"/>
              </a:ext>
            </a:extLst>
          </p:cNvPr>
          <p:cNvGrpSpPr/>
          <p:nvPr/>
        </p:nvGrpSpPr>
        <p:grpSpPr>
          <a:xfrm>
            <a:off x="1714828" y="2099218"/>
            <a:ext cx="1872556" cy="3644388"/>
            <a:chOff x="230133" y="2669965"/>
            <a:chExt cx="1872556" cy="3644388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ED9F50BA-E121-4BC7-8418-BA509C09D50A}"/>
                </a:ext>
              </a:extLst>
            </p:cNvPr>
            <p:cNvGrpSpPr/>
            <p:nvPr/>
          </p:nvGrpSpPr>
          <p:grpSpPr>
            <a:xfrm>
              <a:off x="230133" y="2669965"/>
              <a:ext cx="1872556" cy="3644388"/>
              <a:chOff x="863534" y="3255253"/>
              <a:chExt cx="3579568" cy="2873475"/>
            </a:xfrm>
          </p:grpSpPr>
          <p:sp>
            <p:nvSpPr>
              <p:cNvPr id="96" name="Flowchart: Display 95">
                <a:extLst>
                  <a:ext uri="{FF2B5EF4-FFF2-40B4-BE49-F238E27FC236}">
                    <a16:creationId xmlns:a16="http://schemas.microsoft.com/office/drawing/2014/main" id="{60901D6A-DC24-4872-9632-354557F0C72D}"/>
                  </a:ext>
                </a:extLst>
              </p:cNvPr>
              <p:cNvSpPr/>
              <p:nvPr/>
            </p:nvSpPr>
            <p:spPr>
              <a:xfrm flipH="1">
                <a:off x="863534" y="3255253"/>
                <a:ext cx="2917416" cy="2873447"/>
              </a:xfrm>
              <a:prstGeom prst="flowChartDisplay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lowchart: Display 96">
                <a:extLst>
                  <a:ext uri="{FF2B5EF4-FFF2-40B4-BE49-F238E27FC236}">
                    <a16:creationId xmlns:a16="http://schemas.microsoft.com/office/drawing/2014/main" id="{0058A2D9-EE82-45E9-A989-86BB3C8E1263}"/>
                  </a:ext>
                </a:extLst>
              </p:cNvPr>
              <p:cNvSpPr/>
              <p:nvPr/>
            </p:nvSpPr>
            <p:spPr>
              <a:xfrm flipH="1">
                <a:off x="1238456" y="3255254"/>
                <a:ext cx="2917416" cy="2873447"/>
              </a:xfrm>
              <a:prstGeom prst="flowChartDisplay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Flowchart: Display 97">
                <a:extLst>
                  <a:ext uri="{FF2B5EF4-FFF2-40B4-BE49-F238E27FC236}">
                    <a16:creationId xmlns:a16="http://schemas.microsoft.com/office/drawing/2014/main" id="{F0E0EA4C-91BB-415A-8B1F-EF5C3EE1D200}"/>
                  </a:ext>
                </a:extLst>
              </p:cNvPr>
              <p:cNvSpPr/>
              <p:nvPr/>
            </p:nvSpPr>
            <p:spPr>
              <a:xfrm flipH="1">
                <a:off x="1525686" y="3255281"/>
                <a:ext cx="2917416" cy="2873447"/>
              </a:xfrm>
              <a:prstGeom prst="flowChartDisplay">
                <a:avLst/>
              </a:prstGeom>
              <a:gradFill flip="none"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85000">
                    <a:schemeClr val="accent4">
                      <a:lumMod val="20000"/>
                      <a:lumOff val="80000"/>
                    </a:schemeClr>
                  </a:gs>
                  <a:gs pos="96000">
                    <a:schemeClr val="accent5">
                      <a:lumMod val="20000"/>
                      <a:lumOff val="80000"/>
                      <a:shade val="67500"/>
                      <a:satMod val="115000"/>
                    </a:schemeClr>
                  </a:gs>
                  <a:gs pos="100000">
                    <a:srgbClr val="3333FF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5" name="Arrow: Chevron 94">
              <a:extLst>
                <a:ext uri="{FF2B5EF4-FFF2-40B4-BE49-F238E27FC236}">
                  <a16:creationId xmlns:a16="http://schemas.microsoft.com/office/drawing/2014/main" id="{6A2C54E6-6E90-4D3A-B106-85329297FFE8}"/>
                </a:ext>
              </a:extLst>
            </p:cNvPr>
            <p:cNvSpPr/>
            <p:nvPr/>
          </p:nvSpPr>
          <p:spPr>
            <a:xfrm>
              <a:off x="1745212" y="2669965"/>
              <a:ext cx="357477" cy="3631132"/>
            </a:xfrm>
            <a:prstGeom prst="chevr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F5FC146-A152-4530-AE16-B7DF46C0E557}"/>
              </a:ext>
            </a:extLst>
          </p:cNvPr>
          <p:cNvSpPr txBox="1"/>
          <p:nvPr/>
        </p:nvSpPr>
        <p:spPr>
          <a:xfrm>
            <a:off x="1836398" y="2842790"/>
            <a:ext cx="18902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NỘI DUNG BÀI HỌC</a:t>
            </a:r>
            <a:endParaRPr lang="en-US" sz="3600">
              <a:solidFill>
                <a:srgbClr val="0000FF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DD05149-B76F-4C8D-BB32-FA731699AB67}"/>
              </a:ext>
            </a:extLst>
          </p:cNvPr>
          <p:cNvSpPr txBox="1"/>
          <p:nvPr/>
        </p:nvSpPr>
        <p:spPr>
          <a:xfrm>
            <a:off x="4128886" y="2577686"/>
            <a:ext cx="3462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1.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Tóm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tắt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lý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thuyết</a:t>
            </a:r>
            <a:endParaRPr lang="en-US" sz="2400" b="1" dirty="0">
              <a:solidFill>
                <a:srgbClr val="3333FF"/>
              </a:solidFill>
              <a:latin typeface="Georgia Pro Cond Black" panose="02040A06050405020203" pitchFamily="18" charset="0"/>
              <a:ea typeface="HGPSoeiKakugothicUB" panose="020B0A00000000000000" pitchFamily="34" charset="-128"/>
              <a:cs typeface="Calibri" panose="020F0502020204030204" pitchFamily="34" charset="0"/>
              <a:sym typeface="Baumans"/>
            </a:endParaRPr>
          </a:p>
        </p:txBody>
      </p:sp>
      <p:sp>
        <p:nvSpPr>
          <p:cNvPr id="101" name="TextBox 100">
            <a:hlinkClick r:id="rId2" action="ppaction://hlinkpres?slideindex=1&amp;slidetitle="/>
            <a:extLst>
              <a:ext uri="{FF2B5EF4-FFF2-40B4-BE49-F238E27FC236}">
                <a16:creationId xmlns:a16="http://schemas.microsoft.com/office/drawing/2014/main" id="{5436DB23-27CB-445D-A8AA-6B7333C69FF9}"/>
              </a:ext>
            </a:extLst>
          </p:cNvPr>
          <p:cNvSpPr txBox="1"/>
          <p:nvPr/>
        </p:nvSpPr>
        <p:spPr>
          <a:xfrm>
            <a:off x="4092392" y="3251891"/>
            <a:ext cx="41467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2.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Phân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dạng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toán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cơ</a:t>
            </a:r>
            <a:r>
              <a:rPr lang="en-US" sz="24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 </a:t>
            </a:r>
            <a:r>
              <a:rPr lang="en-US" sz="2400" b="1" dirty="0" err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bản</a:t>
            </a:r>
            <a:endParaRPr lang="en-US" sz="2400" b="1" dirty="0">
              <a:solidFill>
                <a:srgbClr val="3333FF"/>
              </a:solidFill>
              <a:latin typeface="Georgia Pro Cond Black" panose="02040A06050405020203" pitchFamily="18" charset="0"/>
              <a:ea typeface="HGPSoeiKakugothicUB" panose="020B0A00000000000000" pitchFamily="34" charset="-128"/>
              <a:cs typeface="Calibri" panose="020F0502020204030204" pitchFamily="34" charset="0"/>
              <a:sym typeface="Baumans"/>
            </a:endParaRPr>
          </a:p>
        </p:txBody>
      </p:sp>
      <p:sp>
        <p:nvSpPr>
          <p:cNvPr id="102" name="TextBox 101">
            <a:hlinkClick r:id="rId3" action="ppaction://hlinkpres?slideindex=1&amp;slidetitle="/>
            <a:extLst>
              <a:ext uri="{FF2B5EF4-FFF2-40B4-BE49-F238E27FC236}">
                <a16:creationId xmlns:a16="http://schemas.microsoft.com/office/drawing/2014/main" id="{9D766C08-A58A-4E98-AA95-509CE8DB0003}"/>
              </a:ext>
            </a:extLst>
          </p:cNvPr>
          <p:cNvSpPr txBox="1"/>
          <p:nvPr/>
        </p:nvSpPr>
        <p:spPr>
          <a:xfrm>
            <a:off x="4086666" y="3915943"/>
            <a:ext cx="40622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3. HĐ rèn luyện kỹ năng</a:t>
            </a:r>
          </a:p>
        </p:txBody>
      </p:sp>
      <p:sp>
        <p:nvSpPr>
          <p:cNvPr id="103" name="TextBox 102">
            <a:hlinkClick r:id="rId4" action="ppaction://hlinkpres?slideindex=1&amp;slidetitle="/>
            <a:extLst>
              <a:ext uri="{FF2B5EF4-FFF2-40B4-BE49-F238E27FC236}">
                <a16:creationId xmlns:a16="http://schemas.microsoft.com/office/drawing/2014/main" id="{40B1E1A7-9B24-46DB-B9FE-858B430C9D4F}"/>
              </a:ext>
            </a:extLst>
          </p:cNvPr>
          <p:cNvSpPr txBox="1"/>
          <p:nvPr/>
        </p:nvSpPr>
        <p:spPr>
          <a:xfrm>
            <a:off x="4043130" y="4619709"/>
            <a:ext cx="35482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rPr>
              <a:t>4. HĐ tìm tòi mở rộng</a:t>
            </a:r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0CE0057-462C-4E55-8251-B059115A4B17}"/>
              </a:ext>
            </a:extLst>
          </p:cNvPr>
          <p:cNvCxnSpPr>
            <a:cxnSpLocks/>
          </p:cNvCxnSpPr>
          <p:nvPr/>
        </p:nvCxnSpPr>
        <p:spPr>
          <a:xfrm flipV="1">
            <a:off x="3693115" y="2841909"/>
            <a:ext cx="287760" cy="913059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60727819-430B-4937-BC89-D6BDF8340F75}"/>
              </a:ext>
            </a:extLst>
          </p:cNvPr>
          <p:cNvCxnSpPr>
            <a:cxnSpLocks/>
          </p:cNvCxnSpPr>
          <p:nvPr/>
        </p:nvCxnSpPr>
        <p:spPr>
          <a:xfrm flipV="1">
            <a:off x="3685213" y="3495356"/>
            <a:ext cx="324536" cy="269786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2179470A-E9BC-4A53-9851-F3926B71AF2D}"/>
              </a:ext>
            </a:extLst>
          </p:cNvPr>
          <p:cNvCxnSpPr>
            <a:cxnSpLocks/>
            <a:endCxn id="102" idx="1"/>
          </p:cNvCxnSpPr>
          <p:nvPr/>
        </p:nvCxnSpPr>
        <p:spPr>
          <a:xfrm>
            <a:off x="3684196" y="3766406"/>
            <a:ext cx="402470" cy="380370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287D2765-93D8-4D72-88C4-81DA620EC2E8}"/>
              </a:ext>
            </a:extLst>
          </p:cNvPr>
          <p:cNvCxnSpPr>
            <a:cxnSpLocks/>
            <a:endCxn id="103" idx="1"/>
          </p:cNvCxnSpPr>
          <p:nvPr/>
        </p:nvCxnSpPr>
        <p:spPr>
          <a:xfrm>
            <a:off x="3688019" y="3760407"/>
            <a:ext cx="355111" cy="1090135"/>
          </a:xfrm>
          <a:prstGeom prst="straightConnector1">
            <a:avLst/>
          </a:prstGeom>
          <a:ln w="381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68E019EF-A251-4E91-96CB-C2CE6126B7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486" y="44080"/>
            <a:ext cx="853514" cy="107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814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❶. Công thức cộng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9857" y="1554329"/>
                <a:ext cx="11792211" cy="496242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acos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func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func>
                          <m:func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asin</m:t>
                            </m:r>
                          </m:fNam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box>
                              <m:box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e>
                            </m:box>
                          </m:e>
                        </m:func>
                      </m:e>
                    </m:func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endParaRPr lang="en-US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/>
                  <a:t> </a:t>
                </a:r>
              </a:p>
              <a:p>
                <a:r>
                  <a:rPr lang="en-US"/>
                  <a:t>(khi các biểu thức đều có nghĩa).</a:t>
                </a:r>
              </a:p>
              <a:p>
                <a:pPr marL="0" lvl="0" indent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FF"/>
                  </a:buClr>
                  <a:buNone/>
                </a:pPr>
                <a:endParaRPr lang="en-US" sz="2800" dirty="0">
                  <a:solidFill>
                    <a:prstClr val="black"/>
                  </a:solidFill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857" y="1554329"/>
                <a:ext cx="11792211" cy="4962420"/>
              </a:xfrm>
              <a:prstGeom prst="rect">
                <a:avLst/>
              </a:prstGeom>
              <a:blipFill>
                <a:blip r:embed="rId2"/>
                <a:stretch>
                  <a:fillRect l="-1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29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➋. Công thức nhân đôi</a:t>
            </a:r>
            <a:endParaRPr lang="en-US" sz="36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746" y="1455172"/>
                <a:ext cx="11792211" cy="496242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sinacosa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tan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tana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endParaRPr lang="en-US"/>
              </a:p>
              <a:p>
                <a:r>
                  <a:rPr lang="en-US" b="1" i="1"/>
                  <a:t>Nhận xét:</a:t>
                </a:r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1=1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/>
                  <a:t>.</a:t>
                </a:r>
              </a:p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;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/>
                  <a:t> (thường gọi là công thức hạ bậc).</a:t>
                </a:r>
              </a:p>
              <a:p>
                <a:pPr marL="0" lvl="0" indent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FF"/>
                  </a:buClr>
                  <a:buNone/>
                </a:pPr>
                <a:endParaRPr lang="en-US" sz="2800" dirty="0">
                  <a:solidFill>
                    <a:prstClr val="black"/>
                  </a:solidFill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46" y="1455172"/>
                <a:ext cx="11792211" cy="4962420"/>
              </a:xfrm>
              <a:prstGeom prst="rect">
                <a:avLst/>
              </a:prstGeom>
              <a:blipFill>
                <a:blip r:embed="rId2"/>
                <a:stretch>
                  <a:fillRect l="-11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74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6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➌. Công thức biến đổi tích thành tổng.</a:t>
            </a:r>
            <a:endParaRPr lang="en-US" sz="36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746" y="1537998"/>
                <a:ext cx="11792211" cy="496242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cosacosb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sinasinb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/>
              </a:p>
              <a:p>
                <a:pPr lvl="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sinacosb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>
                        <a:latin typeface="Cambria Math" panose="02040503050406030204" pitchFamily="18" charset="0"/>
                      </a:rPr>
                      <m:t>)]</m:t>
                    </m:r>
                  </m:oMath>
                </a14:m>
                <a:endParaRPr lang="en-US"/>
              </a:p>
              <a:p>
                <a:endParaRPr lang="en-US" dirty="0"/>
              </a:p>
              <a:p>
                <a:pPr marL="0" lvl="0" indent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FF"/>
                  </a:buClr>
                  <a:buNone/>
                </a:pPr>
                <a:endParaRPr lang="en-US" sz="2800" dirty="0">
                  <a:solidFill>
                    <a:prstClr val="black"/>
                  </a:solidFill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46" y="1537998"/>
                <a:ext cx="11792211" cy="4962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91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A02A7FC-8324-454A-B0F5-EBF7A6E0D043}"/>
              </a:ext>
            </a:extLst>
          </p:cNvPr>
          <p:cNvGrpSpPr/>
          <p:nvPr/>
        </p:nvGrpSpPr>
        <p:grpSpPr>
          <a:xfrm>
            <a:off x="2217945" y="247781"/>
            <a:ext cx="4384952" cy="461665"/>
            <a:chOff x="477850" y="1541060"/>
            <a:chExt cx="6127239" cy="612325"/>
          </a:xfrm>
        </p:grpSpPr>
        <p:sp>
          <p:nvSpPr>
            <p:cNvPr id="4" name="Arrow: Pentagon 3">
              <a:extLst>
                <a:ext uri="{FF2B5EF4-FFF2-40B4-BE49-F238E27FC236}">
                  <a16:creationId xmlns:a16="http://schemas.microsoft.com/office/drawing/2014/main" id="{282B7269-FB6F-4005-BDC6-21A1A1E58073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C16830-BF47-41CA-AE84-BF7BD3A1834B}"/>
                </a:ext>
              </a:extLst>
            </p:cNvPr>
            <p:cNvSpPr txBox="1"/>
            <p:nvPr/>
          </p:nvSpPr>
          <p:spPr>
            <a:xfrm>
              <a:off x="608132" y="1541060"/>
              <a:ext cx="5996957" cy="61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➊</a:t>
              </a:r>
              <a:r>
                <a:rPr lang="vi-VN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400" b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Tóm tắt lý thuyết cơ bản</a:t>
              </a:r>
              <a:endParaRPr lang="vi-VN" sz="2400" b="1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79227649-0BC6-4384-A17E-B9EFABC8B211}"/>
              </a:ext>
            </a:extLst>
          </p:cNvPr>
          <p:cNvSpPr txBox="1">
            <a:spLocks/>
          </p:cNvSpPr>
          <p:nvPr/>
        </p:nvSpPr>
        <p:spPr>
          <a:xfrm>
            <a:off x="159857" y="911054"/>
            <a:ext cx="11989407" cy="58872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Aarial"/>
                <a:ea typeface="+mj-ea"/>
                <a:cs typeface="+mj-cs"/>
              </a:defRPr>
            </a:lvl1pPr>
          </a:lstStyle>
          <a:p>
            <a:pPr algn="just">
              <a:lnSpc>
                <a:spcPct val="112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9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❹. Công thức biến đổi tổng thành tích</a:t>
            </a:r>
            <a:endParaRPr lang="en-US" sz="3200" dirty="0">
              <a:solidFill>
                <a:srgbClr val="000099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4746" y="1455172"/>
                <a:ext cx="11792211" cy="496242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Font typeface="Symbol" panose="05050102010706020507" pitchFamily="18" charset="2"/>
                  <a:buBlip>
                    <a:blip r:embed="rId2"/>
                  </a:buBlip>
                </a:pPr>
                <a:r>
                  <a:rPr lang="en-US" sz="2400">
                    <a:effectLst/>
                    <a:latin typeface="Chu Van An" panose="02020603050405020304" pitchFamily="18" charset="0"/>
                    <a:ea typeface="Calibri" panose="020F0502020204030204" pitchFamily="34" charset="0"/>
                  </a:rPr>
                  <a:t>Sử dụng công thức biến đổi tích thành tổng và đặt </a:t>
                </a: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+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𝑏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𝑢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;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𝑎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𝑏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>
                    <a:effectLst/>
                    <a:latin typeface="Chu Van An" panose="02020603050405020304" pitchFamily="18" charset="0"/>
                    <a:ea typeface="Calibri" panose="020F0502020204030204" pitchFamily="34" charset="0"/>
                  </a:rPr>
                  <a:t> rồi biến đổi các biểu thức sau thành tích: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𝑢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𝑣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𝑢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𝑣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𝑢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𝑣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;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𝑢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400">
                    <a:effectLst/>
                    <a:latin typeface="Chu Van An" panose="02020603050405020304" pitchFamily="18" charset="0"/>
                    <a:ea typeface="Calibri" panose="020F0502020204030204" pitchFamily="34" charset="0"/>
                  </a:rPr>
                  <a:t>.</a:t>
                </a:r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Font typeface="Symbol" panose="05050102010706020507" pitchFamily="18" charset="2"/>
                  <a:buBlip>
                    <a:blip r:embed="rId2"/>
                  </a:buBlip>
                </a:pPr>
                <a:r>
                  <a:rPr lang="en-US" sz="2400">
                    <a:effectLst/>
                    <a:latin typeface="Chu Van An" panose="02020603050405020304" pitchFamily="18" charset="0"/>
                    <a:ea typeface="Calibri" panose="020F0502020204030204" pitchFamily="34" charset="0"/>
                  </a:rPr>
                  <a:t>Trong trường hợp tổng quát, ta có các công thức sau (thường gọi là công thúc biến đổi tổng thành tích):</a:t>
                </a:r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SzPts val="800"/>
                  <a:buFont typeface="Symbol" panose="05050102010706020507" pitchFamily="18" charset="2"/>
                  <a:buBlip>
                    <a:blip r:embed="rId3"/>
                  </a:buBlip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𝑢</m:t>
                        </m:r>
                      </m:e>
                    </m:func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+</m:t>
                    </m:r>
                    <m:func>
                      <m:func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𝑣</m:t>
                        </m:r>
                      </m:e>
                    </m:func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=2</m:t>
                    </m:r>
                    <m:func>
                      <m:func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cos</m:t>
                        </m:r>
                      </m:fName>
                      <m:e>
                        <m:f>
                          <m:f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u</m:t>
                            </m:r>
                            <m: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v</m:t>
                            </m:r>
                          </m:num>
                          <m:den>
                            <m: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2</m:t>
                            </m:r>
                          </m:den>
                        </m:f>
                        <m:func>
                          <m:func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hu Van An" panose="02020603050405020304" pitchFamily="18" charset="0"/>
                              </a:rPr>
                              <m:t>cos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u</m:t>
                                </m:r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v</m:t>
                                </m:r>
                              </m:num>
                              <m:den>
                                <m:r>
                                  <a:rPr lang="en-US" sz="2400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hu Van 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e>
                    </m:func>
                  </m:oMath>
                </a14:m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1200"/>
                  </a:spcAft>
                  <a:buSzPts val="800"/>
                  <a:buFont typeface="Symbol" panose="05050102010706020507" pitchFamily="18" charset="2"/>
                  <a:buBlip>
                    <a:blip r:embed="rId3"/>
                  </a:buBlip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cosu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v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SzPts val="800"/>
                  <a:buFont typeface="Symbol" panose="05050102010706020507" pitchFamily="18" charset="2"/>
                  <a:buBlip>
                    <a:blip r:embed="rId3"/>
                  </a:buBlip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sinu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v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marL="342900" marR="0" lvl="0" indent="-34290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  <a:buSzPts val="800"/>
                  <a:buFont typeface="Symbol" panose="05050102010706020507" pitchFamily="18" charset="2"/>
                  <a:buBlip>
                    <a:blip r:embed="rId3"/>
                  </a:buBlip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sinu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⁡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v</m:t>
                    </m:r>
                    <m: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=2</m:t>
                    </m:r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cos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sz="24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Chu Van An" panose="02020603050405020304" pitchFamily="18" charset="0"/>
                      </a:rPr>
                      <m:t>sin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u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a:rPr lang="en-US" sz="24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hu Van 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400"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 algn="just"/>
                <a:endParaRPr lang="en-US" sz="2400" dirty="0"/>
              </a:p>
              <a:p>
                <a:pPr algn="just"/>
                <a:endParaRPr lang="en-US" sz="2400" dirty="0"/>
              </a:p>
              <a:p>
                <a:pPr algn="just"/>
                <a:endParaRPr lang="en-US" sz="4000" dirty="0"/>
              </a:p>
              <a:p>
                <a:pPr algn="just"/>
                <a:endParaRPr lang="en-US" sz="4000" dirty="0"/>
              </a:p>
              <a:p>
                <a:pPr algn="just"/>
                <a:endParaRPr lang="en-US" sz="4000" dirty="0"/>
              </a:p>
              <a:p>
                <a:pPr algn="just"/>
                <a:endParaRPr lang="en-US" sz="4000" dirty="0">
                  <a:latin typeface="Aarial"/>
                </a:endParaRPr>
              </a:p>
              <a:p>
                <a:endParaRPr lang="en-US" sz="4000" dirty="0"/>
              </a:p>
              <a:p>
                <a:pPr marL="0" lvl="0" indent="0" algn="just">
                  <a:lnSpc>
                    <a:spcPct val="112000"/>
                  </a:lnSpc>
                  <a:spcBef>
                    <a:spcPts val="300"/>
                  </a:spcBef>
                  <a:spcAft>
                    <a:spcPts val="300"/>
                  </a:spcAft>
                  <a:buClr>
                    <a:srgbClr val="0000FF"/>
                  </a:buClr>
                  <a:buNone/>
                </a:pPr>
                <a:endParaRPr lang="en-US" sz="3600" dirty="0">
                  <a:solidFill>
                    <a:prstClr val="black"/>
                  </a:solidFill>
                  <a:latin typeface="Aarial"/>
                  <a:ea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4122C2AE-6C95-421B-96F6-86DD8E477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46" y="1455172"/>
                <a:ext cx="11792211" cy="4962420"/>
              </a:xfrm>
              <a:prstGeom prst="rect">
                <a:avLst/>
              </a:prstGeom>
              <a:blipFill>
                <a:blip r:embed="rId4"/>
                <a:stretch>
                  <a:fillRect t="-983" r="-1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4AE9751-D5F4-4632-B647-AC63F42F60DC}"/>
              </a:ext>
            </a:extLst>
          </p:cNvPr>
          <p:cNvSpPr/>
          <p:nvPr/>
        </p:nvSpPr>
        <p:spPr>
          <a:xfrm>
            <a:off x="108673" y="894723"/>
            <a:ext cx="12065702" cy="5605695"/>
          </a:xfrm>
          <a:prstGeom prst="roundRect">
            <a:avLst>
              <a:gd name="adj" fmla="val 1499"/>
            </a:avLst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68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405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8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Cambria Math</vt:lpstr>
      <vt:lpstr>Chu Van An</vt:lpstr>
      <vt:lpstr>Georgia Pro Cond Black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159</cp:revision>
  <cp:lastPrinted>2023-04-28T05:43:14Z</cp:lastPrinted>
  <dcterms:created xsi:type="dcterms:W3CDTF">2023-03-24T14:43:27Z</dcterms:created>
  <dcterms:modified xsi:type="dcterms:W3CDTF">2023-08-04T08:33:23Z</dcterms:modified>
</cp:coreProperties>
</file>