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5" r:id="rId3"/>
    <p:sldId id="269" r:id="rId4"/>
    <p:sldId id="268" r:id="rId5"/>
    <p:sldId id="266" r:id="rId6"/>
    <p:sldId id="270" r:id="rId7"/>
    <p:sldId id="271" r:id="rId8"/>
    <p:sldId id="272" r:id="rId9"/>
    <p:sldId id="267" r:id="rId10"/>
    <p:sldId id="274" r:id="rId11"/>
    <p:sldId id="275" r:id="rId12"/>
    <p:sldId id="276" r:id="rId13"/>
    <p:sldId id="273" r:id="rId14"/>
    <p:sldId id="27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ong Hung" initials="DH" lastIdx="1" clrIdx="0">
    <p:extLst>
      <p:ext uri="{19B8F6BF-5375-455C-9EA6-DF929625EA0E}">
        <p15:presenceInfo xmlns:p15="http://schemas.microsoft.com/office/powerpoint/2012/main" userId="159ce12b0739129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00FF"/>
    <a:srgbClr val="FCFFEB"/>
    <a:srgbClr val="3333FF"/>
    <a:srgbClr val="CCECFF"/>
    <a:srgbClr val="DFFED2"/>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892" autoAdjust="0"/>
    <p:restoredTop sz="94681" autoAdjust="0"/>
  </p:normalViewPr>
  <p:slideViewPr>
    <p:cSldViewPr snapToGrid="0">
      <p:cViewPr varScale="1">
        <p:scale>
          <a:sx n="68" d="100"/>
          <a:sy n="68" d="100"/>
        </p:scale>
        <p:origin x="84"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1AB05-D0AD-4661-A563-ED0A973E87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4F8AAF-B3D6-43E0-8BE6-ACC045CA8D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ED0CB0-ACD0-4F2D-999E-A38C11D615D1}"/>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BC35AAC0-AB66-45C6-8716-DDDEB5A1E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25496D-219E-4DC5-B6CB-0D09372B80BB}"/>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CB525EB-EDE9-454B-97E8-BA4EA8A5BDAF}"/>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8" name="Picture 7">
            <a:extLst>
              <a:ext uri="{FF2B5EF4-FFF2-40B4-BE49-F238E27FC236}">
                <a16:creationId xmlns:a16="http://schemas.microsoft.com/office/drawing/2014/main" id="{0BD34CDC-813E-42F1-AF2B-E4C69DF07BAF}"/>
              </a:ext>
            </a:extLst>
          </p:cNvPr>
          <p:cNvPicPr>
            <a:picLocks noChangeAspect="1"/>
          </p:cNvPicPr>
          <p:nvPr userDrawn="1"/>
        </p:nvPicPr>
        <p:blipFill>
          <a:blip r:embed="rId4">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1176655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C3267-A90C-45D6-BA22-0CF3557868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A3D663-20CA-49F7-9088-6A48A3D5AB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FDDACA-6EE9-4082-908E-56F4087D9393}"/>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1C134AFB-8600-422C-8FE6-3D694E8430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D994D0-9BDB-4F1F-A1AB-6640755470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559083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F261DE-9197-4D26-B4B9-FF0D391344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83B291-7E96-497B-BF77-354A929E57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B0F37F-EFAB-474E-833C-F3A45D4CFC2F}"/>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7B71406C-BE5D-4AF2-A987-F31D5F67F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FF6D1E-FD61-44A6-9E7F-192733997F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394949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17DDAB8-4858-4218-A8DC-8FD3E20B70B0}"/>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9" name="Picture 8">
            <a:extLst>
              <a:ext uri="{FF2B5EF4-FFF2-40B4-BE49-F238E27FC236}">
                <a16:creationId xmlns:a16="http://schemas.microsoft.com/office/drawing/2014/main" id="{67A1FA8D-21B3-44D8-B273-98A7438BEA8B}"/>
              </a:ext>
            </a:extLst>
          </p:cNvPr>
          <p:cNvPicPr>
            <a:picLocks noChangeAspect="1"/>
          </p:cNvPicPr>
          <p:nvPr userDrawn="1"/>
        </p:nvPicPr>
        <p:blipFill>
          <a:blip r:embed="rId4">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r="21129"/>
          <a:stretch>
            <a:fillRect/>
          </a:stretch>
        </p:blipFill>
        <p:spPr>
          <a:xfrm rot="5400000" flipV="1">
            <a:off x="-2751421" y="3330291"/>
            <a:ext cx="5697036" cy="720206"/>
          </a:xfrm>
          <a:custGeom>
            <a:avLst/>
            <a:gdLst>
              <a:gd name="connsiteX0" fmla="*/ 0 w 3316895"/>
              <a:gd name="connsiteY0" fmla="*/ 0 h 1710480"/>
              <a:gd name="connsiteX1" fmla="*/ 0 w 3316895"/>
              <a:gd name="connsiteY1" fmla="*/ 1710480 h 1710480"/>
              <a:gd name="connsiteX2" fmla="*/ 3316895 w 3316895"/>
              <a:gd name="connsiteY2" fmla="*/ 1710480 h 1710480"/>
              <a:gd name="connsiteX3" fmla="*/ 3316895 w 3316895"/>
              <a:gd name="connsiteY3" fmla="*/ 0 h 1710480"/>
            </a:gdLst>
            <a:ahLst/>
            <a:cxnLst>
              <a:cxn ang="0">
                <a:pos x="connsiteX0" y="connsiteY0"/>
              </a:cxn>
              <a:cxn ang="0">
                <a:pos x="connsiteX1" y="connsiteY1"/>
              </a:cxn>
              <a:cxn ang="0">
                <a:pos x="connsiteX2" y="connsiteY2"/>
              </a:cxn>
              <a:cxn ang="0">
                <a:pos x="connsiteX3" y="connsiteY3"/>
              </a:cxn>
            </a:cxnLst>
            <a:rect l="l" t="t" r="r" b="b"/>
            <a:pathLst>
              <a:path w="3316895" h="1710480">
                <a:moveTo>
                  <a:pt x="0" y="0"/>
                </a:moveTo>
                <a:lnTo>
                  <a:pt x="0" y="1710480"/>
                </a:lnTo>
                <a:lnTo>
                  <a:pt x="3316895" y="1710480"/>
                </a:lnTo>
                <a:lnTo>
                  <a:pt x="3316895" y="0"/>
                </a:lnTo>
                <a:close/>
              </a:path>
            </a:pathLst>
          </a:custGeom>
        </p:spPr>
      </p:pic>
      <p:pic>
        <p:nvPicPr>
          <p:cNvPr id="10" name="Picture 9">
            <a:extLst>
              <a:ext uri="{FF2B5EF4-FFF2-40B4-BE49-F238E27FC236}">
                <a16:creationId xmlns:a16="http://schemas.microsoft.com/office/drawing/2014/main" id="{2502BBA3-2BFD-43FF-B8A0-E55627E9FA9A}"/>
              </a:ext>
            </a:extLst>
          </p:cNvPr>
          <p:cNvPicPr>
            <a:picLocks noChangeAspect="1"/>
          </p:cNvPicPr>
          <p:nvPr userDrawn="1"/>
        </p:nvPicPr>
        <p:blipFill>
          <a:blip r:embed="rId6">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70963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375C5-0B2B-42C5-8A7D-B896CBF96D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CF36B3-5183-422A-AD77-A0BDC58CCE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2684055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8B002-73E3-4A59-97CF-80D6E2B639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981138-737A-4841-991D-4A6DC18E60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5B2B0-16C2-4497-A60F-28ED6CA0504E}"/>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349DC5C9-9957-4FDF-BF89-2833D58B7C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DB18C5-C816-4A36-B672-12859720B788}"/>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39512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B16FE-AFBF-4941-97DE-A1D2C92193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43DDBE-57EF-48AF-AD79-133927320C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39D72-66A3-4407-8621-82423B2348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11A51D-CA18-4B33-8FE1-25BC167DBA65}"/>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6" name="Footer Placeholder 5">
            <a:extLst>
              <a:ext uri="{FF2B5EF4-FFF2-40B4-BE49-F238E27FC236}">
                <a16:creationId xmlns:a16="http://schemas.microsoft.com/office/drawing/2014/main" id="{E3BD2AA3-3E11-44B8-8421-726D3EB6A0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3108C-8C3E-47F3-B675-38C54FF9AE4D}"/>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76805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834F3-A85C-45D5-8A6A-6F06AD2F94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C0BB03-7E04-4A15-9F04-3E57667AEE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DC36E7-DB1F-4044-9DF4-57AC3C1584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2FB26-7839-4EF2-9099-450DDC9680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149131-45CB-4AAD-B16F-CF3E54DC60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32D7F6-EE1D-4AD4-9744-9AEDBDB01E6D}"/>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8" name="Footer Placeholder 7">
            <a:extLst>
              <a:ext uri="{FF2B5EF4-FFF2-40B4-BE49-F238E27FC236}">
                <a16:creationId xmlns:a16="http://schemas.microsoft.com/office/drawing/2014/main" id="{180DB634-987D-4F59-8D47-1C4B935A1E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18064A-455F-4C62-8123-2DDC2D165A62}"/>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16583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C62BC-2C50-485B-97B0-378993786E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AA93BF-A87D-4B1C-ABB9-A67F6BED403A}"/>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4" name="Footer Placeholder 3">
            <a:extLst>
              <a:ext uri="{FF2B5EF4-FFF2-40B4-BE49-F238E27FC236}">
                <a16:creationId xmlns:a16="http://schemas.microsoft.com/office/drawing/2014/main" id="{67FE16EC-2185-4091-8D15-DBCF6C3CA0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CDF470-98F0-4603-A341-9C53C55A3A9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12619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EEAA94-1BDC-42DD-B24B-C4FA5C707DB9}"/>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3" name="Footer Placeholder 2">
            <a:extLst>
              <a:ext uri="{FF2B5EF4-FFF2-40B4-BE49-F238E27FC236}">
                <a16:creationId xmlns:a16="http://schemas.microsoft.com/office/drawing/2014/main" id="{1113B2FC-2C28-419E-8F7B-005F39D582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8D0AE7-0247-4B68-B6B7-C9CA5C7A101A}"/>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597672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1FA3F-BF8D-4D4C-ADB2-5579AACD6C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F2AFD-C213-4B15-9A0E-745342CE28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1D9834B-3759-4C6C-AEED-6B13CA338F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64F9FD-D2C6-4CA2-8083-7E832774D564}"/>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6" name="Footer Placeholder 5">
            <a:extLst>
              <a:ext uri="{FF2B5EF4-FFF2-40B4-BE49-F238E27FC236}">
                <a16:creationId xmlns:a16="http://schemas.microsoft.com/office/drawing/2014/main" id="{53BC3B6B-A0E1-41D3-97AF-D8653D2C3A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4B3D31-D4E1-4232-AA98-8EAE7789EB26}"/>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942542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9DC08-0059-434E-A005-8567C32A55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759BE8-FACC-4FFF-8F02-32E6E6F70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6B837E-755E-4B80-9050-49344F333A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933D91-2280-4452-B770-9F1222173A20}"/>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6" name="Footer Placeholder 5">
            <a:extLst>
              <a:ext uri="{FF2B5EF4-FFF2-40B4-BE49-F238E27FC236}">
                <a16:creationId xmlns:a16="http://schemas.microsoft.com/office/drawing/2014/main" id="{B719EA15-6A4F-45B2-AC34-7EB39A0417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7541D7-3872-4DFC-AC84-07869D29A6A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41067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chemeClr val="accent4">
                <a:lumMod val="0"/>
                <a:lumOff val="100000"/>
              </a:schemeClr>
            </a:gs>
            <a:gs pos="100000">
              <a:srgbClr val="FCFFEB"/>
            </a:gs>
            <a:gs pos="0">
              <a:srgbClr val="FFFFFF"/>
            </a:gs>
            <a:gs pos="60000">
              <a:schemeClr val="bg1"/>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2AE268-8DC3-45A7-AC9B-F0654C96B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223FA5-FF0A-4701-89C0-67D667D95F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8BED3-A4CA-478B-8CB8-08D7BF863D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E4BDB85B-639E-44C8-B825-D3A7C36C4F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8EB2C0-62B7-4AE6-B9B9-AB1E080B8C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7719CC-8A80-4C58-9A09-9E734CA1AA2D}" type="slidenum">
              <a:rPr lang="en-US" smtClean="0"/>
              <a:t>‹#›</a:t>
            </a:fld>
            <a:endParaRPr lang="en-US"/>
          </a:p>
        </p:txBody>
      </p:sp>
      <p:pic>
        <p:nvPicPr>
          <p:cNvPr id="8" name="Picture 7">
            <a:extLst>
              <a:ext uri="{FF2B5EF4-FFF2-40B4-BE49-F238E27FC236}">
                <a16:creationId xmlns:a16="http://schemas.microsoft.com/office/drawing/2014/main" id="{8FB91FBD-4AD4-42F2-918E-E98DC24A8C70}"/>
              </a:ext>
            </a:extLst>
          </p:cNvPr>
          <p:cNvPicPr>
            <a:picLocks noChangeAspect="1"/>
          </p:cNvPicPr>
          <p:nvPr userDrawn="1"/>
        </p:nvPicPr>
        <p:blipFill>
          <a:blip r:embed="rId14"/>
          <a:stretch>
            <a:fillRect/>
          </a:stretch>
        </p:blipFill>
        <p:spPr>
          <a:xfrm>
            <a:off x="0" y="136525"/>
            <a:ext cx="1162049" cy="519724"/>
          </a:xfrm>
          <a:prstGeom prst="rect">
            <a:avLst/>
          </a:prstGeom>
        </p:spPr>
      </p:pic>
    </p:spTree>
    <p:extLst>
      <p:ext uri="{BB962C8B-B14F-4D97-AF65-F5344CB8AC3E}">
        <p14:creationId xmlns:p14="http://schemas.microsoft.com/office/powerpoint/2010/main" val="1458946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3.%20BAI%20TAP%20REN%20LUYEN%20THEO%20SGK.pptx" TargetMode="External"/><Relationship Id="rId2" Type="http://schemas.openxmlformats.org/officeDocument/2006/relationships/hyperlink" Target="2.%20PHAN%20DANG%20TOAN%20CO%20BAN%20THEO%20SGK.pptx" TargetMode="Externa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hyperlink" Target="4.%20BAI%20TAP%20MO%20RONG,%20UNG%20DUNG%20THUC%20TE.pptx"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A4431C0-79D0-40C5-A1F9-87034A2E1981}"/>
              </a:ext>
            </a:extLst>
          </p:cNvPr>
          <p:cNvSpPr/>
          <p:nvPr/>
        </p:nvSpPr>
        <p:spPr>
          <a:xfrm>
            <a:off x="3587384" y="2099218"/>
            <a:ext cx="7114971" cy="3644352"/>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Arrow: Pentagon 117">
            <a:extLst>
              <a:ext uri="{FF2B5EF4-FFF2-40B4-BE49-F238E27FC236}">
                <a16:creationId xmlns:a16="http://schemas.microsoft.com/office/drawing/2014/main" id="{81EFB34A-F7D8-4558-96A0-5773D8E60731}"/>
              </a:ext>
            </a:extLst>
          </p:cNvPr>
          <p:cNvSpPr/>
          <p:nvPr/>
        </p:nvSpPr>
        <p:spPr>
          <a:xfrm rot="10800000">
            <a:off x="4024788" y="3188781"/>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Arrow: Pentagon 119">
            <a:extLst>
              <a:ext uri="{FF2B5EF4-FFF2-40B4-BE49-F238E27FC236}">
                <a16:creationId xmlns:a16="http://schemas.microsoft.com/office/drawing/2014/main" id="{77CF683C-5980-4602-AB7A-D9CDFC753A08}"/>
              </a:ext>
            </a:extLst>
          </p:cNvPr>
          <p:cNvSpPr/>
          <p:nvPr/>
        </p:nvSpPr>
        <p:spPr>
          <a:xfrm rot="10800000">
            <a:off x="4103568" y="3911758"/>
            <a:ext cx="6198724"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Arrow: Pentagon 120">
            <a:extLst>
              <a:ext uri="{FF2B5EF4-FFF2-40B4-BE49-F238E27FC236}">
                <a16:creationId xmlns:a16="http://schemas.microsoft.com/office/drawing/2014/main" id="{7C5E35EE-C97A-4758-9A39-CF61681144C2}"/>
              </a:ext>
            </a:extLst>
          </p:cNvPr>
          <p:cNvSpPr/>
          <p:nvPr/>
        </p:nvSpPr>
        <p:spPr>
          <a:xfrm rot="10800000">
            <a:off x="4031232" y="4579995"/>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Arrow: Pentagon 116">
            <a:extLst>
              <a:ext uri="{FF2B5EF4-FFF2-40B4-BE49-F238E27FC236}">
                <a16:creationId xmlns:a16="http://schemas.microsoft.com/office/drawing/2014/main" id="{3EF0ED97-B7C5-4710-9D14-B26B576DC6D9}"/>
              </a:ext>
            </a:extLst>
          </p:cNvPr>
          <p:cNvSpPr/>
          <p:nvPr/>
        </p:nvSpPr>
        <p:spPr>
          <a:xfrm rot="10800000">
            <a:off x="4019792" y="2520243"/>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AE3BA33-FCB9-48F8-92F2-102878D1547E}"/>
              </a:ext>
            </a:extLst>
          </p:cNvPr>
          <p:cNvGrpSpPr/>
          <p:nvPr/>
        </p:nvGrpSpPr>
        <p:grpSpPr>
          <a:xfrm>
            <a:off x="1322638" y="175791"/>
            <a:ext cx="10052616" cy="1007276"/>
            <a:chOff x="633430" y="193012"/>
            <a:chExt cx="10052616" cy="1072853"/>
          </a:xfrm>
        </p:grpSpPr>
        <p:sp>
          <p:nvSpPr>
            <p:cNvPr id="90" name="TextBox 89">
              <a:extLst>
                <a:ext uri="{FF2B5EF4-FFF2-40B4-BE49-F238E27FC236}">
                  <a16:creationId xmlns:a16="http://schemas.microsoft.com/office/drawing/2014/main" id="{2B53AA17-8B42-48DD-B71C-D6AC7B905F63}"/>
                </a:ext>
              </a:extLst>
            </p:cNvPr>
            <p:cNvSpPr txBox="1"/>
            <p:nvPr/>
          </p:nvSpPr>
          <p:spPr>
            <a:xfrm>
              <a:off x="3342024" y="307685"/>
              <a:ext cx="7281978" cy="491721"/>
            </a:xfrm>
            <a:prstGeom prst="rect">
              <a:avLst/>
            </a:prstGeom>
            <a:noFill/>
          </p:spPr>
          <p:txBody>
            <a:bodyPr wrap="square">
              <a:spAutoFit/>
            </a:bodyPr>
            <a:lstStyle/>
            <a:p>
              <a:pPr algn="ct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Bài</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4:</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HAI MẶT PHẲNG SONG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SONG</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nvGrpSpPr>
            <p:cNvPr id="21" name="Group 20">
              <a:extLst>
                <a:ext uri="{FF2B5EF4-FFF2-40B4-BE49-F238E27FC236}">
                  <a16:creationId xmlns:a16="http://schemas.microsoft.com/office/drawing/2014/main" id="{65C2EBB6-D98F-471E-B0D7-FB1B3E144830}"/>
                </a:ext>
              </a:extLst>
            </p:cNvPr>
            <p:cNvGrpSpPr/>
            <p:nvPr/>
          </p:nvGrpSpPr>
          <p:grpSpPr>
            <a:xfrm>
              <a:off x="633430" y="193012"/>
              <a:ext cx="10052616" cy="1072853"/>
              <a:chOff x="633430" y="193012"/>
              <a:chExt cx="10052616" cy="1072853"/>
            </a:xfrm>
          </p:grpSpPr>
          <p:grpSp>
            <p:nvGrpSpPr>
              <p:cNvPr id="69" name="Group 68">
                <a:extLst>
                  <a:ext uri="{FF2B5EF4-FFF2-40B4-BE49-F238E27FC236}">
                    <a16:creationId xmlns:a16="http://schemas.microsoft.com/office/drawing/2014/main" id="{48EE28C9-9886-4BC6-A96A-0DB2879DA850}"/>
                  </a:ext>
                </a:extLst>
              </p:cNvPr>
              <p:cNvGrpSpPr/>
              <p:nvPr/>
            </p:nvGrpSpPr>
            <p:grpSpPr>
              <a:xfrm>
                <a:off x="667123" y="193012"/>
                <a:ext cx="10018923" cy="1072853"/>
                <a:chOff x="2366495" y="4969977"/>
                <a:chExt cx="8562194" cy="1120362"/>
              </a:xfrm>
            </p:grpSpPr>
            <p:sp>
              <p:nvSpPr>
                <p:cNvPr id="77" name="Freeform: Shape 76">
                  <a:extLst>
                    <a:ext uri="{FF2B5EF4-FFF2-40B4-BE49-F238E27FC236}">
                      <a16:creationId xmlns:a16="http://schemas.microsoft.com/office/drawing/2014/main" id="{FBFE03CB-71EF-4379-B2F5-587AEBB41B10}"/>
                    </a:ext>
                  </a:extLst>
                </p:cNvPr>
                <p:cNvSpPr/>
                <p:nvPr/>
              </p:nvSpPr>
              <p:spPr>
                <a:xfrm>
                  <a:off x="2366495" y="4969977"/>
                  <a:ext cx="8562194" cy="1120362"/>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Shape 77">
                  <a:extLst>
                    <a:ext uri="{FF2B5EF4-FFF2-40B4-BE49-F238E27FC236}">
                      <a16:creationId xmlns:a16="http://schemas.microsoft.com/office/drawing/2014/main" id="{578D2D83-7523-4BE6-92DF-3596A73B8C8A}"/>
                    </a:ext>
                  </a:extLst>
                </p:cNvPr>
                <p:cNvSpPr/>
                <p:nvPr/>
              </p:nvSpPr>
              <p:spPr>
                <a:xfrm>
                  <a:off x="2562998" y="4969977"/>
                  <a:ext cx="8365690" cy="1081886"/>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Shape 78">
                  <a:extLst>
                    <a:ext uri="{FF2B5EF4-FFF2-40B4-BE49-F238E27FC236}">
                      <a16:creationId xmlns:a16="http://schemas.microsoft.com/office/drawing/2014/main" id="{FE89F58F-A226-4193-8060-C792D5458C1B}"/>
                    </a:ext>
                  </a:extLst>
                </p:cNvPr>
                <p:cNvSpPr/>
                <p:nvPr/>
              </p:nvSpPr>
              <p:spPr>
                <a:xfrm>
                  <a:off x="2687050" y="4969977"/>
                  <a:ext cx="8241638" cy="1023161"/>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0" name="Parallelogram 69">
                <a:extLst>
                  <a:ext uri="{FF2B5EF4-FFF2-40B4-BE49-F238E27FC236}">
                    <a16:creationId xmlns:a16="http://schemas.microsoft.com/office/drawing/2014/main" id="{674711C6-91AA-458E-A0EA-0743C984350A}"/>
                  </a:ext>
                </a:extLst>
              </p:cNvPr>
              <p:cNvSpPr/>
              <p:nvPr/>
            </p:nvSpPr>
            <p:spPr>
              <a:xfrm rot="186211" flipH="1">
                <a:off x="2365359" y="210750"/>
                <a:ext cx="789345" cy="887854"/>
              </a:xfrm>
              <a:prstGeom prst="parallelogram">
                <a:avLst>
                  <a:gd name="adj" fmla="val 82092"/>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Parallelogram 74">
                <a:extLst>
                  <a:ext uri="{FF2B5EF4-FFF2-40B4-BE49-F238E27FC236}">
                    <a16:creationId xmlns:a16="http://schemas.microsoft.com/office/drawing/2014/main" id="{FD171554-3AD5-4435-8A3C-F7685103EBF1}"/>
                  </a:ext>
                </a:extLst>
              </p:cNvPr>
              <p:cNvSpPr/>
              <p:nvPr/>
            </p:nvSpPr>
            <p:spPr>
              <a:xfrm rot="186211" flipH="1">
                <a:off x="2542818" y="210750"/>
                <a:ext cx="789345" cy="887854"/>
              </a:xfrm>
              <a:prstGeom prst="parallelogram">
                <a:avLst>
                  <a:gd name="adj" fmla="val 82092"/>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C0BD1B5B-8857-462B-B229-FA9F69DEB989}"/>
                  </a:ext>
                </a:extLst>
              </p:cNvPr>
              <p:cNvSpPr txBox="1"/>
              <p:nvPr/>
            </p:nvSpPr>
            <p:spPr>
              <a:xfrm>
                <a:off x="633430" y="259892"/>
                <a:ext cx="2448929" cy="491721"/>
              </a:xfrm>
              <a:prstGeom prst="rect">
                <a:avLst/>
              </a:prstGeom>
              <a:noFill/>
            </p:spPr>
            <p:txBody>
              <a:bodyPr wrap="square">
                <a:spAutoFit/>
              </a:bodyPr>
              <a:lstStyle/>
              <a:p>
                <a:pPr algn="ct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GIẢI TÍCH</a:t>
                </a:r>
              </a:p>
            </p:txBody>
          </p:sp>
          <p:sp>
            <p:nvSpPr>
              <p:cNvPr id="91" name="TextBox 90">
                <a:extLst>
                  <a:ext uri="{FF2B5EF4-FFF2-40B4-BE49-F238E27FC236}">
                    <a16:creationId xmlns:a16="http://schemas.microsoft.com/office/drawing/2014/main" id="{E220F5A5-8EA8-439D-ABDC-CF5CFB9E47A3}"/>
                  </a:ext>
                </a:extLst>
              </p:cNvPr>
              <p:cNvSpPr txBox="1"/>
              <p:nvPr/>
            </p:nvSpPr>
            <p:spPr>
              <a:xfrm>
                <a:off x="757175" y="670277"/>
                <a:ext cx="2448929" cy="491721"/>
              </a:xfrm>
              <a:prstGeom prst="rect">
                <a:avLst/>
              </a:prstGeom>
              <a:noFill/>
            </p:spPr>
            <p:txBody>
              <a:bodyPr wrap="square">
                <a:spAutoFit/>
              </a:bodyPr>
              <a:lstStyle/>
              <a:p>
                <a:pPr algn="ct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Chương</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a:solidFill>
                      <a:srgbClr val="3333FF"/>
                    </a:solidFill>
                    <a:latin typeface="Cambria Math" panose="02040503050406030204" pitchFamily="18" charset="0"/>
                    <a:ea typeface="Cambria Math" panose="02040503050406030204" pitchFamily="18" charset="0"/>
                    <a:cs typeface="Calibri" panose="020F0502020204030204" pitchFamily="34" charset="0"/>
                    <a:sym typeface="Baumans"/>
                  </a:rPr>
                  <a:t>❹</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grpSp>
      <p:sp>
        <p:nvSpPr>
          <p:cNvPr id="24" name="Rectangle: Rounded Corners 23">
            <a:extLst>
              <a:ext uri="{FF2B5EF4-FFF2-40B4-BE49-F238E27FC236}">
                <a16:creationId xmlns:a16="http://schemas.microsoft.com/office/drawing/2014/main" id="{67A175AC-6165-4E1C-9BCD-83B94091765B}"/>
              </a:ext>
            </a:extLst>
          </p:cNvPr>
          <p:cNvSpPr/>
          <p:nvPr/>
        </p:nvSpPr>
        <p:spPr>
          <a:xfrm>
            <a:off x="312820" y="1421956"/>
            <a:ext cx="11694695" cy="4671014"/>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CC1ED171-377C-451A-8F18-59A74B0D883A}"/>
              </a:ext>
            </a:extLst>
          </p:cNvPr>
          <p:cNvGrpSpPr/>
          <p:nvPr/>
        </p:nvGrpSpPr>
        <p:grpSpPr>
          <a:xfrm>
            <a:off x="1714828" y="2099218"/>
            <a:ext cx="1872556" cy="3644388"/>
            <a:chOff x="230133" y="2669965"/>
            <a:chExt cx="1872556" cy="3644388"/>
          </a:xfrm>
        </p:grpSpPr>
        <p:grpSp>
          <p:nvGrpSpPr>
            <p:cNvPr id="94" name="Group 93">
              <a:extLst>
                <a:ext uri="{FF2B5EF4-FFF2-40B4-BE49-F238E27FC236}">
                  <a16:creationId xmlns:a16="http://schemas.microsoft.com/office/drawing/2014/main" id="{ED9F50BA-E121-4BC7-8418-BA509C09D50A}"/>
                </a:ext>
              </a:extLst>
            </p:cNvPr>
            <p:cNvGrpSpPr/>
            <p:nvPr/>
          </p:nvGrpSpPr>
          <p:grpSpPr>
            <a:xfrm>
              <a:off x="230133" y="2669965"/>
              <a:ext cx="1872556" cy="3644388"/>
              <a:chOff x="863534" y="3255253"/>
              <a:chExt cx="3579568" cy="2873475"/>
            </a:xfrm>
          </p:grpSpPr>
          <p:sp>
            <p:nvSpPr>
              <p:cNvPr id="96" name="Flowchart: Display 95">
                <a:extLst>
                  <a:ext uri="{FF2B5EF4-FFF2-40B4-BE49-F238E27FC236}">
                    <a16:creationId xmlns:a16="http://schemas.microsoft.com/office/drawing/2014/main" id="{60901D6A-DC24-4872-9632-354557F0C72D}"/>
                  </a:ext>
                </a:extLst>
              </p:cNvPr>
              <p:cNvSpPr/>
              <p:nvPr/>
            </p:nvSpPr>
            <p:spPr>
              <a:xfrm flipH="1">
                <a:off x="863534" y="3255253"/>
                <a:ext cx="2917416" cy="2873447"/>
              </a:xfrm>
              <a:prstGeom prst="flowChartDisplay">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lowchart: Display 96">
                <a:extLst>
                  <a:ext uri="{FF2B5EF4-FFF2-40B4-BE49-F238E27FC236}">
                    <a16:creationId xmlns:a16="http://schemas.microsoft.com/office/drawing/2014/main" id="{0058A2D9-EE82-45E9-A989-86BB3C8E1263}"/>
                  </a:ext>
                </a:extLst>
              </p:cNvPr>
              <p:cNvSpPr/>
              <p:nvPr/>
            </p:nvSpPr>
            <p:spPr>
              <a:xfrm flipH="1">
                <a:off x="1238456" y="3255254"/>
                <a:ext cx="2917416" cy="2873447"/>
              </a:xfrm>
              <a:prstGeom prst="flowChartDisplay">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lowchart: Display 97">
                <a:extLst>
                  <a:ext uri="{FF2B5EF4-FFF2-40B4-BE49-F238E27FC236}">
                    <a16:creationId xmlns:a16="http://schemas.microsoft.com/office/drawing/2014/main" id="{F0E0EA4C-91BB-415A-8B1F-EF5C3EE1D200}"/>
                  </a:ext>
                </a:extLst>
              </p:cNvPr>
              <p:cNvSpPr/>
              <p:nvPr/>
            </p:nvSpPr>
            <p:spPr>
              <a:xfrm flipH="1">
                <a:off x="1525686" y="3255281"/>
                <a:ext cx="2917416" cy="2873447"/>
              </a:xfrm>
              <a:prstGeom prst="flowChartDisplay">
                <a:avLst/>
              </a:prstGeom>
              <a:gradFill flip="none" rotWithShape="1">
                <a:gsLst>
                  <a:gs pos="0">
                    <a:schemeClr val="accent5">
                      <a:lumMod val="20000"/>
                      <a:lumOff val="80000"/>
                    </a:schemeClr>
                  </a:gs>
                  <a:gs pos="85000">
                    <a:schemeClr val="accent4">
                      <a:lumMod val="20000"/>
                      <a:lumOff val="80000"/>
                    </a:schemeClr>
                  </a:gs>
                  <a:gs pos="96000">
                    <a:schemeClr val="accent5">
                      <a:lumMod val="20000"/>
                      <a:lumOff val="80000"/>
                      <a:shade val="67500"/>
                      <a:satMod val="115000"/>
                    </a:schemeClr>
                  </a:gs>
                  <a:gs pos="100000">
                    <a:srgbClr val="3333F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Arrow: Chevron 94">
              <a:extLst>
                <a:ext uri="{FF2B5EF4-FFF2-40B4-BE49-F238E27FC236}">
                  <a16:creationId xmlns:a16="http://schemas.microsoft.com/office/drawing/2014/main" id="{6A2C54E6-6E90-4D3A-B106-85329297FFE8}"/>
                </a:ext>
              </a:extLst>
            </p:cNvPr>
            <p:cNvSpPr/>
            <p:nvPr/>
          </p:nvSpPr>
          <p:spPr>
            <a:xfrm>
              <a:off x="1745212" y="2669965"/>
              <a:ext cx="357477" cy="3631132"/>
            </a:xfrm>
            <a:prstGeom prst="chevr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9" name="TextBox 98">
            <a:extLst>
              <a:ext uri="{FF2B5EF4-FFF2-40B4-BE49-F238E27FC236}">
                <a16:creationId xmlns:a16="http://schemas.microsoft.com/office/drawing/2014/main" id="{CF5FC146-A152-4530-AE16-B7DF46C0E557}"/>
              </a:ext>
            </a:extLst>
          </p:cNvPr>
          <p:cNvSpPr txBox="1"/>
          <p:nvPr/>
        </p:nvSpPr>
        <p:spPr>
          <a:xfrm>
            <a:off x="1836398" y="2842790"/>
            <a:ext cx="1890215" cy="2308324"/>
          </a:xfrm>
          <a:prstGeom prst="rect">
            <a:avLst/>
          </a:prstGeom>
          <a:noFill/>
        </p:spPr>
        <p:txBody>
          <a:bodyPr wrap="square">
            <a:spAutoFit/>
          </a:bodyPr>
          <a:lstStyle/>
          <a:p>
            <a:pPr algn="ctr"/>
            <a:r>
              <a:rPr lang="en-US" sz="3600" b="1">
                <a:solidFill>
                  <a:srgbClr val="0000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NỘI DUNG BÀI HỌC</a:t>
            </a:r>
            <a:endParaRPr lang="en-US" sz="3600">
              <a:solidFill>
                <a:srgbClr val="0000FF"/>
              </a:solidFill>
            </a:endParaRPr>
          </a:p>
        </p:txBody>
      </p:sp>
      <p:sp>
        <p:nvSpPr>
          <p:cNvPr id="100" name="TextBox 99">
            <a:extLst>
              <a:ext uri="{FF2B5EF4-FFF2-40B4-BE49-F238E27FC236}">
                <a16:creationId xmlns:a16="http://schemas.microsoft.com/office/drawing/2014/main" id="{2DD05149-B76F-4C8D-BB32-FA731699AB67}"/>
              </a:ext>
            </a:extLst>
          </p:cNvPr>
          <p:cNvSpPr txBox="1"/>
          <p:nvPr/>
        </p:nvSpPr>
        <p:spPr>
          <a:xfrm>
            <a:off x="4128886" y="2577686"/>
            <a:ext cx="3462540"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1. Tóm tắt lý thuyết</a:t>
            </a:r>
          </a:p>
        </p:txBody>
      </p:sp>
      <p:sp>
        <p:nvSpPr>
          <p:cNvPr id="101" name="TextBox 100">
            <a:hlinkClick r:id="rId2" action="ppaction://hlinkpres?slideindex=1&amp;slidetitle="/>
            <a:extLst>
              <a:ext uri="{FF2B5EF4-FFF2-40B4-BE49-F238E27FC236}">
                <a16:creationId xmlns:a16="http://schemas.microsoft.com/office/drawing/2014/main" id="{5436DB23-27CB-445D-A8AA-6B7333C69FF9}"/>
              </a:ext>
            </a:extLst>
          </p:cNvPr>
          <p:cNvSpPr txBox="1"/>
          <p:nvPr/>
        </p:nvSpPr>
        <p:spPr>
          <a:xfrm>
            <a:off x="4092392" y="3251891"/>
            <a:ext cx="4146733"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2. Phân dạng toán cơ bản</a:t>
            </a:r>
          </a:p>
        </p:txBody>
      </p:sp>
      <p:sp>
        <p:nvSpPr>
          <p:cNvPr id="102" name="TextBox 101">
            <a:hlinkClick r:id="rId3" action="ppaction://hlinkpres?slideindex=1&amp;slidetitle="/>
            <a:extLst>
              <a:ext uri="{FF2B5EF4-FFF2-40B4-BE49-F238E27FC236}">
                <a16:creationId xmlns:a16="http://schemas.microsoft.com/office/drawing/2014/main" id="{9D766C08-A58A-4E98-AA95-509CE8DB0003}"/>
              </a:ext>
            </a:extLst>
          </p:cNvPr>
          <p:cNvSpPr txBox="1"/>
          <p:nvPr/>
        </p:nvSpPr>
        <p:spPr>
          <a:xfrm>
            <a:off x="4086666" y="3915943"/>
            <a:ext cx="4062206"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3. HĐ rèn luyện kỹ năng</a:t>
            </a:r>
          </a:p>
        </p:txBody>
      </p:sp>
      <p:sp>
        <p:nvSpPr>
          <p:cNvPr id="103" name="TextBox 102">
            <a:hlinkClick r:id="rId4" action="ppaction://hlinkpres?slideindex=1&amp;slidetitle="/>
            <a:extLst>
              <a:ext uri="{FF2B5EF4-FFF2-40B4-BE49-F238E27FC236}">
                <a16:creationId xmlns:a16="http://schemas.microsoft.com/office/drawing/2014/main" id="{40B1E1A7-9B24-46DB-B9FE-858B430C9D4F}"/>
              </a:ext>
            </a:extLst>
          </p:cNvPr>
          <p:cNvSpPr txBox="1"/>
          <p:nvPr/>
        </p:nvSpPr>
        <p:spPr>
          <a:xfrm>
            <a:off x="4043130" y="4619709"/>
            <a:ext cx="3548295"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4. HĐ tìm tòi mở rộng</a:t>
            </a:r>
          </a:p>
        </p:txBody>
      </p:sp>
      <p:cxnSp>
        <p:nvCxnSpPr>
          <p:cNvPr id="104" name="Straight Arrow Connector 103">
            <a:extLst>
              <a:ext uri="{FF2B5EF4-FFF2-40B4-BE49-F238E27FC236}">
                <a16:creationId xmlns:a16="http://schemas.microsoft.com/office/drawing/2014/main" id="{30CE0057-462C-4E55-8251-B059115A4B17}"/>
              </a:ext>
            </a:extLst>
          </p:cNvPr>
          <p:cNvCxnSpPr>
            <a:cxnSpLocks/>
          </p:cNvCxnSpPr>
          <p:nvPr/>
        </p:nvCxnSpPr>
        <p:spPr>
          <a:xfrm flipV="1">
            <a:off x="3693115" y="2841909"/>
            <a:ext cx="287760" cy="913059"/>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60727819-430B-4937-BC89-D6BDF8340F75}"/>
              </a:ext>
            </a:extLst>
          </p:cNvPr>
          <p:cNvCxnSpPr>
            <a:cxnSpLocks/>
          </p:cNvCxnSpPr>
          <p:nvPr/>
        </p:nvCxnSpPr>
        <p:spPr>
          <a:xfrm flipV="1">
            <a:off x="3685213" y="3495356"/>
            <a:ext cx="324536" cy="269786"/>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2179470A-E9BC-4A53-9851-F3926B71AF2D}"/>
              </a:ext>
            </a:extLst>
          </p:cNvPr>
          <p:cNvCxnSpPr>
            <a:cxnSpLocks/>
            <a:endCxn id="102" idx="1"/>
          </p:cNvCxnSpPr>
          <p:nvPr/>
        </p:nvCxnSpPr>
        <p:spPr>
          <a:xfrm>
            <a:off x="3684196" y="3766406"/>
            <a:ext cx="402470" cy="380370"/>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287D2765-93D8-4D72-88C4-81DA620EC2E8}"/>
              </a:ext>
            </a:extLst>
          </p:cNvPr>
          <p:cNvCxnSpPr>
            <a:cxnSpLocks/>
            <a:endCxn id="103" idx="1"/>
          </p:cNvCxnSpPr>
          <p:nvPr/>
        </p:nvCxnSpPr>
        <p:spPr>
          <a:xfrm>
            <a:off x="3688019" y="3760407"/>
            <a:ext cx="355111" cy="1090135"/>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76D03391-976B-4386-9EE9-94FB72D10ED6}"/>
              </a:ext>
            </a:extLst>
          </p:cNvPr>
          <p:cNvPicPr>
            <a:picLocks noChangeAspect="1"/>
          </p:cNvPicPr>
          <p:nvPr/>
        </p:nvPicPr>
        <p:blipFill>
          <a:blip r:embed="rId5"/>
          <a:stretch>
            <a:fillRect/>
          </a:stretch>
        </p:blipFill>
        <p:spPr>
          <a:xfrm>
            <a:off x="11261628" y="16591"/>
            <a:ext cx="853514" cy="1079086"/>
          </a:xfrm>
          <a:prstGeom prst="rect">
            <a:avLst/>
          </a:prstGeom>
        </p:spPr>
      </p:pic>
    </p:spTree>
    <p:extLst>
      <p:ext uri="{BB962C8B-B14F-4D97-AF65-F5344CB8AC3E}">
        <p14:creationId xmlns:p14="http://schemas.microsoft.com/office/powerpoint/2010/main" val="1384814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4.</a:t>
            </a:r>
            <a:r>
              <a:rPr lang="vi-VN" sz="3200" b="1">
                <a:solidFill>
                  <a:srgbClr val="000099"/>
                </a:solidFill>
                <a:ea typeface="Calibri" panose="020F0502020204030204" pitchFamily="34" charset="0"/>
                <a:cs typeface="Times New Roman" panose="02020603050405020304" pitchFamily="18" charset="0"/>
              </a:rPr>
              <a:t> </a:t>
            </a:r>
            <a:r>
              <a:rPr lang="en-US" sz="3200" b="1">
                <a:solidFill>
                  <a:srgbClr val="000099"/>
                </a:solidFill>
                <a:ea typeface="Calibri" panose="020F0502020204030204" pitchFamily="34" charset="0"/>
                <a:cs typeface="Times New Roman" panose="02020603050405020304" pitchFamily="18" charset="0"/>
              </a:rPr>
              <a:t>Định lý talet trong không gian </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1" y="1674716"/>
                <a:ext cx="7153809" cy="3935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lnSpc>
                    <a:spcPct val="107000"/>
                  </a:lnSpc>
                  <a:spcBef>
                    <a:spcPts val="0"/>
                  </a:spcBef>
                  <a:spcAft>
                    <a:spcPts val="800"/>
                  </a:spcAft>
                </a:pPr>
                <a:r>
                  <a:rPr lang="en-US" b="1">
                    <a:solidFill>
                      <a:srgbClr val="0000FF"/>
                    </a:solidFill>
                    <a:ea typeface="Times New Roman" panose="02020603050405020304" pitchFamily="18" charset="0"/>
                  </a:rPr>
                  <a:t> Phương pháp</a:t>
                </a:r>
              </a:p>
              <a:p>
                <a:pPr marL="0" marR="0">
                  <a:lnSpc>
                    <a:spcPct val="107000"/>
                  </a:lnSpc>
                  <a:spcBef>
                    <a:spcPts val="0"/>
                  </a:spcBef>
                  <a:spcAft>
                    <a:spcPts val="800"/>
                  </a:spcAft>
                </a:pPr>
                <a:r>
                  <a:rPr lang="en-US">
                    <a:solidFill>
                      <a:srgbClr val="000099"/>
                    </a:solidFill>
                    <a:latin typeface="Chu Van An" panose="02020603050405020304" pitchFamily="18" charset="0"/>
                    <a:ea typeface="Calibri" panose="020F0502020204030204" pitchFamily="34" charset="0"/>
                  </a:rPr>
                  <a:t>Ba mặt phẳng đôi một song song chắn trên hai cát tuyến bất kì những đoạn</a:t>
                </a:r>
              </a:p>
              <a:p>
                <a:pPr marL="0" marR="0">
                  <a:lnSpc>
                    <a:spcPct val="107000"/>
                  </a:lnSpc>
                  <a:spcBef>
                    <a:spcPts val="0"/>
                  </a:spcBef>
                  <a:spcAft>
                    <a:spcPts val="800"/>
                  </a:spcAft>
                </a:pPr>
                <a:r>
                  <a:rPr lang="en-US">
                    <a:solidFill>
                      <a:srgbClr val="000099"/>
                    </a:solidFill>
                    <a:latin typeface="Chu Van An" panose="02020603050405020304" pitchFamily="18" charset="0"/>
                    <a:ea typeface="Calibri" panose="020F0502020204030204" pitchFamily="34" charset="0"/>
                  </a:rPr>
                  <a:t>thẳng tương ứng tỉ lệ </a:t>
                </a:r>
                <a14:m>
                  <m:oMath xmlns:m="http://schemas.openxmlformats.org/officeDocument/2006/math">
                    <m:f>
                      <m:fPr>
                        <m:ctrlP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fPr>
                      <m:num>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𝐴𝐵</m:t>
                        </m:r>
                      </m:num>
                      <m:den>
                        <m:sSup>
                          <m:sSupPr>
                            <m:ctrlP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sSupPr>
                          <m:e>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𝐴</m:t>
                            </m:r>
                          </m:e>
                          <m:sup>
                            <m:r>
                              <a:rPr lang="en-US" i="1">
                                <a:solidFill>
                                  <a:srgbClr val="000099"/>
                                </a:solidFill>
                                <a:latin typeface="Cambria Math" panose="02040503050406030204" pitchFamily="18" charset="0"/>
                                <a:ea typeface="Calibri" panose="020F0502020204030204" pitchFamily="34" charset="0"/>
                              </a:rPr>
                              <m:t>′</m:t>
                            </m:r>
                          </m:sup>
                        </m:sSup>
                        <m:sSup>
                          <m:sSupPr>
                            <m:ctrlP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sSupPr>
                          <m:e>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𝐵</m:t>
                            </m:r>
                          </m:e>
                          <m:sup>
                            <m:r>
                              <a:rPr lang="en-US" i="1">
                                <a:solidFill>
                                  <a:srgbClr val="000099"/>
                                </a:solidFill>
                                <a:latin typeface="Cambria Math" panose="02040503050406030204" pitchFamily="18" charset="0"/>
                                <a:ea typeface="Calibri" panose="020F0502020204030204" pitchFamily="34" charset="0"/>
                              </a:rPr>
                              <m:t>′</m:t>
                            </m:r>
                          </m:sup>
                        </m:sSup>
                      </m:den>
                    </m:f>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f>
                      <m:fPr>
                        <m:ctrlP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fPr>
                      <m:num>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𝐵𝐶</m:t>
                        </m:r>
                      </m:num>
                      <m:den>
                        <m:sSup>
                          <m:sSupPr>
                            <m:ctrlP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sSupPr>
                          <m:e>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𝐵</m:t>
                            </m:r>
                          </m:e>
                          <m:sup>
                            <m:r>
                              <a:rPr lang="en-US" i="1">
                                <a:solidFill>
                                  <a:srgbClr val="000099"/>
                                </a:solidFill>
                                <a:latin typeface="Cambria Math" panose="02040503050406030204" pitchFamily="18" charset="0"/>
                                <a:ea typeface="Calibri" panose="020F0502020204030204" pitchFamily="34" charset="0"/>
                              </a:rPr>
                              <m:t>′</m:t>
                            </m:r>
                          </m:sup>
                        </m:sSup>
                        <m:sSup>
                          <m:sSupPr>
                            <m:ctrlP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sSupPr>
                          <m:e>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𝐶</m:t>
                            </m:r>
                          </m:e>
                          <m:sup>
                            <m:r>
                              <a:rPr lang="en-US" i="1">
                                <a:solidFill>
                                  <a:srgbClr val="000099"/>
                                </a:solidFill>
                                <a:latin typeface="Cambria Math" panose="02040503050406030204" pitchFamily="18" charset="0"/>
                                <a:ea typeface="Calibri" panose="020F0502020204030204" pitchFamily="34" charset="0"/>
                              </a:rPr>
                              <m:t>′</m:t>
                            </m:r>
                          </m:sup>
                        </m:sSup>
                      </m:den>
                    </m:f>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f>
                      <m:fPr>
                        <m:ctrlP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fPr>
                      <m:num>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𝐶𝐴</m:t>
                        </m:r>
                      </m:num>
                      <m:den>
                        <m:sSup>
                          <m:sSupPr>
                            <m:ctrlP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sSupPr>
                          <m:e>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𝐶</m:t>
                            </m:r>
                          </m:e>
                          <m:sup>
                            <m:r>
                              <a:rPr lang="en-US" i="1">
                                <a:solidFill>
                                  <a:srgbClr val="000099"/>
                                </a:solidFill>
                                <a:latin typeface="Cambria Math" panose="02040503050406030204" pitchFamily="18" charset="0"/>
                                <a:ea typeface="Calibri" panose="020F0502020204030204" pitchFamily="34" charset="0"/>
                              </a:rPr>
                              <m:t>′</m:t>
                            </m:r>
                          </m:sup>
                        </m:sSup>
                        <m:sSup>
                          <m:sSupPr>
                            <m:ctrlP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sSupPr>
                          <m:e>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𝐴</m:t>
                            </m:r>
                          </m:e>
                          <m:sup>
                            <m:r>
                              <a:rPr lang="en-US" i="1">
                                <a:solidFill>
                                  <a:srgbClr val="000099"/>
                                </a:solidFill>
                                <a:latin typeface="Cambria Math" panose="02040503050406030204" pitchFamily="18" charset="0"/>
                                <a:ea typeface="Calibri" panose="020F0502020204030204" pitchFamily="34" charset="0"/>
                              </a:rPr>
                              <m:t>′</m:t>
                            </m:r>
                          </m:sup>
                        </m:sSup>
                      </m:den>
                    </m:f>
                  </m:oMath>
                </a14:m>
                <a:endParaRPr lang="en-US">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02931" y="1674716"/>
                <a:ext cx="7153809" cy="3935637"/>
              </a:xfrm>
              <a:prstGeom prst="rect">
                <a:avLst/>
              </a:prstGeom>
              <a:blipFill>
                <a:blip r:embed="rId2"/>
                <a:stretch>
                  <a:fillRect l="-2129" t="-2171" r="-2300"/>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C6852E7-C28D-435A-8979-35F67B1E205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178505" y="2199832"/>
            <a:ext cx="1960026" cy="2458336"/>
          </a:xfrm>
          <a:prstGeom prst="rect">
            <a:avLst/>
          </a:prstGeom>
        </p:spPr>
      </p:pic>
    </p:spTree>
    <p:extLst>
      <p:ext uri="{BB962C8B-B14F-4D97-AF65-F5344CB8AC3E}">
        <p14:creationId xmlns:p14="http://schemas.microsoft.com/office/powerpoint/2010/main" val="42084740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up)">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wipe(up)">
                                      <p:cBhvr>
                                        <p:cTn id="22" dur="500"/>
                                        <p:tgtEl>
                                          <p:spTgt spid="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5.</a:t>
            </a:r>
            <a:r>
              <a:rPr lang="vi-VN" sz="3200" b="1">
                <a:solidFill>
                  <a:srgbClr val="000099"/>
                </a:solidFill>
                <a:ea typeface="Calibri" panose="020F0502020204030204" pitchFamily="34" charset="0"/>
                <a:cs typeface="Times New Roman" panose="02020603050405020304" pitchFamily="18" charset="0"/>
              </a:rPr>
              <a:t> </a:t>
            </a:r>
            <a:r>
              <a:rPr lang="en-US" sz="3200" b="1">
                <a:solidFill>
                  <a:srgbClr val="000099"/>
                </a:solidFill>
                <a:ea typeface="Calibri" panose="020F0502020204030204" pitchFamily="34" charset="0"/>
                <a:cs typeface="Times New Roman" panose="02020603050405020304" pitchFamily="18" charset="0"/>
              </a:rPr>
              <a:t>Hình lăng trụ và hình hộp</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1" y="1674716"/>
                <a:ext cx="8516782" cy="4825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lnSpc>
                    <a:spcPct val="107000"/>
                  </a:lnSpc>
                  <a:spcBef>
                    <a:spcPts val="0"/>
                  </a:spcBef>
                  <a:spcAft>
                    <a:spcPts val="600"/>
                  </a:spcAft>
                </a:pPr>
                <a:r>
                  <a:rPr lang="en-US" b="1">
                    <a:solidFill>
                      <a:srgbClr val="0000FF"/>
                    </a:solidFill>
                    <a:ea typeface="Times New Roman" panose="02020603050405020304" pitchFamily="18" charset="0"/>
                  </a:rPr>
                  <a:t> Phương </a:t>
                </a:r>
                <a:r>
                  <a:rPr lang="en-US" sz="2800" b="1">
                    <a:solidFill>
                      <a:srgbClr val="0000FF"/>
                    </a:solidFill>
                    <a:ea typeface="Times New Roman" panose="02020603050405020304" pitchFamily="18" charset="0"/>
                  </a:rPr>
                  <a:t>pháp</a:t>
                </a:r>
              </a:p>
              <a:p>
                <a:pPr marL="0" marR="0">
                  <a:lnSpc>
                    <a:spcPct val="107000"/>
                  </a:lnSpc>
                  <a:spcBef>
                    <a:spcPts val="0"/>
                  </a:spcBef>
                  <a:spcAft>
                    <a:spcPts val="600"/>
                  </a:spcAft>
                </a:pPr>
                <a:r>
                  <a:rPr lang="en-US" sz="2800" b="1" i="1">
                    <a:solidFill>
                      <a:srgbClr val="FF0000"/>
                    </a:solidFill>
                    <a:latin typeface="Chu Van An" panose="02020603050405020304" pitchFamily="18" charset="0"/>
                    <a:ea typeface="Calibri" panose="020F0502020204030204" pitchFamily="34" charset="0"/>
                  </a:rPr>
                  <a:t>Hình lăng trụ:</a:t>
                </a:r>
                <a:r>
                  <a:rPr lang="en-US" sz="2800">
                    <a:solidFill>
                      <a:srgbClr val="FF0000"/>
                    </a:solidFill>
                    <a:latin typeface="Chu Van An" panose="02020603050405020304" pitchFamily="18" charset="0"/>
                    <a:ea typeface="Calibri" panose="020F0502020204030204" pitchFamily="34" charset="0"/>
                  </a:rPr>
                  <a:t> </a:t>
                </a:r>
                <a:r>
                  <a:rPr lang="en-US" sz="2800">
                    <a:latin typeface="Chu Van An" panose="02020603050405020304" pitchFamily="18" charset="0"/>
                    <a:ea typeface="Calibri" panose="020F0502020204030204" pitchFamily="34" charset="0"/>
                  </a:rPr>
                  <a:t>Cho hai mặt phẳng </a:t>
                </a:r>
                <a14:m>
                  <m:oMath xmlns:m="http://schemas.openxmlformats.org/officeDocument/2006/math">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𝑃</m:t>
                    </m:r>
                    <m:r>
                      <a:rPr lang="en-US" sz="2800">
                        <a:latin typeface="Cambria Math" panose="02040503050406030204" pitchFamily="18" charset="0"/>
                        <a:ea typeface="Calibri" panose="020F0502020204030204" pitchFamily="34" charset="0"/>
                        <a:cs typeface="Chu Van An" panose="02020603050405020304" pitchFamily="18" charset="0"/>
                      </a:rPr>
                      <m:t>)</m:t>
                    </m:r>
                  </m:oMath>
                </a14:m>
                <a:r>
                  <a:rPr lang="en-US" sz="2800">
                    <a:latin typeface="Chu Van An" panose="02020603050405020304" pitchFamily="18" charset="0"/>
                    <a:ea typeface="Calibri" panose="020F0502020204030204" pitchFamily="34" charset="0"/>
                  </a:rPr>
                  <a:t> và </a:t>
                </a:r>
                <a14:m>
                  <m:oMath xmlns:m="http://schemas.openxmlformats.org/officeDocument/2006/math">
                    <m:d>
                      <m:dPr>
                        <m:ctrlPr>
                          <a:rPr lang="en-US" sz="2800" i="1">
                            <a:latin typeface="Cambria Math" panose="02040503050406030204" pitchFamily="18" charset="0"/>
                            <a:ea typeface="Calibri" panose="020F0502020204030204" pitchFamily="34" charset="0"/>
                            <a:cs typeface="Chu Van An" panose="02020603050405020304" pitchFamily="18" charset="0"/>
                          </a:rPr>
                        </m:ctrlPr>
                      </m:dPr>
                      <m:e>
                        <m:sSup>
                          <m:sSupPr>
                            <m:ctrlPr>
                              <a:rPr lang="en-US" sz="2800" i="1">
                                <a:latin typeface="Cambria Math" panose="02040503050406030204" pitchFamily="18" charset="0"/>
                                <a:ea typeface="Calibri" panose="020F0502020204030204" pitchFamily="34" charset="0"/>
                                <a:cs typeface="Chu Van An" panose="02020603050405020304" pitchFamily="18" charset="0"/>
                              </a:rPr>
                            </m:ctrlPr>
                          </m:sSupPr>
                          <m:e>
                            <m:r>
                              <a:rPr lang="en-US" sz="2800" i="1">
                                <a:latin typeface="Cambria Math" panose="02040503050406030204" pitchFamily="18" charset="0"/>
                                <a:ea typeface="Calibri" panose="020F0502020204030204" pitchFamily="34" charset="0"/>
                                <a:cs typeface="Chu Van An" panose="02020603050405020304" pitchFamily="18" charset="0"/>
                              </a:rPr>
                              <m:t>𝑃</m:t>
                            </m:r>
                          </m:e>
                          <m:sup>
                            <m:r>
                              <a:rPr lang="en-US" sz="2800" i="1">
                                <a:latin typeface="Cambria Math" panose="02040503050406030204" pitchFamily="18" charset="0"/>
                                <a:ea typeface="Calibri" panose="020F0502020204030204" pitchFamily="34" charset="0"/>
                                <a:cs typeface="Chu Van An" panose="02020603050405020304" pitchFamily="18" charset="0"/>
                              </a:rPr>
                              <m:t>′</m:t>
                            </m:r>
                          </m:sup>
                        </m:sSup>
                      </m:e>
                    </m:d>
                  </m:oMath>
                </a14:m>
                <a:r>
                  <a:rPr lang="en-US" sz="2800">
                    <a:latin typeface="Chu Van An" panose="02020603050405020304" pitchFamily="18" charset="0"/>
                    <a:ea typeface="Calibri" panose="020F0502020204030204" pitchFamily="34" charset="0"/>
                  </a:rPr>
                  <a:t> song song với nhau. Trên </a:t>
                </a:r>
                <a14:m>
                  <m:oMath xmlns:m="http://schemas.openxmlformats.org/officeDocument/2006/math">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𝑃</m:t>
                    </m:r>
                    <m:r>
                      <a:rPr lang="en-US" sz="2800">
                        <a:latin typeface="Cambria Math" panose="02040503050406030204" pitchFamily="18" charset="0"/>
                        <a:ea typeface="Calibri" panose="020F0502020204030204" pitchFamily="34" charset="0"/>
                        <a:cs typeface="Chu Van An" panose="02020603050405020304" pitchFamily="18" charset="0"/>
                      </a:rPr>
                      <m:t>)</m:t>
                    </m:r>
                  </m:oMath>
                </a14:m>
                <a:r>
                  <a:rPr lang="en-US" sz="2800">
                    <a:latin typeface="Chu Van An" panose="02020603050405020304" pitchFamily="18" charset="0"/>
                    <a:ea typeface="Calibri" panose="020F0502020204030204" pitchFamily="34" charset="0"/>
                  </a:rPr>
                  <a:t> cho đa giác lồi </a:t>
                </a:r>
                <a14:m>
                  <m:oMath xmlns:m="http://schemas.openxmlformats.org/officeDocument/2006/math">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Sub>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Sub>
                    <m:r>
                      <a:rPr lang="en-US" sz="2800">
                        <a:latin typeface="Cambria Math" panose="02040503050406030204" pitchFamily="18" charset="0"/>
                        <a:ea typeface="Calibri" panose="020F0502020204030204" pitchFamily="34" charset="0"/>
                        <a:cs typeface="Chu Van An" panose="02020603050405020304" pitchFamily="18" charset="0"/>
                      </a:rPr>
                      <m:t>…</m:t>
                    </m:r>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Sub>
                  </m:oMath>
                </a14:m>
                <a:r>
                  <a:rPr lang="en-US" sz="2800">
                    <a:latin typeface="Chu Van An" panose="02020603050405020304" pitchFamily="18" charset="0"/>
                    <a:ea typeface="Calibri" panose="020F0502020204030204" pitchFamily="34" charset="0"/>
                  </a:rPr>
                  <a:t>. Qua các đỉnh của đa giác này, ta vẽ các đường thẳng song song với nhau và cắt </a:t>
                </a:r>
                <a14:m>
                  <m:oMath xmlns:m="http://schemas.openxmlformats.org/officeDocument/2006/math">
                    <m:d>
                      <m:dPr>
                        <m:ctrlPr>
                          <a:rPr lang="en-US" sz="2800" i="1">
                            <a:latin typeface="Cambria Math" panose="02040503050406030204" pitchFamily="18" charset="0"/>
                            <a:ea typeface="Calibri" panose="020F0502020204030204" pitchFamily="34" charset="0"/>
                            <a:cs typeface="Chu Van An" panose="02020603050405020304" pitchFamily="18" charset="0"/>
                          </a:rPr>
                        </m:ctrlPr>
                      </m:dPr>
                      <m:e>
                        <m:sSup>
                          <m:sSupPr>
                            <m:ctrlPr>
                              <a:rPr lang="en-US" sz="2800" i="1">
                                <a:latin typeface="Cambria Math" panose="02040503050406030204" pitchFamily="18" charset="0"/>
                                <a:ea typeface="Calibri" panose="020F0502020204030204" pitchFamily="34" charset="0"/>
                                <a:cs typeface="Chu Van An" panose="02020603050405020304" pitchFamily="18" charset="0"/>
                              </a:rPr>
                            </m:ctrlPr>
                          </m:sSupPr>
                          <m:e>
                            <m:r>
                              <a:rPr lang="en-US" sz="2800" i="1">
                                <a:latin typeface="Cambria Math" panose="02040503050406030204" pitchFamily="18" charset="0"/>
                                <a:ea typeface="Calibri" panose="020F0502020204030204" pitchFamily="34" charset="0"/>
                                <a:cs typeface="Chu Van An" panose="02020603050405020304" pitchFamily="18" charset="0"/>
                              </a:rPr>
                              <m:t>𝑃</m:t>
                            </m:r>
                          </m:e>
                          <m:sup>
                            <m:r>
                              <a:rPr lang="en-US" sz="2800" i="1">
                                <a:latin typeface="Cambria Math" panose="02040503050406030204" pitchFamily="18" charset="0"/>
                                <a:ea typeface="Calibri" panose="020F0502020204030204" pitchFamily="34" charset="0"/>
                                <a:cs typeface="Chu Van An" panose="02020603050405020304" pitchFamily="18" charset="0"/>
                              </a:rPr>
                              <m:t>′</m:t>
                            </m:r>
                          </m:sup>
                        </m:sSup>
                      </m:e>
                    </m:d>
                  </m:oMath>
                </a14:m>
                <a:r>
                  <a:rPr lang="en-US" sz="2800">
                    <a:latin typeface="Chu Van An" panose="02020603050405020304" pitchFamily="18" charset="0"/>
                    <a:ea typeface="Calibri" panose="020F0502020204030204" pitchFamily="34" charset="0"/>
                  </a:rPr>
                  <a:t> lần lượt tại </a:t>
                </a:r>
                <a14:m>
                  <m:oMath xmlns:m="http://schemas.openxmlformats.org/officeDocument/2006/math">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r>
                      <a:rPr lang="en-US" sz="2800">
                        <a:latin typeface="Cambria Math" panose="02040503050406030204" pitchFamily="18" charset="0"/>
                        <a:ea typeface="Calibri" panose="020F0502020204030204" pitchFamily="34" charset="0"/>
                        <a:cs typeface="Chu Van An" panose="02020603050405020304" pitchFamily="18" charset="0"/>
                      </a:rPr>
                      <m:t>,</m:t>
                    </m:r>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r>
                      <a:rPr lang="en-US" sz="2800">
                        <a:latin typeface="Cambria Math" panose="02040503050406030204" pitchFamily="18" charset="0"/>
                        <a:ea typeface="Calibri" panose="020F0502020204030204" pitchFamily="34" charset="0"/>
                        <a:cs typeface="Chu Van An" panose="02020603050405020304" pitchFamily="18" charset="0"/>
                      </a:rPr>
                      <m:t>,…,</m:t>
                    </m:r>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oMath>
                </a14:m>
                <a:r>
                  <a:rPr lang="en-US" sz="2800">
                    <a:latin typeface="Chu Van An" panose="02020603050405020304" pitchFamily="18" charset="0"/>
                    <a:ea typeface="Calibri" panose="020F0502020204030204" pitchFamily="34" charset="0"/>
                  </a:rPr>
                  <a:t>. </a:t>
                </a:r>
              </a:p>
              <a:p>
                <a:pPr marL="0" marR="0">
                  <a:lnSpc>
                    <a:spcPct val="107000"/>
                  </a:lnSpc>
                  <a:spcBef>
                    <a:spcPts val="0"/>
                  </a:spcBef>
                  <a:spcAft>
                    <a:spcPts val="600"/>
                  </a:spcAft>
                </a:pPr>
                <a:r>
                  <a:rPr lang="en-US" sz="2800">
                    <a:latin typeface="Chu Van An" panose="02020603050405020304" pitchFamily="18" charset="0"/>
                    <a:ea typeface="Calibri" panose="020F0502020204030204" pitchFamily="34" charset="0"/>
                  </a:rPr>
                  <a:t>Hình tạo bởi các hình bình hành </a:t>
                </a:r>
              </a:p>
              <a:p>
                <a:pPr marL="0" marR="0">
                  <a:lnSpc>
                    <a:spcPct val="107000"/>
                  </a:lnSpc>
                  <a:spcBef>
                    <a:spcPts val="0"/>
                  </a:spcBef>
                  <a:spcAft>
                    <a:spcPts val="600"/>
                  </a:spcAft>
                </a:pPr>
                <a14:m>
                  <m:oMath xmlns:m="http://schemas.openxmlformats.org/officeDocument/2006/math">
                    <m:sSub>
                      <m:sSubPr>
                        <m:ctrlPr>
                          <a:rPr lang="en-US" sz="2800" i="1" smtClean="0">
                            <a:solidFill>
                              <a:srgbClr val="000099"/>
                            </a:solidFill>
                            <a:latin typeface="Cambria Math" panose="02040503050406030204" pitchFamily="18" charset="0"/>
                            <a:ea typeface="Calibri" panose="020F0502020204030204" pitchFamily="34" charset="0"/>
                            <a:cs typeface="Chu Van An" panose="02020603050405020304" pitchFamily="18" charset="0"/>
                          </a:rPr>
                        </m:ctrlPr>
                      </m:sSub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𝐴</m:t>
                        </m:r>
                      </m:e>
                      <m:sub>
                        <m:r>
                          <a:rPr lang="en-US" sz="2800">
                            <a:solidFill>
                              <a:srgbClr val="000099"/>
                            </a:solidFill>
                            <a:latin typeface="Cambria Math" panose="02040503050406030204" pitchFamily="18" charset="0"/>
                            <a:ea typeface="Calibri" panose="020F0502020204030204" pitchFamily="34" charset="0"/>
                            <a:cs typeface="Chu Van An" panose="02020603050405020304" pitchFamily="18" charset="0"/>
                          </a:rPr>
                          <m:t>1</m:t>
                        </m:r>
                      </m:sub>
                    </m:sSub>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Sub>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r>
                      <a:rPr lang="en-US" sz="2800">
                        <a:latin typeface="Cambria Math" panose="02040503050406030204" pitchFamily="18" charset="0"/>
                        <a:ea typeface="Calibri" panose="020F0502020204030204" pitchFamily="34" charset="0"/>
                        <a:cs typeface="Chu Van An" panose="02020603050405020304" pitchFamily="18" charset="0"/>
                      </a:rPr>
                      <m:t>,</m:t>
                    </m:r>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Sub>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3</m:t>
                        </m:r>
                      </m:sub>
                    </m:sSub>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3</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r>
                      <a:rPr lang="en-US" sz="2800">
                        <a:latin typeface="Cambria Math" panose="02040503050406030204" pitchFamily="18" charset="0"/>
                        <a:ea typeface="Calibri" panose="020F0502020204030204" pitchFamily="34" charset="0"/>
                        <a:cs typeface="Chu Van An" panose="02020603050405020304" pitchFamily="18" charset="0"/>
                      </a:rPr>
                      <m:t>,…,</m:t>
                    </m:r>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Sub>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Sub>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oMath>
                </a14:m>
                <a:r>
                  <a:rPr lang="en-US" sz="2800">
                    <a:latin typeface="Chu Van An" panose="02020603050405020304" pitchFamily="18" charset="0"/>
                    <a:ea typeface="Calibri" panose="020F0502020204030204" pitchFamily="34" charset="0"/>
                  </a:rPr>
                  <a:t> và hai đa giác </a:t>
                </a:r>
                <a14:m>
                  <m:oMath xmlns:m="http://schemas.openxmlformats.org/officeDocument/2006/math">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Sub>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Sub>
                    <m:r>
                      <a:rPr lang="en-US" sz="2800">
                        <a:latin typeface="Cambria Math" panose="02040503050406030204" pitchFamily="18" charset="0"/>
                        <a:ea typeface="Calibri" panose="020F0502020204030204" pitchFamily="34" charset="0"/>
                        <a:cs typeface="Chu Van An" panose="02020603050405020304" pitchFamily="18" charset="0"/>
                      </a:rPr>
                      <m:t>…</m:t>
                    </m:r>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Sub>
                    <m:r>
                      <a:rPr lang="en-US" sz="2800">
                        <a:latin typeface="Cambria Math" panose="02040503050406030204" pitchFamily="18" charset="0"/>
                        <a:ea typeface="Calibri" panose="020F0502020204030204" pitchFamily="34" charset="0"/>
                        <a:cs typeface="Chu Van An" panose="02020603050405020304" pitchFamily="18" charset="0"/>
                      </a:rPr>
                      <m:t>,</m:t>
                    </m:r>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r>
                      <a:rPr lang="en-US" sz="2800">
                        <a:latin typeface="Cambria Math" panose="02040503050406030204" pitchFamily="18" charset="0"/>
                        <a:ea typeface="Calibri" panose="020F0502020204030204" pitchFamily="34" charset="0"/>
                        <a:cs typeface="Chu Van An" panose="02020603050405020304" pitchFamily="18" charset="0"/>
                      </a:rPr>
                      <m:t>…</m:t>
                    </m:r>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oMath>
                </a14:m>
                <a:r>
                  <a:rPr lang="en-US" sz="2800">
                    <a:latin typeface="Chu Van An" panose="02020603050405020304" pitchFamily="18" charset="0"/>
                    <a:ea typeface="Calibri" panose="020F0502020204030204" pitchFamily="34" charset="0"/>
                  </a:rPr>
                  <a:t> gọi là hình lăng trụ, kí hiệu </a:t>
                </a:r>
                <a14:m>
                  <m:oMath xmlns:m="http://schemas.openxmlformats.org/officeDocument/2006/math">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Sub>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Sub>
                    <m:r>
                      <a:rPr lang="en-US" sz="2800">
                        <a:latin typeface="Cambria Math" panose="02040503050406030204" pitchFamily="18" charset="0"/>
                        <a:ea typeface="Calibri" panose="020F0502020204030204" pitchFamily="34" charset="0"/>
                        <a:cs typeface="Chu Van An" panose="02020603050405020304" pitchFamily="18" charset="0"/>
                      </a:rPr>
                      <m:t>…</m:t>
                    </m:r>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Sub>
                    <m:r>
                      <a:rPr lang="en-US" sz="2800">
                        <a:latin typeface="Cambria Math" panose="02040503050406030204" pitchFamily="18" charset="0"/>
                        <a:ea typeface="Calibri" panose="020F0502020204030204" pitchFamily="34" charset="0"/>
                        <a:cs typeface="Chu Van An" panose="02020603050405020304" pitchFamily="18" charset="0"/>
                      </a:rPr>
                      <m:t>⋅</m:t>
                    </m:r>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r>
                      <a:rPr lang="en-US" sz="2800">
                        <a:latin typeface="Cambria Math" panose="02040503050406030204" pitchFamily="18" charset="0"/>
                        <a:ea typeface="Calibri" panose="020F0502020204030204" pitchFamily="34" charset="0"/>
                        <a:cs typeface="Chu Van An" panose="02020603050405020304" pitchFamily="18" charset="0"/>
                      </a:rPr>
                      <m:t>…</m:t>
                    </m:r>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oMath>
                </a14:m>
                <a:r>
                  <a:rPr lang="en-US" sz="2800">
                    <a:latin typeface="Chu Van An" panose="02020603050405020304" pitchFamily="18" charset="0"/>
                    <a:ea typeface="Calibri" panose="020F0502020204030204" pitchFamily="34" charset="0"/>
                  </a:rPr>
                  <a:t>.</a:t>
                </a:r>
                <a:endParaRPr lang="en-US" sz="2800">
                  <a:latin typeface="Calibri" panose="020F0502020204030204" pitchFamily="34" charset="0"/>
                  <a:ea typeface="Calibri" panose="020F0502020204030204" pitchFamily="34" charset="0"/>
                </a:endParaRPr>
              </a:p>
              <a:p>
                <a:pPr marL="0" marR="0">
                  <a:lnSpc>
                    <a:spcPct val="107000"/>
                  </a:lnSpc>
                  <a:spcBef>
                    <a:spcPts val="0"/>
                  </a:spcBef>
                  <a:spcAft>
                    <a:spcPts val="800"/>
                  </a:spcAft>
                </a:pPr>
                <a:endParaRPr lang="en-US">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02931" y="1674716"/>
                <a:ext cx="8516782" cy="4825702"/>
              </a:xfrm>
              <a:prstGeom prst="rect">
                <a:avLst/>
              </a:prstGeom>
              <a:blipFill>
                <a:blip r:embed="rId2"/>
                <a:stretch>
                  <a:fillRect l="-1646" t="-1770" r="-2004" b="-5563"/>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FCE886E-6F2F-45A8-B9B1-328E427C00B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477368" y="2362284"/>
            <a:ext cx="2139351" cy="3450566"/>
          </a:xfrm>
          <a:prstGeom prst="rect">
            <a:avLst/>
          </a:prstGeom>
        </p:spPr>
      </p:pic>
    </p:spTree>
    <p:extLst>
      <p:ext uri="{BB962C8B-B14F-4D97-AF65-F5344CB8AC3E}">
        <p14:creationId xmlns:p14="http://schemas.microsoft.com/office/powerpoint/2010/main" val="31860191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5.</a:t>
            </a:r>
            <a:r>
              <a:rPr lang="vi-VN" sz="3200" b="1">
                <a:solidFill>
                  <a:srgbClr val="000099"/>
                </a:solidFill>
                <a:ea typeface="Calibri" panose="020F0502020204030204" pitchFamily="34" charset="0"/>
                <a:cs typeface="Times New Roman" panose="02020603050405020304" pitchFamily="18" charset="0"/>
              </a:rPr>
              <a:t> </a:t>
            </a:r>
            <a:r>
              <a:rPr lang="en-US" sz="3200" b="1">
                <a:solidFill>
                  <a:srgbClr val="000099"/>
                </a:solidFill>
                <a:ea typeface="Calibri" panose="020F0502020204030204" pitchFamily="34" charset="0"/>
                <a:cs typeface="Times New Roman" panose="02020603050405020304" pitchFamily="18" charset="0"/>
              </a:rPr>
              <a:t>Hình lăng trụ và hình hộp</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1" y="1674716"/>
                <a:ext cx="11380752" cy="4825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lnSpc>
                    <a:spcPct val="107000"/>
                  </a:lnSpc>
                  <a:spcBef>
                    <a:spcPts val="0"/>
                  </a:spcBef>
                  <a:spcAft>
                    <a:spcPts val="1200"/>
                  </a:spcAft>
                </a:pPr>
                <a:r>
                  <a:rPr lang="en-US" b="1">
                    <a:solidFill>
                      <a:srgbClr val="0000FF"/>
                    </a:solidFill>
                    <a:ea typeface="Times New Roman" panose="02020603050405020304" pitchFamily="18" charset="0"/>
                  </a:rPr>
                  <a:t> Phương </a:t>
                </a:r>
                <a:r>
                  <a:rPr lang="en-US" sz="2800" b="1">
                    <a:solidFill>
                      <a:srgbClr val="0000FF"/>
                    </a:solidFill>
                    <a:ea typeface="Times New Roman" panose="02020603050405020304" pitchFamily="18" charset="0"/>
                  </a:rPr>
                  <a:t>pháp</a:t>
                </a:r>
                <a:r>
                  <a:rPr lang="en-US" sz="2800">
                    <a:latin typeface="Chu Van An" panose="02020603050405020304" pitchFamily="18" charset="0"/>
                    <a:ea typeface="Calibri" panose="020F0502020204030204" pitchFamily="34" charset="0"/>
                  </a:rPr>
                  <a:t> </a:t>
                </a:r>
              </a:p>
              <a:p>
                <a:pPr marL="0" marR="0">
                  <a:lnSpc>
                    <a:spcPct val="107000"/>
                  </a:lnSpc>
                  <a:spcBef>
                    <a:spcPts val="0"/>
                  </a:spcBef>
                  <a:spcAft>
                    <a:spcPts val="1200"/>
                  </a:spcAft>
                </a:pPr>
                <a:r>
                  <a:rPr lang="en-US" sz="2800">
                    <a:latin typeface="Chu Van An" panose="02020603050405020304" pitchFamily="18" charset="0"/>
                    <a:ea typeface="Calibri" panose="020F0502020204030204" pitchFamily="34" charset="0"/>
                  </a:rPr>
                  <a:t>Trong hình lăng trụ </a:t>
                </a:r>
                <a14:m>
                  <m:oMath xmlns:m="http://schemas.openxmlformats.org/officeDocument/2006/math">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Sub>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Sub>
                    <m:r>
                      <a:rPr lang="en-US" sz="2800">
                        <a:latin typeface="Cambria Math" panose="02040503050406030204" pitchFamily="18" charset="0"/>
                        <a:ea typeface="Calibri" panose="020F0502020204030204" pitchFamily="34" charset="0"/>
                        <a:cs typeface="Chu Van An" panose="02020603050405020304" pitchFamily="18" charset="0"/>
                      </a:rPr>
                      <m:t>…</m:t>
                    </m:r>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Sub>
                    <m:r>
                      <a:rPr lang="en-US" sz="2800">
                        <a:latin typeface="Cambria Math" panose="02040503050406030204" pitchFamily="18" charset="0"/>
                        <a:ea typeface="Calibri" panose="020F0502020204030204" pitchFamily="34" charset="0"/>
                        <a:cs typeface="Chu Van An" panose="02020603050405020304" pitchFamily="18" charset="0"/>
                      </a:rPr>
                      <m:t>⋅</m:t>
                    </m:r>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r>
                      <a:rPr lang="en-US" sz="2800">
                        <a:latin typeface="Cambria Math" panose="02040503050406030204" pitchFamily="18" charset="0"/>
                        <a:ea typeface="Calibri" panose="020F0502020204030204" pitchFamily="34" charset="0"/>
                        <a:cs typeface="Chu Van An" panose="02020603050405020304" pitchFamily="18" charset="0"/>
                      </a:rPr>
                      <m:t>…</m:t>
                    </m:r>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oMath>
                </a14:m>
                <a:r>
                  <a:rPr lang="en-US" sz="2800">
                    <a:latin typeface="Chu Van An" panose="02020603050405020304" pitchFamily="18" charset="0"/>
                    <a:ea typeface="Calibri" panose="020F0502020204030204" pitchFamily="34" charset="0"/>
                  </a:rPr>
                  <a:t>, ta gọi:</a:t>
                </a:r>
                <a:endParaRPr lang="en-US" sz="2800">
                  <a:latin typeface="Calibri" panose="020F0502020204030204" pitchFamily="34" charset="0"/>
                  <a:ea typeface="Calibri" panose="020F0502020204030204" pitchFamily="34" charset="0"/>
                </a:endParaRPr>
              </a:p>
              <a:p>
                <a:pPr marL="457200">
                  <a:lnSpc>
                    <a:spcPct val="107000"/>
                  </a:lnSpc>
                  <a:spcBef>
                    <a:spcPts val="0"/>
                  </a:spcBef>
                  <a:spcAft>
                    <a:spcPts val="600"/>
                  </a:spcAft>
                  <a:tabLst>
                    <a:tab pos="457200" algn="l"/>
                  </a:tabLst>
                </a:pPr>
                <a:r>
                  <a:rPr lang="en-US" sz="2800">
                    <a:latin typeface="Chu Van An" panose="02020603050405020304" pitchFamily="18" charset="0"/>
                    <a:ea typeface="Calibri" panose="020F0502020204030204" pitchFamily="34" charset="0"/>
                  </a:rPr>
                  <a:t>Hai đa giác </a:t>
                </a:r>
                <a14:m>
                  <m:oMath xmlns:m="http://schemas.openxmlformats.org/officeDocument/2006/math">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Sub>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Sub>
                    <m:r>
                      <a:rPr lang="en-US" sz="2800">
                        <a:latin typeface="Cambria Math" panose="02040503050406030204" pitchFamily="18" charset="0"/>
                        <a:ea typeface="Calibri" panose="020F0502020204030204" pitchFamily="34" charset="0"/>
                        <a:cs typeface="Chu Van An" panose="02020603050405020304" pitchFamily="18" charset="0"/>
                      </a:rPr>
                      <m:t>…</m:t>
                    </m:r>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Sub>
                  </m:oMath>
                </a14:m>
                <a:r>
                  <a:rPr lang="en-US" sz="2800">
                    <a:latin typeface="Chu Van An" panose="02020603050405020304" pitchFamily="18" charset="0"/>
                    <a:ea typeface="Calibri" panose="020F0502020204030204" pitchFamily="34" charset="0"/>
                  </a:rPr>
                  <a:t> và </a:t>
                </a:r>
                <a14:m>
                  <m:oMath xmlns:m="http://schemas.openxmlformats.org/officeDocument/2006/math">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r>
                      <a:rPr lang="en-US" sz="2800">
                        <a:latin typeface="Cambria Math" panose="02040503050406030204" pitchFamily="18" charset="0"/>
                        <a:ea typeface="Calibri" panose="020F0502020204030204" pitchFamily="34" charset="0"/>
                        <a:cs typeface="Chu Van An" panose="02020603050405020304" pitchFamily="18" charset="0"/>
                      </a:rPr>
                      <m:t>…</m:t>
                    </m:r>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oMath>
                </a14:m>
                <a:r>
                  <a:rPr lang="en-US" sz="2800">
                    <a:latin typeface="Chu Van An" panose="02020603050405020304" pitchFamily="18" charset="0"/>
                    <a:ea typeface="Calibri" panose="020F0502020204030204" pitchFamily="34" charset="0"/>
                  </a:rPr>
                  <a:t> là hai mặt đáy nằm trên hai mặt phẳng song song;</a:t>
                </a:r>
                <a:endParaRPr lang="en-US" sz="2800">
                  <a:latin typeface="Calibri" panose="020F0502020204030204" pitchFamily="34" charset="0"/>
                  <a:ea typeface="Calibri" panose="020F0502020204030204" pitchFamily="34" charset="0"/>
                </a:endParaRPr>
              </a:p>
              <a:p>
                <a:pPr marL="457200">
                  <a:lnSpc>
                    <a:spcPct val="107000"/>
                  </a:lnSpc>
                  <a:spcBef>
                    <a:spcPts val="0"/>
                  </a:spcBef>
                  <a:spcAft>
                    <a:spcPts val="600"/>
                  </a:spcAft>
                  <a:tabLst>
                    <a:tab pos="457200" algn="l"/>
                  </a:tabLst>
                </a:pPr>
                <a:r>
                  <a:rPr lang="en-US" sz="2800">
                    <a:latin typeface="Chu Van An" panose="02020603050405020304" pitchFamily="18" charset="0"/>
                    <a:ea typeface="Calibri" panose="020F0502020204030204" pitchFamily="34" charset="0"/>
                  </a:rPr>
                  <a:t>Các điểm </a:t>
                </a:r>
                <a14:m>
                  <m:oMath xmlns:m="http://schemas.openxmlformats.org/officeDocument/2006/math">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Sub>
                    <m:r>
                      <a:rPr lang="en-US" sz="2800">
                        <a:latin typeface="Cambria Math" panose="02040503050406030204" pitchFamily="18" charset="0"/>
                        <a:ea typeface="Calibri" panose="020F0502020204030204" pitchFamily="34" charset="0"/>
                        <a:cs typeface="Chu Van An" panose="02020603050405020304" pitchFamily="18" charset="0"/>
                      </a:rPr>
                      <m:t>,</m:t>
                    </m:r>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Sub>
                    <m:r>
                      <a:rPr lang="en-US" sz="2800">
                        <a:latin typeface="Cambria Math" panose="02040503050406030204" pitchFamily="18" charset="0"/>
                        <a:ea typeface="Calibri" panose="020F0502020204030204" pitchFamily="34" charset="0"/>
                        <a:cs typeface="Chu Van An" panose="02020603050405020304" pitchFamily="18" charset="0"/>
                      </a:rPr>
                      <m:t>,…,</m:t>
                    </m:r>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Sub>
                    <m:r>
                      <a:rPr lang="en-US" sz="2800">
                        <a:latin typeface="Cambria Math" panose="02040503050406030204" pitchFamily="18" charset="0"/>
                        <a:ea typeface="Calibri" panose="020F0502020204030204" pitchFamily="34" charset="0"/>
                        <a:cs typeface="Chu Van An" panose="02020603050405020304" pitchFamily="18" charset="0"/>
                      </a:rPr>
                      <m:t>,</m:t>
                    </m:r>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r>
                      <a:rPr lang="en-US" sz="2800">
                        <a:latin typeface="Cambria Math" panose="02040503050406030204" pitchFamily="18" charset="0"/>
                        <a:ea typeface="Calibri" panose="020F0502020204030204" pitchFamily="34" charset="0"/>
                        <a:cs typeface="Chu Van An" panose="02020603050405020304" pitchFamily="18" charset="0"/>
                      </a:rPr>
                      <m:t>,</m:t>
                    </m:r>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r>
                      <a:rPr lang="en-US" sz="2800">
                        <a:latin typeface="Cambria Math" panose="02040503050406030204" pitchFamily="18" charset="0"/>
                        <a:ea typeface="Calibri" panose="020F0502020204030204" pitchFamily="34" charset="0"/>
                        <a:cs typeface="Chu Van An" panose="02020603050405020304" pitchFamily="18" charset="0"/>
                      </a:rPr>
                      <m:t>,…,</m:t>
                    </m:r>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oMath>
                </a14:m>
                <a:r>
                  <a:rPr lang="en-US" sz="2800">
                    <a:latin typeface="Chu Van An" panose="02020603050405020304" pitchFamily="18" charset="0"/>
                    <a:ea typeface="Calibri" panose="020F0502020204030204" pitchFamily="34" charset="0"/>
                  </a:rPr>
                  <a:t> là các đĩnh;</a:t>
                </a:r>
                <a:endParaRPr lang="en-US" sz="2800">
                  <a:latin typeface="Calibri" panose="020F0502020204030204" pitchFamily="34" charset="0"/>
                  <a:ea typeface="Calibri" panose="020F0502020204030204" pitchFamily="34" charset="0"/>
                </a:endParaRPr>
              </a:p>
              <a:p>
                <a:pPr marL="457200">
                  <a:lnSpc>
                    <a:spcPct val="107000"/>
                  </a:lnSpc>
                  <a:spcBef>
                    <a:spcPts val="0"/>
                  </a:spcBef>
                  <a:spcAft>
                    <a:spcPts val="600"/>
                  </a:spcAft>
                  <a:tabLst>
                    <a:tab pos="457200" algn="l"/>
                  </a:tabLst>
                </a:pPr>
                <a:r>
                  <a:rPr lang="en-US" sz="2800">
                    <a:latin typeface="Chu Van An" panose="02020603050405020304" pitchFamily="18" charset="0"/>
                    <a:ea typeface="Calibri" panose="020F0502020204030204" pitchFamily="34" charset="0"/>
                  </a:rPr>
                  <a:t>Các hình bình hành </a:t>
                </a:r>
                <a14:m>
                  <m:oMath xmlns:m="http://schemas.openxmlformats.org/officeDocument/2006/math">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Sub>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Sub>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r>
                      <a:rPr lang="en-US" sz="2800">
                        <a:latin typeface="Cambria Math" panose="02040503050406030204" pitchFamily="18" charset="0"/>
                        <a:ea typeface="Calibri" panose="020F0502020204030204" pitchFamily="34" charset="0"/>
                        <a:cs typeface="Chu Van An" panose="02020603050405020304" pitchFamily="18" charset="0"/>
                      </a:rPr>
                      <m:t>,</m:t>
                    </m:r>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Sub>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3</m:t>
                        </m:r>
                      </m:sub>
                    </m:sSub>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3</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r>
                      <a:rPr lang="en-US" sz="2800">
                        <a:latin typeface="Cambria Math" panose="02040503050406030204" pitchFamily="18" charset="0"/>
                        <a:ea typeface="Calibri" panose="020F0502020204030204" pitchFamily="34" charset="0"/>
                        <a:cs typeface="Chu Van An" panose="02020603050405020304" pitchFamily="18" charset="0"/>
                      </a:rPr>
                      <m:t>,…,</m:t>
                    </m:r>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Sub>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Sub>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oMath>
                </a14:m>
                <a:r>
                  <a:rPr lang="en-US" sz="2800">
                    <a:latin typeface="Chu Van An" panose="02020603050405020304" pitchFamily="18" charset="0"/>
                    <a:ea typeface="Calibri" panose="020F0502020204030204" pitchFamily="34" charset="0"/>
                  </a:rPr>
                  <a:t> là các mặt bên;</a:t>
                </a:r>
                <a:endParaRPr lang="en-US" sz="2800">
                  <a:latin typeface="Calibri" panose="020F0502020204030204" pitchFamily="34" charset="0"/>
                  <a:ea typeface="Calibri" panose="020F0502020204030204" pitchFamily="34" charset="0"/>
                </a:endParaRPr>
              </a:p>
              <a:p>
                <a:pPr marL="457200">
                  <a:lnSpc>
                    <a:spcPct val="107000"/>
                  </a:lnSpc>
                  <a:spcBef>
                    <a:spcPts val="0"/>
                  </a:spcBef>
                  <a:spcAft>
                    <a:spcPts val="600"/>
                  </a:spcAft>
                  <a:tabLst>
                    <a:tab pos="457200" algn="l"/>
                  </a:tabLst>
                </a:pPr>
                <a:r>
                  <a:rPr lang="en-US" sz="2800">
                    <a:latin typeface="Chu Van An" panose="02020603050405020304" pitchFamily="18" charset="0"/>
                    <a:ea typeface="Calibri" panose="020F0502020204030204" pitchFamily="34" charset="0"/>
                  </a:rPr>
                  <a:t>Các đoạn thẳng </a:t>
                </a:r>
                <a14:m>
                  <m:oMath xmlns:m="http://schemas.openxmlformats.org/officeDocument/2006/math">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Sub>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1</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r>
                      <a:rPr lang="en-US" sz="2800">
                        <a:latin typeface="Cambria Math" panose="02040503050406030204" pitchFamily="18" charset="0"/>
                        <a:ea typeface="Calibri" panose="020F0502020204030204" pitchFamily="34" charset="0"/>
                        <a:cs typeface="Chu Van An" panose="02020603050405020304" pitchFamily="18" charset="0"/>
                      </a:rPr>
                      <m:t>,</m:t>
                    </m:r>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Sub>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a:latin typeface="Cambria Math" panose="02040503050406030204" pitchFamily="18" charset="0"/>
                            <a:ea typeface="Calibri" panose="020F0502020204030204" pitchFamily="34" charset="0"/>
                            <a:cs typeface="Chu Van An" panose="02020603050405020304" pitchFamily="18" charset="0"/>
                          </a:rPr>
                          <m:t>2</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r>
                      <a:rPr lang="en-US" sz="2800">
                        <a:latin typeface="Cambria Math" panose="02040503050406030204" pitchFamily="18" charset="0"/>
                        <a:ea typeface="Calibri" panose="020F0502020204030204" pitchFamily="34" charset="0"/>
                        <a:cs typeface="Chu Van An" panose="02020603050405020304" pitchFamily="18" charset="0"/>
                      </a:rPr>
                      <m:t>,…,</m:t>
                    </m:r>
                    <m:sSub>
                      <m:sSubPr>
                        <m:ctrlPr>
                          <a:rPr lang="en-US" sz="2800" i="1">
                            <a:latin typeface="Cambria Math" panose="02040503050406030204" pitchFamily="18" charset="0"/>
                            <a:ea typeface="Calibri" panose="020F0502020204030204" pitchFamily="34" charset="0"/>
                            <a:cs typeface="Chu Van An" panose="02020603050405020304" pitchFamily="18" charset="0"/>
                          </a:rPr>
                        </m:ctrlPr>
                      </m:sSub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Sub>
                    <m:sSubSup>
                      <m:sSubSupPr>
                        <m:ctrlPr>
                          <a:rPr lang="en-US" sz="2800" i="1">
                            <a:latin typeface="Cambria Math" panose="02040503050406030204" pitchFamily="18" charset="0"/>
                            <a:ea typeface="Calibri" panose="020F0502020204030204" pitchFamily="34" charset="0"/>
                            <a:cs typeface="Chu Van An" panose="02020603050405020304" pitchFamily="18" charset="0"/>
                          </a:rPr>
                        </m:ctrlPr>
                      </m:sSubSupPr>
                      <m:e>
                        <m:r>
                          <a:rPr lang="en-US" sz="2800" i="1">
                            <a:latin typeface="Cambria Math" panose="02040503050406030204" pitchFamily="18" charset="0"/>
                            <a:ea typeface="Calibri" panose="020F0502020204030204" pitchFamily="34" charset="0"/>
                            <a:cs typeface="Chu Van An" panose="02020603050405020304" pitchFamily="18" charset="0"/>
                          </a:rPr>
                          <m:t>𝐴</m:t>
                        </m:r>
                      </m:e>
                      <m:sub>
                        <m:r>
                          <a:rPr lang="en-US" sz="2800" i="1">
                            <a:latin typeface="Cambria Math" panose="02040503050406030204" pitchFamily="18" charset="0"/>
                            <a:ea typeface="Calibri" panose="020F0502020204030204" pitchFamily="34" charset="0"/>
                            <a:cs typeface="Chu Van An" panose="02020603050405020304" pitchFamily="18" charset="0"/>
                          </a:rPr>
                          <m:t>𝑛</m:t>
                        </m:r>
                      </m:sub>
                      <m:sup>
                        <m:r>
                          <a:rPr lang="en-US" sz="2800" i="1">
                            <a:latin typeface="Cambria Math" panose="02040503050406030204" pitchFamily="18" charset="0"/>
                            <a:ea typeface="Calibri" panose="020F0502020204030204" pitchFamily="34" charset="0"/>
                            <a:cs typeface="Chu Van An" panose="02020603050405020304" pitchFamily="18" charset="0"/>
                          </a:rPr>
                          <m:t>′</m:t>
                        </m:r>
                      </m:sup>
                    </m:sSubSup>
                  </m:oMath>
                </a14:m>
                <a:r>
                  <a:rPr lang="en-US" sz="2800">
                    <a:latin typeface="Chu Van An" panose="02020603050405020304" pitchFamily="18" charset="0"/>
                    <a:ea typeface="Calibri" panose="020F0502020204030204" pitchFamily="34" charset="0"/>
                  </a:rPr>
                  <a:t> là các cạnh bên. </a:t>
                </a:r>
              </a:p>
              <a:p>
                <a:pPr marL="457200">
                  <a:lnSpc>
                    <a:spcPct val="107000"/>
                  </a:lnSpc>
                  <a:spcBef>
                    <a:spcPts val="0"/>
                  </a:spcBef>
                  <a:spcAft>
                    <a:spcPts val="600"/>
                  </a:spcAft>
                  <a:tabLst>
                    <a:tab pos="457200" algn="l"/>
                  </a:tabLst>
                </a:pPr>
                <a:r>
                  <a:rPr lang="en-US" sz="2800">
                    <a:latin typeface="Chu Van An" panose="02020603050405020304" pitchFamily="18" charset="0"/>
                    <a:ea typeface="Calibri" panose="020F0502020204030204" pitchFamily="34" charset="0"/>
                  </a:rPr>
                  <a:t>Các cạnh bên song song vả bằng nhau.</a:t>
                </a:r>
                <a:endParaRPr lang="en-US" sz="2800">
                  <a:latin typeface="Calibri" panose="020F0502020204030204" pitchFamily="34" charset="0"/>
                  <a:ea typeface="Calibri" panose="020F0502020204030204" pitchFamily="34" charset="0"/>
                </a:endParaRPr>
              </a:p>
              <a:p>
                <a:pPr indent="0">
                  <a:lnSpc>
                    <a:spcPct val="107000"/>
                  </a:lnSpc>
                  <a:spcBef>
                    <a:spcPts val="0"/>
                  </a:spcBef>
                  <a:spcAft>
                    <a:spcPts val="600"/>
                  </a:spcAft>
                  <a:buNone/>
                  <a:tabLst>
                    <a:tab pos="457200" algn="l"/>
                  </a:tabLst>
                </a:pPr>
                <a:endParaRPr lang="en-US">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02931" y="1674716"/>
                <a:ext cx="11380752" cy="4825702"/>
              </a:xfrm>
              <a:prstGeom prst="rect">
                <a:avLst/>
              </a:prstGeom>
              <a:blipFill>
                <a:blip r:embed="rId2"/>
                <a:stretch>
                  <a:fillRect l="-1232" t="-1770" b="-4046"/>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29272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Effect transition="in" filter="wipe(up)">
                                      <p:cBhvr>
                                        <p:cTn id="37" dur="500"/>
                                        <p:tgtEl>
                                          <p:spTgt spid="7">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7">
                                            <p:txEl>
                                              <p:pRg st="6" end="6"/>
                                            </p:txEl>
                                          </p:spTgt>
                                        </p:tgtEl>
                                        <p:attrNameLst>
                                          <p:attrName>style.visibility</p:attrName>
                                        </p:attrNameLst>
                                      </p:cBhvr>
                                      <p:to>
                                        <p:strVal val="visible"/>
                                      </p:to>
                                    </p:set>
                                    <p:animEffect transition="in" filter="wipe(up)">
                                      <p:cBhvr>
                                        <p:cTn id="42"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5.</a:t>
            </a:r>
            <a:r>
              <a:rPr lang="vi-VN" sz="3200" b="1">
                <a:solidFill>
                  <a:srgbClr val="000099"/>
                </a:solidFill>
                <a:ea typeface="Calibri" panose="020F0502020204030204" pitchFamily="34" charset="0"/>
                <a:cs typeface="Times New Roman" panose="02020603050405020304" pitchFamily="18" charset="0"/>
              </a:rPr>
              <a:t> </a:t>
            </a:r>
            <a:r>
              <a:rPr lang="en-US" sz="3200" b="1">
                <a:solidFill>
                  <a:srgbClr val="000099"/>
                </a:solidFill>
                <a:ea typeface="Calibri" panose="020F0502020204030204" pitchFamily="34" charset="0"/>
                <a:cs typeface="Times New Roman" panose="02020603050405020304" pitchFamily="18" charset="0"/>
              </a:rPr>
              <a:t>Hình lăng trụ và hình hộp</a:t>
            </a:r>
            <a:endParaRPr lang="en-US" sz="320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1" y="1674716"/>
            <a:ext cx="11380752" cy="4825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a:lnSpc>
                <a:spcPct val="107000"/>
              </a:lnSpc>
              <a:spcBef>
                <a:spcPts val="0"/>
              </a:spcBef>
              <a:spcAft>
                <a:spcPts val="600"/>
              </a:spcAft>
              <a:tabLst>
                <a:tab pos="457200" algn="l"/>
              </a:tabLst>
            </a:pPr>
            <a:r>
              <a:rPr lang="en-US" b="1">
                <a:solidFill>
                  <a:srgbClr val="0000FF"/>
                </a:solidFill>
                <a:ea typeface="Times New Roman" panose="02020603050405020304" pitchFamily="18" charset="0"/>
              </a:rPr>
              <a:t> Phương </a:t>
            </a:r>
            <a:r>
              <a:rPr lang="en-US" sz="2800" b="1">
                <a:solidFill>
                  <a:srgbClr val="0000FF"/>
                </a:solidFill>
                <a:ea typeface="Times New Roman" panose="02020603050405020304" pitchFamily="18" charset="0"/>
              </a:rPr>
              <a:t>pháp</a:t>
            </a:r>
            <a:r>
              <a:rPr lang="en-US" sz="2800">
                <a:latin typeface="Chu Van An" panose="02020603050405020304" pitchFamily="18" charset="0"/>
                <a:ea typeface="Calibri" panose="020F0502020204030204" pitchFamily="34" charset="0"/>
              </a:rPr>
              <a:t> </a:t>
            </a:r>
          </a:p>
          <a:p>
            <a:pPr marL="457200">
              <a:lnSpc>
                <a:spcPct val="107000"/>
              </a:lnSpc>
              <a:spcBef>
                <a:spcPts val="0"/>
              </a:spcBef>
              <a:spcAft>
                <a:spcPts val="600"/>
              </a:spcAft>
              <a:tabLst>
                <a:tab pos="457200" algn="l"/>
              </a:tabLst>
            </a:pPr>
            <a:r>
              <a:rPr lang="en-US" sz="2800">
                <a:latin typeface="Chu Van An" panose="02020603050405020304" pitchFamily="18" charset="0"/>
                <a:ea typeface="Calibri" panose="020F0502020204030204" pitchFamily="34" charset="0"/>
              </a:rPr>
              <a:t>Các cạnh của hai đa giác đáy là các cạnh đáy. Các cạnh đáy tương ứng song song và bằng nhau.</a:t>
            </a:r>
            <a:endParaRPr lang="en-US" sz="2400">
              <a:latin typeface="Calibri" panose="020F0502020204030204" pitchFamily="34" charset="0"/>
              <a:ea typeface="Calibri" panose="020F0502020204030204" pitchFamily="34" charset="0"/>
            </a:endParaRPr>
          </a:p>
          <a:p>
            <a:pPr marL="457200">
              <a:lnSpc>
                <a:spcPct val="107000"/>
              </a:lnSpc>
              <a:spcBef>
                <a:spcPts val="0"/>
              </a:spcBef>
              <a:spcAft>
                <a:spcPts val="600"/>
              </a:spcAft>
              <a:tabLst>
                <a:tab pos="457200" algn="l"/>
              </a:tabLst>
            </a:pPr>
            <a:r>
              <a:rPr lang="en-US" sz="2800" b="1">
                <a:solidFill>
                  <a:srgbClr val="FF0000"/>
                </a:solidFill>
                <a:latin typeface="Chu Van An" panose="02020603050405020304" pitchFamily="18" charset="0"/>
                <a:ea typeface="Calibri" panose="020F0502020204030204" pitchFamily="34" charset="0"/>
              </a:rPr>
              <a:t>Chú ý: </a:t>
            </a:r>
            <a:r>
              <a:rPr lang="en-US" sz="2800">
                <a:latin typeface="Chu Van An" panose="02020603050405020304" pitchFamily="18" charset="0"/>
                <a:ea typeface="Calibri" panose="020F0502020204030204" pitchFamily="34" charset="0"/>
              </a:rPr>
              <a:t>Hình lăng trụ có đáy là tam giác, tứ giác, ngũ giác, ... tương ứng được gọi là hình lăng trụ tam giác, hình lăng trụ tứ giác, hình lăng trụ ngũ giác, ...</a:t>
            </a:r>
            <a:endParaRPr lang="en-US" sz="2400">
              <a:latin typeface="Calibri" panose="020F0502020204030204" pitchFamily="34" charset="0"/>
              <a:ea typeface="Calibri" panose="020F0502020204030204" pitchFamily="34" charset="0"/>
            </a:endParaRPr>
          </a:p>
          <a:p>
            <a:pPr indent="0">
              <a:lnSpc>
                <a:spcPct val="107000"/>
              </a:lnSpc>
              <a:spcBef>
                <a:spcPts val="0"/>
              </a:spcBef>
              <a:spcAft>
                <a:spcPts val="600"/>
              </a:spcAft>
              <a:buNone/>
              <a:tabLst>
                <a:tab pos="457200" algn="l"/>
              </a:tabLst>
            </a:pPr>
            <a:endParaRPr lang="en-US">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95154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5.</a:t>
            </a:r>
            <a:r>
              <a:rPr lang="vi-VN" sz="3200" b="1">
                <a:solidFill>
                  <a:srgbClr val="000099"/>
                </a:solidFill>
                <a:ea typeface="Calibri" panose="020F0502020204030204" pitchFamily="34" charset="0"/>
                <a:cs typeface="Times New Roman" panose="02020603050405020304" pitchFamily="18" charset="0"/>
              </a:rPr>
              <a:t> </a:t>
            </a:r>
            <a:r>
              <a:rPr lang="en-US" sz="3200" b="1">
                <a:solidFill>
                  <a:srgbClr val="000099"/>
                </a:solidFill>
                <a:ea typeface="Calibri" panose="020F0502020204030204" pitchFamily="34" charset="0"/>
                <a:cs typeface="Times New Roman" panose="02020603050405020304" pitchFamily="18" charset="0"/>
              </a:rPr>
              <a:t>Hình lăng trụ và hình hộp</a:t>
            </a:r>
            <a:endParaRPr lang="en-US" sz="320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1" y="1674716"/>
            <a:ext cx="9310412" cy="4825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29920" marR="0" indent="-629920">
              <a:lnSpc>
                <a:spcPct val="107000"/>
              </a:lnSpc>
              <a:spcBef>
                <a:spcPts val="0"/>
              </a:spcBef>
              <a:spcAft>
                <a:spcPts val="1200"/>
              </a:spcAft>
              <a:tabLst>
                <a:tab pos="629920" algn="l"/>
              </a:tabLst>
            </a:pPr>
            <a:r>
              <a:rPr lang="en-US" b="1">
                <a:solidFill>
                  <a:srgbClr val="0000FF"/>
                </a:solidFill>
                <a:ea typeface="Times New Roman" panose="02020603050405020304" pitchFamily="18" charset="0"/>
              </a:rPr>
              <a:t> Phương </a:t>
            </a:r>
            <a:r>
              <a:rPr lang="en-US" sz="2800" b="1">
                <a:solidFill>
                  <a:srgbClr val="0000FF"/>
                </a:solidFill>
                <a:ea typeface="Times New Roman" panose="02020603050405020304" pitchFamily="18" charset="0"/>
              </a:rPr>
              <a:t>pháp</a:t>
            </a:r>
          </a:p>
          <a:p>
            <a:pPr marR="0">
              <a:lnSpc>
                <a:spcPct val="107000"/>
              </a:lnSpc>
              <a:spcBef>
                <a:spcPts val="0"/>
              </a:spcBef>
              <a:spcAft>
                <a:spcPts val="1200"/>
              </a:spcAft>
              <a:tabLst>
                <a:tab pos="629920" algn="l"/>
              </a:tabLst>
            </a:pPr>
            <a:r>
              <a:rPr lang="en-US" sz="2800" b="1">
                <a:solidFill>
                  <a:srgbClr val="FF0000"/>
                </a:solidFill>
                <a:latin typeface="Chu Van An" panose="02020603050405020304" pitchFamily="18" charset="0"/>
                <a:ea typeface="Calibri" panose="020F0502020204030204" pitchFamily="34" charset="0"/>
              </a:rPr>
              <a:t>Hình hộp:</a:t>
            </a:r>
            <a:r>
              <a:rPr lang="en-US" sz="2800">
                <a:solidFill>
                  <a:srgbClr val="FF0000"/>
                </a:solidFill>
                <a:latin typeface="Chu Van An" panose="02020603050405020304" pitchFamily="18" charset="0"/>
                <a:ea typeface="Calibri" panose="020F0502020204030204" pitchFamily="34" charset="0"/>
              </a:rPr>
              <a:t> </a:t>
            </a:r>
            <a:r>
              <a:rPr lang="en-US" sz="2800">
                <a:latin typeface="Chu Van An" panose="02020603050405020304" pitchFamily="18" charset="0"/>
                <a:ea typeface="Calibri" panose="020F0502020204030204" pitchFamily="34" charset="0"/>
              </a:rPr>
              <a:t>là hình lăng trụ có đáy là hình bình hành.</a:t>
            </a:r>
            <a:br>
              <a:rPr lang="en-US" sz="2800">
                <a:latin typeface="Chu Van An" panose="02020603050405020304" pitchFamily="18" charset="0"/>
                <a:ea typeface="Calibri" panose="020F0502020204030204" pitchFamily="34" charset="0"/>
              </a:rPr>
            </a:br>
            <a:r>
              <a:rPr lang="en-US" sz="2800">
                <a:latin typeface="Chu Van An" panose="02020603050405020304" pitchFamily="18" charset="0"/>
                <a:ea typeface="Calibri" panose="020F0502020204030204" pitchFamily="34" charset="0"/>
              </a:rPr>
              <a:t>Trong một hình hộp ta có:</a:t>
            </a:r>
            <a:endParaRPr lang="en-US" sz="2400">
              <a:latin typeface="Calibri" panose="020F0502020204030204" pitchFamily="34" charset="0"/>
              <a:ea typeface="Calibri" panose="020F0502020204030204" pitchFamily="34" charset="0"/>
            </a:endParaRPr>
          </a:p>
          <a:p>
            <a:pPr marR="0">
              <a:lnSpc>
                <a:spcPct val="107000"/>
              </a:lnSpc>
              <a:spcBef>
                <a:spcPts val="0"/>
              </a:spcBef>
              <a:spcAft>
                <a:spcPts val="1200"/>
              </a:spcAft>
              <a:tabLst>
                <a:tab pos="629920" algn="l"/>
              </a:tabLst>
            </a:pPr>
            <a:r>
              <a:rPr lang="en-US" sz="2800">
                <a:latin typeface="Chu Van An" panose="02020603050405020304" pitchFamily="18" charset="0"/>
                <a:ea typeface="Calibri" panose="020F0502020204030204" pitchFamily="34" charset="0"/>
              </a:rPr>
              <a:t>Sáu mặt là sáu hình bình hành. Mỗi mặt đều có một mặt song song với nó. Hai mặt như thế gọi là hai mặt đối diện; - Hai đỉnh không cùng nằm trên một mặt gọi là hai đỉnh đối diện;</a:t>
            </a:r>
          </a:p>
          <a:p>
            <a:pPr marL="457200">
              <a:lnSpc>
                <a:spcPct val="107000"/>
              </a:lnSpc>
              <a:spcBef>
                <a:spcPts val="0"/>
              </a:spcBef>
              <a:spcAft>
                <a:spcPts val="600"/>
              </a:spcAft>
              <a:tabLst>
                <a:tab pos="457200" algn="l"/>
              </a:tabLst>
            </a:pPr>
            <a:r>
              <a:rPr lang="en-US" sz="2400">
                <a:latin typeface="Chu Van An" panose="02020603050405020304" pitchFamily="18" charset="0"/>
                <a:ea typeface="Calibri" panose="020F0502020204030204" pitchFamily="34" charset="0"/>
              </a:rPr>
              <a:t>Đoạn thẳng nối hai đình đối diện gọi là đường chéo;</a:t>
            </a:r>
            <a:endParaRPr lang="en-US" sz="2000">
              <a:latin typeface="Calibri" panose="020F0502020204030204" pitchFamily="34" charset="0"/>
              <a:ea typeface="Calibri" panose="020F0502020204030204" pitchFamily="34" charset="0"/>
            </a:endParaRPr>
          </a:p>
          <a:p>
            <a:pPr marL="457200">
              <a:lnSpc>
                <a:spcPct val="107000"/>
              </a:lnSpc>
              <a:spcBef>
                <a:spcPts val="0"/>
              </a:spcBef>
              <a:spcAft>
                <a:spcPts val="600"/>
              </a:spcAft>
              <a:tabLst>
                <a:tab pos="457200" algn="l"/>
              </a:tabLst>
            </a:pPr>
            <a:r>
              <a:rPr lang="en-US" sz="2400">
                <a:latin typeface="Chu Van An" panose="02020603050405020304" pitchFamily="18" charset="0"/>
                <a:ea typeface="Calibri" panose="020F0502020204030204" pitchFamily="34" charset="0"/>
              </a:rPr>
              <a:t>Bốn đường chéo cắt nhau tại trung điểm của mỗi đường.</a:t>
            </a:r>
            <a:endParaRPr lang="en-US" sz="2000">
              <a:latin typeface="Calibri" panose="020F0502020204030204" pitchFamily="34" charset="0"/>
              <a:ea typeface="Calibri" panose="020F0502020204030204" pitchFamily="34" charset="0"/>
            </a:endParaRPr>
          </a:p>
          <a:p>
            <a:pPr marR="0">
              <a:lnSpc>
                <a:spcPct val="107000"/>
              </a:lnSpc>
              <a:spcBef>
                <a:spcPts val="0"/>
              </a:spcBef>
              <a:spcAft>
                <a:spcPts val="1200"/>
              </a:spcAft>
              <a:tabLst>
                <a:tab pos="629920" algn="l"/>
              </a:tabLst>
            </a:pPr>
            <a:endParaRPr lang="en-US" sz="2400">
              <a:latin typeface="Calibri" panose="020F0502020204030204" pitchFamily="34" charset="0"/>
              <a:ea typeface="Calibri" panose="020F0502020204030204" pitchFamily="34" charset="0"/>
            </a:endParaRPr>
          </a:p>
          <a:p>
            <a:pPr indent="0">
              <a:lnSpc>
                <a:spcPct val="107000"/>
              </a:lnSpc>
              <a:spcBef>
                <a:spcPts val="0"/>
              </a:spcBef>
              <a:spcAft>
                <a:spcPts val="600"/>
              </a:spcAft>
              <a:buNone/>
              <a:tabLst>
                <a:tab pos="457200" algn="l"/>
              </a:tabLst>
            </a:pPr>
            <a:endParaRPr lang="en-US">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C2FD2DAD-CDC5-452C-B17E-9EF67B99D23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898351" y="3260784"/>
            <a:ext cx="2276130" cy="1690777"/>
          </a:xfrm>
          <a:prstGeom prst="rect">
            <a:avLst/>
          </a:prstGeom>
        </p:spPr>
      </p:pic>
    </p:spTree>
    <p:extLst>
      <p:ext uri="{BB962C8B-B14F-4D97-AF65-F5344CB8AC3E}">
        <p14:creationId xmlns:p14="http://schemas.microsoft.com/office/powerpoint/2010/main" val="2670076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down)">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solidFill>
                  <a:srgbClr val="000099"/>
                </a:solidFill>
                <a:ea typeface="Calibri" panose="020F0502020204030204" pitchFamily="34" charset="0"/>
                <a:cs typeface="Times New Roman" panose="02020603050405020304" pitchFamily="18" charset="0"/>
              </a:rPr>
              <a:t>1</a:t>
            </a:r>
            <a:r>
              <a:rPr lang="en-US" sz="3200" b="1">
                <a:solidFill>
                  <a:srgbClr val="000099"/>
                </a:solidFill>
                <a:ea typeface="Calibri" panose="020F0502020204030204" pitchFamily="34" charset="0"/>
                <a:cs typeface="Times New Roman" panose="02020603050405020304" pitchFamily="18" charset="0"/>
              </a:rPr>
              <a:t>.</a:t>
            </a:r>
            <a:r>
              <a:rPr lang="vi-VN" sz="3200" b="1">
                <a:solidFill>
                  <a:srgbClr val="000099"/>
                </a:solidFill>
                <a:ea typeface="Calibri" panose="020F0502020204030204" pitchFamily="34" charset="0"/>
                <a:cs typeface="Times New Roman" panose="02020603050405020304" pitchFamily="18" charset="0"/>
              </a:rPr>
              <a:t> Vị trí tương đối giữ 2 mặt phẳng   và   có 3 vị trí tương đối</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12456" y="1647799"/>
                <a:ext cx="10770414" cy="48526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a:lnSpc>
                    <a:spcPct val="107000"/>
                  </a:lnSpc>
                  <a:spcBef>
                    <a:spcPts val="0"/>
                  </a:spcBef>
                  <a:spcAft>
                    <a:spcPts val="600"/>
                  </a:spcAft>
                </a:pPr>
                <a:r>
                  <a:rPr lang="en-US" b="1">
                    <a:solidFill>
                      <a:srgbClr val="0000FF"/>
                    </a:solidFill>
                    <a:ea typeface="Times New Roman" panose="02020603050405020304" pitchFamily="18" charset="0"/>
                  </a:rPr>
                  <a:t> Phương pháp </a:t>
                </a:r>
              </a:p>
              <a:p>
                <a:pPr marL="457200">
                  <a:lnSpc>
                    <a:spcPct val="107000"/>
                  </a:lnSpc>
                  <a:spcBef>
                    <a:spcPts val="0"/>
                  </a:spcBef>
                  <a:spcAft>
                    <a:spcPts val="600"/>
                  </a:spcAft>
                </a:pPr>
                <a:r>
                  <a:rPr lang="en-US">
                    <a:latin typeface="Chu Van An" panose="02020603050405020304" pitchFamily="18" charset="0"/>
                    <a:ea typeface="Calibri" panose="020F0502020204030204" pitchFamily="34" charset="0"/>
                  </a:rPr>
                  <a:t>Trường hợp 1: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và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𝑄</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có ba điểm chung không thẳng hàng, ta nói hai mặt phẳng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và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𝑄</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trùng nhau, kí hiệu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𝑄</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a:t>
                </a:r>
              </a:p>
              <a:p>
                <a:pPr marL="457200">
                  <a:lnSpc>
                    <a:spcPct val="107000"/>
                  </a:lnSpc>
                  <a:spcBef>
                    <a:spcPts val="0"/>
                  </a:spcBef>
                  <a:spcAft>
                    <a:spcPts val="600"/>
                  </a:spcAft>
                </a:pPr>
                <a:r>
                  <a:rPr lang="en-US" sz="2800">
                    <a:latin typeface="Chu Van An" panose="02020603050405020304" pitchFamily="18" charset="0"/>
                    <a:ea typeface="Calibri" panose="020F0502020204030204" pitchFamily="34" charset="0"/>
                  </a:rPr>
                  <a:t>Trường hợp 2: </a:t>
                </a:r>
                <a14:m>
                  <m:oMath xmlns:m="http://schemas.openxmlformats.org/officeDocument/2006/math">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𝑃</m:t>
                    </m:r>
                    <m:r>
                      <a:rPr lang="en-US" sz="2800">
                        <a:latin typeface="Cambria Math" panose="02040503050406030204" pitchFamily="18" charset="0"/>
                        <a:ea typeface="Calibri" panose="020F0502020204030204" pitchFamily="34" charset="0"/>
                        <a:cs typeface="Chu Van An" panose="02020603050405020304" pitchFamily="18" charset="0"/>
                      </a:rPr>
                      <m:t>)</m:t>
                    </m:r>
                  </m:oMath>
                </a14:m>
                <a:r>
                  <a:rPr lang="en-US" sz="2800">
                    <a:latin typeface="Chu Van An" panose="02020603050405020304" pitchFamily="18" charset="0"/>
                    <a:ea typeface="Calibri" panose="020F0502020204030204" pitchFamily="34" charset="0"/>
                  </a:rPr>
                  <a:t> và </a:t>
                </a:r>
                <a14:m>
                  <m:oMath xmlns:m="http://schemas.openxmlformats.org/officeDocument/2006/math">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𝑄</m:t>
                    </m:r>
                    <m:r>
                      <a:rPr lang="en-US" sz="2800">
                        <a:latin typeface="Cambria Math" panose="02040503050406030204" pitchFamily="18" charset="0"/>
                        <a:ea typeface="Calibri" panose="020F0502020204030204" pitchFamily="34" charset="0"/>
                        <a:cs typeface="Chu Van An" panose="02020603050405020304" pitchFamily="18" charset="0"/>
                      </a:rPr>
                      <m:t>)</m:t>
                    </m:r>
                  </m:oMath>
                </a14:m>
                <a:r>
                  <a:rPr lang="en-US" sz="2800">
                    <a:latin typeface="Chu Van An" panose="02020603050405020304" pitchFamily="18" charset="0"/>
                    <a:ea typeface="Calibri" panose="020F0502020204030204" pitchFamily="34" charset="0"/>
                  </a:rPr>
                  <a:t> phân biệt và có một điềm chung, ta nói </a:t>
                </a:r>
                <a14:m>
                  <m:oMath xmlns:m="http://schemas.openxmlformats.org/officeDocument/2006/math">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𝑃</m:t>
                    </m:r>
                    <m:r>
                      <a:rPr lang="en-US" sz="2800">
                        <a:latin typeface="Cambria Math" panose="02040503050406030204" pitchFamily="18" charset="0"/>
                        <a:ea typeface="Calibri" panose="020F0502020204030204" pitchFamily="34" charset="0"/>
                        <a:cs typeface="Chu Van An" panose="02020603050405020304" pitchFamily="18" charset="0"/>
                      </a:rPr>
                      <m:t>)</m:t>
                    </m:r>
                  </m:oMath>
                </a14:m>
                <a:r>
                  <a:rPr lang="en-US" sz="2800">
                    <a:latin typeface="Chu Van An" panose="02020603050405020304" pitchFamily="18" charset="0"/>
                    <a:ea typeface="Calibri" panose="020F0502020204030204" pitchFamily="34" charset="0"/>
                  </a:rPr>
                  <a:t> và </a:t>
                </a:r>
                <a14:m>
                  <m:oMath xmlns:m="http://schemas.openxmlformats.org/officeDocument/2006/math">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𝑄</m:t>
                    </m:r>
                    <m:r>
                      <a:rPr lang="en-US" sz="2800">
                        <a:latin typeface="Cambria Math" panose="02040503050406030204" pitchFamily="18" charset="0"/>
                        <a:ea typeface="Calibri" panose="020F0502020204030204" pitchFamily="34" charset="0"/>
                        <a:cs typeface="Chu Van An" panose="02020603050405020304" pitchFamily="18" charset="0"/>
                      </a:rPr>
                      <m:t>)</m:t>
                    </m:r>
                  </m:oMath>
                </a14:m>
                <a:r>
                  <a:rPr lang="en-US" sz="2800">
                    <a:latin typeface="Chu Van An" panose="02020603050405020304" pitchFamily="18" charset="0"/>
                    <a:ea typeface="Calibri" panose="020F0502020204030204" pitchFamily="34" charset="0"/>
                  </a:rPr>
                  <a:t> cắt nhau theo giao tuyến </a:t>
                </a:r>
                <a14:m>
                  <m:oMath xmlns:m="http://schemas.openxmlformats.org/officeDocument/2006/math">
                    <m:r>
                      <a:rPr lang="en-US" sz="2800" i="1">
                        <a:latin typeface="Cambria Math" panose="02040503050406030204" pitchFamily="18" charset="0"/>
                        <a:ea typeface="Calibri" panose="020F0502020204030204" pitchFamily="34" charset="0"/>
                        <a:cs typeface="Chu Van An" panose="02020603050405020304" pitchFamily="18" charset="0"/>
                      </a:rPr>
                      <m:t>𝑑</m:t>
                    </m:r>
                  </m:oMath>
                </a14:m>
                <a:r>
                  <a:rPr lang="en-US" sz="2800">
                    <a:latin typeface="Chu Van An" panose="02020603050405020304" pitchFamily="18" charset="0"/>
                    <a:ea typeface="Calibri" panose="020F0502020204030204" pitchFamily="34" charset="0"/>
                  </a:rPr>
                  <a:t> đi qua điểm chung, ki hiệu </a:t>
                </a:r>
                <a14:m>
                  <m:oMath xmlns:m="http://schemas.openxmlformats.org/officeDocument/2006/math">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𝑃</m:t>
                    </m:r>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𝑄</m:t>
                    </m:r>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𝑑</m:t>
                    </m:r>
                  </m:oMath>
                </a14:m>
                <a:endParaRPr lang="en-US" sz="280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12456" y="1647799"/>
                <a:ext cx="10770414" cy="4852619"/>
              </a:xfrm>
              <a:prstGeom prst="rect">
                <a:avLst/>
              </a:prstGeom>
              <a:blipFill>
                <a:blip r:embed="rId2"/>
                <a:stretch>
                  <a:fillRect t="-1759" r="-2039"/>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2056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solidFill>
                  <a:srgbClr val="000099"/>
                </a:solidFill>
                <a:ea typeface="Calibri" panose="020F0502020204030204" pitchFamily="34" charset="0"/>
                <a:cs typeface="Times New Roman" panose="02020603050405020304" pitchFamily="18" charset="0"/>
              </a:rPr>
              <a:t>1</a:t>
            </a:r>
            <a:r>
              <a:rPr lang="en-US" sz="3200" b="1">
                <a:solidFill>
                  <a:srgbClr val="000099"/>
                </a:solidFill>
                <a:ea typeface="Calibri" panose="020F0502020204030204" pitchFamily="34" charset="0"/>
                <a:cs typeface="Times New Roman" panose="02020603050405020304" pitchFamily="18" charset="0"/>
              </a:rPr>
              <a:t>.</a:t>
            </a:r>
            <a:r>
              <a:rPr lang="vi-VN" sz="3200" b="1">
                <a:solidFill>
                  <a:srgbClr val="000099"/>
                </a:solidFill>
                <a:ea typeface="Calibri" panose="020F0502020204030204" pitchFamily="34" charset="0"/>
                <a:cs typeface="Times New Roman" panose="02020603050405020304" pitchFamily="18" charset="0"/>
              </a:rPr>
              <a:t> Vị trí tương đối giữ 2 mặt phẳng   và   có 3 vị trí tương đối</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12456" y="1647799"/>
                <a:ext cx="10770414" cy="48526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a:lnSpc>
                    <a:spcPct val="107000"/>
                  </a:lnSpc>
                  <a:spcBef>
                    <a:spcPts val="0"/>
                  </a:spcBef>
                  <a:spcAft>
                    <a:spcPts val="600"/>
                  </a:spcAft>
                </a:pPr>
                <a:r>
                  <a:rPr lang="en-US" b="1">
                    <a:solidFill>
                      <a:srgbClr val="0000FF"/>
                    </a:solidFill>
                    <a:ea typeface="Times New Roman" panose="02020603050405020304" pitchFamily="18" charset="0"/>
                  </a:rPr>
                  <a:t> Phương pháp </a:t>
                </a:r>
              </a:p>
              <a:p>
                <a:pPr marL="457200">
                  <a:lnSpc>
                    <a:spcPct val="107000"/>
                  </a:lnSpc>
                  <a:spcBef>
                    <a:spcPts val="0"/>
                  </a:spcBef>
                  <a:spcAft>
                    <a:spcPts val="600"/>
                  </a:spcAft>
                </a:pPr>
                <a:r>
                  <a:rPr lang="en-US">
                    <a:latin typeface="Chu Van An" panose="02020603050405020304" pitchFamily="18" charset="0"/>
                    <a:ea typeface="Calibri" panose="020F0502020204030204" pitchFamily="34" charset="0"/>
                  </a:rPr>
                  <a:t>Trường hợp 3: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và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𝑄</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không có bất kì điểm chung nào, nghĩa là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𝑄</m:t>
                    </m:r>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ta nói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và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𝑄</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song song với nhau, kí hiệu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𝑄</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hoặc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𝑄</m:t>
                    </m:r>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a:t>
                </a:r>
              </a:p>
              <a:p>
                <a:pPr marL="457200">
                  <a:lnSpc>
                    <a:spcPct val="107000"/>
                  </a:lnSpc>
                  <a:spcBef>
                    <a:spcPts val="0"/>
                  </a:spcBef>
                  <a:spcAft>
                    <a:spcPts val="600"/>
                  </a:spcAft>
                </a:pPr>
                <a:endParaRPr lang="en-US" sz="2800">
                  <a:latin typeface="Chu Van An" panose="02020603050405020304" pitchFamily="18" charset="0"/>
                  <a:ea typeface="Calibri" panose="020F0502020204030204" pitchFamily="34" charset="0"/>
                </a:endParaRPr>
              </a:p>
              <a:p>
                <a:pPr marL="457200">
                  <a:lnSpc>
                    <a:spcPct val="107000"/>
                  </a:lnSpc>
                  <a:spcBef>
                    <a:spcPts val="0"/>
                  </a:spcBef>
                  <a:spcAft>
                    <a:spcPts val="600"/>
                  </a:spcAft>
                </a:pPr>
                <a:endParaRPr lang="en-US" sz="2800">
                  <a:latin typeface="Chu Van An" panose="02020603050405020304" pitchFamily="18" charset="0"/>
                  <a:ea typeface="Calibri" panose="020F0502020204030204" pitchFamily="34" charset="0"/>
                </a:endParaRPr>
              </a:p>
              <a:p>
                <a:pPr marL="457200">
                  <a:lnSpc>
                    <a:spcPct val="107000"/>
                  </a:lnSpc>
                  <a:spcBef>
                    <a:spcPts val="0"/>
                  </a:spcBef>
                  <a:spcAft>
                    <a:spcPts val="600"/>
                  </a:spcAft>
                </a:pPr>
                <a:endParaRPr lang="en-US" sz="2800">
                  <a:latin typeface="Chu Van An" panose="02020603050405020304" pitchFamily="18" charset="0"/>
                  <a:ea typeface="Calibri" panose="020F0502020204030204" pitchFamily="34" charset="0"/>
                </a:endParaRPr>
              </a:p>
              <a:p>
                <a:pPr marL="457200">
                  <a:lnSpc>
                    <a:spcPct val="107000"/>
                  </a:lnSpc>
                  <a:spcBef>
                    <a:spcPts val="0"/>
                  </a:spcBef>
                  <a:spcAft>
                    <a:spcPts val="600"/>
                  </a:spcAft>
                </a:pPr>
                <a:r>
                  <a:rPr lang="en-US" sz="2800">
                    <a:latin typeface="Chu Van An" panose="02020603050405020304" pitchFamily="18" charset="0"/>
                    <a:ea typeface="Calibri" panose="020F0502020204030204" pitchFamily="34" charset="0"/>
                  </a:rPr>
                  <a:t>     </a:t>
                </a:r>
                <a:r>
                  <a:rPr lang="en-US" sz="2800">
                    <a:solidFill>
                      <a:srgbClr val="000000"/>
                    </a:solidFill>
                    <a:latin typeface="Chu Van An" panose="02020603050405020304" pitchFamily="18" charset="0"/>
                    <a:ea typeface="Calibri" panose="020F0502020204030204" pitchFamily="34" charset="0"/>
                  </a:rPr>
                  <a:t> </a:t>
                </a:r>
                <a14:m>
                  <m:oMath xmlns:m="http://schemas.openxmlformats.org/officeDocument/2006/math">
                    <m:r>
                      <a:rPr lang="en-US" sz="2800" i="1" smtClean="0">
                        <a:solidFill>
                          <a:srgbClr val="000099"/>
                        </a:solidFill>
                        <a:latin typeface="Cambria Math" panose="02040503050406030204" pitchFamily="18" charset="0"/>
                        <a:ea typeface="Calibri" panose="020F0502020204030204" pitchFamily="34" charset="0"/>
                        <a:cs typeface="Chu Van An" panose="02020603050405020304" pitchFamily="18" charset="0"/>
                      </a:rPr>
                      <m:t>(</m:t>
                    </m:r>
                    <m:r>
                      <a:rPr lang="en-US" sz="2800" i="1" smtClean="0">
                        <a:solidFill>
                          <a:srgbClr val="000099"/>
                        </a:solidFill>
                        <a:latin typeface="Cambria Math" panose="02040503050406030204" pitchFamily="18" charset="0"/>
                        <a:ea typeface="Calibri" panose="020F0502020204030204" pitchFamily="34" charset="0"/>
                        <a:cs typeface="Chu Van An" panose="02020603050405020304" pitchFamily="18" charset="0"/>
                      </a:rPr>
                      <m:t>𝑃</m:t>
                    </m:r>
                    <m:r>
                      <a:rPr lang="en-US" sz="2800" i="1" smtClean="0">
                        <a:solidFill>
                          <a:srgbClr val="000099"/>
                        </a:solidFill>
                        <a:latin typeface="Cambria Math" panose="02040503050406030204" pitchFamily="18" charset="0"/>
                        <a:ea typeface="Calibri" panose="020F0502020204030204" pitchFamily="34" charset="0"/>
                        <a:cs typeface="Chu Van An" panose="02020603050405020304" pitchFamily="18" charset="0"/>
                      </a:rPr>
                      <m:t>)≡(</m:t>
                    </m:r>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𝑄</m:t>
                    </m:r>
                    <m:r>
                      <a:rPr lang="en-US" sz="2800" i="1" smtClean="0">
                        <a:solidFill>
                          <a:srgbClr val="000099"/>
                        </a:solidFill>
                        <a:latin typeface="Cambria Math" panose="02040503050406030204" pitchFamily="18" charset="0"/>
                        <a:ea typeface="Calibri" panose="020F0502020204030204" pitchFamily="34" charset="0"/>
                        <a:cs typeface="Chu Van An" panose="02020603050405020304" pitchFamily="18" charset="0"/>
                      </a:rPr>
                      <m:t>)</m:t>
                    </m:r>
                  </m:oMath>
                </a14:m>
                <a:r>
                  <a:rPr lang="en-US" sz="2800">
                    <a:solidFill>
                      <a:srgbClr val="000099"/>
                    </a:solidFill>
                    <a:latin typeface="Chu Van An" panose="02020603050405020304" pitchFamily="18" charset="0"/>
                    <a:ea typeface="Calibri" panose="020F0502020204030204" pitchFamily="34" charset="0"/>
                  </a:rPr>
                  <a:t>                   </a:t>
                </a:r>
                <a14:m>
                  <m:oMath xmlns:m="http://schemas.openxmlformats.org/officeDocument/2006/math">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𝑃</m:t>
                    </m:r>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oMath>
                </a14:m>
                <a:r>
                  <a:rPr lang="en-US" sz="2800">
                    <a:solidFill>
                      <a:srgbClr val="000099"/>
                    </a:solidFill>
                    <a:latin typeface="Chu Van An" panose="02020603050405020304" pitchFamily="18" charset="0"/>
                    <a:ea typeface="Calibri" panose="020F0502020204030204" pitchFamily="34" charset="0"/>
                  </a:rPr>
                  <a:t> cắt </a:t>
                </a:r>
                <a14:m>
                  <m:oMath xmlns:m="http://schemas.openxmlformats.org/officeDocument/2006/math">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𝑄</m:t>
                    </m:r>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oMath>
                </a14:m>
                <a:r>
                  <a:rPr lang="en-US" sz="2800">
                    <a:solidFill>
                      <a:srgbClr val="000099"/>
                    </a:solidFill>
                    <a:ea typeface="Calibri" panose="020F0502020204030204" pitchFamily="34" charset="0"/>
                    <a:cs typeface="Chu Van An" panose="02020603050405020304" pitchFamily="18" charset="0"/>
                  </a:rPr>
                  <a:t>                          </a:t>
                </a:r>
                <a14:m>
                  <m:oMath xmlns:m="http://schemas.openxmlformats.org/officeDocument/2006/math">
                    <m:r>
                      <a:rPr lang="en-US" sz="2800" i="1" smtClean="0">
                        <a:solidFill>
                          <a:srgbClr val="000099"/>
                        </a:solidFill>
                        <a:latin typeface="Cambria Math" panose="02040503050406030204" pitchFamily="18" charset="0"/>
                        <a:ea typeface="Calibri" panose="020F0502020204030204" pitchFamily="34" charset="0"/>
                        <a:cs typeface="Chu Van An" panose="02020603050405020304" pitchFamily="18" charset="0"/>
                      </a:rPr>
                      <m:t>(</m:t>
                    </m:r>
                    <m:r>
                      <a:rPr lang="en-US" sz="2800" i="1" smtClean="0">
                        <a:solidFill>
                          <a:srgbClr val="000099"/>
                        </a:solidFill>
                        <a:latin typeface="Cambria Math" panose="02040503050406030204" pitchFamily="18" charset="0"/>
                        <a:ea typeface="Calibri" panose="020F0502020204030204" pitchFamily="34" charset="0"/>
                        <a:cs typeface="Chu Van An" panose="02020603050405020304" pitchFamily="18" charset="0"/>
                      </a:rPr>
                      <m:t>𝑃</m:t>
                    </m:r>
                    <m:r>
                      <a:rPr lang="en-US" sz="2800" i="1" smtClean="0">
                        <a:solidFill>
                          <a:srgbClr val="000099"/>
                        </a:solidFill>
                        <a:latin typeface="Cambria Math" panose="02040503050406030204" pitchFamily="18" charset="0"/>
                        <a:ea typeface="Calibri" panose="020F0502020204030204" pitchFamily="34" charset="0"/>
                        <a:cs typeface="Chu Van An" panose="02020603050405020304" pitchFamily="18" charset="0"/>
                      </a:rPr>
                      <m:t>)∥(</m:t>
                    </m:r>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𝑄</m:t>
                    </m:r>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oMath>
                </a14:m>
                <a:endParaRPr lang="en-US" sz="280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12456" y="1647799"/>
                <a:ext cx="10770414" cy="4852619"/>
              </a:xfrm>
              <a:prstGeom prst="rect">
                <a:avLst/>
              </a:prstGeom>
              <a:blipFill>
                <a:blip r:embed="rId2"/>
                <a:stretch>
                  <a:fillRect t="-1759"/>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C132B425-1EF6-40D2-835E-C3B73F788471}"/>
              </a:ext>
            </a:extLst>
          </p:cNvPr>
          <p:cNvPicPr>
            <a:picLocks noChangeAspect="1"/>
          </p:cNvPicPr>
          <p:nvPr/>
        </p:nvPicPr>
        <p:blipFill>
          <a:blip r:embed="rId3">
            <a:clrChange>
              <a:clrFrom>
                <a:srgbClr val="777777"/>
              </a:clrFrom>
              <a:clrTo>
                <a:srgbClr val="777777">
                  <a:alpha val="0"/>
                </a:srgbClr>
              </a:clrTo>
            </a:clrChange>
          </a:blip>
          <a:stretch>
            <a:fillRect/>
          </a:stretch>
        </p:blipFill>
        <p:spPr>
          <a:xfrm>
            <a:off x="1096963" y="4441191"/>
            <a:ext cx="3149757" cy="889626"/>
          </a:xfrm>
          <a:prstGeom prst="rect">
            <a:avLst/>
          </a:prstGeom>
        </p:spPr>
      </p:pic>
      <p:pic>
        <p:nvPicPr>
          <p:cNvPr id="8" name="Picture 7">
            <a:extLst>
              <a:ext uri="{FF2B5EF4-FFF2-40B4-BE49-F238E27FC236}">
                <a16:creationId xmlns:a16="http://schemas.microsoft.com/office/drawing/2014/main" id="{71FB0CB7-E9CD-4F72-BAD6-BC1C16C43EB0}"/>
              </a:ext>
            </a:extLst>
          </p:cNvPr>
          <p:cNvPicPr>
            <a:picLocks noChangeAspect="1"/>
          </p:cNvPicPr>
          <p:nvPr/>
        </p:nvPicPr>
        <p:blipFill>
          <a:blip r:embed="rId4"/>
          <a:stretch>
            <a:fillRect/>
          </a:stretch>
        </p:blipFill>
        <p:spPr>
          <a:xfrm>
            <a:off x="4835877" y="4004515"/>
            <a:ext cx="2234134" cy="1424516"/>
          </a:xfrm>
          <a:prstGeom prst="rect">
            <a:avLst/>
          </a:prstGeom>
        </p:spPr>
      </p:pic>
      <p:pic>
        <p:nvPicPr>
          <p:cNvPr id="10" name="Picture 9">
            <a:extLst>
              <a:ext uri="{FF2B5EF4-FFF2-40B4-BE49-F238E27FC236}">
                <a16:creationId xmlns:a16="http://schemas.microsoft.com/office/drawing/2014/main" id="{3460E6D7-C917-4B04-B5AC-FDB93ED510B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318277" y="4099028"/>
            <a:ext cx="2510846" cy="1330003"/>
          </a:xfrm>
          <a:prstGeom prst="rect">
            <a:avLst/>
          </a:prstGeom>
        </p:spPr>
      </p:pic>
    </p:spTree>
    <p:extLst>
      <p:ext uri="{BB962C8B-B14F-4D97-AF65-F5344CB8AC3E}">
        <p14:creationId xmlns:p14="http://schemas.microsoft.com/office/powerpoint/2010/main" val="26518788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5" end="5"/>
                                            </p:txEl>
                                          </p:spTgt>
                                        </p:tgtEl>
                                        <p:attrNameLst>
                                          <p:attrName>style.visibility</p:attrName>
                                        </p:attrNameLst>
                                      </p:cBhvr>
                                      <p:to>
                                        <p:strVal val="visible"/>
                                      </p:to>
                                    </p:set>
                                    <p:animEffect transition="in" filter="wipe(up)">
                                      <p:cBhvr>
                                        <p:cTn id="22" dur="500"/>
                                        <p:tgtEl>
                                          <p:spTgt spid="7">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solidFill>
                  <a:srgbClr val="000099"/>
                </a:solidFill>
                <a:ea typeface="Calibri" panose="020F0502020204030204" pitchFamily="34" charset="0"/>
                <a:cs typeface="Times New Roman" panose="02020603050405020304" pitchFamily="18" charset="0"/>
              </a:rPr>
              <a:t>1</a:t>
            </a:r>
            <a:r>
              <a:rPr lang="en-US" sz="3200" b="1">
                <a:solidFill>
                  <a:srgbClr val="000099"/>
                </a:solidFill>
                <a:ea typeface="Calibri" panose="020F0502020204030204" pitchFamily="34" charset="0"/>
                <a:cs typeface="Times New Roman" panose="02020603050405020304" pitchFamily="18" charset="0"/>
              </a:rPr>
              <a:t>.</a:t>
            </a:r>
            <a:r>
              <a:rPr lang="vi-VN" sz="3200" b="1">
                <a:solidFill>
                  <a:srgbClr val="000099"/>
                </a:solidFill>
                <a:ea typeface="Calibri" panose="020F0502020204030204" pitchFamily="34" charset="0"/>
                <a:cs typeface="Times New Roman" panose="02020603050405020304" pitchFamily="18" charset="0"/>
              </a:rPr>
              <a:t> Vị trí tương đối giữ 2 mặt phẳng   và   có 3 vị trí tương đối</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12456" y="1647799"/>
                <a:ext cx="10770414" cy="48526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lnSpc>
                    <a:spcPct val="107000"/>
                  </a:lnSpc>
                  <a:spcBef>
                    <a:spcPts val="0"/>
                  </a:spcBef>
                  <a:spcAft>
                    <a:spcPts val="800"/>
                  </a:spcAft>
                  <a:tabLst>
                    <a:tab pos="360045" algn="l"/>
                    <a:tab pos="2160270" algn="ctr"/>
                    <a:tab pos="3690620" algn="l"/>
                  </a:tabLst>
                </a:pPr>
                <a:r>
                  <a:rPr lang="en-US" b="1">
                    <a:solidFill>
                      <a:srgbClr val="0000FF"/>
                    </a:solidFill>
                    <a:ea typeface="Times New Roman" panose="02020603050405020304" pitchFamily="18" charset="0"/>
                  </a:rPr>
                  <a:t> Phương pháp</a:t>
                </a:r>
              </a:p>
              <a:p>
                <a:pPr marL="0" marR="0">
                  <a:lnSpc>
                    <a:spcPct val="107000"/>
                  </a:lnSpc>
                  <a:spcBef>
                    <a:spcPts val="0"/>
                  </a:spcBef>
                  <a:spcAft>
                    <a:spcPts val="800"/>
                  </a:spcAft>
                  <a:tabLst>
                    <a:tab pos="360045" algn="l"/>
                    <a:tab pos="2160270" algn="ctr"/>
                    <a:tab pos="3690620" algn="l"/>
                  </a:tabLst>
                </a:pPr>
                <a:r>
                  <a:rPr lang="en-US" b="1">
                    <a:solidFill>
                      <a:srgbClr val="0000FF"/>
                    </a:solidFill>
                    <a:ea typeface="Times New Roman" panose="02020603050405020304" pitchFamily="18" charset="0"/>
                  </a:rPr>
                  <a:t> </a:t>
                </a:r>
                <a:r>
                  <a:rPr lang="en-US" b="1" i="1">
                    <a:solidFill>
                      <a:srgbClr val="0000FF"/>
                    </a:solidFill>
                    <a:latin typeface="Chu Van An" panose="02020603050405020304" pitchFamily="18" charset="0"/>
                    <a:ea typeface="Calibri" panose="020F0502020204030204" pitchFamily="34" charset="0"/>
                  </a:rPr>
                  <a:t>Định nghĩa:</a:t>
                </a:r>
                <a:r>
                  <a:rPr lang="en-US" b="1">
                    <a:solidFill>
                      <a:srgbClr val="0000FF"/>
                    </a:solidFill>
                    <a:latin typeface="Chu Van An" panose="02020603050405020304" pitchFamily="18" charset="0"/>
                    <a:ea typeface="Calibri" panose="020F0502020204030204" pitchFamily="34" charset="0"/>
                  </a:rPr>
                  <a:t> </a:t>
                </a:r>
                <a:r>
                  <a:rPr lang="en-US">
                    <a:solidFill>
                      <a:srgbClr val="000099"/>
                    </a:solidFill>
                    <a:latin typeface="Chu Van An" panose="02020603050405020304" pitchFamily="18" charset="0"/>
                    <a:ea typeface="Calibri" panose="020F0502020204030204" pitchFamily="34" charset="0"/>
                  </a:rPr>
                  <a:t>Hai mặt phẳng </a:t>
                </a:r>
                <a14:m>
                  <m:oMath xmlns:m="http://schemas.openxmlformats.org/officeDocument/2006/math">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𝛼</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oMath>
                </a14:m>
                <a:r>
                  <a:rPr lang="en-US">
                    <a:solidFill>
                      <a:srgbClr val="000099"/>
                    </a:solidFill>
                    <a:latin typeface="Chu Van An" panose="02020603050405020304" pitchFamily="18" charset="0"/>
                    <a:ea typeface="Calibri" panose="020F0502020204030204" pitchFamily="34" charset="0"/>
                  </a:rPr>
                  <a:t> và </a:t>
                </a:r>
                <a14:m>
                  <m:oMath xmlns:m="http://schemas.openxmlformats.org/officeDocument/2006/math">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𝛽</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oMath>
                </a14:m>
                <a:r>
                  <a:rPr lang="en-US">
                    <a:solidFill>
                      <a:srgbClr val="000099"/>
                    </a:solidFill>
                    <a:latin typeface="Chu Van An" panose="02020603050405020304" pitchFamily="18" charset="0"/>
                    <a:ea typeface="Calibri" panose="020F0502020204030204" pitchFamily="34" charset="0"/>
                  </a:rPr>
                  <a:t> được gọi là song song với nhau nếu chúng không có điểm chung; </a:t>
                </a:r>
              </a:p>
              <a:p>
                <a:pPr marL="0" marR="0">
                  <a:lnSpc>
                    <a:spcPct val="107000"/>
                  </a:lnSpc>
                  <a:spcBef>
                    <a:spcPts val="0"/>
                  </a:spcBef>
                  <a:spcAft>
                    <a:spcPts val="800"/>
                  </a:spcAft>
                  <a:tabLst>
                    <a:tab pos="360045" algn="l"/>
                    <a:tab pos="2160270" algn="ctr"/>
                    <a:tab pos="3690620" algn="l"/>
                  </a:tabLst>
                </a:pPr>
                <a:r>
                  <a:rPr lang="en-US" i="1">
                    <a:solidFill>
                      <a:srgbClr val="000099"/>
                    </a:solidFill>
                    <a:latin typeface="Chu Van An" panose="02020603050405020304" pitchFamily="18" charset="0"/>
                    <a:ea typeface="Calibri" panose="020F0502020204030204" pitchFamily="34" charset="0"/>
                  </a:rPr>
                  <a:t>(</a:t>
                </a:r>
                <a:r>
                  <a:rPr lang="en-US" i="1">
                    <a:solidFill>
                      <a:srgbClr val="000099"/>
                    </a:solidFill>
                    <a:latin typeface="Chu Van An" panose="02020603050405020304" pitchFamily="18" charset="0"/>
                    <a:ea typeface="Calibri" panose="020F0502020204030204" pitchFamily="34" charset="0"/>
                    <a:cs typeface="Chu Van An" panose="02020603050405020304" pitchFamily="18" charset="0"/>
                    <a:sym typeface="Symbol" panose="05050102010706020507" pitchFamily="18" charset="2"/>
                  </a:rPr>
                  <a:t></a:t>
                </a:r>
                <a:r>
                  <a:rPr lang="en-US" i="1">
                    <a:solidFill>
                      <a:srgbClr val="000099"/>
                    </a:solidFill>
                    <a:latin typeface="Chu Van An" panose="02020603050405020304" pitchFamily="18" charset="0"/>
                    <a:ea typeface="Calibri" panose="020F0502020204030204" pitchFamily="34" charset="0"/>
                  </a:rPr>
                  <a:t>) // (</a:t>
                </a:r>
                <a:r>
                  <a:rPr lang="en-US" i="1">
                    <a:solidFill>
                      <a:srgbClr val="000099"/>
                    </a:solidFill>
                    <a:latin typeface="Chu Van An" panose="02020603050405020304" pitchFamily="18" charset="0"/>
                    <a:ea typeface="Calibri" panose="020F0502020204030204" pitchFamily="34" charset="0"/>
                    <a:cs typeface="Chu Van An" panose="02020603050405020304" pitchFamily="18" charset="0"/>
                    <a:sym typeface="Symbol" panose="05050102010706020507" pitchFamily="18" charset="2"/>
                  </a:rPr>
                  <a:t></a:t>
                </a:r>
                <a:r>
                  <a:rPr lang="en-US" i="1">
                    <a:solidFill>
                      <a:srgbClr val="000099"/>
                    </a:solidFill>
                    <a:latin typeface="Chu Van An" panose="02020603050405020304" pitchFamily="18" charset="0"/>
                    <a:ea typeface="Calibri" panose="020F0502020204030204" pitchFamily="34" charset="0"/>
                  </a:rPr>
                  <a:t>) </a:t>
                </a:r>
                <a:r>
                  <a:rPr lang="en-US" i="1">
                    <a:solidFill>
                      <a:srgbClr val="000099"/>
                    </a:solidFill>
                    <a:latin typeface="Chu Van An" panose="02020603050405020304" pitchFamily="18" charset="0"/>
                    <a:ea typeface="Calibri" panose="020F0502020204030204" pitchFamily="34" charset="0"/>
                    <a:cs typeface="Chu Van An" panose="02020603050405020304" pitchFamily="18" charset="0"/>
                    <a:sym typeface="Symbol" panose="05050102010706020507" pitchFamily="18" charset="2"/>
                  </a:rPr>
                  <a:t></a:t>
                </a:r>
                <a:r>
                  <a:rPr lang="en-US" i="1">
                    <a:solidFill>
                      <a:srgbClr val="000099"/>
                    </a:solidFill>
                    <a:latin typeface="Chu Van An" panose="02020603050405020304" pitchFamily="18" charset="0"/>
                    <a:ea typeface="Calibri" panose="020F0502020204030204" pitchFamily="34" charset="0"/>
                  </a:rPr>
                  <a:t> (</a:t>
                </a:r>
                <a:r>
                  <a:rPr lang="en-US" i="1">
                    <a:solidFill>
                      <a:srgbClr val="000099"/>
                    </a:solidFill>
                    <a:latin typeface="Chu Van An" panose="02020603050405020304" pitchFamily="18" charset="0"/>
                    <a:ea typeface="Calibri" panose="020F0502020204030204" pitchFamily="34" charset="0"/>
                    <a:cs typeface="Chu Van An" panose="02020603050405020304" pitchFamily="18" charset="0"/>
                    <a:sym typeface="Symbol" panose="05050102010706020507" pitchFamily="18" charset="2"/>
                  </a:rPr>
                  <a:t></a:t>
                </a:r>
                <a:r>
                  <a:rPr lang="en-US" i="1">
                    <a:solidFill>
                      <a:srgbClr val="000099"/>
                    </a:solidFill>
                    <a:latin typeface="Chu Van An" panose="02020603050405020304" pitchFamily="18" charset="0"/>
                    <a:ea typeface="Calibri" panose="020F0502020204030204" pitchFamily="34" charset="0"/>
                  </a:rPr>
                  <a:t>)</a:t>
                </a:r>
                <a:r>
                  <a:rPr lang="en-US" i="1">
                    <a:solidFill>
                      <a:srgbClr val="000099"/>
                    </a:solidFill>
                    <a:latin typeface="Chu Van An" panose="02020603050405020304" pitchFamily="18" charset="0"/>
                    <a:ea typeface="Calibri" panose="020F0502020204030204" pitchFamily="34" charset="0"/>
                    <a:cs typeface="Chu Van An" panose="02020603050405020304" pitchFamily="18" charset="0"/>
                    <a:sym typeface="Symbol" panose="05050102010706020507" pitchFamily="18" charset="2"/>
                  </a:rPr>
                  <a:t></a:t>
                </a:r>
                <a:r>
                  <a:rPr lang="en-US" i="1">
                    <a:solidFill>
                      <a:srgbClr val="000099"/>
                    </a:solidFill>
                    <a:latin typeface="Chu Van An" panose="02020603050405020304" pitchFamily="18" charset="0"/>
                    <a:ea typeface="Calibri" panose="020F0502020204030204" pitchFamily="34" charset="0"/>
                  </a:rPr>
                  <a:t>(</a:t>
                </a:r>
                <a:r>
                  <a:rPr lang="en-US" i="1">
                    <a:solidFill>
                      <a:srgbClr val="000099"/>
                    </a:solidFill>
                    <a:latin typeface="Chu Van An" panose="02020603050405020304" pitchFamily="18" charset="0"/>
                    <a:ea typeface="Calibri" panose="020F0502020204030204" pitchFamily="34" charset="0"/>
                    <a:cs typeface="Chu Van An" panose="02020603050405020304" pitchFamily="18" charset="0"/>
                    <a:sym typeface="Symbol" panose="05050102010706020507" pitchFamily="18" charset="2"/>
                  </a:rPr>
                  <a:t></a:t>
                </a:r>
                <a:r>
                  <a:rPr lang="en-US" i="1">
                    <a:solidFill>
                      <a:srgbClr val="000099"/>
                    </a:solidFill>
                    <a:latin typeface="Chu Van An" panose="02020603050405020304" pitchFamily="18" charset="0"/>
                    <a:ea typeface="Calibri" panose="020F0502020204030204" pitchFamily="34" charset="0"/>
                  </a:rPr>
                  <a:t>) = </a:t>
                </a:r>
                <a:r>
                  <a:rPr lang="en-US" i="1">
                    <a:solidFill>
                      <a:srgbClr val="000099"/>
                    </a:solidFill>
                    <a:latin typeface="Chu Van An" panose="02020603050405020304" pitchFamily="18" charset="0"/>
                    <a:ea typeface="Calibri" panose="020F0502020204030204" pitchFamily="34" charset="0"/>
                    <a:cs typeface="Chu Van An" panose="02020603050405020304" pitchFamily="18" charset="0"/>
                    <a:sym typeface="Symbol" panose="05050102010706020507" pitchFamily="18" charset="2"/>
                  </a:rPr>
                  <a:t></a:t>
                </a:r>
                <a:endParaRPr lang="en-US" sz="2800">
                  <a:solidFill>
                    <a:srgbClr val="000099"/>
                  </a:solidFill>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i="1">
                    <a:solidFill>
                      <a:srgbClr val="0000CC"/>
                    </a:solidFill>
                    <a:latin typeface="Chu Van An" panose="02020603050405020304" pitchFamily="18" charset="0"/>
                    <a:ea typeface="Calibri" panose="020F0502020204030204" pitchFamily="34" charset="0"/>
                  </a:rPr>
                  <a:t> </a:t>
                </a:r>
                <a:r>
                  <a:rPr lang="en-US" i="1">
                    <a:solidFill>
                      <a:srgbClr val="0000CC"/>
                    </a:solidFill>
                    <a:latin typeface="Chu Van An" panose="02020603050405020304" pitchFamily="18" charset="0"/>
                    <a:ea typeface="Calibri" panose="020F0502020204030204" pitchFamily="34" charset="0"/>
                    <a:cs typeface="Chu Van An" panose="02020603050405020304" pitchFamily="18" charset="0"/>
                    <a:sym typeface="Wingdings" panose="05000000000000000000" pitchFamily="2" charset="2"/>
                  </a:rPr>
                  <a:t></a:t>
                </a:r>
                <a:r>
                  <a:rPr lang="en-US" i="1">
                    <a:solidFill>
                      <a:srgbClr val="0000CC"/>
                    </a:solidFill>
                    <a:latin typeface="Chu Van An" panose="02020603050405020304" pitchFamily="18" charset="0"/>
                    <a:ea typeface="Calibri" panose="020F0502020204030204" pitchFamily="34" charset="0"/>
                  </a:rPr>
                  <a:t> </a:t>
                </a:r>
                <a:r>
                  <a:rPr lang="en-US" b="1" i="1">
                    <a:solidFill>
                      <a:srgbClr val="FF0000"/>
                    </a:solidFill>
                    <a:latin typeface="Chu Van An" panose="02020603050405020304" pitchFamily="18" charset="0"/>
                    <a:ea typeface="Calibri" panose="020F0502020204030204" pitchFamily="34" charset="0"/>
                  </a:rPr>
                  <a:t>Chú ý:</a:t>
                </a:r>
                <a:r>
                  <a:rPr lang="en-US" i="1">
                    <a:solidFill>
                      <a:srgbClr val="FF0000"/>
                    </a:solidFill>
                    <a:latin typeface="Chu Van An" panose="02020603050405020304" pitchFamily="18" charset="0"/>
                    <a:ea typeface="Calibri" panose="020F0502020204030204" pitchFamily="34" charset="0"/>
                  </a:rPr>
                  <a:t>  </a:t>
                </a:r>
                <a:r>
                  <a:rPr lang="en-US" i="1">
                    <a:latin typeface="Chu Van An" panose="02020603050405020304" pitchFamily="18" charset="0"/>
                    <a:ea typeface="Calibri" panose="020F0502020204030204" pitchFamily="34" charset="0"/>
                  </a:rPr>
                  <a:t>(</a:t>
                </a:r>
                <a:r>
                  <a:rPr lang="en-US" i="1">
                    <a:latin typeface="Chu Van An" panose="02020603050405020304" pitchFamily="18" charset="0"/>
                    <a:ea typeface="Calibri" panose="020F0502020204030204" pitchFamily="34" charset="0"/>
                    <a:cs typeface="Chu Van An" panose="02020603050405020304" pitchFamily="18" charset="0"/>
                    <a:sym typeface="Symbol" panose="05050102010706020507" pitchFamily="18" charset="2"/>
                  </a:rPr>
                  <a:t></a:t>
                </a:r>
                <a:r>
                  <a:rPr lang="en-US" i="1">
                    <a:latin typeface="Chu Van An" panose="02020603050405020304" pitchFamily="18" charset="0"/>
                    <a:ea typeface="Calibri" panose="020F0502020204030204" pitchFamily="34" charset="0"/>
                  </a:rPr>
                  <a:t>) // (</a:t>
                </a:r>
                <a:r>
                  <a:rPr lang="en-US" i="1">
                    <a:latin typeface="Chu Van An" panose="02020603050405020304" pitchFamily="18" charset="0"/>
                    <a:ea typeface="Calibri" panose="020F0502020204030204" pitchFamily="34" charset="0"/>
                    <a:cs typeface="Chu Van An" panose="02020603050405020304" pitchFamily="18" charset="0"/>
                    <a:sym typeface="Symbol" panose="05050102010706020507" pitchFamily="18" charset="2"/>
                  </a:rPr>
                  <a:t></a:t>
                </a:r>
                <a:r>
                  <a:rPr lang="en-US" i="1">
                    <a:latin typeface="Chu Van An" panose="02020603050405020304" pitchFamily="18" charset="0"/>
                    <a:ea typeface="Calibri" panose="020F0502020204030204" pitchFamily="34" charset="0"/>
                  </a:rPr>
                  <a:t>), d </a:t>
                </a:r>
                <a:r>
                  <a:rPr lang="en-US" i="1">
                    <a:latin typeface="Chu Van An" panose="02020603050405020304" pitchFamily="18" charset="0"/>
                    <a:ea typeface="Calibri" panose="020F0502020204030204" pitchFamily="34" charset="0"/>
                    <a:cs typeface="Chu Van An" panose="02020603050405020304" pitchFamily="18" charset="0"/>
                    <a:sym typeface="Symbol" panose="05050102010706020507" pitchFamily="18" charset="2"/>
                  </a:rPr>
                  <a:t></a:t>
                </a:r>
                <a:r>
                  <a:rPr lang="en-US" i="1">
                    <a:latin typeface="Chu Van An" panose="02020603050405020304" pitchFamily="18" charset="0"/>
                    <a:ea typeface="Calibri" panose="020F0502020204030204" pitchFamily="34" charset="0"/>
                  </a:rPr>
                  <a:t> (</a:t>
                </a:r>
                <a:r>
                  <a:rPr lang="en-US" i="1">
                    <a:latin typeface="Chu Van An" panose="02020603050405020304" pitchFamily="18" charset="0"/>
                    <a:ea typeface="Calibri" panose="020F0502020204030204" pitchFamily="34" charset="0"/>
                    <a:cs typeface="Chu Van An" panose="02020603050405020304" pitchFamily="18" charset="0"/>
                    <a:sym typeface="Symbol" panose="05050102010706020507" pitchFamily="18" charset="2"/>
                  </a:rPr>
                  <a:t></a:t>
                </a:r>
                <a:r>
                  <a:rPr lang="en-US" i="1">
                    <a:latin typeface="Chu Van An" panose="02020603050405020304" pitchFamily="18" charset="0"/>
                    <a:ea typeface="Calibri" panose="020F0502020204030204" pitchFamily="34" charset="0"/>
                  </a:rPr>
                  <a:t>) </a:t>
                </a:r>
                <a:r>
                  <a:rPr lang="en-US" i="1">
                    <a:latin typeface="Chu Van An" panose="02020603050405020304" pitchFamily="18" charset="0"/>
                    <a:ea typeface="Calibri" panose="020F0502020204030204" pitchFamily="34" charset="0"/>
                    <a:cs typeface="Chu Van An" panose="02020603050405020304" pitchFamily="18" charset="0"/>
                    <a:sym typeface="Symbol" panose="05050102010706020507" pitchFamily="18" charset="2"/>
                  </a:rPr>
                  <a:t></a:t>
                </a:r>
                <a:r>
                  <a:rPr lang="en-US" i="1">
                    <a:latin typeface="Chu Van An" panose="02020603050405020304" pitchFamily="18" charset="0"/>
                    <a:ea typeface="Calibri" panose="020F0502020204030204" pitchFamily="34" charset="0"/>
                  </a:rPr>
                  <a:t> d // (</a:t>
                </a:r>
                <a:r>
                  <a:rPr lang="en-US" i="1">
                    <a:latin typeface="Chu Van An" panose="02020603050405020304" pitchFamily="18" charset="0"/>
                    <a:ea typeface="Calibri" panose="020F0502020204030204" pitchFamily="34" charset="0"/>
                    <a:cs typeface="Chu Van An" panose="02020603050405020304" pitchFamily="18" charset="0"/>
                    <a:sym typeface="Symbol" panose="05050102010706020507" pitchFamily="18" charset="2"/>
                  </a:rPr>
                  <a:t></a:t>
                </a:r>
                <a:r>
                  <a:rPr lang="en-US" i="1">
                    <a:latin typeface="Chu Van An" panose="02020603050405020304" pitchFamily="18" charset="0"/>
                    <a:ea typeface="Calibri" panose="020F0502020204030204" pitchFamily="34" charset="0"/>
                  </a:rPr>
                  <a:t>)</a:t>
                </a:r>
                <a:endParaRPr lang="en-US" sz="280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12456" y="1647799"/>
                <a:ext cx="10770414" cy="4852619"/>
              </a:xfrm>
              <a:prstGeom prst="rect">
                <a:avLst/>
              </a:prstGeom>
              <a:blipFill>
                <a:blip r:embed="rId2"/>
                <a:stretch>
                  <a:fillRect l="-1472" t="-1759"/>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70632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2.</a:t>
            </a:r>
            <a:r>
              <a:rPr lang="vi-VN" sz="3200" b="1">
                <a:solidFill>
                  <a:srgbClr val="000099"/>
                </a:solidFill>
                <a:ea typeface="Calibri" panose="020F0502020204030204" pitchFamily="34" charset="0"/>
                <a:cs typeface="Times New Roman" panose="02020603050405020304" pitchFamily="18" charset="0"/>
              </a:rPr>
              <a:t> </a:t>
            </a:r>
            <a:r>
              <a:rPr lang="en-US" sz="3200" b="1">
                <a:solidFill>
                  <a:srgbClr val="000099"/>
                </a:solidFill>
                <a:ea typeface="Calibri" panose="020F0502020204030204" pitchFamily="34" charset="0"/>
                <a:cs typeface="Times New Roman" panose="02020603050405020304" pitchFamily="18" charset="0"/>
              </a:rPr>
              <a:t>Điều kiện để hai mặt phẳng song song:</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1" y="1674716"/>
                <a:ext cx="6773481" cy="3935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a:solidFill>
                      <a:srgbClr val="0000FF"/>
                    </a:solidFill>
                    <a:ea typeface="Times New Roman" panose="02020603050405020304" pitchFamily="18" charset="0"/>
                  </a:rPr>
                  <a:t> Phương pháp </a:t>
                </a:r>
              </a:p>
              <a:p>
                <a:pPr marR="0">
                  <a:lnSpc>
                    <a:spcPct val="107000"/>
                  </a:lnSpc>
                  <a:spcBef>
                    <a:spcPts val="200"/>
                  </a:spcBef>
                  <a:spcAft>
                    <a:spcPts val="0"/>
                  </a:spcAft>
                </a:pPr>
                <a:r>
                  <a:rPr lang="en-US" b="1">
                    <a:solidFill>
                      <a:srgbClr val="0000CC"/>
                    </a:solidFill>
                    <a:latin typeface="Chu Van An" panose="02020603050405020304" pitchFamily="18" charset="0"/>
                    <a:ea typeface="Times New Roman" panose="02020603050405020304" pitchFamily="18" charset="0"/>
                  </a:rPr>
                  <a:t>Định lý</a:t>
                </a:r>
                <a:r>
                  <a:rPr lang="en-US">
                    <a:solidFill>
                      <a:srgbClr val="0000CC"/>
                    </a:solidFill>
                    <a:latin typeface="Chu Van An" panose="02020603050405020304" pitchFamily="18" charset="0"/>
                    <a:ea typeface="Times New Roman" panose="02020603050405020304" pitchFamily="18" charset="0"/>
                  </a:rPr>
                  <a:t> </a:t>
                </a:r>
                <a:r>
                  <a:rPr lang="en-US">
                    <a:solidFill>
                      <a:srgbClr val="0000CC"/>
                    </a:solidFill>
                    <a:latin typeface="Segoe UI Symbol" panose="020B0502040204020203" pitchFamily="34" charset="0"/>
                    <a:ea typeface="Yu Gothic" panose="020B0400000000000000" pitchFamily="34" charset="-128"/>
                    <a:cs typeface="Segoe UI Symbol" panose="020B0502040204020203" pitchFamily="34" charset="0"/>
                  </a:rPr>
                  <a:t>➊</a:t>
                </a:r>
                <a:r>
                  <a:rPr lang="en-US">
                    <a:solidFill>
                      <a:srgbClr val="0000CC"/>
                    </a:solidFill>
                    <a:latin typeface="Chu Van An" panose="02020603050405020304" pitchFamily="18" charset="0"/>
                    <a:ea typeface="Times New Roman" panose="02020603050405020304" pitchFamily="18" charset="0"/>
                  </a:rPr>
                  <a:t>: </a:t>
                </a:r>
                <a:endParaRPr lang="en-US" b="1">
                  <a:solidFill>
                    <a:srgbClr val="0000FF"/>
                  </a:solidFill>
                  <a:latin typeface="Chu Van An" panose="02020603050405020304" pitchFamily="18" charset="0"/>
                  <a:ea typeface="Times New Roman" panose="02020603050405020304" pitchFamily="18" charset="0"/>
                </a:endParaRPr>
              </a:p>
              <a:p>
                <a:pPr marR="0">
                  <a:lnSpc>
                    <a:spcPct val="107000"/>
                  </a:lnSpc>
                  <a:spcBef>
                    <a:spcPts val="200"/>
                  </a:spcBef>
                  <a:spcAft>
                    <a:spcPts val="0"/>
                  </a:spcAft>
                </a:pPr>
                <a:r>
                  <a:rPr lang="en-US">
                    <a:solidFill>
                      <a:srgbClr val="000099"/>
                    </a:solidFill>
                    <a:latin typeface="Chu Van An" panose="02020603050405020304" pitchFamily="18" charset="0"/>
                    <a:ea typeface="Calibri" panose="020F0502020204030204" pitchFamily="34" charset="0"/>
                  </a:rPr>
                  <a:t>Nếu mặt phẳng </a:t>
                </a:r>
                <a14:m>
                  <m:oMath xmlns:m="http://schemas.openxmlformats.org/officeDocument/2006/math">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𝑃</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oMath>
                </a14:m>
                <a:r>
                  <a:rPr lang="en-US">
                    <a:solidFill>
                      <a:srgbClr val="000099"/>
                    </a:solidFill>
                    <a:latin typeface="Chu Van An" panose="02020603050405020304" pitchFamily="18" charset="0"/>
                    <a:ea typeface="Calibri" panose="020F0502020204030204" pitchFamily="34" charset="0"/>
                  </a:rPr>
                  <a:t> chứa hai đường thẳng cắt nhau a, b và a, b cùng song song với mặt phẳng </a:t>
                </a:r>
                <a14:m>
                  <m:oMath xmlns:m="http://schemas.openxmlformats.org/officeDocument/2006/math">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𝑄</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oMath>
                </a14:m>
                <a:r>
                  <a:rPr lang="en-US">
                    <a:solidFill>
                      <a:srgbClr val="000099"/>
                    </a:solidFill>
                    <a:latin typeface="Chu Van An" panose="02020603050405020304" pitchFamily="18" charset="0"/>
                    <a:ea typeface="Calibri" panose="020F0502020204030204" pitchFamily="34" charset="0"/>
                  </a:rPr>
                  <a:t> thì </a:t>
                </a:r>
                <a14:m>
                  <m:oMath xmlns:m="http://schemas.openxmlformats.org/officeDocument/2006/math">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𝑃</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oMath>
                </a14:m>
                <a:r>
                  <a:rPr lang="en-US">
                    <a:solidFill>
                      <a:srgbClr val="000099"/>
                    </a:solidFill>
                    <a:latin typeface="Chu Van An" panose="02020603050405020304" pitchFamily="18" charset="0"/>
                    <a:ea typeface="Calibri" panose="020F0502020204030204" pitchFamily="34" charset="0"/>
                  </a:rPr>
                  <a:t> song song với </a:t>
                </a:r>
                <a14:m>
                  <m:oMath xmlns:m="http://schemas.openxmlformats.org/officeDocument/2006/math">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𝑄</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oMath>
                </a14:m>
                <a:r>
                  <a:rPr lang="en-US">
                    <a:solidFill>
                      <a:srgbClr val="000099"/>
                    </a:solidFill>
                    <a:latin typeface="Chu Van An" panose="02020603050405020304" pitchFamily="18" charset="0"/>
                    <a:ea typeface="Calibri" panose="020F0502020204030204" pitchFamily="34" charset="0"/>
                  </a:rPr>
                  <a:t>.</a:t>
                </a:r>
                <a:endParaRPr lang="en-US" sz="2800">
                  <a:solidFill>
                    <a:srgbClr val="000099"/>
                  </a:solidFill>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02931" y="1674716"/>
                <a:ext cx="6773481" cy="3935637"/>
              </a:xfrm>
              <a:prstGeom prst="rect">
                <a:avLst/>
              </a:prstGeom>
              <a:blipFill>
                <a:blip r:embed="rId3"/>
                <a:stretch>
                  <a:fillRect l="-2070" t="-2171" r="-900"/>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E421C788-45C9-4F29-BD45-FA64E0376BC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269647" y="2821988"/>
            <a:ext cx="4514801" cy="1751163"/>
          </a:xfrm>
          <a:prstGeom prst="rect">
            <a:avLst/>
          </a:prstGeom>
        </p:spPr>
      </p:pic>
    </p:spTree>
    <p:extLst>
      <p:ext uri="{BB962C8B-B14F-4D97-AF65-F5344CB8AC3E}">
        <p14:creationId xmlns:p14="http://schemas.microsoft.com/office/powerpoint/2010/main" val="2750029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2.</a:t>
            </a:r>
            <a:r>
              <a:rPr lang="vi-VN" sz="3200" b="1">
                <a:solidFill>
                  <a:srgbClr val="000099"/>
                </a:solidFill>
                <a:ea typeface="Calibri" panose="020F0502020204030204" pitchFamily="34" charset="0"/>
                <a:cs typeface="Times New Roman" panose="02020603050405020304" pitchFamily="18" charset="0"/>
              </a:rPr>
              <a:t> </a:t>
            </a:r>
            <a:r>
              <a:rPr lang="en-US" sz="3200" b="1">
                <a:solidFill>
                  <a:srgbClr val="000099"/>
                </a:solidFill>
                <a:ea typeface="Calibri" panose="020F0502020204030204" pitchFamily="34" charset="0"/>
                <a:cs typeface="Times New Roman" panose="02020603050405020304" pitchFamily="18" charset="0"/>
              </a:rPr>
              <a:t>Điều kiện để hai mặt phẳng song song:</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1" y="1674716"/>
                <a:ext cx="8344254" cy="4825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a:solidFill>
                      <a:srgbClr val="0000FF"/>
                    </a:solidFill>
                    <a:ea typeface="Times New Roman" panose="02020603050405020304" pitchFamily="18" charset="0"/>
                  </a:rPr>
                  <a:t> Phương pháp </a:t>
                </a:r>
              </a:p>
              <a:p>
                <a:pPr marL="0" marR="0">
                  <a:lnSpc>
                    <a:spcPct val="107000"/>
                  </a:lnSpc>
                  <a:spcBef>
                    <a:spcPts val="0"/>
                  </a:spcBef>
                  <a:spcAft>
                    <a:spcPts val="800"/>
                  </a:spcAft>
                </a:pPr>
                <a:r>
                  <a:rPr lang="en-US" b="1">
                    <a:solidFill>
                      <a:srgbClr val="0000CC"/>
                    </a:solidFill>
                    <a:latin typeface="Chu Van An" panose="02020603050405020304" pitchFamily="18" charset="0"/>
                    <a:ea typeface="Calibri" panose="020F0502020204030204" pitchFamily="34" charset="0"/>
                  </a:rPr>
                  <a:t>Hệ quả: </a:t>
                </a:r>
                <a:r>
                  <a:rPr lang="en-US">
                    <a:solidFill>
                      <a:srgbClr val="000099"/>
                    </a:solidFill>
                    <a:latin typeface="Chu Van An" panose="02020603050405020304" pitchFamily="18" charset="0"/>
                    <a:ea typeface="Calibri" panose="020F0502020204030204" pitchFamily="34" charset="0"/>
                  </a:rPr>
                  <a:t>Nếu mặt phẳng </a:t>
                </a:r>
                <a14:m>
                  <m:oMath xmlns:m="http://schemas.openxmlformats.org/officeDocument/2006/math">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𝛼</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oMath>
                </a14:m>
                <a:r>
                  <a:rPr lang="en-US">
                    <a:solidFill>
                      <a:srgbClr val="000099"/>
                    </a:solidFill>
                    <a:latin typeface="Chu Van An" panose="02020603050405020304" pitchFamily="18" charset="0"/>
                    <a:ea typeface="Calibri" panose="020F0502020204030204" pitchFamily="34" charset="0"/>
                  </a:rPr>
                  <a:t> chứa hai đường thẳng cắt nhau a, b và a, b</a:t>
                </a:r>
              </a:p>
              <a:p>
                <a:pPr marL="0" marR="0">
                  <a:lnSpc>
                    <a:spcPct val="107000"/>
                  </a:lnSpc>
                  <a:spcBef>
                    <a:spcPts val="0"/>
                  </a:spcBef>
                  <a:spcAft>
                    <a:spcPts val="800"/>
                  </a:spcAft>
                </a:pPr>
                <a:r>
                  <a:rPr lang="en-US">
                    <a:solidFill>
                      <a:srgbClr val="000099"/>
                    </a:solidFill>
                    <a:latin typeface="Chu Van An" panose="02020603050405020304" pitchFamily="18" charset="0"/>
                    <a:ea typeface="Calibri" panose="020F0502020204030204" pitchFamily="34" charset="0"/>
                  </a:rPr>
                  <a:t>lần lượt song song với hai đường thẳng a’, b’ nằm trong mặt phẳng </a:t>
                </a:r>
                <a14:m>
                  <m:oMath xmlns:m="http://schemas.openxmlformats.org/officeDocument/2006/math">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𝛽</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oMath>
                </a14:m>
                <a:r>
                  <a:rPr lang="en-US">
                    <a:solidFill>
                      <a:srgbClr val="000099"/>
                    </a:solidFill>
                    <a:latin typeface="Chu Van An" panose="02020603050405020304" pitchFamily="18" charset="0"/>
                    <a:ea typeface="Calibri" panose="020F0502020204030204" pitchFamily="34" charset="0"/>
                  </a:rPr>
                  <a:t> thì mặt phẳng </a:t>
                </a:r>
                <a14:m>
                  <m:oMath xmlns:m="http://schemas.openxmlformats.org/officeDocument/2006/math">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𝛼</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oMath>
                </a14:m>
                <a:r>
                  <a:rPr lang="en-US">
                    <a:solidFill>
                      <a:srgbClr val="000099"/>
                    </a:solidFill>
                    <a:latin typeface="Chu Van An" panose="02020603050405020304" pitchFamily="18" charset="0"/>
                    <a:ea typeface="Calibri" panose="020F0502020204030204" pitchFamily="34" charset="0"/>
                  </a:rPr>
                  <a:t> song song với mặt phẳng </a:t>
                </a:r>
                <a14:m>
                  <m:oMath xmlns:m="http://schemas.openxmlformats.org/officeDocument/2006/math">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𝛽</m:t>
                    </m:r>
                    <m:r>
                      <a:rPr lang="en-US" i="1">
                        <a:solidFill>
                          <a:srgbClr val="000099"/>
                        </a:solidFill>
                        <a:latin typeface="Cambria Math" panose="02040503050406030204" pitchFamily="18" charset="0"/>
                        <a:ea typeface="Calibri" panose="020F0502020204030204" pitchFamily="34" charset="0"/>
                        <a:cs typeface="Chu Van An" panose="02020603050405020304" pitchFamily="18" charset="0"/>
                      </a:rPr>
                      <m:t>)</m:t>
                    </m:r>
                  </m:oMath>
                </a14:m>
                <a:r>
                  <a:rPr lang="en-US">
                    <a:solidFill>
                      <a:srgbClr val="000099"/>
                    </a:solidFill>
                    <a:latin typeface="Chu Van An" panose="02020603050405020304" pitchFamily="18" charset="0"/>
                    <a:ea typeface="Calibri" panose="020F0502020204030204" pitchFamily="34" charset="0"/>
                  </a:rPr>
                  <a:t>.</a:t>
                </a:r>
                <a:endParaRPr lang="en-US" sz="2800">
                  <a:solidFill>
                    <a:srgbClr val="000099"/>
                  </a:solidFill>
                  <a:latin typeface="Calibri" panose="020F0502020204030204" pitchFamily="34" charset="0"/>
                  <a:ea typeface="Calibri" panose="020F0502020204030204" pitchFamily="34" charset="0"/>
                </a:endParaRPr>
              </a:p>
              <a:p>
                <a:pPr marL="0" marR="0" indent="0">
                  <a:lnSpc>
                    <a:spcPct val="107000"/>
                  </a:lnSpc>
                  <a:spcBef>
                    <a:spcPts val="200"/>
                  </a:spcBef>
                  <a:spcAft>
                    <a:spcPts val="0"/>
                  </a:spcAft>
                  <a:buNone/>
                </a:pPr>
                <a:endParaRPr lang="en-US" b="1">
                  <a:solidFill>
                    <a:srgbClr val="0000FF"/>
                  </a:solidFill>
                  <a:latin typeface="Chu Van An" panose="02020603050405020304" pitchFamily="18" charset="0"/>
                  <a:ea typeface="Times New Roman" panose="02020603050405020304" pitchFamily="18"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02931" y="1674716"/>
                <a:ext cx="8344254" cy="4825702"/>
              </a:xfrm>
              <a:prstGeom prst="rect">
                <a:avLst/>
              </a:prstGeom>
              <a:blipFill>
                <a:blip r:embed="rId3"/>
                <a:stretch>
                  <a:fillRect l="-1826" t="-1770" r="-1680"/>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399D1759-6E5D-43B1-B8BE-482CA415A8AB}"/>
              </a:ext>
            </a:extLst>
          </p:cNvPr>
          <p:cNvPicPr>
            <a:picLocks noChangeAspect="1"/>
          </p:cNvPicPr>
          <p:nvPr/>
        </p:nvPicPr>
        <p:blipFill>
          <a:blip r:embed="rId4">
            <a:clrChange>
              <a:clrFrom>
                <a:srgbClr val="000000">
                  <a:alpha val="0"/>
                </a:srgbClr>
              </a:clrFrom>
              <a:clrTo>
                <a:srgbClr val="000000">
                  <a:alpha val="0"/>
                </a:srgbClr>
              </a:clrTo>
            </a:clrChange>
          </a:blip>
          <a:stretch>
            <a:fillRect/>
          </a:stretch>
        </p:blipFill>
        <p:spPr>
          <a:xfrm>
            <a:off x="9119750" y="2653590"/>
            <a:ext cx="2700843" cy="1301071"/>
          </a:xfrm>
          <a:prstGeom prst="rect">
            <a:avLst/>
          </a:prstGeom>
        </p:spPr>
      </p:pic>
      <p:pic>
        <p:nvPicPr>
          <p:cNvPr id="20" name="Picture 19">
            <a:extLst>
              <a:ext uri="{FF2B5EF4-FFF2-40B4-BE49-F238E27FC236}">
                <a16:creationId xmlns:a16="http://schemas.microsoft.com/office/drawing/2014/main" id="{7A8A7ED9-6E33-4F13-BC22-971D5DC0C0B2}"/>
              </a:ext>
            </a:extLst>
          </p:cNvPr>
          <p:cNvPicPr>
            <a:picLocks noChangeAspect="1"/>
          </p:cNvPicPr>
          <p:nvPr/>
        </p:nvPicPr>
        <p:blipFill>
          <a:blip r:embed="rId5">
            <a:clrChange>
              <a:clrFrom>
                <a:srgbClr val="000000">
                  <a:alpha val="0"/>
                </a:srgbClr>
              </a:clrFrom>
              <a:clrTo>
                <a:srgbClr val="000000">
                  <a:alpha val="0"/>
                </a:srgbClr>
              </a:clrTo>
            </a:clrChange>
          </a:blip>
          <a:stretch>
            <a:fillRect/>
          </a:stretch>
        </p:blipFill>
        <p:spPr>
          <a:xfrm>
            <a:off x="9357087" y="4585499"/>
            <a:ext cx="2391571" cy="1300116"/>
          </a:xfrm>
          <a:prstGeom prst="rect">
            <a:avLst/>
          </a:prstGeom>
        </p:spPr>
      </p:pic>
    </p:spTree>
    <p:extLst>
      <p:ext uri="{BB962C8B-B14F-4D97-AF65-F5344CB8AC3E}">
        <p14:creationId xmlns:p14="http://schemas.microsoft.com/office/powerpoint/2010/main" val="19387164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2.</a:t>
            </a:r>
            <a:r>
              <a:rPr lang="vi-VN" sz="3200" b="1">
                <a:solidFill>
                  <a:srgbClr val="000099"/>
                </a:solidFill>
                <a:ea typeface="Calibri" panose="020F0502020204030204" pitchFamily="34" charset="0"/>
                <a:cs typeface="Times New Roman" panose="02020603050405020304" pitchFamily="18" charset="0"/>
              </a:rPr>
              <a:t> </a:t>
            </a:r>
            <a:r>
              <a:rPr lang="en-US" sz="3200" b="1">
                <a:solidFill>
                  <a:srgbClr val="000099"/>
                </a:solidFill>
                <a:ea typeface="Calibri" panose="020F0502020204030204" pitchFamily="34" charset="0"/>
                <a:cs typeface="Times New Roman" panose="02020603050405020304" pitchFamily="18" charset="0"/>
              </a:rPr>
              <a:t>Điều kiện để hai mặt phẳng song song:</a:t>
            </a:r>
            <a:endParaRPr lang="en-US" sz="320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0" y="1674716"/>
            <a:ext cx="11746333" cy="4825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a:solidFill>
                  <a:srgbClr val="0000FF"/>
                </a:solidFill>
                <a:ea typeface="Times New Roman" panose="02020603050405020304" pitchFamily="18" charset="0"/>
              </a:rPr>
              <a:t> Phương pháp </a:t>
            </a:r>
          </a:p>
          <a:p>
            <a:pPr marL="0" marR="0" indent="0">
              <a:lnSpc>
                <a:spcPct val="107000"/>
              </a:lnSpc>
              <a:spcBef>
                <a:spcPts val="200"/>
              </a:spcBef>
              <a:spcAft>
                <a:spcPts val="0"/>
              </a:spcAft>
              <a:buNone/>
            </a:pPr>
            <a:r>
              <a:rPr lang="en-US" b="1">
                <a:solidFill>
                  <a:srgbClr val="FF0000"/>
                </a:solidFill>
                <a:latin typeface="Chu Van An" panose="02020603050405020304" pitchFamily="18" charset="0"/>
                <a:ea typeface="Calibri" panose="020F0502020204030204" pitchFamily="34" charset="0"/>
              </a:rPr>
              <a:t>Lưu ý: </a:t>
            </a:r>
          </a:p>
          <a:p>
            <a:pPr marL="0" marR="0" indent="0">
              <a:lnSpc>
                <a:spcPct val="107000"/>
              </a:lnSpc>
              <a:spcBef>
                <a:spcPts val="200"/>
              </a:spcBef>
              <a:spcAft>
                <a:spcPts val="0"/>
              </a:spcAft>
              <a:buNone/>
            </a:pPr>
            <a:r>
              <a:rPr lang="en-US">
                <a:latin typeface="Chu Van An" panose="02020603050405020304" pitchFamily="18" charset="0"/>
                <a:ea typeface="Calibri" panose="020F0502020204030204" pitchFamily="34" charset="0"/>
              </a:rPr>
              <a:t>Nếu hai mặt phẳng song song với nhau thì mọi đường thẳng nằm trong mặt phẳng này đều song song với mặt phẳng kia.</a:t>
            </a:r>
            <a:endParaRPr lang="en-US" b="1">
              <a:latin typeface="Chu Van An" panose="02020603050405020304" pitchFamily="18" charset="0"/>
              <a:ea typeface="Times New Roman" panose="02020603050405020304" pitchFamily="18"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43036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3.</a:t>
            </a:r>
            <a:r>
              <a:rPr lang="vi-VN" sz="3200" b="1">
                <a:solidFill>
                  <a:srgbClr val="000099"/>
                </a:solidFill>
                <a:ea typeface="Calibri" panose="020F0502020204030204" pitchFamily="34" charset="0"/>
                <a:cs typeface="Times New Roman" panose="02020603050405020304" pitchFamily="18" charset="0"/>
              </a:rPr>
              <a:t> </a:t>
            </a:r>
            <a:r>
              <a:rPr lang="en-US" sz="3200" b="1">
                <a:solidFill>
                  <a:srgbClr val="000099"/>
                </a:solidFill>
                <a:ea typeface="Calibri" panose="020F0502020204030204" pitchFamily="34" charset="0"/>
                <a:cs typeface="Times New Roman" panose="02020603050405020304" pitchFamily="18" charset="0"/>
              </a:rPr>
              <a:t>Tính chất của hai mặt phẳng song song</a:t>
            </a:r>
            <a:endParaRPr lang="en-US" sz="320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1" y="1674716"/>
            <a:ext cx="7153809" cy="3935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a:solidFill>
                  <a:srgbClr val="0000FF"/>
                </a:solidFill>
                <a:ea typeface="Times New Roman" panose="02020603050405020304" pitchFamily="18" charset="0"/>
              </a:rPr>
              <a:t> Phương pháp</a:t>
            </a:r>
          </a:p>
          <a:p>
            <a:pPr marR="0">
              <a:lnSpc>
                <a:spcPct val="107000"/>
              </a:lnSpc>
              <a:spcBef>
                <a:spcPts val="200"/>
              </a:spcBef>
              <a:spcAft>
                <a:spcPts val="0"/>
              </a:spcAft>
            </a:pPr>
            <a:r>
              <a:rPr lang="en-US" b="1"/>
              <a:t>Định lý</a:t>
            </a:r>
            <a:r>
              <a:rPr lang="en-US"/>
              <a:t> ➋: </a:t>
            </a:r>
            <a:endParaRPr lang="en-US" b="1">
              <a:solidFill>
                <a:srgbClr val="0000FF"/>
              </a:solidFill>
              <a:ea typeface="Times New Roman" panose="02020603050405020304" pitchFamily="18" charset="0"/>
            </a:endParaRPr>
          </a:p>
          <a:p>
            <a:pPr marR="0">
              <a:lnSpc>
                <a:spcPct val="107000"/>
              </a:lnSpc>
              <a:spcBef>
                <a:spcPts val="200"/>
              </a:spcBef>
              <a:spcAft>
                <a:spcPts val="0"/>
              </a:spcAft>
            </a:pPr>
            <a:r>
              <a:rPr lang="en-US">
                <a:latin typeface="Chu Van An" panose="02020603050405020304" pitchFamily="18" charset="0"/>
                <a:ea typeface="Calibri" panose="020F0502020204030204" pitchFamily="34" charset="0"/>
              </a:rPr>
              <a:t>Qua một điểm nằm ngoài một mặt phẳng cho trước có một và chi một mặt phằng song song với mặt phẳng đó.</a:t>
            </a:r>
            <a:endParaRPr lang="en-US" sz="280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41040A50-ABD0-48D7-9101-E5D21E4DF6C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200006" y="2700208"/>
            <a:ext cx="2981264" cy="1662627"/>
          </a:xfrm>
          <a:prstGeom prst="rect">
            <a:avLst/>
          </a:prstGeom>
        </p:spPr>
      </p:pic>
    </p:spTree>
    <p:extLst>
      <p:ext uri="{BB962C8B-B14F-4D97-AF65-F5344CB8AC3E}">
        <p14:creationId xmlns:p14="http://schemas.microsoft.com/office/powerpoint/2010/main" val="15304058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3.</a:t>
            </a:r>
            <a:r>
              <a:rPr lang="vi-VN" sz="3200" b="1">
                <a:solidFill>
                  <a:srgbClr val="000099"/>
                </a:solidFill>
                <a:ea typeface="Calibri" panose="020F0502020204030204" pitchFamily="34" charset="0"/>
                <a:cs typeface="Times New Roman" panose="02020603050405020304" pitchFamily="18" charset="0"/>
              </a:rPr>
              <a:t> </a:t>
            </a:r>
            <a:r>
              <a:rPr lang="en-US" sz="3200" b="1">
                <a:solidFill>
                  <a:srgbClr val="000099"/>
                </a:solidFill>
                <a:ea typeface="Calibri" panose="020F0502020204030204" pitchFamily="34" charset="0"/>
                <a:cs typeface="Times New Roman" panose="02020603050405020304" pitchFamily="18" charset="0"/>
              </a:rPr>
              <a:t>Tính chất của hai mặt phẳng song song</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1" y="1674716"/>
                <a:ext cx="7153809" cy="3935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103505" algn="just">
                  <a:lnSpc>
                    <a:spcPct val="107000"/>
                  </a:lnSpc>
                  <a:spcBef>
                    <a:spcPts val="100"/>
                  </a:spcBef>
                  <a:spcAft>
                    <a:spcPts val="800"/>
                  </a:spcAft>
                  <a:tabLst>
                    <a:tab pos="180340" algn="l"/>
                    <a:tab pos="360045" algn="l"/>
                    <a:tab pos="544830" algn="l"/>
                    <a:tab pos="1440180" algn="l"/>
                  </a:tabLst>
                </a:pPr>
                <a:r>
                  <a:rPr lang="en-US" b="1">
                    <a:solidFill>
                      <a:srgbClr val="0000FF"/>
                    </a:solidFill>
                    <a:ea typeface="Times New Roman" panose="02020603050405020304" pitchFamily="18" charset="0"/>
                  </a:rPr>
                  <a:t> Phương pháp</a:t>
                </a:r>
              </a:p>
              <a:p>
                <a:pPr marL="0" marR="103505" algn="just">
                  <a:lnSpc>
                    <a:spcPct val="107000"/>
                  </a:lnSpc>
                  <a:spcBef>
                    <a:spcPts val="100"/>
                  </a:spcBef>
                  <a:spcAft>
                    <a:spcPts val="800"/>
                  </a:spcAft>
                  <a:tabLst>
                    <a:tab pos="180340" algn="l"/>
                    <a:tab pos="360045" algn="l"/>
                    <a:tab pos="544830" algn="l"/>
                    <a:tab pos="1440180" algn="l"/>
                  </a:tabLst>
                </a:pPr>
                <a:r>
                  <a:rPr lang="en-US" b="1"/>
                  <a:t>Định lý</a:t>
                </a:r>
                <a:r>
                  <a:rPr lang="en-US"/>
                  <a:t> ➌: </a:t>
                </a:r>
              </a:p>
              <a:p>
                <a:pPr marL="0" marR="103505" algn="just">
                  <a:lnSpc>
                    <a:spcPct val="107000"/>
                  </a:lnSpc>
                  <a:spcBef>
                    <a:spcPts val="100"/>
                  </a:spcBef>
                  <a:spcAft>
                    <a:spcPts val="800"/>
                  </a:spcAft>
                  <a:tabLst>
                    <a:tab pos="180340" algn="l"/>
                    <a:tab pos="360045" algn="l"/>
                    <a:tab pos="544830" algn="l"/>
                    <a:tab pos="1440180" algn="l"/>
                  </a:tabLst>
                </a:pPr>
                <a:r>
                  <a:rPr lang="en-US">
                    <a:latin typeface="Chu Van An" panose="02020603050405020304" pitchFamily="18" charset="0"/>
                    <a:ea typeface="Calibri" panose="020F0502020204030204" pitchFamily="34" charset="0"/>
                  </a:rPr>
                  <a:t>Cho hai mặt phẳng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và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𝑄</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song song với nhau. Nếu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𝑅</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cắt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thì cắt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𝑄</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và hai giao tuyến của chúng song song với nhau.</a:t>
                </a:r>
                <a:endParaRPr lang="en-US">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02931" y="1674716"/>
                <a:ext cx="7153809" cy="3935637"/>
              </a:xfrm>
              <a:prstGeom prst="rect">
                <a:avLst/>
              </a:prstGeom>
              <a:blipFill>
                <a:blip r:embed="rId2"/>
                <a:stretch>
                  <a:fillRect l="-2129" t="-2171" r="-767"/>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6C7C7AA-0C82-49E8-9812-ACB735308EA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264771" y="2861172"/>
            <a:ext cx="2035984" cy="2142342"/>
          </a:xfrm>
          <a:prstGeom prst="rect">
            <a:avLst/>
          </a:prstGeom>
        </p:spPr>
      </p:pic>
    </p:spTree>
    <p:extLst>
      <p:ext uri="{BB962C8B-B14F-4D97-AF65-F5344CB8AC3E}">
        <p14:creationId xmlns:p14="http://schemas.microsoft.com/office/powerpoint/2010/main" val="1037379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673</TotalTime>
  <Words>1168</Words>
  <Application>Microsoft Office PowerPoint</Application>
  <PresentationFormat>Widescreen</PresentationFormat>
  <Paragraphs>84</Paragraphs>
  <Slides>14</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14</vt:i4>
      </vt:variant>
    </vt:vector>
  </HeadingPairs>
  <TitlesOfParts>
    <vt:vector size="29" baseType="lpstr">
      <vt:lpstr>HGPSoeiKakugothicUB</vt:lpstr>
      <vt:lpstr>Yu Gothic</vt:lpstr>
      <vt:lpstr>Aarial</vt:lpstr>
      <vt:lpstr>Arial</vt:lpstr>
      <vt:lpstr>Baumans</vt:lpstr>
      <vt:lpstr>Calibri</vt:lpstr>
      <vt:lpstr>Calibri Light</vt:lpstr>
      <vt:lpstr>Cambria Math</vt:lpstr>
      <vt:lpstr>Chu Van An</vt:lpstr>
      <vt:lpstr>Georgia Pro Cond Black</vt:lpstr>
      <vt:lpstr>Segoe UI Symbol</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Duong Hung</dc:creator>
  <cp:lastModifiedBy>KCOM</cp:lastModifiedBy>
  <cp:revision>157</cp:revision>
  <cp:lastPrinted>2023-04-28T05:43:14Z</cp:lastPrinted>
  <dcterms:created xsi:type="dcterms:W3CDTF">2023-03-24T14:43:27Z</dcterms:created>
  <dcterms:modified xsi:type="dcterms:W3CDTF">2023-08-04T08:45:46Z</dcterms:modified>
</cp:coreProperties>
</file>