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 id="265" r:id="rId4"/>
    <p:sldId id="268" r:id="rId5"/>
    <p:sldId id="270" r:id="rId6"/>
    <p:sldId id="266" r:id="rId7"/>
    <p:sldId id="274" r:id="rId8"/>
    <p:sldId id="275" r:id="rId9"/>
    <p:sldId id="276" r:id="rId10"/>
    <p:sldId id="277" r:id="rId11"/>
    <p:sldId id="271" r:id="rId12"/>
    <p:sldId id="272" r:id="rId13"/>
    <p:sldId id="278" r:id="rId14"/>
    <p:sldId id="279" r:id="rId15"/>
    <p:sldId id="28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uong Hung" initials="DH" lastIdx="1" clrIdx="0">
    <p:extLst>
      <p:ext uri="{19B8F6BF-5375-455C-9EA6-DF929625EA0E}">
        <p15:presenceInfo xmlns:p15="http://schemas.microsoft.com/office/powerpoint/2012/main" userId="159ce12b0739129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00FF"/>
    <a:srgbClr val="FCFFEB"/>
    <a:srgbClr val="3333FF"/>
    <a:srgbClr val="CCECFF"/>
    <a:srgbClr val="DFFED2"/>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100" autoAdjust="0"/>
    <p:restoredTop sz="94681" autoAdjust="0"/>
  </p:normalViewPr>
  <p:slideViewPr>
    <p:cSldViewPr snapToGrid="0">
      <p:cViewPr varScale="1">
        <p:scale>
          <a:sx n="86" d="100"/>
          <a:sy n="86" d="100"/>
        </p:scale>
        <p:origin x="787"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1AB05-D0AD-4661-A563-ED0A973E87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24F8AAF-B3D6-43E0-8BE6-ACC045CA8D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ED0CB0-ACD0-4F2D-999E-A38C11D615D1}"/>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BC35AAC0-AB66-45C6-8716-DDDEB5A1EE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25496D-219E-4DC5-B6CB-0D09372B80BB}"/>
              </a:ext>
            </a:extLst>
          </p:cNvPr>
          <p:cNvSpPr>
            <a:spLocks noGrp="1"/>
          </p:cNvSpPr>
          <p:nvPr>
            <p:ph type="sldNum" sz="quarter" idx="12"/>
          </p:nvPr>
        </p:nvSpPr>
        <p:spPr/>
        <p:txBody>
          <a:bodyPr/>
          <a:lstStyle/>
          <a:p>
            <a:fld id="{8D7719CC-8A80-4C58-9A09-9E734CA1AA2D}" type="slidenum">
              <a:rPr lang="en-US" smtClean="0"/>
              <a:t>‹#›</a:t>
            </a:fld>
            <a:endParaRPr lang="en-US"/>
          </a:p>
        </p:txBody>
      </p:sp>
      <p:pic>
        <p:nvPicPr>
          <p:cNvPr id="7" name="Picture 6">
            <a:extLst>
              <a:ext uri="{FF2B5EF4-FFF2-40B4-BE49-F238E27FC236}">
                <a16:creationId xmlns:a16="http://schemas.microsoft.com/office/drawing/2014/main" id="{3CB525EB-EDE9-454B-97E8-BA4EA8A5BDAF}"/>
              </a:ext>
            </a:extLst>
          </p:cNvPr>
          <p:cNvPicPr>
            <a:picLocks noChangeAspect="1"/>
          </p:cNvPicPr>
          <p:nvPr userDrawn="1"/>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colorTemperature colorTemp="3406"/>
                    </a14:imgEffect>
                    <a14:imgEffect>
                      <a14:brightnessContrast bright="20000" contrast="20000"/>
                    </a14:imgEffect>
                  </a14:imgLayer>
                </a14:imgProps>
              </a:ext>
            </a:extLst>
          </a:blip>
          <a:stretch>
            <a:fillRect/>
          </a:stretch>
        </p:blipFill>
        <p:spPr>
          <a:xfrm>
            <a:off x="-12292" y="1"/>
            <a:ext cx="12183770" cy="514349"/>
          </a:xfrm>
          <a:prstGeom prst="rect">
            <a:avLst/>
          </a:prstGeom>
        </p:spPr>
      </p:pic>
      <p:pic>
        <p:nvPicPr>
          <p:cNvPr id="8" name="Picture 7">
            <a:extLst>
              <a:ext uri="{FF2B5EF4-FFF2-40B4-BE49-F238E27FC236}">
                <a16:creationId xmlns:a16="http://schemas.microsoft.com/office/drawing/2014/main" id="{0BD34CDC-813E-42F1-AF2B-E4C69DF07BAF}"/>
              </a:ext>
            </a:extLst>
          </p:cNvPr>
          <p:cNvPicPr>
            <a:picLocks noChangeAspect="1"/>
          </p:cNvPicPr>
          <p:nvPr userDrawn="1"/>
        </p:nvPicPr>
        <p:blipFill>
          <a:blip r:embed="rId4">
            <a:clrChange>
              <a:clrFrom>
                <a:srgbClr val="000000">
                  <a:alpha val="0"/>
                </a:srgbClr>
              </a:clrFrom>
              <a:clrTo>
                <a:srgbClr val="000000">
                  <a:alpha val="0"/>
                </a:srgbClr>
              </a:clrTo>
            </a:clrChange>
          </a:blip>
          <a:stretch>
            <a:fillRect/>
          </a:stretch>
        </p:blipFill>
        <p:spPr>
          <a:xfrm flipH="1">
            <a:off x="0" y="6343650"/>
            <a:ext cx="12171478" cy="514349"/>
          </a:xfrm>
          <a:prstGeom prst="rect">
            <a:avLst/>
          </a:prstGeom>
        </p:spPr>
      </p:pic>
      <p:sp>
        <p:nvSpPr>
          <p:cNvPr id="9" name="Footer Placeholder 4">
            <a:extLst>
              <a:ext uri="{FF2B5EF4-FFF2-40B4-BE49-F238E27FC236}">
                <a16:creationId xmlns:a16="http://schemas.microsoft.com/office/drawing/2014/main" id="{27F63A4D-A8A5-4462-AD46-6AD7D2F611AB}"/>
              </a:ext>
            </a:extLst>
          </p:cNvPr>
          <p:cNvSpPr txBox="1">
            <a:spLocks/>
          </p:cNvSpPr>
          <p:nvPr userDrawn="1"/>
        </p:nvSpPr>
        <p:spPr>
          <a:xfrm>
            <a:off x="1981200" y="6424612"/>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Fb: Duong Hung word xinh</a:t>
            </a:r>
          </a:p>
        </p:txBody>
      </p:sp>
      <p:sp>
        <p:nvSpPr>
          <p:cNvPr id="10" name="Slide Number Placeholder 5">
            <a:extLst>
              <a:ext uri="{FF2B5EF4-FFF2-40B4-BE49-F238E27FC236}">
                <a16:creationId xmlns:a16="http://schemas.microsoft.com/office/drawing/2014/main" id="{8979343E-1BAD-4CE7-A802-203F042AEAD9}"/>
              </a:ext>
            </a:extLst>
          </p:cNvPr>
          <p:cNvSpPr txBox="1">
            <a:spLocks/>
          </p:cNvSpPr>
          <p:nvPr userDrawn="1"/>
        </p:nvSpPr>
        <p:spPr>
          <a:xfrm>
            <a:off x="6553200" y="642461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Zalo 0774860155</a:t>
            </a:r>
          </a:p>
        </p:txBody>
      </p:sp>
    </p:spTree>
    <p:extLst>
      <p:ext uri="{BB962C8B-B14F-4D97-AF65-F5344CB8AC3E}">
        <p14:creationId xmlns:p14="http://schemas.microsoft.com/office/powerpoint/2010/main" val="1176655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C3267-A90C-45D6-BA22-0CF3557868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A3D663-20CA-49F7-9088-6A48A3D5AB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FDDACA-6EE9-4082-908E-56F4087D9393}"/>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1C134AFB-8600-422C-8FE6-3D694E8430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D994D0-9BDB-4F1F-A1AB-6640755470C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559083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F261DE-9197-4D26-B4B9-FF0D3913449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83B291-7E96-497B-BF77-354A929E57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B0F37F-EFAB-474E-833C-F3A45D4CFC2F}"/>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7B71406C-BE5D-4AF2-A987-F31D5F67FB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FF6D1E-FD61-44A6-9E7F-192733997FC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394949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4494324-618A-4DA5-987A-1BA333D19B7F}"/>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48829741-7706-4FF6-9DA1-5BAD77EB6A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D27C4-AA06-401D-A02E-B9E7C786AE1C}"/>
              </a:ext>
            </a:extLst>
          </p:cNvPr>
          <p:cNvSpPr>
            <a:spLocks noGrp="1"/>
          </p:cNvSpPr>
          <p:nvPr>
            <p:ph type="sldNum" sz="quarter" idx="12"/>
          </p:nvPr>
        </p:nvSpPr>
        <p:spPr/>
        <p:txBody>
          <a:bodyPr/>
          <a:lstStyle/>
          <a:p>
            <a:fld id="{8D7719CC-8A80-4C58-9A09-9E734CA1AA2D}" type="slidenum">
              <a:rPr lang="en-US" smtClean="0"/>
              <a:t>‹#›</a:t>
            </a:fld>
            <a:endParaRPr lang="en-US"/>
          </a:p>
        </p:txBody>
      </p:sp>
      <p:pic>
        <p:nvPicPr>
          <p:cNvPr id="7" name="Picture 6">
            <a:extLst>
              <a:ext uri="{FF2B5EF4-FFF2-40B4-BE49-F238E27FC236}">
                <a16:creationId xmlns:a16="http://schemas.microsoft.com/office/drawing/2014/main" id="{317DDAB8-4858-4218-A8DC-8FD3E20B70B0}"/>
              </a:ext>
            </a:extLst>
          </p:cNvPr>
          <p:cNvPicPr>
            <a:picLocks noChangeAspect="1"/>
          </p:cNvPicPr>
          <p:nvPr userDrawn="1"/>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colorTemperature colorTemp="3406"/>
                    </a14:imgEffect>
                    <a14:imgEffect>
                      <a14:brightnessContrast bright="20000" contrast="20000"/>
                    </a14:imgEffect>
                  </a14:imgLayer>
                </a14:imgProps>
              </a:ext>
            </a:extLst>
          </a:blip>
          <a:stretch>
            <a:fillRect/>
          </a:stretch>
        </p:blipFill>
        <p:spPr>
          <a:xfrm>
            <a:off x="4960" y="1"/>
            <a:ext cx="12183770" cy="514349"/>
          </a:xfrm>
          <a:prstGeom prst="rect">
            <a:avLst/>
          </a:prstGeom>
        </p:spPr>
      </p:pic>
      <p:pic>
        <p:nvPicPr>
          <p:cNvPr id="9" name="Picture 8">
            <a:extLst>
              <a:ext uri="{FF2B5EF4-FFF2-40B4-BE49-F238E27FC236}">
                <a16:creationId xmlns:a16="http://schemas.microsoft.com/office/drawing/2014/main" id="{67A1FA8D-21B3-44D8-B273-98A7438BEA8B}"/>
              </a:ext>
            </a:extLst>
          </p:cNvPr>
          <p:cNvPicPr>
            <a:picLocks noChangeAspect="1"/>
          </p:cNvPicPr>
          <p:nvPr userDrawn="1"/>
        </p:nvPicPr>
        <p:blipFill>
          <a:blip r:embed="rId4">
            <a:extLst>
              <a:ext uri="{BEBA8EAE-BF5A-486C-A8C5-ECC9F3942E4B}">
                <a14:imgProps xmlns:a14="http://schemas.microsoft.com/office/drawing/2010/main">
                  <a14:imgLayer r:embed="rId5">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r="21129"/>
          <a:stretch>
            <a:fillRect/>
          </a:stretch>
        </p:blipFill>
        <p:spPr>
          <a:xfrm rot="5400000" flipV="1">
            <a:off x="-2751421" y="3330291"/>
            <a:ext cx="5697036" cy="720206"/>
          </a:xfrm>
          <a:custGeom>
            <a:avLst/>
            <a:gdLst>
              <a:gd name="connsiteX0" fmla="*/ 0 w 3316895"/>
              <a:gd name="connsiteY0" fmla="*/ 0 h 1710480"/>
              <a:gd name="connsiteX1" fmla="*/ 0 w 3316895"/>
              <a:gd name="connsiteY1" fmla="*/ 1710480 h 1710480"/>
              <a:gd name="connsiteX2" fmla="*/ 3316895 w 3316895"/>
              <a:gd name="connsiteY2" fmla="*/ 1710480 h 1710480"/>
              <a:gd name="connsiteX3" fmla="*/ 3316895 w 3316895"/>
              <a:gd name="connsiteY3" fmla="*/ 0 h 1710480"/>
            </a:gdLst>
            <a:ahLst/>
            <a:cxnLst>
              <a:cxn ang="0">
                <a:pos x="connsiteX0" y="connsiteY0"/>
              </a:cxn>
              <a:cxn ang="0">
                <a:pos x="connsiteX1" y="connsiteY1"/>
              </a:cxn>
              <a:cxn ang="0">
                <a:pos x="connsiteX2" y="connsiteY2"/>
              </a:cxn>
              <a:cxn ang="0">
                <a:pos x="connsiteX3" y="connsiteY3"/>
              </a:cxn>
            </a:cxnLst>
            <a:rect l="l" t="t" r="r" b="b"/>
            <a:pathLst>
              <a:path w="3316895" h="1710480">
                <a:moveTo>
                  <a:pt x="0" y="0"/>
                </a:moveTo>
                <a:lnTo>
                  <a:pt x="0" y="1710480"/>
                </a:lnTo>
                <a:lnTo>
                  <a:pt x="3316895" y="1710480"/>
                </a:lnTo>
                <a:lnTo>
                  <a:pt x="3316895" y="0"/>
                </a:lnTo>
                <a:close/>
              </a:path>
            </a:pathLst>
          </a:custGeom>
        </p:spPr>
      </p:pic>
      <p:pic>
        <p:nvPicPr>
          <p:cNvPr id="10" name="Picture 9">
            <a:extLst>
              <a:ext uri="{FF2B5EF4-FFF2-40B4-BE49-F238E27FC236}">
                <a16:creationId xmlns:a16="http://schemas.microsoft.com/office/drawing/2014/main" id="{2502BBA3-2BFD-43FF-B8A0-E55627E9FA9A}"/>
              </a:ext>
            </a:extLst>
          </p:cNvPr>
          <p:cNvPicPr>
            <a:picLocks noChangeAspect="1"/>
          </p:cNvPicPr>
          <p:nvPr userDrawn="1"/>
        </p:nvPicPr>
        <p:blipFill>
          <a:blip r:embed="rId6">
            <a:clrChange>
              <a:clrFrom>
                <a:srgbClr val="000000">
                  <a:alpha val="0"/>
                </a:srgbClr>
              </a:clrFrom>
              <a:clrTo>
                <a:srgbClr val="000000">
                  <a:alpha val="0"/>
                </a:srgbClr>
              </a:clrTo>
            </a:clrChange>
          </a:blip>
          <a:stretch>
            <a:fillRect/>
          </a:stretch>
        </p:blipFill>
        <p:spPr>
          <a:xfrm flipH="1">
            <a:off x="8626" y="6343650"/>
            <a:ext cx="12171478" cy="514349"/>
          </a:xfrm>
          <a:prstGeom prst="rect">
            <a:avLst/>
          </a:prstGeom>
        </p:spPr>
      </p:pic>
    </p:spTree>
    <p:extLst>
      <p:ext uri="{BB962C8B-B14F-4D97-AF65-F5344CB8AC3E}">
        <p14:creationId xmlns:p14="http://schemas.microsoft.com/office/powerpoint/2010/main" val="70963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375C5-0B2B-42C5-8A7D-B896CBF96D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CF36B3-5183-422A-AD77-A0BDC58CCE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494324-618A-4DA5-987A-1BA333D19B7F}"/>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48829741-7706-4FF6-9DA1-5BAD77EB6A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D27C4-AA06-401D-A02E-B9E7C786AE1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2684055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8B002-73E3-4A59-97CF-80D6E2B639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981138-737A-4841-991D-4A6DC18E60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25B2B0-16C2-4497-A60F-28ED6CA0504E}"/>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349DC5C9-9957-4FDF-BF89-2833D58B7C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DB18C5-C816-4A36-B672-12859720B788}"/>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039512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B16FE-AFBF-4941-97DE-A1D2C92193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43DDBE-57EF-48AF-AD79-133927320C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D39D72-66A3-4407-8621-82423B2348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11A51D-CA18-4B33-8FE1-25BC167DBA65}"/>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6" name="Footer Placeholder 5">
            <a:extLst>
              <a:ext uri="{FF2B5EF4-FFF2-40B4-BE49-F238E27FC236}">
                <a16:creationId xmlns:a16="http://schemas.microsoft.com/office/drawing/2014/main" id="{E3BD2AA3-3E11-44B8-8421-726D3EB6A0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63108C-8C3E-47F3-B675-38C54FF9AE4D}"/>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076805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834F3-A85C-45D5-8A6A-6F06AD2F94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C0BB03-7E04-4A15-9F04-3E57667AEE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DC36E7-DB1F-4044-9DF4-57AC3C1584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02FB26-7839-4EF2-9099-450DDC9680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149131-45CB-4AAD-B16F-CF3E54DC60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32D7F6-EE1D-4AD4-9744-9AEDBDB01E6D}"/>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8" name="Footer Placeholder 7">
            <a:extLst>
              <a:ext uri="{FF2B5EF4-FFF2-40B4-BE49-F238E27FC236}">
                <a16:creationId xmlns:a16="http://schemas.microsoft.com/office/drawing/2014/main" id="{180DB634-987D-4F59-8D47-1C4B935A1E0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18064A-455F-4C62-8123-2DDC2D165A62}"/>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165830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C62BC-2C50-485B-97B0-378993786E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AA93BF-A87D-4B1C-ABB9-A67F6BED403A}"/>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4" name="Footer Placeholder 3">
            <a:extLst>
              <a:ext uri="{FF2B5EF4-FFF2-40B4-BE49-F238E27FC236}">
                <a16:creationId xmlns:a16="http://schemas.microsoft.com/office/drawing/2014/main" id="{67FE16EC-2185-4091-8D15-DBCF6C3CA0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CDF470-98F0-4603-A341-9C53C55A3A9E}"/>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3412619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EEAA94-1BDC-42DD-B24B-C4FA5C707DB9}"/>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3" name="Footer Placeholder 2">
            <a:extLst>
              <a:ext uri="{FF2B5EF4-FFF2-40B4-BE49-F238E27FC236}">
                <a16:creationId xmlns:a16="http://schemas.microsoft.com/office/drawing/2014/main" id="{1113B2FC-2C28-419E-8F7B-005F39D582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8D0AE7-0247-4B68-B6B7-C9CA5C7A101A}"/>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597672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1FA3F-BF8D-4D4C-ADB2-5579AACD6C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3F2AFD-C213-4B15-9A0E-745342CE28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1D9834B-3759-4C6C-AEED-6B13CA338F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64F9FD-D2C6-4CA2-8083-7E832774D564}"/>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6" name="Footer Placeholder 5">
            <a:extLst>
              <a:ext uri="{FF2B5EF4-FFF2-40B4-BE49-F238E27FC236}">
                <a16:creationId xmlns:a16="http://schemas.microsoft.com/office/drawing/2014/main" id="{53BC3B6B-A0E1-41D3-97AF-D8653D2C3A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4B3D31-D4E1-4232-AA98-8EAE7789EB26}"/>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942542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9DC08-0059-434E-A005-8567C32A55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759BE8-FACC-4FFF-8F02-32E6E6F704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6B837E-755E-4B80-9050-49344F333A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933D91-2280-4452-B770-9F1222173A20}"/>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6" name="Footer Placeholder 5">
            <a:extLst>
              <a:ext uri="{FF2B5EF4-FFF2-40B4-BE49-F238E27FC236}">
                <a16:creationId xmlns:a16="http://schemas.microsoft.com/office/drawing/2014/main" id="{B719EA15-6A4F-45B2-AC34-7EB39A0417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7541D7-3872-4DFC-AC84-07869D29A6AE}"/>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3441067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chemeClr val="accent4">
                <a:lumMod val="0"/>
                <a:lumOff val="100000"/>
              </a:schemeClr>
            </a:gs>
            <a:gs pos="100000">
              <a:srgbClr val="FCFFEB"/>
            </a:gs>
            <a:gs pos="0">
              <a:srgbClr val="FFFFFF"/>
            </a:gs>
            <a:gs pos="60000">
              <a:schemeClr val="bg1"/>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2AE268-8DC3-45A7-AC9B-F0654C96B7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223FA5-FF0A-4701-89C0-67D667D95F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68BED3-A4CA-478B-8CB8-08D7BF863D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E4BDB85B-639E-44C8-B825-D3A7C36C4F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Fb: Duong Hung word xinh</a:t>
            </a:r>
          </a:p>
        </p:txBody>
      </p:sp>
      <p:sp>
        <p:nvSpPr>
          <p:cNvPr id="6" name="Slide Number Placeholder 5">
            <a:extLst>
              <a:ext uri="{FF2B5EF4-FFF2-40B4-BE49-F238E27FC236}">
                <a16:creationId xmlns:a16="http://schemas.microsoft.com/office/drawing/2014/main" id="{238EB2C0-62B7-4AE6-B9B9-AB1E080B8C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t>Zalo 0774860155</a:t>
            </a:r>
          </a:p>
        </p:txBody>
      </p:sp>
      <p:pic>
        <p:nvPicPr>
          <p:cNvPr id="8" name="Picture 7">
            <a:extLst>
              <a:ext uri="{FF2B5EF4-FFF2-40B4-BE49-F238E27FC236}">
                <a16:creationId xmlns:a16="http://schemas.microsoft.com/office/drawing/2014/main" id="{8FB91FBD-4AD4-42F2-918E-E98DC24A8C70}"/>
              </a:ext>
            </a:extLst>
          </p:cNvPr>
          <p:cNvPicPr>
            <a:picLocks noChangeAspect="1"/>
          </p:cNvPicPr>
          <p:nvPr userDrawn="1"/>
        </p:nvPicPr>
        <p:blipFill>
          <a:blip r:embed="rId14"/>
          <a:stretch>
            <a:fillRect/>
          </a:stretch>
        </p:blipFill>
        <p:spPr>
          <a:xfrm>
            <a:off x="0" y="136525"/>
            <a:ext cx="1162049" cy="519724"/>
          </a:xfrm>
          <a:prstGeom prst="rect">
            <a:avLst/>
          </a:prstGeom>
        </p:spPr>
      </p:pic>
    </p:spTree>
    <p:extLst>
      <p:ext uri="{BB962C8B-B14F-4D97-AF65-F5344CB8AC3E}">
        <p14:creationId xmlns:p14="http://schemas.microsoft.com/office/powerpoint/2010/main" val="1458946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1.png"/><Relationship Id="rId3" Type="http://schemas.microsoft.com/office/2007/relationships/hdphoto" Target="../media/hdphoto2.wdp"/><Relationship Id="rId7" Type="http://schemas.openxmlformats.org/officeDocument/2006/relationships/image" Target="../media/image7.png"/><Relationship Id="rId12"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image" Target="../media/image6.png"/><Relationship Id="rId11" Type="http://schemas.openxmlformats.org/officeDocument/2006/relationships/image" Target="../media/image10.png"/><Relationship Id="rId5" Type="http://schemas.microsoft.com/office/2007/relationships/hdphoto" Target="../media/hdphoto1.wdp"/><Relationship Id="rId15" Type="http://schemas.openxmlformats.org/officeDocument/2006/relationships/image" Target="../media/image13.png"/><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9.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3.%20BAI%20TAP%20REN%20LUYEN%20THEO%20SGK.pptx" TargetMode="External"/><Relationship Id="rId2" Type="http://schemas.openxmlformats.org/officeDocument/2006/relationships/hyperlink" Target="2.%20PHAN%20DANG%20TOAN%20CO%20BAN%20THEO%20SGK.pptx" TargetMode="Externa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hyperlink" Target="4.%20BAI%20TAP%20MO%20RONG,%20UNG%20DUNG%20THUC%20TE.pptx"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0.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EF3F87D-24D3-4789-9DEF-E7F9C6851DAB}"/>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r="21129"/>
          <a:stretch>
            <a:fillRect/>
          </a:stretch>
        </p:blipFill>
        <p:spPr>
          <a:xfrm rot="5400000" flipV="1">
            <a:off x="-2717810" y="3278343"/>
            <a:ext cx="5774536" cy="846824"/>
          </a:xfrm>
          <a:custGeom>
            <a:avLst/>
            <a:gdLst>
              <a:gd name="connsiteX0" fmla="*/ 0 w 3316895"/>
              <a:gd name="connsiteY0" fmla="*/ 0 h 1710480"/>
              <a:gd name="connsiteX1" fmla="*/ 0 w 3316895"/>
              <a:gd name="connsiteY1" fmla="*/ 1710480 h 1710480"/>
              <a:gd name="connsiteX2" fmla="*/ 3316895 w 3316895"/>
              <a:gd name="connsiteY2" fmla="*/ 1710480 h 1710480"/>
              <a:gd name="connsiteX3" fmla="*/ 3316895 w 3316895"/>
              <a:gd name="connsiteY3" fmla="*/ 0 h 1710480"/>
            </a:gdLst>
            <a:ahLst/>
            <a:cxnLst>
              <a:cxn ang="0">
                <a:pos x="connsiteX0" y="connsiteY0"/>
              </a:cxn>
              <a:cxn ang="0">
                <a:pos x="connsiteX1" y="connsiteY1"/>
              </a:cxn>
              <a:cxn ang="0">
                <a:pos x="connsiteX2" y="connsiteY2"/>
              </a:cxn>
              <a:cxn ang="0">
                <a:pos x="connsiteX3" y="connsiteY3"/>
              </a:cxn>
            </a:cxnLst>
            <a:rect l="l" t="t" r="r" b="b"/>
            <a:pathLst>
              <a:path w="3316895" h="1710480">
                <a:moveTo>
                  <a:pt x="0" y="0"/>
                </a:moveTo>
                <a:lnTo>
                  <a:pt x="0" y="1710480"/>
                </a:lnTo>
                <a:lnTo>
                  <a:pt x="3316895" y="1710480"/>
                </a:lnTo>
                <a:lnTo>
                  <a:pt x="3316895" y="0"/>
                </a:lnTo>
                <a:close/>
              </a:path>
            </a:pathLst>
          </a:custGeom>
        </p:spPr>
      </p:pic>
      <p:grpSp>
        <p:nvGrpSpPr>
          <p:cNvPr id="56" name="Group 55">
            <a:extLst>
              <a:ext uri="{FF2B5EF4-FFF2-40B4-BE49-F238E27FC236}">
                <a16:creationId xmlns:a16="http://schemas.microsoft.com/office/drawing/2014/main" id="{B658619E-8F6D-462D-8D19-303F5DDFA65E}"/>
              </a:ext>
            </a:extLst>
          </p:cNvPr>
          <p:cNvGrpSpPr/>
          <p:nvPr/>
        </p:nvGrpSpPr>
        <p:grpSpPr>
          <a:xfrm>
            <a:off x="9990335" y="59880"/>
            <a:ext cx="2155255" cy="2119439"/>
            <a:chOff x="4702745" y="1070796"/>
            <a:chExt cx="2155255" cy="2119439"/>
          </a:xfrm>
        </p:grpSpPr>
        <p:grpSp>
          <p:nvGrpSpPr>
            <p:cNvPr id="57" name="Group 56">
              <a:extLst>
                <a:ext uri="{FF2B5EF4-FFF2-40B4-BE49-F238E27FC236}">
                  <a16:creationId xmlns:a16="http://schemas.microsoft.com/office/drawing/2014/main" id="{8137FE3B-F6C6-4B09-BA28-C6C6D27E0DF2}"/>
                </a:ext>
              </a:extLst>
            </p:cNvPr>
            <p:cNvGrpSpPr/>
            <p:nvPr/>
          </p:nvGrpSpPr>
          <p:grpSpPr>
            <a:xfrm>
              <a:off x="4702745" y="1070796"/>
              <a:ext cx="2155255" cy="2119439"/>
              <a:chOff x="3236494" y="3765884"/>
              <a:chExt cx="3621506" cy="3465095"/>
            </a:xfrm>
          </p:grpSpPr>
          <p:sp>
            <p:nvSpPr>
              <p:cNvPr id="63" name="Oval 62">
                <a:extLst>
                  <a:ext uri="{FF2B5EF4-FFF2-40B4-BE49-F238E27FC236}">
                    <a16:creationId xmlns:a16="http://schemas.microsoft.com/office/drawing/2014/main" id="{9B44BCC8-EAFF-4F67-A763-DA4425AC0866}"/>
                  </a:ext>
                </a:extLst>
              </p:cNvPr>
              <p:cNvSpPr/>
              <p:nvPr/>
            </p:nvSpPr>
            <p:spPr>
              <a:xfrm>
                <a:off x="3236494" y="3765884"/>
                <a:ext cx="3621506" cy="3465095"/>
              </a:xfrm>
              <a:prstGeom prst="ellipse">
                <a:avLst/>
              </a:prstGeom>
              <a:solidFill>
                <a:srgbClr val="33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30ECF211-DB05-4F14-8957-E370CF8AE778}"/>
                  </a:ext>
                </a:extLst>
              </p:cNvPr>
              <p:cNvSpPr/>
              <p:nvPr/>
            </p:nvSpPr>
            <p:spPr>
              <a:xfrm>
                <a:off x="3328829" y="3903522"/>
                <a:ext cx="3441034" cy="3308685"/>
              </a:xfrm>
              <a:prstGeom prst="ellipse">
                <a:avLst/>
              </a:prstGeom>
              <a:solidFill>
                <a:srgbClr val="F2FE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1" name="TextBox 60">
              <a:extLst>
                <a:ext uri="{FF2B5EF4-FFF2-40B4-BE49-F238E27FC236}">
                  <a16:creationId xmlns:a16="http://schemas.microsoft.com/office/drawing/2014/main" id="{35AFCFB5-C6B5-4203-A492-9C075FEBE98A}"/>
                </a:ext>
              </a:extLst>
            </p:cNvPr>
            <p:cNvSpPr txBox="1"/>
            <p:nvPr/>
          </p:nvSpPr>
          <p:spPr>
            <a:xfrm>
              <a:off x="4967785" y="1391554"/>
              <a:ext cx="1890215" cy="707886"/>
            </a:xfrm>
            <a:prstGeom prst="rect">
              <a:avLst/>
            </a:prstGeom>
            <a:noFill/>
          </p:spPr>
          <p:txBody>
            <a:bodyPr wrap="square">
              <a:spAutoFit/>
            </a:bodyPr>
            <a:lstStyle/>
            <a:p>
              <a:r>
                <a:rPr lang="en-US" sz="4000" b="1">
                  <a:solidFill>
                    <a:srgbClr val="C00000"/>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TOÁN</a:t>
              </a:r>
              <a:endParaRPr lang="en-US" sz="4000"/>
            </a:p>
          </p:txBody>
        </p:sp>
      </p:grpSp>
      <p:sp>
        <p:nvSpPr>
          <p:cNvPr id="65" name="TextBox 64">
            <a:extLst>
              <a:ext uri="{FF2B5EF4-FFF2-40B4-BE49-F238E27FC236}">
                <a16:creationId xmlns:a16="http://schemas.microsoft.com/office/drawing/2014/main" id="{BD673742-9566-4CFC-87EF-396CADDFD1F7}"/>
              </a:ext>
            </a:extLst>
          </p:cNvPr>
          <p:cNvSpPr txBox="1"/>
          <p:nvPr/>
        </p:nvSpPr>
        <p:spPr>
          <a:xfrm>
            <a:off x="10554557" y="965164"/>
            <a:ext cx="1078173" cy="1200329"/>
          </a:xfrm>
          <a:prstGeom prst="rect">
            <a:avLst/>
          </a:prstGeom>
          <a:noFill/>
        </p:spPr>
        <p:txBody>
          <a:bodyPr wrap="square">
            <a:spAutoFit/>
          </a:bodyPr>
          <a:lstStyle/>
          <a:p>
            <a:r>
              <a:rPr lang="en-US" sz="7200" b="1">
                <a:solidFill>
                  <a:srgbClr val="3333FF"/>
                </a:solidFill>
                <a:latin typeface="Yu Gothic UI Semibold" panose="020B0700000000000000" pitchFamily="34" charset="-128"/>
                <a:ea typeface="Yu Gothic UI Semibold" panose="020B0700000000000000" pitchFamily="34" charset="-128"/>
                <a:cs typeface="Calibri" panose="020F0502020204030204" pitchFamily="34" charset="0"/>
                <a:sym typeface="Baumans"/>
              </a:rPr>
              <a:t>⓫</a:t>
            </a:r>
            <a:endParaRPr lang="en-US" sz="7200">
              <a:solidFill>
                <a:srgbClr val="3333FF"/>
              </a:solidFill>
            </a:endParaRPr>
          </a:p>
        </p:txBody>
      </p:sp>
      <p:pic>
        <p:nvPicPr>
          <p:cNvPr id="66" name="Picture 65">
            <a:extLst>
              <a:ext uri="{FF2B5EF4-FFF2-40B4-BE49-F238E27FC236}">
                <a16:creationId xmlns:a16="http://schemas.microsoft.com/office/drawing/2014/main" id="{9F10EEEC-BEA3-43A1-BE25-1C2C0D2ADCCF}"/>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500"/>
                    </a14:imgEffect>
                    <a14:imgEffect>
                      <a14:brightnessContrast bright="20000" contrast="20000"/>
                    </a14:imgEffect>
                  </a14:imgLayer>
                </a14:imgProps>
              </a:ext>
            </a:extLst>
          </a:blip>
          <a:stretch>
            <a:fillRect/>
          </a:stretch>
        </p:blipFill>
        <p:spPr>
          <a:xfrm rot="10800000">
            <a:off x="17625" y="6289100"/>
            <a:ext cx="12175542" cy="568899"/>
          </a:xfrm>
          <a:prstGeom prst="rect">
            <a:avLst/>
          </a:prstGeom>
        </p:spPr>
      </p:pic>
      <p:cxnSp>
        <p:nvCxnSpPr>
          <p:cNvPr id="76" name="Straight Connector 75">
            <a:extLst>
              <a:ext uri="{FF2B5EF4-FFF2-40B4-BE49-F238E27FC236}">
                <a16:creationId xmlns:a16="http://schemas.microsoft.com/office/drawing/2014/main" id="{845B8882-F7FE-414E-9032-8EF20DA1A9D3}"/>
              </a:ext>
            </a:extLst>
          </p:cNvPr>
          <p:cNvCxnSpPr>
            <a:cxnSpLocks/>
          </p:cNvCxnSpPr>
          <p:nvPr/>
        </p:nvCxnSpPr>
        <p:spPr>
          <a:xfrm>
            <a:off x="6323648" y="491982"/>
            <a:ext cx="3806835" cy="0"/>
          </a:xfrm>
          <a:prstGeom prst="line">
            <a:avLst/>
          </a:prstGeom>
          <a:ln w="19050">
            <a:headEnd type="diamond"/>
            <a:tailEnd type="diamond"/>
          </a:ln>
        </p:spPr>
        <p:style>
          <a:lnRef idx="1">
            <a:schemeClr val="accent1"/>
          </a:lnRef>
          <a:fillRef idx="0">
            <a:schemeClr val="accent1"/>
          </a:fillRef>
          <a:effectRef idx="0">
            <a:schemeClr val="accent1"/>
          </a:effectRef>
          <a:fontRef idx="minor">
            <a:schemeClr val="tx1"/>
          </a:fontRef>
        </p:style>
      </p:cxnSp>
      <p:grpSp>
        <p:nvGrpSpPr>
          <p:cNvPr id="106" name="Group 105">
            <a:extLst>
              <a:ext uri="{FF2B5EF4-FFF2-40B4-BE49-F238E27FC236}">
                <a16:creationId xmlns:a16="http://schemas.microsoft.com/office/drawing/2014/main" id="{CBACF64B-F3FF-4A7F-AD5C-2006C9896179}"/>
              </a:ext>
            </a:extLst>
          </p:cNvPr>
          <p:cNvGrpSpPr/>
          <p:nvPr/>
        </p:nvGrpSpPr>
        <p:grpSpPr>
          <a:xfrm>
            <a:off x="1088773" y="509652"/>
            <a:ext cx="5677871" cy="2119440"/>
            <a:chOff x="964044" y="570144"/>
            <a:chExt cx="5677871" cy="2119440"/>
          </a:xfrm>
        </p:grpSpPr>
        <p:grpSp>
          <p:nvGrpSpPr>
            <p:cNvPr id="81" name="Group 80">
              <a:extLst>
                <a:ext uri="{FF2B5EF4-FFF2-40B4-BE49-F238E27FC236}">
                  <a16:creationId xmlns:a16="http://schemas.microsoft.com/office/drawing/2014/main" id="{14186FAE-E690-448F-A0E3-8A3B5F35C1CB}"/>
                </a:ext>
              </a:extLst>
            </p:cNvPr>
            <p:cNvGrpSpPr/>
            <p:nvPr/>
          </p:nvGrpSpPr>
          <p:grpSpPr>
            <a:xfrm>
              <a:off x="964044" y="570144"/>
              <a:ext cx="5677871" cy="2119440"/>
              <a:chOff x="964044" y="570144"/>
              <a:chExt cx="5677871" cy="2119440"/>
            </a:xfrm>
          </p:grpSpPr>
          <p:grpSp>
            <p:nvGrpSpPr>
              <p:cNvPr id="36" name="Group 35">
                <a:extLst>
                  <a:ext uri="{FF2B5EF4-FFF2-40B4-BE49-F238E27FC236}">
                    <a16:creationId xmlns:a16="http://schemas.microsoft.com/office/drawing/2014/main" id="{C25AAC39-6287-41E9-8E4B-50ED3BB68081}"/>
                  </a:ext>
                </a:extLst>
              </p:cNvPr>
              <p:cNvGrpSpPr/>
              <p:nvPr/>
            </p:nvGrpSpPr>
            <p:grpSpPr>
              <a:xfrm>
                <a:off x="964044" y="570144"/>
                <a:ext cx="5677871" cy="2119440"/>
                <a:chOff x="-189419" y="89773"/>
                <a:chExt cx="5677871" cy="2119440"/>
              </a:xfrm>
            </p:grpSpPr>
            <p:pic>
              <p:nvPicPr>
                <p:cNvPr id="71" name="Picture 70">
                  <a:extLst>
                    <a:ext uri="{FF2B5EF4-FFF2-40B4-BE49-F238E27FC236}">
                      <a16:creationId xmlns:a16="http://schemas.microsoft.com/office/drawing/2014/main" id="{C1733DB0-522C-4B3E-88A1-88D2D975B1DF}"/>
                    </a:ext>
                  </a:extLst>
                </p:cNvPr>
                <p:cNvPicPr>
                  <a:picLocks noChangeAspect="1"/>
                </p:cNvPicPr>
                <p:nvPr/>
              </p:nvPicPr>
              <p:blipFill>
                <a:blip r:embed="rId6">
                  <a:extLst>
                    <a:ext uri="{28A0092B-C50C-407E-A947-70E740481C1C}">
                      <a14:useLocalDpi xmlns:a14="http://schemas.microsoft.com/office/drawing/2010/main" val="0"/>
                    </a:ext>
                  </a:extLst>
                </a:blip>
                <a:srcRect l="342" t="28311" b="32593"/>
                <a:stretch>
                  <a:fillRect/>
                </a:stretch>
              </p:blipFill>
              <p:spPr>
                <a:xfrm>
                  <a:off x="-189419" y="89773"/>
                  <a:ext cx="5677871" cy="2119440"/>
                </a:xfrm>
                <a:custGeom>
                  <a:avLst/>
                  <a:gdLst>
                    <a:gd name="connsiteX0" fmla="*/ 1593688 w 5421083"/>
                    <a:gd name="connsiteY0" fmla="*/ 0 h 2126707"/>
                    <a:gd name="connsiteX1" fmla="*/ 5421083 w 5421083"/>
                    <a:gd name="connsiteY1" fmla="*/ 0 h 2126707"/>
                    <a:gd name="connsiteX2" fmla="*/ 5421083 w 5421083"/>
                    <a:gd name="connsiteY2" fmla="*/ 2126707 h 2126707"/>
                    <a:gd name="connsiteX3" fmla="*/ 1341013 w 5421083"/>
                    <a:gd name="connsiteY3" fmla="*/ 2126707 h 2126707"/>
                    <a:gd name="connsiteX4" fmla="*/ 1047661 w 5421083"/>
                    <a:gd name="connsiteY4" fmla="*/ 1869868 h 2126707"/>
                    <a:gd name="connsiteX5" fmla="*/ 0 w 5421083"/>
                    <a:gd name="connsiteY5" fmla="*/ 1869868 h 212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21083" h="2126707">
                      <a:moveTo>
                        <a:pt x="1593688" y="0"/>
                      </a:moveTo>
                      <a:lnTo>
                        <a:pt x="5421083" y="0"/>
                      </a:lnTo>
                      <a:lnTo>
                        <a:pt x="5421083" y="2126707"/>
                      </a:lnTo>
                      <a:lnTo>
                        <a:pt x="1341013" y="2126707"/>
                      </a:lnTo>
                      <a:lnTo>
                        <a:pt x="1047661" y="1869868"/>
                      </a:lnTo>
                      <a:lnTo>
                        <a:pt x="0" y="1869868"/>
                      </a:lnTo>
                      <a:close/>
                    </a:path>
                  </a:pathLst>
                </a:custGeom>
              </p:spPr>
            </p:pic>
            <p:grpSp>
              <p:nvGrpSpPr>
                <p:cNvPr id="72" name="Group 71">
                  <a:extLst>
                    <a:ext uri="{FF2B5EF4-FFF2-40B4-BE49-F238E27FC236}">
                      <a16:creationId xmlns:a16="http://schemas.microsoft.com/office/drawing/2014/main" id="{719019D2-2070-4BA6-8DEB-884D4C0796AD}"/>
                    </a:ext>
                  </a:extLst>
                </p:cNvPr>
                <p:cNvGrpSpPr/>
                <p:nvPr/>
              </p:nvGrpSpPr>
              <p:grpSpPr>
                <a:xfrm>
                  <a:off x="1520093" y="638274"/>
                  <a:ext cx="2800004" cy="988921"/>
                  <a:chOff x="694193" y="881084"/>
                  <a:chExt cx="2921189" cy="1048451"/>
                </a:xfrm>
              </p:grpSpPr>
              <p:sp>
                <p:nvSpPr>
                  <p:cNvPr id="73" name="Rectangle: Rounded Corners 72">
                    <a:extLst>
                      <a:ext uri="{FF2B5EF4-FFF2-40B4-BE49-F238E27FC236}">
                        <a16:creationId xmlns:a16="http://schemas.microsoft.com/office/drawing/2014/main" id="{1549F46C-A4D5-4C57-AAF0-A723AABB4B5C}"/>
                      </a:ext>
                    </a:extLst>
                  </p:cNvPr>
                  <p:cNvSpPr/>
                  <p:nvPr/>
                </p:nvSpPr>
                <p:spPr>
                  <a:xfrm>
                    <a:off x="708411" y="881084"/>
                    <a:ext cx="2906971" cy="1025322"/>
                  </a:xfrm>
                  <a:prstGeom prst="roundRect">
                    <a:avLst>
                      <a:gd name="adj" fmla="val 6667"/>
                    </a:avLst>
                  </a:prstGeom>
                  <a:solidFill>
                    <a:srgbClr val="EEFE9C"/>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a:extLst>
                      <a:ext uri="{FF2B5EF4-FFF2-40B4-BE49-F238E27FC236}">
                        <a16:creationId xmlns:a16="http://schemas.microsoft.com/office/drawing/2014/main" id="{CDD0387A-BB6C-4AB9-87AB-6DA8920FAA49}"/>
                      </a:ext>
                    </a:extLst>
                  </p:cNvPr>
                  <p:cNvSpPr txBox="1"/>
                  <p:nvPr/>
                </p:nvSpPr>
                <p:spPr>
                  <a:xfrm>
                    <a:off x="694193" y="1344760"/>
                    <a:ext cx="2920185" cy="584775"/>
                  </a:xfrm>
                  <a:prstGeom prst="rect">
                    <a:avLst/>
                  </a:prstGeom>
                  <a:noFill/>
                </p:spPr>
                <p:txBody>
                  <a:bodyPr wrap="square">
                    <a:spAutoFit/>
                  </a:bodyPr>
                  <a:lstStyle/>
                  <a:p>
                    <a:pPr algn="ctr"/>
                    <a:r>
                      <a:rPr lang="en-US" sz="3200" b="1">
                        <a:solidFill>
                          <a:srgbClr val="0000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PoWerPoint</a:t>
                    </a:r>
                  </a:p>
                </p:txBody>
              </p:sp>
            </p:grpSp>
          </p:grpSp>
          <p:pic>
            <p:nvPicPr>
              <p:cNvPr id="1028" name="Picture 4" descr="Powerpoint Logo PNG Vectors Free Download">
                <a:extLst>
                  <a:ext uri="{FF2B5EF4-FFF2-40B4-BE49-F238E27FC236}">
                    <a16:creationId xmlns:a16="http://schemas.microsoft.com/office/drawing/2014/main" id="{35A884DF-17A8-4F23-B945-05CC879031A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15435" y="1184338"/>
                <a:ext cx="1444274" cy="1410574"/>
              </a:xfrm>
              <a:prstGeom prst="rect">
                <a:avLst/>
              </a:prstGeom>
              <a:noFill/>
              <a:extLst>
                <a:ext uri="{909E8E84-426E-40DD-AFC4-6F175D3DCCD1}">
                  <a14:hiddenFill xmlns:a14="http://schemas.microsoft.com/office/drawing/2010/main">
                    <a:solidFill>
                      <a:srgbClr val="FFFFFF"/>
                    </a:solidFill>
                  </a14:hiddenFill>
                </a:ext>
              </a:extLst>
            </p:spPr>
          </p:pic>
        </p:grpSp>
        <p:sp>
          <p:nvSpPr>
            <p:cNvPr id="107" name="TextBox 106">
              <a:extLst>
                <a:ext uri="{FF2B5EF4-FFF2-40B4-BE49-F238E27FC236}">
                  <a16:creationId xmlns:a16="http://schemas.microsoft.com/office/drawing/2014/main" id="{860B63B6-7269-4246-B7C9-BF42552B4F40}"/>
                </a:ext>
              </a:extLst>
            </p:cNvPr>
            <p:cNvSpPr txBox="1"/>
            <p:nvPr/>
          </p:nvSpPr>
          <p:spPr>
            <a:xfrm>
              <a:off x="2611361" y="2205164"/>
              <a:ext cx="2799043" cy="461665"/>
            </a:xfrm>
            <a:prstGeom prst="rect">
              <a:avLst/>
            </a:prstGeom>
            <a:noFill/>
          </p:spPr>
          <p:txBody>
            <a:bodyPr wrap="square">
              <a:spAutoFit/>
            </a:bodyPr>
            <a:lstStyle/>
            <a:p>
              <a:pPr algn="ctr"/>
              <a:r>
                <a:rPr lang="en-US" sz="2400" b="1">
                  <a:solidFill>
                    <a:srgbClr val="000099"/>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WELCOM</a:t>
              </a:r>
            </a:p>
          </p:txBody>
        </p:sp>
      </p:grpSp>
      <p:pic>
        <p:nvPicPr>
          <p:cNvPr id="123" name="Picture 122">
            <a:extLst>
              <a:ext uri="{FF2B5EF4-FFF2-40B4-BE49-F238E27FC236}">
                <a16:creationId xmlns:a16="http://schemas.microsoft.com/office/drawing/2014/main" id="{1F218E86-3014-4633-93C2-89141ABFD7CE}"/>
              </a:ext>
            </a:extLst>
          </p:cNvPr>
          <p:cNvPicPr>
            <a:picLocks noChangeAspect="1"/>
          </p:cNvPicPr>
          <p:nvPr/>
        </p:nvPicPr>
        <p:blipFill>
          <a:blip r:embed="rId8"/>
          <a:stretch>
            <a:fillRect/>
          </a:stretch>
        </p:blipFill>
        <p:spPr>
          <a:xfrm>
            <a:off x="10643069" y="5508301"/>
            <a:ext cx="1293105" cy="1123386"/>
          </a:xfrm>
          <a:prstGeom prst="rect">
            <a:avLst/>
          </a:prstGeom>
        </p:spPr>
      </p:pic>
      <p:sp>
        <p:nvSpPr>
          <p:cNvPr id="127" name="TextBox 126">
            <a:extLst>
              <a:ext uri="{FF2B5EF4-FFF2-40B4-BE49-F238E27FC236}">
                <a16:creationId xmlns:a16="http://schemas.microsoft.com/office/drawing/2014/main" id="{2B9CD9D4-FAE8-4039-8D9D-6B6A18A9C84B}"/>
              </a:ext>
            </a:extLst>
          </p:cNvPr>
          <p:cNvSpPr txBox="1"/>
          <p:nvPr/>
        </p:nvSpPr>
        <p:spPr>
          <a:xfrm>
            <a:off x="3035829" y="1028459"/>
            <a:ext cx="2428604" cy="584775"/>
          </a:xfrm>
          <a:prstGeom prst="rect">
            <a:avLst/>
          </a:prstGeom>
          <a:noFill/>
        </p:spPr>
        <p:txBody>
          <a:bodyPr wrap="square">
            <a:spAutoFit/>
          </a:bodyPr>
          <a:lstStyle/>
          <a:p>
            <a:r>
              <a:rPr lang="en-US" sz="32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BÀI GIẢNG</a:t>
            </a:r>
          </a:p>
        </p:txBody>
      </p:sp>
      <p:pic>
        <p:nvPicPr>
          <p:cNvPr id="49" name="Picture 48">
            <a:extLst>
              <a:ext uri="{FF2B5EF4-FFF2-40B4-BE49-F238E27FC236}">
                <a16:creationId xmlns:a16="http://schemas.microsoft.com/office/drawing/2014/main" id="{CC16EF75-5453-4FE8-8C15-48472DE14348}"/>
              </a:ext>
            </a:extLst>
          </p:cNvPr>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Effect>
                      <a14:colorTemperature colorTemp="88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7899732" y="4493455"/>
            <a:ext cx="3732998" cy="964781"/>
          </a:xfrm>
          <a:prstGeom prst="rect">
            <a:avLst/>
          </a:prstGeom>
        </p:spPr>
      </p:pic>
      <p:pic>
        <p:nvPicPr>
          <p:cNvPr id="50" name="Picture 2" descr="Hàm số liên tục: Khái niệm, định lý, các dạng bài tập và ứng dụng chi tiết">
            <a:extLst>
              <a:ext uri="{FF2B5EF4-FFF2-40B4-BE49-F238E27FC236}">
                <a16:creationId xmlns:a16="http://schemas.microsoft.com/office/drawing/2014/main" id="{A4D47732-8FB0-4D4B-8134-ED671651F168}"/>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0321880" y="3249978"/>
            <a:ext cx="1216235" cy="1154231"/>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a:extLst>
              <a:ext uri="{FF2B5EF4-FFF2-40B4-BE49-F238E27FC236}">
                <a16:creationId xmlns:a16="http://schemas.microsoft.com/office/drawing/2014/main" id="{AE9FE815-8E3E-4CD0-BE06-44BB806E013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843564" y="3509754"/>
            <a:ext cx="1286919" cy="820288"/>
          </a:xfrm>
          <a:prstGeom prst="rect">
            <a:avLst/>
          </a:prstGeom>
        </p:spPr>
      </p:pic>
      <p:pic>
        <p:nvPicPr>
          <p:cNvPr id="52" name="Picture 51">
            <a:extLst>
              <a:ext uri="{FF2B5EF4-FFF2-40B4-BE49-F238E27FC236}">
                <a16:creationId xmlns:a16="http://schemas.microsoft.com/office/drawing/2014/main" id="{E15C204A-3EE8-4ED9-9C48-F439C26FB36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044053" y="3549227"/>
            <a:ext cx="664259" cy="697863"/>
          </a:xfrm>
          <a:prstGeom prst="rect">
            <a:avLst/>
          </a:prstGeom>
        </p:spPr>
      </p:pic>
      <p:sp>
        <p:nvSpPr>
          <p:cNvPr id="53" name="Rectangle 52">
            <a:extLst>
              <a:ext uri="{FF2B5EF4-FFF2-40B4-BE49-F238E27FC236}">
                <a16:creationId xmlns:a16="http://schemas.microsoft.com/office/drawing/2014/main" id="{788E2E26-2984-4FAB-BCD7-1767D7601913}"/>
              </a:ext>
            </a:extLst>
          </p:cNvPr>
          <p:cNvSpPr/>
          <p:nvPr/>
        </p:nvSpPr>
        <p:spPr>
          <a:xfrm>
            <a:off x="2340940" y="2609094"/>
            <a:ext cx="5430612" cy="3644352"/>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Arrow: Pentagon 54">
            <a:extLst>
              <a:ext uri="{FF2B5EF4-FFF2-40B4-BE49-F238E27FC236}">
                <a16:creationId xmlns:a16="http://schemas.microsoft.com/office/drawing/2014/main" id="{19C726F3-EEDD-468C-85C8-43AB9AB9C8A4}"/>
              </a:ext>
            </a:extLst>
          </p:cNvPr>
          <p:cNvSpPr/>
          <p:nvPr/>
        </p:nvSpPr>
        <p:spPr>
          <a:xfrm rot="10800000">
            <a:off x="2778343" y="3698657"/>
            <a:ext cx="4878062"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Arrow: Pentagon 57">
            <a:extLst>
              <a:ext uri="{FF2B5EF4-FFF2-40B4-BE49-F238E27FC236}">
                <a16:creationId xmlns:a16="http://schemas.microsoft.com/office/drawing/2014/main" id="{9B83152D-7C05-4DE7-B890-E94E05F278B4}"/>
              </a:ext>
            </a:extLst>
          </p:cNvPr>
          <p:cNvSpPr/>
          <p:nvPr/>
        </p:nvSpPr>
        <p:spPr>
          <a:xfrm rot="10800000">
            <a:off x="2857123" y="4421634"/>
            <a:ext cx="4813014"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Arrow: Pentagon 58">
            <a:extLst>
              <a:ext uri="{FF2B5EF4-FFF2-40B4-BE49-F238E27FC236}">
                <a16:creationId xmlns:a16="http://schemas.microsoft.com/office/drawing/2014/main" id="{E074CB8E-8671-430F-99C1-C2D0D17797CC}"/>
              </a:ext>
            </a:extLst>
          </p:cNvPr>
          <p:cNvSpPr/>
          <p:nvPr/>
        </p:nvSpPr>
        <p:spPr>
          <a:xfrm rot="10800000">
            <a:off x="2784787" y="5089871"/>
            <a:ext cx="4878062"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Arrow: Pentagon 59">
            <a:extLst>
              <a:ext uri="{FF2B5EF4-FFF2-40B4-BE49-F238E27FC236}">
                <a16:creationId xmlns:a16="http://schemas.microsoft.com/office/drawing/2014/main" id="{54DE6931-C1D7-44C2-BBB1-D1EC0BBF8F41}"/>
              </a:ext>
            </a:extLst>
          </p:cNvPr>
          <p:cNvSpPr/>
          <p:nvPr/>
        </p:nvSpPr>
        <p:spPr>
          <a:xfrm rot="10800000">
            <a:off x="2773347" y="3030119"/>
            <a:ext cx="4878062"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2" name="Group 61">
            <a:extLst>
              <a:ext uri="{FF2B5EF4-FFF2-40B4-BE49-F238E27FC236}">
                <a16:creationId xmlns:a16="http://schemas.microsoft.com/office/drawing/2014/main" id="{78D8F8F6-C2E0-4073-A029-B8E74B8FA86E}"/>
              </a:ext>
            </a:extLst>
          </p:cNvPr>
          <p:cNvGrpSpPr/>
          <p:nvPr/>
        </p:nvGrpSpPr>
        <p:grpSpPr>
          <a:xfrm>
            <a:off x="468383" y="2609094"/>
            <a:ext cx="1872556" cy="3644388"/>
            <a:chOff x="230133" y="2669965"/>
            <a:chExt cx="1872556" cy="3644388"/>
          </a:xfrm>
        </p:grpSpPr>
        <p:grpSp>
          <p:nvGrpSpPr>
            <p:cNvPr id="67" name="Group 66">
              <a:extLst>
                <a:ext uri="{FF2B5EF4-FFF2-40B4-BE49-F238E27FC236}">
                  <a16:creationId xmlns:a16="http://schemas.microsoft.com/office/drawing/2014/main" id="{E388CAF8-B614-4EB2-83D2-FBF2904D11B4}"/>
                </a:ext>
              </a:extLst>
            </p:cNvPr>
            <p:cNvGrpSpPr/>
            <p:nvPr/>
          </p:nvGrpSpPr>
          <p:grpSpPr>
            <a:xfrm>
              <a:off x="230133" y="2669965"/>
              <a:ext cx="1872556" cy="3644388"/>
              <a:chOff x="863534" y="3255253"/>
              <a:chExt cx="3579568" cy="2873475"/>
            </a:xfrm>
          </p:grpSpPr>
          <p:sp>
            <p:nvSpPr>
              <p:cNvPr id="69" name="Flowchart: Display 68">
                <a:extLst>
                  <a:ext uri="{FF2B5EF4-FFF2-40B4-BE49-F238E27FC236}">
                    <a16:creationId xmlns:a16="http://schemas.microsoft.com/office/drawing/2014/main" id="{8F37F068-CABF-4FD0-88F9-1B34EE6A82FB}"/>
                  </a:ext>
                </a:extLst>
              </p:cNvPr>
              <p:cNvSpPr/>
              <p:nvPr/>
            </p:nvSpPr>
            <p:spPr>
              <a:xfrm flipH="1">
                <a:off x="863534" y="3255253"/>
                <a:ext cx="2917416" cy="2873447"/>
              </a:xfrm>
              <a:prstGeom prst="flowChartDisplay">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lowchart: Display 69">
                <a:extLst>
                  <a:ext uri="{FF2B5EF4-FFF2-40B4-BE49-F238E27FC236}">
                    <a16:creationId xmlns:a16="http://schemas.microsoft.com/office/drawing/2014/main" id="{CDF0B8CE-D1B4-444E-A3CD-5C16A46555AF}"/>
                  </a:ext>
                </a:extLst>
              </p:cNvPr>
              <p:cNvSpPr/>
              <p:nvPr/>
            </p:nvSpPr>
            <p:spPr>
              <a:xfrm flipH="1">
                <a:off x="1238456" y="3255254"/>
                <a:ext cx="2917416" cy="2873447"/>
              </a:xfrm>
              <a:prstGeom prst="flowChartDisplay">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lowchart: Display 74">
                <a:extLst>
                  <a:ext uri="{FF2B5EF4-FFF2-40B4-BE49-F238E27FC236}">
                    <a16:creationId xmlns:a16="http://schemas.microsoft.com/office/drawing/2014/main" id="{F351053A-0E6B-411D-BA31-7D5AD632B81F}"/>
                  </a:ext>
                </a:extLst>
              </p:cNvPr>
              <p:cNvSpPr/>
              <p:nvPr/>
            </p:nvSpPr>
            <p:spPr>
              <a:xfrm flipH="1">
                <a:off x="1525686" y="3255281"/>
                <a:ext cx="2917416" cy="2873447"/>
              </a:xfrm>
              <a:prstGeom prst="flowChartDisplay">
                <a:avLst/>
              </a:prstGeom>
              <a:gradFill flip="none" rotWithShape="1">
                <a:gsLst>
                  <a:gs pos="0">
                    <a:schemeClr val="accent5">
                      <a:lumMod val="20000"/>
                      <a:lumOff val="80000"/>
                    </a:schemeClr>
                  </a:gs>
                  <a:gs pos="85000">
                    <a:schemeClr val="accent4">
                      <a:lumMod val="20000"/>
                      <a:lumOff val="80000"/>
                    </a:schemeClr>
                  </a:gs>
                  <a:gs pos="96000">
                    <a:schemeClr val="accent5">
                      <a:lumMod val="20000"/>
                      <a:lumOff val="80000"/>
                      <a:shade val="67500"/>
                      <a:satMod val="115000"/>
                    </a:schemeClr>
                  </a:gs>
                  <a:gs pos="100000">
                    <a:srgbClr val="3333FF"/>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 name="Arrow: Chevron 67">
              <a:extLst>
                <a:ext uri="{FF2B5EF4-FFF2-40B4-BE49-F238E27FC236}">
                  <a16:creationId xmlns:a16="http://schemas.microsoft.com/office/drawing/2014/main" id="{4AEA2E9E-A0D0-40C9-97BE-D448567202E7}"/>
                </a:ext>
              </a:extLst>
            </p:cNvPr>
            <p:cNvSpPr/>
            <p:nvPr/>
          </p:nvSpPr>
          <p:spPr>
            <a:xfrm>
              <a:off x="1745212" y="2669965"/>
              <a:ext cx="357477" cy="3631132"/>
            </a:xfrm>
            <a:prstGeom prst="chevron">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77" name="TextBox 76">
            <a:extLst>
              <a:ext uri="{FF2B5EF4-FFF2-40B4-BE49-F238E27FC236}">
                <a16:creationId xmlns:a16="http://schemas.microsoft.com/office/drawing/2014/main" id="{26AD714E-7D62-4822-B320-14BA168DF188}"/>
              </a:ext>
            </a:extLst>
          </p:cNvPr>
          <p:cNvSpPr txBox="1"/>
          <p:nvPr/>
        </p:nvSpPr>
        <p:spPr>
          <a:xfrm>
            <a:off x="589953" y="3352666"/>
            <a:ext cx="1890215" cy="2308324"/>
          </a:xfrm>
          <a:prstGeom prst="rect">
            <a:avLst/>
          </a:prstGeom>
          <a:noFill/>
        </p:spPr>
        <p:txBody>
          <a:bodyPr wrap="square">
            <a:spAutoFit/>
          </a:bodyPr>
          <a:lstStyle/>
          <a:p>
            <a:pPr algn="ctr"/>
            <a:r>
              <a:rPr lang="en-US" sz="3600" b="1">
                <a:solidFill>
                  <a:srgbClr val="0000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NỘI DUNG BÀI HỌC</a:t>
            </a:r>
            <a:endParaRPr lang="en-US" sz="3600">
              <a:solidFill>
                <a:srgbClr val="0000FF"/>
              </a:solidFill>
            </a:endParaRPr>
          </a:p>
        </p:txBody>
      </p:sp>
      <p:sp>
        <p:nvSpPr>
          <p:cNvPr id="78" name="TextBox 77">
            <a:extLst>
              <a:ext uri="{FF2B5EF4-FFF2-40B4-BE49-F238E27FC236}">
                <a16:creationId xmlns:a16="http://schemas.microsoft.com/office/drawing/2014/main" id="{C5A3BBF2-44B7-4C94-AAFF-E22BB822D81A}"/>
              </a:ext>
            </a:extLst>
          </p:cNvPr>
          <p:cNvSpPr txBox="1"/>
          <p:nvPr/>
        </p:nvSpPr>
        <p:spPr>
          <a:xfrm>
            <a:off x="2882441" y="3087562"/>
            <a:ext cx="3462540"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1. Tóm tắt lý thuyết</a:t>
            </a:r>
          </a:p>
        </p:txBody>
      </p:sp>
      <p:sp>
        <p:nvSpPr>
          <p:cNvPr id="79" name="TextBox 78">
            <a:extLst>
              <a:ext uri="{FF2B5EF4-FFF2-40B4-BE49-F238E27FC236}">
                <a16:creationId xmlns:a16="http://schemas.microsoft.com/office/drawing/2014/main" id="{93CCF38E-AE24-4B1A-908D-8C008C55DD90}"/>
              </a:ext>
            </a:extLst>
          </p:cNvPr>
          <p:cNvSpPr txBox="1"/>
          <p:nvPr/>
        </p:nvSpPr>
        <p:spPr>
          <a:xfrm>
            <a:off x="2845947" y="3761767"/>
            <a:ext cx="4146733"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2. Phân dạng toán cơ bản</a:t>
            </a:r>
          </a:p>
        </p:txBody>
      </p:sp>
      <p:sp>
        <p:nvSpPr>
          <p:cNvPr id="80" name="TextBox 79">
            <a:extLst>
              <a:ext uri="{FF2B5EF4-FFF2-40B4-BE49-F238E27FC236}">
                <a16:creationId xmlns:a16="http://schemas.microsoft.com/office/drawing/2014/main" id="{EE62C0E2-13AB-49E4-9045-7AFF83B8ACA3}"/>
              </a:ext>
            </a:extLst>
          </p:cNvPr>
          <p:cNvSpPr txBox="1"/>
          <p:nvPr/>
        </p:nvSpPr>
        <p:spPr>
          <a:xfrm>
            <a:off x="2840221" y="4425819"/>
            <a:ext cx="4062206"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3. HĐ rèn luyện kỹ năng</a:t>
            </a:r>
          </a:p>
        </p:txBody>
      </p:sp>
      <p:sp>
        <p:nvSpPr>
          <p:cNvPr id="82" name="TextBox 81">
            <a:extLst>
              <a:ext uri="{FF2B5EF4-FFF2-40B4-BE49-F238E27FC236}">
                <a16:creationId xmlns:a16="http://schemas.microsoft.com/office/drawing/2014/main" id="{BC53A364-CB72-4A7B-B071-74BF088D5609}"/>
              </a:ext>
            </a:extLst>
          </p:cNvPr>
          <p:cNvSpPr txBox="1"/>
          <p:nvPr/>
        </p:nvSpPr>
        <p:spPr>
          <a:xfrm>
            <a:off x="2796685" y="5129585"/>
            <a:ext cx="3548295"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4. HĐ tìm tòi mở rộng</a:t>
            </a:r>
          </a:p>
        </p:txBody>
      </p:sp>
      <p:cxnSp>
        <p:nvCxnSpPr>
          <p:cNvPr id="83" name="Straight Arrow Connector 82">
            <a:extLst>
              <a:ext uri="{FF2B5EF4-FFF2-40B4-BE49-F238E27FC236}">
                <a16:creationId xmlns:a16="http://schemas.microsoft.com/office/drawing/2014/main" id="{C54E28F7-4E59-42BA-B35B-4EC39DE40C83}"/>
              </a:ext>
            </a:extLst>
          </p:cNvPr>
          <p:cNvCxnSpPr>
            <a:cxnSpLocks/>
          </p:cNvCxnSpPr>
          <p:nvPr/>
        </p:nvCxnSpPr>
        <p:spPr>
          <a:xfrm flipV="1">
            <a:off x="2446670" y="3351785"/>
            <a:ext cx="287760" cy="913059"/>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38E37DFF-3EDB-4BD8-9D1C-C84D07E2E391}"/>
              </a:ext>
            </a:extLst>
          </p:cNvPr>
          <p:cNvCxnSpPr>
            <a:cxnSpLocks/>
          </p:cNvCxnSpPr>
          <p:nvPr/>
        </p:nvCxnSpPr>
        <p:spPr>
          <a:xfrm flipV="1">
            <a:off x="2438768" y="4005232"/>
            <a:ext cx="324536" cy="269786"/>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0E500AE6-7A5A-4C07-A917-600BAC6B3400}"/>
              </a:ext>
            </a:extLst>
          </p:cNvPr>
          <p:cNvCxnSpPr>
            <a:cxnSpLocks/>
            <a:endCxn id="80" idx="1"/>
          </p:cNvCxnSpPr>
          <p:nvPr/>
        </p:nvCxnSpPr>
        <p:spPr>
          <a:xfrm>
            <a:off x="2437751" y="4276282"/>
            <a:ext cx="402470" cy="380370"/>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D463B4C9-EB8A-44E9-8ACA-65D5751049A7}"/>
              </a:ext>
            </a:extLst>
          </p:cNvPr>
          <p:cNvCxnSpPr>
            <a:cxnSpLocks/>
            <a:endCxn id="82" idx="1"/>
          </p:cNvCxnSpPr>
          <p:nvPr/>
        </p:nvCxnSpPr>
        <p:spPr>
          <a:xfrm>
            <a:off x="2441574" y="4270283"/>
            <a:ext cx="355111" cy="1090135"/>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5BD3DA4-6783-4A4B-A627-175563DB8C5F}"/>
              </a:ext>
            </a:extLst>
          </p:cNvPr>
          <p:cNvPicPr>
            <a:picLocks noChangeAspect="1"/>
          </p:cNvPicPr>
          <p:nvPr/>
        </p:nvPicPr>
        <p:blipFill>
          <a:blip r:embed="rId15"/>
          <a:stretch>
            <a:fillRect/>
          </a:stretch>
        </p:blipFill>
        <p:spPr>
          <a:xfrm>
            <a:off x="8044053" y="584660"/>
            <a:ext cx="979268" cy="1238075"/>
          </a:xfrm>
          <a:prstGeom prst="rect">
            <a:avLst/>
          </a:prstGeom>
        </p:spPr>
      </p:pic>
    </p:spTree>
    <p:extLst>
      <p:ext uri="{BB962C8B-B14F-4D97-AF65-F5344CB8AC3E}">
        <p14:creationId xmlns:p14="http://schemas.microsoft.com/office/powerpoint/2010/main" val="12272881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26888" y="884738"/>
            <a:ext cx="11989407" cy="65829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4</a:t>
            </a:r>
            <a:r>
              <a:rPr lang="vi-VN" sz="3200" b="1">
                <a:solidFill>
                  <a:srgbClr val="000099"/>
                </a:solidFill>
                <a:ea typeface="Calibri" panose="020F0502020204030204" pitchFamily="34" charset="0"/>
                <a:cs typeface="Times New Roman" panose="02020603050405020304" pitchFamily="18" charset="0"/>
              </a:rPr>
              <a:t>. Tính chất</a:t>
            </a: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BF73E005-5F6D-4C4C-967F-CD9B3BE7D0AA}"/>
              </a:ext>
            </a:extLst>
          </p:cNvPr>
          <p:cNvSpPr txBox="1">
            <a:spLocks/>
          </p:cNvSpPr>
          <p:nvPr/>
        </p:nvSpPr>
        <p:spPr>
          <a:xfrm>
            <a:off x="159856" y="1553020"/>
            <a:ext cx="11955943" cy="4947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a:t>Tính chất (6):</a:t>
            </a:r>
          </a:p>
          <a:p>
            <a:pPr marL="0" lvl="0" indent="0">
              <a:buNone/>
            </a:pPr>
            <a:endParaRPr lang="en-US">
              <a:latin typeface="Chu Van An" panose="02020603050405020304" pitchFamily="18" charset="0"/>
              <a:ea typeface="Calibri" panose="020F0502020204030204" pitchFamily="34" charset="0"/>
            </a:endParaRPr>
          </a:p>
          <a:p>
            <a:pPr marL="457200">
              <a:lnSpc>
                <a:spcPct val="107000"/>
              </a:lnSpc>
              <a:spcBef>
                <a:spcPts val="0"/>
              </a:spcBef>
              <a:spcAft>
                <a:spcPts val="1200"/>
              </a:spcAft>
            </a:pPr>
            <a:r>
              <a:rPr lang="en-US">
                <a:latin typeface="Chu Van An" panose="02020603050405020304" pitchFamily="18" charset="0"/>
                <a:ea typeface="Calibri" panose="020F0502020204030204" pitchFamily="34" charset="0"/>
              </a:rPr>
              <a:t>Trong mỗi mặt phẳng, các kết quả đã biết của hình học phẳng đều đúng. </a:t>
            </a:r>
            <a:endParaRPr lang="en-US" sz="2800">
              <a:latin typeface="Calibri" panose="020F0502020204030204" pitchFamily="34" charset="0"/>
              <a:ea typeface="Calibri" panose="020F0502020204030204" pitchFamily="34" charset="0"/>
            </a:endParaRPr>
          </a:p>
          <a:p>
            <a:pPr marL="0" lvl="0" indent="0">
              <a:buNone/>
            </a:pPr>
            <a:endParaRPr lang="en-US"/>
          </a:p>
        </p:txBody>
      </p:sp>
    </p:spTree>
    <p:extLst>
      <p:ext uri="{BB962C8B-B14F-4D97-AF65-F5344CB8AC3E}">
        <p14:creationId xmlns:p14="http://schemas.microsoft.com/office/powerpoint/2010/main" val="40255623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5</a:t>
            </a:r>
            <a:r>
              <a:rPr lang="vi-VN" sz="3200" b="1">
                <a:solidFill>
                  <a:srgbClr val="000099"/>
                </a:solidFill>
                <a:ea typeface="Calibri" panose="020F0502020204030204" pitchFamily="34" charset="0"/>
                <a:cs typeface="Times New Roman" panose="02020603050405020304" pitchFamily="18" charset="0"/>
              </a:rPr>
              <a:t>. Cách xác định mặt phẳng</a:t>
            </a:r>
            <a:endParaRPr lang="en-US" sz="3200" b="1">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vi-VN" sz="3200" b="1">
              <a:solidFill>
                <a:srgbClr val="000099"/>
              </a:solidFill>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0B6B27DA-B5B1-4624-ACFD-F9B8285924B2}"/>
                  </a:ext>
                </a:extLst>
              </p:cNvPr>
              <p:cNvSpPr txBox="1">
                <a:spLocks/>
              </p:cNvSpPr>
              <p:nvPr/>
            </p:nvSpPr>
            <p:spPr>
              <a:xfrm>
                <a:off x="170229" y="1499781"/>
                <a:ext cx="11851542" cy="47623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a:p>
                <a:r>
                  <a:rPr lang="en-US"/>
                  <a:t>Theo tính chất 2 đã biết:</a:t>
                </a:r>
              </a:p>
              <a:p>
                <a:r>
                  <a:rPr lang="en-US"/>
                  <a:t>Một mặt phẳng được xác định nếu biết nó chứa ba điểm không thẳng hàng.</a:t>
                </a:r>
              </a:p>
              <a:p>
                <a:r>
                  <a:rPr lang="en-US"/>
                  <a:t>Mặt phẳng xác định bởi ba điềm </a:t>
                </a:r>
                <a14:m>
                  <m:oMath xmlns:m="http://schemas.openxmlformats.org/officeDocument/2006/math">
                    <m:r>
                      <a:rPr lang="en-US" i="1">
                        <a:latin typeface="Cambria Math" panose="02040503050406030204" pitchFamily="18" charset="0"/>
                      </a:rPr>
                      <m:t>𝐴</m:t>
                    </m:r>
                    <m:r>
                      <a:rPr lang="en-US">
                        <a:latin typeface="Cambria Math" panose="02040503050406030204" pitchFamily="18" charset="0"/>
                      </a:rPr>
                      <m:t>,</m:t>
                    </m:r>
                    <m:r>
                      <a:rPr lang="en-US" i="1">
                        <a:latin typeface="Cambria Math" panose="02040503050406030204" pitchFamily="18" charset="0"/>
                      </a:rPr>
                      <m:t>𝐵</m:t>
                    </m:r>
                    <m:r>
                      <a:rPr lang="en-US">
                        <a:latin typeface="Cambria Math" panose="02040503050406030204" pitchFamily="18" charset="0"/>
                      </a:rPr>
                      <m:t>,</m:t>
                    </m:r>
                    <m:r>
                      <a:rPr lang="en-US" i="1">
                        <a:latin typeface="Cambria Math" panose="02040503050406030204" pitchFamily="18" charset="0"/>
                      </a:rPr>
                      <m:t>𝐶</m:t>
                    </m:r>
                  </m:oMath>
                </a14:m>
                <a:r>
                  <a:rPr lang="en-US"/>
                  <a:t> không thẳng</a:t>
                </a:r>
                <a:br>
                  <a:rPr lang="en-US">
                    <a:ea typeface="Calibri" panose="020F0502020204030204" pitchFamily="34" charset="0"/>
                  </a:rPr>
                </a:br>
                <a:endParaRPr lang="en-US" sz="2800">
                  <a:latin typeface="Calibri" panose="020F0502020204030204" pitchFamily="34" charset="0"/>
                  <a:ea typeface="Calibri" panose="020F0502020204030204" pitchFamily="34" charset="0"/>
                </a:endParaRPr>
              </a:p>
            </p:txBody>
          </p:sp>
        </mc:Choice>
        <mc:Fallback xmlns="">
          <p:sp>
            <p:nvSpPr>
              <p:cNvPr id="10" name="Content Placeholder 2">
                <a:extLst>
                  <a:ext uri="{FF2B5EF4-FFF2-40B4-BE49-F238E27FC236}">
                    <a16:creationId xmlns:a16="http://schemas.microsoft.com/office/drawing/2014/main" id="{0B6B27DA-B5B1-4624-ACFD-F9B8285924B2}"/>
                  </a:ext>
                </a:extLst>
              </p:cNvPr>
              <p:cNvSpPr txBox="1">
                <a:spLocks noRot="1" noChangeAspect="1" noMove="1" noResize="1" noEditPoints="1" noAdjustHandles="1" noChangeArrowheads="1" noChangeShapeType="1" noTextEdit="1"/>
              </p:cNvSpPr>
              <p:nvPr/>
            </p:nvSpPr>
            <p:spPr>
              <a:xfrm>
                <a:off x="170229" y="1499781"/>
                <a:ext cx="11851542" cy="4762349"/>
              </a:xfrm>
              <a:prstGeom prst="rect">
                <a:avLst/>
              </a:prstGeom>
              <a:blipFill>
                <a:blip r:embed="rId2"/>
                <a:stretch>
                  <a:fillRect l="-1183" r="-257"/>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C509B682-CDA4-4662-892E-DB9E6C1FFB67}"/>
              </a:ext>
            </a:extLst>
          </p:cNvPr>
          <p:cNvPicPr>
            <a:picLocks noChangeAspect="1"/>
          </p:cNvPicPr>
          <p:nvPr/>
        </p:nvPicPr>
        <p:blipFill>
          <a:blip r:embed="rId3"/>
          <a:stretch>
            <a:fillRect/>
          </a:stretch>
        </p:blipFill>
        <p:spPr>
          <a:xfrm>
            <a:off x="5024599" y="5049253"/>
            <a:ext cx="2487357" cy="897693"/>
          </a:xfrm>
          <a:prstGeom prst="rect">
            <a:avLst/>
          </a:prstGeom>
        </p:spPr>
      </p:pic>
      <p:pic>
        <p:nvPicPr>
          <p:cNvPr id="8" name="Picture 7">
            <a:extLst>
              <a:ext uri="{FF2B5EF4-FFF2-40B4-BE49-F238E27FC236}">
                <a16:creationId xmlns:a16="http://schemas.microsoft.com/office/drawing/2014/main" id="{011F606E-235B-45A4-A2C3-CB0EC3DF209F}"/>
              </a:ext>
            </a:extLst>
          </p:cNvPr>
          <p:cNvPicPr>
            <a:picLocks noChangeAspect="1"/>
          </p:cNvPicPr>
          <p:nvPr/>
        </p:nvPicPr>
        <p:blipFill>
          <a:blip r:embed="rId4"/>
          <a:stretch>
            <a:fillRect/>
          </a:stretch>
        </p:blipFill>
        <p:spPr>
          <a:xfrm>
            <a:off x="5455313" y="1516112"/>
            <a:ext cx="1398493" cy="1325232"/>
          </a:xfrm>
          <a:prstGeom prst="rect">
            <a:avLst/>
          </a:prstGeom>
        </p:spPr>
      </p:pic>
    </p:spTree>
    <p:extLst>
      <p:ext uri="{BB962C8B-B14F-4D97-AF65-F5344CB8AC3E}">
        <p14:creationId xmlns:p14="http://schemas.microsoft.com/office/powerpoint/2010/main" val="42667693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wipe(up)">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wipe(up)">
                                      <p:cBhvr>
                                        <p:cTn id="22" dur="5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wipe(up)">
                                      <p:cBhvr>
                                        <p:cTn id="27" dur="500"/>
                                        <p:tgtEl>
                                          <p:spTgt spid="1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6</a:t>
            </a:r>
            <a:r>
              <a:rPr lang="vi-VN" sz="3200" b="1">
                <a:solidFill>
                  <a:srgbClr val="000099"/>
                </a:solidFill>
                <a:ea typeface="Calibri" panose="020F0502020204030204" pitchFamily="34" charset="0"/>
                <a:cs typeface="Times New Roman" panose="02020603050405020304" pitchFamily="18" charset="0"/>
              </a:rPr>
              <a:t>. Hình chóp và hình tứ diện</a:t>
            </a: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Content Placeholder 2">
                <a:extLst>
                  <a:ext uri="{FF2B5EF4-FFF2-40B4-BE49-F238E27FC236}">
                    <a16:creationId xmlns:a16="http://schemas.microsoft.com/office/drawing/2014/main" id="{BC9B76B9-B0E5-4A30-97C7-A368AE8A0A45}"/>
                  </a:ext>
                </a:extLst>
              </p:cNvPr>
              <p:cNvSpPr txBox="1">
                <a:spLocks/>
              </p:cNvSpPr>
              <p:nvPr/>
            </p:nvSpPr>
            <p:spPr>
              <a:xfrm>
                <a:off x="332142" y="1499781"/>
                <a:ext cx="11527715" cy="50006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a:t>Hình chóp</a:t>
                </a:r>
                <a:endParaRPr lang="en-US" sz="2800"/>
              </a:p>
              <a:p>
                <a:r>
                  <a:rPr lang="en-US" sz="2800"/>
                  <a:t>Cho đa giác lồi </a:t>
                </a: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a:latin typeface="Cambria Math" panose="02040503050406030204" pitchFamily="18" charset="0"/>
                          </a:rPr>
                          <m:t>1</m:t>
                        </m:r>
                      </m:sub>
                    </m:sSub>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a:latin typeface="Cambria Math" panose="02040503050406030204" pitchFamily="18" charset="0"/>
                          </a:rPr>
                          <m:t>2</m:t>
                        </m:r>
                      </m:sub>
                    </m:sSub>
                    <m:r>
                      <a:rPr lang="en-US" sz="2800">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i="1">
                            <a:latin typeface="Cambria Math" panose="02040503050406030204" pitchFamily="18" charset="0"/>
                          </a:rPr>
                          <m:t>𝑛</m:t>
                        </m:r>
                      </m:sub>
                    </m:sSub>
                  </m:oMath>
                </a14:m>
                <a:r>
                  <a:rPr lang="en-US" sz="2800"/>
                  <a:t> nằm trong mặt phẳng </a:t>
                </a:r>
                <a14:m>
                  <m:oMath xmlns:m="http://schemas.openxmlformats.org/officeDocument/2006/math">
                    <m:r>
                      <a:rPr lang="en-US" sz="2800">
                        <a:latin typeface="Cambria Math" panose="02040503050406030204" pitchFamily="18" charset="0"/>
                      </a:rPr>
                      <m:t>(</m:t>
                    </m:r>
                    <m:r>
                      <a:rPr lang="en-US" sz="2800" i="1">
                        <a:latin typeface="Cambria Math" panose="02040503050406030204" pitchFamily="18" charset="0"/>
                      </a:rPr>
                      <m:t>𝛼</m:t>
                    </m:r>
                    <m:r>
                      <a:rPr lang="en-US" sz="2800">
                        <a:latin typeface="Cambria Math" panose="02040503050406030204" pitchFamily="18" charset="0"/>
                      </a:rPr>
                      <m:t>)</m:t>
                    </m:r>
                  </m:oMath>
                </a14:m>
                <a:r>
                  <a:rPr lang="en-US" sz="2800"/>
                  <a:t> và điểm </a:t>
                </a:r>
                <a14:m>
                  <m:oMath xmlns:m="http://schemas.openxmlformats.org/officeDocument/2006/math">
                    <m:r>
                      <a:rPr lang="en-US" sz="2800" i="1">
                        <a:latin typeface="Cambria Math" panose="02040503050406030204" pitchFamily="18" charset="0"/>
                      </a:rPr>
                      <m:t>𝑆</m:t>
                    </m:r>
                  </m:oMath>
                </a14:m>
                <a:r>
                  <a:rPr lang="en-US" sz="2800"/>
                  <a:t> không thuộc </a:t>
                </a:r>
                <a14:m>
                  <m:oMath xmlns:m="http://schemas.openxmlformats.org/officeDocument/2006/math">
                    <m:r>
                      <a:rPr lang="en-US" sz="2800">
                        <a:latin typeface="Cambria Math" panose="02040503050406030204" pitchFamily="18" charset="0"/>
                      </a:rPr>
                      <m:t>(</m:t>
                    </m:r>
                    <m:r>
                      <a:rPr lang="en-US" sz="2800" i="1">
                        <a:latin typeface="Cambria Math" panose="02040503050406030204" pitchFamily="18" charset="0"/>
                      </a:rPr>
                      <m:t>𝛼</m:t>
                    </m:r>
                    <m:r>
                      <a:rPr lang="en-US" sz="2800">
                        <a:latin typeface="Cambria Math" panose="02040503050406030204" pitchFamily="18" charset="0"/>
                      </a:rPr>
                      <m:t>)</m:t>
                    </m:r>
                  </m:oMath>
                </a14:m>
                <a:r>
                  <a:rPr lang="en-US" sz="2800"/>
                  <a:t>. Nối </a:t>
                </a:r>
                <a14:m>
                  <m:oMath xmlns:m="http://schemas.openxmlformats.org/officeDocument/2006/math">
                    <m:r>
                      <a:rPr lang="en-US" sz="2800" i="1">
                        <a:latin typeface="Cambria Math" panose="02040503050406030204" pitchFamily="18" charset="0"/>
                      </a:rPr>
                      <m:t>𝑆</m:t>
                    </m:r>
                  </m:oMath>
                </a14:m>
                <a:r>
                  <a:rPr lang="en-US" sz="2800"/>
                  <a:t> với các đinh </a:t>
                </a: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a:latin typeface="Cambria Math" panose="02040503050406030204" pitchFamily="18" charset="0"/>
                          </a:rPr>
                          <m:t>1</m:t>
                        </m:r>
                      </m:sub>
                    </m:sSub>
                    <m:r>
                      <a:rPr lang="en-US" sz="2800">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a:latin typeface="Cambria Math" panose="02040503050406030204" pitchFamily="18" charset="0"/>
                          </a:rPr>
                          <m:t>2</m:t>
                        </m:r>
                      </m:sub>
                    </m:sSub>
                    <m:r>
                      <a:rPr lang="en-US" sz="2800">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i="1">
                            <a:latin typeface="Cambria Math" panose="02040503050406030204" pitchFamily="18" charset="0"/>
                          </a:rPr>
                          <m:t>𝑛</m:t>
                        </m:r>
                      </m:sub>
                    </m:sSub>
                  </m:oMath>
                </a14:m>
                <a:r>
                  <a:rPr lang="en-US" sz="2800"/>
                  <a:t> ta được </a:t>
                </a:r>
                <a14:m>
                  <m:oMath xmlns:m="http://schemas.openxmlformats.org/officeDocument/2006/math">
                    <m:r>
                      <a:rPr lang="en-US" sz="2800" i="1">
                        <a:latin typeface="Cambria Math" panose="02040503050406030204" pitchFamily="18" charset="0"/>
                      </a:rPr>
                      <m:t>𝑛</m:t>
                    </m:r>
                  </m:oMath>
                </a14:m>
                <a:r>
                  <a:rPr lang="en-US" sz="2800"/>
                  <a:t> tam giác </a:t>
                </a:r>
              </a:p>
              <a:p>
                <a14:m>
                  <m:oMath xmlns:m="http://schemas.openxmlformats.org/officeDocument/2006/math">
                    <m:r>
                      <a:rPr lang="en-US" sz="2800" i="1">
                        <a:latin typeface="Cambria Math" panose="02040503050406030204" pitchFamily="18" charset="0"/>
                      </a:rPr>
                      <m:t>𝑆</m:t>
                    </m:r>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a:latin typeface="Cambria Math" panose="02040503050406030204" pitchFamily="18" charset="0"/>
                          </a:rPr>
                          <m:t>1</m:t>
                        </m:r>
                      </m:sub>
                    </m:sSub>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a:latin typeface="Cambria Math" panose="02040503050406030204" pitchFamily="18" charset="0"/>
                          </a:rPr>
                          <m:t>2</m:t>
                        </m:r>
                      </m:sub>
                    </m:sSub>
                    <m:r>
                      <a:rPr lang="en-US" sz="2800">
                        <a:latin typeface="Cambria Math" panose="02040503050406030204" pitchFamily="18" charset="0"/>
                      </a:rPr>
                      <m:t>,</m:t>
                    </m:r>
                    <m:r>
                      <a:rPr lang="en-US" sz="2800" i="1">
                        <a:latin typeface="Cambria Math" panose="02040503050406030204" pitchFamily="18" charset="0"/>
                      </a:rPr>
                      <m:t>𝑆</m:t>
                    </m:r>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a:latin typeface="Cambria Math" panose="02040503050406030204" pitchFamily="18" charset="0"/>
                          </a:rPr>
                          <m:t>2</m:t>
                        </m:r>
                      </m:sub>
                    </m:sSub>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a:latin typeface="Cambria Math" panose="02040503050406030204" pitchFamily="18" charset="0"/>
                          </a:rPr>
                          <m:t>3</m:t>
                        </m:r>
                      </m:sub>
                    </m:sSub>
                    <m:r>
                      <a:rPr lang="en-US" sz="2800">
                        <a:latin typeface="Cambria Math" panose="02040503050406030204" pitchFamily="18" charset="0"/>
                      </a:rPr>
                      <m:t>,…,</m:t>
                    </m:r>
                    <m:r>
                      <a:rPr lang="en-US" sz="2800" i="1">
                        <a:latin typeface="Cambria Math" panose="02040503050406030204" pitchFamily="18" charset="0"/>
                      </a:rPr>
                      <m:t>𝑆</m:t>
                    </m:r>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i="1">
                            <a:latin typeface="Cambria Math" panose="02040503050406030204" pitchFamily="18" charset="0"/>
                          </a:rPr>
                          <m:t>𝑛</m:t>
                        </m:r>
                      </m:sub>
                    </m:sSub>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a:latin typeface="Cambria Math" panose="02040503050406030204" pitchFamily="18" charset="0"/>
                          </a:rPr>
                          <m:t>1</m:t>
                        </m:r>
                      </m:sub>
                    </m:sSub>
                  </m:oMath>
                </a14:m>
                <a:r>
                  <a:rPr lang="en-US" sz="2800"/>
                  <a:t>. Hình tạo bởi </a:t>
                </a:r>
                <a14:m>
                  <m:oMath xmlns:m="http://schemas.openxmlformats.org/officeDocument/2006/math">
                    <m:r>
                      <a:rPr lang="en-US" sz="2800" i="1">
                        <a:latin typeface="Cambria Math" panose="02040503050406030204" pitchFamily="18" charset="0"/>
                      </a:rPr>
                      <m:t>𝑛</m:t>
                    </m:r>
                  </m:oMath>
                </a14:m>
                <a:r>
                  <a:rPr lang="en-US" sz="2800"/>
                  <a:t> tam giác đó và đa giác </a:t>
                </a: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a:latin typeface="Cambria Math" panose="02040503050406030204" pitchFamily="18" charset="0"/>
                          </a:rPr>
                          <m:t>1</m:t>
                        </m:r>
                      </m:sub>
                    </m:sSub>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a:latin typeface="Cambria Math" panose="02040503050406030204" pitchFamily="18" charset="0"/>
                          </a:rPr>
                          <m:t>2</m:t>
                        </m:r>
                      </m:sub>
                    </m:sSub>
                    <m:r>
                      <a:rPr lang="en-US" sz="2800">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i="1">
                            <a:latin typeface="Cambria Math" panose="02040503050406030204" pitchFamily="18" charset="0"/>
                          </a:rPr>
                          <m:t>𝑛</m:t>
                        </m:r>
                      </m:sub>
                    </m:sSub>
                  </m:oMath>
                </a14:m>
                <a:r>
                  <a:rPr lang="en-US" sz="2800"/>
                  <a:t> được gọi là hình chóp, kí hiệu S. </a:t>
                </a: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a:latin typeface="Cambria Math" panose="02040503050406030204" pitchFamily="18" charset="0"/>
                          </a:rPr>
                          <m:t>1</m:t>
                        </m:r>
                      </m:sub>
                    </m:sSub>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a:latin typeface="Cambria Math" panose="02040503050406030204" pitchFamily="18" charset="0"/>
                          </a:rPr>
                          <m:t>2</m:t>
                        </m:r>
                      </m:sub>
                    </m:sSub>
                    <m:r>
                      <a:rPr lang="en-US" sz="2800">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i="1">
                            <a:latin typeface="Cambria Math" panose="02040503050406030204" pitchFamily="18" charset="0"/>
                          </a:rPr>
                          <m:t>𝑛</m:t>
                        </m:r>
                      </m:sub>
                    </m:sSub>
                  </m:oMath>
                </a14:m>
                <a:endParaRPr lang="en-US" sz="2800"/>
              </a:p>
              <a:p>
                <a:r>
                  <a:rPr lang="en-US" sz="2800"/>
                  <a:t>Trong hình chóp </a:t>
                </a:r>
                <a14:m>
                  <m:oMath xmlns:m="http://schemas.openxmlformats.org/officeDocument/2006/math">
                    <m:r>
                      <a:rPr lang="en-US" sz="2800" i="1">
                        <a:latin typeface="Cambria Math" panose="02040503050406030204" pitchFamily="18" charset="0"/>
                      </a:rPr>
                      <m:t>𝑆</m:t>
                    </m:r>
                    <m:r>
                      <a:rPr lang="en-US" sz="2800">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a:latin typeface="Cambria Math" panose="02040503050406030204" pitchFamily="18" charset="0"/>
                          </a:rPr>
                          <m:t>1</m:t>
                        </m:r>
                      </m:sub>
                    </m:sSub>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a:latin typeface="Cambria Math" panose="02040503050406030204" pitchFamily="18" charset="0"/>
                          </a:rPr>
                          <m:t>2</m:t>
                        </m:r>
                      </m:sub>
                    </m:sSub>
                    <m:r>
                      <a:rPr lang="en-US" sz="2800">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i="1">
                            <a:latin typeface="Cambria Math" panose="02040503050406030204" pitchFamily="18" charset="0"/>
                          </a:rPr>
                          <m:t>𝑛</m:t>
                        </m:r>
                      </m:sub>
                    </m:sSub>
                  </m:oMath>
                </a14:m>
                <a:r>
                  <a:rPr lang="en-US" sz="2800"/>
                  <a:t>, ta gọi:</a:t>
                </a:r>
              </a:p>
              <a:p>
                <a:r>
                  <a:rPr lang="en-US" sz="2400"/>
                  <a:t>Điểm </a:t>
                </a:r>
                <a14:m>
                  <m:oMath xmlns:m="http://schemas.openxmlformats.org/officeDocument/2006/math">
                    <m:r>
                      <a:rPr lang="en-US" sz="2400" i="1">
                        <a:latin typeface="Cambria Math" panose="02040503050406030204" pitchFamily="18" charset="0"/>
                      </a:rPr>
                      <m:t>𝑆</m:t>
                    </m:r>
                  </m:oMath>
                </a14:m>
                <a:r>
                  <a:rPr lang="en-US" sz="2400"/>
                  <a:t> là đỉnh</a:t>
                </a:r>
              </a:p>
              <a:p>
                <a:r>
                  <a:rPr lang="en-US" sz="2400"/>
                  <a:t>Các tam giác </a:t>
                </a:r>
                <a14:m>
                  <m:oMath xmlns:m="http://schemas.openxmlformats.org/officeDocument/2006/math">
                    <m:r>
                      <a:rPr lang="en-US" sz="2400" i="1">
                        <a:latin typeface="Cambria Math" panose="02040503050406030204" pitchFamily="18" charset="0"/>
                      </a:rPr>
                      <m:t>𝑆</m:t>
                    </m:r>
                    <m:sSub>
                      <m:sSubPr>
                        <m:ctrlPr>
                          <a:rPr lang="en-US" sz="2400" i="1">
                            <a:latin typeface="Cambria Math" panose="02040503050406030204" pitchFamily="18" charset="0"/>
                          </a:rPr>
                        </m:ctrlPr>
                      </m:sSubPr>
                      <m:e>
                        <m:r>
                          <a:rPr lang="en-US" sz="2400" i="1">
                            <a:latin typeface="Cambria Math" panose="02040503050406030204" pitchFamily="18" charset="0"/>
                          </a:rPr>
                          <m:t>𝐴</m:t>
                        </m:r>
                      </m:e>
                      <m:sub>
                        <m:r>
                          <a:rPr lang="en-US" sz="2400">
                            <a:latin typeface="Cambria Math" panose="02040503050406030204" pitchFamily="18" charset="0"/>
                          </a:rPr>
                          <m:t>1</m:t>
                        </m:r>
                      </m:sub>
                    </m:sSub>
                    <m:sSub>
                      <m:sSubPr>
                        <m:ctrlPr>
                          <a:rPr lang="en-US" sz="2400" i="1">
                            <a:latin typeface="Cambria Math" panose="02040503050406030204" pitchFamily="18" charset="0"/>
                          </a:rPr>
                        </m:ctrlPr>
                      </m:sSubPr>
                      <m:e>
                        <m:r>
                          <a:rPr lang="en-US" sz="2400" i="1">
                            <a:latin typeface="Cambria Math" panose="02040503050406030204" pitchFamily="18" charset="0"/>
                          </a:rPr>
                          <m:t>𝐴</m:t>
                        </m:r>
                      </m:e>
                      <m:sub>
                        <m:r>
                          <a:rPr lang="en-US" sz="2400">
                            <a:latin typeface="Cambria Math" panose="02040503050406030204" pitchFamily="18" charset="0"/>
                          </a:rPr>
                          <m:t>2</m:t>
                        </m:r>
                      </m:sub>
                    </m:sSub>
                    <m:r>
                      <a:rPr lang="en-US" sz="2400">
                        <a:latin typeface="Cambria Math" panose="02040503050406030204" pitchFamily="18" charset="0"/>
                      </a:rPr>
                      <m:t>,</m:t>
                    </m:r>
                    <m:r>
                      <a:rPr lang="en-US" sz="2400" i="1">
                        <a:latin typeface="Cambria Math" panose="02040503050406030204" pitchFamily="18" charset="0"/>
                      </a:rPr>
                      <m:t>𝑆</m:t>
                    </m:r>
                    <m:sSub>
                      <m:sSubPr>
                        <m:ctrlPr>
                          <a:rPr lang="en-US" sz="2400" i="1">
                            <a:latin typeface="Cambria Math" panose="02040503050406030204" pitchFamily="18" charset="0"/>
                          </a:rPr>
                        </m:ctrlPr>
                      </m:sSubPr>
                      <m:e>
                        <m:r>
                          <a:rPr lang="en-US" sz="2400" i="1">
                            <a:latin typeface="Cambria Math" panose="02040503050406030204" pitchFamily="18" charset="0"/>
                          </a:rPr>
                          <m:t>𝐴</m:t>
                        </m:r>
                      </m:e>
                      <m:sub>
                        <m:r>
                          <a:rPr lang="en-US" sz="2400">
                            <a:latin typeface="Cambria Math" panose="02040503050406030204" pitchFamily="18" charset="0"/>
                          </a:rPr>
                          <m:t>2</m:t>
                        </m:r>
                      </m:sub>
                    </m:sSub>
                    <m:sSub>
                      <m:sSubPr>
                        <m:ctrlPr>
                          <a:rPr lang="en-US" sz="2400" i="1">
                            <a:latin typeface="Cambria Math" panose="02040503050406030204" pitchFamily="18" charset="0"/>
                          </a:rPr>
                        </m:ctrlPr>
                      </m:sSubPr>
                      <m:e>
                        <m:r>
                          <a:rPr lang="en-US" sz="2400" i="1">
                            <a:latin typeface="Cambria Math" panose="02040503050406030204" pitchFamily="18" charset="0"/>
                          </a:rPr>
                          <m:t>𝐴</m:t>
                        </m:r>
                      </m:e>
                      <m:sub>
                        <m:r>
                          <a:rPr lang="en-US" sz="2400">
                            <a:latin typeface="Cambria Math" panose="02040503050406030204" pitchFamily="18" charset="0"/>
                          </a:rPr>
                          <m:t>3</m:t>
                        </m:r>
                      </m:sub>
                    </m:sSub>
                    <m:r>
                      <a:rPr lang="en-US" sz="2400">
                        <a:latin typeface="Cambria Math" panose="02040503050406030204" pitchFamily="18" charset="0"/>
                      </a:rPr>
                      <m:t>,…,</m:t>
                    </m:r>
                    <m:r>
                      <a:rPr lang="en-US" sz="2400" i="1">
                        <a:latin typeface="Cambria Math" panose="02040503050406030204" pitchFamily="18" charset="0"/>
                      </a:rPr>
                      <m:t>𝑆</m:t>
                    </m:r>
                    <m:sSub>
                      <m:sSubPr>
                        <m:ctrlPr>
                          <a:rPr lang="en-US" sz="2400" i="1">
                            <a:latin typeface="Cambria Math" panose="02040503050406030204" pitchFamily="18" charset="0"/>
                          </a:rPr>
                        </m:ctrlPr>
                      </m:sSubPr>
                      <m:e>
                        <m:r>
                          <a:rPr lang="en-US" sz="2400" i="1">
                            <a:latin typeface="Cambria Math" panose="02040503050406030204" pitchFamily="18" charset="0"/>
                          </a:rPr>
                          <m:t>𝐴</m:t>
                        </m:r>
                      </m:e>
                      <m:sub>
                        <m:r>
                          <a:rPr lang="en-US" sz="2400" i="1">
                            <a:latin typeface="Cambria Math" panose="02040503050406030204" pitchFamily="18" charset="0"/>
                          </a:rPr>
                          <m:t>𝑛</m:t>
                        </m:r>
                      </m:sub>
                    </m:sSub>
                    <m:sSub>
                      <m:sSubPr>
                        <m:ctrlPr>
                          <a:rPr lang="en-US" sz="2400" i="1">
                            <a:latin typeface="Cambria Math" panose="02040503050406030204" pitchFamily="18" charset="0"/>
                          </a:rPr>
                        </m:ctrlPr>
                      </m:sSubPr>
                      <m:e>
                        <m:r>
                          <a:rPr lang="en-US" sz="2400" i="1">
                            <a:latin typeface="Cambria Math" panose="02040503050406030204" pitchFamily="18" charset="0"/>
                          </a:rPr>
                          <m:t>𝐴</m:t>
                        </m:r>
                      </m:e>
                      <m:sub>
                        <m:r>
                          <a:rPr lang="en-US" sz="2400">
                            <a:latin typeface="Cambria Math" panose="02040503050406030204" pitchFamily="18" charset="0"/>
                          </a:rPr>
                          <m:t>1</m:t>
                        </m:r>
                      </m:sub>
                    </m:sSub>
                  </m:oMath>
                </a14:m>
                <a:r>
                  <a:rPr lang="en-US" sz="2400"/>
                  <a:t> là các măt bên;</a:t>
                </a:r>
              </a:p>
              <a:p>
                <a:r>
                  <a:rPr lang="en-US" sz="2400"/>
                  <a:t>Đa giác </a:t>
                </a:r>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𝐴</m:t>
                        </m:r>
                      </m:e>
                      <m:sub>
                        <m:r>
                          <a:rPr lang="en-US" sz="2400">
                            <a:latin typeface="Cambria Math" panose="02040503050406030204" pitchFamily="18" charset="0"/>
                          </a:rPr>
                          <m:t>1</m:t>
                        </m:r>
                      </m:sub>
                    </m:sSub>
                    <m:sSub>
                      <m:sSubPr>
                        <m:ctrlPr>
                          <a:rPr lang="en-US" sz="2400" i="1">
                            <a:latin typeface="Cambria Math" panose="02040503050406030204" pitchFamily="18" charset="0"/>
                          </a:rPr>
                        </m:ctrlPr>
                      </m:sSubPr>
                      <m:e>
                        <m:r>
                          <a:rPr lang="en-US" sz="2400" i="1">
                            <a:latin typeface="Cambria Math" panose="02040503050406030204" pitchFamily="18" charset="0"/>
                          </a:rPr>
                          <m:t>𝐴</m:t>
                        </m:r>
                      </m:e>
                      <m:sub>
                        <m:r>
                          <a:rPr lang="en-US" sz="2400">
                            <a:latin typeface="Cambria Math" panose="02040503050406030204" pitchFamily="18" charset="0"/>
                          </a:rPr>
                          <m:t>2</m:t>
                        </m:r>
                      </m:sub>
                    </m:sSub>
                    <m:r>
                      <a:rPr lang="en-US" sz="2400">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𝐴</m:t>
                        </m:r>
                      </m:e>
                      <m:sub>
                        <m:r>
                          <a:rPr lang="en-US" sz="2400" i="1">
                            <a:latin typeface="Cambria Math" panose="02040503050406030204" pitchFamily="18" charset="0"/>
                          </a:rPr>
                          <m:t>𝑛</m:t>
                        </m:r>
                      </m:sub>
                    </m:sSub>
                  </m:oMath>
                </a14:m>
                <a:r>
                  <a:rPr lang="en-US" sz="2400"/>
                  <a:t> là măt đáy;</a:t>
                </a:r>
              </a:p>
              <a:p>
                <a:r>
                  <a:rPr lang="en-US" sz="2400"/>
                  <a:t>Các đoạn thẳng </a:t>
                </a:r>
                <a14:m>
                  <m:oMath xmlns:m="http://schemas.openxmlformats.org/officeDocument/2006/math">
                    <m:r>
                      <a:rPr lang="en-US" sz="2400" i="1">
                        <a:latin typeface="Cambria Math" panose="02040503050406030204" pitchFamily="18" charset="0"/>
                      </a:rPr>
                      <m:t>𝑆</m:t>
                    </m:r>
                    <m:sSub>
                      <m:sSubPr>
                        <m:ctrlPr>
                          <a:rPr lang="en-US" sz="2400" i="1">
                            <a:latin typeface="Cambria Math" panose="02040503050406030204" pitchFamily="18" charset="0"/>
                          </a:rPr>
                        </m:ctrlPr>
                      </m:sSubPr>
                      <m:e>
                        <m:r>
                          <a:rPr lang="en-US" sz="2400" i="1">
                            <a:latin typeface="Cambria Math" panose="02040503050406030204" pitchFamily="18" charset="0"/>
                          </a:rPr>
                          <m:t>𝐴</m:t>
                        </m:r>
                      </m:e>
                      <m:sub>
                        <m:r>
                          <a:rPr lang="en-US" sz="2400">
                            <a:latin typeface="Cambria Math" panose="02040503050406030204" pitchFamily="18" charset="0"/>
                          </a:rPr>
                          <m:t>1</m:t>
                        </m:r>
                      </m:sub>
                    </m:sSub>
                    <m:r>
                      <a:rPr lang="en-US" sz="2400">
                        <a:latin typeface="Cambria Math" panose="02040503050406030204" pitchFamily="18" charset="0"/>
                      </a:rPr>
                      <m:t>,</m:t>
                    </m:r>
                    <m:r>
                      <a:rPr lang="en-US" sz="2400" i="1">
                        <a:latin typeface="Cambria Math" panose="02040503050406030204" pitchFamily="18" charset="0"/>
                      </a:rPr>
                      <m:t>𝑆</m:t>
                    </m:r>
                    <m:sSub>
                      <m:sSubPr>
                        <m:ctrlPr>
                          <a:rPr lang="en-US" sz="2400" i="1">
                            <a:latin typeface="Cambria Math" panose="02040503050406030204" pitchFamily="18" charset="0"/>
                          </a:rPr>
                        </m:ctrlPr>
                      </m:sSubPr>
                      <m:e>
                        <m:r>
                          <a:rPr lang="en-US" sz="2400" i="1">
                            <a:latin typeface="Cambria Math" panose="02040503050406030204" pitchFamily="18" charset="0"/>
                          </a:rPr>
                          <m:t>𝐴</m:t>
                        </m:r>
                      </m:e>
                      <m:sub>
                        <m:r>
                          <a:rPr lang="en-US" sz="2400">
                            <a:latin typeface="Cambria Math" panose="02040503050406030204" pitchFamily="18" charset="0"/>
                          </a:rPr>
                          <m:t>2</m:t>
                        </m:r>
                      </m:sub>
                    </m:sSub>
                    <m:r>
                      <a:rPr lang="en-US" sz="2400">
                        <a:latin typeface="Cambria Math" panose="02040503050406030204" pitchFamily="18" charset="0"/>
                      </a:rPr>
                      <m:t>,…,</m:t>
                    </m:r>
                    <m:r>
                      <a:rPr lang="en-US" sz="2400" i="1">
                        <a:latin typeface="Cambria Math" panose="02040503050406030204" pitchFamily="18" charset="0"/>
                      </a:rPr>
                      <m:t>𝑆</m:t>
                    </m:r>
                    <m:sSub>
                      <m:sSubPr>
                        <m:ctrlPr>
                          <a:rPr lang="en-US" sz="2400" i="1">
                            <a:latin typeface="Cambria Math" panose="02040503050406030204" pitchFamily="18" charset="0"/>
                          </a:rPr>
                        </m:ctrlPr>
                      </m:sSubPr>
                      <m:e>
                        <m:r>
                          <a:rPr lang="en-US" sz="2400" i="1">
                            <a:latin typeface="Cambria Math" panose="02040503050406030204" pitchFamily="18" charset="0"/>
                          </a:rPr>
                          <m:t>𝐴</m:t>
                        </m:r>
                      </m:e>
                      <m:sub>
                        <m:r>
                          <a:rPr lang="en-US" sz="2400" i="1">
                            <a:latin typeface="Cambria Math" panose="02040503050406030204" pitchFamily="18" charset="0"/>
                          </a:rPr>
                          <m:t>𝑛</m:t>
                        </m:r>
                      </m:sub>
                    </m:sSub>
                  </m:oMath>
                </a14:m>
                <a:r>
                  <a:rPr lang="en-US" sz="2400"/>
                  <a:t> là các canh bên;</a:t>
                </a:r>
              </a:p>
              <a:p>
                <a:r>
                  <a:rPr lang="en-US" sz="2400"/>
                  <a:t>Các cạnh của đa giác </a:t>
                </a:r>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𝐴</m:t>
                        </m:r>
                      </m:e>
                      <m:sub>
                        <m:r>
                          <a:rPr lang="en-US" sz="2400">
                            <a:latin typeface="Cambria Math" panose="02040503050406030204" pitchFamily="18" charset="0"/>
                          </a:rPr>
                          <m:t>1</m:t>
                        </m:r>
                      </m:sub>
                    </m:sSub>
                    <m:sSub>
                      <m:sSubPr>
                        <m:ctrlPr>
                          <a:rPr lang="en-US" sz="2400" i="1">
                            <a:latin typeface="Cambria Math" panose="02040503050406030204" pitchFamily="18" charset="0"/>
                          </a:rPr>
                        </m:ctrlPr>
                      </m:sSubPr>
                      <m:e>
                        <m:r>
                          <a:rPr lang="en-US" sz="2400" i="1">
                            <a:latin typeface="Cambria Math" panose="02040503050406030204" pitchFamily="18" charset="0"/>
                          </a:rPr>
                          <m:t>𝐴</m:t>
                        </m:r>
                      </m:e>
                      <m:sub>
                        <m:r>
                          <a:rPr lang="en-US" sz="2400">
                            <a:latin typeface="Cambria Math" panose="02040503050406030204" pitchFamily="18" charset="0"/>
                          </a:rPr>
                          <m:t>2</m:t>
                        </m:r>
                      </m:sub>
                    </m:sSub>
                    <m:r>
                      <a:rPr lang="en-US" sz="2400">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𝐴</m:t>
                        </m:r>
                      </m:e>
                      <m:sub>
                        <m:r>
                          <a:rPr lang="en-US" sz="2400" i="1">
                            <a:latin typeface="Cambria Math" panose="02040503050406030204" pitchFamily="18" charset="0"/>
                          </a:rPr>
                          <m:t>𝑛</m:t>
                        </m:r>
                      </m:sub>
                    </m:sSub>
                  </m:oMath>
                </a14:m>
                <a:r>
                  <a:rPr lang="en-US" sz="2400"/>
                  <a:t> là các canh dáy.</a:t>
                </a:r>
              </a:p>
              <a:p>
                <a:endParaRPr lang="en-US" sz="2800">
                  <a:latin typeface="Calibri" panose="020F0502020204030204" pitchFamily="34" charset="0"/>
                  <a:ea typeface="Calibri" panose="020F0502020204030204" pitchFamily="34" charset="0"/>
                </a:endParaRPr>
              </a:p>
            </p:txBody>
          </p:sp>
        </mc:Choice>
        <mc:Fallback xmlns="">
          <p:sp>
            <p:nvSpPr>
              <p:cNvPr id="8" name="Content Placeholder 2">
                <a:extLst>
                  <a:ext uri="{FF2B5EF4-FFF2-40B4-BE49-F238E27FC236}">
                    <a16:creationId xmlns:a16="http://schemas.microsoft.com/office/drawing/2014/main" id="{BC9B76B9-B0E5-4A30-97C7-A368AE8A0A45}"/>
                  </a:ext>
                </a:extLst>
              </p:cNvPr>
              <p:cNvSpPr txBox="1">
                <a:spLocks noRot="1" noChangeAspect="1" noMove="1" noResize="1" noEditPoints="1" noAdjustHandles="1" noChangeArrowheads="1" noChangeShapeType="1" noTextEdit="1"/>
              </p:cNvSpPr>
              <p:nvPr/>
            </p:nvSpPr>
            <p:spPr>
              <a:xfrm>
                <a:off x="332142" y="1499781"/>
                <a:ext cx="11527715" cy="5000636"/>
              </a:xfrm>
              <a:prstGeom prst="rect">
                <a:avLst/>
              </a:prstGeom>
              <a:blipFill>
                <a:blip r:embed="rId2"/>
                <a:stretch>
                  <a:fillRect l="-951" t="-2073" b="-4024"/>
                </a:stretch>
              </a:blipFill>
            </p:spPr>
            <p:txBody>
              <a:bodyPr/>
              <a:lstStyle/>
              <a:p>
                <a:r>
                  <a:rPr lang="en-US">
                    <a:noFill/>
                  </a:rPr>
                  <a:t> </a:t>
                </a:r>
              </a:p>
            </p:txBody>
          </p:sp>
        </mc:Fallback>
      </mc:AlternateContent>
    </p:spTree>
    <p:extLst>
      <p:ext uri="{BB962C8B-B14F-4D97-AF65-F5344CB8AC3E}">
        <p14:creationId xmlns:p14="http://schemas.microsoft.com/office/powerpoint/2010/main" val="39597013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up)">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up)">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wipe(up)">
                                      <p:cBhvr>
                                        <p:cTn id="22" dur="500"/>
                                        <p:tgtEl>
                                          <p:spTgt spid="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wipe(up)">
                                      <p:cBhvr>
                                        <p:cTn id="27" dur="500"/>
                                        <p:tgtEl>
                                          <p:spTgt spid="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8">
                                            <p:txEl>
                                              <p:pRg st="4" end="4"/>
                                            </p:txEl>
                                          </p:spTgt>
                                        </p:tgtEl>
                                        <p:attrNameLst>
                                          <p:attrName>style.visibility</p:attrName>
                                        </p:attrNameLst>
                                      </p:cBhvr>
                                      <p:to>
                                        <p:strVal val="visible"/>
                                      </p:to>
                                    </p:set>
                                    <p:animEffect transition="in" filter="wipe(up)">
                                      <p:cBhvr>
                                        <p:cTn id="32" dur="500"/>
                                        <p:tgtEl>
                                          <p:spTgt spid="8">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8">
                                            <p:txEl>
                                              <p:pRg st="5" end="5"/>
                                            </p:txEl>
                                          </p:spTgt>
                                        </p:tgtEl>
                                        <p:attrNameLst>
                                          <p:attrName>style.visibility</p:attrName>
                                        </p:attrNameLst>
                                      </p:cBhvr>
                                      <p:to>
                                        <p:strVal val="visible"/>
                                      </p:to>
                                    </p:set>
                                    <p:animEffect transition="in" filter="wipe(up)">
                                      <p:cBhvr>
                                        <p:cTn id="37" dur="500"/>
                                        <p:tgtEl>
                                          <p:spTgt spid="8">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8">
                                            <p:txEl>
                                              <p:pRg st="6" end="6"/>
                                            </p:txEl>
                                          </p:spTgt>
                                        </p:tgtEl>
                                        <p:attrNameLst>
                                          <p:attrName>style.visibility</p:attrName>
                                        </p:attrNameLst>
                                      </p:cBhvr>
                                      <p:to>
                                        <p:strVal val="visible"/>
                                      </p:to>
                                    </p:set>
                                    <p:animEffect transition="in" filter="wipe(up)">
                                      <p:cBhvr>
                                        <p:cTn id="42" dur="500"/>
                                        <p:tgtEl>
                                          <p:spTgt spid="8">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8">
                                            <p:txEl>
                                              <p:pRg st="7" end="7"/>
                                            </p:txEl>
                                          </p:spTgt>
                                        </p:tgtEl>
                                        <p:attrNameLst>
                                          <p:attrName>style.visibility</p:attrName>
                                        </p:attrNameLst>
                                      </p:cBhvr>
                                      <p:to>
                                        <p:strVal val="visible"/>
                                      </p:to>
                                    </p:set>
                                    <p:animEffect transition="in" filter="wipe(up)">
                                      <p:cBhvr>
                                        <p:cTn id="47" dur="500"/>
                                        <p:tgtEl>
                                          <p:spTgt spid="8">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8">
                                            <p:txEl>
                                              <p:pRg st="8" end="8"/>
                                            </p:txEl>
                                          </p:spTgt>
                                        </p:tgtEl>
                                        <p:attrNameLst>
                                          <p:attrName>style.visibility</p:attrName>
                                        </p:attrNameLst>
                                      </p:cBhvr>
                                      <p:to>
                                        <p:strVal val="visible"/>
                                      </p:to>
                                    </p:set>
                                    <p:animEffect transition="in" filter="wipe(up)">
                                      <p:cBhvr>
                                        <p:cTn id="52" dur="5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6</a:t>
            </a:r>
            <a:r>
              <a:rPr lang="vi-VN" sz="3200" b="1">
                <a:solidFill>
                  <a:srgbClr val="000099"/>
                </a:solidFill>
                <a:ea typeface="Calibri" panose="020F0502020204030204" pitchFamily="34" charset="0"/>
                <a:cs typeface="Times New Roman" panose="02020603050405020304" pitchFamily="18" charset="0"/>
              </a:rPr>
              <a:t>. Hình chóp và hình tứ diện</a:t>
            </a: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BC9B76B9-B0E5-4A30-97C7-A368AE8A0A45}"/>
              </a:ext>
            </a:extLst>
          </p:cNvPr>
          <p:cNvSpPr txBox="1">
            <a:spLocks/>
          </p:cNvSpPr>
          <p:nvPr/>
        </p:nvSpPr>
        <p:spPr>
          <a:xfrm>
            <a:off x="332142" y="1499781"/>
            <a:ext cx="11527715" cy="50006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Ta gọi hình chóp có đáy tam giác, tứ giác, ngũ giác, ... lần lượt là hình chóp tam giác,</a:t>
            </a:r>
          </a:p>
          <a:p>
            <a:endParaRPr lang="en-US" sz="2800">
              <a:latin typeface="Calibri" panose="020F0502020204030204" pitchFamily="34" charset="0"/>
              <a:ea typeface="Calibri" panose="020F0502020204030204" pitchFamily="34" charset="0"/>
            </a:endParaRPr>
          </a:p>
        </p:txBody>
      </p:sp>
      <p:pic>
        <p:nvPicPr>
          <p:cNvPr id="2" name="Picture 1">
            <a:extLst>
              <a:ext uri="{FF2B5EF4-FFF2-40B4-BE49-F238E27FC236}">
                <a16:creationId xmlns:a16="http://schemas.microsoft.com/office/drawing/2014/main" id="{771361F1-2CA3-4E8E-82F8-33BB9A22983C}"/>
              </a:ext>
            </a:extLst>
          </p:cNvPr>
          <p:cNvPicPr>
            <a:picLocks noChangeAspect="1"/>
          </p:cNvPicPr>
          <p:nvPr/>
        </p:nvPicPr>
        <p:blipFill>
          <a:blip r:embed="rId2"/>
          <a:stretch>
            <a:fillRect/>
          </a:stretch>
        </p:blipFill>
        <p:spPr>
          <a:xfrm>
            <a:off x="3832412" y="3103331"/>
            <a:ext cx="4709934" cy="1893030"/>
          </a:xfrm>
          <a:prstGeom prst="rect">
            <a:avLst/>
          </a:prstGeom>
        </p:spPr>
      </p:pic>
    </p:spTree>
    <p:extLst>
      <p:ext uri="{BB962C8B-B14F-4D97-AF65-F5344CB8AC3E}">
        <p14:creationId xmlns:p14="http://schemas.microsoft.com/office/powerpoint/2010/main" val="42800686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up)">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6</a:t>
            </a:r>
            <a:r>
              <a:rPr lang="vi-VN" sz="3200" b="1">
                <a:solidFill>
                  <a:srgbClr val="000099"/>
                </a:solidFill>
                <a:ea typeface="Calibri" panose="020F0502020204030204" pitchFamily="34" charset="0"/>
                <a:cs typeface="Times New Roman" panose="02020603050405020304" pitchFamily="18" charset="0"/>
              </a:rPr>
              <a:t>. Hình chóp và hình tứ diện</a:t>
            </a: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Content Placeholder 2">
                <a:extLst>
                  <a:ext uri="{FF2B5EF4-FFF2-40B4-BE49-F238E27FC236}">
                    <a16:creationId xmlns:a16="http://schemas.microsoft.com/office/drawing/2014/main" id="{BC9B76B9-B0E5-4A30-97C7-A368AE8A0A45}"/>
                  </a:ext>
                </a:extLst>
              </p:cNvPr>
              <p:cNvSpPr txBox="1">
                <a:spLocks/>
              </p:cNvSpPr>
              <p:nvPr/>
            </p:nvSpPr>
            <p:spPr>
              <a:xfrm>
                <a:off x="332142" y="1499781"/>
                <a:ext cx="11527715" cy="50006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Hình tứ diện</a:t>
                </a:r>
              </a:p>
              <a:p>
                <a:endParaRPr lang="en-US" b="1"/>
              </a:p>
              <a:p>
                <a:endParaRPr lang="en-US"/>
              </a:p>
              <a:p>
                <a:r>
                  <a:rPr lang="en-US" sz="2800"/>
                  <a:t>Cho bốn điểm </a:t>
                </a:r>
                <a14:m>
                  <m:oMath xmlns:m="http://schemas.openxmlformats.org/officeDocument/2006/math">
                    <m:r>
                      <a:rPr lang="en-US" sz="2800" i="1">
                        <a:latin typeface="Cambria Math" panose="02040503050406030204" pitchFamily="18" charset="0"/>
                      </a:rPr>
                      <m:t>𝐴</m:t>
                    </m:r>
                    <m:r>
                      <a:rPr lang="en-US" sz="2800">
                        <a:latin typeface="Cambria Math" panose="02040503050406030204" pitchFamily="18" charset="0"/>
                      </a:rPr>
                      <m:t>,</m:t>
                    </m:r>
                    <m:r>
                      <a:rPr lang="en-US" sz="2800" i="1">
                        <a:latin typeface="Cambria Math" panose="02040503050406030204" pitchFamily="18" charset="0"/>
                      </a:rPr>
                      <m:t>𝐵</m:t>
                    </m:r>
                    <m:r>
                      <a:rPr lang="en-US" sz="2800">
                        <a:latin typeface="Cambria Math" panose="02040503050406030204" pitchFamily="18" charset="0"/>
                      </a:rPr>
                      <m:t>,</m:t>
                    </m:r>
                    <m:r>
                      <a:rPr lang="en-US" sz="2800" i="1">
                        <a:latin typeface="Cambria Math" panose="02040503050406030204" pitchFamily="18" charset="0"/>
                      </a:rPr>
                      <m:t>𝐶</m:t>
                    </m:r>
                    <m:r>
                      <a:rPr lang="en-US" sz="2800">
                        <a:latin typeface="Cambria Math" panose="02040503050406030204" pitchFamily="18" charset="0"/>
                      </a:rPr>
                      <m:t>,</m:t>
                    </m:r>
                    <m:r>
                      <a:rPr lang="en-US" sz="2800" i="1">
                        <a:latin typeface="Cambria Math" panose="02040503050406030204" pitchFamily="18" charset="0"/>
                      </a:rPr>
                      <m:t>𝐷</m:t>
                    </m:r>
                  </m:oMath>
                </a14:m>
                <a:r>
                  <a:rPr lang="en-US" sz="2800"/>
                  <a:t> không đồng phẳng. Hình tạo bởi bốn tam giác </a:t>
                </a:r>
                <a14:m>
                  <m:oMath xmlns:m="http://schemas.openxmlformats.org/officeDocument/2006/math">
                    <m:r>
                      <a:rPr lang="en-US" sz="2800" i="1">
                        <a:latin typeface="Cambria Math" panose="02040503050406030204" pitchFamily="18" charset="0"/>
                      </a:rPr>
                      <m:t>𝐴𝐵𝐶</m:t>
                    </m:r>
                    <m:r>
                      <a:rPr lang="en-US" sz="2800">
                        <a:latin typeface="Cambria Math" panose="02040503050406030204" pitchFamily="18" charset="0"/>
                      </a:rPr>
                      <m:t>,</m:t>
                    </m:r>
                    <m:r>
                      <a:rPr lang="en-US" sz="2800" i="1">
                        <a:latin typeface="Cambria Math" panose="02040503050406030204" pitchFamily="18" charset="0"/>
                      </a:rPr>
                      <m:t>𝐴𝐶𝐷</m:t>
                    </m:r>
                    <m:r>
                      <a:rPr lang="en-US" sz="2800">
                        <a:latin typeface="Cambria Math" panose="02040503050406030204" pitchFamily="18" charset="0"/>
                      </a:rPr>
                      <m:t>,</m:t>
                    </m:r>
                    <m:r>
                      <a:rPr lang="en-US" sz="2800" i="1">
                        <a:latin typeface="Cambria Math" panose="02040503050406030204" pitchFamily="18" charset="0"/>
                      </a:rPr>
                      <m:t>𝐴𝐷𝐵</m:t>
                    </m:r>
                  </m:oMath>
                </a14:m>
                <a:r>
                  <a:rPr lang="en-US" sz="2800"/>
                  <a:t> và </a:t>
                </a:r>
                <a14:m>
                  <m:oMath xmlns:m="http://schemas.openxmlformats.org/officeDocument/2006/math">
                    <m:r>
                      <a:rPr lang="en-US" sz="2800" i="1">
                        <a:latin typeface="Cambria Math" panose="02040503050406030204" pitchFamily="18" charset="0"/>
                      </a:rPr>
                      <m:t>𝐵𝐶𝐷</m:t>
                    </m:r>
                  </m:oMath>
                </a14:m>
                <a:r>
                  <a:rPr lang="en-US" sz="2800"/>
                  <a:t> được gọi là hình tứ diện (hay tứ diện), kí hiệu </a:t>
                </a:r>
                <a14:m>
                  <m:oMath xmlns:m="http://schemas.openxmlformats.org/officeDocument/2006/math">
                    <m:r>
                      <a:rPr lang="en-US" sz="2800" i="1">
                        <a:latin typeface="Cambria Math" panose="02040503050406030204" pitchFamily="18" charset="0"/>
                      </a:rPr>
                      <m:t>𝐴𝐵𝐶𝐷</m:t>
                    </m:r>
                  </m:oMath>
                </a14:m>
                <a:r>
                  <a:rPr lang="en-US" sz="2800"/>
                  <a:t>.</a:t>
                </a:r>
              </a:p>
              <a:p>
                <a:r>
                  <a:rPr lang="en-US" sz="2800"/>
                  <a:t>Trong tứ diện </a:t>
                </a:r>
                <a14:m>
                  <m:oMath xmlns:m="http://schemas.openxmlformats.org/officeDocument/2006/math">
                    <m:r>
                      <a:rPr lang="en-US" sz="2800" i="1">
                        <a:latin typeface="Cambria Math" panose="02040503050406030204" pitchFamily="18" charset="0"/>
                      </a:rPr>
                      <m:t>𝐴𝐵𝐶𝐷</m:t>
                    </m:r>
                  </m:oMath>
                </a14:m>
                <a:r>
                  <a:rPr lang="en-US" sz="2800"/>
                  <a:t> (Hình 35), ta gọi:</a:t>
                </a:r>
              </a:p>
              <a:p>
                <a:endParaRPr lang="en-US" sz="2800"/>
              </a:p>
              <a:p>
                <a:endParaRPr lang="en-US" sz="2800">
                  <a:latin typeface="Calibri" panose="020F0502020204030204" pitchFamily="34" charset="0"/>
                  <a:ea typeface="Calibri" panose="020F0502020204030204" pitchFamily="34" charset="0"/>
                </a:endParaRPr>
              </a:p>
            </p:txBody>
          </p:sp>
        </mc:Choice>
        <mc:Fallback xmlns="">
          <p:sp>
            <p:nvSpPr>
              <p:cNvPr id="8" name="Content Placeholder 2">
                <a:extLst>
                  <a:ext uri="{FF2B5EF4-FFF2-40B4-BE49-F238E27FC236}">
                    <a16:creationId xmlns:a16="http://schemas.microsoft.com/office/drawing/2014/main" id="{BC9B76B9-B0E5-4A30-97C7-A368AE8A0A45}"/>
                  </a:ext>
                </a:extLst>
              </p:cNvPr>
              <p:cNvSpPr txBox="1">
                <a:spLocks noRot="1" noChangeAspect="1" noMove="1" noResize="1" noEditPoints="1" noAdjustHandles="1" noChangeArrowheads="1" noChangeShapeType="1" noTextEdit="1"/>
              </p:cNvSpPr>
              <p:nvPr/>
            </p:nvSpPr>
            <p:spPr>
              <a:xfrm>
                <a:off x="332142" y="1499781"/>
                <a:ext cx="11527715" cy="5000636"/>
              </a:xfrm>
              <a:prstGeom prst="rect">
                <a:avLst/>
              </a:prstGeom>
              <a:blipFill>
                <a:blip r:embed="rId2"/>
                <a:stretch>
                  <a:fillRect l="-1216" t="-2683"/>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F1B56732-E1C6-4F12-A4DB-CA2389E3860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827494" y="1976141"/>
            <a:ext cx="2000733" cy="1043653"/>
          </a:xfrm>
          <a:prstGeom prst="rect">
            <a:avLst/>
          </a:prstGeom>
        </p:spPr>
      </p:pic>
      <p:pic>
        <p:nvPicPr>
          <p:cNvPr id="10" name="Picture 9">
            <a:extLst>
              <a:ext uri="{FF2B5EF4-FFF2-40B4-BE49-F238E27FC236}">
                <a16:creationId xmlns:a16="http://schemas.microsoft.com/office/drawing/2014/main" id="{1B2C36EA-43AF-45C8-B644-0ADACCD068A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954676" y="4881283"/>
            <a:ext cx="1746368" cy="1477696"/>
          </a:xfrm>
          <a:prstGeom prst="rect">
            <a:avLst/>
          </a:prstGeom>
        </p:spPr>
      </p:pic>
    </p:spTree>
    <p:extLst>
      <p:ext uri="{BB962C8B-B14F-4D97-AF65-F5344CB8AC3E}">
        <p14:creationId xmlns:p14="http://schemas.microsoft.com/office/powerpoint/2010/main" val="2939436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up)">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wipe(up)">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wipe(up)">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6</a:t>
            </a:r>
            <a:r>
              <a:rPr lang="vi-VN" sz="3200" b="1">
                <a:solidFill>
                  <a:srgbClr val="000099"/>
                </a:solidFill>
                <a:ea typeface="Calibri" panose="020F0502020204030204" pitchFamily="34" charset="0"/>
                <a:cs typeface="Times New Roman" panose="02020603050405020304" pitchFamily="18" charset="0"/>
              </a:rPr>
              <a:t>. Hình chóp và hình tứ diện</a:t>
            </a: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Content Placeholder 2">
                <a:extLst>
                  <a:ext uri="{FF2B5EF4-FFF2-40B4-BE49-F238E27FC236}">
                    <a16:creationId xmlns:a16="http://schemas.microsoft.com/office/drawing/2014/main" id="{BC9B76B9-B0E5-4A30-97C7-A368AE8A0A45}"/>
                  </a:ext>
                </a:extLst>
              </p:cNvPr>
              <p:cNvSpPr txBox="1">
                <a:spLocks/>
              </p:cNvSpPr>
              <p:nvPr/>
            </p:nvSpPr>
            <p:spPr>
              <a:xfrm>
                <a:off x="332142" y="1499781"/>
                <a:ext cx="11527715" cy="50006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Hình tứ diện</a:t>
                </a:r>
              </a:p>
              <a:p>
                <a:r>
                  <a:rPr lang="en-US"/>
                  <a:t>Các điểm </a:t>
                </a:r>
                <a14:m>
                  <m:oMath xmlns:m="http://schemas.openxmlformats.org/officeDocument/2006/math">
                    <m:r>
                      <a:rPr lang="en-US" i="1">
                        <a:latin typeface="Cambria Math" panose="02040503050406030204" pitchFamily="18" charset="0"/>
                      </a:rPr>
                      <m:t>𝐴</m:t>
                    </m:r>
                    <m:r>
                      <a:rPr lang="en-US">
                        <a:latin typeface="Cambria Math" panose="02040503050406030204" pitchFamily="18" charset="0"/>
                      </a:rPr>
                      <m:t>,</m:t>
                    </m:r>
                    <m:r>
                      <a:rPr lang="en-US" i="1">
                        <a:latin typeface="Cambria Math" panose="02040503050406030204" pitchFamily="18" charset="0"/>
                      </a:rPr>
                      <m:t>𝐵</m:t>
                    </m:r>
                    <m:r>
                      <a:rPr lang="en-US">
                        <a:latin typeface="Cambria Math" panose="02040503050406030204" pitchFamily="18" charset="0"/>
                      </a:rPr>
                      <m:t>,</m:t>
                    </m:r>
                    <m:r>
                      <a:rPr lang="en-US" i="1">
                        <a:latin typeface="Cambria Math" panose="02040503050406030204" pitchFamily="18" charset="0"/>
                      </a:rPr>
                      <m:t>𝐶</m:t>
                    </m:r>
                    <m:r>
                      <a:rPr lang="en-US">
                        <a:latin typeface="Cambria Math" panose="02040503050406030204" pitchFamily="18" charset="0"/>
                      </a:rPr>
                      <m:t>,</m:t>
                    </m:r>
                    <m:r>
                      <a:rPr lang="en-US" i="1">
                        <a:latin typeface="Cambria Math" panose="02040503050406030204" pitchFamily="18" charset="0"/>
                      </a:rPr>
                      <m:t>𝐷</m:t>
                    </m:r>
                  </m:oMath>
                </a14:m>
                <a:r>
                  <a:rPr lang="en-US"/>
                  <a:t> là các đỉnh .</a:t>
                </a:r>
              </a:p>
              <a:p>
                <a:r>
                  <a:rPr lang="en-US"/>
                  <a:t>Các đoạn thẳng </a:t>
                </a:r>
                <a14:m>
                  <m:oMath xmlns:m="http://schemas.openxmlformats.org/officeDocument/2006/math">
                    <m:r>
                      <a:rPr lang="en-US" i="1">
                        <a:latin typeface="Cambria Math" panose="02040503050406030204" pitchFamily="18" charset="0"/>
                      </a:rPr>
                      <m:t>𝐴𝐵</m:t>
                    </m:r>
                    <m:r>
                      <a:rPr lang="en-US">
                        <a:latin typeface="Cambria Math" panose="02040503050406030204" pitchFamily="18" charset="0"/>
                      </a:rPr>
                      <m:t>,</m:t>
                    </m:r>
                    <m:r>
                      <a:rPr lang="en-US" i="1">
                        <a:latin typeface="Cambria Math" panose="02040503050406030204" pitchFamily="18" charset="0"/>
                      </a:rPr>
                      <m:t>𝐴𝐶</m:t>
                    </m:r>
                    <m:r>
                      <a:rPr lang="en-US">
                        <a:latin typeface="Cambria Math" panose="02040503050406030204" pitchFamily="18" charset="0"/>
                      </a:rPr>
                      <m:t>,</m:t>
                    </m:r>
                    <m:r>
                      <a:rPr lang="en-US" i="1">
                        <a:latin typeface="Cambria Math" panose="02040503050406030204" pitchFamily="18" charset="0"/>
                      </a:rPr>
                      <m:t>𝐴𝐷</m:t>
                    </m:r>
                    <m:r>
                      <a:rPr lang="en-US">
                        <a:latin typeface="Cambria Math" panose="02040503050406030204" pitchFamily="18" charset="0"/>
                      </a:rPr>
                      <m:t>,</m:t>
                    </m:r>
                    <m:r>
                      <a:rPr lang="en-US" i="1">
                        <a:latin typeface="Cambria Math" panose="02040503050406030204" pitchFamily="18" charset="0"/>
                      </a:rPr>
                      <m:t>𝐵𝐶</m:t>
                    </m:r>
                    <m:r>
                      <a:rPr lang="en-US">
                        <a:latin typeface="Cambria Math" panose="02040503050406030204" pitchFamily="18" charset="0"/>
                      </a:rPr>
                      <m:t>,</m:t>
                    </m:r>
                    <m:r>
                      <a:rPr lang="en-US" i="1">
                        <a:latin typeface="Cambria Math" panose="02040503050406030204" pitchFamily="18" charset="0"/>
                      </a:rPr>
                      <m:t>𝐶𝐷</m:t>
                    </m:r>
                    <m:r>
                      <a:rPr lang="en-US">
                        <a:latin typeface="Cambria Math" panose="02040503050406030204" pitchFamily="18" charset="0"/>
                      </a:rPr>
                      <m:t>,</m:t>
                    </m:r>
                    <m:r>
                      <a:rPr lang="en-US" i="1">
                        <a:latin typeface="Cambria Math" panose="02040503050406030204" pitchFamily="18" charset="0"/>
                      </a:rPr>
                      <m:t>𝐵𝐷</m:t>
                    </m:r>
                  </m:oMath>
                </a14:m>
                <a:r>
                  <a:rPr lang="en-US"/>
                  <a:t> là các cạnh của tứ diện.</a:t>
                </a:r>
              </a:p>
              <a:p>
                <a:r>
                  <a:rPr lang="en-US"/>
                  <a:t>Hai cạnh không đi qua một đỉnh là hai cạnh đối diện.</a:t>
                </a:r>
              </a:p>
              <a:p>
                <a:r>
                  <a:rPr lang="en-US"/>
                  <a:t>Các tam giác </a:t>
                </a:r>
                <a14:m>
                  <m:oMath xmlns:m="http://schemas.openxmlformats.org/officeDocument/2006/math">
                    <m:r>
                      <a:rPr lang="en-US" i="1">
                        <a:latin typeface="Cambria Math" panose="02040503050406030204" pitchFamily="18" charset="0"/>
                      </a:rPr>
                      <m:t>𝐴𝐵𝐶</m:t>
                    </m:r>
                    <m:r>
                      <a:rPr lang="en-US">
                        <a:latin typeface="Cambria Math" panose="02040503050406030204" pitchFamily="18" charset="0"/>
                      </a:rPr>
                      <m:t>,</m:t>
                    </m:r>
                    <m:r>
                      <a:rPr lang="en-US" i="1">
                        <a:latin typeface="Cambria Math" panose="02040503050406030204" pitchFamily="18" charset="0"/>
                      </a:rPr>
                      <m:t>𝐴𝐶𝐷</m:t>
                    </m:r>
                    <m:r>
                      <a:rPr lang="en-US">
                        <a:latin typeface="Cambria Math" panose="02040503050406030204" pitchFamily="18" charset="0"/>
                      </a:rPr>
                      <m:t>,</m:t>
                    </m:r>
                    <m:r>
                      <a:rPr lang="en-US" i="1">
                        <a:latin typeface="Cambria Math" panose="02040503050406030204" pitchFamily="18" charset="0"/>
                      </a:rPr>
                      <m:t>𝐴𝐷𝐵</m:t>
                    </m:r>
                    <m:r>
                      <a:rPr lang="en-US">
                        <a:latin typeface="Cambria Math" panose="02040503050406030204" pitchFamily="18" charset="0"/>
                      </a:rPr>
                      <m:t>,</m:t>
                    </m:r>
                    <m:r>
                      <a:rPr lang="en-US" i="1">
                        <a:latin typeface="Cambria Math" panose="02040503050406030204" pitchFamily="18" charset="0"/>
                      </a:rPr>
                      <m:t>𝐵𝐶𝐷</m:t>
                    </m:r>
                  </m:oMath>
                </a14:m>
                <a:r>
                  <a:rPr lang="en-US"/>
                  <a:t> là các mặt của tứ diện.</a:t>
                </a:r>
              </a:p>
              <a:p>
                <a:r>
                  <a:rPr lang="en-US"/>
                  <a:t>Đỉnh không thuộc một mặt của tứ diện là đỉnh đối diện với mặt đó.</a:t>
                </a:r>
              </a:p>
              <a:p>
                <a:endParaRPr lang="en-US" b="1"/>
              </a:p>
              <a:p>
                <a:endParaRPr lang="en-US"/>
              </a:p>
              <a:p>
                <a:pPr marL="0" indent="0">
                  <a:buNone/>
                </a:pPr>
                <a:endParaRPr lang="en-US" sz="2800"/>
              </a:p>
              <a:p>
                <a:endParaRPr lang="en-US" sz="2800">
                  <a:latin typeface="Calibri" panose="020F0502020204030204" pitchFamily="34" charset="0"/>
                  <a:ea typeface="Calibri" panose="020F0502020204030204" pitchFamily="34" charset="0"/>
                </a:endParaRPr>
              </a:p>
            </p:txBody>
          </p:sp>
        </mc:Choice>
        <mc:Fallback xmlns="">
          <p:sp>
            <p:nvSpPr>
              <p:cNvPr id="8" name="Content Placeholder 2">
                <a:extLst>
                  <a:ext uri="{FF2B5EF4-FFF2-40B4-BE49-F238E27FC236}">
                    <a16:creationId xmlns:a16="http://schemas.microsoft.com/office/drawing/2014/main" id="{BC9B76B9-B0E5-4A30-97C7-A368AE8A0A45}"/>
                  </a:ext>
                </a:extLst>
              </p:cNvPr>
              <p:cNvSpPr txBox="1">
                <a:spLocks noRot="1" noChangeAspect="1" noMove="1" noResize="1" noEditPoints="1" noAdjustHandles="1" noChangeArrowheads="1" noChangeShapeType="1" noTextEdit="1"/>
              </p:cNvSpPr>
              <p:nvPr/>
            </p:nvSpPr>
            <p:spPr>
              <a:xfrm>
                <a:off x="332142" y="1499781"/>
                <a:ext cx="11527715" cy="5000636"/>
              </a:xfrm>
              <a:prstGeom prst="rect">
                <a:avLst/>
              </a:prstGeom>
              <a:blipFill>
                <a:blip r:embed="rId2"/>
                <a:stretch>
                  <a:fillRect l="-1216" t="-2683"/>
                </a:stretch>
              </a:blipFill>
            </p:spPr>
            <p:txBody>
              <a:bodyPr/>
              <a:lstStyle/>
              <a:p>
                <a:r>
                  <a:rPr lang="en-US">
                    <a:noFill/>
                  </a:rPr>
                  <a:t> </a:t>
                </a:r>
              </a:p>
            </p:txBody>
          </p:sp>
        </mc:Fallback>
      </mc:AlternateContent>
    </p:spTree>
    <p:extLst>
      <p:ext uri="{BB962C8B-B14F-4D97-AF65-F5344CB8AC3E}">
        <p14:creationId xmlns:p14="http://schemas.microsoft.com/office/powerpoint/2010/main" val="25995523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up)">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up)">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wipe(up)">
                                      <p:cBhvr>
                                        <p:cTn id="22" dur="500"/>
                                        <p:tgtEl>
                                          <p:spTgt spid="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wipe(up)">
                                      <p:cBhvr>
                                        <p:cTn id="27" dur="500"/>
                                        <p:tgtEl>
                                          <p:spTgt spid="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8">
                                            <p:txEl>
                                              <p:pRg st="4" end="4"/>
                                            </p:txEl>
                                          </p:spTgt>
                                        </p:tgtEl>
                                        <p:attrNameLst>
                                          <p:attrName>style.visibility</p:attrName>
                                        </p:attrNameLst>
                                      </p:cBhvr>
                                      <p:to>
                                        <p:strVal val="visible"/>
                                      </p:to>
                                    </p:set>
                                    <p:animEffect transition="in" filter="wipe(up)">
                                      <p:cBhvr>
                                        <p:cTn id="32" dur="500"/>
                                        <p:tgtEl>
                                          <p:spTgt spid="8">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8">
                                            <p:txEl>
                                              <p:pRg st="5" end="5"/>
                                            </p:txEl>
                                          </p:spTgt>
                                        </p:tgtEl>
                                        <p:attrNameLst>
                                          <p:attrName>style.visibility</p:attrName>
                                        </p:attrNameLst>
                                      </p:cBhvr>
                                      <p:to>
                                        <p:strVal val="visible"/>
                                      </p:to>
                                    </p:set>
                                    <p:animEffect transition="in" filter="wipe(up)">
                                      <p:cBhvr>
                                        <p:cTn id="37"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AA4431C0-79D0-40C5-A1F9-87034A2E1981}"/>
              </a:ext>
            </a:extLst>
          </p:cNvPr>
          <p:cNvSpPr/>
          <p:nvPr/>
        </p:nvSpPr>
        <p:spPr>
          <a:xfrm>
            <a:off x="3562464" y="2070108"/>
            <a:ext cx="7114971" cy="3644352"/>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Arrow: Pentagon 117">
            <a:extLst>
              <a:ext uri="{FF2B5EF4-FFF2-40B4-BE49-F238E27FC236}">
                <a16:creationId xmlns:a16="http://schemas.microsoft.com/office/drawing/2014/main" id="{81EFB34A-F7D8-4558-96A0-5773D8E60731}"/>
              </a:ext>
            </a:extLst>
          </p:cNvPr>
          <p:cNvSpPr/>
          <p:nvPr/>
        </p:nvSpPr>
        <p:spPr>
          <a:xfrm rot="10800000">
            <a:off x="4024788" y="3188781"/>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Arrow: Pentagon 119">
            <a:extLst>
              <a:ext uri="{FF2B5EF4-FFF2-40B4-BE49-F238E27FC236}">
                <a16:creationId xmlns:a16="http://schemas.microsoft.com/office/drawing/2014/main" id="{77CF683C-5980-4602-AB7A-D9CDFC753A08}"/>
              </a:ext>
            </a:extLst>
          </p:cNvPr>
          <p:cNvSpPr/>
          <p:nvPr/>
        </p:nvSpPr>
        <p:spPr>
          <a:xfrm rot="10800000">
            <a:off x="4103568" y="3911758"/>
            <a:ext cx="6198724"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Arrow: Pentagon 120">
            <a:extLst>
              <a:ext uri="{FF2B5EF4-FFF2-40B4-BE49-F238E27FC236}">
                <a16:creationId xmlns:a16="http://schemas.microsoft.com/office/drawing/2014/main" id="{7C5E35EE-C97A-4758-9A39-CF61681144C2}"/>
              </a:ext>
            </a:extLst>
          </p:cNvPr>
          <p:cNvSpPr/>
          <p:nvPr/>
        </p:nvSpPr>
        <p:spPr>
          <a:xfrm rot="10800000">
            <a:off x="4031232" y="4579995"/>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Arrow: Pentagon 116">
            <a:extLst>
              <a:ext uri="{FF2B5EF4-FFF2-40B4-BE49-F238E27FC236}">
                <a16:creationId xmlns:a16="http://schemas.microsoft.com/office/drawing/2014/main" id="{3EF0ED97-B7C5-4710-9D14-B26B576DC6D9}"/>
              </a:ext>
            </a:extLst>
          </p:cNvPr>
          <p:cNvSpPr/>
          <p:nvPr/>
        </p:nvSpPr>
        <p:spPr>
          <a:xfrm rot="10800000">
            <a:off x="4019792" y="2520243"/>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7AE3BA33-FCB9-48F8-92F2-102878D1547E}"/>
              </a:ext>
            </a:extLst>
          </p:cNvPr>
          <p:cNvGrpSpPr/>
          <p:nvPr/>
        </p:nvGrpSpPr>
        <p:grpSpPr>
          <a:xfrm>
            <a:off x="1412350" y="305166"/>
            <a:ext cx="10230204" cy="1500549"/>
            <a:chOff x="610536" y="210750"/>
            <a:chExt cx="10130297" cy="1400884"/>
          </a:xfrm>
        </p:grpSpPr>
        <p:grpSp>
          <p:nvGrpSpPr>
            <p:cNvPr id="22" name="Group 21">
              <a:extLst>
                <a:ext uri="{FF2B5EF4-FFF2-40B4-BE49-F238E27FC236}">
                  <a16:creationId xmlns:a16="http://schemas.microsoft.com/office/drawing/2014/main" id="{B6866EB5-621B-43BE-9983-1C4D4A5FB622}"/>
                </a:ext>
              </a:extLst>
            </p:cNvPr>
            <p:cNvGrpSpPr/>
            <p:nvPr/>
          </p:nvGrpSpPr>
          <p:grpSpPr>
            <a:xfrm>
              <a:off x="3408094" y="267773"/>
              <a:ext cx="7128436" cy="1215583"/>
              <a:chOff x="3408094" y="267773"/>
              <a:chExt cx="7128436" cy="1215583"/>
            </a:xfrm>
          </p:grpSpPr>
          <p:sp>
            <p:nvSpPr>
              <p:cNvPr id="89" name="TextBox 88">
                <a:extLst>
                  <a:ext uri="{FF2B5EF4-FFF2-40B4-BE49-F238E27FC236}">
                    <a16:creationId xmlns:a16="http://schemas.microsoft.com/office/drawing/2014/main" id="{6EB49278-DA89-46D5-AE82-56350761964F}"/>
                  </a:ext>
                </a:extLst>
              </p:cNvPr>
              <p:cNvSpPr txBox="1"/>
              <p:nvPr/>
            </p:nvSpPr>
            <p:spPr>
              <a:xfrm>
                <a:off x="3408095" y="267773"/>
                <a:ext cx="7128435" cy="461665"/>
              </a:xfrm>
              <a:prstGeom prst="rect">
                <a:avLst/>
              </a:prstGeom>
              <a:noFill/>
            </p:spPr>
            <p:txBody>
              <a:bodyPr wrap="square">
                <a:spAutoFit/>
              </a:bodyPr>
              <a:lstStyle/>
              <a:p>
                <a:pPr algn="ctr"/>
                <a:endParaRPr lang="en-US" sz="2400" b="1">
                  <a:solidFill>
                    <a:srgbClr val="C00000"/>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sp>
            <p:nvSpPr>
              <p:cNvPr id="90" name="TextBox 89">
                <a:extLst>
                  <a:ext uri="{FF2B5EF4-FFF2-40B4-BE49-F238E27FC236}">
                    <a16:creationId xmlns:a16="http://schemas.microsoft.com/office/drawing/2014/main" id="{2B53AA17-8B42-48DD-B71C-D6AC7B905F63}"/>
                  </a:ext>
                </a:extLst>
              </p:cNvPr>
              <p:cNvSpPr txBox="1"/>
              <p:nvPr/>
            </p:nvSpPr>
            <p:spPr>
              <a:xfrm>
                <a:off x="3408094" y="707553"/>
                <a:ext cx="6756922" cy="775803"/>
              </a:xfrm>
              <a:prstGeom prst="rect">
                <a:avLst/>
              </a:prstGeom>
              <a:noFill/>
            </p:spPr>
            <p:txBody>
              <a:bodyPr wrap="square">
                <a:spAutoFit/>
              </a:bodyPr>
              <a:lstStyle/>
              <a:p>
                <a:pPr algn="ct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Bài 1: Đ</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Ư</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ỜNG THẲNG VÀ MẶT PHẲNG TRONG KHÔNG GIAN</a:t>
                </a:r>
              </a:p>
            </p:txBody>
          </p:sp>
        </p:grpSp>
        <p:grpSp>
          <p:nvGrpSpPr>
            <p:cNvPr id="21" name="Group 20">
              <a:extLst>
                <a:ext uri="{FF2B5EF4-FFF2-40B4-BE49-F238E27FC236}">
                  <a16:creationId xmlns:a16="http://schemas.microsoft.com/office/drawing/2014/main" id="{65C2EBB6-D98F-471E-B0D7-FB1B3E144830}"/>
                </a:ext>
              </a:extLst>
            </p:cNvPr>
            <p:cNvGrpSpPr/>
            <p:nvPr/>
          </p:nvGrpSpPr>
          <p:grpSpPr>
            <a:xfrm>
              <a:off x="610536" y="210750"/>
              <a:ext cx="10130297" cy="1400884"/>
              <a:chOff x="610536" y="210750"/>
              <a:chExt cx="10130297" cy="1400884"/>
            </a:xfrm>
          </p:grpSpPr>
          <p:grpSp>
            <p:nvGrpSpPr>
              <p:cNvPr id="69" name="Group 68">
                <a:extLst>
                  <a:ext uri="{FF2B5EF4-FFF2-40B4-BE49-F238E27FC236}">
                    <a16:creationId xmlns:a16="http://schemas.microsoft.com/office/drawing/2014/main" id="{48EE28C9-9886-4BC6-A96A-0DB2879DA850}"/>
                  </a:ext>
                </a:extLst>
              </p:cNvPr>
              <p:cNvGrpSpPr/>
              <p:nvPr/>
            </p:nvGrpSpPr>
            <p:grpSpPr>
              <a:xfrm>
                <a:off x="683970" y="296462"/>
                <a:ext cx="10056863" cy="1315172"/>
                <a:chOff x="2380892" y="5078009"/>
                <a:chExt cx="8594617" cy="1373412"/>
              </a:xfrm>
            </p:grpSpPr>
            <p:sp>
              <p:nvSpPr>
                <p:cNvPr id="77" name="Freeform: Shape 76">
                  <a:extLst>
                    <a:ext uri="{FF2B5EF4-FFF2-40B4-BE49-F238E27FC236}">
                      <a16:creationId xmlns:a16="http://schemas.microsoft.com/office/drawing/2014/main" id="{FBFE03CB-71EF-4379-B2F5-587AEBB41B10}"/>
                    </a:ext>
                  </a:extLst>
                </p:cNvPr>
                <p:cNvSpPr/>
                <p:nvPr/>
              </p:nvSpPr>
              <p:spPr>
                <a:xfrm>
                  <a:off x="2380892" y="5159954"/>
                  <a:ext cx="8562194" cy="1120362"/>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Freeform: Shape 77">
                  <a:extLst>
                    <a:ext uri="{FF2B5EF4-FFF2-40B4-BE49-F238E27FC236}">
                      <a16:creationId xmlns:a16="http://schemas.microsoft.com/office/drawing/2014/main" id="{578D2D83-7523-4BE6-92DF-3596A73B8C8A}"/>
                    </a:ext>
                  </a:extLst>
                </p:cNvPr>
                <p:cNvSpPr/>
                <p:nvPr/>
              </p:nvSpPr>
              <p:spPr>
                <a:xfrm>
                  <a:off x="2577396" y="5207101"/>
                  <a:ext cx="8365690" cy="1081886"/>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reeform: Shape 78">
                  <a:extLst>
                    <a:ext uri="{FF2B5EF4-FFF2-40B4-BE49-F238E27FC236}">
                      <a16:creationId xmlns:a16="http://schemas.microsoft.com/office/drawing/2014/main" id="{FE89F58F-A226-4193-8060-C792D5458C1B}"/>
                    </a:ext>
                  </a:extLst>
                </p:cNvPr>
                <p:cNvSpPr/>
                <p:nvPr/>
              </p:nvSpPr>
              <p:spPr>
                <a:xfrm>
                  <a:off x="2705076" y="5078009"/>
                  <a:ext cx="8270433" cy="1373412"/>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0" name="Parallelogram 69">
                <a:extLst>
                  <a:ext uri="{FF2B5EF4-FFF2-40B4-BE49-F238E27FC236}">
                    <a16:creationId xmlns:a16="http://schemas.microsoft.com/office/drawing/2014/main" id="{674711C6-91AA-458E-A0EA-0743C984350A}"/>
                  </a:ext>
                </a:extLst>
              </p:cNvPr>
              <p:cNvSpPr/>
              <p:nvPr/>
            </p:nvSpPr>
            <p:spPr>
              <a:xfrm rot="186211" flipH="1">
                <a:off x="2365359" y="210750"/>
                <a:ext cx="789345" cy="887854"/>
              </a:xfrm>
              <a:prstGeom prst="parallelogram">
                <a:avLst>
                  <a:gd name="adj" fmla="val 82092"/>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Parallelogram 74">
                <a:extLst>
                  <a:ext uri="{FF2B5EF4-FFF2-40B4-BE49-F238E27FC236}">
                    <a16:creationId xmlns:a16="http://schemas.microsoft.com/office/drawing/2014/main" id="{FD171554-3AD5-4435-8A3C-F7685103EBF1}"/>
                  </a:ext>
                </a:extLst>
              </p:cNvPr>
              <p:cNvSpPr/>
              <p:nvPr/>
            </p:nvSpPr>
            <p:spPr>
              <a:xfrm rot="186211" flipH="1">
                <a:off x="2664792" y="425190"/>
                <a:ext cx="789345" cy="887854"/>
              </a:xfrm>
              <a:prstGeom prst="parallelogram">
                <a:avLst>
                  <a:gd name="adj" fmla="val 82092"/>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Box 87">
                <a:extLst>
                  <a:ext uri="{FF2B5EF4-FFF2-40B4-BE49-F238E27FC236}">
                    <a16:creationId xmlns:a16="http://schemas.microsoft.com/office/drawing/2014/main" id="{C0BD1B5B-8857-462B-B229-FA9F69DEB989}"/>
                  </a:ext>
                </a:extLst>
              </p:cNvPr>
              <p:cNvSpPr txBox="1"/>
              <p:nvPr/>
            </p:nvSpPr>
            <p:spPr>
              <a:xfrm>
                <a:off x="610536" y="384663"/>
                <a:ext cx="2448929" cy="461665"/>
              </a:xfrm>
              <a:prstGeom prst="rect">
                <a:avLst/>
              </a:prstGeom>
              <a:noFill/>
            </p:spPr>
            <p:txBody>
              <a:bodyPr wrap="square">
                <a:spAutoFit/>
              </a:bodyPr>
              <a:lstStyle/>
              <a:p>
                <a:pPr algn="ct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Giải tích</a:t>
                </a:r>
              </a:p>
            </p:txBody>
          </p:sp>
          <p:sp>
            <p:nvSpPr>
              <p:cNvPr id="91" name="TextBox 90">
                <a:extLst>
                  <a:ext uri="{FF2B5EF4-FFF2-40B4-BE49-F238E27FC236}">
                    <a16:creationId xmlns:a16="http://schemas.microsoft.com/office/drawing/2014/main" id="{E220F5A5-8EA8-439D-ABDC-CF5CFB9E47A3}"/>
                  </a:ext>
                </a:extLst>
              </p:cNvPr>
              <p:cNvSpPr txBox="1"/>
              <p:nvPr/>
            </p:nvSpPr>
            <p:spPr>
              <a:xfrm>
                <a:off x="711194" y="838931"/>
                <a:ext cx="2448929" cy="461665"/>
              </a:xfrm>
              <a:prstGeom prst="rect">
                <a:avLst/>
              </a:prstGeom>
              <a:noFill/>
            </p:spPr>
            <p:txBody>
              <a:bodyPr wrap="square">
                <a:spAutoFit/>
              </a:bodyPr>
              <a:lstStyle/>
              <a:p>
                <a:pPr algn="ct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Chương </a:t>
                </a:r>
                <a:r>
                  <a:rPr lang="en-US" sz="2400" b="1">
                    <a:solidFill>
                      <a:srgbClr val="3333FF"/>
                    </a:solidFill>
                    <a:latin typeface="Cambria Math" panose="02040503050406030204" pitchFamily="18" charset="0"/>
                    <a:ea typeface="Cambria Math" panose="02040503050406030204" pitchFamily="18" charset="0"/>
                    <a:cs typeface="Calibri" panose="020F0502020204030204" pitchFamily="34" charset="0"/>
                    <a:sym typeface="Baumans"/>
                  </a:rPr>
                  <a:t>❶</a:t>
                </a:r>
                <a:endPar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grpSp>
      <p:sp>
        <p:nvSpPr>
          <p:cNvPr id="24" name="Rectangle: Rounded Corners 23">
            <a:extLst>
              <a:ext uri="{FF2B5EF4-FFF2-40B4-BE49-F238E27FC236}">
                <a16:creationId xmlns:a16="http://schemas.microsoft.com/office/drawing/2014/main" id="{67A175AC-6165-4E1C-9BCD-83B94091765B}"/>
              </a:ext>
            </a:extLst>
          </p:cNvPr>
          <p:cNvSpPr/>
          <p:nvPr/>
        </p:nvSpPr>
        <p:spPr>
          <a:xfrm>
            <a:off x="312820" y="1956886"/>
            <a:ext cx="11694695" cy="4672194"/>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3" name="Group 92">
            <a:extLst>
              <a:ext uri="{FF2B5EF4-FFF2-40B4-BE49-F238E27FC236}">
                <a16:creationId xmlns:a16="http://schemas.microsoft.com/office/drawing/2014/main" id="{CC1ED171-377C-451A-8F18-59A74B0D883A}"/>
              </a:ext>
            </a:extLst>
          </p:cNvPr>
          <p:cNvGrpSpPr/>
          <p:nvPr/>
        </p:nvGrpSpPr>
        <p:grpSpPr>
          <a:xfrm>
            <a:off x="1714828" y="2099218"/>
            <a:ext cx="1872556" cy="3644388"/>
            <a:chOff x="230133" y="2669965"/>
            <a:chExt cx="1872556" cy="3644388"/>
          </a:xfrm>
        </p:grpSpPr>
        <p:grpSp>
          <p:nvGrpSpPr>
            <p:cNvPr id="94" name="Group 93">
              <a:extLst>
                <a:ext uri="{FF2B5EF4-FFF2-40B4-BE49-F238E27FC236}">
                  <a16:creationId xmlns:a16="http://schemas.microsoft.com/office/drawing/2014/main" id="{ED9F50BA-E121-4BC7-8418-BA509C09D50A}"/>
                </a:ext>
              </a:extLst>
            </p:cNvPr>
            <p:cNvGrpSpPr/>
            <p:nvPr/>
          </p:nvGrpSpPr>
          <p:grpSpPr>
            <a:xfrm>
              <a:off x="230133" y="2669965"/>
              <a:ext cx="1872556" cy="3644388"/>
              <a:chOff x="863534" y="3255253"/>
              <a:chExt cx="3579568" cy="2873475"/>
            </a:xfrm>
          </p:grpSpPr>
          <p:sp>
            <p:nvSpPr>
              <p:cNvPr id="96" name="Flowchart: Display 95">
                <a:extLst>
                  <a:ext uri="{FF2B5EF4-FFF2-40B4-BE49-F238E27FC236}">
                    <a16:creationId xmlns:a16="http://schemas.microsoft.com/office/drawing/2014/main" id="{60901D6A-DC24-4872-9632-354557F0C72D}"/>
                  </a:ext>
                </a:extLst>
              </p:cNvPr>
              <p:cNvSpPr/>
              <p:nvPr/>
            </p:nvSpPr>
            <p:spPr>
              <a:xfrm flipH="1">
                <a:off x="863534" y="3255253"/>
                <a:ext cx="2917416" cy="2873447"/>
              </a:xfrm>
              <a:prstGeom prst="flowChartDisplay">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lowchart: Display 96">
                <a:extLst>
                  <a:ext uri="{FF2B5EF4-FFF2-40B4-BE49-F238E27FC236}">
                    <a16:creationId xmlns:a16="http://schemas.microsoft.com/office/drawing/2014/main" id="{0058A2D9-EE82-45E9-A989-86BB3C8E1263}"/>
                  </a:ext>
                </a:extLst>
              </p:cNvPr>
              <p:cNvSpPr/>
              <p:nvPr/>
            </p:nvSpPr>
            <p:spPr>
              <a:xfrm flipH="1">
                <a:off x="1238456" y="3255254"/>
                <a:ext cx="2917416" cy="2873447"/>
              </a:xfrm>
              <a:prstGeom prst="flowChartDisplay">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lowchart: Display 97">
                <a:extLst>
                  <a:ext uri="{FF2B5EF4-FFF2-40B4-BE49-F238E27FC236}">
                    <a16:creationId xmlns:a16="http://schemas.microsoft.com/office/drawing/2014/main" id="{F0E0EA4C-91BB-415A-8B1F-EF5C3EE1D200}"/>
                  </a:ext>
                </a:extLst>
              </p:cNvPr>
              <p:cNvSpPr/>
              <p:nvPr/>
            </p:nvSpPr>
            <p:spPr>
              <a:xfrm flipH="1">
                <a:off x="1525686" y="3255281"/>
                <a:ext cx="2917416" cy="2873447"/>
              </a:xfrm>
              <a:prstGeom prst="flowChartDisplay">
                <a:avLst/>
              </a:prstGeom>
              <a:gradFill flip="none" rotWithShape="1">
                <a:gsLst>
                  <a:gs pos="0">
                    <a:schemeClr val="accent5">
                      <a:lumMod val="20000"/>
                      <a:lumOff val="80000"/>
                    </a:schemeClr>
                  </a:gs>
                  <a:gs pos="85000">
                    <a:schemeClr val="accent4">
                      <a:lumMod val="20000"/>
                      <a:lumOff val="80000"/>
                    </a:schemeClr>
                  </a:gs>
                  <a:gs pos="96000">
                    <a:schemeClr val="accent5">
                      <a:lumMod val="20000"/>
                      <a:lumOff val="80000"/>
                      <a:shade val="67500"/>
                      <a:satMod val="115000"/>
                    </a:schemeClr>
                  </a:gs>
                  <a:gs pos="100000">
                    <a:srgbClr val="3333FF"/>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5" name="Arrow: Chevron 94">
              <a:extLst>
                <a:ext uri="{FF2B5EF4-FFF2-40B4-BE49-F238E27FC236}">
                  <a16:creationId xmlns:a16="http://schemas.microsoft.com/office/drawing/2014/main" id="{6A2C54E6-6E90-4D3A-B106-85329297FFE8}"/>
                </a:ext>
              </a:extLst>
            </p:cNvPr>
            <p:cNvSpPr/>
            <p:nvPr/>
          </p:nvSpPr>
          <p:spPr>
            <a:xfrm>
              <a:off x="1745212" y="2669965"/>
              <a:ext cx="357477" cy="3631132"/>
            </a:xfrm>
            <a:prstGeom prst="chevron">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9" name="TextBox 98">
            <a:extLst>
              <a:ext uri="{FF2B5EF4-FFF2-40B4-BE49-F238E27FC236}">
                <a16:creationId xmlns:a16="http://schemas.microsoft.com/office/drawing/2014/main" id="{CF5FC146-A152-4530-AE16-B7DF46C0E557}"/>
              </a:ext>
            </a:extLst>
          </p:cNvPr>
          <p:cNvSpPr txBox="1"/>
          <p:nvPr/>
        </p:nvSpPr>
        <p:spPr>
          <a:xfrm>
            <a:off x="1836398" y="2842790"/>
            <a:ext cx="1890215" cy="2308324"/>
          </a:xfrm>
          <a:prstGeom prst="rect">
            <a:avLst/>
          </a:prstGeom>
          <a:noFill/>
        </p:spPr>
        <p:txBody>
          <a:bodyPr wrap="square">
            <a:spAutoFit/>
          </a:bodyPr>
          <a:lstStyle/>
          <a:p>
            <a:pPr algn="ctr"/>
            <a:r>
              <a:rPr lang="en-US" sz="3600" b="1">
                <a:solidFill>
                  <a:srgbClr val="0000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NỘI DUNG BÀI HỌC</a:t>
            </a:r>
            <a:endParaRPr lang="en-US" sz="3600">
              <a:solidFill>
                <a:srgbClr val="0000FF"/>
              </a:solidFill>
            </a:endParaRPr>
          </a:p>
        </p:txBody>
      </p:sp>
      <p:sp>
        <p:nvSpPr>
          <p:cNvPr id="100" name="TextBox 99">
            <a:extLst>
              <a:ext uri="{FF2B5EF4-FFF2-40B4-BE49-F238E27FC236}">
                <a16:creationId xmlns:a16="http://schemas.microsoft.com/office/drawing/2014/main" id="{2DD05149-B76F-4C8D-BB32-FA731699AB67}"/>
              </a:ext>
            </a:extLst>
          </p:cNvPr>
          <p:cNvSpPr txBox="1"/>
          <p:nvPr/>
        </p:nvSpPr>
        <p:spPr>
          <a:xfrm>
            <a:off x="4128886" y="2577686"/>
            <a:ext cx="3462540"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1. Tóm tắt lý thuyết</a:t>
            </a:r>
          </a:p>
        </p:txBody>
      </p:sp>
      <p:sp>
        <p:nvSpPr>
          <p:cNvPr id="101" name="TextBox 100">
            <a:hlinkClick r:id="rId2" action="ppaction://hlinkpres?slideindex=1&amp;slidetitle="/>
            <a:extLst>
              <a:ext uri="{FF2B5EF4-FFF2-40B4-BE49-F238E27FC236}">
                <a16:creationId xmlns:a16="http://schemas.microsoft.com/office/drawing/2014/main" id="{5436DB23-27CB-445D-A8AA-6B7333C69FF9}"/>
              </a:ext>
            </a:extLst>
          </p:cNvPr>
          <p:cNvSpPr txBox="1"/>
          <p:nvPr/>
        </p:nvSpPr>
        <p:spPr>
          <a:xfrm>
            <a:off x="4092392" y="3251891"/>
            <a:ext cx="4146733"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2. Phân dạng toán cơ bản</a:t>
            </a:r>
          </a:p>
        </p:txBody>
      </p:sp>
      <p:sp>
        <p:nvSpPr>
          <p:cNvPr id="102" name="TextBox 101">
            <a:hlinkClick r:id="rId3" action="ppaction://hlinkpres?slideindex=1&amp;slidetitle="/>
            <a:extLst>
              <a:ext uri="{FF2B5EF4-FFF2-40B4-BE49-F238E27FC236}">
                <a16:creationId xmlns:a16="http://schemas.microsoft.com/office/drawing/2014/main" id="{9D766C08-A58A-4E98-AA95-509CE8DB0003}"/>
              </a:ext>
            </a:extLst>
          </p:cNvPr>
          <p:cNvSpPr txBox="1"/>
          <p:nvPr/>
        </p:nvSpPr>
        <p:spPr>
          <a:xfrm>
            <a:off x="4086666" y="3915943"/>
            <a:ext cx="4062206"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3. HĐ rèn luyện kỹ năng</a:t>
            </a:r>
          </a:p>
        </p:txBody>
      </p:sp>
      <p:sp>
        <p:nvSpPr>
          <p:cNvPr id="103" name="TextBox 102">
            <a:hlinkClick r:id="rId4" action="ppaction://hlinkpres?slideindex=1&amp;slidetitle="/>
            <a:extLst>
              <a:ext uri="{FF2B5EF4-FFF2-40B4-BE49-F238E27FC236}">
                <a16:creationId xmlns:a16="http://schemas.microsoft.com/office/drawing/2014/main" id="{40B1E1A7-9B24-46DB-B9FE-858B430C9D4F}"/>
              </a:ext>
            </a:extLst>
          </p:cNvPr>
          <p:cNvSpPr txBox="1"/>
          <p:nvPr/>
        </p:nvSpPr>
        <p:spPr>
          <a:xfrm>
            <a:off x="4043130" y="4619709"/>
            <a:ext cx="3548295"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4. HĐ tìm tòi mở rộng</a:t>
            </a:r>
          </a:p>
        </p:txBody>
      </p:sp>
      <p:cxnSp>
        <p:nvCxnSpPr>
          <p:cNvPr id="104" name="Straight Arrow Connector 103">
            <a:extLst>
              <a:ext uri="{FF2B5EF4-FFF2-40B4-BE49-F238E27FC236}">
                <a16:creationId xmlns:a16="http://schemas.microsoft.com/office/drawing/2014/main" id="{30CE0057-462C-4E55-8251-B059115A4B17}"/>
              </a:ext>
            </a:extLst>
          </p:cNvPr>
          <p:cNvCxnSpPr>
            <a:cxnSpLocks/>
          </p:cNvCxnSpPr>
          <p:nvPr/>
        </p:nvCxnSpPr>
        <p:spPr>
          <a:xfrm flipV="1">
            <a:off x="3693115" y="2841909"/>
            <a:ext cx="287760" cy="913059"/>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60727819-430B-4937-BC89-D6BDF8340F75}"/>
              </a:ext>
            </a:extLst>
          </p:cNvPr>
          <p:cNvCxnSpPr>
            <a:cxnSpLocks/>
          </p:cNvCxnSpPr>
          <p:nvPr/>
        </p:nvCxnSpPr>
        <p:spPr>
          <a:xfrm flipV="1">
            <a:off x="3685213" y="3495356"/>
            <a:ext cx="324536" cy="269786"/>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2179470A-E9BC-4A53-9851-F3926B71AF2D}"/>
              </a:ext>
            </a:extLst>
          </p:cNvPr>
          <p:cNvCxnSpPr>
            <a:cxnSpLocks/>
            <a:endCxn id="102" idx="1"/>
          </p:cNvCxnSpPr>
          <p:nvPr/>
        </p:nvCxnSpPr>
        <p:spPr>
          <a:xfrm>
            <a:off x="3684196" y="3766406"/>
            <a:ext cx="402470" cy="380370"/>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287D2765-93D8-4D72-88C4-81DA620EC2E8}"/>
              </a:ext>
            </a:extLst>
          </p:cNvPr>
          <p:cNvCxnSpPr>
            <a:cxnSpLocks/>
            <a:endCxn id="103" idx="1"/>
          </p:cNvCxnSpPr>
          <p:nvPr/>
        </p:nvCxnSpPr>
        <p:spPr>
          <a:xfrm>
            <a:off x="3688019" y="3760407"/>
            <a:ext cx="355111" cy="1090135"/>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D3B6CBF-67B0-4107-A23E-B705653F90A0}"/>
              </a:ext>
            </a:extLst>
          </p:cNvPr>
          <p:cNvPicPr>
            <a:picLocks noChangeAspect="1"/>
          </p:cNvPicPr>
          <p:nvPr/>
        </p:nvPicPr>
        <p:blipFill>
          <a:blip r:embed="rId5"/>
          <a:stretch>
            <a:fillRect/>
          </a:stretch>
        </p:blipFill>
        <p:spPr>
          <a:xfrm>
            <a:off x="11338486" y="-12859"/>
            <a:ext cx="853514" cy="1079086"/>
          </a:xfrm>
          <a:prstGeom prst="rect">
            <a:avLst/>
          </a:prstGeom>
        </p:spPr>
      </p:pic>
    </p:spTree>
    <p:extLst>
      <p:ext uri="{BB962C8B-B14F-4D97-AF65-F5344CB8AC3E}">
        <p14:creationId xmlns:p14="http://schemas.microsoft.com/office/powerpoint/2010/main" val="1384814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solidFill>
                  <a:srgbClr val="000099"/>
                </a:solidFill>
                <a:ea typeface="Calibri" panose="020F0502020204030204" pitchFamily="34" charset="0"/>
                <a:cs typeface="Times New Roman" panose="02020603050405020304" pitchFamily="18" charset="0"/>
              </a:rPr>
              <a:t>1. Mặt phẳng trong không gian</a:t>
            </a: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6411A29B-46CF-4E76-9327-20D6FFB3C093}"/>
              </a:ext>
            </a:extLst>
          </p:cNvPr>
          <p:cNvSpPr txBox="1">
            <a:spLocks/>
          </p:cNvSpPr>
          <p:nvPr/>
        </p:nvSpPr>
        <p:spPr>
          <a:xfrm>
            <a:off x="159857" y="2770094"/>
            <a:ext cx="12014517" cy="37303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47650" marR="0">
              <a:lnSpc>
                <a:spcPct val="107000"/>
              </a:lnSpc>
              <a:spcBef>
                <a:spcPts val="0"/>
              </a:spcBef>
              <a:spcAft>
                <a:spcPts val="1200"/>
              </a:spcAft>
            </a:pPr>
            <a:r>
              <a:rPr lang="en-US">
                <a:latin typeface="Chu Van An" panose="02020603050405020304" pitchFamily="18" charset="0"/>
                <a:ea typeface="Calibri" panose="020F0502020204030204" pitchFamily="34" charset="0"/>
              </a:rPr>
              <a:t>Mặt bảng, mặt bàn, mặt sàn nhà, mặt hồ nước yên lặng cho ta hình ảnh một phần của một mặt phẳng. Mặt phẳng không có bề dày và không cóa) giới hạn.</a:t>
            </a:r>
            <a:endParaRPr lang="en-US" sz="2800">
              <a:latin typeface="Calibri" panose="020F0502020204030204" pitchFamily="34" charset="0"/>
              <a:ea typeface="Calibri" panose="020F0502020204030204" pitchFamily="34" charset="0"/>
            </a:endParaRPr>
          </a:p>
          <a:p>
            <a:pPr marL="457200">
              <a:lnSpc>
                <a:spcPct val="107000"/>
              </a:lnSpc>
              <a:spcBef>
                <a:spcPts val="0"/>
              </a:spcBef>
              <a:spcAft>
                <a:spcPts val="1200"/>
              </a:spcAft>
            </a:pPr>
            <a:r>
              <a:rPr lang="en-US">
                <a:latin typeface="Chu Van An" panose="02020603050405020304" pitchFamily="18" charset="0"/>
                <a:ea typeface="Calibri" panose="020F0502020204030204" pitchFamily="34" charset="0"/>
              </a:rPr>
              <a:t>Ta thường dùng hình bình hành hay một miền góc để biểu diễn mặt phẳng và dùng chữ cái in hoa hoặc chữ cái Hy Lạp trong dấu ngoặc để kí hiệu mặt phẳng.</a:t>
            </a:r>
            <a:endParaRPr lang="en-US" sz="2800">
              <a:latin typeface="Calibri" panose="020F0502020204030204" pitchFamily="34" charset="0"/>
              <a:ea typeface="Calibri" panose="020F0502020204030204" pitchFamily="34" charset="0"/>
            </a:endParaRPr>
          </a:p>
          <a:p>
            <a:pPr marL="0" lvl="0" indent="0">
              <a:lnSpc>
                <a:spcPct val="112000"/>
              </a:lnSpc>
              <a:spcBef>
                <a:spcPts val="300"/>
              </a:spcBef>
              <a:spcAft>
                <a:spcPts val="300"/>
              </a:spcAft>
              <a:buClr>
                <a:srgbClr val="0000FF"/>
              </a:buClr>
              <a:buNone/>
            </a:pPr>
            <a:endParaRPr lang="en-US">
              <a:solidFill>
                <a:srgbClr val="000099"/>
              </a:solidFill>
            </a:endParaRPr>
          </a:p>
        </p:txBody>
      </p:sp>
      <p:pic>
        <p:nvPicPr>
          <p:cNvPr id="11" name="Picture 10">
            <a:extLst>
              <a:ext uri="{FF2B5EF4-FFF2-40B4-BE49-F238E27FC236}">
                <a16:creationId xmlns:a16="http://schemas.microsoft.com/office/drawing/2014/main" id="{517E3F6D-278F-4C43-8309-9BFC3FD0E7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085773" y="1551544"/>
            <a:ext cx="4162683" cy="1266653"/>
          </a:xfrm>
          <a:prstGeom prst="rect">
            <a:avLst/>
          </a:prstGeom>
        </p:spPr>
      </p:pic>
    </p:spTree>
    <p:extLst>
      <p:ext uri="{BB962C8B-B14F-4D97-AF65-F5344CB8AC3E}">
        <p14:creationId xmlns:p14="http://schemas.microsoft.com/office/powerpoint/2010/main" val="29020563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up)">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up)">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2</a:t>
            </a:r>
            <a:r>
              <a:rPr lang="vi-VN" sz="3200" b="1">
                <a:solidFill>
                  <a:srgbClr val="000099"/>
                </a:solidFill>
                <a:ea typeface="Calibri" panose="020F0502020204030204" pitchFamily="34" charset="0"/>
                <a:cs typeface="Times New Roman" panose="02020603050405020304" pitchFamily="18" charset="0"/>
              </a:rPr>
              <a:t>. Điểm thuộc mặt phẳng</a:t>
            </a: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Content Placeholder 2">
                <a:extLst>
                  <a:ext uri="{FF2B5EF4-FFF2-40B4-BE49-F238E27FC236}">
                    <a16:creationId xmlns:a16="http://schemas.microsoft.com/office/drawing/2014/main" id="{BADF9C63-49AD-4889-9030-3ABD2A87E49C}"/>
                  </a:ext>
                </a:extLst>
              </p:cNvPr>
              <p:cNvSpPr txBox="1">
                <a:spLocks/>
              </p:cNvSpPr>
              <p:nvPr/>
            </p:nvSpPr>
            <p:spPr>
              <a:xfrm>
                <a:off x="332142" y="1976718"/>
                <a:ext cx="11527715" cy="45237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a:lnSpc>
                    <a:spcPct val="107000"/>
                  </a:lnSpc>
                  <a:spcBef>
                    <a:spcPts val="0"/>
                  </a:spcBef>
                  <a:spcAft>
                    <a:spcPts val="1200"/>
                  </a:spcAft>
                </a:pPr>
                <a:r>
                  <a:rPr lang="en-US">
                    <a:latin typeface="Chu Van An" panose="02020603050405020304" pitchFamily="18" charset="0"/>
                    <a:ea typeface="Calibri" panose="020F0502020204030204" pitchFamily="34" charset="0"/>
                  </a:rPr>
                  <a:t>  Cho hai điểm </a:t>
                </a:r>
                <a14:m>
                  <m:oMath xmlns:m="http://schemas.openxmlformats.org/officeDocument/2006/math">
                    <m:r>
                      <a:rPr lang="en-US" i="1">
                        <a:latin typeface="Cambria Math" panose="02040503050406030204" pitchFamily="18" charset="0"/>
                        <a:ea typeface="Calibri" panose="020F0502020204030204" pitchFamily="34" charset="0"/>
                        <a:cs typeface="Chu Van An" panose="02020603050405020304" pitchFamily="18" charset="0"/>
                      </a:rPr>
                      <m:t>𝐴</m:t>
                    </m:r>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𝐵</m:t>
                    </m:r>
                  </m:oMath>
                </a14:m>
                <a:r>
                  <a:rPr lang="en-US">
                    <a:latin typeface="Chu Van An" panose="02020603050405020304" pitchFamily="18" charset="0"/>
                    <a:ea typeface="Calibri" panose="020F0502020204030204" pitchFamily="34" charset="0"/>
                  </a:rPr>
                  <a:t> và mặt phẳng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𝑃</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như Hình 3 .</a:t>
                </a:r>
                <a:endParaRPr lang="en-US" sz="2800">
                  <a:latin typeface="Calibri" panose="020F0502020204030204" pitchFamily="34" charset="0"/>
                  <a:ea typeface="Calibri" panose="020F0502020204030204" pitchFamily="34" charset="0"/>
                </a:endParaRPr>
              </a:p>
              <a:p>
                <a:pPr marL="457200">
                  <a:lnSpc>
                    <a:spcPct val="107000"/>
                  </a:lnSpc>
                  <a:spcBef>
                    <a:spcPts val="0"/>
                  </a:spcBef>
                  <a:spcAft>
                    <a:spcPts val="1200"/>
                  </a:spcAft>
                  <a:tabLst>
                    <a:tab pos="457200" algn="l"/>
                  </a:tabLst>
                </a:pPr>
                <a:r>
                  <a:rPr lang="en-US">
                    <a:latin typeface="Chu Van An" panose="02020603050405020304" pitchFamily="18" charset="0"/>
                    <a:ea typeface="Calibri" panose="020F0502020204030204" pitchFamily="34" charset="0"/>
                  </a:rPr>
                  <a:t>Nếu điểm </a:t>
                </a:r>
                <a14:m>
                  <m:oMath xmlns:m="http://schemas.openxmlformats.org/officeDocument/2006/math">
                    <m:r>
                      <a:rPr lang="en-US" i="1">
                        <a:latin typeface="Cambria Math" panose="02040503050406030204" pitchFamily="18" charset="0"/>
                        <a:ea typeface="Calibri" panose="020F0502020204030204" pitchFamily="34" charset="0"/>
                        <a:cs typeface="Chu Van An" panose="02020603050405020304" pitchFamily="18" charset="0"/>
                      </a:rPr>
                      <m:t>𝐴</m:t>
                    </m:r>
                  </m:oMath>
                </a14:m>
                <a:r>
                  <a:rPr lang="en-US">
                    <a:latin typeface="Chu Van An" panose="02020603050405020304" pitchFamily="18" charset="0"/>
                    <a:ea typeface="Calibri" panose="020F0502020204030204" pitchFamily="34" charset="0"/>
                  </a:rPr>
                  <a:t> thuộc mặt phẳng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𝑃</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thì ta nói </a:t>
                </a:r>
                <a14:m>
                  <m:oMath xmlns:m="http://schemas.openxmlformats.org/officeDocument/2006/math">
                    <m:r>
                      <a:rPr lang="en-US" i="1">
                        <a:latin typeface="Cambria Math" panose="02040503050406030204" pitchFamily="18" charset="0"/>
                        <a:ea typeface="Calibri" panose="020F0502020204030204" pitchFamily="34" charset="0"/>
                        <a:cs typeface="Chu Van An" panose="02020603050405020304" pitchFamily="18" charset="0"/>
                      </a:rPr>
                      <m:t>𝐴</m:t>
                    </m:r>
                  </m:oMath>
                </a14:m>
                <a:r>
                  <a:rPr lang="en-US">
                    <a:latin typeface="Chu Van An" panose="02020603050405020304" pitchFamily="18" charset="0"/>
                    <a:ea typeface="Calibri" panose="020F0502020204030204" pitchFamily="34" charset="0"/>
                  </a:rPr>
                  <a:t> nằm trên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𝑃</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hay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𝑃</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chứa </a:t>
                </a:r>
                <a14:m>
                  <m:oMath xmlns:m="http://schemas.openxmlformats.org/officeDocument/2006/math">
                    <m:r>
                      <a:rPr lang="en-US" i="1">
                        <a:latin typeface="Cambria Math" panose="02040503050406030204" pitchFamily="18" charset="0"/>
                        <a:ea typeface="Calibri" panose="020F0502020204030204" pitchFamily="34" charset="0"/>
                        <a:cs typeface="Chu Van An" panose="02020603050405020304" pitchFamily="18" charset="0"/>
                      </a:rPr>
                      <m:t>𝐴</m:t>
                    </m:r>
                  </m:oMath>
                </a14:m>
                <a:r>
                  <a:rPr lang="en-US">
                    <a:latin typeface="Chu Van An" panose="02020603050405020304" pitchFamily="18" charset="0"/>
                    <a:ea typeface="Calibri" panose="020F0502020204030204" pitchFamily="34" charset="0"/>
                  </a:rPr>
                  <a:t>, hay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𝑃</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đi qua </a:t>
                </a:r>
                <a14:m>
                  <m:oMath xmlns:m="http://schemas.openxmlformats.org/officeDocument/2006/math">
                    <m:r>
                      <a:rPr lang="en-US" i="1">
                        <a:latin typeface="Cambria Math" panose="02040503050406030204" pitchFamily="18" charset="0"/>
                        <a:ea typeface="Calibri" panose="020F0502020204030204" pitchFamily="34" charset="0"/>
                        <a:cs typeface="Chu Van An" panose="02020603050405020304" pitchFamily="18" charset="0"/>
                      </a:rPr>
                      <m:t>𝐴</m:t>
                    </m:r>
                  </m:oMath>
                </a14:m>
                <a:r>
                  <a:rPr lang="en-US">
                    <a:latin typeface="Chu Van An" panose="02020603050405020304" pitchFamily="18" charset="0"/>
                    <a:ea typeface="Calibri" panose="020F0502020204030204" pitchFamily="34" charset="0"/>
                  </a:rPr>
                  <a:t> và kí hiệu là </a:t>
                </a:r>
                <a14:m>
                  <m:oMath xmlns:m="http://schemas.openxmlformats.org/officeDocument/2006/math">
                    <m:r>
                      <a:rPr lang="en-US" i="1">
                        <a:latin typeface="Cambria Math" panose="02040503050406030204" pitchFamily="18" charset="0"/>
                        <a:ea typeface="Calibri" panose="020F0502020204030204" pitchFamily="34" charset="0"/>
                        <a:cs typeface="Chu Van An" panose="02020603050405020304" pitchFamily="18" charset="0"/>
                      </a:rPr>
                      <m:t>𝐴</m:t>
                    </m:r>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𝑃</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a:t>
                </a:r>
                <a:endParaRPr lang="en-US" sz="2800">
                  <a:latin typeface="Calibri" panose="020F0502020204030204" pitchFamily="34" charset="0"/>
                  <a:ea typeface="Calibri" panose="020F0502020204030204" pitchFamily="34" charset="0"/>
                </a:endParaRPr>
              </a:p>
              <a:p>
                <a:pPr marL="457200">
                  <a:lnSpc>
                    <a:spcPct val="107000"/>
                  </a:lnSpc>
                  <a:spcBef>
                    <a:spcPts val="0"/>
                  </a:spcBef>
                  <a:spcAft>
                    <a:spcPts val="1200"/>
                  </a:spcAft>
                  <a:tabLst>
                    <a:tab pos="457200" algn="l"/>
                  </a:tabLst>
                </a:pPr>
                <a:r>
                  <a:rPr lang="en-US">
                    <a:latin typeface="Chu Van An" panose="02020603050405020304" pitchFamily="18" charset="0"/>
                    <a:ea typeface="Calibri" panose="020F0502020204030204" pitchFamily="34" charset="0"/>
                  </a:rPr>
                  <a:t>Nếu điểm </a:t>
                </a:r>
                <a14:m>
                  <m:oMath xmlns:m="http://schemas.openxmlformats.org/officeDocument/2006/math">
                    <m:r>
                      <a:rPr lang="en-US" i="1">
                        <a:latin typeface="Cambria Math" panose="02040503050406030204" pitchFamily="18" charset="0"/>
                        <a:ea typeface="Calibri" panose="020F0502020204030204" pitchFamily="34" charset="0"/>
                        <a:cs typeface="Chu Van An" panose="02020603050405020304" pitchFamily="18" charset="0"/>
                      </a:rPr>
                      <m:t>𝐵</m:t>
                    </m:r>
                  </m:oMath>
                </a14:m>
                <a:r>
                  <a:rPr lang="en-US">
                    <a:latin typeface="Chu Van An" panose="02020603050405020304" pitchFamily="18" charset="0"/>
                    <a:ea typeface="Calibri" panose="020F0502020204030204" pitchFamily="34" charset="0"/>
                  </a:rPr>
                  <a:t> không thuộc mặt phẳng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𝑃</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thì ta nói </a:t>
                </a:r>
                <a14:m>
                  <m:oMath xmlns:m="http://schemas.openxmlformats.org/officeDocument/2006/math">
                    <m:r>
                      <a:rPr lang="en-US" i="1">
                        <a:latin typeface="Cambria Math" panose="02040503050406030204" pitchFamily="18" charset="0"/>
                        <a:ea typeface="Calibri" panose="020F0502020204030204" pitchFamily="34" charset="0"/>
                        <a:cs typeface="Chu Van An" panose="02020603050405020304" pitchFamily="18" charset="0"/>
                      </a:rPr>
                      <m:t>𝐵</m:t>
                    </m:r>
                  </m:oMath>
                </a14:m>
                <a:r>
                  <a:rPr lang="en-US">
                    <a:latin typeface="Chu Van An" panose="02020603050405020304" pitchFamily="18" charset="0"/>
                    <a:ea typeface="Calibri" panose="020F0502020204030204" pitchFamily="34" charset="0"/>
                  </a:rPr>
                  <a:t> nằm ngoài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𝑃</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hay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𝑃</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không chứa </a:t>
                </a:r>
                <a14:m>
                  <m:oMath xmlns:m="http://schemas.openxmlformats.org/officeDocument/2006/math">
                    <m:r>
                      <a:rPr lang="en-US" i="1">
                        <a:latin typeface="Cambria Math" panose="02040503050406030204" pitchFamily="18" charset="0"/>
                        <a:ea typeface="Calibri" panose="020F0502020204030204" pitchFamily="34" charset="0"/>
                        <a:cs typeface="Chu Van An" panose="02020603050405020304" pitchFamily="18" charset="0"/>
                      </a:rPr>
                      <m:t>𝐵</m:t>
                    </m:r>
                  </m:oMath>
                </a14:m>
                <a:r>
                  <a:rPr lang="en-US">
                    <a:latin typeface="Chu Van An" panose="02020603050405020304" pitchFamily="18" charset="0"/>
                    <a:ea typeface="Calibri" panose="020F0502020204030204" pitchFamily="34" charset="0"/>
                  </a:rPr>
                  <a:t> và kí hiệu là </a:t>
                </a:r>
                <a14:m>
                  <m:oMath xmlns:m="http://schemas.openxmlformats.org/officeDocument/2006/math">
                    <m:r>
                      <a:rPr lang="en-US" i="1">
                        <a:latin typeface="Cambria Math" panose="02040503050406030204" pitchFamily="18" charset="0"/>
                        <a:ea typeface="Calibri" panose="020F0502020204030204" pitchFamily="34" charset="0"/>
                        <a:cs typeface="Chu Van An" panose="02020603050405020304" pitchFamily="18" charset="0"/>
                      </a:rPr>
                      <m:t>𝐵</m:t>
                    </m:r>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𝑃</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a:t>
                </a:r>
                <a:endParaRPr lang="en-US" sz="2800">
                  <a:latin typeface="Calibri" panose="020F0502020204030204" pitchFamily="34" charset="0"/>
                  <a:ea typeface="Calibri" panose="020F0502020204030204" pitchFamily="34" charset="0"/>
                </a:endParaRPr>
              </a:p>
              <a:p>
                <a:pPr marL="0" marR="0">
                  <a:lnSpc>
                    <a:spcPct val="107000"/>
                  </a:lnSpc>
                  <a:spcBef>
                    <a:spcPts val="0"/>
                  </a:spcBef>
                  <a:spcAft>
                    <a:spcPts val="1200"/>
                  </a:spcAft>
                </a:pPr>
                <a:r>
                  <a:rPr lang="en-US" b="1">
                    <a:solidFill>
                      <a:srgbClr val="FF0000"/>
                    </a:solidFill>
                    <a:latin typeface="Chu Van An" panose="02020603050405020304" pitchFamily="18" charset="0"/>
                    <a:ea typeface="Calibri" panose="020F0502020204030204" pitchFamily="34" charset="0"/>
                  </a:rPr>
                  <a:t>Chú ý: </a:t>
                </a:r>
                <a:r>
                  <a:rPr lang="en-US">
                    <a:latin typeface="Chu Van An" panose="02020603050405020304" pitchFamily="18" charset="0"/>
                    <a:ea typeface="Calibri" panose="020F0502020204030204" pitchFamily="34" charset="0"/>
                  </a:rPr>
                  <a:t>Mặt phẳng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𝑃</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còn được viết tắt là </a:t>
                </a:r>
                <a14:m>
                  <m:oMath xmlns:m="http://schemas.openxmlformats.org/officeDocument/2006/math">
                    <m:r>
                      <a:rPr lang="en-US" i="1">
                        <a:latin typeface="Cambria Math" panose="02040503050406030204" pitchFamily="18" charset="0"/>
                        <a:ea typeface="Calibri" panose="020F0502020204030204" pitchFamily="34" charset="0"/>
                        <a:cs typeface="Chu Van An" panose="02020603050405020304" pitchFamily="18" charset="0"/>
                      </a:rPr>
                      <m:t>𝑚𝑝</m:t>
                    </m:r>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𝑃</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 hoặc </a:t>
                </a:r>
                <a14:m>
                  <m:oMath xmlns:m="http://schemas.openxmlformats.org/officeDocument/2006/math">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𝑃</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a:latin typeface="Chu Van An" panose="02020603050405020304" pitchFamily="18" charset="0"/>
                    <a:ea typeface="Calibri" panose="020F0502020204030204" pitchFamily="34" charset="0"/>
                  </a:rPr>
                  <a:t>.</a:t>
                </a:r>
                <a:endParaRPr lang="en-US" sz="2800">
                  <a:latin typeface="Calibri" panose="020F0502020204030204" pitchFamily="34" charset="0"/>
                  <a:ea typeface="Calibri" panose="020F0502020204030204" pitchFamily="34" charset="0"/>
                </a:endParaRPr>
              </a:p>
            </p:txBody>
          </p:sp>
        </mc:Choice>
        <mc:Fallback xmlns="">
          <p:sp>
            <p:nvSpPr>
              <p:cNvPr id="13" name="Content Placeholder 2">
                <a:extLst>
                  <a:ext uri="{FF2B5EF4-FFF2-40B4-BE49-F238E27FC236}">
                    <a16:creationId xmlns:a16="http://schemas.microsoft.com/office/drawing/2014/main" id="{BADF9C63-49AD-4889-9030-3ABD2A87E49C}"/>
                  </a:ext>
                </a:extLst>
              </p:cNvPr>
              <p:cNvSpPr txBox="1">
                <a:spLocks noRot="1" noChangeAspect="1" noMove="1" noResize="1" noEditPoints="1" noAdjustHandles="1" noChangeArrowheads="1" noChangeShapeType="1" noTextEdit="1"/>
              </p:cNvSpPr>
              <p:nvPr/>
            </p:nvSpPr>
            <p:spPr>
              <a:xfrm>
                <a:off x="332142" y="1976718"/>
                <a:ext cx="11527715" cy="4523701"/>
              </a:xfrm>
              <a:prstGeom prst="rect">
                <a:avLst/>
              </a:prstGeom>
              <a:blipFill>
                <a:blip r:embed="rId2"/>
                <a:stretch>
                  <a:fillRect l="-1216" t="-1887"/>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F11B8C1A-A17E-496A-A282-297DC173C14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604598" y="1294496"/>
            <a:ext cx="2255260" cy="1448704"/>
          </a:xfrm>
          <a:prstGeom prst="rect">
            <a:avLst/>
          </a:prstGeom>
        </p:spPr>
      </p:pic>
    </p:spTree>
    <p:extLst>
      <p:ext uri="{BB962C8B-B14F-4D97-AF65-F5344CB8AC3E}">
        <p14:creationId xmlns:p14="http://schemas.microsoft.com/office/powerpoint/2010/main" val="21407505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animEffect transition="in" filter="wipe(up)">
                                      <p:cBhvr>
                                        <p:cTn id="17" dur="500"/>
                                        <p:tgtEl>
                                          <p:spTgt spid="1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3">
                                            <p:txEl>
                                              <p:pRg st="1" end="1"/>
                                            </p:txEl>
                                          </p:spTgt>
                                        </p:tgtEl>
                                        <p:attrNameLst>
                                          <p:attrName>style.visibility</p:attrName>
                                        </p:attrNameLst>
                                      </p:cBhvr>
                                      <p:to>
                                        <p:strVal val="visible"/>
                                      </p:to>
                                    </p:set>
                                    <p:animEffect transition="in" filter="wipe(up)">
                                      <p:cBhvr>
                                        <p:cTn id="22" dur="500"/>
                                        <p:tgtEl>
                                          <p:spTgt spid="1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3">
                                            <p:txEl>
                                              <p:pRg st="2" end="2"/>
                                            </p:txEl>
                                          </p:spTgt>
                                        </p:tgtEl>
                                        <p:attrNameLst>
                                          <p:attrName>style.visibility</p:attrName>
                                        </p:attrNameLst>
                                      </p:cBhvr>
                                      <p:to>
                                        <p:strVal val="visible"/>
                                      </p:to>
                                    </p:set>
                                    <p:animEffect transition="in" filter="wipe(up)">
                                      <p:cBhvr>
                                        <p:cTn id="27" dur="500"/>
                                        <p:tgtEl>
                                          <p:spTgt spid="1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3">
                                            <p:txEl>
                                              <p:pRg st="3" end="3"/>
                                            </p:txEl>
                                          </p:spTgt>
                                        </p:tgtEl>
                                        <p:attrNameLst>
                                          <p:attrName>style.visibility</p:attrName>
                                        </p:attrNameLst>
                                      </p:cBhvr>
                                      <p:to>
                                        <p:strVal val="visible"/>
                                      </p:to>
                                    </p:set>
                                    <p:animEffect transition="in" filter="wipe(up)">
                                      <p:cBhvr>
                                        <p:cTn id="32"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3</a:t>
            </a:r>
            <a:r>
              <a:rPr lang="vi-VN" sz="3200" b="1">
                <a:solidFill>
                  <a:srgbClr val="000099"/>
                </a:solidFill>
                <a:ea typeface="Calibri" panose="020F0502020204030204" pitchFamily="34" charset="0"/>
                <a:cs typeface="Times New Roman" panose="02020603050405020304" pitchFamily="18" charset="0"/>
              </a:rPr>
              <a:t>. Biểu diễn các hình trong không gian lên một mặt phẳng</a:t>
            </a: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0EB25E94-4909-484A-9123-1D1968070FCE}"/>
              </a:ext>
            </a:extLst>
          </p:cNvPr>
          <p:cNvSpPr txBox="1">
            <a:spLocks/>
          </p:cNvSpPr>
          <p:nvPr/>
        </p:nvSpPr>
        <p:spPr>
          <a:xfrm>
            <a:off x="332142" y="1516112"/>
            <a:ext cx="11527715" cy="49843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Để biểu diễn một hình trong không gian lên một mặt phẳng (tờ giấy, mặt bảng, ...), ta thường dựa và các quy tắc sau:</a:t>
            </a:r>
          </a:p>
          <a:p>
            <a:r>
              <a:rPr lang="en-US"/>
              <a:t>Hình biểu điễn của đường thẳng là đường thẳng, của đoạn thẳng là đoạn thẳng.</a:t>
            </a:r>
          </a:p>
          <a:p>
            <a:r>
              <a:rPr lang="en-US"/>
              <a:t>Giữ nguyên tính liên thuộc (thuộc hay không thuộc) giữa điểm với đường thẳng hoặc với đoạn thẳng.</a:t>
            </a:r>
          </a:p>
          <a:p>
            <a:r>
              <a:rPr lang="en-US"/>
              <a:t>Giữ nguyên tính song song, tính cắt nhau giữa các đường thẳng.</a:t>
            </a:r>
          </a:p>
          <a:p>
            <a:r>
              <a:rPr lang="en-US"/>
              <a:t>Biểu diễn đường nhìn thấy bằng nét vẽ liền và biểu diễn đường bị che khuất bằng nét vẽ đứt đoạn.</a:t>
            </a:r>
          </a:p>
        </p:txBody>
      </p:sp>
    </p:spTree>
    <p:extLst>
      <p:ext uri="{BB962C8B-B14F-4D97-AF65-F5344CB8AC3E}">
        <p14:creationId xmlns:p14="http://schemas.microsoft.com/office/powerpoint/2010/main" val="26799734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wipe(up)">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animEffect transition="in" filter="wipe(up)">
                                      <p:cBhvr>
                                        <p:cTn id="17" dur="500"/>
                                        <p:tgtEl>
                                          <p:spTgt spid="1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xEl>
                                              <p:pRg st="2" end="2"/>
                                            </p:txEl>
                                          </p:spTgt>
                                        </p:tgtEl>
                                        <p:attrNameLst>
                                          <p:attrName>style.visibility</p:attrName>
                                        </p:attrNameLst>
                                      </p:cBhvr>
                                      <p:to>
                                        <p:strVal val="visible"/>
                                      </p:to>
                                    </p:set>
                                    <p:animEffect transition="in" filter="wipe(up)">
                                      <p:cBhvr>
                                        <p:cTn id="22" dur="500"/>
                                        <p:tgtEl>
                                          <p:spTgt spid="1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2">
                                            <p:txEl>
                                              <p:pRg st="3" end="3"/>
                                            </p:txEl>
                                          </p:spTgt>
                                        </p:tgtEl>
                                        <p:attrNameLst>
                                          <p:attrName>style.visibility</p:attrName>
                                        </p:attrNameLst>
                                      </p:cBhvr>
                                      <p:to>
                                        <p:strVal val="visible"/>
                                      </p:to>
                                    </p:set>
                                    <p:animEffect transition="in" filter="wipe(up)">
                                      <p:cBhvr>
                                        <p:cTn id="27" dur="500"/>
                                        <p:tgtEl>
                                          <p:spTgt spid="1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2">
                                            <p:txEl>
                                              <p:pRg st="4" end="4"/>
                                            </p:txEl>
                                          </p:spTgt>
                                        </p:tgtEl>
                                        <p:attrNameLst>
                                          <p:attrName>style.visibility</p:attrName>
                                        </p:attrNameLst>
                                      </p:cBhvr>
                                      <p:to>
                                        <p:strVal val="visible"/>
                                      </p:to>
                                    </p:set>
                                    <p:animEffect transition="in" filter="wipe(up)">
                                      <p:cBhvr>
                                        <p:cTn id="32"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26888" y="929508"/>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4</a:t>
            </a:r>
            <a:r>
              <a:rPr lang="vi-VN" sz="3200" b="1">
                <a:solidFill>
                  <a:srgbClr val="000099"/>
                </a:solidFill>
                <a:ea typeface="Calibri" panose="020F0502020204030204" pitchFamily="34" charset="0"/>
                <a:cs typeface="Times New Roman" panose="02020603050405020304" pitchFamily="18" charset="0"/>
              </a:rPr>
              <a:t>. Tính chất</a:t>
            </a: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BF73E005-5F6D-4C4C-967F-CD9B3BE7D0AA}"/>
              </a:ext>
            </a:extLst>
          </p:cNvPr>
          <p:cNvSpPr txBox="1">
            <a:spLocks/>
          </p:cNvSpPr>
          <p:nvPr/>
        </p:nvSpPr>
        <p:spPr>
          <a:xfrm>
            <a:off x="159857" y="1647799"/>
            <a:ext cx="11923470" cy="4614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a:t>Tính chất (1):</a:t>
            </a:r>
          </a:p>
          <a:p>
            <a:r>
              <a:rPr lang="en-US"/>
              <a:t>Có một và chỉ một đường thẳng đi qua hai điểm phân biệt cho trước.</a:t>
            </a:r>
          </a:p>
          <a:p>
            <a:pPr marL="0" indent="0">
              <a:buNone/>
            </a:pPr>
            <a:br>
              <a:rPr lang="en-US"/>
            </a:br>
            <a:endParaRPr lang="en-US" sz="2800">
              <a:solidFill>
                <a:srgbClr val="006666"/>
              </a:solidFill>
              <a:latin typeface="Calibri" panose="020F0502020204030204" pitchFamily="34" charset="0"/>
              <a:ea typeface="Calibri" panose="020F0502020204030204" pitchFamily="34" charset="0"/>
            </a:endParaRPr>
          </a:p>
        </p:txBody>
      </p:sp>
      <p:pic>
        <p:nvPicPr>
          <p:cNvPr id="2" name="Picture 1">
            <a:extLst>
              <a:ext uri="{FF2B5EF4-FFF2-40B4-BE49-F238E27FC236}">
                <a16:creationId xmlns:a16="http://schemas.microsoft.com/office/drawing/2014/main" id="{62149379-428E-4D6D-AD09-088805B4BDD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726845" y="3429000"/>
            <a:ext cx="3592849" cy="1129182"/>
          </a:xfrm>
          <a:prstGeom prst="rect">
            <a:avLst/>
          </a:prstGeom>
        </p:spPr>
      </p:pic>
    </p:spTree>
    <p:extLst>
      <p:ext uri="{BB962C8B-B14F-4D97-AF65-F5344CB8AC3E}">
        <p14:creationId xmlns:p14="http://schemas.microsoft.com/office/powerpoint/2010/main" val="27500295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up)">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up)">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wipe(up)">
                                      <p:cBhvr>
                                        <p:cTn id="22" dur="500"/>
                                        <p:tgtEl>
                                          <p:spTgt spid="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down)">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26888" y="884738"/>
            <a:ext cx="11989407" cy="65829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4</a:t>
            </a:r>
            <a:r>
              <a:rPr lang="vi-VN" sz="3200" b="1">
                <a:solidFill>
                  <a:srgbClr val="000099"/>
                </a:solidFill>
                <a:ea typeface="Calibri" panose="020F0502020204030204" pitchFamily="34" charset="0"/>
                <a:cs typeface="Times New Roman" panose="02020603050405020304" pitchFamily="18" charset="0"/>
              </a:rPr>
              <a:t>. Tính chất</a:t>
            </a: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Content Placeholder 2">
                <a:extLst>
                  <a:ext uri="{FF2B5EF4-FFF2-40B4-BE49-F238E27FC236}">
                    <a16:creationId xmlns:a16="http://schemas.microsoft.com/office/drawing/2014/main" id="{BF73E005-5F6D-4C4C-967F-CD9B3BE7D0AA}"/>
                  </a:ext>
                </a:extLst>
              </p:cNvPr>
              <p:cNvSpPr txBox="1">
                <a:spLocks/>
              </p:cNvSpPr>
              <p:nvPr/>
            </p:nvSpPr>
            <p:spPr>
              <a:xfrm>
                <a:off x="159857" y="1518235"/>
                <a:ext cx="11923470" cy="47438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a:t>Tính chất (2):</a:t>
                </a:r>
              </a:p>
              <a:p>
                <a:pPr lvl="0"/>
                <a:r>
                  <a:rPr lang="en-US"/>
                  <a:t>Có một và chỉ một mặt phẳng đi qua ba điểm không thẳng hàng cho trước.</a:t>
                </a:r>
              </a:p>
              <a:p>
                <a:pPr lvl="0"/>
                <a:endParaRPr lang="en-US"/>
              </a:p>
              <a:p>
                <a:pPr lvl="0"/>
                <a:endParaRPr lang="en-US"/>
              </a:p>
              <a:p>
                <a:pPr lvl="0"/>
                <a:br>
                  <a:rPr lang="en-US"/>
                </a:br>
                <a:r>
                  <a:rPr lang="en-US" sz="2800">
                    <a:latin typeface="Georgia" panose="02040502050405020303" pitchFamily="18" charset="0"/>
                    <a:ea typeface="Calibri" panose="020F0502020204030204" pitchFamily="34" charset="0"/>
                  </a:rPr>
                  <a:t>Ch</a:t>
                </a:r>
                <a:r>
                  <a:rPr lang="en-US" sz="2800">
                    <a:latin typeface="Calibri" panose="020F0502020204030204" pitchFamily="34" charset="0"/>
                    <a:ea typeface="Calibri" panose="020F0502020204030204" pitchFamily="34" charset="0"/>
                  </a:rPr>
                  <a:t>ú</a:t>
                </a:r>
                <a:r>
                  <a:rPr lang="en-US" sz="2800">
                    <a:latin typeface="Georgia" panose="02040502050405020303" pitchFamily="18" charset="0"/>
                    <a:ea typeface="Calibri" panose="020F0502020204030204" pitchFamily="34" charset="0"/>
                  </a:rPr>
                  <a:t> </a:t>
                </a:r>
                <a:r>
                  <a:rPr lang="en-US" sz="2800">
                    <a:latin typeface="Calibri" panose="020F0502020204030204" pitchFamily="34" charset="0"/>
                    <a:ea typeface="Calibri" panose="020F0502020204030204" pitchFamily="34" charset="0"/>
                  </a:rPr>
                  <a:t>ý</a:t>
                </a:r>
                <a:r>
                  <a:rPr lang="en-US" sz="2800">
                    <a:latin typeface="Georgia" panose="02040502050405020303" pitchFamily="18" charset="0"/>
                    <a:ea typeface="Calibri" panose="020F0502020204030204" pitchFamily="34" charset="0"/>
                  </a:rPr>
                  <a:t>: M</a:t>
                </a:r>
                <a:r>
                  <a:rPr lang="en-US" sz="2800">
                    <a:latin typeface="Calibri" panose="020F0502020204030204" pitchFamily="34" charset="0"/>
                    <a:ea typeface="Calibri" panose="020F0502020204030204" pitchFamily="34" charset="0"/>
                  </a:rPr>
                  <a:t>ặ</a:t>
                </a:r>
                <a:r>
                  <a:rPr lang="en-US" sz="2800">
                    <a:latin typeface="Georgia" panose="02040502050405020303" pitchFamily="18" charset="0"/>
                    <a:ea typeface="Calibri" panose="020F0502020204030204" pitchFamily="34" charset="0"/>
                  </a:rPr>
                  <a:t>t ph</a:t>
                </a:r>
                <a:r>
                  <a:rPr lang="en-US" sz="2800">
                    <a:latin typeface="Calibri" panose="020F0502020204030204" pitchFamily="34" charset="0"/>
                    <a:ea typeface="Calibri" panose="020F0502020204030204" pitchFamily="34" charset="0"/>
                  </a:rPr>
                  <a:t>ẳ</a:t>
                </a:r>
                <a:r>
                  <a:rPr lang="en-US" sz="2800">
                    <a:latin typeface="Georgia" panose="02040502050405020303" pitchFamily="18" charset="0"/>
                    <a:ea typeface="Calibri" panose="020F0502020204030204" pitchFamily="34" charset="0"/>
                  </a:rPr>
                  <a:t>ng </a:t>
                </a:r>
                <a:r>
                  <a:rPr lang="en-US" sz="2800">
                    <a:latin typeface="Calibri" panose="020F0502020204030204" pitchFamily="34" charset="0"/>
                    <a:ea typeface="Calibri" panose="020F0502020204030204" pitchFamily="34" charset="0"/>
                  </a:rPr>
                  <a:t>đ</a:t>
                </a:r>
                <a:r>
                  <a:rPr lang="en-US" sz="2800">
                    <a:latin typeface="Georgia" panose="02040502050405020303" pitchFamily="18" charset="0"/>
                    <a:ea typeface="Calibri" panose="020F0502020204030204" pitchFamily="34" charset="0"/>
                  </a:rPr>
                  <a:t>i qua ba </a:t>
                </a:r>
                <a:r>
                  <a:rPr lang="en-US" sz="2800">
                    <a:latin typeface="Calibri" panose="020F0502020204030204" pitchFamily="34" charset="0"/>
                    <a:ea typeface="Calibri" panose="020F0502020204030204" pitchFamily="34" charset="0"/>
                  </a:rPr>
                  <a:t>đ</a:t>
                </a:r>
                <a:r>
                  <a:rPr lang="en-US" sz="2800">
                    <a:latin typeface="Georgia" panose="02040502050405020303" pitchFamily="18" charset="0"/>
                    <a:ea typeface="Calibri" panose="020F0502020204030204" pitchFamily="34" charset="0"/>
                  </a:rPr>
                  <a:t>i</a:t>
                </a:r>
                <a:r>
                  <a:rPr lang="en-US" sz="2800">
                    <a:latin typeface="Calibri" panose="020F0502020204030204" pitchFamily="34" charset="0"/>
                    <a:ea typeface="Calibri" panose="020F0502020204030204" pitchFamily="34" charset="0"/>
                  </a:rPr>
                  <a:t>ể</a:t>
                </a:r>
                <a:r>
                  <a:rPr lang="en-US" sz="2800">
                    <a:latin typeface="Georgia" panose="02040502050405020303" pitchFamily="18" charset="0"/>
                    <a:ea typeface="Calibri" panose="020F0502020204030204" pitchFamily="34" charset="0"/>
                  </a:rPr>
                  <a:t>m </a:t>
                </a:r>
                <a14:m>
                  <m:oMath xmlns:m="http://schemas.openxmlformats.org/officeDocument/2006/math">
                    <m:r>
                      <a:rPr lang="en-US" sz="2800" i="1">
                        <a:latin typeface="Cambria Math" panose="02040503050406030204" pitchFamily="18" charset="0"/>
                        <a:ea typeface="Calibri" panose="020F0502020204030204" pitchFamily="34" charset="0"/>
                      </a:rPr>
                      <m:t>𝐴</m:t>
                    </m:r>
                    <m:r>
                      <a:rPr lang="en-US" sz="2800">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𝐵</m:t>
                    </m:r>
                    <m:r>
                      <a:rPr lang="en-US" sz="2800">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𝐶</m:t>
                    </m:r>
                  </m:oMath>
                </a14:m>
                <a:r>
                  <a:rPr lang="en-US" sz="2800">
                    <a:latin typeface="Georgia" panose="02040502050405020303" pitchFamily="18" charset="0"/>
                    <a:ea typeface="Calibri" panose="020F0502020204030204" pitchFamily="34" charset="0"/>
                  </a:rPr>
                  <a:t> kh</a:t>
                </a:r>
                <a:r>
                  <a:rPr lang="en-US" sz="2800">
                    <a:latin typeface="Calibri" panose="020F0502020204030204" pitchFamily="34" charset="0"/>
                    <a:ea typeface="Calibri" panose="020F0502020204030204" pitchFamily="34" charset="0"/>
                  </a:rPr>
                  <a:t>ô</a:t>
                </a:r>
                <a:r>
                  <a:rPr lang="en-US" sz="2800">
                    <a:latin typeface="Georgia" panose="02040502050405020303" pitchFamily="18" charset="0"/>
                    <a:ea typeface="Calibri" panose="020F0502020204030204" pitchFamily="34" charset="0"/>
                  </a:rPr>
                  <a:t>ng th</a:t>
                </a:r>
                <a:r>
                  <a:rPr lang="en-US" sz="2800">
                    <a:latin typeface="Calibri" panose="020F0502020204030204" pitchFamily="34" charset="0"/>
                    <a:ea typeface="Calibri" panose="020F0502020204030204" pitchFamily="34" charset="0"/>
                  </a:rPr>
                  <a:t>ẳ</a:t>
                </a:r>
                <a:r>
                  <a:rPr lang="en-US" sz="2800">
                    <a:latin typeface="Georgia" panose="02040502050405020303" pitchFamily="18" charset="0"/>
                    <a:ea typeface="Calibri" panose="020F0502020204030204" pitchFamily="34" charset="0"/>
                  </a:rPr>
                  <a:t>ng h</a:t>
                </a:r>
                <a:r>
                  <a:rPr lang="en-US" sz="2800">
                    <a:latin typeface="Calibri" panose="020F0502020204030204" pitchFamily="34" charset="0"/>
                    <a:ea typeface="Calibri" panose="020F0502020204030204" pitchFamily="34" charset="0"/>
                  </a:rPr>
                  <a:t>à</a:t>
                </a:r>
                <a:r>
                  <a:rPr lang="en-US" sz="2800">
                    <a:latin typeface="Georgia" panose="02040502050405020303" pitchFamily="18" charset="0"/>
                    <a:ea typeface="Calibri" panose="020F0502020204030204" pitchFamily="34" charset="0"/>
                  </a:rPr>
                  <a:t>ng </a:t>
                </a:r>
                <a:r>
                  <a:rPr lang="en-US" sz="2800">
                    <a:latin typeface="Calibri" panose="020F0502020204030204" pitchFamily="34" charset="0"/>
                    <a:ea typeface="Calibri" panose="020F0502020204030204" pitchFamily="34" charset="0"/>
                  </a:rPr>
                  <a:t>đượ</a:t>
                </a:r>
                <a:r>
                  <a:rPr lang="en-US" sz="2800">
                    <a:latin typeface="Georgia" panose="02040502050405020303" pitchFamily="18" charset="0"/>
                    <a:ea typeface="Calibri" panose="020F0502020204030204" pitchFamily="34" charset="0"/>
                  </a:rPr>
                  <a:t>c k</a:t>
                </a:r>
                <a:r>
                  <a:rPr lang="en-US" sz="2800">
                    <a:latin typeface="Calibri" panose="020F0502020204030204" pitchFamily="34" charset="0"/>
                    <a:ea typeface="Calibri" panose="020F0502020204030204" pitchFamily="34" charset="0"/>
                  </a:rPr>
                  <a:t>í</a:t>
                </a:r>
                <a:r>
                  <a:rPr lang="en-US" sz="2800">
                    <a:latin typeface="Georgia" panose="02040502050405020303" pitchFamily="18" charset="0"/>
                    <a:ea typeface="Calibri" panose="020F0502020204030204" pitchFamily="34" charset="0"/>
                  </a:rPr>
                  <a:t> hi</a:t>
                </a:r>
                <a:r>
                  <a:rPr lang="en-US" sz="2800">
                    <a:latin typeface="Calibri" panose="020F0502020204030204" pitchFamily="34" charset="0"/>
                    <a:ea typeface="Calibri" panose="020F0502020204030204" pitchFamily="34" charset="0"/>
                  </a:rPr>
                  <a:t>ệ</a:t>
                </a:r>
                <a:r>
                  <a:rPr lang="en-US" sz="2800">
                    <a:latin typeface="Georgia" panose="02040502050405020303" pitchFamily="18" charset="0"/>
                    <a:ea typeface="Calibri" panose="020F0502020204030204" pitchFamily="34" charset="0"/>
                  </a:rPr>
                  <a:t>u l</a:t>
                </a:r>
                <a:r>
                  <a:rPr lang="en-US" sz="2800">
                    <a:latin typeface="Calibri" panose="020F0502020204030204" pitchFamily="34" charset="0"/>
                    <a:ea typeface="Calibri" panose="020F0502020204030204" pitchFamily="34" charset="0"/>
                  </a:rPr>
                  <a:t>à</a:t>
                </a:r>
                <a:r>
                  <a:rPr lang="en-US" sz="2800">
                    <a:latin typeface="Georgia" panose="02040502050405020303" pitchFamily="18" charset="0"/>
                    <a:ea typeface="Calibri" panose="020F0502020204030204" pitchFamily="34" charset="0"/>
                  </a:rPr>
                  <a:t> m</a:t>
                </a:r>
                <a:r>
                  <a:rPr lang="en-US" sz="2800">
                    <a:latin typeface="Calibri" panose="020F0502020204030204" pitchFamily="34" charset="0"/>
                    <a:ea typeface="Calibri" panose="020F0502020204030204" pitchFamily="34" charset="0"/>
                  </a:rPr>
                  <a:t>ặ</a:t>
                </a:r>
                <a:r>
                  <a:rPr lang="en-US" sz="2800">
                    <a:latin typeface="Georgia" panose="02040502050405020303" pitchFamily="18" charset="0"/>
                    <a:ea typeface="Calibri" panose="020F0502020204030204" pitchFamily="34" charset="0"/>
                  </a:rPr>
                  <a:t>t ph</a:t>
                </a:r>
                <a:r>
                  <a:rPr lang="en-US" sz="2800">
                    <a:latin typeface="Calibri" panose="020F0502020204030204" pitchFamily="34" charset="0"/>
                    <a:ea typeface="Calibri" panose="020F0502020204030204" pitchFamily="34" charset="0"/>
                  </a:rPr>
                  <a:t>ẳ</a:t>
                </a:r>
                <a:r>
                  <a:rPr lang="en-US" sz="2800">
                    <a:latin typeface="Georgia" panose="02040502050405020303" pitchFamily="18" charset="0"/>
                    <a:ea typeface="Calibri" panose="020F0502020204030204" pitchFamily="34" charset="0"/>
                  </a:rPr>
                  <a:t>ng </a:t>
                </a:r>
                <a14:m>
                  <m:oMath xmlns:m="http://schemas.openxmlformats.org/officeDocument/2006/math">
                    <m:r>
                      <a:rPr lang="en-US" sz="2800">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𝐴𝐵𝐶</m:t>
                    </m:r>
                    <m:r>
                      <a:rPr lang="en-US" sz="2800">
                        <a:latin typeface="Cambria Math" panose="02040503050406030204" pitchFamily="18" charset="0"/>
                        <a:ea typeface="Calibri" panose="020F0502020204030204" pitchFamily="34" charset="0"/>
                      </a:rPr>
                      <m:t>)</m:t>
                    </m:r>
                  </m:oMath>
                </a14:m>
                <a:r>
                  <a:rPr lang="en-US" sz="2800">
                    <a:latin typeface="Georgia" panose="02040502050405020303" pitchFamily="18" charset="0"/>
                    <a:ea typeface="Calibri" panose="020F0502020204030204" pitchFamily="34" charset="0"/>
                  </a:rPr>
                  <a:t>.</a:t>
                </a:r>
                <a:br>
                  <a:rPr lang="en-US" sz="2800">
                    <a:latin typeface="Georgia" panose="02040502050405020303" pitchFamily="18" charset="0"/>
                    <a:ea typeface="Calibri" panose="020F0502020204030204" pitchFamily="34" charset="0"/>
                  </a:rPr>
                </a:br>
                <a:endParaRPr lang="en-US" sz="2800">
                  <a:solidFill>
                    <a:srgbClr val="006666"/>
                  </a:solidFill>
                  <a:latin typeface="Calibri" panose="020F0502020204030204" pitchFamily="34" charset="0"/>
                  <a:ea typeface="Calibri" panose="020F0502020204030204" pitchFamily="34" charset="0"/>
                </a:endParaRPr>
              </a:p>
            </p:txBody>
          </p:sp>
        </mc:Choice>
        <mc:Fallback xmlns="">
          <p:sp>
            <p:nvSpPr>
              <p:cNvPr id="8" name="Content Placeholder 2">
                <a:extLst>
                  <a:ext uri="{FF2B5EF4-FFF2-40B4-BE49-F238E27FC236}">
                    <a16:creationId xmlns:a16="http://schemas.microsoft.com/office/drawing/2014/main" id="{BF73E005-5F6D-4C4C-967F-CD9B3BE7D0AA}"/>
                  </a:ext>
                </a:extLst>
              </p:cNvPr>
              <p:cNvSpPr txBox="1">
                <a:spLocks noRot="1" noChangeAspect="1" noMove="1" noResize="1" noEditPoints="1" noAdjustHandles="1" noChangeArrowheads="1" noChangeShapeType="1" noTextEdit="1"/>
              </p:cNvSpPr>
              <p:nvPr/>
            </p:nvSpPr>
            <p:spPr>
              <a:xfrm>
                <a:off x="159857" y="1518235"/>
                <a:ext cx="11923470" cy="4743896"/>
              </a:xfrm>
              <a:prstGeom prst="rect">
                <a:avLst/>
              </a:prstGeom>
              <a:blipFill>
                <a:blip r:embed="rId2"/>
                <a:stretch>
                  <a:fillRect l="-1176" t="-2828" r="-460"/>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3437E53D-5A4A-4F98-977E-198C10192C28}"/>
              </a:ext>
            </a:extLst>
          </p:cNvPr>
          <p:cNvPicPr>
            <a:picLocks noChangeAspect="1"/>
          </p:cNvPicPr>
          <p:nvPr/>
        </p:nvPicPr>
        <p:blipFill>
          <a:blip r:embed="rId3"/>
          <a:stretch>
            <a:fillRect/>
          </a:stretch>
        </p:blipFill>
        <p:spPr>
          <a:xfrm>
            <a:off x="4244241" y="3025588"/>
            <a:ext cx="4214998" cy="1237130"/>
          </a:xfrm>
          <a:prstGeom prst="rect">
            <a:avLst/>
          </a:prstGeom>
        </p:spPr>
      </p:pic>
    </p:spTree>
    <p:extLst>
      <p:ext uri="{BB962C8B-B14F-4D97-AF65-F5344CB8AC3E}">
        <p14:creationId xmlns:p14="http://schemas.microsoft.com/office/powerpoint/2010/main" val="28015292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up)">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up)">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wipe(up)">
                                      <p:cBhvr>
                                        <p:cTn id="27"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26888" y="884738"/>
            <a:ext cx="11989407" cy="65829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4</a:t>
            </a:r>
            <a:r>
              <a:rPr lang="vi-VN" sz="3200" b="1">
                <a:solidFill>
                  <a:srgbClr val="000099"/>
                </a:solidFill>
                <a:ea typeface="Calibri" panose="020F0502020204030204" pitchFamily="34" charset="0"/>
                <a:cs typeface="Times New Roman" panose="02020603050405020304" pitchFamily="18" charset="0"/>
              </a:rPr>
              <a:t>. Tính chất</a:t>
            </a: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Content Placeholder 2">
                <a:extLst>
                  <a:ext uri="{FF2B5EF4-FFF2-40B4-BE49-F238E27FC236}">
                    <a16:creationId xmlns:a16="http://schemas.microsoft.com/office/drawing/2014/main" id="{BF73E005-5F6D-4C4C-967F-CD9B3BE7D0AA}"/>
                  </a:ext>
                </a:extLst>
              </p:cNvPr>
              <p:cNvSpPr txBox="1">
                <a:spLocks/>
              </p:cNvSpPr>
              <p:nvPr/>
            </p:nvSpPr>
            <p:spPr>
              <a:xfrm>
                <a:off x="159857" y="1518235"/>
                <a:ext cx="11923470" cy="47438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a:t>Tính chất (3):</a:t>
                </a:r>
              </a:p>
              <a:p>
                <a:r>
                  <a:rPr lang="en-US"/>
                  <a:t>Nếu một đường thẳng có hai điểm phân biệt thuộc một mặt phẳng thì mọi điểm của đường thẳng đều thuộc mặt phẳng đó</a:t>
                </a:r>
              </a:p>
              <a:p>
                <a:endParaRPr lang="en-US" sz="2800" b="1">
                  <a:solidFill>
                    <a:srgbClr val="FF0000"/>
                  </a:solidFill>
                  <a:latin typeface="Chu Van An" panose="02020603050405020304" pitchFamily="18" charset="0"/>
                  <a:ea typeface="Calibri" panose="020F0502020204030204" pitchFamily="34" charset="0"/>
                </a:endParaRPr>
              </a:p>
              <a:p>
                <a:pPr marL="0" indent="0">
                  <a:buNone/>
                </a:pPr>
                <a:endParaRPr lang="en-US" sz="2800" b="1">
                  <a:solidFill>
                    <a:srgbClr val="FF0000"/>
                  </a:solidFill>
                  <a:latin typeface="Chu Van An" panose="02020603050405020304" pitchFamily="18" charset="0"/>
                  <a:ea typeface="Calibri" panose="020F0502020204030204" pitchFamily="34" charset="0"/>
                </a:endParaRPr>
              </a:p>
              <a:p>
                <a:pPr marL="0" indent="0">
                  <a:buNone/>
                </a:pPr>
                <a:endParaRPr lang="en-US" sz="2800" b="1">
                  <a:solidFill>
                    <a:srgbClr val="FF0000"/>
                  </a:solidFill>
                  <a:latin typeface="Chu Van An" panose="02020603050405020304" pitchFamily="18" charset="0"/>
                  <a:ea typeface="Calibri" panose="020F0502020204030204" pitchFamily="34" charset="0"/>
                </a:endParaRPr>
              </a:p>
              <a:p>
                <a:pPr marL="0" indent="0">
                  <a:buNone/>
                </a:pPr>
                <a:r>
                  <a:rPr lang="en-US" sz="2800" b="1">
                    <a:solidFill>
                      <a:srgbClr val="FF0000"/>
                    </a:solidFill>
                    <a:latin typeface="Chu Van An" panose="02020603050405020304" pitchFamily="18" charset="0"/>
                    <a:ea typeface="Calibri" panose="020F0502020204030204" pitchFamily="34" charset="0"/>
                  </a:rPr>
                  <a:t>Chú ý: </a:t>
                </a:r>
                <a:r>
                  <a:rPr lang="en-US" sz="2800">
                    <a:latin typeface="Chu Van An" panose="02020603050405020304" pitchFamily="18" charset="0"/>
                    <a:ea typeface="Calibri" panose="020F0502020204030204" pitchFamily="34" charset="0"/>
                  </a:rPr>
                  <a:t>Đường thẳng </a:t>
                </a:r>
                <a14:m>
                  <m:oMath xmlns:m="http://schemas.openxmlformats.org/officeDocument/2006/math">
                    <m:r>
                      <a:rPr lang="en-US" sz="2800" i="1">
                        <a:latin typeface="Cambria Math" panose="02040503050406030204" pitchFamily="18" charset="0"/>
                        <a:ea typeface="Calibri" panose="020F0502020204030204" pitchFamily="34" charset="0"/>
                        <a:cs typeface="Chu Van An" panose="02020603050405020304" pitchFamily="18" charset="0"/>
                      </a:rPr>
                      <m:t>𝑑</m:t>
                    </m:r>
                  </m:oMath>
                </a14:m>
                <a:r>
                  <a:rPr lang="en-US" sz="2800">
                    <a:latin typeface="Chu Van An" panose="02020603050405020304" pitchFamily="18" charset="0"/>
                    <a:ea typeface="Calibri" panose="020F0502020204030204" pitchFamily="34" charset="0"/>
                  </a:rPr>
                  <a:t> nằm trong mặt phẳng </a:t>
                </a:r>
                <a14:m>
                  <m:oMath xmlns:m="http://schemas.openxmlformats.org/officeDocument/2006/math">
                    <m:r>
                      <a:rPr lang="en-US" sz="2800">
                        <a:latin typeface="Cambria Math" panose="02040503050406030204" pitchFamily="18" charset="0"/>
                        <a:ea typeface="Calibri" panose="020F0502020204030204" pitchFamily="34" charset="0"/>
                        <a:cs typeface="Chu Van An" panose="02020603050405020304" pitchFamily="18" charset="0"/>
                      </a:rPr>
                      <m:t>(</m:t>
                    </m:r>
                    <m:r>
                      <a:rPr lang="en-US" sz="2800" i="1">
                        <a:latin typeface="Cambria Math" panose="02040503050406030204" pitchFamily="18" charset="0"/>
                        <a:ea typeface="Calibri" panose="020F0502020204030204" pitchFamily="34" charset="0"/>
                        <a:cs typeface="Chu Van An" panose="02020603050405020304" pitchFamily="18" charset="0"/>
                      </a:rPr>
                      <m:t>𝑃</m:t>
                    </m:r>
                    <m:r>
                      <a:rPr lang="en-US" sz="2800">
                        <a:latin typeface="Cambria Math" panose="02040503050406030204" pitchFamily="18" charset="0"/>
                        <a:ea typeface="Calibri" panose="020F0502020204030204" pitchFamily="34" charset="0"/>
                        <a:cs typeface="Chu Van An" panose="02020603050405020304" pitchFamily="18" charset="0"/>
                      </a:rPr>
                      <m:t>)</m:t>
                    </m:r>
                  </m:oMath>
                </a14:m>
                <a:r>
                  <a:rPr lang="en-US" sz="2800">
                    <a:latin typeface="Chu Van An" panose="02020603050405020304" pitchFamily="18" charset="0"/>
                    <a:ea typeface="Calibri" panose="020F0502020204030204" pitchFamily="34" charset="0"/>
                  </a:rPr>
                  <a:t> thường được kí hiệu là</a:t>
                </a:r>
              </a:p>
              <a:p>
                <a:pPr marL="0" indent="0">
                  <a:buNone/>
                </a:pPr>
                <a:r>
                  <a:rPr lang="en-US" sz="2800">
                    <a:ea typeface="Calibri" panose="020F0502020204030204" pitchFamily="34" charset="0"/>
                    <a:cs typeface="Chu Van An" panose="02020603050405020304" pitchFamily="18" charset="0"/>
                  </a:rPr>
                  <a:t>              </a:t>
                </a:r>
                <a14:m>
                  <m:oMath xmlns:m="http://schemas.openxmlformats.org/officeDocument/2006/math">
                    <m:r>
                      <m:rPr>
                        <m:sty m:val="p"/>
                      </m:rPr>
                      <a:rPr lang="en-US" sz="2800">
                        <a:latin typeface="Cambria Math" panose="02040503050406030204" pitchFamily="18" charset="0"/>
                        <a:ea typeface="Calibri" panose="020F0502020204030204" pitchFamily="34" charset="0"/>
                        <a:cs typeface="Chu Van An" panose="02020603050405020304" pitchFamily="18" charset="0"/>
                      </a:rPr>
                      <m:t>d</m:t>
                    </m:r>
                    <m:r>
                      <a:rPr lang="en-US" sz="2800">
                        <a:latin typeface="Cambria Math" panose="02040503050406030204" pitchFamily="18" charset="0"/>
                        <a:ea typeface="Calibri" panose="020F0502020204030204" pitchFamily="34" charset="0"/>
                        <a:cs typeface="Chu Van An" panose="02020603050405020304" pitchFamily="18" charset="0"/>
                      </a:rPr>
                      <m:t>⊂(</m:t>
                    </m:r>
                    <m:r>
                      <a:rPr lang="en-US" sz="2800" i="1">
                        <a:latin typeface="Cambria Math" panose="02040503050406030204" pitchFamily="18" charset="0"/>
                        <a:ea typeface="Calibri" panose="020F0502020204030204" pitchFamily="34" charset="0"/>
                        <a:cs typeface="Chu Van An" panose="02020603050405020304" pitchFamily="18" charset="0"/>
                      </a:rPr>
                      <m:t>𝑃</m:t>
                    </m:r>
                    <m:r>
                      <a:rPr lang="en-US" sz="2800">
                        <a:latin typeface="Cambria Math" panose="02040503050406030204" pitchFamily="18" charset="0"/>
                        <a:ea typeface="Calibri" panose="020F0502020204030204" pitchFamily="34" charset="0"/>
                        <a:cs typeface="Chu Van An" panose="02020603050405020304" pitchFamily="18" charset="0"/>
                      </a:rPr>
                      <m:t>)</m:t>
                    </m:r>
                  </m:oMath>
                </a14:m>
                <a:r>
                  <a:rPr lang="en-US" sz="2800">
                    <a:latin typeface="Chu Van An" panose="02020603050405020304" pitchFamily="18" charset="0"/>
                    <a:ea typeface="Calibri" panose="020F0502020204030204" pitchFamily="34" charset="0"/>
                  </a:rPr>
                  <a:t> hoặc </a:t>
                </a:r>
                <a14:m>
                  <m:oMath xmlns:m="http://schemas.openxmlformats.org/officeDocument/2006/math">
                    <m:r>
                      <a:rPr lang="en-US" sz="2800">
                        <a:latin typeface="Cambria Math" panose="02040503050406030204" pitchFamily="18" charset="0"/>
                        <a:ea typeface="Calibri" panose="020F0502020204030204" pitchFamily="34" charset="0"/>
                        <a:cs typeface="Chu Van An" panose="02020603050405020304" pitchFamily="18" charset="0"/>
                      </a:rPr>
                      <m:t>(</m:t>
                    </m:r>
                    <m:r>
                      <a:rPr lang="en-US" sz="2800" i="1">
                        <a:latin typeface="Cambria Math" panose="02040503050406030204" pitchFamily="18" charset="0"/>
                        <a:ea typeface="Calibri" panose="020F0502020204030204" pitchFamily="34" charset="0"/>
                        <a:cs typeface="Chu Van An" panose="02020603050405020304" pitchFamily="18" charset="0"/>
                      </a:rPr>
                      <m:t>𝑃</m:t>
                    </m:r>
                    <m:r>
                      <a:rPr lang="en-US" sz="2800">
                        <a:latin typeface="Cambria Math" panose="02040503050406030204" pitchFamily="18" charset="0"/>
                        <a:ea typeface="Calibri" panose="020F0502020204030204" pitchFamily="34" charset="0"/>
                        <a:cs typeface="Chu Van An" panose="02020603050405020304" pitchFamily="18" charset="0"/>
                      </a:rPr>
                      <m:t>)⊃</m:t>
                    </m:r>
                    <m:r>
                      <a:rPr lang="en-US" sz="2800" i="1">
                        <a:latin typeface="Cambria Math" panose="02040503050406030204" pitchFamily="18" charset="0"/>
                        <a:ea typeface="Calibri" panose="020F0502020204030204" pitchFamily="34" charset="0"/>
                        <a:cs typeface="Chu Van An" panose="02020603050405020304" pitchFamily="18" charset="0"/>
                      </a:rPr>
                      <m:t>𝑑</m:t>
                    </m:r>
                  </m:oMath>
                </a14:m>
                <a:r>
                  <a:rPr lang="en-US" sz="2800">
                    <a:latin typeface="Chu Van An" panose="02020603050405020304" pitchFamily="18" charset="0"/>
                    <a:ea typeface="Calibri" panose="020F0502020204030204" pitchFamily="34" charset="0"/>
                  </a:rPr>
                  <a:t>.</a:t>
                </a:r>
                <a:endParaRPr lang="en-US" sz="2800">
                  <a:solidFill>
                    <a:srgbClr val="006666"/>
                  </a:solidFill>
                  <a:latin typeface="Calibri" panose="020F0502020204030204" pitchFamily="34" charset="0"/>
                  <a:ea typeface="Calibri" panose="020F0502020204030204" pitchFamily="34" charset="0"/>
                </a:endParaRPr>
              </a:p>
            </p:txBody>
          </p:sp>
        </mc:Choice>
        <mc:Fallback xmlns="">
          <p:sp>
            <p:nvSpPr>
              <p:cNvPr id="8" name="Content Placeholder 2">
                <a:extLst>
                  <a:ext uri="{FF2B5EF4-FFF2-40B4-BE49-F238E27FC236}">
                    <a16:creationId xmlns:a16="http://schemas.microsoft.com/office/drawing/2014/main" id="{BF73E005-5F6D-4C4C-967F-CD9B3BE7D0AA}"/>
                  </a:ext>
                </a:extLst>
              </p:cNvPr>
              <p:cNvSpPr txBox="1">
                <a:spLocks noRot="1" noChangeAspect="1" noMove="1" noResize="1" noEditPoints="1" noAdjustHandles="1" noChangeArrowheads="1" noChangeShapeType="1" noTextEdit="1"/>
              </p:cNvSpPr>
              <p:nvPr/>
            </p:nvSpPr>
            <p:spPr>
              <a:xfrm>
                <a:off x="159857" y="1518235"/>
                <a:ext cx="11923470" cy="4743896"/>
              </a:xfrm>
              <a:prstGeom prst="rect">
                <a:avLst/>
              </a:prstGeom>
              <a:blipFill>
                <a:blip r:embed="rId2"/>
                <a:stretch>
                  <a:fillRect l="-1176" t="-2828"/>
                </a:stretch>
              </a:blipFill>
            </p:spPr>
            <p:txBody>
              <a:bodyPr/>
              <a:lstStyle/>
              <a:p>
                <a:r>
                  <a:rPr lang="en-US">
                    <a:noFill/>
                  </a:rPr>
                  <a:t> </a:t>
                </a:r>
              </a:p>
            </p:txBody>
          </p:sp>
        </mc:Fallback>
      </mc:AlternateContent>
      <p:pic>
        <p:nvPicPr>
          <p:cNvPr id="2" name="Picture 1">
            <a:extLst>
              <a:ext uri="{FF2B5EF4-FFF2-40B4-BE49-F238E27FC236}">
                <a16:creationId xmlns:a16="http://schemas.microsoft.com/office/drawing/2014/main" id="{B3DB6166-19EF-4831-BEC7-C0F839E8DA67}"/>
              </a:ext>
            </a:extLst>
          </p:cNvPr>
          <p:cNvPicPr>
            <a:picLocks noChangeAspect="1"/>
          </p:cNvPicPr>
          <p:nvPr/>
        </p:nvPicPr>
        <p:blipFill>
          <a:blip r:embed="rId3"/>
          <a:stretch>
            <a:fillRect/>
          </a:stretch>
        </p:blipFill>
        <p:spPr>
          <a:xfrm>
            <a:off x="4451502" y="3025588"/>
            <a:ext cx="3897933" cy="1492623"/>
          </a:xfrm>
          <a:prstGeom prst="rect">
            <a:avLst/>
          </a:prstGeom>
        </p:spPr>
      </p:pic>
    </p:spTree>
    <p:extLst>
      <p:ext uri="{BB962C8B-B14F-4D97-AF65-F5344CB8AC3E}">
        <p14:creationId xmlns:p14="http://schemas.microsoft.com/office/powerpoint/2010/main" val="17502752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26888" y="884738"/>
            <a:ext cx="11989407" cy="65829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4</a:t>
            </a:r>
            <a:r>
              <a:rPr lang="vi-VN" sz="3200" b="1">
                <a:solidFill>
                  <a:srgbClr val="000099"/>
                </a:solidFill>
                <a:ea typeface="Calibri" panose="020F0502020204030204" pitchFamily="34" charset="0"/>
                <a:cs typeface="Times New Roman" panose="02020603050405020304" pitchFamily="18" charset="0"/>
              </a:rPr>
              <a:t>. Tính chất</a:t>
            </a: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Content Placeholder 2">
                <a:extLst>
                  <a:ext uri="{FF2B5EF4-FFF2-40B4-BE49-F238E27FC236}">
                    <a16:creationId xmlns:a16="http://schemas.microsoft.com/office/drawing/2014/main" id="{BF73E005-5F6D-4C4C-967F-CD9B3BE7D0AA}"/>
                  </a:ext>
                </a:extLst>
              </p:cNvPr>
              <p:cNvSpPr txBox="1">
                <a:spLocks/>
              </p:cNvSpPr>
              <p:nvPr/>
            </p:nvSpPr>
            <p:spPr>
              <a:xfrm>
                <a:off x="159857" y="1518234"/>
                <a:ext cx="11923470" cy="4982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dirty="0" err="1"/>
                  <a:t>Tính</a:t>
                </a:r>
                <a:r>
                  <a:rPr lang="en-US" dirty="0"/>
                  <a:t> </a:t>
                </a:r>
                <a:r>
                  <a:rPr lang="en-US" dirty="0" err="1"/>
                  <a:t>chất</a:t>
                </a:r>
                <a:r>
                  <a:rPr lang="en-US" dirty="0"/>
                  <a:t> (5):</a:t>
                </a:r>
              </a:p>
              <a:p>
                <a:pPr marL="457200">
                  <a:lnSpc>
                    <a:spcPct val="107000"/>
                  </a:lnSpc>
                  <a:spcBef>
                    <a:spcPts val="0"/>
                  </a:spcBef>
                  <a:spcAft>
                    <a:spcPts val="1200"/>
                  </a:spcAft>
                </a:pPr>
                <a:r>
                  <a:rPr lang="en-US" dirty="0" err="1">
                    <a:latin typeface="Chu Van An" panose="02020603050405020304" pitchFamily="18" charset="0"/>
                    <a:ea typeface="Calibri" panose="020F0502020204030204" pitchFamily="34" charset="0"/>
                  </a:rPr>
                  <a:t>Nếu</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hai</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mặt</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phẳng</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phân</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biệt</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có</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một</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điểm</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chung</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thì</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chúng</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có</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một</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đường</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thẳng</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chung</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duy</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nhất</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chứa</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tất</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cả</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các</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điểm</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chung</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của</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hai</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mặt</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phẳng</a:t>
                </a:r>
                <a:r>
                  <a:rPr lang="en-US" dirty="0">
                    <a:latin typeface="Chu Van An" panose="02020603050405020304" pitchFamily="18" charset="0"/>
                    <a:ea typeface="Calibri" panose="020F0502020204030204" pitchFamily="34" charset="0"/>
                  </a:rPr>
                  <a:t> </a:t>
                </a:r>
                <a:r>
                  <a:rPr lang="en-US" dirty="0" err="1">
                    <a:latin typeface="Chu Van An" panose="02020603050405020304" pitchFamily="18" charset="0"/>
                    <a:ea typeface="Calibri" panose="020F0502020204030204" pitchFamily="34" charset="0"/>
                  </a:rPr>
                  <a:t>đó</a:t>
                </a:r>
                <a:r>
                  <a:rPr lang="en-US" dirty="0">
                    <a:latin typeface="Chu Van An" panose="02020603050405020304" pitchFamily="18" charset="0"/>
                    <a:ea typeface="Calibri" panose="020F0502020204030204" pitchFamily="34" charset="0"/>
                  </a:rPr>
                  <a:t>.</a:t>
                </a:r>
                <a:endParaRPr lang="en-US" sz="2800" dirty="0">
                  <a:latin typeface="Calibri" panose="020F0502020204030204" pitchFamily="34" charset="0"/>
                  <a:ea typeface="Calibri" panose="020F0502020204030204" pitchFamily="34" charset="0"/>
                </a:endParaRPr>
              </a:p>
              <a:p>
                <a:pPr marL="0" lvl="0" indent="0">
                  <a:buNone/>
                </a:pPr>
                <a:endParaRPr lang="en-US" dirty="0"/>
              </a:p>
              <a:p>
                <a:pPr lvl="0"/>
                <a:endParaRPr lang="en-US" dirty="0"/>
              </a:p>
              <a:p>
                <a:r>
                  <a:rPr lang="en-US" dirty="0" err="1"/>
                  <a:t>Chú</a:t>
                </a:r>
                <a:r>
                  <a:rPr lang="en-US" dirty="0"/>
                  <a:t> ý: </a:t>
                </a:r>
                <a:r>
                  <a:rPr lang="en-US" dirty="0" err="1"/>
                  <a:t>Đường</a:t>
                </a:r>
                <a:r>
                  <a:rPr lang="en-US" dirty="0"/>
                  <a:t> </a:t>
                </a:r>
                <a:r>
                  <a:rPr lang="en-US" dirty="0" err="1"/>
                  <a:t>thẳng</a:t>
                </a:r>
                <a:r>
                  <a:rPr lang="en-US" dirty="0"/>
                  <a:t> </a:t>
                </a:r>
                <a14:m>
                  <m:oMath xmlns:m="http://schemas.openxmlformats.org/officeDocument/2006/math">
                    <m:r>
                      <a:rPr lang="en-US" i="1">
                        <a:latin typeface="Cambria Math" panose="02040503050406030204" pitchFamily="18" charset="0"/>
                      </a:rPr>
                      <m:t>𝑑</m:t>
                    </m:r>
                  </m:oMath>
                </a14:m>
                <a:r>
                  <a:rPr lang="en-US" dirty="0"/>
                  <a:t> </a:t>
                </a:r>
                <a:r>
                  <a:rPr lang="en-US" dirty="0" err="1"/>
                  <a:t>chung</a:t>
                </a:r>
                <a:r>
                  <a:rPr lang="en-US" dirty="0"/>
                  <a:t> </a:t>
                </a:r>
                <a:r>
                  <a:rPr lang="en-US" dirty="0" err="1"/>
                  <a:t>của</a:t>
                </a:r>
                <a:r>
                  <a:rPr lang="en-US" dirty="0"/>
                  <a:t> </a:t>
                </a:r>
                <a:r>
                  <a:rPr lang="en-US" dirty="0" err="1"/>
                  <a:t>hai</a:t>
                </a:r>
                <a:r>
                  <a:rPr lang="en-US" dirty="0"/>
                  <a:t> </a:t>
                </a:r>
                <a:r>
                  <a:rPr lang="en-US" dirty="0" err="1"/>
                  <a:t>mặt</a:t>
                </a:r>
                <a:r>
                  <a:rPr lang="en-US" dirty="0"/>
                  <a:t> </a:t>
                </a:r>
                <a:r>
                  <a:rPr lang="en-US" dirty="0" err="1"/>
                  <a:t>phẳng</a:t>
                </a:r>
                <a:r>
                  <a:rPr lang="en-US" dirty="0"/>
                  <a:t> </a:t>
                </a:r>
              </a:p>
              <a:p>
                <a14:m>
                  <m:oMath xmlns:m="http://schemas.openxmlformats.org/officeDocument/2006/math">
                    <m:r>
                      <a:rPr lang="en-US">
                        <a:latin typeface="Cambria Math" panose="02040503050406030204" pitchFamily="18" charset="0"/>
                      </a:rPr>
                      <m:t>(</m:t>
                    </m:r>
                    <m:r>
                      <a:rPr lang="en-US" i="1">
                        <a:latin typeface="Cambria Math" panose="02040503050406030204" pitchFamily="18" charset="0"/>
                      </a:rPr>
                      <m:t>𝑃</m:t>
                    </m:r>
                    <m:r>
                      <a:rPr lang="en-US">
                        <a:latin typeface="Cambria Math" panose="02040503050406030204" pitchFamily="18" charset="0"/>
                      </a:rPr>
                      <m:t>)</m:t>
                    </m:r>
                  </m:oMath>
                </a14:m>
                <a:r>
                  <a:rPr lang="en-US" dirty="0"/>
                  <a:t> </a:t>
                </a:r>
                <a:r>
                  <a:rPr lang="en-US" dirty="0" err="1"/>
                  <a:t>và</a:t>
                </a:r>
                <a:r>
                  <a:rPr lang="en-US" dirty="0"/>
                  <a:t> </a:t>
                </a:r>
                <a14:m>
                  <m:oMath xmlns:m="http://schemas.openxmlformats.org/officeDocument/2006/math">
                    <m:r>
                      <a:rPr lang="en-US">
                        <a:latin typeface="Cambria Math" panose="02040503050406030204" pitchFamily="18" charset="0"/>
                      </a:rPr>
                      <m:t>(</m:t>
                    </m:r>
                    <m:r>
                      <a:rPr lang="en-US" i="1">
                        <a:latin typeface="Cambria Math" panose="02040503050406030204" pitchFamily="18" charset="0"/>
                      </a:rPr>
                      <m:t>𝑄</m:t>
                    </m:r>
                    <m:r>
                      <a:rPr lang="en-US">
                        <a:latin typeface="Cambria Math" panose="02040503050406030204" pitchFamily="18" charset="0"/>
                      </a:rPr>
                      <m:t>)</m:t>
                    </m:r>
                  </m:oMath>
                </a14:m>
                <a:r>
                  <a:rPr lang="en-US" dirty="0"/>
                  <a:t> </a:t>
                </a:r>
                <a:r>
                  <a:rPr lang="en-US" dirty="0" err="1"/>
                  <a:t>được</a:t>
                </a:r>
                <a:r>
                  <a:rPr lang="en-US" dirty="0"/>
                  <a:t> </a:t>
                </a:r>
                <a:r>
                  <a:rPr lang="en-US" dirty="0" err="1"/>
                  <a:t>gọi</a:t>
                </a:r>
                <a:r>
                  <a:rPr lang="en-US" dirty="0"/>
                  <a:t> </a:t>
                </a:r>
                <a:r>
                  <a:rPr lang="en-US" dirty="0" err="1"/>
                  <a:t>là</a:t>
                </a:r>
                <a:r>
                  <a:rPr lang="en-US" dirty="0"/>
                  <a:t> </a:t>
                </a:r>
                <a:r>
                  <a:rPr lang="en-US" dirty="0" err="1"/>
                  <a:t>giao</a:t>
                </a:r>
                <a:r>
                  <a:rPr lang="en-US" dirty="0"/>
                  <a:t> </a:t>
                </a:r>
                <a:r>
                  <a:rPr lang="en-US" dirty="0" err="1"/>
                  <a:t>tuyến</a:t>
                </a:r>
                <a:r>
                  <a:rPr lang="en-US" dirty="0"/>
                  <a:t> </a:t>
                </a:r>
                <a:r>
                  <a:rPr lang="en-US" dirty="0" err="1"/>
                  <a:t>của</a:t>
                </a:r>
                <a:r>
                  <a:rPr lang="en-US" dirty="0"/>
                  <a:t> </a:t>
                </a:r>
                <a14:m>
                  <m:oMath xmlns:m="http://schemas.openxmlformats.org/officeDocument/2006/math">
                    <m:r>
                      <a:rPr lang="en-US">
                        <a:latin typeface="Cambria Math" panose="02040503050406030204" pitchFamily="18" charset="0"/>
                      </a:rPr>
                      <m:t>(</m:t>
                    </m:r>
                    <m:r>
                      <a:rPr lang="en-US" i="1">
                        <a:latin typeface="Cambria Math" panose="02040503050406030204" pitchFamily="18" charset="0"/>
                      </a:rPr>
                      <m:t>𝑃</m:t>
                    </m:r>
                    <m:r>
                      <a:rPr lang="en-US">
                        <a:latin typeface="Cambria Math" panose="02040503050406030204" pitchFamily="18" charset="0"/>
                      </a:rPr>
                      <m:t>)</m:t>
                    </m:r>
                  </m:oMath>
                </a14:m>
                <a:r>
                  <a:rPr lang="en-US" dirty="0"/>
                  <a:t> </a:t>
                </a:r>
                <a:r>
                  <a:rPr lang="en-US" dirty="0" err="1"/>
                  <a:t>và</a:t>
                </a:r>
                <a:r>
                  <a:rPr lang="en-US" dirty="0"/>
                  <a:t> </a:t>
                </a:r>
                <a14:m>
                  <m:oMath xmlns:m="http://schemas.openxmlformats.org/officeDocument/2006/math">
                    <m:r>
                      <a:rPr lang="en-US">
                        <a:latin typeface="Cambria Math" panose="02040503050406030204" pitchFamily="18" charset="0"/>
                      </a:rPr>
                      <m:t>(</m:t>
                    </m:r>
                    <m:r>
                      <a:rPr lang="en-US" i="1">
                        <a:latin typeface="Cambria Math" panose="02040503050406030204" pitchFamily="18" charset="0"/>
                      </a:rPr>
                      <m:t>𝑄</m:t>
                    </m:r>
                    <m:r>
                      <a:rPr lang="en-US">
                        <a:latin typeface="Cambria Math" panose="02040503050406030204" pitchFamily="18" charset="0"/>
                      </a:rPr>
                      <m:t>)</m:t>
                    </m:r>
                  </m:oMath>
                </a14:m>
                <a:r>
                  <a:rPr lang="en-US" dirty="0"/>
                  <a:t>, </a:t>
                </a:r>
                <a:r>
                  <a:rPr lang="en-US" dirty="0" err="1"/>
                  <a:t>kí</a:t>
                </a:r>
                <a:r>
                  <a:rPr lang="en-US" dirty="0"/>
                  <a:t> </a:t>
                </a:r>
                <a:r>
                  <a:rPr lang="en-US" dirty="0" err="1"/>
                  <a:t>hiệu</a:t>
                </a:r>
                <a:r>
                  <a:rPr lang="en-US" dirty="0"/>
                  <a:t> </a:t>
                </a:r>
                <a14:m>
                  <m:oMath xmlns:m="http://schemas.openxmlformats.org/officeDocument/2006/math">
                    <m:r>
                      <a:rPr lang="en-US" i="1">
                        <a:latin typeface="Cambria Math" panose="02040503050406030204" pitchFamily="18" charset="0"/>
                      </a:rPr>
                      <m:t>𝑑</m:t>
                    </m:r>
                    <m:r>
                      <a:rPr lang="en-US">
                        <a:latin typeface="Cambria Math" panose="02040503050406030204" pitchFamily="18" charset="0"/>
                      </a:rPr>
                      <m:t>=(</m:t>
                    </m:r>
                    <m:r>
                      <a:rPr lang="en-US" i="1">
                        <a:latin typeface="Cambria Math" panose="02040503050406030204" pitchFamily="18" charset="0"/>
                      </a:rPr>
                      <m:t>𝑃</m:t>
                    </m:r>
                    <m:r>
                      <a:rPr lang="en-US">
                        <a:latin typeface="Cambria Math" panose="02040503050406030204" pitchFamily="18" charset="0"/>
                      </a:rPr>
                      <m:t>)∩(</m:t>
                    </m:r>
                    <m:r>
                      <a:rPr lang="en-US" i="1">
                        <a:latin typeface="Cambria Math" panose="02040503050406030204" pitchFamily="18" charset="0"/>
                      </a:rPr>
                      <m:t>𝑄</m:t>
                    </m:r>
                    <m:r>
                      <a:rPr lang="en-US">
                        <a:latin typeface="Cambria Math" panose="02040503050406030204" pitchFamily="18" charset="0"/>
                      </a:rPr>
                      <m:t>)</m:t>
                    </m:r>
                  </m:oMath>
                </a14:m>
                <a:r>
                  <a:rPr lang="en-US" dirty="0"/>
                  <a:t>.</a:t>
                </a:r>
              </a:p>
              <a:p>
                <a:pPr lvl="0"/>
                <a:endParaRPr lang="en-US" dirty="0"/>
              </a:p>
            </p:txBody>
          </p:sp>
        </mc:Choice>
        <mc:Fallback xmlns="">
          <p:sp>
            <p:nvSpPr>
              <p:cNvPr id="8" name="Content Placeholder 2">
                <a:extLst>
                  <a:ext uri="{FF2B5EF4-FFF2-40B4-BE49-F238E27FC236}">
                    <a16:creationId xmlns:a16="http://schemas.microsoft.com/office/drawing/2014/main" id="{BF73E005-5F6D-4C4C-967F-CD9B3BE7D0AA}"/>
                  </a:ext>
                </a:extLst>
              </p:cNvPr>
              <p:cNvSpPr txBox="1">
                <a:spLocks noRot="1" noChangeAspect="1" noMove="1" noResize="1" noEditPoints="1" noAdjustHandles="1" noChangeArrowheads="1" noChangeShapeType="1" noTextEdit="1"/>
              </p:cNvSpPr>
              <p:nvPr/>
            </p:nvSpPr>
            <p:spPr>
              <a:xfrm>
                <a:off x="159857" y="1518234"/>
                <a:ext cx="11923470" cy="4982183"/>
              </a:xfrm>
              <a:prstGeom prst="rect">
                <a:avLst/>
              </a:prstGeom>
              <a:blipFill>
                <a:blip r:embed="rId2"/>
                <a:stretch>
                  <a:fillRect l="-1278" t="-2693" b="-3427"/>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5007FC93-2C74-4F4C-BD79-AEC12BB9418E}"/>
              </a:ext>
            </a:extLst>
          </p:cNvPr>
          <p:cNvPicPr>
            <a:picLocks noChangeAspect="1"/>
          </p:cNvPicPr>
          <p:nvPr/>
        </p:nvPicPr>
        <p:blipFill>
          <a:blip r:embed="rId3"/>
          <a:stretch>
            <a:fillRect/>
          </a:stretch>
        </p:blipFill>
        <p:spPr>
          <a:xfrm>
            <a:off x="5419164" y="3242073"/>
            <a:ext cx="1573306" cy="1718216"/>
          </a:xfrm>
          <a:prstGeom prst="rect">
            <a:avLst/>
          </a:prstGeom>
        </p:spPr>
      </p:pic>
    </p:spTree>
    <p:extLst>
      <p:ext uri="{BB962C8B-B14F-4D97-AF65-F5344CB8AC3E}">
        <p14:creationId xmlns:p14="http://schemas.microsoft.com/office/powerpoint/2010/main" val="7509471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803</TotalTime>
  <Words>1153</Words>
  <Application>Microsoft Office PowerPoint</Application>
  <PresentationFormat>Widescreen</PresentationFormat>
  <Paragraphs>106</Paragraphs>
  <Slides>15</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15</vt:i4>
      </vt:variant>
    </vt:vector>
  </HeadingPairs>
  <TitlesOfParts>
    <vt:vector size="29" baseType="lpstr">
      <vt:lpstr>HGPSoeiKakugothicUB</vt:lpstr>
      <vt:lpstr>Yu Gothic</vt:lpstr>
      <vt:lpstr>Yu Gothic UI Semibold</vt:lpstr>
      <vt:lpstr>Aarial</vt:lpstr>
      <vt:lpstr>Arial</vt:lpstr>
      <vt:lpstr>Baumans</vt:lpstr>
      <vt:lpstr>Calibri</vt:lpstr>
      <vt:lpstr>Calibri Light</vt:lpstr>
      <vt:lpstr>Cambria Math</vt:lpstr>
      <vt:lpstr>Chu Van An</vt:lpstr>
      <vt:lpstr>Georgia</vt:lpstr>
      <vt:lpstr>Georgia Pro Cond Black</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Duong Hung</dc:creator>
  <cp:lastModifiedBy>Admin</cp:lastModifiedBy>
  <cp:revision>166</cp:revision>
  <cp:lastPrinted>2023-04-28T05:43:14Z</cp:lastPrinted>
  <dcterms:created xsi:type="dcterms:W3CDTF">2023-03-24T14:43:27Z</dcterms:created>
  <dcterms:modified xsi:type="dcterms:W3CDTF">2023-08-11T02:16:22Z</dcterms:modified>
</cp:coreProperties>
</file>