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5" r:id="rId3"/>
    <p:sldId id="268" r:id="rId4"/>
    <p:sldId id="286" r:id="rId5"/>
    <p:sldId id="287" r:id="rId6"/>
    <p:sldId id="288" r:id="rId7"/>
    <p:sldId id="289" r:id="rId8"/>
    <p:sldId id="291" r:id="rId9"/>
    <p:sldId id="292" r:id="rId10"/>
    <p:sldId id="293" r:id="rId11"/>
    <p:sldId id="294" r:id="rId12"/>
    <p:sldId id="278" r:id="rId13"/>
    <p:sldId id="295" r:id="rId14"/>
    <p:sldId id="296" r:id="rId15"/>
    <p:sldId id="297" r:id="rId16"/>
    <p:sldId id="298" r:id="rId17"/>
    <p:sldId id="299" r:id="rId18"/>
    <p:sldId id="269" r:id="rId19"/>
    <p:sldId id="279" r:id="rId20"/>
    <p:sldId id="300" r:id="rId21"/>
    <p:sldId id="280" r:id="rId22"/>
    <p:sldId id="301" r:id="rId23"/>
    <p:sldId id="302" r:id="rId24"/>
    <p:sldId id="304" r:id="rId25"/>
    <p:sldId id="303" r:id="rId26"/>
    <p:sldId id="305" r:id="rId27"/>
    <p:sldId id="285" r:id="rId28"/>
    <p:sldId id="307" r:id="rId29"/>
    <p:sldId id="306" r:id="rId30"/>
    <p:sldId id="308" r:id="rId31"/>
    <p:sldId id="309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uong Hung" initials="DH" lastIdx="1" clrIdx="0">
    <p:extLst>
      <p:ext uri="{19B8F6BF-5375-455C-9EA6-DF929625EA0E}">
        <p15:presenceInfo xmlns:p15="http://schemas.microsoft.com/office/powerpoint/2012/main" userId="159ce12b0739129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00FF"/>
    <a:srgbClr val="FCFFEB"/>
    <a:srgbClr val="3333FF"/>
    <a:srgbClr val="CCECFF"/>
    <a:srgbClr val="DFFED2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59" autoAdjust="0"/>
    <p:restoredTop sz="94660"/>
  </p:normalViewPr>
  <p:slideViewPr>
    <p:cSldViewPr snapToGrid="0">
      <p:cViewPr varScale="1">
        <p:scale>
          <a:sx n="83" d="100"/>
          <a:sy n="83" d="100"/>
        </p:scale>
        <p:origin x="6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51AB05-D0AD-4661-A563-ED0A973E87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4F8AAF-B3D6-43E0-8BE6-ACC045CA8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ED0CB0-ACD0-4F2D-999E-A38C11D61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35AAC0-AB66-45C6-8716-DDDEB5A1E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25496D-219E-4DC5-B6CB-0D09372B8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CB525EB-EDE9-454B-97E8-BA4EA8A5BD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406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2292" y="1"/>
            <a:ext cx="12183770" cy="5143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BD34CDC-813E-42F1-AF2B-E4C69DF07BA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0" y="6343650"/>
            <a:ext cx="12171478" cy="514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655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C3267-A90C-45D6-BA22-0CF355786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A3D663-20CA-49F7-9088-6A48A3D5AB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FDDACA-6EE9-4082-908E-56F4087D9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134AFB-8600-422C-8FE6-3D694E843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D994D0-9BDB-4F1F-A1AB-664075547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083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2F261DE-9197-4D26-B4B9-FF0D391344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83B291-7E96-497B-BF77-354A929E57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B0F37F-EFAB-474E-833C-F3A45D4CFC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71406C-BE5D-4AF2-A987-F31D5F67F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FF6D1E-FD61-44A6-9E7F-192733997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9496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494324-618A-4DA5-987A-1BA333D19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829741-7706-4FF6-9DA1-5BAD77EB6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4D27C4-AA06-401D-A02E-B9E7C786A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7DDAB8-4858-4218-A8DC-8FD3E20B70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406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2292" y="1"/>
            <a:ext cx="12183770" cy="5143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7A1FA8D-21B3-44D8-B273-98A7438BEA8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1129"/>
          <a:stretch>
            <a:fillRect/>
          </a:stretch>
        </p:blipFill>
        <p:spPr>
          <a:xfrm rot="5400000" flipV="1">
            <a:off x="-2751421" y="3330291"/>
            <a:ext cx="5697036" cy="720206"/>
          </a:xfrm>
          <a:custGeom>
            <a:avLst/>
            <a:gdLst>
              <a:gd name="connsiteX0" fmla="*/ 0 w 3316895"/>
              <a:gd name="connsiteY0" fmla="*/ 0 h 1710480"/>
              <a:gd name="connsiteX1" fmla="*/ 0 w 3316895"/>
              <a:gd name="connsiteY1" fmla="*/ 1710480 h 1710480"/>
              <a:gd name="connsiteX2" fmla="*/ 3316895 w 3316895"/>
              <a:gd name="connsiteY2" fmla="*/ 1710480 h 1710480"/>
              <a:gd name="connsiteX3" fmla="*/ 3316895 w 3316895"/>
              <a:gd name="connsiteY3" fmla="*/ 0 h 1710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16895" h="1710480">
                <a:moveTo>
                  <a:pt x="0" y="0"/>
                </a:moveTo>
                <a:lnTo>
                  <a:pt x="0" y="1710480"/>
                </a:lnTo>
                <a:lnTo>
                  <a:pt x="3316895" y="1710480"/>
                </a:lnTo>
                <a:lnTo>
                  <a:pt x="3316895" y="0"/>
                </a:lnTo>
                <a:close/>
              </a:path>
            </a:pathLst>
          </a:cu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502BBA3-2BFD-43FF-B8A0-E55627E9FA9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0" y="6343650"/>
            <a:ext cx="12171478" cy="514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635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375C5-0B2B-42C5-8A7D-B896CBF96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CF36B3-5183-422A-AD77-A0BDC58CCE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494324-618A-4DA5-987A-1BA333D19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829741-7706-4FF6-9DA1-5BAD77EB6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4D27C4-AA06-401D-A02E-B9E7C786A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055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8B002-73E3-4A59-97CF-80D6E2B63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981138-737A-4841-991D-4A6DC18E60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25B2B0-16C2-4497-A60F-28ED6CA05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9DC5C9-9957-4FDF-BF89-2833D58B7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DB18C5-C816-4A36-B672-12859720B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512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B16FE-AFBF-4941-97DE-A1D2C9219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43DDBE-57EF-48AF-AD79-133927320C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D39D72-66A3-4407-8621-82423B2348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11A51D-CA18-4B33-8FE1-25BC167DB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BD2AA3-3E11-44B8-8421-726D3EB6A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63108C-8C3E-47F3-B675-38C54FF9A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805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834F3-A85C-45D5-8A6A-6F06AD2F9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C0BB03-7E04-4A15-9F04-3E57667AE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DC36E7-DB1F-4044-9DF4-57AC3C1584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02FB26-7839-4EF2-9099-450DDC9680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149131-45CB-4AAD-B16F-CF3E54DC60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432D7F6-EE1D-4AD4-9744-9AEDBDB01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0DB634-987D-4F59-8D47-1C4B935A1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18064A-455F-4C62-8123-2DDC2D165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830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C62BC-2C50-485B-97B0-378993786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AA93BF-A87D-4B1C-ABB9-A67F6BED4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FE16EC-2185-4091-8D15-DBCF6C3CA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CDF470-98F0-4603-A341-9C53C55A3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619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EEAA94-1BDC-42DD-B24B-C4FA5C707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3B2FC-2C28-419E-8F7B-005F39D58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8D0AE7-0247-4B68-B6B7-C9CA5C7A1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672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1FA3F-BF8D-4D4C-ADB2-5579AACD6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3F2AFD-C213-4B15-9A0E-745342CE28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D9834B-3759-4C6C-AEED-6B13CA338F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64F9FD-D2C6-4CA2-8083-7E832774D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BC3B6B-A0E1-41D3-97AF-D8653D2C3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4B3D31-D4E1-4232-AA98-8EAE7789E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542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9DC08-0059-434E-A005-8567C32A5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759BE8-FACC-4FFF-8F02-32E6E6F704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6B837E-755E-4B80-9050-49344F333A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933D91-2280-4452-B770-9F1222173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19EA15-6A4F-45B2-AC34-7EB39A041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7541D7-3872-4DFC-AC84-07869D29A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067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accent4">
                <a:lumMod val="0"/>
                <a:lumOff val="100000"/>
              </a:schemeClr>
            </a:gs>
            <a:gs pos="100000">
              <a:srgbClr val="FCFFEB"/>
            </a:gs>
            <a:gs pos="0">
              <a:srgbClr val="FFFFFF"/>
            </a:gs>
            <a:gs pos="60000">
              <a:schemeClr val="bg1"/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2AE268-8DC3-45A7-AC9B-F0654C96B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223FA5-FF0A-4701-89C0-67D667D95F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68BED3-A4CA-478B-8CB8-08D7BF863D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BDB85B-639E-44C8-B825-D3A7C36C4F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EB2C0-62B7-4AE6-B9B9-AB1E080B8C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FB91FBD-4AD4-42F2-918E-E98DC24A8C70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136525"/>
            <a:ext cx="1162049" cy="519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946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4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90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5.wdp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9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9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9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9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9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3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AA4431C0-79D0-40C5-A1F9-87034A2E1981}"/>
              </a:ext>
            </a:extLst>
          </p:cNvPr>
          <p:cNvSpPr/>
          <p:nvPr/>
        </p:nvSpPr>
        <p:spPr>
          <a:xfrm>
            <a:off x="3587384" y="2099218"/>
            <a:ext cx="7114971" cy="3644352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Arrow: Pentagon 117">
            <a:extLst>
              <a:ext uri="{FF2B5EF4-FFF2-40B4-BE49-F238E27FC236}">
                <a16:creationId xmlns:a16="http://schemas.microsoft.com/office/drawing/2014/main" id="{81EFB34A-F7D8-4558-96A0-5773D8E60731}"/>
              </a:ext>
            </a:extLst>
          </p:cNvPr>
          <p:cNvSpPr/>
          <p:nvPr/>
        </p:nvSpPr>
        <p:spPr>
          <a:xfrm rot="10800000">
            <a:off x="4024788" y="3188781"/>
            <a:ext cx="6282500" cy="566186"/>
          </a:xfrm>
          <a:prstGeom prst="homePlate">
            <a:avLst>
              <a:gd name="adj" fmla="val 35876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Arrow: Pentagon 119">
            <a:extLst>
              <a:ext uri="{FF2B5EF4-FFF2-40B4-BE49-F238E27FC236}">
                <a16:creationId xmlns:a16="http://schemas.microsoft.com/office/drawing/2014/main" id="{77CF683C-5980-4602-AB7A-D9CDFC753A08}"/>
              </a:ext>
            </a:extLst>
          </p:cNvPr>
          <p:cNvSpPr/>
          <p:nvPr/>
        </p:nvSpPr>
        <p:spPr>
          <a:xfrm rot="10800000">
            <a:off x="4143765" y="3892817"/>
            <a:ext cx="6198724" cy="566186"/>
          </a:xfrm>
          <a:prstGeom prst="homePlate">
            <a:avLst>
              <a:gd name="adj" fmla="val 35876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Arrow: Pentagon 120">
            <a:extLst>
              <a:ext uri="{FF2B5EF4-FFF2-40B4-BE49-F238E27FC236}">
                <a16:creationId xmlns:a16="http://schemas.microsoft.com/office/drawing/2014/main" id="{7C5E35EE-C97A-4758-9A39-CF61681144C2}"/>
              </a:ext>
            </a:extLst>
          </p:cNvPr>
          <p:cNvSpPr/>
          <p:nvPr/>
        </p:nvSpPr>
        <p:spPr>
          <a:xfrm rot="10800000">
            <a:off x="4031232" y="4579995"/>
            <a:ext cx="6282500" cy="566186"/>
          </a:xfrm>
          <a:prstGeom prst="homePlate">
            <a:avLst>
              <a:gd name="adj" fmla="val 35876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Arrow: Pentagon 116">
            <a:extLst>
              <a:ext uri="{FF2B5EF4-FFF2-40B4-BE49-F238E27FC236}">
                <a16:creationId xmlns:a16="http://schemas.microsoft.com/office/drawing/2014/main" id="{3EF0ED97-B7C5-4710-9D14-B26B576DC6D9}"/>
              </a:ext>
            </a:extLst>
          </p:cNvPr>
          <p:cNvSpPr/>
          <p:nvPr/>
        </p:nvSpPr>
        <p:spPr>
          <a:xfrm rot="10800000">
            <a:off x="4019792" y="2520243"/>
            <a:ext cx="6282500" cy="566186"/>
          </a:xfrm>
          <a:prstGeom prst="homePlate">
            <a:avLst>
              <a:gd name="adj" fmla="val 35876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EF3F87D-24D3-4789-9DEF-E7F9C6851D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1129"/>
          <a:stretch>
            <a:fillRect/>
          </a:stretch>
        </p:blipFill>
        <p:spPr>
          <a:xfrm rot="5400000" flipV="1">
            <a:off x="-2702783" y="3381709"/>
            <a:ext cx="5774536" cy="720206"/>
          </a:xfrm>
          <a:custGeom>
            <a:avLst/>
            <a:gdLst>
              <a:gd name="connsiteX0" fmla="*/ 0 w 3316895"/>
              <a:gd name="connsiteY0" fmla="*/ 0 h 1710480"/>
              <a:gd name="connsiteX1" fmla="*/ 0 w 3316895"/>
              <a:gd name="connsiteY1" fmla="*/ 1710480 h 1710480"/>
              <a:gd name="connsiteX2" fmla="*/ 3316895 w 3316895"/>
              <a:gd name="connsiteY2" fmla="*/ 1710480 h 1710480"/>
              <a:gd name="connsiteX3" fmla="*/ 3316895 w 3316895"/>
              <a:gd name="connsiteY3" fmla="*/ 0 h 1710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16895" h="1710480">
                <a:moveTo>
                  <a:pt x="0" y="0"/>
                </a:moveTo>
                <a:lnTo>
                  <a:pt x="0" y="1710480"/>
                </a:lnTo>
                <a:lnTo>
                  <a:pt x="3316895" y="1710480"/>
                </a:lnTo>
                <a:lnTo>
                  <a:pt x="3316895" y="0"/>
                </a:lnTo>
                <a:close/>
              </a:path>
            </a:pathLst>
          </a:cu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9F10EEEC-BEA3-43A1-BE25-1C2C0D2ADC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5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17625" y="6561517"/>
            <a:ext cx="12175542" cy="284449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80371609-5BC6-4087-9F90-83043893278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3406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" y="-52"/>
            <a:ext cx="12183770" cy="171848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65C2EBB6-D98F-471E-B0D7-FB1B3E144830}"/>
              </a:ext>
            </a:extLst>
          </p:cNvPr>
          <p:cNvGrpSpPr/>
          <p:nvPr/>
        </p:nvGrpSpPr>
        <p:grpSpPr>
          <a:xfrm>
            <a:off x="1954899" y="107118"/>
            <a:ext cx="10052616" cy="1072853"/>
            <a:chOff x="633430" y="193012"/>
            <a:chExt cx="10052616" cy="1072853"/>
          </a:xfrm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48EE28C9-9886-4BC6-A96A-0DB2879DA850}"/>
                </a:ext>
              </a:extLst>
            </p:cNvPr>
            <p:cNvGrpSpPr/>
            <p:nvPr/>
          </p:nvGrpSpPr>
          <p:grpSpPr>
            <a:xfrm>
              <a:off x="667123" y="193012"/>
              <a:ext cx="10018923" cy="1072853"/>
              <a:chOff x="2366495" y="4969977"/>
              <a:chExt cx="8562194" cy="1120362"/>
            </a:xfrm>
          </p:grpSpPr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FBFE03CB-71EF-4379-B2F5-587AEBB41B10}"/>
                  </a:ext>
                </a:extLst>
              </p:cNvPr>
              <p:cNvSpPr/>
              <p:nvPr/>
            </p:nvSpPr>
            <p:spPr>
              <a:xfrm>
                <a:off x="2366495" y="4969977"/>
                <a:ext cx="8562194" cy="1120362"/>
              </a:xfrm>
              <a:custGeom>
                <a:avLst/>
                <a:gdLst>
                  <a:gd name="connsiteX0" fmla="*/ 0 w 9231691"/>
                  <a:gd name="connsiteY0" fmla="*/ 0 h 1081886"/>
                  <a:gd name="connsiteX1" fmla="*/ 1672212 w 9231691"/>
                  <a:gd name="connsiteY1" fmla="*/ 0 h 1081886"/>
                  <a:gd name="connsiteX2" fmla="*/ 2248019 w 9231691"/>
                  <a:gd name="connsiteY2" fmla="*/ 995707 h 1081886"/>
                  <a:gd name="connsiteX3" fmla="*/ 9231691 w 9231691"/>
                  <a:gd name="connsiteY3" fmla="*/ 995707 h 1081886"/>
                  <a:gd name="connsiteX4" fmla="*/ 9231691 w 9231691"/>
                  <a:gd name="connsiteY4" fmla="*/ 1081886 h 1081886"/>
                  <a:gd name="connsiteX5" fmla="*/ 0 w 9231691"/>
                  <a:gd name="connsiteY5" fmla="*/ 1081886 h 1081886"/>
                  <a:gd name="connsiteX6" fmla="*/ 36573 w 9231691"/>
                  <a:gd name="connsiteY6" fmla="*/ 829371 h 1081886"/>
                  <a:gd name="connsiteX7" fmla="*/ 50139 w 9231691"/>
                  <a:gd name="connsiteY7" fmla="*/ 540943 h 1081886"/>
                  <a:gd name="connsiteX8" fmla="*/ 36573 w 9231691"/>
                  <a:gd name="connsiteY8" fmla="*/ 252515 h 1081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231691" h="1081886">
                    <a:moveTo>
                      <a:pt x="0" y="0"/>
                    </a:moveTo>
                    <a:lnTo>
                      <a:pt x="1672212" y="0"/>
                    </a:lnTo>
                    <a:lnTo>
                      <a:pt x="2248019" y="995707"/>
                    </a:lnTo>
                    <a:lnTo>
                      <a:pt x="9231691" y="995707"/>
                    </a:lnTo>
                    <a:lnTo>
                      <a:pt x="9231691" y="1081886"/>
                    </a:lnTo>
                    <a:lnTo>
                      <a:pt x="0" y="1081886"/>
                    </a:lnTo>
                    <a:lnTo>
                      <a:pt x="36573" y="829371"/>
                    </a:lnTo>
                    <a:cubicBezTo>
                      <a:pt x="45468" y="736206"/>
                      <a:pt x="50139" y="639744"/>
                      <a:pt x="50139" y="540943"/>
                    </a:cubicBezTo>
                    <a:cubicBezTo>
                      <a:pt x="50139" y="442143"/>
                      <a:pt x="45468" y="345680"/>
                      <a:pt x="36573" y="252515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578D2D83-7523-4BE6-92DF-3596A73B8C8A}"/>
                  </a:ext>
                </a:extLst>
              </p:cNvPr>
              <p:cNvSpPr/>
              <p:nvPr/>
            </p:nvSpPr>
            <p:spPr>
              <a:xfrm>
                <a:off x="2562998" y="4969977"/>
                <a:ext cx="8365690" cy="1081886"/>
              </a:xfrm>
              <a:custGeom>
                <a:avLst/>
                <a:gdLst>
                  <a:gd name="connsiteX0" fmla="*/ 0 w 9231691"/>
                  <a:gd name="connsiteY0" fmla="*/ 0 h 1081886"/>
                  <a:gd name="connsiteX1" fmla="*/ 1672212 w 9231691"/>
                  <a:gd name="connsiteY1" fmla="*/ 0 h 1081886"/>
                  <a:gd name="connsiteX2" fmla="*/ 2248019 w 9231691"/>
                  <a:gd name="connsiteY2" fmla="*/ 995707 h 1081886"/>
                  <a:gd name="connsiteX3" fmla="*/ 9231691 w 9231691"/>
                  <a:gd name="connsiteY3" fmla="*/ 995707 h 1081886"/>
                  <a:gd name="connsiteX4" fmla="*/ 9231691 w 9231691"/>
                  <a:gd name="connsiteY4" fmla="*/ 1081886 h 1081886"/>
                  <a:gd name="connsiteX5" fmla="*/ 0 w 9231691"/>
                  <a:gd name="connsiteY5" fmla="*/ 1081886 h 1081886"/>
                  <a:gd name="connsiteX6" fmla="*/ 36573 w 9231691"/>
                  <a:gd name="connsiteY6" fmla="*/ 829371 h 1081886"/>
                  <a:gd name="connsiteX7" fmla="*/ 50139 w 9231691"/>
                  <a:gd name="connsiteY7" fmla="*/ 540943 h 1081886"/>
                  <a:gd name="connsiteX8" fmla="*/ 36573 w 9231691"/>
                  <a:gd name="connsiteY8" fmla="*/ 252515 h 1081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231691" h="1081886">
                    <a:moveTo>
                      <a:pt x="0" y="0"/>
                    </a:moveTo>
                    <a:lnTo>
                      <a:pt x="1672212" y="0"/>
                    </a:lnTo>
                    <a:lnTo>
                      <a:pt x="2248019" y="995707"/>
                    </a:lnTo>
                    <a:lnTo>
                      <a:pt x="9231691" y="995707"/>
                    </a:lnTo>
                    <a:lnTo>
                      <a:pt x="9231691" y="1081886"/>
                    </a:lnTo>
                    <a:lnTo>
                      <a:pt x="0" y="1081886"/>
                    </a:lnTo>
                    <a:lnTo>
                      <a:pt x="36573" y="829371"/>
                    </a:lnTo>
                    <a:cubicBezTo>
                      <a:pt x="45468" y="736206"/>
                      <a:pt x="50139" y="639744"/>
                      <a:pt x="50139" y="540943"/>
                    </a:cubicBezTo>
                    <a:cubicBezTo>
                      <a:pt x="50139" y="442143"/>
                      <a:pt x="45468" y="345680"/>
                      <a:pt x="36573" y="252515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FE89F58F-A226-4193-8060-C792D5458C1B}"/>
                  </a:ext>
                </a:extLst>
              </p:cNvPr>
              <p:cNvSpPr/>
              <p:nvPr/>
            </p:nvSpPr>
            <p:spPr>
              <a:xfrm>
                <a:off x="2687050" y="4969977"/>
                <a:ext cx="8241638" cy="1023161"/>
              </a:xfrm>
              <a:custGeom>
                <a:avLst/>
                <a:gdLst>
                  <a:gd name="connsiteX0" fmla="*/ 0 w 9231691"/>
                  <a:gd name="connsiteY0" fmla="*/ 0 h 1081886"/>
                  <a:gd name="connsiteX1" fmla="*/ 1672212 w 9231691"/>
                  <a:gd name="connsiteY1" fmla="*/ 0 h 1081886"/>
                  <a:gd name="connsiteX2" fmla="*/ 2248019 w 9231691"/>
                  <a:gd name="connsiteY2" fmla="*/ 995707 h 1081886"/>
                  <a:gd name="connsiteX3" fmla="*/ 9231691 w 9231691"/>
                  <a:gd name="connsiteY3" fmla="*/ 995707 h 1081886"/>
                  <a:gd name="connsiteX4" fmla="*/ 9231691 w 9231691"/>
                  <a:gd name="connsiteY4" fmla="*/ 1081886 h 1081886"/>
                  <a:gd name="connsiteX5" fmla="*/ 0 w 9231691"/>
                  <a:gd name="connsiteY5" fmla="*/ 1081886 h 1081886"/>
                  <a:gd name="connsiteX6" fmla="*/ 36573 w 9231691"/>
                  <a:gd name="connsiteY6" fmla="*/ 829371 h 1081886"/>
                  <a:gd name="connsiteX7" fmla="*/ 50139 w 9231691"/>
                  <a:gd name="connsiteY7" fmla="*/ 540943 h 1081886"/>
                  <a:gd name="connsiteX8" fmla="*/ 36573 w 9231691"/>
                  <a:gd name="connsiteY8" fmla="*/ 252515 h 1081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231691" h="1081886">
                    <a:moveTo>
                      <a:pt x="0" y="0"/>
                    </a:moveTo>
                    <a:lnTo>
                      <a:pt x="1672212" y="0"/>
                    </a:lnTo>
                    <a:lnTo>
                      <a:pt x="2248019" y="995707"/>
                    </a:lnTo>
                    <a:lnTo>
                      <a:pt x="9231691" y="995707"/>
                    </a:lnTo>
                    <a:lnTo>
                      <a:pt x="9231691" y="1081886"/>
                    </a:lnTo>
                    <a:lnTo>
                      <a:pt x="0" y="1081886"/>
                    </a:lnTo>
                    <a:lnTo>
                      <a:pt x="36573" y="829371"/>
                    </a:lnTo>
                    <a:cubicBezTo>
                      <a:pt x="45468" y="736206"/>
                      <a:pt x="50139" y="639744"/>
                      <a:pt x="50139" y="540943"/>
                    </a:cubicBezTo>
                    <a:cubicBezTo>
                      <a:pt x="50139" y="442143"/>
                      <a:pt x="45468" y="345680"/>
                      <a:pt x="36573" y="252515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70" name="Parallelogram 69">
              <a:extLst>
                <a:ext uri="{FF2B5EF4-FFF2-40B4-BE49-F238E27FC236}">
                  <a16:creationId xmlns:a16="http://schemas.microsoft.com/office/drawing/2014/main" id="{674711C6-91AA-458E-A0EA-0743C984350A}"/>
                </a:ext>
              </a:extLst>
            </p:cNvPr>
            <p:cNvSpPr/>
            <p:nvPr/>
          </p:nvSpPr>
          <p:spPr>
            <a:xfrm rot="186211" flipH="1">
              <a:off x="2365359" y="210750"/>
              <a:ext cx="789345" cy="887854"/>
            </a:xfrm>
            <a:prstGeom prst="parallelogram">
              <a:avLst>
                <a:gd name="adj" fmla="val 82092"/>
              </a:avLst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Parallelogram 74">
              <a:extLst>
                <a:ext uri="{FF2B5EF4-FFF2-40B4-BE49-F238E27FC236}">
                  <a16:creationId xmlns:a16="http://schemas.microsoft.com/office/drawing/2014/main" id="{FD171554-3AD5-4435-8A3C-F7685103EBF1}"/>
                </a:ext>
              </a:extLst>
            </p:cNvPr>
            <p:cNvSpPr/>
            <p:nvPr/>
          </p:nvSpPr>
          <p:spPr>
            <a:xfrm rot="186211" flipH="1">
              <a:off x="2542818" y="210750"/>
              <a:ext cx="789345" cy="887854"/>
            </a:xfrm>
            <a:prstGeom prst="parallelogram">
              <a:avLst>
                <a:gd name="adj" fmla="val 82092"/>
              </a:avLst>
            </a:prstGeom>
            <a:solidFill>
              <a:srgbClr val="333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C0BD1B5B-8857-462B-B229-FA9F69DEB989}"/>
                </a:ext>
              </a:extLst>
            </p:cNvPr>
            <p:cNvSpPr txBox="1"/>
            <p:nvPr/>
          </p:nvSpPr>
          <p:spPr>
            <a:xfrm>
              <a:off x="633430" y="259892"/>
              <a:ext cx="2448929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Giải tích</a:t>
              </a: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E220F5A5-8EA8-439D-ABDC-CF5CFB9E47A3}"/>
                </a:ext>
              </a:extLst>
            </p:cNvPr>
            <p:cNvSpPr txBox="1"/>
            <p:nvPr/>
          </p:nvSpPr>
          <p:spPr>
            <a:xfrm>
              <a:off x="757175" y="670277"/>
              <a:ext cx="2448929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Chương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>
                  <a:solidFill>
                    <a:srgbClr val="3333FF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libri" panose="020F0502020204030204" pitchFamily="34" charset="0"/>
                  <a:sym typeface="Baumans"/>
                </a:rPr>
                <a:t>❹</a:t>
              </a:r>
              <a:endParaRPr lang="en-US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67A175AC-6165-4E1C-9BCD-83B94091765B}"/>
              </a:ext>
            </a:extLst>
          </p:cNvPr>
          <p:cNvSpPr/>
          <p:nvPr/>
        </p:nvSpPr>
        <p:spPr>
          <a:xfrm>
            <a:off x="312820" y="1421955"/>
            <a:ext cx="11694695" cy="520712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3" name="Group 92">
            <a:extLst>
              <a:ext uri="{FF2B5EF4-FFF2-40B4-BE49-F238E27FC236}">
                <a16:creationId xmlns:a16="http://schemas.microsoft.com/office/drawing/2014/main" id="{CC1ED171-377C-451A-8F18-59A74B0D883A}"/>
              </a:ext>
            </a:extLst>
          </p:cNvPr>
          <p:cNvGrpSpPr/>
          <p:nvPr/>
        </p:nvGrpSpPr>
        <p:grpSpPr>
          <a:xfrm>
            <a:off x="1714828" y="2099218"/>
            <a:ext cx="1872556" cy="3644388"/>
            <a:chOff x="230133" y="2669965"/>
            <a:chExt cx="1872556" cy="3644388"/>
          </a:xfrm>
        </p:grpSpPr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ED9F50BA-E121-4BC7-8418-BA509C09D50A}"/>
                </a:ext>
              </a:extLst>
            </p:cNvPr>
            <p:cNvGrpSpPr/>
            <p:nvPr/>
          </p:nvGrpSpPr>
          <p:grpSpPr>
            <a:xfrm>
              <a:off x="230133" y="2669965"/>
              <a:ext cx="1872556" cy="3644388"/>
              <a:chOff x="863534" y="3255253"/>
              <a:chExt cx="3579568" cy="2873475"/>
            </a:xfrm>
          </p:grpSpPr>
          <p:sp>
            <p:nvSpPr>
              <p:cNvPr id="96" name="Flowchart: Display 95">
                <a:extLst>
                  <a:ext uri="{FF2B5EF4-FFF2-40B4-BE49-F238E27FC236}">
                    <a16:creationId xmlns:a16="http://schemas.microsoft.com/office/drawing/2014/main" id="{60901D6A-DC24-4872-9632-354557F0C72D}"/>
                  </a:ext>
                </a:extLst>
              </p:cNvPr>
              <p:cNvSpPr/>
              <p:nvPr/>
            </p:nvSpPr>
            <p:spPr>
              <a:xfrm flipH="1">
                <a:off x="863534" y="3255253"/>
                <a:ext cx="2917416" cy="2873447"/>
              </a:xfrm>
              <a:prstGeom prst="flowChartDisplay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Flowchart: Display 96">
                <a:extLst>
                  <a:ext uri="{FF2B5EF4-FFF2-40B4-BE49-F238E27FC236}">
                    <a16:creationId xmlns:a16="http://schemas.microsoft.com/office/drawing/2014/main" id="{0058A2D9-EE82-45E9-A989-86BB3C8E1263}"/>
                  </a:ext>
                </a:extLst>
              </p:cNvPr>
              <p:cNvSpPr/>
              <p:nvPr/>
            </p:nvSpPr>
            <p:spPr>
              <a:xfrm flipH="1">
                <a:off x="1238456" y="3255254"/>
                <a:ext cx="2917416" cy="2873447"/>
              </a:xfrm>
              <a:prstGeom prst="flowChartDisplay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Flowchart: Display 97">
                <a:extLst>
                  <a:ext uri="{FF2B5EF4-FFF2-40B4-BE49-F238E27FC236}">
                    <a16:creationId xmlns:a16="http://schemas.microsoft.com/office/drawing/2014/main" id="{F0E0EA4C-91BB-415A-8B1F-EF5C3EE1D200}"/>
                  </a:ext>
                </a:extLst>
              </p:cNvPr>
              <p:cNvSpPr/>
              <p:nvPr/>
            </p:nvSpPr>
            <p:spPr>
              <a:xfrm flipH="1">
                <a:off x="1525686" y="3255281"/>
                <a:ext cx="2917416" cy="2873447"/>
              </a:xfrm>
              <a:prstGeom prst="flowChartDisplay">
                <a:avLst/>
              </a:prstGeom>
              <a:gradFill flip="none" rotWithShape="1">
                <a:gsLst>
                  <a:gs pos="0">
                    <a:schemeClr val="accent5">
                      <a:lumMod val="20000"/>
                      <a:lumOff val="80000"/>
                    </a:schemeClr>
                  </a:gs>
                  <a:gs pos="85000">
                    <a:schemeClr val="accent4">
                      <a:lumMod val="20000"/>
                      <a:lumOff val="80000"/>
                    </a:schemeClr>
                  </a:gs>
                  <a:gs pos="96000">
                    <a:schemeClr val="accent5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rgbClr val="3333FF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5" name="Arrow: Chevron 94">
              <a:extLst>
                <a:ext uri="{FF2B5EF4-FFF2-40B4-BE49-F238E27FC236}">
                  <a16:creationId xmlns:a16="http://schemas.microsoft.com/office/drawing/2014/main" id="{6A2C54E6-6E90-4D3A-B106-85329297FFE8}"/>
                </a:ext>
              </a:extLst>
            </p:cNvPr>
            <p:cNvSpPr/>
            <p:nvPr/>
          </p:nvSpPr>
          <p:spPr>
            <a:xfrm>
              <a:off x="1745212" y="2669965"/>
              <a:ext cx="357477" cy="3631132"/>
            </a:xfrm>
            <a:prstGeom prst="chevron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99" name="TextBox 98">
            <a:extLst>
              <a:ext uri="{FF2B5EF4-FFF2-40B4-BE49-F238E27FC236}">
                <a16:creationId xmlns:a16="http://schemas.microsoft.com/office/drawing/2014/main" id="{CF5FC146-A152-4530-AE16-B7DF46C0E557}"/>
              </a:ext>
            </a:extLst>
          </p:cNvPr>
          <p:cNvSpPr txBox="1"/>
          <p:nvPr/>
        </p:nvSpPr>
        <p:spPr>
          <a:xfrm>
            <a:off x="1845822" y="2874379"/>
            <a:ext cx="189021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>
                <a:solidFill>
                  <a:srgbClr val="0000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rPr>
              <a:t>NỘI DUNG BÀI HỌC</a:t>
            </a:r>
            <a:endParaRPr lang="en-US" sz="3600">
              <a:solidFill>
                <a:srgbClr val="0000FF"/>
              </a:solidFill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2DD05149-B76F-4C8D-BB32-FA731699AB67}"/>
              </a:ext>
            </a:extLst>
          </p:cNvPr>
          <p:cNvSpPr txBox="1"/>
          <p:nvPr/>
        </p:nvSpPr>
        <p:spPr>
          <a:xfrm>
            <a:off x="4118062" y="2557301"/>
            <a:ext cx="34625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rPr>
              <a:t>1. Tóm tắt lý thuyết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5436DB23-27CB-445D-A8AA-6B7333C69FF9}"/>
              </a:ext>
            </a:extLst>
          </p:cNvPr>
          <p:cNvSpPr txBox="1"/>
          <p:nvPr/>
        </p:nvSpPr>
        <p:spPr>
          <a:xfrm>
            <a:off x="4115480" y="3243220"/>
            <a:ext cx="41467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rPr>
              <a:t>2. Phân dạng toán cơ bản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9D766C08-A58A-4E98-AA95-509CE8DB0003}"/>
              </a:ext>
            </a:extLst>
          </p:cNvPr>
          <p:cNvSpPr txBox="1"/>
          <p:nvPr/>
        </p:nvSpPr>
        <p:spPr>
          <a:xfrm>
            <a:off x="4091851" y="3914280"/>
            <a:ext cx="40622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rPr>
              <a:t>3. HĐ rèn luyện kỹ năng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40B1E1A7-9B24-46DB-B9FE-858B430C9D4F}"/>
              </a:ext>
            </a:extLst>
          </p:cNvPr>
          <p:cNvSpPr txBox="1"/>
          <p:nvPr/>
        </p:nvSpPr>
        <p:spPr>
          <a:xfrm>
            <a:off x="4043130" y="4619709"/>
            <a:ext cx="354829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rPr>
              <a:t>4. HĐ tìm tòi mở rộng</a:t>
            </a:r>
          </a:p>
        </p:txBody>
      </p:sp>
      <p:cxnSp>
        <p:nvCxnSpPr>
          <p:cNvPr id="104" name="Straight Arrow Connector 103">
            <a:extLst>
              <a:ext uri="{FF2B5EF4-FFF2-40B4-BE49-F238E27FC236}">
                <a16:creationId xmlns:a16="http://schemas.microsoft.com/office/drawing/2014/main" id="{30CE0057-462C-4E55-8251-B059115A4B17}"/>
              </a:ext>
            </a:extLst>
          </p:cNvPr>
          <p:cNvCxnSpPr>
            <a:cxnSpLocks/>
          </p:cNvCxnSpPr>
          <p:nvPr/>
        </p:nvCxnSpPr>
        <p:spPr>
          <a:xfrm flipV="1">
            <a:off x="3693115" y="2841909"/>
            <a:ext cx="287760" cy="913059"/>
          </a:xfrm>
          <a:prstGeom prst="straightConnector1">
            <a:avLst/>
          </a:prstGeom>
          <a:ln w="38100"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104">
            <a:extLst>
              <a:ext uri="{FF2B5EF4-FFF2-40B4-BE49-F238E27FC236}">
                <a16:creationId xmlns:a16="http://schemas.microsoft.com/office/drawing/2014/main" id="{60727819-430B-4937-BC89-D6BDF8340F75}"/>
              </a:ext>
            </a:extLst>
          </p:cNvPr>
          <p:cNvCxnSpPr>
            <a:cxnSpLocks/>
          </p:cNvCxnSpPr>
          <p:nvPr/>
        </p:nvCxnSpPr>
        <p:spPr>
          <a:xfrm flipV="1">
            <a:off x="3685213" y="3495356"/>
            <a:ext cx="324536" cy="269786"/>
          </a:xfrm>
          <a:prstGeom prst="straightConnector1">
            <a:avLst/>
          </a:prstGeom>
          <a:ln w="38100"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107">
            <a:extLst>
              <a:ext uri="{FF2B5EF4-FFF2-40B4-BE49-F238E27FC236}">
                <a16:creationId xmlns:a16="http://schemas.microsoft.com/office/drawing/2014/main" id="{2179470A-E9BC-4A53-9851-F3926B71AF2D}"/>
              </a:ext>
            </a:extLst>
          </p:cNvPr>
          <p:cNvCxnSpPr>
            <a:cxnSpLocks/>
            <a:endCxn id="102" idx="1"/>
          </p:cNvCxnSpPr>
          <p:nvPr/>
        </p:nvCxnSpPr>
        <p:spPr>
          <a:xfrm>
            <a:off x="3689381" y="3764743"/>
            <a:ext cx="402470" cy="380370"/>
          </a:xfrm>
          <a:prstGeom prst="straightConnector1">
            <a:avLst/>
          </a:prstGeom>
          <a:ln w="38100"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287D2765-93D8-4D72-88C4-81DA620EC2E8}"/>
              </a:ext>
            </a:extLst>
          </p:cNvPr>
          <p:cNvCxnSpPr>
            <a:cxnSpLocks/>
            <a:endCxn id="103" idx="1"/>
          </p:cNvCxnSpPr>
          <p:nvPr/>
        </p:nvCxnSpPr>
        <p:spPr>
          <a:xfrm>
            <a:off x="3688019" y="3760407"/>
            <a:ext cx="355111" cy="1090135"/>
          </a:xfrm>
          <a:prstGeom prst="straightConnector1">
            <a:avLst/>
          </a:prstGeom>
          <a:ln w="38100"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AA2E8AC-ED0E-A96F-774E-2F1D3300F2E9}"/>
              </a:ext>
            </a:extLst>
          </p:cNvPr>
          <p:cNvSpPr txBox="1"/>
          <p:nvPr/>
        </p:nvSpPr>
        <p:spPr>
          <a:xfrm>
            <a:off x="4031232" y="283455"/>
            <a:ext cx="72819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rPr>
              <a:t>Bài</a:t>
            </a:r>
            <a:r>
              <a:rPr lang="en-US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rPr>
              <a:t> 2: HAI ĐƯỜNG THẲNG SONG </a:t>
            </a:r>
            <a:r>
              <a:rPr lang="en-US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rPr>
              <a:t>SONG</a:t>
            </a:r>
            <a:endParaRPr lang="en-US" sz="2400" b="1" dirty="0">
              <a:solidFill>
                <a:srgbClr val="3333FF"/>
              </a:solidFill>
              <a:latin typeface="Georgia Pro Cond Black" panose="02040A06050405020203" pitchFamily="18" charset="0"/>
              <a:ea typeface="HGPSoeiKakugothicUB" panose="020B0A00000000000000" pitchFamily="34" charset="-128"/>
              <a:cs typeface="Calibri" panose="020F0502020204030204" pitchFamily="34" charset="0"/>
              <a:sym typeface="Baumans"/>
            </a:endParaRPr>
          </a:p>
        </p:txBody>
      </p:sp>
    </p:spTree>
    <p:extLst>
      <p:ext uri="{BB962C8B-B14F-4D97-AF65-F5344CB8AC3E}">
        <p14:creationId xmlns:p14="http://schemas.microsoft.com/office/powerpoint/2010/main" val="1384814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  <p:bldP spid="101" grpId="0"/>
      <p:bldP spid="102" grpId="0"/>
      <p:bldP spid="10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CD5A2A1-80A8-467E-AE36-FA2AAFA3C667}"/>
              </a:ext>
            </a:extLst>
          </p:cNvPr>
          <p:cNvSpPr txBox="1">
            <a:spLocks/>
          </p:cNvSpPr>
          <p:nvPr/>
        </p:nvSpPr>
        <p:spPr>
          <a:xfrm>
            <a:off x="214911" y="1514113"/>
            <a:ext cx="11813836" cy="2467044"/>
          </a:xfrm>
          <a:prstGeom prst="rect">
            <a:avLst/>
          </a:prstGeom>
          <a:solidFill>
            <a:srgbClr val="FCFFEB"/>
          </a:solidFill>
          <a:ln>
            <a:solidFill>
              <a:srgbClr val="0000FF"/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000099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>
                <a:solidFill>
                  <a:srgbClr val="0000FF"/>
                </a:solidFill>
                <a:ea typeface="Calibri" panose="020F0502020204030204" pitchFamily="34" charset="0"/>
              </a:rPr>
              <a:t>Ví dụ </a:t>
            </a:r>
            <a:r>
              <a:rPr lang="en-US" b="1">
                <a:solidFill>
                  <a:srgbClr val="0000FF"/>
                </a:solidFill>
                <a:latin typeface="Segoe UI Symbol" panose="020B0502040204020203" pitchFamily="34" charset="0"/>
                <a:ea typeface="Segoe UI Symbol" panose="020B0502040204020203" pitchFamily="34" charset="0"/>
              </a:rPr>
              <a:t>➀</a:t>
            </a:r>
            <a:r>
              <a:rPr lang="en-US">
                <a:solidFill>
                  <a:srgbClr val="0000FF"/>
                </a:solidFill>
                <a:ea typeface="Calibri" panose="020F0502020204030204" pitchFamily="34" charset="0"/>
              </a:rPr>
              <a:t>: </a:t>
            </a:r>
            <a:r>
              <a:rPr lang="vi-VN" sz="2800"/>
              <a:t>Cho hình chóp S.ABCD có đáy ABCD là hình bình hành tâm O. Gọi M,N lần lượt là trung điểm AD và SB. </a:t>
            </a:r>
          </a:p>
          <a:p>
            <a:r>
              <a:rPr lang="vi-VN" sz="2800"/>
              <a:t>a/ Tìm giao tuyến của hai mặt phẳng (SAB) và (SCD)</a:t>
            </a:r>
          </a:p>
          <a:p>
            <a:r>
              <a:rPr lang="vi-VN" sz="2800"/>
              <a:t>b/ Chứng minh: ON  song song với mặt phẳng(SAD)</a:t>
            </a:r>
          </a:p>
          <a:p>
            <a:r>
              <a:rPr lang="vi-VN" sz="2800"/>
              <a:t>c/ Tìm giao điểm của đường thẳng MN và mặt phẳng (SAC)</a:t>
            </a:r>
          </a:p>
          <a:p>
            <a:pPr marL="0" marR="0" indent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en-US" sz="280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None/>
              <a:tabLst>
                <a:tab pos="629920" algn="l"/>
              </a:tabLst>
            </a:pPr>
            <a:r>
              <a:rPr lang="fr-FR">
                <a:solidFill>
                  <a:srgbClr val="663300"/>
                </a:solidFill>
                <a:ea typeface="Times New Roman" panose="02020603050405020304" pitchFamily="18" charset="0"/>
              </a:rPr>
              <a:t>	</a:t>
            </a:r>
            <a:endParaRPr lang="en-US" sz="280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6268" y="3981157"/>
                <a:ext cx="11838471" cy="2796714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2"/>
                  </a:buBlip>
                </a:pPr>
                <a:r>
                  <a:rPr lang="en-US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Lời giải</a:t>
                </a:r>
                <a:r>
                  <a:rPr lang="en-US" b="1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>
                  <a:solidFill>
                    <a:srgbClr val="1F3763"/>
                  </a:solidFill>
                  <a:latin typeface="Calibri Light" panose="020F0302020204030204" pitchFamily="34" charset="0"/>
                  <a:ea typeface="Calibri" panose="020F0502020204030204" pitchFamily="34" charset="0"/>
                </a:endParaRPr>
              </a:p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</a:pPr>
                <a:r>
                  <a:rPr lang="en-US"/>
                  <a:t>Khi đó: </a:t>
                </a:r>
              </a:p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</a:pP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𝐽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𝑆𝐼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⊂</m:t>
                            </m:r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𝑆𝐴𝐶</m:t>
                                </m:r>
                              </m:e>
                            </m:d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⇒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𝐽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∈</m:t>
                            </m:r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𝑆𝐴𝐶</m:t>
                                </m:r>
                              </m:e>
                            </m:d>
                          </m: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𝐽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𝑀𝑁</m:t>
                            </m:r>
                          </m:e>
                        </m:eqArr>
                      </m:e>
                    </m:d>
                  </m:oMath>
                </a14:m>
                <a:endParaRPr lang="en-US"/>
              </a:p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</a:pPr>
                <a:r>
                  <a:rPr lang="vi-VN"/>
                  <a:t>Vậy J là giao điểm của MN và mặt phẳng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vi-VN" i="1">
                            <a:latin typeface="Cambria Math" panose="02040503050406030204" pitchFamily="18" charset="0"/>
                          </a:rPr>
                          <m:t>𝑆𝐴𝐶</m:t>
                        </m:r>
                      </m:e>
                    </m:d>
                  </m:oMath>
                </a14:m>
                <a:endParaRPr lang="en-US"/>
              </a:p>
              <a:p>
                <a:pPr marL="0" indent="0">
                  <a:buNone/>
                </a:pPr>
                <a:endParaRPr lang="en-US" sz="2800"/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268" y="3981157"/>
                <a:ext cx="11838471" cy="2796714"/>
              </a:xfrm>
              <a:prstGeom prst="rect">
                <a:avLst/>
              </a:prstGeom>
              <a:blipFill>
                <a:blip r:embed="rId3"/>
                <a:stretch>
                  <a:fillRect l="-1132" t="-2820" b="-9111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632856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1399" y="1367308"/>
                <a:ext cx="11813836" cy="2726390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 dụ </a:t>
                </a:r>
                <a:r>
                  <a:rPr lang="en-US" b="1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➁</a:t>
                </a:r>
                <a:r>
                  <a:rPr lang="en-US">
                    <a:solidFill>
                      <a:srgbClr val="0000FF"/>
                    </a:solidFill>
                    <a:ea typeface="Calibri" panose="020F0502020204030204" pitchFamily="34" charset="0"/>
                  </a:rPr>
                  <a:t>:</a:t>
                </a:r>
                <a:r>
                  <a:rPr lang="en-US" sz="2800"/>
                  <a:t>Cho tứ diện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𝐴𝐵𝐶𝐷</m:t>
                    </m:r>
                  </m:oMath>
                </a14:m>
                <a:r>
                  <a:rPr lang="en-US" sz="2800"/>
                  <a:t>. Gọi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sz="2800"/>
                  <a:t> lần lượt là trung điểm của các cạnh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𝐵𝐶</m:t>
                    </m:r>
                  </m:oMath>
                </a14:m>
                <a:r>
                  <a:rPr lang="en-US" sz="2800"/>
                  <a:t> và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𝐴𝐶</m:t>
                    </m:r>
                  </m:oMath>
                </a14:m>
                <a:r>
                  <a:rPr lang="en-US" sz="2800"/>
                  <a:t>. Trên cạnh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𝑃𝐷</m:t>
                    </m:r>
                  </m:oMath>
                </a14:m>
                <a:r>
                  <a:rPr lang="en-US" sz="2800"/>
                  <a:t> lấy điểm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sz="2800"/>
                  <a:t> sao cho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𝐷𝑃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𝑃𝐵</m:t>
                    </m:r>
                  </m:oMath>
                </a14:m>
                <a:r>
                  <a:rPr lang="en-US" sz="2800"/>
                  <a:t>.</a:t>
                </a:r>
              </a:p>
              <a:p>
                <a:r>
                  <a:rPr lang="en-US" sz="2800"/>
                  <a:t>a) Xác định giao tuyến của mặt phẳng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𝑀𝑁𝑃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/>
                  <a:t> với các mặt phẳng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𝐴𝐵𝐷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),(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𝐵𝐶𝐷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/>
                  <a:t>.</a:t>
                </a:r>
              </a:p>
              <a:p>
                <a:r>
                  <a:rPr lang="en-US" sz="2800"/>
                  <a:t>b) Trên cạnh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𝐴𝐷</m:t>
                    </m:r>
                  </m:oMath>
                </a14:m>
                <a:r>
                  <a:rPr lang="en-US" sz="2800"/>
                  <a:t> lấy điểm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US" sz="2800"/>
                  <a:t> sao cho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𝐷𝑄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𝑄𝐴</m:t>
                    </m:r>
                  </m:oMath>
                </a14:m>
                <a:r>
                  <a:rPr lang="en-US" sz="2800"/>
                  <a:t>. Chứng minh: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𝑃𝑄</m:t>
                    </m:r>
                  </m:oMath>
                </a14:m>
                <a:r>
                  <a:rPr lang="en-US" sz="2800"/>
                  <a:t> song song với mặt phẳng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𝐴𝐵𝐶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/>
                  <a:t>, ba đường thẳng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𝐷𝐶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𝑄𝑁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𝑃𝑀</m:t>
                    </m:r>
                  </m:oMath>
                </a14:m>
                <a:r>
                  <a:rPr lang="en-US" sz="2800"/>
                  <a:t> đồng quy.</a:t>
                </a:r>
              </a:p>
              <a:p>
                <a:pPr marL="0"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None/>
                </a:pPr>
                <a:endParaRPr lang="en-US" sz="44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None/>
                </a:pP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r>
                  <a:rPr lang="fr-FR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399" y="1367308"/>
                <a:ext cx="11813836" cy="2726390"/>
              </a:xfrm>
              <a:prstGeom prst="rect">
                <a:avLst/>
              </a:prstGeom>
              <a:blipFill>
                <a:blip r:embed="rId2"/>
                <a:stretch>
                  <a:fillRect l="-1134" t="-4667" b="-5111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6764" y="4093698"/>
                <a:ext cx="11838471" cy="2684172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Blip>
                    <a:blip r:embed="rId3"/>
                  </a:buBlip>
                </a:pPr>
                <a:r>
                  <a:rPr lang="en-US" sz="2400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Lời giải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400" i="1"/>
                        <m:t> </m:t>
                      </m:r>
                    </m:oMath>
                  </m:oMathPara>
                </a14:m>
                <a:endParaRPr lang="en-US" sz="2400"/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764" y="4093698"/>
                <a:ext cx="11838471" cy="2684172"/>
              </a:xfrm>
              <a:prstGeom prst="rect">
                <a:avLst/>
              </a:prstGeom>
              <a:blipFill>
                <a:blip r:embed="rId4"/>
                <a:stretch>
                  <a:fillRect t="-2941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F919C6DE-2A72-4EE7-841D-3BF433104B3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45554" y="4272974"/>
            <a:ext cx="3463542" cy="2435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025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1399" y="1367308"/>
                <a:ext cx="11813836" cy="2726390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 dụ </a:t>
                </a:r>
                <a:r>
                  <a:rPr lang="en-US" b="1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➁</a:t>
                </a:r>
                <a:r>
                  <a:rPr lang="en-US">
                    <a:solidFill>
                      <a:srgbClr val="0000FF"/>
                    </a:solidFill>
                    <a:ea typeface="Calibri" panose="020F0502020204030204" pitchFamily="34" charset="0"/>
                  </a:rPr>
                  <a:t>:</a:t>
                </a:r>
                <a:r>
                  <a:rPr lang="en-US" sz="2800"/>
                  <a:t>Cho tứ diện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𝐴𝐵𝐶𝐷</m:t>
                    </m:r>
                  </m:oMath>
                </a14:m>
                <a:r>
                  <a:rPr lang="en-US" sz="2800"/>
                  <a:t>. Gọi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sz="2800"/>
                  <a:t> lần lượt là trung điểm của các cạnh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𝐵𝐶</m:t>
                    </m:r>
                  </m:oMath>
                </a14:m>
                <a:r>
                  <a:rPr lang="en-US" sz="2800"/>
                  <a:t> và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𝐴𝐶</m:t>
                    </m:r>
                  </m:oMath>
                </a14:m>
                <a:r>
                  <a:rPr lang="en-US" sz="2800"/>
                  <a:t>. Trên cạnh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𝑃𝐷</m:t>
                    </m:r>
                  </m:oMath>
                </a14:m>
                <a:r>
                  <a:rPr lang="en-US" sz="2800"/>
                  <a:t> lấy điểm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sz="2800"/>
                  <a:t> sao cho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𝐷𝑃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=2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𝑃𝐵</m:t>
                    </m:r>
                  </m:oMath>
                </a14:m>
                <a:r>
                  <a:rPr lang="en-US" sz="2800"/>
                  <a:t>.</a:t>
                </a:r>
              </a:p>
              <a:p>
                <a:r>
                  <a:rPr lang="en-US" sz="2800"/>
                  <a:t>a) Xác định giao tuyến của mặt phẳng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𝑀𝑁𝑃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/>
                  <a:t> với các mặt phẳng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𝐴𝐵𝐷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),(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𝐵𝐶𝐷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/>
                  <a:t>.</a:t>
                </a:r>
              </a:p>
              <a:p>
                <a:r>
                  <a:rPr lang="en-US" sz="2800"/>
                  <a:t>b) Trên cạnh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𝐴𝐷</m:t>
                    </m:r>
                  </m:oMath>
                </a14:m>
                <a:r>
                  <a:rPr lang="en-US" sz="2800"/>
                  <a:t> lấy điểm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US" sz="2800"/>
                  <a:t> sao cho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𝐷𝑄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=2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𝑄𝐴</m:t>
                    </m:r>
                  </m:oMath>
                </a14:m>
                <a:r>
                  <a:rPr lang="en-US" sz="2800"/>
                  <a:t>. Chứng minh: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𝑃𝑄</m:t>
                    </m:r>
                  </m:oMath>
                </a14:m>
                <a:r>
                  <a:rPr lang="en-US" sz="2800"/>
                  <a:t> song song với mặt phẳng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𝐴𝐵𝐶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/>
                  <a:t>, ba đường thẳng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𝐷𝐶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𝑄𝑁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𝑃𝑀</m:t>
                    </m:r>
                  </m:oMath>
                </a14:m>
                <a:r>
                  <a:rPr lang="en-US" sz="2800"/>
                  <a:t> đồng quy.</a:t>
                </a:r>
              </a:p>
              <a:p>
                <a:pPr marL="0"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None/>
                </a:pPr>
                <a:endParaRPr lang="en-US" sz="44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None/>
                </a:pP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r>
                  <a:rPr lang="fr-FR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399" y="1367308"/>
                <a:ext cx="11813836" cy="2726390"/>
              </a:xfrm>
              <a:prstGeom prst="rect">
                <a:avLst/>
              </a:prstGeom>
              <a:blipFill>
                <a:blip r:embed="rId2"/>
                <a:stretch>
                  <a:fillRect l="-1134" t="-4667" b="-5111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6764" y="4093698"/>
                <a:ext cx="11838471" cy="2684172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Blip>
                    <a:blip r:embed="rId3"/>
                  </a:buBlip>
                </a:pPr>
                <a:r>
                  <a:rPr lang="en-US" sz="2400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Lời giải</a:t>
                </a:r>
              </a:p>
              <a:p>
                <a:r>
                  <a:rPr lang="en-US" sz="2800"/>
                  <a:t>a) Do đó: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𝑀𝑁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⊂</m:t>
                            </m:r>
                            <m:d>
                              <m:d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𝑀𝑁𝑃</m:t>
                                </m:r>
                              </m:e>
                            </m:d>
                          </m:e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𝐴𝐵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⊂</m:t>
                            </m:r>
                            <m:d>
                              <m:d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𝐴𝐵𝐷</m:t>
                                </m:r>
                              </m:e>
                            </m:d>
                          </m:e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𝑀𝑁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//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𝐴𝐵</m:t>
                            </m:r>
                          </m:e>
                        </m:eqArr>
                      </m:e>
                    </m:d>
                  </m:oMath>
                </a14:m>
                <a:endParaRPr lang="en-US" sz="2800" i="1"/>
              </a:p>
              <a:p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⇒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𝑀𝑁𝑃</m:t>
                        </m:r>
                      </m:e>
                    </m:d>
                    <m:r>
                      <a:rPr lang="en-US" sz="2800" i="1">
                        <a:latin typeface="Cambria Math" panose="02040503050406030204" pitchFamily="18" charset="0"/>
                      </a:rPr>
                      <m:t>∩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𝐴𝐵𝐷</m:t>
                        </m:r>
                      </m:e>
                    </m:d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𝑃𝑥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//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𝐴𝐵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//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𝑀𝑁</m:t>
                    </m:r>
                  </m:oMath>
                </a14:m>
                <a:endParaRPr lang="en-US" sz="2800"/>
              </a:p>
              <a:p>
                <a:pPr marL="0" indent="0">
                  <a:buNone/>
                </a:pPr>
                <a:endParaRPr lang="en-US" sz="2400"/>
              </a:p>
              <a:p>
                <a:pPr marL="0" indent="0">
                  <a:buNone/>
                </a:pPr>
                <a:endParaRPr lang="en-US" sz="2400"/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764" y="4093698"/>
                <a:ext cx="11838471" cy="2684172"/>
              </a:xfrm>
              <a:prstGeom prst="rect">
                <a:avLst/>
              </a:prstGeom>
              <a:blipFill>
                <a:blip r:embed="rId4"/>
                <a:stretch>
                  <a:fillRect l="-874" t="-2941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882131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1399" y="1367308"/>
                <a:ext cx="11813836" cy="2726390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 dụ </a:t>
                </a:r>
                <a:r>
                  <a:rPr lang="en-US" b="1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➁</a:t>
                </a:r>
                <a:r>
                  <a:rPr lang="en-US">
                    <a:solidFill>
                      <a:srgbClr val="0000FF"/>
                    </a:solidFill>
                    <a:ea typeface="Calibri" panose="020F0502020204030204" pitchFamily="34" charset="0"/>
                  </a:rPr>
                  <a:t>:</a:t>
                </a:r>
                <a:r>
                  <a:rPr lang="en-US" sz="2800"/>
                  <a:t>Cho tứ diện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𝐴𝐵𝐶𝐷</m:t>
                    </m:r>
                  </m:oMath>
                </a14:m>
                <a:r>
                  <a:rPr lang="en-US" sz="2800"/>
                  <a:t>. Gọi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sz="2800"/>
                  <a:t> lần lượt là trung điểm của các cạnh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𝐵𝐶</m:t>
                    </m:r>
                  </m:oMath>
                </a14:m>
                <a:r>
                  <a:rPr lang="en-US" sz="2800"/>
                  <a:t> và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𝐴𝐶</m:t>
                    </m:r>
                  </m:oMath>
                </a14:m>
                <a:r>
                  <a:rPr lang="en-US" sz="2800"/>
                  <a:t>. Trên cạnh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𝑃𝐷</m:t>
                    </m:r>
                  </m:oMath>
                </a14:m>
                <a:r>
                  <a:rPr lang="en-US" sz="2800"/>
                  <a:t> lấy điểm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sz="2800"/>
                  <a:t> sao cho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𝐷𝑃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=2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𝑃𝐵</m:t>
                    </m:r>
                  </m:oMath>
                </a14:m>
                <a:r>
                  <a:rPr lang="en-US" sz="2800"/>
                  <a:t>.</a:t>
                </a:r>
              </a:p>
              <a:p>
                <a:r>
                  <a:rPr lang="en-US" sz="2800"/>
                  <a:t>a) Xác định giao tuyến của mặt phẳng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𝑀𝑁𝑃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/>
                  <a:t> với các mặt phẳng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𝐴𝐵𝐷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),(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𝐵𝐶𝐷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/>
                  <a:t>.</a:t>
                </a:r>
              </a:p>
              <a:p>
                <a:r>
                  <a:rPr lang="en-US" sz="2800"/>
                  <a:t>b) Trên cạnh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𝐴𝐷</m:t>
                    </m:r>
                  </m:oMath>
                </a14:m>
                <a:r>
                  <a:rPr lang="en-US" sz="2800"/>
                  <a:t> lấy điểm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US" sz="2800"/>
                  <a:t> sao cho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𝐷𝑄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=2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𝑄𝐴</m:t>
                    </m:r>
                  </m:oMath>
                </a14:m>
                <a:r>
                  <a:rPr lang="en-US" sz="2800"/>
                  <a:t>. Chứng minh: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𝑃𝑄</m:t>
                    </m:r>
                  </m:oMath>
                </a14:m>
                <a:r>
                  <a:rPr lang="en-US" sz="2800"/>
                  <a:t> song song với mặt phẳng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𝐴𝐵𝐶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/>
                  <a:t>, ba đường thẳng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𝐷𝐶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𝑄𝑁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𝑃𝑀</m:t>
                    </m:r>
                  </m:oMath>
                </a14:m>
                <a:r>
                  <a:rPr lang="en-US" sz="2800"/>
                  <a:t> đồng quy.</a:t>
                </a:r>
              </a:p>
              <a:p>
                <a:pPr marL="0"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None/>
                </a:pPr>
                <a:endParaRPr lang="en-US" sz="44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None/>
                </a:pP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r>
                  <a:rPr lang="fr-FR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399" y="1367308"/>
                <a:ext cx="11813836" cy="2726390"/>
              </a:xfrm>
              <a:prstGeom prst="rect">
                <a:avLst/>
              </a:prstGeom>
              <a:blipFill>
                <a:blip r:embed="rId2"/>
                <a:stretch>
                  <a:fillRect l="-1134" t="-4667" b="-5111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6764" y="4093698"/>
                <a:ext cx="11838471" cy="2684172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Blip>
                    <a:blip r:embed="rId3"/>
                  </a:buBlip>
                </a:pPr>
                <a:r>
                  <a:rPr lang="en-US" sz="2400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Lời giải</a:t>
                </a:r>
              </a:p>
              <a:p>
                <a:r>
                  <a:rPr lang="en-US"/>
                  <a:t>Xác định giao tuyến của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𝑀𝑁𝑃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/>
                  <a:t> và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𝐵𝐶𝐷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/>
                  <a:t>:</a:t>
                </a:r>
              </a:p>
              <a:p>
                <a:r>
                  <a:rPr lang="en-US"/>
                  <a:t>Ta có: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∈</m:t>
                            </m:r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𝑀𝑁𝑃</m:t>
                                </m:r>
                              </m:e>
                            </m:d>
                          </m: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𝐵𝐶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⊂(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𝐵𝐶𝐷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eqArr>
                      </m:e>
                    </m:d>
                  </m:oMath>
                </a14:m>
                <a:endParaRPr lang="en-US" i="1"/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𝑀𝑁𝑃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∩(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𝐵𝐶𝐷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/>
              </a:p>
              <a:p>
                <a:pPr marL="0" indent="0">
                  <a:buNone/>
                </a:pPr>
                <a:endParaRPr lang="en-US" sz="2400"/>
              </a:p>
              <a:p>
                <a:pPr marL="0" indent="0">
                  <a:buNone/>
                </a:pPr>
                <a:endParaRPr lang="en-US" sz="2400"/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764" y="4093698"/>
                <a:ext cx="11838471" cy="2684172"/>
              </a:xfrm>
              <a:prstGeom prst="rect">
                <a:avLst/>
              </a:prstGeom>
              <a:blipFill>
                <a:blip r:embed="rId4"/>
                <a:stretch>
                  <a:fillRect l="-1132" t="-2941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110821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1399" y="1367308"/>
                <a:ext cx="11813836" cy="2726390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 dụ </a:t>
                </a:r>
                <a:r>
                  <a:rPr lang="en-US" b="1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➁</a:t>
                </a:r>
                <a:r>
                  <a:rPr lang="en-US">
                    <a:solidFill>
                      <a:srgbClr val="0000FF"/>
                    </a:solidFill>
                    <a:ea typeface="Calibri" panose="020F0502020204030204" pitchFamily="34" charset="0"/>
                  </a:rPr>
                  <a:t>:</a:t>
                </a:r>
                <a:r>
                  <a:rPr lang="en-US" sz="2800"/>
                  <a:t>Cho tứ diện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𝐴𝐵𝐶𝐷</m:t>
                    </m:r>
                  </m:oMath>
                </a14:m>
                <a:r>
                  <a:rPr lang="en-US" sz="2800"/>
                  <a:t>. Gọi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sz="2800"/>
                  <a:t> lần lượt là trung điểm của các cạnh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𝐵𝐶</m:t>
                    </m:r>
                  </m:oMath>
                </a14:m>
                <a:r>
                  <a:rPr lang="en-US" sz="2800"/>
                  <a:t> và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𝐴𝐶</m:t>
                    </m:r>
                  </m:oMath>
                </a14:m>
                <a:r>
                  <a:rPr lang="en-US" sz="2800"/>
                  <a:t>. Trên cạnh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𝑃𝐷</m:t>
                    </m:r>
                  </m:oMath>
                </a14:m>
                <a:r>
                  <a:rPr lang="en-US" sz="2800"/>
                  <a:t> lấy điểm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sz="2800"/>
                  <a:t> sao cho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𝐷𝑃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=2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𝑃𝐵</m:t>
                    </m:r>
                  </m:oMath>
                </a14:m>
                <a:r>
                  <a:rPr lang="en-US" sz="2800"/>
                  <a:t>.</a:t>
                </a:r>
              </a:p>
              <a:p>
                <a:r>
                  <a:rPr lang="en-US" sz="2800"/>
                  <a:t>a) Xác định giao tuyến của mặt phẳng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𝑀𝑁𝑃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/>
                  <a:t> với các mặt phẳng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𝐴𝐵𝐷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),(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𝐵𝐶𝐷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/>
                  <a:t>.</a:t>
                </a:r>
              </a:p>
              <a:p>
                <a:r>
                  <a:rPr lang="en-US" sz="2800"/>
                  <a:t>b) Trên cạnh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𝐴𝐷</m:t>
                    </m:r>
                  </m:oMath>
                </a14:m>
                <a:r>
                  <a:rPr lang="en-US" sz="2800"/>
                  <a:t> lấy điểm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US" sz="2800"/>
                  <a:t> sao cho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𝐷𝑄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=2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𝑄𝐴</m:t>
                    </m:r>
                  </m:oMath>
                </a14:m>
                <a:r>
                  <a:rPr lang="en-US" sz="2800"/>
                  <a:t>. Chứng minh: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𝑃𝑄</m:t>
                    </m:r>
                  </m:oMath>
                </a14:m>
                <a:r>
                  <a:rPr lang="en-US" sz="2800"/>
                  <a:t> song song với mặt phẳng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𝐴𝐵𝐶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/>
                  <a:t>, ba đường thẳng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𝐷𝐶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𝑄𝑁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𝑃𝑀</m:t>
                    </m:r>
                  </m:oMath>
                </a14:m>
                <a:r>
                  <a:rPr lang="en-US" sz="2800"/>
                  <a:t> đồng quy.</a:t>
                </a:r>
              </a:p>
              <a:p>
                <a:pPr marL="0"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None/>
                </a:pPr>
                <a:endParaRPr lang="en-US" sz="44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None/>
                </a:pP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r>
                  <a:rPr lang="fr-FR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399" y="1367308"/>
                <a:ext cx="11813836" cy="2726390"/>
              </a:xfrm>
              <a:prstGeom prst="rect">
                <a:avLst/>
              </a:prstGeom>
              <a:blipFill>
                <a:blip r:embed="rId2"/>
                <a:stretch>
                  <a:fillRect l="-1134" t="-4667" b="-5111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6764" y="4093698"/>
                <a:ext cx="11838471" cy="2684172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Blip>
                    <a:blip r:embed="rId3"/>
                  </a:buBlip>
                </a:pPr>
                <a:r>
                  <a:rPr lang="en-US" sz="2400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Lời giải</a:t>
                </a:r>
              </a:p>
              <a:p>
                <a:r>
                  <a:rPr lang="en-US" sz="2800"/>
                  <a:t>Mặt khác: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∈</m:t>
                            </m:r>
                            <m:d>
                              <m:d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𝑀𝑁𝑃</m:t>
                                </m:r>
                              </m:e>
                            </m:d>
                          </m:e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𝐵𝐷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⊂(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𝐵𝐶𝐷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eqArr>
                      </m:e>
                    </m:d>
                  </m:oMath>
                </a14:m>
                <a:endParaRPr lang="en-US" sz="2800" i="1"/>
              </a:p>
              <a:p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⇒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𝑀𝑁𝑃</m:t>
                        </m:r>
                      </m:e>
                    </m:d>
                    <m:r>
                      <a:rPr lang="en-US" sz="2800" i="1">
                        <a:latin typeface="Cambria Math" panose="02040503050406030204" pitchFamily="18" charset="0"/>
                      </a:rPr>
                      <m:t>∩(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𝐵𝐶𝐷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800"/>
              </a:p>
              <a:p>
                <a:r>
                  <a:rPr lang="en-US" sz="2800"/>
                  <a:t>Vậy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𝑀𝑁𝑃</m:t>
                        </m:r>
                      </m:e>
                    </m:d>
                    <m:r>
                      <a:rPr lang="en-US" sz="2800" i="1">
                        <a:latin typeface="Cambria Math" panose="02040503050406030204" pitchFamily="18" charset="0"/>
                      </a:rPr>
                      <m:t>∩(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𝐵𝐶𝐷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)=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𝑀𝑃</m:t>
                    </m:r>
                  </m:oMath>
                </a14:m>
                <a:r>
                  <a:rPr lang="en-US" sz="2800"/>
                  <a:t> là giao tuyến cần tìm</a:t>
                </a:r>
              </a:p>
              <a:p>
                <a:pPr marL="0" indent="0">
                  <a:buNone/>
                </a:pPr>
                <a:endParaRPr lang="en-US" sz="2800"/>
              </a:p>
              <a:p>
                <a:pPr marL="0" indent="0">
                  <a:buNone/>
                </a:pPr>
                <a:endParaRPr lang="en-US" sz="2400"/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764" y="4093698"/>
                <a:ext cx="11838471" cy="2684172"/>
              </a:xfrm>
              <a:prstGeom prst="rect">
                <a:avLst/>
              </a:prstGeom>
              <a:blipFill>
                <a:blip r:embed="rId4"/>
                <a:stretch>
                  <a:fillRect l="-874" t="-2941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049863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1399" y="1367308"/>
                <a:ext cx="11813836" cy="2726390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 dụ </a:t>
                </a:r>
                <a:r>
                  <a:rPr lang="en-US" b="1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➁</a:t>
                </a:r>
                <a:r>
                  <a:rPr lang="en-US">
                    <a:solidFill>
                      <a:srgbClr val="0000FF"/>
                    </a:solidFill>
                    <a:ea typeface="Calibri" panose="020F0502020204030204" pitchFamily="34" charset="0"/>
                  </a:rPr>
                  <a:t>:</a:t>
                </a:r>
                <a:r>
                  <a:rPr lang="en-US" sz="2800"/>
                  <a:t>Cho tứ diện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𝐴𝐵𝐶𝐷</m:t>
                    </m:r>
                  </m:oMath>
                </a14:m>
                <a:r>
                  <a:rPr lang="en-US" sz="2800"/>
                  <a:t>. Gọi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sz="2800"/>
                  <a:t> lần lượt là trung điểm của các cạnh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𝐵𝐶</m:t>
                    </m:r>
                  </m:oMath>
                </a14:m>
                <a:r>
                  <a:rPr lang="en-US" sz="2800"/>
                  <a:t> và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𝐴𝐶</m:t>
                    </m:r>
                  </m:oMath>
                </a14:m>
                <a:r>
                  <a:rPr lang="en-US" sz="2800"/>
                  <a:t>. Trên cạnh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𝑃𝐷</m:t>
                    </m:r>
                  </m:oMath>
                </a14:m>
                <a:r>
                  <a:rPr lang="en-US" sz="2800"/>
                  <a:t> lấy điểm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sz="2800"/>
                  <a:t> sao cho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𝐷𝑃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𝑃𝐵</m:t>
                    </m:r>
                  </m:oMath>
                </a14:m>
                <a:r>
                  <a:rPr lang="en-US" sz="2800"/>
                  <a:t>.</a:t>
                </a:r>
              </a:p>
              <a:p>
                <a:r>
                  <a:rPr lang="en-US" sz="2800"/>
                  <a:t>a) Xác định giao tuyến của mặt phẳng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𝑀𝑁𝑃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/>
                  <a:t> với các mặt phẳng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𝐴𝐵𝐷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),(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𝐵𝐶𝐷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/>
                  <a:t>.</a:t>
                </a:r>
              </a:p>
              <a:p>
                <a:r>
                  <a:rPr lang="en-US" sz="2800"/>
                  <a:t>b) Trên cạnh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𝐴𝐷</m:t>
                    </m:r>
                  </m:oMath>
                </a14:m>
                <a:r>
                  <a:rPr lang="en-US" sz="2800"/>
                  <a:t> lấy điểm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US" sz="2800"/>
                  <a:t> sao cho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𝐷𝑄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𝑄𝐴</m:t>
                    </m:r>
                  </m:oMath>
                </a14:m>
                <a:r>
                  <a:rPr lang="en-US" sz="2800"/>
                  <a:t>. Chứng minh: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𝑃𝑄</m:t>
                    </m:r>
                  </m:oMath>
                </a14:m>
                <a:r>
                  <a:rPr lang="en-US" sz="2800"/>
                  <a:t> song song với mặt phẳng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𝐴𝐵𝐶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/>
                  <a:t>, ba đường thẳng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𝐷𝐶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𝑄𝑁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𝑃𝑀</m:t>
                    </m:r>
                  </m:oMath>
                </a14:m>
                <a:r>
                  <a:rPr lang="en-US" sz="2800"/>
                  <a:t> đồng quy.</a:t>
                </a:r>
              </a:p>
              <a:p>
                <a:pPr marL="0"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None/>
                </a:pPr>
                <a:endParaRPr lang="en-US" sz="44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None/>
                </a:pP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r>
                  <a:rPr lang="fr-FR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399" y="1367308"/>
                <a:ext cx="11813836" cy="2726390"/>
              </a:xfrm>
              <a:prstGeom prst="rect">
                <a:avLst/>
              </a:prstGeom>
              <a:blipFill>
                <a:blip r:embed="rId2"/>
                <a:stretch>
                  <a:fillRect l="-1134" t="-4667" b="-5111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6764" y="4093698"/>
                <a:ext cx="11838471" cy="2684172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Blip>
                    <a:blip r:embed="rId3"/>
                  </a:buBlip>
                </a:pPr>
                <a:r>
                  <a:rPr lang="en-US" sz="2400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Lời giải</a:t>
                </a:r>
              </a:p>
              <a:p>
                <a:r>
                  <a:rPr lang="en-US" sz="2800"/>
                  <a:t>Chứng minh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𝑃𝑄</m:t>
                    </m:r>
                  </m:oMath>
                </a14:m>
                <a:r>
                  <a:rPr lang="en-US" sz="2800"/>
                  <a:t> song song với mặt phẳng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𝐴𝐵𝐶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/>
                  <a:t>:</a:t>
                </a:r>
              </a:p>
              <a:p>
                <a:r>
                  <a:rPr lang="en-US" sz="2800"/>
                  <a:t>Vì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𝐷𝑄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𝑄𝐴</m:t>
                        </m:r>
                      </m:den>
                    </m:f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𝐷𝑃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𝑃𝐵</m:t>
                        </m:r>
                      </m:den>
                    </m:f>
                  </m:oMath>
                </a14:m>
                <a:r>
                  <a:rPr lang="en-US" sz="2800"/>
                  <a:t> nên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𝑃𝑄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//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𝐴𝐵</m:t>
                    </m:r>
                  </m:oMath>
                </a14:m>
                <a:r>
                  <a:rPr lang="en-US" sz="2800"/>
                  <a:t>. </a:t>
                </a:r>
              </a:p>
              <a:p>
                <a:r>
                  <a:rPr lang="en-US" sz="2800"/>
                  <a:t>Do đó: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𝑃𝑄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//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𝐴𝐵</m:t>
                            </m:r>
                          </m:e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𝐴𝐵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⊂(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𝐴𝐵𝐶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eqArr>
                      </m:e>
                    </m:d>
                    <m:r>
                      <a:rPr lang="en-US" sz="2800" i="1">
                        <a:latin typeface="Cambria Math" panose="02040503050406030204" pitchFamily="18" charset="0"/>
                      </a:rPr>
                      <m:t>⇒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𝑃𝑄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//(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𝐴𝐵𝐶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800"/>
              </a:p>
              <a:p>
                <a:pPr marL="0" indent="0">
                  <a:buNone/>
                </a:pPr>
                <a:endParaRPr lang="en-US" sz="2800"/>
              </a:p>
              <a:p>
                <a:pPr marL="0" indent="0">
                  <a:buNone/>
                </a:pPr>
                <a:endParaRPr lang="en-US" sz="2400"/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764" y="4093698"/>
                <a:ext cx="11838471" cy="2684172"/>
              </a:xfrm>
              <a:prstGeom prst="rect">
                <a:avLst/>
              </a:prstGeom>
              <a:blipFill>
                <a:blip r:embed="rId4"/>
                <a:stretch>
                  <a:fillRect l="-874" t="-2941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513205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1399" y="1367308"/>
                <a:ext cx="11813836" cy="2726390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 dụ </a:t>
                </a:r>
                <a:r>
                  <a:rPr lang="en-US" b="1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➁</a:t>
                </a:r>
                <a:r>
                  <a:rPr lang="en-US">
                    <a:solidFill>
                      <a:srgbClr val="0000FF"/>
                    </a:solidFill>
                    <a:ea typeface="Calibri" panose="020F0502020204030204" pitchFamily="34" charset="0"/>
                  </a:rPr>
                  <a:t>:</a:t>
                </a:r>
                <a:r>
                  <a:rPr lang="en-US" sz="2800"/>
                  <a:t>Cho tứ diện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𝐴𝐵𝐶𝐷</m:t>
                    </m:r>
                  </m:oMath>
                </a14:m>
                <a:r>
                  <a:rPr lang="en-US" sz="2800"/>
                  <a:t>. Gọi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sz="2800"/>
                  <a:t> lần lượt là trung điểm của các cạnh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𝐵𝐶</m:t>
                    </m:r>
                  </m:oMath>
                </a14:m>
                <a:r>
                  <a:rPr lang="en-US" sz="2800"/>
                  <a:t> và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𝐴𝐶</m:t>
                    </m:r>
                  </m:oMath>
                </a14:m>
                <a:r>
                  <a:rPr lang="en-US" sz="2800"/>
                  <a:t>. Trên cạnh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𝑃𝐷</m:t>
                    </m:r>
                  </m:oMath>
                </a14:m>
                <a:r>
                  <a:rPr lang="en-US" sz="2800"/>
                  <a:t> lấy điểm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sz="2800"/>
                  <a:t> sao cho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𝐷𝑃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=2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𝑃𝐵</m:t>
                    </m:r>
                  </m:oMath>
                </a14:m>
                <a:r>
                  <a:rPr lang="en-US" sz="2800"/>
                  <a:t>.</a:t>
                </a:r>
              </a:p>
              <a:p>
                <a:r>
                  <a:rPr lang="en-US" sz="2800"/>
                  <a:t>a) Xác định giao tuyến của mặt phẳng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𝑀𝑁𝑃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/>
                  <a:t> với các mặt phẳng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𝐴𝐵𝐷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),(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𝐵𝐶𝐷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/>
                  <a:t>.</a:t>
                </a:r>
              </a:p>
              <a:p>
                <a:r>
                  <a:rPr lang="en-US" sz="2800"/>
                  <a:t>b) Trên cạnh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𝐴𝐷</m:t>
                    </m:r>
                  </m:oMath>
                </a14:m>
                <a:r>
                  <a:rPr lang="en-US" sz="2800"/>
                  <a:t> lấy điểm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US" sz="2800"/>
                  <a:t> sao cho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𝐷𝑄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=2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𝑄𝐴</m:t>
                    </m:r>
                  </m:oMath>
                </a14:m>
                <a:r>
                  <a:rPr lang="en-US" sz="2800"/>
                  <a:t>. Chứng minh: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𝑃𝑄</m:t>
                    </m:r>
                  </m:oMath>
                </a14:m>
                <a:r>
                  <a:rPr lang="en-US" sz="2800"/>
                  <a:t> song song với mặt phẳng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𝐴𝐵𝐶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/>
                  <a:t>, ba đường thẳng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𝐷𝐶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𝑄𝑁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𝑃𝑀</m:t>
                    </m:r>
                  </m:oMath>
                </a14:m>
                <a:r>
                  <a:rPr lang="en-US" sz="2800"/>
                  <a:t> đồng quy.</a:t>
                </a:r>
              </a:p>
              <a:p>
                <a:pPr marL="0"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None/>
                </a:pPr>
                <a:endParaRPr lang="en-US" sz="44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None/>
                </a:pP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r>
                  <a:rPr lang="fr-FR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399" y="1367308"/>
                <a:ext cx="11813836" cy="2726390"/>
              </a:xfrm>
              <a:prstGeom prst="rect">
                <a:avLst/>
              </a:prstGeom>
              <a:blipFill>
                <a:blip r:embed="rId2"/>
                <a:stretch>
                  <a:fillRect l="-1134" t="-4667" b="-5111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6764" y="4093698"/>
                <a:ext cx="11838471" cy="2684172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Blip>
                    <a:blip r:embed="rId3"/>
                  </a:buBlip>
                </a:pPr>
                <a:r>
                  <a:rPr lang="en-US" sz="2400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Lời giải</a:t>
                </a:r>
              </a:p>
              <a:p>
                <a:r>
                  <a:rPr lang="en-US"/>
                  <a:t>b) Ta có: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𝑀𝑁𝑃</m:t>
                        </m:r>
                      </m:e>
                    </m:d>
                  </m:oMath>
                </a14:m>
                <a:r>
                  <a:rPr lang="en-US"/>
                  <a:t>. Do đó:</a:t>
                </a:r>
              </a:p>
              <a:p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𝑀𝑁𝑃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∩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𝐴𝐶𝐷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𝑄𝑁</m:t>
                    </m:r>
                  </m:oMath>
                </a14:m>
                <a:endParaRPr lang="en-US" i="1"/>
              </a:p>
              <a:p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𝑀𝑁𝑃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∩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𝐵𝐶𝐷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𝑃𝑀</m:t>
                    </m:r>
                  </m:oMath>
                </a14:m>
                <a:endParaRPr lang="en-US" i="1"/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𝐴𝐶𝐷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)∩(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𝐵𝐶𝐷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𝐶𝐷</m:t>
                    </m:r>
                  </m:oMath>
                </a14:m>
                <a:endParaRPr lang="en-US"/>
              </a:p>
              <a:p>
                <a:pPr marL="0" indent="0">
                  <a:buNone/>
                </a:pPr>
                <a:endParaRPr lang="en-US" sz="2800"/>
              </a:p>
              <a:p>
                <a:pPr marL="0" indent="0">
                  <a:buNone/>
                </a:pPr>
                <a:endParaRPr lang="en-US" sz="2400"/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764" y="4093698"/>
                <a:ext cx="11838471" cy="2684172"/>
              </a:xfrm>
              <a:prstGeom prst="rect">
                <a:avLst/>
              </a:prstGeom>
              <a:blipFill>
                <a:blip r:embed="rId4"/>
                <a:stretch>
                  <a:fillRect l="-1132" t="-2941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58893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1399" y="1367308"/>
                <a:ext cx="11813836" cy="2726390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 dụ </a:t>
                </a:r>
                <a:r>
                  <a:rPr lang="en-US" b="1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➁</a:t>
                </a:r>
                <a:r>
                  <a:rPr lang="en-US">
                    <a:solidFill>
                      <a:srgbClr val="0000FF"/>
                    </a:solidFill>
                    <a:ea typeface="Calibri" panose="020F0502020204030204" pitchFamily="34" charset="0"/>
                  </a:rPr>
                  <a:t>:</a:t>
                </a:r>
                <a:r>
                  <a:rPr lang="en-US" sz="2800"/>
                  <a:t>Cho tứ diện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𝐴𝐵𝐶𝐷</m:t>
                    </m:r>
                  </m:oMath>
                </a14:m>
                <a:r>
                  <a:rPr lang="en-US" sz="2800"/>
                  <a:t>. Gọi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sz="2800"/>
                  <a:t> lần lượt là trung điểm của các cạnh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𝐵𝐶</m:t>
                    </m:r>
                  </m:oMath>
                </a14:m>
                <a:r>
                  <a:rPr lang="en-US" sz="2800"/>
                  <a:t> và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𝐴𝐶</m:t>
                    </m:r>
                  </m:oMath>
                </a14:m>
                <a:r>
                  <a:rPr lang="en-US" sz="2800"/>
                  <a:t>. Trên cạnh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𝑃𝐷</m:t>
                    </m:r>
                  </m:oMath>
                </a14:m>
                <a:r>
                  <a:rPr lang="en-US" sz="2800"/>
                  <a:t> lấy điểm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sz="2800"/>
                  <a:t> sao cho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𝐷𝑃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=2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𝑃𝐵</m:t>
                    </m:r>
                  </m:oMath>
                </a14:m>
                <a:r>
                  <a:rPr lang="en-US" sz="2800"/>
                  <a:t>.</a:t>
                </a:r>
              </a:p>
              <a:p>
                <a:r>
                  <a:rPr lang="en-US" sz="2800"/>
                  <a:t>a) Xác định giao tuyến của mặt phẳng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𝑀𝑁𝑃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/>
                  <a:t> với các mặt phẳng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𝐴𝐵𝐷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),(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𝐵𝐶𝐷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/>
                  <a:t>.</a:t>
                </a:r>
              </a:p>
              <a:p>
                <a:r>
                  <a:rPr lang="en-US" sz="2800"/>
                  <a:t>b) Trên cạnh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𝐴𝐷</m:t>
                    </m:r>
                  </m:oMath>
                </a14:m>
                <a:r>
                  <a:rPr lang="en-US" sz="2800"/>
                  <a:t> lấy điểm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US" sz="2800"/>
                  <a:t> sao cho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𝐷𝑄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=2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𝑄𝐴</m:t>
                    </m:r>
                  </m:oMath>
                </a14:m>
                <a:r>
                  <a:rPr lang="en-US" sz="2800"/>
                  <a:t>. Chứng minh: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𝑃𝑄</m:t>
                    </m:r>
                  </m:oMath>
                </a14:m>
                <a:r>
                  <a:rPr lang="en-US" sz="2800"/>
                  <a:t> song song với mặt phẳng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𝐴𝐵𝐶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/>
                  <a:t>, ba đường thẳng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𝐷𝐶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𝑄𝑁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𝑃𝑀</m:t>
                    </m:r>
                  </m:oMath>
                </a14:m>
                <a:r>
                  <a:rPr lang="en-US" sz="2800"/>
                  <a:t> đồng quy.</a:t>
                </a:r>
              </a:p>
              <a:p>
                <a:pPr marL="0"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None/>
                </a:pPr>
                <a:endParaRPr lang="en-US" sz="44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None/>
                </a:pP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r>
                  <a:rPr lang="fr-FR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399" y="1367308"/>
                <a:ext cx="11813836" cy="2726390"/>
              </a:xfrm>
              <a:prstGeom prst="rect">
                <a:avLst/>
              </a:prstGeom>
              <a:blipFill>
                <a:blip r:embed="rId2"/>
                <a:stretch>
                  <a:fillRect l="-1134" t="-4667" b="-5111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6764" y="4093698"/>
                <a:ext cx="11838471" cy="2684172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Blip>
                    <a:blip r:embed="rId3"/>
                  </a:buBlip>
                </a:pPr>
                <a:r>
                  <a:rPr lang="en-US" sz="2400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Lời giải</a:t>
                </a:r>
              </a:p>
              <a:p>
                <a:r>
                  <a:rPr lang="en-US"/>
                  <a:t>Vì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𝐶𝑀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𝑀𝐵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≠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𝐷𝑃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𝑃𝐵</m:t>
                        </m:r>
                      </m:den>
                    </m:f>
                  </m:oMath>
                </a14:m>
                <a:r>
                  <a:rPr lang="en-US"/>
                  <a:t> nên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𝐷𝐶</m:t>
                    </m:r>
                  </m:oMath>
                </a14:m>
                <a:r>
                  <a:rPr lang="en-US"/>
                  <a:t>cắt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𝑃𝑀</m:t>
                    </m:r>
                  </m:oMath>
                </a14:m>
                <a:r>
                  <a:rPr lang="en-US"/>
                  <a:t> tại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/>
                  <a:t>.</a:t>
                </a:r>
              </a:p>
              <a:p>
                <a:r>
                  <a:rPr lang="en-US"/>
                  <a:t>Vậy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𝐷𝐶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𝑄𝑁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𝑃𝑀</m:t>
                    </m:r>
                  </m:oMath>
                </a14:m>
                <a:r>
                  <a:rPr lang="en-US"/>
                  <a:t> đồng quy</a:t>
                </a:r>
              </a:p>
              <a:p>
                <a:pPr marL="0" indent="0">
                  <a:buNone/>
                </a:pPr>
                <a:endParaRPr lang="en-US" sz="2800"/>
              </a:p>
              <a:p>
                <a:pPr marL="0" indent="0">
                  <a:buNone/>
                </a:pPr>
                <a:endParaRPr lang="en-US" sz="2400"/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764" y="4093698"/>
                <a:ext cx="11838471" cy="2684172"/>
              </a:xfrm>
              <a:prstGeom prst="rect">
                <a:avLst/>
              </a:prstGeom>
              <a:blipFill>
                <a:blip r:embed="rId4"/>
                <a:stretch>
                  <a:fillRect l="-1132" t="-2941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693544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A02A7FC-8324-454A-B0F5-EBF7A6E0D043}"/>
              </a:ext>
            </a:extLst>
          </p:cNvPr>
          <p:cNvGrpSpPr/>
          <p:nvPr/>
        </p:nvGrpSpPr>
        <p:grpSpPr>
          <a:xfrm>
            <a:off x="3379995" y="194060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282B7269-FB6F-4005-BDC6-21A1A1E5807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3C16830-BF47-41CA-AE84-BF7BD3A1834B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79227649-0BC6-4384-A17E-B9EFABC8B211}"/>
              </a:ext>
            </a:extLst>
          </p:cNvPr>
          <p:cNvSpPr txBox="1">
            <a:spLocks/>
          </p:cNvSpPr>
          <p:nvPr/>
        </p:nvSpPr>
        <p:spPr>
          <a:xfrm>
            <a:off x="159857" y="911054"/>
            <a:ext cx="11989407" cy="5960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vi-VN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Dạng </a:t>
            </a:r>
            <a:r>
              <a:rPr lang="en-US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vi-VN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: Tìm giao điểm, thiết diện của hình chóp</a:t>
            </a:r>
            <a:endParaRPr lang="en-US" sz="3200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Graphic 7" descr="Open folder">
            <a:extLst>
              <a:ext uri="{FF2B5EF4-FFF2-40B4-BE49-F238E27FC236}">
                <a16:creationId xmlns:a16="http://schemas.microsoft.com/office/drawing/2014/main" id="{E061E4A9-2B24-45AE-BC05-E7FF3AAA17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3111" y="982919"/>
            <a:ext cx="524222" cy="524222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AE9751-D5F4-4632-B647-AC63F42F60DC}"/>
              </a:ext>
            </a:extLst>
          </p:cNvPr>
          <p:cNvSpPr/>
          <p:nvPr/>
        </p:nvSpPr>
        <p:spPr>
          <a:xfrm>
            <a:off x="99148" y="875673"/>
            <a:ext cx="12065702" cy="5788267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1142CC3-FDF5-472F-9937-E51691CD651E}"/>
              </a:ext>
            </a:extLst>
          </p:cNvPr>
          <p:cNvSpPr txBox="1">
            <a:spLocks/>
          </p:cNvSpPr>
          <p:nvPr/>
        </p:nvSpPr>
        <p:spPr>
          <a:xfrm>
            <a:off x="223768" y="1823164"/>
            <a:ext cx="11941082" cy="179223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000099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Blip>
                <a:blip r:embed="rId4"/>
              </a:buBlip>
            </a:pPr>
            <a:r>
              <a:rPr lang="en-US" sz="2400" b="1">
                <a:solidFill>
                  <a:srgbClr val="0000FF"/>
                </a:solidFill>
                <a:ea typeface="Times New Roman" panose="02020603050405020304" pitchFamily="18" charset="0"/>
              </a:rPr>
              <a:t>Phương pháp </a:t>
            </a:r>
            <a:r>
              <a:rPr lang="en-US" sz="2400" b="1">
                <a:solidFill>
                  <a:srgbClr val="1F3763"/>
                </a:solidFill>
                <a:ea typeface="Calibri" panose="020F0502020204030204" pitchFamily="34" charset="0"/>
              </a:rPr>
              <a:t>	</a:t>
            </a:r>
            <a:endParaRPr lang="en-US" sz="2400" b="1">
              <a:solidFill>
                <a:srgbClr val="1F3763"/>
              </a:solidFill>
              <a:latin typeface="Calibri Light" panose="020F0302020204030204" pitchFamily="34" charset="0"/>
              <a:ea typeface="Calibri" panose="020F0502020204030204" pitchFamily="34" charset="0"/>
            </a:endParaRPr>
          </a:p>
          <a:p>
            <a:pPr marR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/>
              <a:t>Sử dụng các tính chất và các kiến thức về xác định giao điểm và giao tuyến</a:t>
            </a:r>
          </a:p>
        </p:txBody>
      </p:sp>
    </p:spTree>
    <p:extLst>
      <p:ext uri="{BB962C8B-B14F-4D97-AF65-F5344CB8AC3E}">
        <p14:creationId xmlns:p14="http://schemas.microsoft.com/office/powerpoint/2010/main" val="10142025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36C7011-BC26-4026-990F-B54AD1BF9B62}"/>
              </a:ext>
            </a:extLst>
          </p:cNvPr>
          <p:cNvSpPr txBox="1">
            <a:spLocks/>
          </p:cNvSpPr>
          <p:nvPr/>
        </p:nvSpPr>
        <p:spPr>
          <a:xfrm>
            <a:off x="170438" y="1491213"/>
            <a:ext cx="9181796" cy="2475875"/>
          </a:xfrm>
          <a:prstGeom prst="rect">
            <a:avLst/>
          </a:prstGeom>
          <a:solidFill>
            <a:srgbClr val="FCFFEB"/>
          </a:solidFill>
          <a:ln>
            <a:solidFill>
              <a:srgbClr val="0000FF"/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000099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>
                <a:solidFill>
                  <a:srgbClr val="0000FF"/>
                </a:solidFill>
                <a:ea typeface="Calibri" panose="020F0502020204030204" pitchFamily="34" charset="0"/>
              </a:rPr>
              <a:t>Ví dụ </a:t>
            </a:r>
            <a:r>
              <a:rPr lang="en-US" b="1">
                <a:solidFill>
                  <a:srgbClr val="0000FF"/>
                </a:solidFill>
                <a:latin typeface="Segoe UI Symbol" panose="020B0502040204020203" pitchFamily="34" charset="0"/>
                <a:ea typeface="Segoe UI Symbol" panose="020B0502040204020203" pitchFamily="34" charset="0"/>
              </a:rPr>
              <a:t>➀</a:t>
            </a:r>
            <a:r>
              <a:rPr lang="en-US" b="1">
                <a:solidFill>
                  <a:srgbClr val="0000FF"/>
                </a:solidFill>
                <a:ea typeface="Calibri" panose="020F0502020204030204" pitchFamily="34" charset="0"/>
              </a:rPr>
              <a:t>: </a:t>
            </a:r>
            <a:r>
              <a:rPr lang="en-US" sz="2800"/>
              <a:t>Cho tứ diện ABCD có I và J lần lượt là trung điểm của các cạnh BC và BD. Gọi (P) là mặt phẳng đi qua I, J và cắt hai cạnh AC và AD lần lượt tại M và N.</a:t>
            </a:r>
          </a:p>
          <a:p>
            <a:r>
              <a:rPr lang="en-US" sz="2800"/>
              <a:t>a) Chứng minh IJNM là một hình thang</a:t>
            </a:r>
          </a:p>
          <a:p>
            <a:r>
              <a:rPr lang="en-US" sz="2800"/>
              <a:t>b) Tìm vị trí của điểm M để IJNM là hình bình hành</a:t>
            </a: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q"/>
            </a:pPr>
            <a:endParaRPr lang="en-US" sz="280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 indent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en-US" sz="280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None/>
              <a:tabLst>
                <a:tab pos="629920" algn="l"/>
              </a:tabLst>
            </a:pPr>
            <a:r>
              <a:rPr lang="fr-FR">
                <a:solidFill>
                  <a:srgbClr val="663300"/>
                </a:solidFill>
                <a:ea typeface="Times New Roman" panose="02020603050405020304" pitchFamily="18" charset="0"/>
              </a:rPr>
              <a:t>	</a:t>
            </a:r>
            <a:endParaRPr lang="en-US" sz="280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FFBC6B1-AAD7-4B38-8D3B-F02CB8B45B09}"/>
              </a:ext>
            </a:extLst>
          </p:cNvPr>
          <p:cNvSpPr txBox="1">
            <a:spLocks/>
          </p:cNvSpPr>
          <p:nvPr/>
        </p:nvSpPr>
        <p:spPr>
          <a:xfrm>
            <a:off x="170439" y="3967087"/>
            <a:ext cx="11813836" cy="2810783"/>
          </a:xfrm>
          <a:prstGeom prst="rect">
            <a:avLst/>
          </a:prstGeom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000099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Blip>
                <a:blip r:embed="rId2"/>
              </a:buBlip>
            </a:pPr>
            <a:r>
              <a:rPr lang="en-US" b="1">
                <a:solidFill>
                  <a:srgbClr val="0000FF"/>
                </a:solidFill>
              </a:rPr>
              <a:t>Lời giải </a:t>
            </a:r>
            <a:endParaRPr lang="en-US">
              <a:solidFill>
                <a:srgbClr val="0000FF"/>
              </a:solidFill>
            </a:endParaRPr>
          </a:p>
          <a:p>
            <a:r>
              <a:rPr lang="en-US"/>
              <a:t>a) Mặt phẳng (P) đi qua IJ, mặt phẳng (ACD) đi qua CD</a:t>
            </a:r>
          </a:p>
          <a:p>
            <a:r>
              <a:rPr lang="en-US"/>
              <a:t>Mà I, J lần lượt là trung điểm của BC và BD nên IJ//BD</a:t>
            </a:r>
          </a:p>
          <a:p>
            <a:r>
              <a:rPr lang="en-US"/>
              <a:t>Nên (P) giao với (ACD) tại MN//IJ//CD</a:t>
            </a:r>
          </a:p>
          <a:p>
            <a:r>
              <a:rPr lang="en-US"/>
              <a:t>Vậy IJMN là hình thang có đáy là MN và IJ</a:t>
            </a:r>
          </a:p>
          <a:p>
            <a:pPr marL="0" marR="0" indent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en-US" sz="280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None/>
              <a:tabLst>
                <a:tab pos="629920" algn="l"/>
              </a:tabLst>
            </a:pPr>
            <a:r>
              <a:rPr lang="fr-FR">
                <a:solidFill>
                  <a:srgbClr val="663300"/>
                </a:solidFill>
                <a:ea typeface="Times New Roman" panose="02020603050405020304" pitchFamily="18" charset="0"/>
              </a:rPr>
              <a:t>	</a:t>
            </a:r>
            <a:endParaRPr lang="en-US" sz="280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B1A1A51-61E0-498E-ADD6-5A59E764F37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A4A4A4"/>
              </a:clrFrom>
              <a:clrTo>
                <a:srgbClr val="A4A4A4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52234" y="1419935"/>
            <a:ext cx="2183274" cy="2547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1154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A02A7FC-8324-454A-B0F5-EBF7A6E0D043}"/>
              </a:ext>
            </a:extLst>
          </p:cNvPr>
          <p:cNvGrpSpPr/>
          <p:nvPr/>
        </p:nvGrpSpPr>
        <p:grpSpPr>
          <a:xfrm>
            <a:off x="3379995" y="194060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282B7269-FB6F-4005-BDC6-21A1A1E5807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3C16830-BF47-41CA-AE84-BF7BD3A1834B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79227649-0BC6-4384-A17E-B9EFABC8B211}"/>
              </a:ext>
            </a:extLst>
          </p:cNvPr>
          <p:cNvSpPr txBox="1">
            <a:spLocks/>
          </p:cNvSpPr>
          <p:nvPr/>
        </p:nvSpPr>
        <p:spPr>
          <a:xfrm>
            <a:off x="175443" y="883541"/>
            <a:ext cx="11989407" cy="5960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vi-VN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Dạng 1 : </a:t>
            </a:r>
            <a:r>
              <a:rPr lang="en-US" sz="3600" b="1">
                <a:solidFill>
                  <a:srgbClr val="000099"/>
                </a:solidFill>
              </a:rPr>
              <a:t>Tìm giao tuyến của hai mặt phẳng</a:t>
            </a:r>
            <a:r>
              <a:rPr lang="en-US">
                <a:solidFill>
                  <a:srgbClr val="000099"/>
                </a:solidFill>
              </a:rPr>
              <a:t>.</a:t>
            </a:r>
            <a:endParaRPr lang="en-US" sz="3200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122C2AE-6C95-421B-96F6-86DD8E47767E}"/>
              </a:ext>
            </a:extLst>
          </p:cNvPr>
          <p:cNvSpPr txBox="1">
            <a:spLocks/>
          </p:cNvSpPr>
          <p:nvPr/>
        </p:nvSpPr>
        <p:spPr>
          <a:xfrm>
            <a:off x="902551" y="1674716"/>
            <a:ext cx="10770414" cy="393563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000099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Blip>
                <a:blip r:embed="rId2"/>
              </a:buBlip>
            </a:pPr>
            <a:r>
              <a:rPr lang="en-US" b="1">
                <a:solidFill>
                  <a:srgbClr val="0000FF"/>
                </a:solidFill>
                <a:ea typeface="Times New Roman" panose="02020603050405020304" pitchFamily="18" charset="0"/>
              </a:rPr>
              <a:t> Phương pháp </a:t>
            </a:r>
            <a:r>
              <a:rPr lang="en-US" b="1">
                <a:solidFill>
                  <a:srgbClr val="1F3763"/>
                </a:solidFill>
                <a:ea typeface="Calibri" panose="020F0502020204030204" pitchFamily="34" charset="0"/>
              </a:rPr>
              <a:t>	</a:t>
            </a:r>
            <a:endParaRPr lang="en-US" b="1">
              <a:solidFill>
                <a:srgbClr val="1F3763"/>
              </a:solidFill>
              <a:latin typeface="Calibri Light" panose="020F0302020204030204" pitchFamily="34" charset="0"/>
              <a:ea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/>
              <a:t>Sử dụng các tính chất trong định lý 2, 3.</a:t>
            </a:r>
            <a:endParaRPr lang="en-US" sz="280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8" name="Graphic 7" descr="Open folder">
            <a:extLst>
              <a:ext uri="{FF2B5EF4-FFF2-40B4-BE49-F238E27FC236}">
                <a16:creationId xmlns:a16="http://schemas.microsoft.com/office/drawing/2014/main" id="{E061E4A9-2B24-45AE-BC05-E7FF3AAA17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3111" y="982919"/>
            <a:ext cx="524222" cy="524222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AE9751-D5F4-4632-B647-AC63F42F60DC}"/>
              </a:ext>
            </a:extLst>
          </p:cNvPr>
          <p:cNvSpPr/>
          <p:nvPr/>
        </p:nvSpPr>
        <p:spPr>
          <a:xfrm>
            <a:off x="99148" y="875673"/>
            <a:ext cx="12065702" cy="5788267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0563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36C7011-BC26-4026-990F-B54AD1BF9B62}"/>
              </a:ext>
            </a:extLst>
          </p:cNvPr>
          <p:cNvSpPr txBox="1">
            <a:spLocks/>
          </p:cNvSpPr>
          <p:nvPr/>
        </p:nvSpPr>
        <p:spPr>
          <a:xfrm>
            <a:off x="170438" y="1491213"/>
            <a:ext cx="9181796" cy="2475875"/>
          </a:xfrm>
          <a:prstGeom prst="rect">
            <a:avLst/>
          </a:prstGeom>
          <a:solidFill>
            <a:srgbClr val="FCFFEB"/>
          </a:solidFill>
          <a:ln>
            <a:solidFill>
              <a:srgbClr val="0000FF"/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000099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>
                <a:solidFill>
                  <a:srgbClr val="0000FF"/>
                </a:solidFill>
                <a:ea typeface="Calibri" panose="020F0502020204030204" pitchFamily="34" charset="0"/>
              </a:rPr>
              <a:t>Ví dụ </a:t>
            </a:r>
            <a:r>
              <a:rPr lang="en-US" b="1">
                <a:solidFill>
                  <a:srgbClr val="0000FF"/>
                </a:solidFill>
                <a:latin typeface="Segoe UI Symbol" panose="020B0502040204020203" pitchFamily="34" charset="0"/>
                <a:ea typeface="Segoe UI Symbol" panose="020B0502040204020203" pitchFamily="34" charset="0"/>
              </a:rPr>
              <a:t>➀</a:t>
            </a:r>
            <a:r>
              <a:rPr lang="en-US" b="1">
                <a:solidFill>
                  <a:srgbClr val="0000FF"/>
                </a:solidFill>
                <a:ea typeface="Calibri" panose="020F0502020204030204" pitchFamily="34" charset="0"/>
              </a:rPr>
              <a:t>: </a:t>
            </a:r>
            <a:r>
              <a:rPr lang="en-US" sz="2800"/>
              <a:t>Cho tứ diện ABCD có I và J lần lượt là trung điểm của các cạnh BC và BD. Gọi (P) là mặt phẳng đi qua I, J và cắt hai cạnh AC và AD lần lượt tại M và N.</a:t>
            </a:r>
          </a:p>
          <a:p>
            <a:r>
              <a:rPr lang="en-US" sz="2800"/>
              <a:t>a) Chứng minh IJNM là một hình thang</a:t>
            </a:r>
          </a:p>
          <a:p>
            <a:r>
              <a:rPr lang="en-US" sz="2800"/>
              <a:t>b) Tìm vị trí của điểm M để IJNM là hình bình hành</a:t>
            </a: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q"/>
            </a:pPr>
            <a:endParaRPr lang="en-US" sz="280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 indent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en-US" sz="280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None/>
              <a:tabLst>
                <a:tab pos="629920" algn="l"/>
              </a:tabLst>
            </a:pPr>
            <a:r>
              <a:rPr lang="fr-FR">
                <a:solidFill>
                  <a:srgbClr val="663300"/>
                </a:solidFill>
                <a:ea typeface="Times New Roman" panose="02020603050405020304" pitchFamily="18" charset="0"/>
              </a:rPr>
              <a:t>	</a:t>
            </a:r>
            <a:endParaRPr lang="en-US" sz="280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CFFBC6B1-AAD7-4B38-8D3B-F02CB8B45B0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0439" y="3967087"/>
                <a:ext cx="11813836" cy="2810783"/>
              </a:xfrm>
              <a:prstGeom prst="rect">
                <a:avLst/>
              </a:prstGeom>
              <a:ln>
                <a:noFill/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buBlip>
                    <a:blip r:embed="rId2"/>
                  </a:buBlip>
                </a:pPr>
                <a:r>
                  <a:rPr lang="en-US" b="1">
                    <a:solidFill>
                      <a:srgbClr val="0000FF"/>
                    </a:solidFill>
                  </a:rPr>
                  <a:t>Lời giải </a:t>
                </a:r>
                <a:endParaRPr lang="en-US">
                  <a:solidFill>
                    <a:srgbClr val="0000FF"/>
                  </a:solidFill>
                </a:endParaRPr>
              </a:p>
              <a:p>
                <a:r>
                  <a:rPr lang="en-US"/>
                  <a:t>b) Để IJMN là hình bình hành thì IJ = MN</a:t>
                </a:r>
              </a:p>
              <a:p>
                <a:r>
                  <a:rPr lang="en-US"/>
                  <a:t>Mà IJ=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/>
                  <a:t>CD nên MN=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/>
                  <a:t>CD  </a:t>
                </a:r>
              </a:p>
              <a:p>
                <a:r>
                  <a:rPr lang="en-US"/>
                  <a:t>Vậy M là trung điểm ca AC</a:t>
                </a: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r>
                  <a:rPr lang="fr-FR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CFFBC6B1-AAD7-4B38-8D3B-F02CB8B45B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439" y="3967087"/>
                <a:ext cx="11813836" cy="2810783"/>
              </a:xfrm>
              <a:prstGeom prst="rect">
                <a:avLst/>
              </a:prstGeom>
              <a:blipFill>
                <a:blip r:embed="rId3"/>
                <a:stretch>
                  <a:fillRect l="-1187" t="-477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3B1A1A51-61E0-498E-ADD6-5A59E764F37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A4A4A4"/>
              </a:clrFrom>
              <a:clrTo>
                <a:srgbClr val="A4A4A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52234" y="1419935"/>
            <a:ext cx="2183274" cy="2547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5418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FD2C28DD-3E48-4EEC-B675-E1A08C12382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0439" y="1684764"/>
                <a:ext cx="11813836" cy="2822521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 dụ </a:t>
                </a:r>
                <a:r>
                  <a:rPr lang="en-US" b="1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➁</a:t>
                </a:r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: </a:t>
                </a:r>
                <a:r>
                  <a:rPr lang="en-US" sz="2800"/>
                  <a:t>Cho hình chóp S.ABC, gọi M, P và I lần lượt là trung điểm của AB, SC và SB. Một mặt phẳng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</m:oMath>
                </a14:m>
                <a:r>
                  <a:rPr lang="en-US" sz="2800"/>
                  <a:t> qua MP và song song với AC và cắt các cạnh SA, BC tại N, Q.</a:t>
                </a:r>
              </a:p>
              <a:p>
                <a:r>
                  <a:rPr lang="en-US" sz="2800"/>
                  <a:t>a) Chứng minh đường thẳng BC song song với mặt phẳng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𝐼𝑀𝑃</m:t>
                        </m:r>
                      </m:e>
                    </m:d>
                  </m:oMath>
                </a14:m>
                <a:r>
                  <a:rPr lang="en-US" sz="2800"/>
                  <a:t> .</a:t>
                </a:r>
              </a:p>
              <a:p>
                <a:r>
                  <a:rPr lang="en-US" sz="2800"/>
                  <a:t>b) Xác định thiết diện của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</m:oMath>
                </a14:m>
                <a:r>
                  <a:rPr lang="en-US" sz="2800"/>
                  <a:t>và hình chóp. Thiết diện này là hình gì?</a:t>
                </a:r>
              </a:p>
              <a:p>
                <a:r>
                  <a:rPr lang="en-US" sz="2800"/>
                  <a:t>c) Tìm giao điểm của đường thẳng CN và mặt phẳng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𝑆𝑀𝑄</m:t>
                        </m:r>
                      </m:e>
                    </m:d>
                  </m:oMath>
                </a14:m>
                <a:r>
                  <a:rPr lang="en-US" sz="2800"/>
                  <a:t> .</a:t>
                </a:r>
              </a:p>
              <a:p>
                <a:pPr marL="0"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None/>
                </a:pP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r>
                  <a:rPr lang="fr-FR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FD2C28DD-3E48-4EEC-B675-E1A08C1238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439" y="1684764"/>
                <a:ext cx="11813836" cy="2822521"/>
              </a:xfrm>
              <a:prstGeom prst="rect">
                <a:avLst/>
              </a:prstGeom>
              <a:blipFill>
                <a:blip r:embed="rId2"/>
                <a:stretch>
                  <a:fillRect l="-1134" t="-4516" r="-567" b="-6237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138ACBC1-F5E3-443A-B3C2-3D7380C8217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0439" y="4507285"/>
                <a:ext cx="7995881" cy="2270585"/>
              </a:xfrm>
              <a:prstGeom prst="rect">
                <a:avLst/>
              </a:prstGeom>
              <a:ln>
                <a:noFill/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buBlip>
                    <a:blip r:embed="rId3"/>
                  </a:buBlip>
                </a:pPr>
                <a:r>
                  <a:rPr lang="en-US" b="1">
                    <a:solidFill>
                      <a:srgbClr val="0000FF"/>
                    </a:solidFill>
                  </a:rPr>
                  <a:t>Lời giải</a:t>
                </a:r>
                <a:endParaRPr lang="en-US">
                  <a:solidFill>
                    <a:srgbClr val="0000FF"/>
                  </a:solidFill>
                </a:endParaRPr>
              </a:p>
              <a:p>
                <a:r>
                  <a:rPr lang="en-US"/>
                  <a:t>Có IP là đường trung bình của</a:t>
                </a:r>
              </a:p>
              <a:p>
                <a:r>
                  <a:rPr lang="en-US"/>
                  <a:t>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𝑆𝐵𝐶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𝐼𝑃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𝐵𝐶</m:t>
                    </m:r>
                  </m:oMath>
                </a14:m>
                <a:endParaRPr lang="en-US"/>
              </a:p>
              <a:p>
                <a:r>
                  <a:rPr lang="en-US"/>
                  <a:t>mà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𝐼𝑃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⊂(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𝐼𝑀𝑃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𝐵𝐶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∥(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𝐼𝑀𝑃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/>
                  <a:t>.</a:t>
                </a:r>
                <a:r>
                  <a:rPr lang="fr-FR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138ACBC1-F5E3-443A-B3C2-3D7380C821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439" y="4507285"/>
                <a:ext cx="7995881" cy="2270585"/>
              </a:xfrm>
              <a:prstGeom prst="rect">
                <a:avLst/>
              </a:prstGeom>
              <a:blipFill>
                <a:blip r:embed="rId4"/>
                <a:stretch>
                  <a:fillRect l="-1753" t="-5898" b="-616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F962A5FC-79BF-488D-8F81-B587373EAF0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45661" y="4507285"/>
            <a:ext cx="2859272" cy="2200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6954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FD2C28DD-3E48-4EEC-B675-E1A08C12382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0439" y="1684764"/>
                <a:ext cx="11813836" cy="2822521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 dụ </a:t>
                </a:r>
                <a:r>
                  <a:rPr lang="en-US" b="1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➁</a:t>
                </a:r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: </a:t>
                </a:r>
                <a:r>
                  <a:rPr lang="en-US" sz="2800"/>
                  <a:t>Cho hình chóp S.ABC, gọi M, P và I lần lượt là trung điểm của AB, SC và SB. Một mặt phẳng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</m:oMath>
                </a14:m>
                <a:r>
                  <a:rPr lang="en-US" sz="2800"/>
                  <a:t> qua MP và song song với AC và cắt các cạnh SA, BC tại N, Q.</a:t>
                </a:r>
              </a:p>
              <a:p>
                <a:r>
                  <a:rPr lang="en-US" sz="2800"/>
                  <a:t>a) Chứng minh đường thẳng BC song song với mặt phẳng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𝐼𝑀𝑃</m:t>
                        </m:r>
                      </m:e>
                    </m:d>
                  </m:oMath>
                </a14:m>
                <a:r>
                  <a:rPr lang="en-US" sz="2800"/>
                  <a:t> .</a:t>
                </a:r>
              </a:p>
              <a:p>
                <a:r>
                  <a:rPr lang="en-US" sz="2800"/>
                  <a:t>b) Xác định thiết diện của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</m:oMath>
                </a14:m>
                <a:r>
                  <a:rPr lang="en-US" sz="2800"/>
                  <a:t>và hình chóp. Thiết diện này là hình gì?</a:t>
                </a:r>
              </a:p>
              <a:p>
                <a:r>
                  <a:rPr lang="en-US" sz="2800"/>
                  <a:t>c) Tìm giao điểm của đường thẳng CN và mặt phẳng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𝑆𝑀𝑄</m:t>
                        </m:r>
                      </m:e>
                    </m:d>
                  </m:oMath>
                </a14:m>
                <a:r>
                  <a:rPr lang="en-US" sz="2800"/>
                  <a:t> .</a:t>
                </a:r>
              </a:p>
              <a:p>
                <a:pPr marL="0"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None/>
                </a:pP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r>
                  <a:rPr lang="fr-FR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FD2C28DD-3E48-4EEC-B675-E1A08C1238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439" y="1684764"/>
                <a:ext cx="11813836" cy="2822521"/>
              </a:xfrm>
              <a:prstGeom prst="rect">
                <a:avLst/>
              </a:prstGeom>
              <a:blipFill>
                <a:blip r:embed="rId2"/>
                <a:stretch>
                  <a:fillRect l="-1134" t="-4516" r="-567" b="-6237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138ACBC1-F5E3-443A-B3C2-3D7380C8217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0439" y="4507285"/>
                <a:ext cx="11813836" cy="2270585"/>
              </a:xfrm>
              <a:prstGeom prst="rect">
                <a:avLst/>
              </a:prstGeom>
              <a:ln>
                <a:noFill/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buBlip>
                    <a:blip r:embed="rId3"/>
                  </a:buBlip>
                </a:pPr>
                <a:r>
                  <a:rPr lang="en-US" b="1">
                    <a:solidFill>
                      <a:srgbClr val="0000FF"/>
                    </a:solidFill>
                  </a:rPr>
                  <a:t>Lời giải</a:t>
                </a:r>
                <a:endParaRPr lang="en-US">
                  <a:solidFill>
                    <a:srgbClr val="0000FF"/>
                  </a:solidFill>
                </a:endParaRPr>
              </a:p>
              <a:p>
                <a:pPr marL="0" indent="0">
                  <a:buNone/>
                </a:pPr>
                <a:r>
                  <a:rPr lang="en-US"/>
                  <a:t>b) Có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∈(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𝛼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)∩(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𝐴𝐵𝐶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𝐴𝐵𝐶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)⊃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𝐴𝐶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∥(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𝛼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eqArr>
                      </m:e>
                    </m:d>
                  </m:oMath>
                </a14:m>
                <a:r>
                  <a:rPr lang="en-US"/>
                  <a:t>                                        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⇒(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)∩(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𝐴𝐵𝐶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𝑀𝑄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𝐴𝐶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𝐵𝐶</m:t>
                    </m:r>
                  </m:oMath>
                </a14:m>
                <a:r>
                  <a:rPr lang="en-US"/>
                  <a:t>.</a:t>
                </a:r>
              </a:p>
            </p:txBody>
          </p:sp>
        </mc:Choice>
        <mc:Fallback xmlns="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138ACBC1-F5E3-443A-B3C2-3D7380C821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439" y="4507285"/>
                <a:ext cx="11813836" cy="2270585"/>
              </a:xfrm>
              <a:prstGeom prst="rect">
                <a:avLst/>
              </a:prstGeom>
              <a:blipFill>
                <a:blip r:embed="rId4"/>
                <a:stretch>
                  <a:fillRect l="-1342" t="-5898" b="-563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681173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FD2C28DD-3E48-4EEC-B675-E1A08C12382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0439" y="1684764"/>
                <a:ext cx="11813836" cy="2822521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 dụ </a:t>
                </a:r>
                <a:r>
                  <a:rPr lang="en-US" b="1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➁</a:t>
                </a:r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: </a:t>
                </a:r>
                <a:r>
                  <a:rPr lang="en-US" sz="2800"/>
                  <a:t>Cho hình chóp S.ABC, gọi M, P và I lần lượt là trung điểm của AB, SC và SB. Một mặt phẳng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</m:oMath>
                </a14:m>
                <a:r>
                  <a:rPr lang="en-US" sz="2800"/>
                  <a:t> qua MP và song song với AC và cắt các cạnh SA, BC tại N, Q.</a:t>
                </a:r>
              </a:p>
              <a:p>
                <a:r>
                  <a:rPr lang="en-US" sz="2800"/>
                  <a:t>a) Chứng minh đường thẳng BC song song với mặt phẳng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𝐼𝑀𝑃</m:t>
                        </m:r>
                      </m:e>
                    </m:d>
                  </m:oMath>
                </a14:m>
                <a:r>
                  <a:rPr lang="en-US" sz="2800"/>
                  <a:t> .</a:t>
                </a:r>
              </a:p>
              <a:p>
                <a:r>
                  <a:rPr lang="en-US" sz="2800"/>
                  <a:t>b) Xác định thiết diện của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</m:oMath>
                </a14:m>
                <a:r>
                  <a:rPr lang="en-US" sz="2800"/>
                  <a:t>và hình chóp. Thiết diện này là hình gì?</a:t>
                </a:r>
              </a:p>
              <a:p>
                <a:r>
                  <a:rPr lang="en-US" sz="2800"/>
                  <a:t>c) Tìm giao điểm của đường thẳng CN và mặt phẳng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𝑆𝑀𝑄</m:t>
                        </m:r>
                      </m:e>
                    </m:d>
                  </m:oMath>
                </a14:m>
                <a:r>
                  <a:rPr lang="en-US" sz="2800"/>
                  <a:t> .</a:t>
                </a:r>
              </a:p>
              <a:p>
                <a:pPr marL="0"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None/>
                </a:pP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r>
                  <a:rPr lang="fr-FR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FD2C28DD-3E48-4EEC-B675-E1A08C1238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439" y="1684764"/>
                <a:ext cx="11813836" cy="2822521"/>
              </a:xfrm>
              <a:prstGeom prst="rect">
                <a:avLst/>
              </a:prstGeom>
              <a:blipFill>
                <a:blip r:embed="rId2"/>
                <a:stretch>
                  <a:fillRect l="-1134" t="-4516" r="-567" b="-6237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138ACBC1-F5E3-443A-B3C2-3D7380C8217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0439" y="4507285"/>
                <a:ext cx="11813836" cy="2270585"/>
              </a:xfrm>
              <a:prstGeom prst="rect">
                <a:avLst/>
              </a:prstGeom>
              <a:ln>
                <a:noFill/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buBlip>
                    <a:blip r:embed="rId3"/>
                  </a:buBlip>
                </a:pPr>
                <a:r>
                  <a:rPr lang="en-US" b="1">
                    <a:solidFill>
                      <a:srgbClr val="0000FF"/>
                    </a:solidFill>
                  </a:rPr>
                  <a:t>Lời giải</a:t>
                </a:r>
                <a:endParaRPr lang="en-US">
                  <a:solidFill>
                    <a:srgbClr val="0000FF"/>
                  </a:solidFill>
                </a:endParaRPr>
              </a:p>
              <a:p>
                <a:r>
                  <a:rPr lang="en-US"/>
                  <a:t>Có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∈(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𝛼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)∩(</m:t>
                            </m:r>
                            <m:func>
                              <m:func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fName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</m:func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func>
                              <m:func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fName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</m:func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)⊃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𝐴𝐶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∥(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𝛼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eqArr>
                      </m:e>
                    </m:d>
                  </m:oMath>
                </a14:m>
                <a:endParaRPr lang="en-US" i="1"/>
              </a:p>
              <a:p>
                <a:pPr algn="ctr"/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⇒(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)∩(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𝑆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𝑃𝑁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𝐴𝐶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𝑁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∈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endParaRPr lang="en-US"/>
              </a:p>
            </p:txBody>
          </p:sp>
        </mc:Choice>
        <mc:Fallback xmlns="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138ACBC1-F5E3-443A-B3C2-3D7380C821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439" y="4507285"/>
                <a:ext cx="11813836" cy="2270585"/>
              </a:xfrm>
              <a:prstGeom prst="rect">
                <a:avLst/>
              </a:prstGeom>
              <a:blipFill>
                <a:blip r:embed="rId4"/>
                <a:stretch>
                  <a:fillRect l="-1187" t="-589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099433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FD2C28DD-3E48-4EEC-B675-E1A08C12382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0439" y="1684764"/>
                <a:ext cx="11813836" cy="2822521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 dụ </a:t>
                </a:r>
                <a:r>
                  <a:rPr lang="en-US" b="1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➁</a:t>
                </a:r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: </a:t>
                </a:r>
                <a:r>
                  <a:rPr lang="en-US" sz="2800"/>
                  <a:t>Cho hình chóp S.ABC, gọi M, P và I lần lượt là trung điểm của AB, SC và SB. Một mặt phẳng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</m:oMath>
                </a14:m>
                <a:r>
                  <a:rPr lang="en-US" sz="2800"/>
                  <a:t> qua MP và song song với AC và cắt các cạnh SA, BC tại N, Q.</a:t>
                </a:r>
              </a:p>
              <a:p>
                <a:r>
                  <a:rPr lang="en-US" sz="2800"/>
                  <a:t>a) Chứng minh đường thẳng BC song song với mặt phẳng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𝐼𝑀𝑃</m:t>
                        </m:r>
                      </m:e>
                    </m:d>
                  </m:oMath>
                </a14:m>
                <a:r>
                  <a:rPr lang="en-US" sz="2800"/>
                  <a:t> .</a:t>
                </a:r>
              </a:p>
              <a:p>
                <a:r>
                  <a:rPr lang="en-US" sz="2800"/>
                  <a:t>b) Xác định thiết diện của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</m:oMath>
                </a14:m>
                <a:r>
                  <a:rPr lang="en-US" sz="2800"/>
                  <a:t>và hình chóp. Thiết diện này là hình gì?</a:t>
                </a:r>
              </a:p>
              <a:p>
                <a:r>
                  <a:rPr lang="en-US" sz="2800"/>
                  <a:t>c) Tìm giao điểm của đường thẳng CN và mặt phẳng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𝑆𝑀𝑄</m:t>
                        </m:r>
                      </m:e>
                    </m:d>
                  </m:oMath>
                </a14:m>
                <a:r>
                  <a:rPr lang="en-US" sz="2800"/>
                  <a:t> .</a:t>
                </a:r>
              </a:p>
              <a:p>
                <a:pPr marL="0"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None/>
                </a:pP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r>
                  <a:rPr lang="fr-FR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FD2C28DD-3E48-4EEC-B675-E1A08C1238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439" y="1684764"/>
                <a:ext cx="11813836" cy="2822521"/>
              </a:xfrm>
              <a:prstGeom prst="rect">
                <a:avLst/>
              </a:prstGeom>
              <a:blipFill>
                <a:blip r:embed="rId2"/>
                <a:stretch>
                  <a:fillRect l="-1134" t="-4516" r="-567" b="-6237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138ACBC1-F5E3-443A-B3C2-3D7380C8217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0439" y="4507285"/>
                <a:ext cx="11813836" cy="2270585"/>
              </a:xfrm>
              <a:prstGeom prst="rect">
                <a:avLst/>
              </a:prstGeom>
              <a:ln>
                <a:noFill/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buBlip>
                    <a:blip r:embed="rId3"/>
                  </a:buBlip>
                </a:pPr>
                <a:r>
                  <a:rPr lang="en-US" b="1">
                    <a:solidFill>
                      <a:srgbClr val="0000FF"/>
                    </a:solidFill>
                  </a:rPr>
                  <a:t>Lời giải</a:t>
                </a:r>
                <a:endParaRPr lang="en-US">
                  <a:solidFill>
                    <a:srgbClr val="0000FF"/>
                  </a:solidFill>
                </a:endParaRPr>
              </a:p>
              <a:p>
                <a:r>
                  <a:rPr lang="en-US" sz="2800"/>
                  <a:t>Kết luận thiết diện cần tìm là hình bình hành MNPQ. </a:t>
                </a:r>
              </a:p>
              <a:p>
                <a:r>
                  <a:rPr lang="en-US" sz="2800"/>
                  <a:t>Thật vậy dễ dàng chứng minh Q, N lần lượt là trung điểm của BC và SA. </a:t>
                </a:r>
              </a:p>
              <a:p>
                <a:r>
                  <a:rPr lang="en-US" sz="2800"/>
                  <a:t>Do đó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𝑀𝑄</m:t>
                        </m:r>
                      </m:e>
                    </m:acc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𝑁𝑃</m:t>
                        </m:r>
                      </m:e>
                    </m:acc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acc>
                      <m:accPr>
                        <m:chr m:val="⃗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𝐴𝐶</m:t>
                        </m:r>
                      </m:e>
                    </m:acc>
                  </m:oMath>
                </a14:m>
                <a:r>
                  <a:rPr lang="en-US" sz="2800"/>
                  <a:t> </a:t>
                </a:r>
              </a:p>
            </p:txBody>
          </p:sp>
        </mc:Choice>
        <mc:Fallback xmlns="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138ACBC1-F5E3-443A-B3C2-3D7380C821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439" y="4507285"/>
                <a:ext cx="11813836" cy="2270585"/>
              </a:xfrm>
              <a:prstGeom prst="rect">
                <a:avLst/>
              </a:prstGeom>
              <a:blipFill>
                <a:blip r:embed="rId4"/>
                <a:stretch>
                  <a:fillRect l="-929" t="-5898" b="-187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1312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FD2C28DD-3E48-4EEC-B675-E1A08C12382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0439" y="1684764"/>
                <a:ext cx="11813836" cy="2822521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 dụ </a:t>
                </a:r>
                <a:r>
                  <a:rPr lang="en-US" b="1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➁</a:t>
                </a:r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: </a:t>
                </a:r>
                <a:r>
                  <a:rPr lang="en-US" sz="2800"/>
                  <a:t>Cho hình chóp S.ABC, gọi M, P và I lần lượt là trung điểm của AB, SC và SB. Một mặt phẳng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</m:oMath>
                </a14:m>
                <a:r>
                  <a:rPr lang="en-US" sz="2800"/>
                  <a:t> qua MP và song song với AC và cắt các cạnh SA, BC tại N, Q.</a:t>
                </a:r>
              </a:p>
              <a:p>
                <a:r>
                  <a:rPr lang="en-US" sz="2800"/>
                  <a:t>a) Chứng minh đường thẳng BC song song với mặt phẳng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𝐼𝑀𝑃</m:t>
                        </m:r>
                      </m:e>
                    </m:d>
                  </m:oMath>
                </a14:m>
                <a:r>
                  <a:rPr lang="en-US" sz="2800"/>
                  <a:t> .</a:t>
                </a:r>
              </a:p>
              <a:p>
                <a:r>
                  <a:rPr lang="en-US" sz="2800"/>
                  <a:t>b) Xác định thiết diện của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</m:oMath>
                </a14:m>
                <a:r>
                  <a:rPr lang="en-US" sz="2800"/>
                  <a:t>và hình chóp. Thiết diện này là hình gì?</a:t>
                </a:r>
              </a:p>
              <a:p>
                <a:r>
                  <a:rPr lang="en-US" sz="2800"/>
                  <a:t>c) Tìm giao điểm của đường thẳng CN và mặt phẳng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𝑆𝑀𝑄</m:t>
                        </m:r>
                      </m:e>
                    </m:d>
                  </m:oMath>
                </a14:m>
                <a:r>
                  <a:rPr lang="en-US" sz="2800"/>
                  <a:t> .</a:t>
                </a:r>
              </a:p>
              <a:p>
                <a:pPr marL="0"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None/>
                </a:pP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r>
                  <a:rPr lang="fr-FR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FD2C28DD-3E48-4EEC-B675-E1A08C1238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439" y="1684764"/>
                <a:ext cx="11813836" cy="2822521"/>
              </a:xfrm>
              <a:prstGeom prst="rect">
                <a:avLst/>
              </a:prstGeom>
              <a:blipFill>
                <a:blip r:embed="rId2"/>
                <a:stretch>
                  <a:fillRect l="-1134" t="-4516" r="-567" b="-6237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138ACBC1-F5E3-443A-B3C2-3D7380C8217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0439" y="4507285"/>
                <a:ext cx="11813836" cy="2270585"/>
              </a:xfrm>
              <a:prstGeom prst="rect">
                <a:avLst/>
              </a:prstGeom>
              <a:ln>
                <a:noFill/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buBlip>
                    <a:blip r:embed="rId3"/>
                  </a:buBlip>
                </a:pPr>
                <a:r>
                  <a:rPr lang="en-US" b="1">
                    <a:solidFill>
                      <a:srgbClr val="0000FF"/>
                    </a:solidFill>
                  </a:rPr>
                  <a:t>Lời giải</a:t>
                </a:r>
                <a:endParaRPr lang="en-US">
                  <a:solidFill>
                    <a:srgbClr val="0000FF"/>
                  </a:solidFill>
                </a:endParaRPr>
              </a:p>
              <a:p>
                <a:r>
                  <a:rPr lang="en-US" sz="2400"/>
                  <a:t>c) Chọn mặt phẳng (SAC) chứa NC. Tìm giao tuyến của (SAC) và (SMQ):</a:t>
                </a:r>
              </a:p>
              <a:p>
                <a:r>
                  <a:rPr lang="en-US" sz="2400"/>
                  <a:t>Có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∈(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𝑆𝐴𝐶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)∩(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𝑆𝑀𝑄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𝐴𝐶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∥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𝑀𝑄</m:t>
                            </m:r>
                            <m:func>
                              <m:func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;</m:t>
                                </m:r>
                              </m:fName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</m:func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⊂(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𝑆𝐴𝐶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),</m:t>
                            </m:r>
                            <m:func>
                              <m:func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𝑀𝑄</m:t>
                                </m:r>
                              </m:fName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⊂</m:t>
                                </m:r>
                              </m:e>
                            </m:func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𝑆𝑀𝑄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eqArr>
                      </m:e>
                    </m:d>
                  </m:oMath>
                </a14:m>
                <a:endParaRPr lang="en-US" sz="2400" i="1"/>
              </a:p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⇒(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𝑆𝐴𝐶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)∩(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𝑆𝑀𝑄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)=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𝑆𝑥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∥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𝐴𝐶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∥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𝑀𝑄</m:t>
                    </m:r>
                  </m:oMath>
                </a14:m>
                <a:r>
                  <a:rPr lang="en-US" sz="2400"/>
                  <a:t> </a:t>
                </a:r>
              </a:p>
            </p:txBody>
          </p:sp>
        </mc:Choice>
        <mc:Fallback xmlns="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138ACBC1-F5E3-443A-B3C2-3D7380C821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439" y="4507285"/>
                <a:ext cx="11813836" cy="2270585"/>
              </a:xfrm>
              <a:prstGeom prst="rect">
                <a:avLst/>
              </a:prstGeom>
              <a:blipFill>
                <a:blip r:embed="rId4"/>
                <a:stretch>
                  <a:fillRect l="-722" t="-5898" b="-670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27289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FD2C28DD-3E48-4EEC-B675-E1A08C12382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0439" y="1684764"/>
                <a:ext cx="11813836" cy="2822521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 dụ </a:t>
                </a:r>
                <a:r>
                  <a:rPr lang="en-US" b="1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➁</a:t>
                </a:r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: </a:t>
                </a:r>
                <a:r>
                  <a:rPr lang="en-US" sz="2800"/>
                  <a:t>Cho hình chóp S.ABC, gọi M, P và I lần lượt là trung điểm của AB, SC và SB. Một mặt phẳng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</m:oMath>
                </a14:m>
                <a:r>
                  <a:rPr lang="en-US" sz="2800"/>
                  <a:t> qua MP và song song với AC và cắt các cạnh SA, BC tại N, Q.</a:t>
                </a:r>
              </a:p>
              <a:p>
                <a:r>
                  <a:rPr lang="en-US" sz="2800"/>
                  <a:t>a) Chứng minh đường thẳng BC song song với mặt phẳng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𝐼𝑀𝑃</m:t>
                        </m:r>
                      </m:e>
                    </m:d>
                  </m:oMath>
                </a14:m>
                <a:r>
                  <a:rPr lang="en-US" sz="2800"/>
                  <a:t> .</a:t>
                </a:r>
              </a:p>
              <a:p>
                <a:r>
                  <a:rPr lang="en-US" sz="2800"/>
                  <a:t>b) Xác định thiết diện của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</m:oMath>
                </a14:m>
                <a:r>
                  <a:rPr lang="en-US" sz="2800"/>
                  <a:t>và hình chóp. Thiết diện này là hình gì?</a:t>
                </a:r>
              </a:p>
              <a:p>
                <a:r>
                  <a:rPr lang="en-US" sz="2800"/>
                  <a:t>c) Tìm giao điểm của đường thẳng CN và mặt phẳng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𝑆𝑀𝑄</m:t>
                        </m:r>
                      </m:e>
                    </m:d>
                  </m:oMath>
                </a14:m>
                <a:r>
                  <a:rPr lang="en-US" sz="2800"/>
                  <a:t> .</a:t>
                </a:r>
              </a:p>
              <a:p>
                <a:pPr marL="0"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None/>
                </a:pP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r>
                  <a:rPr lang="fr-FR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FD2C28DD-3E48-4EEC-B675-E1A08C1238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439" y="1684764"/>
                <a:ext cx="11813836" cy="2822521"/>
              </a:xfrm>
              <a:prstGeom prst="rect">
                <a:avLst/>
              </a:prstGeom>
              <a:blipFill>
                <a:blip r:embed="rId2"/>
                <a:stretch>
                  <a:fillRect l="-1134" t="-4516" r="-567" b="-6237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138ACBC1-F5E3-443A-B3C2-3D7380C8217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0439" y="4507285"/>
                <a:ext cx="11813836" cy="2270585"/>
              </a:xfrm>
              <a:prstGeom prst="rect">
                <a:avLst/>
              </a:prstGeom>
              <a:ln>
                <a:noFill/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buBlip>
                    <a:blip r:embed="rId3"/>
                  </a:buBlip>
                </a:pPr>
                <a:r>
                  <a:rPr lang="en-US" b="1">
                    <a:solidFill>
                      <a:srgbClr val="0000FF"/>
                    </a:solidFill>
                  </a:rPr>
                  <a:t>Lời giải</a:t>
                </a:r>
                <a:endParaRPr lang="en-US">
                  <a:solidFill>
                    <a:srgbClr val="0000FF"/>
                  </a:solidFill>
                </a:endParaRPr>
              </a:p>
              <a:p>
                <a:r>
                  <a:rPr lang="en-US"/>
                  <a:t>	Trong mp(SAC) gọi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𝐽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𝐶𝑁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∩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𝑆𝑥</m:t>
                    </m:r>
                  </m:oMath>
                </a14:m>
                <a:r>
                  <a:rPr lang="en-US"/>
                  <a:t>, </a:t>
                </a:r>
              </a:p>
              <a:p>
                <a:r>
                  <a:rPr lang="en-US"/>
                  <a:t>         có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𝐽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𝐶𝑁</m:t>
                            </m:r>
                          </m: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𝐽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𝑆𝑥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⊂(</m:t>
                            </m:r>
                            <m:func>
                              <m:func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𝑆𝑀𝑄</m:t>
                                </m:r>
                              </m:fName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</m:func>
                          </m:e>
                        </m:eqAr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𝐽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𝐶𝑁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∩(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𝑆𝑀𝑄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r>
                  <a:rPr lang="en-US"/>
                  <a:t>.</a:t>
                </a:r>
              </a:p>
            </p:txBody>
          </p:sp>
        </mc:Choice>
        <mc:Fallback xmlns="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138ACBC1-F5E3-443A-B3C2-3D7380C821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439" y="4507285"/>
                <a:ext cx="11813836" cy="2270585"/>
              </a:xfrm>
              <a:prstGeom prst="rect">
                <a:avLst/>
              </a:prstGeom>
              <a:blipFill>
                <a:blip r:embed="rId4"/>
                <a:stretch>
                  <a:fillRect l="-1187" t="-589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735337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8C10F690-263D-4C0D-A855-D9ECDA17525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89082" y="1491213"/>
                <a:ext cx="11813836" cy="2757230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 dụ </a:t>
                </a:r>
                <a:r>
                  <a:rPr lang="en-US" b="1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➂</a:t>
                </a:r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: </a:t>
                </a:r>
                <a:r>
                  <a:rPr lang="en-US" sz="2800"/>
                  <a:t>Cho hình chóp S.ABCD có đáy là một hình tứ giác lồi. Gọi M, N lần lượt là trung điểm của SC và CD. Gọi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</m:oMath>
                </a14:m>
                <a:r>
                  <a:rPr lang="en-US" sz="2800"/>
                  <a:t> là mặt phẳng qua M, N và song song với đường thẳng AC.</a:t>
                </a:r>
              </a:p>
              <a:p>
                <a:r>
                  <a:rPr lang="en-US" sz="2800"/>
                  <a:t>a) Tìm giao tuyến của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</m:oMath>
                </a14:m>
                <a:r>
                  <a:rPr lang="en-US" sz="2800"/>
                  <a:t>với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𝑚𝑝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𝐴𝐵𝐶𝐷</m:t>
                        </m:r>
                      </m:e>
                    </m:d>
                  </m:oMath>
                </a14:m>
                <a:r>
                  <a:rPr lang="en-US" sz="2800"/>
                  <a:t> .</a:t>
                </a:r>
              </a:p>
              <a:p>
                <a:r>
                  <a:rPr lang="en-US" sz="2800"/>
                  <a:t>b) Tìm giao điểm của đường thẳng SB với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𝑚𝑝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</m:oMath>
                </a14:m>
                <a:r>
                  <a:rPr lang="en-US" sz="2800"/>
                  <a:t> .</a:t>
                </a:r>
              </a:p>
              <a:p>
                <a:r>
                  <a:rPr lang="en-US" sz="2800"/>
                  <a:t>c) Tìm thiết diện của hình chóp khi cắt bởi mặt phẳng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</m:oMath>
                </a14:m>
                <a:r>
                  <a:rPr lang="en-US" sz="2800"/>
                  <a:t>.</a:t>
                </a:r>
              </a:p>
              <a:p>
                <a:pPr marL="0"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None/>
                </a:pP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r>
                  <a:rPr lang="fr-FR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8C10F690-263D-4C0D-A855-D9ECDA1752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082" y="1491213"/>
                <a:ext cx="11813836" cy="2757230"/>
              </a:xfrm>
              <a:prstGeom prst="rect">
                <a:avLst/>
              </a:prstGeom>
              <a:blipFill>
                <a:blip r:embed="rId2"/>
                <a:stretch>
                  <a:fillRect l="-1134" t="-4626" b="-8811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752F08EE-DF8C-4273-B14A-C656043CD10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89082" y="4248443"/>
                <a:ext cx="11813836" cy="2529428"/>
              </a:xfrm>
              <a:prstGeom prst="rect">
                <a:avLst/>
              </a:prstGeom>
              <a:ln>
                <a:noFill/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buBlip>
                    <a:blip r:embed="rId3"/>
                  </a:buBlip>
                </a:pPr>
                <a:r>
                  <a:rPr lang="en-US" sz="2800" b="1">
                    <a:solidFill>
                      <a:srgbClr val="0000FF"/>
                    </a:solidFill>
                  </a:rPr>
                  <a:t>Lời giải</a:t>
                </a:r>
                <a:endParaRPr lang="en-US" sz="2800">
                  <a:solidFill>
                    <a:srgbClr val="0000FF"/>
                  </a:solidFill>
                </a:endParaRPr>
              </a:p>
              <a:p>
                <a:r>
                  <a:rPr lang="fr-FR" sz="2800"/>
                  <a:t>Ta có </a:t>
                </a:r>
                <a14:m>
                  <m:oMath xmlns:m="http://schemas.openxmlformats.org/officeDocument/2006/math">
                    <m:r>
                      <a:rPr lang="fr-FR" sz="2800" i="1">
                        <a:latin typeface="Cambria Math" panose="02040503050406030204" pitchFamily="18" charset="0"/>
                      </a:rPr>
                      <m:t>865°=145°+2.360°</m:t>
                    </m:r>
                  </m:oMath>
                </a14:m>
                <a:r>
                  <a:rPr lang="fr-FR" sz="2800"/>
                  <a:t>. </a:t>
                </a:r>
              </a:p>
              <a:p>
                <a:r>
                  <a:rPr lang="fr-FR" sz="2800"/>
                  <a:t>Vậy điểm biểu diễn góc lượng giác có số đo </a:t>
                </a:r>
                <a14:m>
                  <m:oMath xmlns:m="http://schemas.openxmlformats.org/officeDocument/2006/math">
                    <m:r>
                      <a:rPr lang="fr-FR" sz="2800" i="1">
                        <a:latin typeface="Cambria Math" panose="02040503050406030204" pitchFamily="18" charset="0"/>
                      </a:rPr>
                      <m:t>865°</m:t>
                    </m:r>
                  </m:oMath>
                </a14:m>
                <a:r>
                  <a:rPr lang="fr-FR" sz="2800"/>
                  <a:t> </a:t>
                </a:r>
              </a:p>
              <a:p>
                <a:r>
                  <a:rPr lang="fr-FR" sz="2800"/>
                  <a:t>là điểm </a:t>
                </a:r>
                <a14:m>
                  <m:oMath xmlns:m="http://schemas.openxmlformats.org/officeDocument/2006/math">
                    <m:r>
                      <a:rPr lang="fr-FR" sz="2800" i="1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fr-FR" sz="2800"/>
                  <a:t> trên phần đường tròn lượng giác thuộc </a:t>
                </a:r>
              </a:p>
              <a:p>
                <a:pPr marL="0"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None/>
                </a:pP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r>
                  <a:rPr lang="fr-FR" sz="2800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752F08EE-DF8C-4273-B14A-C656043CD1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082" y="4248443"/>
                <a:ext cx="11813836" cy="2529428"/>
              </a:xfrm>
              <a:prstGeom prst="rect">
                <a:avLst/>
              </a:prstGeom>
              <a:blipFill>
                <a:blip r:embed="rId4"/>
                <a:stretch>
                  <a:fillRect l="-929" t="-433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231392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8C10F690-263D-4C0D-A855-D9ECDA17525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89082" y="1491213"/>
                <a:ext cx="11813836" cy="2757230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 dụ </a:t>
                </a:r>
                <a:r>
                  <a:rPr lang="en-US" b="1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➂</a:t>
                </a:r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: </a:t>
                </a:r>
                <a:r>
                  <a:rPr lang="en-US" sz="2800"/>
                  <a:t>Cho hình chóp S.ABCD có đáy là một hình tứ giác lồi. Gọi M, N lần lượt là trung điểm của SC và CD. Gọi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</m:oMath>
                </a14:m>
                <a:r>
                  <a:rPr lang="en-US" sz="2800"/>
                  <a:t> là mặt phẳng qua M, N và song song với đường thẳng AC.</a:t>
                </a:r>
              </a:p>
              <a:p>
                <a:r>
                  <a:rPr lang="en-US" sz="2800"/>
                  <a:t>a) Tìm giao tuyến của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</m:oMath>
                </a14:m>
                <a:r>
                  <a:rPr lang="en-US" sz="2800"/>
                  <a:t>với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𝑚𝑝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𝐴𝐵𝐶𝐷</m:t>
                        </m:r>
                      </m:e>
                    </m:d>
                  </m:oMath>
                </a14:m>
                <a:r>
                  <a:rPr lang="en-US" sz="2800"/>
                  <a:t> .</a:t>
                </a:r>
              </a:p>
              <a:p>
                <a:r>
                  <a:rPr lang="en-US" sz="2800"/>
                  <a:t>b) Tìm giao điểm của đường thẳng SB với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𝑚𝑝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</m:oMath>
                </a14:m>
                <a:r>
                  <a:rPr lang="en-US" sz="2800"/>
                  <a:t> .</a:t>
                </a:r>
              </a:p>
              <a:p>
                <a:r>
                  <a:rPr lang="en-US" sz="2800"/>
                  <a:t>c) Tìm thiết diện của hình chóp khi cắt bởi mặt phẳng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</m:oMath>
                </a14:m>
                <a:r>
                  <a:rPr lang="en-US" sz="2800"/>
                  <a:t>.</a:t>
                </a:r>
              </a:p>
              <a:p>
                <a:pPr marL="0"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None/>
                </a:pP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r>
                  <a:rPr lang="fr-FR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8C10F690-263D-4C0D-A855-D9ECDA1752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082" y="1491213"/>
                <a:ext cx="11813836" cy="2757230"/>
              </a:xfrm>
              <a:prstGeom prst="rect">
                <a:avLst/>
              </a:prstGeom>
              <a:blipFill>
                <a:blip r:embed="rId2"/>
                <a:stretch>
                  <a:fillRect l="-1134" t="-4626" b="-8811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752F08EE-DF8C-4273-B14A-C656043CD10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89082" y="4248443"/>
                <a:ext cx="11813836" cy="2529428"/>
              </a:xfrm>
              <a:prstGeom prst="rect">
                <a:avLst/>
              </a:prstGeom>
              <a:ln>
                <a:noFill/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buBlip>
                    <a:blip r:embed="rId3"/>
                  </a:buBlip>
                </a:pPr>
                <a:r>
                  <a:rPr lang="en-US" sz="2800" b="1">
                    <a:solidFill>
                      <a:srgbClr val="0000FF"/>
                    </a:solidFill>
                  </a:rPr>
                  <a:t>Lời giải</a:t>
                </a:r>
                <a:endParaRPr lang="en-US" sz="2800">
                  <a:solidFill>
                    <a:srgbClr val="0000FF"/>
                  </a:solidFill>
                </a:endParaRPr>
              </a:p>
              <a:p>
                <a:pPr marL="0" indent="0">
                  <a:buNone/>
                </a:pPr>
                <a:r>
                  <a:rPr lang="en-US"/>
                  <a:t>a) Có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∈(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𝛼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)∩(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𝐴𝐵𝐶𝐷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𝛼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)∥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𝐴𝐶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⊂(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𝐴𝐵𝐶𝐷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eqArr>
                      </m:e>
                    </m:d>
                  </m:oMath>
                </a14:m>
                <a:endParaRPr lang="en-US" i="1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⇒(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)∩(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𝐴𝐵𝐶𝐷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𝑁𝐸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𝐴𝐶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;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𝐴𝐷</m:t>
                    </m:r>
                  </m:oMath>
                </a14:m>
                <a:r>
                  <a:rPr lang="en-US"/>
                  <a:t>.</a:t>
                </a:r>
                <a:r>
                  <a:rPr lang="fr-FR" sz="2800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752F08EE-DF8C-4273-B14A-C656043CD1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082" y="4248443"/>
                <a:ext cx="11813836" cy="2529428"/>
              </a:xfrm>
              <a:prstGeom prst="rect">
                <a:avLst/>
              </a:prstGeom>
              <a:blipFill>
                <a:blip r:embed="rId4"/>
                <a:stretch>
                  <a:fillRect l="-1290" t="-433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63DD323F-1B0D-4B39-8A82-243109BA64A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65699" y="4316538"/>
            <a:ext cx="2052540" cy="2276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8629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8C10F690-263D-4C0D-A855-D9ECDA17525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89082" y="1491213"/>
                <a:ext cx="11813836" cy="2757230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 dụ </a:t>
                </a:r>
                <a:r>
                  <a:rPr lang="en-US" b="1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➂</a:t>
                </a:r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: </a:t>
                </a:r>
                <a:r>
                  <a:rPr lang="en-US" sz="2800"/>
                  <a:t>Cho hình chóp S.ABCD có đáy là một hình tứ giác lồi. Gọi M, N lần lượt là trung điểm của SC và CD. Gọi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</m:oMath>
                </a14:m>
                <a:r>
                  <a:rPr lang="en-US" sz="2800"/>
                  <a:t> là mặt phẳng qua M, N và song song với đường thẳng AC.</a:t>
                </a:r>
              </a:p>
              <a:p>
                <a:r>
                  <a:rPr lang="en-US" sz="2800"/>
                  <a:t>a) Tìm giao tuyến của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</m:oMath>
                </a14:m>
                <a:r>
                  <a:rPr lang="en-US" sz="2800"/>
                  <a:t>với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𝑚𝑝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𝐴𝐵𝐶𝐷</m:t>
                        </m:r>
                      </m:e>
                    </m:d>
                  </m:oMath>
                </a14:m>
                <a:r>
                  <a:rPr lang="en-US" sz="2800"/>
                  <a:t> .</a:t>
                </a:r>
              </a:p>
              <a:p>
                <a:r>
                  <a:rPr lang="en-US" sz="2800"/>
                  <a:t>b) Tìm giao điểm của đường thẳng SB với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𝑚𝑝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</m:oMath>
                </a14:m>
                <a:r>
                  <a:rPr lang="en-US" sz="2800"/>
                  <a:t> .</a:t>
                </a:r>
              </a:p>
              <a:p>
                <a:r>
                  <a:rPr lang="en-US" sz="2800"/>
                  <a:t>c) Tìm thiết diện của hình chóp khi cắt bởi mặt phẳng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</m:oMath>
                </a14:m>
                <a:r>
                  <a:rPr lang="en-US" sz="2800"/>
                  <a:t>.</a:t>
                </a:r>
              </a:p>
              <a:p>
                <a:pPr marL="0"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None/>
                </a:pP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r>
                  <a:rPr lang="fr-FR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8C10F690-263D-4C0D-A855-D9ECDA1752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082" y="1491213"/>
                <a:ext cx="11813836" cy="2757230"/>
              </a:xfrm>
              <a:prstGeom prst="rect">
                <a:avLst/>
              </a:prstGeom>
              <a:blipFill>
                <a:blip r:embed="rId2"/>
                <a:stretch>
                  <a:fillRect l="-1134" t="-4626" b="-8811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752F08EE-DF8C-4273-B14A-C656043CD10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89082" y="4248443"/>
                <a:ext cx="11813836" cy="2529428"/>
              </a:xfrm>
              <a:prstGeom prst="rect">
                <a:avLst/>
              </a:prstGeom>
              <a:ln>
                <a:noFill/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buBlip>
                    <a:blip r:embed="rId3"/>
                  </a:buBlip>
                </a:pPr>
                <a:r>
                  <a:rPr lang="en-US" sz="2800" b="1">
                    <a:solidFill>
                      <a:srgbClr val="0000FF"/>
                    </a:solidFill>
                  </a:rPr>
                  <a:t>Lời giải</a:t>
                </a:r>
                <a:endParaRPr lang="en-US" sz="2800">
                  <a:solidFill>
                    <a:srgbClr val="0000FF"/>
                  </a:solidFill>
                </a:endParaRPr>
              </a:p>
              <a:p>
                <a:r>
                  <a:rPr lang="en-US" sz="2800"/>
                  <a:t>b) Có MN là đường trung bình của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𝛥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𝑆𝐶𝐷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⇒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𝑀𝑁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∥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𝑆𝐷</m:t>
                    </m:r>
                  </m:oMath>
                </a14:m>
                <a:r>
                  <a:rPr lang="en-US" sz="2800"/>
                  <a:t>.             </a:t>
                </a:r>
              </a:p>
              <a:p>
                <a:r>
                  <a:rPr lang="en-US" sz="2800"/>
                  <a:t>Trong mp(ABCD) gọi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𝐵𝐷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∩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𝑁𝐸</m:t>
                    </m:r>
                  </m:oMath>
                </a14:m>
                <a:r>
                  <a:rPr lang="en-US" sz="2800"/>
                  <a:t>.</a:t>
                </a:r>
              </a:p>
              <a:p>
                <a:r>
                  <a:rPr lang="en-US" sz="2800"/>
                  <a:t>Có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∈(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𝛼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)∩(</m:t>
                            </m:r>
                            <m:func>
                              <m:func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𝑆𝐵𝐷</m:t>
                                </m:r>
                              </m:fName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</m:func>
                          </m:e>
                          <m:e>
                            <m:func>
                              <m:func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𝑀𝑁</m:t>
                                </m:r>
                              </m:fName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∥</m:t>
                                </m:r>
                              </m:e>
                            </m:func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  <m:func>
                              <m:func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𝐷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;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𝑀𝑁</m:t>
                                </m:r>
                              </m:fName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⊂</m:t>
                                </m:r>
                              </m:e>
                            </m:func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𝛼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),</m:t>
                            </m:r>
                            <m:func>
                              <m:func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𝑆𝐷</m:t>
                                </m:r>
                              </m:fName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⊂</m:t>
                                </m:r>
                              </m:e>
                            </m:func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func>
                              <m:func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𝑆𝐵𝐷</m:t>
                                </m:r>
                              </m:fName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</m:func>
                          </m:e>
                        </m:eqArr>
                      </m:e>
                    </m:d>
                  </m:oMath>
                </a14:m>
                <a:r>
                  <a:rPr lang="en-US"/>
                  <a:t>  </a:t>
                </a:r>
              </a:p>
            </p:txBody>
          </p:sp>
        </mc:Choice>
        <mc:Fallback xmlns="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752F08EE-DF8C-4273-B14A-C656043CD1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082" y="4248443"/>
                <a:ext cx="11813836" cy="2529428"/>
              </a:xfrm>
              <a:prstGeom prst="rect">
                <a:avLst/>
              </a:prstGeom>
              <a:blipFill>
                <a:blip r:embed="rId4"/>
                <a:stretch>
                  <a:fillRect l="-929" t="-433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464705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CD5A2A1-80A8-467E-AE36-FA2AAFA3C667}"/>
              </a:ext>
            </a:extLst>
          </p:cNvPr>
          <p:cNvSpPr txBox="1">
            <a:spLocks/>
          </p:cNvSpPr>
          <p:nvPr/>
        </p:nvSpPr>
        <p:spPr>
          <a:xfrm>
            <a:off x="214911" y="1514113"/>
            <a:ext cx="11813836" cy="2663992"/>
          </a:xfrm>
          <a:prstGeom prst="rect">
            <a:avLst/>
          </a:prstGeom>
          <a:solidFill>
            <a:srgbClr val="FCFFEB"/>
          </a:solidFill>
          <a:ln>
            <a:solidFill>
              <a:srgbClr val="0000FF"/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000099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>
                <a:solidFill>
                  <a:srgbClr val="0000FF"/>
                </a:solidFill>
                <a:ea typeface="Calibri" panose="020F0502020204030204" pitchFamily="34" charset="0"/>
              </a:rPr>
              <a:t>Ví dụ </a:t>
            </a:r>
            <a:r>
              <a:rPr lang="en-US" b="1">
                <a:solidFill>
                  <a:srgbClr val="0000FF"/>
                </a:solidFill>
                <a:latin typeface="Segoe UI Symbol" panose="020B0502040204020203" pitchFamily="34" charset="0"/>
                <a:ea typeface="Segoe UI Symbol" panose="020B0502040204020203" pitchFamily="34" charset="0"/>
              </a:rPr>
              <a:t>➀</a:t>
            </a:r>
            <a:r>
              <a:rPr lang="en-US">
                <a:solidFill>
                  <a:srgbClr val="0000FF"/>
                </a:solidFill>
                <a:ea typeface="Calibri" panose="020F0502020204030204" pitchFamily="34" charset="0"/>
              </a:rPr>
              <a:t>: </a:t>
            </a:r>
            <a:r>
              <a:rPr lang="vi-VN" sz="2800"/>
              <a:t>Cho hình chóp S.ABCD có đáy ABCD là hình bình hành tâm O. Gọi M,N lần lượt là trung điểm AD và SB. </a:t>
            </a:r>
          </a:p>
          <a:p>
            <a:r>
              <a:rPr lang="vi-VN" sz="2800"/>
              <a:t>a/ Tìm giao tuyến của hai mặt phẳng (SAB) và (SCD)</a:t>
            </a:r>
          </a:p>
          <a:p>
            <a:r>
              <a:rPr lang="vi-VN" sz="2800"/>
              <a:t>b/ Chứng minh: ON  song song với mặt phẳng(SAD)</a:t>
            </a:r>
          </a:p>
          <a:p>
            <a:r>
              <a:rPr lang="vi-VN" sz="2800"/>
              <a:t>c/ Tìm giao điểm của đường thẳng MN và mặt phẳng (SAC)</a:t>
            </a:r>
          </a:p>
          <a:p>
            <a:pPr marL="0" marR="0" indent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en-US" sz="280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None/>
              <a:tabLst>
                <a:tab pos="629920" algn="l"/>
              </a:tabLst>
            </a:pPr>
            <a:r>
              <a:rPr lang="fr-FR">
                <a:solidFill>
                  <a:srgbClr val="663300"/>
                </a:solidFill>
                <a:ea typeface="Times New Roman" panose="02020603050405020304" pitchFamily="18" charset="0"/>
              </a:rPr>
              <a:t>	</a:t>
            </a:r>
            <a:endParaRPr lang="en-US" sz="280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A1AD907-2AB5-43BB-A007-3462B28353C7}"/>
              </a:ext>
            </a:extLst>
          </p:cNvPr>
          <p:cNvSpPr txBox="1">
            <a:spLocks/>
          </p:cNvSpPr>
          <p:nvPr/>
        </p:nvSpPr>
        <p:spPr>
          <a:xfrm>
            <a:off x="214911" y="4223188"/>
            <a:ext cx="11838471" cy="2554683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000099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Blip>
                <a:blip r:embed="rId2"/>
              </a:buBlip>
            </a:pPr>
            <a:r>
              <a:rPr lang="en-US" b="1">
                <a:solidFill>
                  <a:srgbClr val="0000FF"/>
                </a:solidFill>
                <a:ea typeface="Times New Roman" panose="02020603050405020304" pitchFamily="18" charset="0"/>
              </a:rPr>
              <a:t> Lời giải</a:t>
            </a:r>
            <a:r>
              <a:rPr lang="en-US" b="1">
                <a:solidFill>
                  <a:srgbClr val="1F3763"/>
                </a:solidFill>
                <a:ea typeface="Calibri" panose="020F0502020204030204" pitchFamily="34" charset="0"/>
              </a:rPr>
              <a:t>	</a:t>
            </a:r>
            <a:endParaRPr lang="en-US" b="1">
              <a:solidFill>
                <a:srgbClr val="1F3763"/>
              </a:solidFill>
              <a:latin typeface="Calibri Light" panose="020F030202020403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A0AE383-43AA-46E8-BAA0-8FE756DE4DA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93128" y="4441433"/>
            <a:ext cx="2384447" cy="2336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427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8C10F690-263D-4C0D-A855-D9ECDA17525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89082" y="1491213"/>
                <a:ext cx="11813836" cy="2757230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 dụ </a:t>
                </a:r>
                <a:r>
                  <a:rPr lang="en-US" b="1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➂</a:t>
                </a:r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: </a:t>
                </a:r>
                <a:r>
                  <a:rPr lang="en-US" sz="2800"/>
                  <a:t>Cho hình chóp S.ABCD có đáy là một hình tứ giác lồi. Gọi M, N lần lượt là trung điểm của SC và CD. Gọi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</m:oMath>
                </a14:m>
                <a:r>
                  <a:rPr lang="en-US" sz="2800"/>
                  <a:t> là mặt phẳng qua M, N và song song với đường thẳng AC.</a:t>
                </a:r>
              </a:p>
              <a:p>
                <a:r>
                  <a:rPr lang="en-US" sz="2800"/>
                  <a:t>a) Tìm giao tuyến của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</m:oMath>
                </a14:m>
                <a:r>
                  <a:rPr lang="en-US" sz="2800"/>
                  <a:t>với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𝑚𝑝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𝐴𝐵𝐶𝐷</m:t>
                        </m:r>
                      </m:e>
                    </m:d>
                  </m:oMath>
                </a14:m>
                <a:r>
                  <a:rPr lang="en-US" sz="2800"/>
                  <a:t> .</a:t>
                </a:r>
              </a:p>
              <a:p>
                <a:r>
                  <a:rPr lang="en-US" sz="2800"/>
                  <a:t>b) Tìm giao điểm của đường thẳng SB với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𝑚𝑝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</m:oMath>
                </a14:m>
                <a:r>
                  <a:rPr lang="en-US" sz="2800"/>
                  <a:t> .</a:t>
                </a:r>
              </a:p>
              <a:p>
                <a:r>
                  <a:rPr lang="en-US" sz="2800"/>
                  <a:t>c) Tìm thiết diện của hình chóp khi cắt bởi mặt phẳng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</m:oMath>
                </a14:m>
                <a:r>
                  <a:rPr lang="en-US" sz="2800"/>
                  <a:t>.</a:t>
                </a:r>
              </a:p>
              <a:p>
                <a:pPr marL="0"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None/>
                </a:pP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r>
                  <a:rPr lang="fr-FR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8C10F690-263D-4C0D-A855-D9ECDA1752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082" y="1491213"/>
                <a:ext cx="11813836" cy="2757230"/>
              </a:xfrm>
              <a:prstGeom prst="rect">
                <a:avLst/>
              </a:prstGeom>
              <a:blipFill>
                <a:blip r:embed="rId2"/>
                <a:stretch>
                  <a:fillRect l="-1134" t="-4626" b="-8811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752F08EE-DF8C-4273-B14A-C656043CD10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89082" y="4248443"/>
                <a:ext cx="11813836" cy="2529428"/>
              </a:xfrm>
              <a:prstGeom prst="rect">
                <a:avLst/>
              </a:prstGeom>
              <a:ln>
                <a:noFill/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buBlip>
                    <a:blip r:embed="rId3"/>
                  </a:buBlip>
                </a:pPr>
                <a:r>
                  <a:rPr lang="en-US" sz="2800" b="1">
                    <a:solidFill>
                      <a:srgbClr val="0000FF"/>
                    </a:solidFill>
                  </a:rPr>
                  <a:t>Lời giải</a:t>
                </a:r>
                <a:endParaRPr lang="en-US" sz="2800">
                  <a:solidFill>
                    <a:srgbClr val="0000FF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⇒(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)∩(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𝑆𝐵𝐷</m:t>
                        </m:r>
                      </m:fName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𝐹𝑥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∥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𝑀𝑁</m:t>
                        </m:r>
                      </m:fName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∥</m:t>
                        </m:r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endParaRPr lang="en-US" sz="2800"/>
              </a:p>
              <a:p>
                <a:r>
                  <a:rPr lang="en-US" sz="2800"/>
                  <a:t>Trong mp(SBD) gọi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𝐹𝑥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∩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𝑆𝐵</m:t>
                    </m:r>
                  </m:oMath>
                </a14:m>
                <a:r>
                  <a:rPr lang="en-US" sz="2800"/>
                  <a:t>, vì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𝐻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𝑆𝐵</m:t>
                            </m:r>
                          </m:e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𝐻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𝐹𝑥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⊂(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𝛼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eqArr>
                      </m:e>
                    </m:d>
                  </m:oMath>
                </a14:m>
                <a:endParaRPr lang="en-US" sz="2800" i="1"/>
              </a:p>
              <a:p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⇒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𝑆𝐵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∩(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/>
                  <a:t>.</a:t>
                </a:r>
              </a:p>
            </p:txBody>
          </p:sp>
        </mc:Choice>
        <mc:Fallback xmlns="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752F08EE-DF8C-4273-B14A-C656043CD1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082" y="4248443"/>
                <a:ext cx="11813836" cy="2529428"/>
              </a:xfrm>
              <a:prstGeom prst="rect">
                <a:avLst/>
              </a:prstGeom>
              <a:blipFill>
                <a:blip r:embed="rId4"/>
                <a:stretch>
                  <a:fillRect l="-929" t="-4337" b="-481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974047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8C10F690-263D-4C0D-A855-D9ECDA17525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89082" y="1491213"/>
                <a:ext cx="11813836" cy="2757230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 dụ </a:t>
                </a:r>
                <a:r>
                  <a:rPr lang="en-US" b="1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➂</a:t>
                </a:r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: </a:t>
                </a:r>
                <a:r>
                  <a:rPr lang="en-US" sz="2800"/>
                  <a:t>Cho hình chóp S.ABCD có đáy là một hình tứ giác lồi. Gọi M, N lần lượt là trung điểm của SC và CD. Gọi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</m:oMath>
                </a14:m>
                <a:r>
                  <a:rPr lang="en-US" sz="2800"/>
                  <a:t> là mặt phẳng qua M, N và song song với đường thẳng AC.</a:t>
                </a:r>
              </a:p>
              <a:p>
                <a:r>
                  <a:rPr lang="en-US" sz="2800"/>
                  <a:t>a) Tìm giao tuyến của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</m:oMath>
                </a14:m>
                <a:r>
                  <a:rPr lang="en-US" sz="2800"/>
                  <a:t>với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𝑚𝑝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𝐴𝐵𝐶𝐷</m:t>
                        </m:r>
                      </m:e>
                    </m:d>
                  </m:oMath>
                </a14:m>
                <a:r>
                  <a:rPr lang="en-US" sz="2800"/>
                  <a:t> .</a:t>
                </a:r>
              </a:p>
              <a:p>
                <a:r>
                  <a:rPr lang="en-US" sz="2800"/>
                  <a:t>b) Tìm giao điểm của đường thẳng SB với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𝑚𝑝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</m:oMath>
                </a14:m>
                <a:r>
                  <a:rPr lang="en-US" sz="2800"/>
                  <a:t> .</a:t>
                </a:r>
              </a:p>
              <a:p>
                <a:r>
                  <a:rPr lang="en-US" sz="2800"/>
                  <a:t>c) Tìm thiết diện của hình chóp khi cắt bởi mặt phẳng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</m:oMath>
                </a14:m>
                <a:r>
                  <a:rPr lang="en-US" sz="2800"/>
                  <a:t>.</a:t>
                </a:r>
              </a:p>
              <a:p>
                <a:pPr marL="0"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None/>
                </a:pP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r>
                  <a:rPr lang="fr-FR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8C10F690-263D-4C0D-A855-D9ECDA1752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082" y="1491213"/>
                <a:ext cx="11813836" cy="2757230"/>
              </a:xfrm>
              <a:prstGeom prst="rect">
                <a:avLst/>
              </a:prstGeom>
              <a:blipFill>
                <a:blip r:embed="rId2"/>
                <a:stretch>
                  <a:fillRect l="-1134" t="-4626" b="-8811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752F08EE-DF8C-4273-B14A-C656043CD10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89082" y="4248443"/>
                <a:ext cx="11813836" cy="2529428"/>
              </a:xfrm>
              <a:prstGeom prst="rect">
                <a:avLst/>
              </a:prstGeom>
              <a:ln>
                <a:noFill/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buBlip>
                    <a:blip r:embed="rId3"/>
                  </a:buBlip>
                </a:pPr>
                <a:r>
                  <a:rPr lang="en-US" sz="2800" b="1">
                    <a:solidFill>
                      <a:srgbClr val="0000FF"/>
                    </a:solidFill>
                  </a:rPr>
                  <a:t>Lời giải</a:t>
                </a:r>
                <a:endParaRPr lang="en-US" sz="2800">
                  <a:solidFill>
                    <a:srgbClr val="0000FF"/>
                  </a:solidFill>
                </a:endParaRPr>
              </a:p>
              <a:p>
                <a:r>
                  <a:rPr lang="en-US" sz="2800"/>
                  <a:t>c) Có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∈(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𝛼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)∩(</m:t>
                            </m:r>
                            <m:func>
                              <m:func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fName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</m:func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𝑀𝑁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∥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𝑆𝐷</m:t>
                            </m:r>
                            <m:func>
                              <m:func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;</m:t>
                                </m:r>
                              </m:fName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𝑀</m:t>
                                </m:r>
                              </m:e>
                            </m:func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⊂(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𝛼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),</m:t>
                            </m:r>
                            <m:func>
                              <m:func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𝑆𝐷</m:t>
                                </m:r>
                              </m:fName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⊂</m:t>
                                </m:r>
                              </m:e>
                            </m:func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func>
                              <m:func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fName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</m:func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eqArr>
                      </m:e>
                    </m:d>
                  </m:oMath>
                </a14:m>
                <a:endParaRPr lang="en-US" sz="2800" i="1"/>
              </a:p>
              <a:p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⇒(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)∩(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𝑆</m:t>
                        </m:r>
                      </m:fName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)=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𝐸𝐾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∥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𝑆𝐷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𝐾</m:t>
                        </m:r>
                      </m:fName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∈</m:t>
                        </m:r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</a:rPr>
                      <m:t>𝑆𝐴</m:t>
                    </m:r>
                  </m:oMath>
                </a14:m>
                <a:r>
                  <a:rPr lang="en-US" sz="2800"/>
                  <a:t>.</a:t>
                </a:r>
              </a:p>
              <a:p>
                <a:r>
                  <a:rPr lang="en-US" sz="2800"/>
                  <a:t>Từ đó suy ra thiết diện cần tìm là ngũ giác MNEKH.</a:t>
                </a:r>
              </a:p>
            </p:txBody>
          </p:sp>
        </mc:Choice>
        <mc:Fallback xmlns="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752F08EE-DF8C-4273-B14A-C656043CD1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082" y="4248443"/>
                <a:ext cx="11813836" cy="2529428"/>
              </a:xfrm>
              <a:prstGeom prst="rect">
                <a:avLst/>
              </a:prstGeom>
              <a:blipFill>
                <a:blip r:embed="rId4"/>
                <a:stretch>
                  <a:fillRect l="-929" t="-4337" b="-481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604281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CD5A2A1-80A8-467E-AE36-FA2AAFA3C667}"/>
              </a:ext>
            </a:extLst>
          </p:cNvPr>
          <p:cNvSpPr txBox="1">
            <a:spLocks/>
          </p:cNvSpPr>
          <p:nvPr/>
        </p:nvSpPr>
        <p:spPr>
          <a:xfrm>
            <a:off x="214911" y="1514113"/>
            <a:ext cx="11813836" cy="2663992"/>
          </a:xfrm>
          <a:prstGeom prst="rect">
            <a:avLst/>
          </a:prstGeom>
          <a:solidFill>
            <a:srgbClr val="FCFFEB"/>
          </a:solidFill>
          <a:ln>
            <a:solidFill>
              <a:srgbClr val="0000FF"/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000099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>
                <a:solidFill>
                  <a:srgbClr val="0000FF"/>
                </a:solidFill>
                <a:ea typeface="Calibri" panose="020F0502020204030204" pitchFamily="34" charset="0"/>
              </a:rPr>
              <a:t>Ví dụ </a:t>
            </a:r>
            <a:r>
              <a:rPr lang="en-US" b="1">
                <a:solidFill>
                  <a:srgbClr val="0000FF"/>
                </a:solidFill>
                <a:latin typeface="Segoe UI Symbol" panose="020B0502040204020203" pitchFamily="34" charset="0"/>
                <a:ea typeface="Segoe UI Symbol" panose="020B0502040204020203" pitchFamily="34" charset="0"/>
              </a:rPr>
              <a:t>➀</a:t>
            </a:r>
            <a:r>
              <a:rPr lang="en-US">
                <a:solidFill>
                  <a:srgbClr val="0000FF"/>
                </a:solidFill>
                <a:ea typeface="Calibri" panose="020F0502020204030204" pitchFamily="34" charset="0"/>
              </a:rPr>
              <a:t>: </a:t>
            </a:r>
            <a:r>
              <a:rPr lang="vi-VN" sz="2800"/>
              <a:t>Cho hình chóp S.ABCD có đáy ABCD là hình bình hành tâm O. Gọi M,N lần lượt là trung điểm AD và SB. </a:t>
            </a:r>
          </a:p>
          <a:p>
            <a:r>
              <a:rPr lang="vi-VN" sz="2800"/>
              <a:t>a/ Tìm giao tuyến của hai mặt phẳng (SAB) và (SCD)</a:t>
            </a:r>
          </a:p>
          <a:p>
            <a:r>
              <a:rPr lang="vi-VN" sz="2800"/>
              <a:t>b/ Chứng minh: ON  song song với mặt phẳng(SAD)</a:t>
            </a:r>
          </a:p>
          <a:p>
            <a:r>
              <a:rPr lang="vi-VN" sz="2800"/>
              <a:t>c/ Tìm giao điểm của đường thẳng MN và mặt phẳng (SAC)</a:t>
            </a:r>
          </a:p>
          <a:p>
            <a:pPr marL="0" marR="0" indent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en-US" sz="280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None/>
              <a:tabLst>
                <a:tab pos="629920" algn="l"/>
              </a:tabLst>
            </a:pPr>
            <a:r>
              <a:rPr lang="fr-FR">
                <a:solidFill>
                  <a:srgbClr val="663300"/>
                </a:solidFill>
                <a:ea typeface="Times New Roman" panose="02020603050405020304" pitchFamily="18" charset="0"/>
              </a:rPr>
              <a:t>	</a:t>
            </a:r>
            <a:endParaRPr lang="en-US" sz="280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6268" y="4164549"/>
                <a:ext cx="11838471" cy="2613322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2"/>
                  </a:buBlip>
                </a:pPr>
                <a:r>
                  <a:rPr lang="en-US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Lời giải</a:t>
                </a:r>
                <a:r>
                  <a:rPr lang="en-US" b="1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r>
                  <a:rPr lang="en-US"/>
                  <a:t>a) Xét 2 mặt phẳng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𝑆𝐴𝐵</m:t>
                        </m:r>
                      </m:e>
                    </m:d>
                  </m:oMath>
                </a14:m>
                <a:r>
                  <a:rPr lang="en-US"/>
                  <a:t> và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𝑆𝐶𝐷</m:t>
                        </m:r>
                      </m:e>
                    </m:d>
                  </m:oMath>
                </a14:m>
                <a:endParaRPr lang="en-US"/>
              </a:p>
              <a:p>
                <a:r>
                  <a:rPr lang="en-US"/>
                  <a:t>Ta có: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/>
                  <a:t> là điểm chung của 2 mặt phẳng</a:t>
                </a:r>
              </a:p>
              <a:p>
                <a:endParaRPr lang="en-US" sz="2800"/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268" y="4164549"/>
                <a:ext cx="11838471" cy="2613322"/>
              </a:xfrm>
              <a:prstGeom prst="rect">
                <a:avLst/>
              </a:prstGeom>
              <a:blipFill>
                <a:blip r:embed="rId3"/>
                <a:stretch>
                  <a:fillRect l="-1132" t="-3016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616179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CD5A2A1-80A8-467E-AE36-FA2AAFA3C667}"/>
              </a:ext>
            </a:extLst>
          </p:cNvPr>
          <p:cNvSpPr txBox="1">
            <a:spLocks/>
          </p:cNvSpPr>
          <p:nvPr/>
        </p:nvSpPr>
        <p:spPr>
          <a:xfrm>
            <a:off x="214911" y="1514113"/>
            <a:ext cx="11813836" cy="2467044"/>
          </a:xfrm>
          <a:prstGeom prst="rect">
            <a:avLst/>
          </a:prstGeom>
          <a:solidFill>
            <a:srgbClr val="FCFFEB"/>
          </a:solidFill>
          <a:ln>
            <a:solidFill>
              <a:srgbClr val="0000FF"/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000099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>
                <a:solidFill>
                  <a:srgbClr val="0000FF"/>
                </a:solidFill>
                <a:ea typeface="Calibri" panose="020F0502020204030204" pitchFamily="34" charset="0"/>
              </a:rPr>
              <a:t>Ví dụ </a:t>
            </a:r>
            <a:r>
              <a:rPr lang="en-US" b="1">
                <a:solidFill>
                  <a:srgbClr val="0000FF"/>
                </a:solidFill>
                <a:latin typeface="Segoe UI Symbol" panose="020B0502040204020203" pitchFamily="34" charset="0"/>
                <a:ea typeface="Segoe UI Symbol" panose="020B0502040204020203" pitchFamily="34" charset="0"/>
              </a:rPr>
              <a:t>➀</a:t>
            </a:r>
            <a:r>
              <a:rPr lang="en-US">
                <a:solidFill>
                  <a:srgbClr val="0000FF"/>
                </a:solidFill>
                <a:ea typeface="Calibri" panose="020F0502020204030204" pitchFamily="34" charset="0"/>
              </a:rPr>
              <a:t>: </a:t>
            </a:r>
            <a:r>
              <a:rPr lang="vi-VN" sz="2800"/>
              <a:t>Cho hình chóp S.ABCD có đáy ABCD là hình bình hành tâm O. Gọi M,N lần lượt là trung điểm AD và SB. </a:t>
            </a:r>
          </a:p>
          <a:p>
            <a:r>
              <a:rPr lang="vi-VN" sz="2800"/>
              <a:t>a/ Tìm giao tuyến của hai mặt phẳng (SAB) và (SCD)</a:t>
            </a:r>
          </a:p>
          <a:p>
            <a:r>
              <a:rPr lang="vi-VN" sz="2800"/>
              <a:t>b/ Chứng minh: ON  song song với mặt phẳng(SAD)</a:t>
            </a:r>
          </a:p>
          <a:p>
            <a:r>
              <a:rPr lang="vi-VN" sz="2800"/>
              <a:t>c/ Tìm giao điểm của đường thẳng MN và mặt phẳng (SAC)</a:t>
            </a:r>
          </a:p>
          <a:p>
            <a:pPr marL="0" marR="0" indent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en-US" sz="280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None/>
              <a:tabLst>
                <a:tab pos="629920" algn="l"/>
              </a:tabLst>
            </a:pPr>
            <a:r>
              <a:rPr lang="fr-FR">
                <a:solidFill>
                  <a:srgbClr val="663300"/>
                </a:solidFill>
                <a:ea typeface="Times New Roman" panose="02020603050405020304" pitchFamily="18" charset="0"/>
              </a:rPr>
              <a:t>	</a:t>
            </a:r>
            <a:endParaRPr lang="en-US" sz="280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6268" y="3981157"/>
                <a:ext cx="11838471" cy="2796714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2"/>
                  </a:buBlip>
                </a:pPr>
                <a:r>
                  <a:rPr lang="en-US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Lời giải</a:t>
                </a:r>
                <a:r>
                  <a:rPr lang="en-US" b="1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>
                  <a:solidFill>
                    <a:srgbClr val="1F3763"/>
                  </a:solidFill>
                  <a:latin typeface="Calibri Light" panose="020F0302020204030204" pitchFamily="34" charset="0"/>
                  <a:ea typeface="Calibri" panose="020F0502020204030204" pitchFamily="34" charset="0"/>
                </a:endParaRPr>
              </a:p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</a:pPr>
                <a:r>
                  <a:rPr lang="en-US" sz="2800"/>
                  <a:t>Mặt khác:</a:t>
                </a:r>
              </a:p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</a:pP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𝐴𝐵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//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𝐶𝐷</m:t>
                            </m:r>
                          </m:e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𝐴𝐵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⊂</m:t>
                            </m:r>
                            <m:d>
                              <m:d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𝑆𝐴𝐵</m:t>
                                </m:r>
                              </m:e>
                            </m:d>
                          </m:e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𝐶𝐷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⊂</m:t>
                            </m:r>
                            <m:d>
                              <m:d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𝑆𝐶𝐷</m:t>
                                </m:r>
                              </m:e>
                            </m:d>
                          </m:e>
                        </m:eqArr>
                      </m:e>
                    </m:d>
                  </m:oMath>
                </a14:m>
                <a:endParaRPr lang="en-US" sz="2800"/>
              </a:p>
              <a:p>
                <a:endParaRPr lang="en-US" sz="2800"/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268" y="3981157"/>
                <a:ext cx="11838471" cy="2796714"/>
              </a:xfrm>
              <a:prstGeom prst="rect">
                <a:avLst/>
              </a:prstGeom>
              <a:blipFill>
                <a:blip r:embed="rId3"/>
                <a:stretch>
                  <a:fillRect l="-874" t="-2820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72263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CD5A2A1-80A8-467E-AE36-FA2AAFA3C667}"/>
              </a:ext>
            </a:extLst>
          </p:cNvPr>
          <p:cNvSpPr txBox="1">
            <a:spLocks/>
          </p:cNvSpPr>
          <p:nvPr/>
        </p:nvSpPr>
        <p:spPr>
          <a:xfrm>
            <a:off x="214911" y="1514113"/>
            <a:ext cx="11813836" cy="2467044"/>
          </a:xfrm>
          <a:prstGeom prst="rect">
            <a:avLst/>
          </a:prstGeom>
          <a:solidFill>
            <a:srgbClr val="FCFFEB"/>
          </a:solidFill>
          <a:ln>
            <a:solidFill>
              <a:srgbClr val="0000FF"/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000099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>
                <a:solidFill>
                  <a:srgbClr val="0000FF"/>
                </a:solidFill>
                <a:ea typeface="Calibri" panose="020F0502020204030204" pitchFamily="34" charset="0"/>
              </a:rPr>
              <a:t>Ví dụ </a:t>
            </a:r>
            <a:r>
              <a:rPr lang="en-US" b="1">
                <a:solidFill>
                  <a:srgbClr val="0000FF"/>
                </a:solidFill>
                <a:latin typeface="Segoe UI Symbol" panose="020B0502040204020203" pitchFamily="34" charset="0"/>
                <a:ea typeface="Segoe UI Symbol" panose="020B0502040204020203" pitchFamily="34" charset="0"/>
              </a:rPr>
              <a:t>➀</a:t>
            </a:r>
            <a:r>
              <a:rPr lang="en-US">
                <a:solidFill>
                  <a:srgbClr val="0000FF"/>
                </a:solidFill>
                <a:ea typeface="Calibri" panose="020F0502020204030204" pitchFamily="34" charset="0"/>
              </a:rPr>
              <a:t>: </a:t>
            </a:r>
            <a:r>
              <a:rPr lang="vi-VN" sz="2800"/>
              <a:t>Cho hình chóp S.ABCD có đáy ABCD là hình bình hành tâm O. Gọi M,N lần lượt là trung điểm AD và SB. </a:t>
            </a:r>
          </a:p>
          <a:p>
            <a:r>
              <a:rPr lang="vi-VN" sz="2800"/>
              <a:t>a/ Tìm giao tuyến của hai mặt phẳng (SAB) và (SCD)</a:t>
            </a:r>
          </a:p>
          <a:p>
            <a:r>
              <a:rPr lang="vi-VN" sz="2800"/>
              <a:t>b/ Chứng minh: ON  song song với mặt phẳng(SAD)</a:t>
            </a:r>
          </a:p>
          <a:p>
            <a:r>
              <a:rPr lang="vi-VN" sz="2800"/>
              <a:t>c/ Tìm giao điểm của đường thẳng MN và mặt phẳng (SAC)</a:t>
            </a:r>
          </a:p>
          <a:p>
            <a:pPr marL="0" marR="0" indent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en-US" sz="280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None/>
              <a:tabLst>
                <a:tab pos="629920" algn="l"/>
              </a:tabLst>
            </a:pPr>
            <a:r>
              <a:rPr lang="fr-FR">
                <a:solidFill>
                  <a:srgbClr val="663300"/>
                </a:solidFill>
                <a:ea typeface="Times New Roman" panose="02020603050405020304" pitchFamily="18" charset="0"/>
              </a:rPr>
              <a:t>	</a:t>
            </a:r>
            <a:endParaRPr lang="en-US" sz="280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6268" y="3981157"/>
                <a:ext cx="11838471" cy="2796714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2"/>
                  </a:buBlip>
                </a:pPr>
                <a:r>
                  <a:rPr lang="en-US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Lời giải</a:t>
                </a:r>
                <a:r>
                  <a:rPr lang="en-US" b="1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>
                  <a:solidFill>
                    <a:srgbClr val="1F3763"/>
                  </a:solidFill>
                  <a:latin typeface="Calibri Light" panose="020F0302020204030204" pitchFamily="34" charset="0"/>
                  <a:ea typeface="Calibri" panose="020F0502020204030204" pitchFamily="34" charset="0"/>
                </a:endParaRPr>
              </a:p>
              <a:p>
                <a:r>
                  <a:rPr lang="en-US"/>
                  <a:t>Suy ra giao tuyến của 2 mặt phẳng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𝑆𝐴𝐵</m:t>
                        </m:r>
                      </m:e>
                    </m:d>
                  </m:oMath>
                </a14:m>
                <a:r>
                  <a:rPr lang="en-US"/>
                  <a:t> và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𝑆𝐶𝐷</m:t>
                        </m:r>
                      </m:e>
                    </m:d>
                  </m:oMath>
                </a14:m>
                <a:endParaRPr lang="en-US"/>
              </a:p>
              <a:p>
                <a:r>
                  <a:rPr lang="en-US"/>
                  <a:t>là đường thẳng qua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US"/>
                  <a:t> qua S và song song với AB và CD.  </a:t>
                </a:r>
              </a:p>
              <a:p>
                <a:pPr marL="0" marR="0" indent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None/>
                </a:pPr>
                <a:endParaRPr lang="en-US" sz="2800"/>
              </a:p>
              <a:p>
                <a:endParaRPr lang="en-US" sz="2800"/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268" y="3981157"/>
                <a:ext cx="11838471" cy="2796714"/>
              </a:xfrm>
              <a:prstGeom prst="rect">
                <a:avLst/>
              </a:prstGeom>
              <a:blipFill>
                <a:blip r:embed="rId3"/>
                <a:stretch>
                  <a:fillRect l="-1132" t="-2820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567283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CD5A2A1-80A8-467E-AE36-FA2AAFA3C667}"/>
              </a:ext>
            </a:extLst>
          </p:cNvPr>
          <p:cNvSpPr txBox="1">
            <a:spLocks/>
          </p:cNvSpPr>
          <p:nvPr/>
        </p:nvSpPr>
        <p:spPr>
          <a:xfrm>
            <a:off x="214911" y="1514113"/>
            <a:ext cx="11813836" cy="2467044"/>
          </a:xfrm>
          <a:prstGeom prst="rect">
            <a:avLst/>
          </a:prstGeom>
          <a:solidFill>
            <a:srgbClr val="FCFFEB"/>
          </a:solidFill>
          <a:ln>
            <a:solidFill>
              <a:srgbClr val="0000FF"/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000099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>
                <a:solidFill>
                  <a:srgbClr val="0000FF"/>
                </a:solidFill>
                <a:ea typeface="Calibri" panose="020F0502020204030204" pitchFamily="34" charset="0"/>
              </a:rPr>
              <a:t>Ví dụ </a:t>
            </a:r>
            <a:r>
              <a:rPr lang="en-US" b="1">
                <a:solidFill>
                  <a:srgbClr val="0000FF"/>
                </a:solidFill>
                <a:latin typeface="Segoe UI Symbol" panose="020B0502040204020203" pitchFamily="34" charset="0"/>
                <a:ea typeface="Segoe UI Symbol" panose="020B0502040204020203" pitchFamily="34" charset="0"/>
              </a:rPr>
              <a:t>➀</a:t>
            </a:r>
            <a:r>
              <a:rPr lang="en-US">
                <a:solidFill>
                  <a:srgbClr val="0000FF"/>
                </a:solidFill>
                <a:ea typeface="Calibri" panose="020F0502020204030204" pitchFamily="34" charset="0"/>
              </a:rPr>
              <a:t>: </a:t>
            </a:r>
            <a:r>
              <a:rPr lang="vi-VN" sz="2800"/>
              <a:t>Cho hình chóp S.ABCD có đáy ABCD là hình bình hành tâm O. Gọi M,N lần lượt là trung điểm AD và SB. </a:t>
            </a:r>
          </a:p>
          <a:p>
            <a:r>
              <a:rPr lang="vi-VN" sz="2800"/>
              <a:t>a/ Tìm giao tuyến của hai mặt phẳng (SAB) và (SCD)</a:t>
            </a:r>
          </a:p>
          <a:p>
            <a:r>
              <a:rPr lang="vi-VN" sz="2800"/>
              <a:t>b/ Chứng minh: ON  song song với mặt phẳng(SAD)</a:t>
            </a:r>
          </a:p>
          <a:p>
            <a:r>
              <a:rPr lang="vi-VN" sz="2800"/>
              <a:t>c/ Tìm giao điểm của đường thẳng MN và mặt phẳng (SAC)</a:t>
            </a:r>
          </a:p>
          <a:p>
            <a:pPr marL="0" marR="0" indent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en-US" sz="280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None/>
              <a:tabLst>
                <a:tab pos="629920" algn="l"/>
              </a:tabLst>
            </a:pPr>
            <a:r>
              <a:rPr lang="fr-FR">
                <a:solidFill>
                  <a:srgbClr val="663300"/>
                </a:solidFill>
                <a:ea typeface="Times New Roman" panose="02020603050405020304" pitchFamily="18" charset="0"/>
              </a:rPr>
              <a:t>	</a:t>
            </a:r>
            <a:endParaRPr lang="en-US" sz="280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6268" y="3981157"/>
                <a:ext cx="11838471" cy="2796714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2"/>
                  </a:buBlip>
                </a:pPr>
                <a:r>
                  <a:rPr lang="en-US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Lời giải</a:t>
                </a:r>
                <a:r>
                  <a:rPr lang="en-US" b="1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>
                  <a:solidFill>
                    <a:srgbClr val="1F3763"/>
                  </a:solidFill>
                  <a:latin typeface="Calibri Light" panose="020F0302020204030204" pitchFamily="34" charset="0"/>
                  <a:ea typeface="Calibri" panose="020F0502020204030204" pitchFamily="34" charset="0"/>
                </a:endParaRPr>
              </a:p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</a:pPr>
                <a:r>
                  <a:rPr lang="en-US"/>
                  <a:t>b)Xét tam giác SBD, ta có: </a:t>
                </a:r>
              </a:p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𝑂𝑁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//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𝑆𝐷</m:t>
                    </m:r>
                  </m:oMath>
                </a14:m>
                <a:r>
                  <a:rPr lang="en-US"/>
                  <a:t>  (Vì O,N lần lượt là trung điểm BD và SB)</a:t>
                </a:r>
              </a:p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</a:pPr>
                <a:r>
                  <a:rPr lang="en-US"/>
                  <a:t>Mà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𝑆𝐷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⊂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𝑆𝐴𝐷</m:t>
                        </m:r>
                      </m:e>
                    </m:d>
                  </m:oMath>
                </a14:m>
                <a:endParaRPr lang="en-US"/>
              </a:p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</a:pPr>
                <a:r>
                  <a:rPr lang="en-US"/>
                  <a:t>Suy ra ON song song mặt phẳng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𝑆𝐴𝐷</m:t>
                        </m:r>
                      </m:e>
                    </m:d>
                  </m:oMath>
                </a14:m>
                <a:r>
                  <a:rPr lang="en-US"/>
                  <a:t> </a:t>
                </a:r>
              </a:p>
              <a:p>
                <a:pPr marL="0" indent="0">
                  <a:buNone/>
                </a:pPr>
                <a:endParaRPr lang="en-US" sz="2800"/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268" y="3981157"/>
                <a:ext cx="11838471" cy="2796714"/>
              </a:xfrm>
              <a:prstGeom prst="rect">
                <a:avLst/>
              </a:prstGeom>
              <a:blipFill>
                <a:blip r:embed="rId3"/>
                <a:stretch>
                  <a:fillRect l="-1132" t="-2820" b="-5640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416589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CD5A2A1-80A8-467E-AE36-FA2AAFA3C667}"/>
              </a:ext>
            </a:extLst>
          </p:cNvPr>
          <p:cNvSpPr txBox="1">
            <a:spLocks/>
          </p:cNvSpPr>
          <p:nvPr/>
        </p:nvSpPr>
        <p:spPr>
          <a:xfrm>
            <a:off x="214911" y="1514113"/>
            <a:ext cx="11813836" cy="2467044"/>
          </a:xfrm>
          <a:prstGeom prst="rect">
            <a:avLst/>
          </a:prstGeom>
          <a:solidFill>
            <a:srgbClr val="FCFFEB"/>
          </a:solidFill>
          <a:ln>
            <a:solidFill>
              <a:srgbClr val="0000FF"/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000099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>
                <a:solidFill>
                  <a:srgbClr val="0000FF"/>
                </a:solidFill>
                <a:ea typeface="Calibri" panose="020F0502020204030204" pitchFamily="34" charset="0"/>
              </a:rPr>
              <a:t>Ví dụ </a:t>
            </a:r>
            <a:r>
              <a:rPr lang="en-US" b="1">
                <a:solidFill>
                  <a:srgbClr val="0000FF"/>
                </a:solidFill>
                <a:latin typeface="Segoe UI Symbol" panose="020B0502040204020203" pitchFamily="34" charset="0"/>
                <a:ea typeface="Segoe UI Symbol" panose="020B0502040204020203" pitchFamily="34" charset="0"/>
              </a:rPr>
              <a:t>➀</a:t>
            </a:r>
            <a:r>
              <a:rPr lang="en-US">
                <a:solidFill>
                  <a:srgbClr val="0000FF"/>
                </a:solidFill>
                <a:ea typeface="Calibri" panose="020F0502020204030204" pitchFamily="34" charset="0"/>
              </a:rPr>
              <a:t>: </a:t>
            </a:r>
            <a:r>
              <a:rPr lang="vi-VN" sz="2800"/>
              <a:t>Cho hình chóp S.ABCD có đáy ABCD là hình bình hành tâm O. Gọi M,N lần lượt là trung điểm AD và SB. </a:t>
            </a:r>
          </a:p>
          <a:p>
            <a:r>
              <a:rPr lang="vi-VN" sz="2800"/>
              <a:t>a/ Tìm giao tuyến của hai mặt phẳng (SAB) và (SCD)</a:t>
            </a:r>
          </a:p>
          <a:p>
            <a:r>
              <a:rPr lang="vi-VN" sz="2800"/>
              <a:t>b/ Chứng minh: ON  song song với mặt phẳng(SAD)</a:t>
            </a:r>
          </a:p>
          <a:p>
            <a:r>
              <a:rPr lang="vi-VN" sz="2800"/>
              <a:t>c/ Tìm giao điểm của đường thẳng MN và mặt phẳng (SAC)</a:t>
            </a:r>
          </a:p>
          <a:p>
            <a:pPr marL="0" marR="0" indent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en-US" sz="280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None/>
              <a:tabLst>
                <a:tab pos="629920" algn="l"/>
              </a:tabLst>
            </a:pPr>
            <a:r>
              <a:rPr lang="fr-FR">
                <a:solidFill>
                  <a:srgbClr val="663300"/>
                </a:solidFill>
                <a:ea typeface="Times New Roman" panose="02020603050405020304" pitchFamily="18" charset="0"/>
              </a:rPr>
              <a:t>	</a:t>
            </a:r>
            <a:endParaRPr lang="en-US" sz="280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6268" y="3981157"/>
                <a:ext cx="11838471" cy="2796714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2"/>
                  </a:buBlip>
                </a:pPr>
                <a:r>
                  <a:rPr lang="en-US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Lời giải</a:t>
                </a:r>
                <a:r>
                  <a:rPr lang="en-US" b="1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>
                  <a:solidFill>
                    <a:srgbClr val="1F3763"/>
                  </a:solidFill>
                  <a:latin typeface="Calibri Light" panose="020F0302020204030204" pitchFamily="34" charset="0"/>
                  <a:ea typeface="Calibri" panose="020F0502020204030204" pitchFamily="34" charset="0"/>
                </a:endParaRPr>
              </a:p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</a:pPr>
                <a:r>
                  <a:rPr lang="en-US"/>
                  <a:t>c) Xét mặt phẳng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𝐴𝐵𝐶𝐷</m:t>
                        </m:r>
                      </m:e>
                    </m:d>
                  </m:oMath>
                </a14:m>
                <a:r>
                  <a:rPr lang="en-US"/>
                  <a:t> </a:t>
                </a:r>
              </a:p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</a:pPr>
                <a:r>
                  <a:rPr lang="en-US"/>
                  <a:t>Gọi I là giao điểm của AC và BM</a:t>
                </a:r>
              </a:p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</a:pPr>
                <a:r>
                  <a:rPr lang="en-US"/>
                  <a:t>Xét 2 mặt phẳng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𝑆𝐴𝐶</m:t>
                        </m:r>
                      </m:e>
                    </m:d>
                  </m:oMath>
                </a14:m>
                <a:r>
                  <a:rPr lang="en-US"/>
                  <a:t> và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𝑆𝐵𝑀</m:t>
                        </m:r>
                      </m:e>
                    </m:d>
                  </m:oMath>
                </a14:m>
                <a:endParaRPr lang="en-US"/>
              </a:p>
              <a:p>
                <a:pPr marL="0" indent="0">
                  <a:buNone/>
                </a:pPr>
                <a:endParaRPr lang="en-US" sz="2800"/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268" y="3981157"/>
                <a:ext cx="11838471" cy="2796714"/>
              </a:xfrm>
              <a:prstGeom prst="rect">
                <a:avLst/>
              </a:prstGeom>
              <a:blipFill>
                <a:blip r:embed="rId3"/>
                <a:stretch>
                  <a:fillRect l="-1132" t="-2820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503066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4911" y="1514113"/>
                <a:ext cx="11813836" cy="2467044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 dụ </a:t>
                </a:r>
                <a:r>
                  <a:rPr lang="en-US" b="1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➀</a:t>
                </a:r>
                <a:r>
                  <a:rPr lang="en-US">
                    <a:solidFill>
                      <a:srgbClr val="0000FF"/>
                    </a:solidFill>
                    <a:ea typeface="Calibri" panose="020F0502020204030204" pitchFamily="34" charset="0"/>
                  </a:rPr>
                  <a:t>: </a:t>
                </a:r>
                <a:r>
                  <a:rPr lang="en-US" sz="2800"/>
                  <a:t>Cho tứ diện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𝐴𝐵𝐶𝐷</m:t>
                    </m:r>
                  </m:oMath>
                </a14:m>
                <a:r>
                  <a:rPr lang="en-US" sz="2800"/>
                  <a:t>. Gọi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sz="2800"/>
                  <a:t> lằn lượt là trung điểm của các cạnh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𝐵𝐶</m:t>
                    </m:r>
                  </m:oMath>
                </a14:m>
                <a:r>
                  <a:rPr lang="en-US" sz="2800"/>
                  <a:t> và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𝐴𝐶</m:t>
                    </m:r>
                  </m:oMath>
                </a14:m>
                <a:r>
                  <a:rPr lang="en-US" sz="2800"/>
                  <a:t>. Trên cạnh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𝑃𝐷</m:t>
                    </m:r>
                  </m:oMath>
                </a14:m>
                <a:r>
                  <a:rPr lang="en-US" sz="2800"/>
                  <a:t> lấy điểm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sz="2800"/>
                  <a:t> sao cho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𝐷𝑃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=2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𝑃𝐵</m:t>
                    </m:r>
                  </m:oMath>
                </a14:m>
                <a:r>
                  <a:rPr lang="en-US" sz="2800"/>
                  <a:t>.</a:t>
                </a:r>
                <a:br>
                  <a:rPr lang="en-US" sz="2800"/>
                </a:br>
                <a:r>
                  <a:rPr lang="en-US" sz="2800"/>
                  <a:t>a) Xác định giao tuyến của mặt phẳng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𝑀𝑁𝑃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/>
                  <a:t> với các mặt phẳng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𝐴𝐵𝐷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),(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𝐵𝐶𝐷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/>
                  <a:t>.</a:t>
                </a:r>
                <a:br>
                  <a:rPr lang="en-US" sz="2800"/>
                </a:br>
                <a:r>
                  <a:rPr lang="en-US" sz="2800"/>
                  <a:t>b) Trên cạnh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𝐴𝐷</m:t>
                    </m:r>
                  </m:oMath>
                </a14:m>
                <a:r>
                  <a:rPr lang="en-US" sz="2800"/>
                  <a:t> lấy điểm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US" sz="2800"/>
                  <a:t> sao cho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𝐷𝑄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=2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𝑄𝐴</m:t>
                    </m:r>
                  </m:oMath>
                </a14:m>
                <a:r>
                  <a:rPr lang="en-US" sz="2800"/>
                  <a:t>. Chứng minh: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𝑃𝑄</m:t>
                    </m:r>
                  </m:oMath>
                </a14:m>
                <a:r>
                  <a:rPr lang="en-US" sz="2800"/>
                  <a:t> song song với mặt phẳng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𝐴𝐵𝐶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/>
                  <a:t>, ba đường thẳng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𝐷𝐶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𝑄𝑁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𝑃𝑀</m:t>
                    </m:r>
                  </m:oMath>
                </a14:m>
                <a:r>
                  <a:rPr lang="en-US" sz="2800"/>
                  <a:t> đồng quy.</a:t>
                </a:r>
              </a:p>
              <a:p>
                <a:pPr marL="0"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None/>
                </a:pP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r>
                  <a:rPr lang="fr-FR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911" y="1514113"/>
                <a:ext cx="11813836" cy="2467044"/>
              </a:xfrm>
              <a:prstGeom prst="rect">
                <a:avLst/>
              </a:prstGeom>
              <a:blipFill>
                <a:blip r:embed="rId2"/>
                <a:stretch>
                  <a:fillRect l="-1134" t="-5160" b="-5897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6268" y="3981157"/>
                <a:ext cx="11838471" cy="2796714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3"/>
                  </a:buBlip>
                </a:pPr>
                <a:r>
                  <a:rPr lang="en-US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Lời giải</a:t>
                </a:r>
                <a:r>
                  <a:rPr lang="en-US" b="1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>
                  <a:solidFill>
                    <a:srgbClr val="1F3763"/>
                  </a:solidFill>
                  <a:latin typeface="Calibri Light" panose="020F0302020204030204" pitchFamily="34" charset="0"/>
                  <a:ea typeface="Calibri" panose="020F0502020204030204" pitchFamily="34" charset="0"/>
                </a:endParaRPr>
              </a:p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</a:pPr>
                <a:r>
                  <a:rPr lang="en-US"/>
                  <a:t>Ta có: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𝑆𝐴𝐶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∩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𝑆𝐵𝑀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𝑆𝐼</m:t>
                    </m:r>
                  </m:oMath>
                </a14:m>
                <a:endParaRPr lang="en-US"/>
              </a:p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</a:pPr>
                <a:r>
                  <a:rPr lang="en-US"/>
                  <a:t>Gọi J là giao điểm của SI và MN</a:t>
                </a:r>
              </a:p>
              <a:p>
                <a:pPr marL="0" indent="0">
                  <a:buNone/>
                </a:pPr>
                <a:endParaRPr lang="en-US" sz="2800"/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268" y="3981157"/>
                <a:ext cx="11838471" cy="2796714"/>
              </a:xfrm>
              <a:prstGeom prst="rect">
                <a:avLst/>
              </a:prstGeom>
              <a:blipFill>
                <a:blip r:embed="rId4"/>
                <a:stretch>
                  <a:fillRect l="-1132" t="-2820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82678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691</TotalTime>
  <Words>3820</Words>
  <Application>Microsoft Office PowerPoint</Application>
  <PresentationFormat>Widescreen</PresentationFormat>
  <Paragraphs>342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4" baseType="lpstr">
      <vt:lpstr>HGPSoeiKakugothicUB</vt:lpstr>
      <vt:lpstr>Yu Gothic</vt:lpstr>
      <vt:lpstr>Aarial</vt:lpstr>
      <vt:lpstr>Arial</vt:lpstr>
      <vt:lpstr>Baumans</vt:lpstr>
      <vt:lpstr>Calibri</vt:lpstr>
      <vt:lpstr>Calibri Light</vt:lpstr>
      <vt:lpstr>Cambria Math</vt:lpstr>
      <vt:lpstr>Georgia Pro Cond Black</vt:lpstr>
      <vt:lpstr>Segoe UI Symbol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Duong Hung</dc:creator>
  <cp:lastModifiedBy>Admin</cp:lastModifiedBy>
  <cp:revision>186</cp:revision>
  <cp:lastPrinted>2023-04-28T05:43:14Z</cp:lastPrinted>
  <dcterms:created xsi:type="dcterms:W3CDTF">2023-03-24T14:43:27Z</dcterms:created>
  <dcterms:modified xsi:type="dcterms:W3CDTF">2023-08-11T02:22:02Z</dcterms:modified>
</cp:coreProperties>
</file>