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86" r:id="rId3"/>
    <p:sldId id="291" r:id="rId4"/>
    <p:sldId id="278" r:id="rId5"/>
    <p:sldId id="287" r:id="rId6"/>
    <p:sldId id="288" r:id="rId7"/>
    <p:sldId id="269" r:id="rId8"/>
    <p:sldId id="289" r:id="rId9"/>
    <p:sldId id="290" r:id="rId10"/>
    <p:sldId id="280" r:id="rId11"/>
    <p:sldId id="285" r:id="rId12"/>
    <p:sldId id="292" r:id="rId13"/>
    <p:sldId id="272" r:id="rId14"/>
    <p:sldId id="293" r:id="rId15"/>
    <p:sldId id="294" r:id="rId16"/>
    <p:sldId id="281" r:id="rId17"/>
    <p:sldId id="295" r:id="rId18"/>
    <p:sldId id="296" r:id="rId19"/>
    <p:sldId id="282" r:id="rId20"/>
    <p:sldId id="297" r:id="rId21"/>
    <p:sldId id="298" r:id="rId22"/>
    <p:sldId id="275" r:id="rId23"/>
    <p:sldId id="299" r:id="rId24"/>
    <p:sldId id="300" r:id="rId25"/>
    <p:sldId id="302" r:id="rId26"/>
    <p:sldId id="301" r:id="rId27"/>
    <p:sldId id="283" r:id="rId28"/>
    <p:sldId id="303" r:id="rId29"/>
    <p:sldId id="304" r:id="rId30"/>
    <p:sldId id="305" r:id="rId31"/>
    <p:sldId id="306" r:id="rId32"/>
    <p:sldId id="28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0099"/>
    <a:srgbClr val="FCFFEB"/>
    <a:srgbClr val="0000FF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09" autoAdjust="0"/>
    <p:restoredTop sz="94660"/>
  </p:normalViewPr>
  <p:slideViewPr>
    <p:cSldViewPr snapToGrid="0">
      <p:cViewPr varScale="1">
        <p:scale>
          <a:sx n="83" d="100"/>
          <a:sy n="83" d="100"/>
        </p:scale>
        <p:origin x="2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03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1 : Tìm tập xác đ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ị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nh của hàm số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1419" y="1674716"/>
                <a:ext cx="11251546" cy="393563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Để tìm tập xác định của hàm số ta cần lưu ý các điểm sau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/>
                  <a:t> có nghĩa khi và chỉ khi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xác định và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/>
                  <a:t>.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/>
                  <a:t> có nghĩa khi và chi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),∣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xác định và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/>
                  <a:t>.</a:t>
                </a:r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u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</m:den>
                    </m:f>
                  </m:oMath>
                </a14:m>
                <a:r>
                  <a:rPr lang="en-US"/>
                  <a:t> có nghĩa khi và chỉ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xác định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)&gt;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/>
                  <a:t>.</a:t>
                </a: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19" y="1674716"/>
                <a:ext cx="11251546" cy="3935637"/>
              </a:xfrm>
              <a:prstGeom prst="rect">
                <a:avLst/>
              </a:prstGeom>
              <a:blipFill>
                <a:blip r:embed="rId3"/>
                <a:stretch>
                  <a:fillRect l="-1246" t="-2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684766"/>
                <a:ext cx="11813836" cy="149117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Xác định tham số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/>
                  <a:t> để hàm số sau:</a:t>
                </a:r>
              </a:p>
              <a:p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/>
                      <m:t> 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msin</m:t>
                        </m:r>
                      </m:fName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/>
                  <a:t> là hàm số chẵn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684766"/>
                <a:ext cx="11813836" cy="1491174"/>
              </a:xfrm>
              <a:prstGeom prst="rect">
                <a:avLst/>
              </a:prstGeom>
              <a:blipFill>
                <a:blip r:embed="rId2"/>
                <a:stretch>
                  <a:fillRect l="-1134" t="-850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3169503"/>
                <a:ext cx="11813836" cy="3676463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</a:t>
                </a:r>
                <a:endParaRPr lang="en-US">
                  <a:solidFill>
                    <a:srgbClr val="0000FF"/>
                  </a:solidFill>
                </a:endParaRPr>
              </a:p>
              <a:p>
                <a:pPr lvl="0"/>
                <a:r>
                  <a:rPr lang="en-US" sz="2800"/>
                  <a:t>TXĐ: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/>
                  <a:t>. Suy ra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br>
                  <a:rPr lang="en-US" sz="2800"/>
                </a:br>
                <a:r>
                  <a:rPr lang="en-US" sz="2800"/>
                  <a:t>Ta có: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800"/>
              </a:p>
              <a:p>
                <a:r>
                  <a:rPr lang="en-US" sz="2800"/>
                  <a:t>Để hàm số đã cho là hàm số chẵn thì:</a:t>
                </a:r>
              </a:p>
              <a:p>
                <a14:m>
                  <m:oMath xmlns:m="http://schemas.openxmlformats.org/officeDocument/2006/math">
                    <m:m>
                      <m:mPr>
                        <m:plcHide m:val="on"/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/>
                        <m:e>
                          <m:eqArr>
                            <m:eqArr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,∀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⇔3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,∀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eqArr>
                        </m:e>
                      </m:mr>
                      <m:mr>
                        <m:e/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⇔6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=0⇔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mr>
                    </m:m>
                  </m:oMath>
                </a14:m>
                <a:endParaRPr lang="en-US" sz="280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3169503"/>
                <a:ext cx="11813836" cy="3676463"/>
              </a:xfrm>
              <a:prstGeom prst="rect">
                <a:avLst/>
              </a:prstGeom>
              <a:blipFill>
                <a:blip r:embed="rId4"/>
                <a:stretch>
                  <a:fillRect l="-929" t="-36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9695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1491214"/>
                <a:ext cx="11813836" cy="158117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/>
                  <a:t> Xét tính chẵn, lẻ của các hàm số sau:</a:t>
                </a:r>
                <a:br>
                  <a:rPr lang="en-US"/>
                </a:br>
                <a:r>
                  <a:rPr lang="en-US"/>
                  <a:t>a)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br>
                  <a:rPr lang="en-US"/>
                </a:br>
                <a:r>
                  <a:rPr lang="en-US"/>
                  <a:t>b)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.</a:t>
                </a:r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1491214"/>
                <a:ext cx="11813836" cy="1581170"/>
              </a:xfrm>
              <a:prstGeom prst="rect">
                <a:avLst/>
              </a:prstGeom>
              <a:blipFill>
                <a:blip r:embed="rId2"/>
                <a:stretch>
                  <a:fillRect l="-1082" t="-4215" b="-1724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3072384"/>
                <a:ext cx="11813836" cy="3705487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sz="2800" b="1">
                    <a:solidFill>
                      <a:srgbClr val="0000FF"/>
                    </a:solidFill>
                  </a:rPr>
                  <a:t>Lời giải</a:t>
                </a:r>
                <a:endParaRPr lang="en-US" sz="280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r>
                  <a:rPr lang="en-US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</m:oMath>
                </a14:m>
                <a:r>
                  <a:rPr lang="en-US"/>
                  <a:t>. Suy ra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br>
                  <a:rPr lang="en-US"/>
                </a:br>
                <a:r>
                  <a:rPr lang="en-US"/>
                  <a:t>Ta có:</a:t>
                </a:r>
              </a:p>
              <a:p>
                <a:pPr marL="0" indent="0">
                  <a:buNone/>
                </a:pPr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marL="0" indent="0">
                  <a:buNone/>
                </a:pPr>
                <a:br>
                  <a:rPr lang="en-US"/>
                </a:br>
                <a:r>
                  <a:rPr lang="en-US"/>
                  <a:t>Do đó hàm số đã cho là hàm số lẻ.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3072384"/>
                <a:ext cx="11813836" cy="3705487"/>
              </a:xfrm>
              <a:prstGeom prst="rect">
                <a:avLst/>
              </a:prstGeom>
              <a:blipFill>
                <a:blip r:embed="rId4"/>
                <a:stretch>
                  <a:fillRect l="-1290" t="-2796" b="-52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3139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1491214"/>
                <a:ext cx="11813836" cy="158117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/>
                  <a:t> Xét tính chẵn, lẻ của các hàm số sau:</a:t>
                </a:r>
                <a:br>
                  <a:rPr lang="en-US"/>
                </a:br>
                <a:r>
                  <a:rPr lang="en-US"/>
                  <a:t>a)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br>
                  <a:rPr lang="en-US"/>
                </a:br>
                <a:r>
                  <a:rPr lang="en-US"/>
                  <a:t>b)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.</a:t>
                </a:r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1491214"/>
                <a:ext cx="11813836" cy="1581170"/>
              </a:xfrm>
              <a:prstGeom prst="rect">
                <a:avLst/>
              </a:prstGeom>
              <a:blipFill>
                <a:blip r:embed="rId2"/>
                <a:stretch>
                  <a:fillRect l="-1082" t="-4215" b="-1724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586" y="3072384"/>
                <a:ext cx="11813836" cy="3531570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sz="2800" b="1">
                    <a:solidFill>
                      <a:srgbClr val="0000FF"/>
                    </a:solidFill>
                  </a:rPr>
                  <a:t>Lời giải</a:t>
                </a:r>
                <a:endParaRPr lang="en-US" sz="2800">
                  <a:solidFill>
                    <a:srgbClr val="0000FF"/>
                  </a:solidFill>
                </a:endParaRPr>
              </a:p>
              <a:p>
                <a:r>
                  <a:rPr lang="en-US"/>
                  <a:t>b) TXĐ: D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/>
                  <a:t>. Suy ra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endParaRPr lang="en-US"/>
              </a:p>
              <a:p>
                <a:pPr marL="0" indent="0">
                  <a:buNone/>
                </a:pPr>
                <a:br>
                  <a:rPr lang="en-US"/>
                </a:br>
                <a:r>
                  <a:rPr lang="en-US"/>
                  <a:t>Ta có: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⋅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endParaRPr lang="en-US"/>
              </a:p>
              <a:p>
                <a:pPr marL="0" indent="0">
                  <a:buNone/>
                </a:pPr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marL="0" indent="0">
                  <a:buNone/>
                </a:pPr>
                <a:br>
                  <a:rPr lang="en-US"/>
                </a:br>
                <a:r>
                  <a:rPr lang="en-US"/>
                  <a:t>Do đó hàm số đã cho là hàm số lẻ.</a:t>
                </a:r>
              </a:p>
              <a:p>
                <a:pPr marL="0" indent="0">
                  <a:buNone/>
                </a:pPr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86" y="3072384"/>
                <a:ext cx="11813836" cy="3531570"/>
              </a:xfrm>
              <a:prstGeom prst="rect">
                <a:avLst/>
              </a:prstGeom>
              <a:blipFill>
                <a:blip r:embed="rId4"/>
                <a:stretch>
                  <a:fillRect l="-1290" t="-2936" b="-81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8315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1112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Tìm giá trị lớn nhất và và giá trị nhỏ nhất của hàm số lượng giác</a:t>
            </a:r>
            <a:endParaRPr lang="en-US" sz="3200" b="1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 b="1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2551" y="2121408"/>
                <a:ext cx="10770414" cy="3694176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Cho hàm số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xác định trên tập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/>
              </a:p>
              <a:p>
                <a:pPr lvl="0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max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 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)⇔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)≤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,∀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mr>
                          <m:m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min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 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)⇔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)≥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,∀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mr>
                          <m:m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1" y="2121408"/>
                <a:ext cx="10770414" cy="3694176"/>
              </a:xfrm>
              <a:prstGeom prst="rect">
                <a:avLst/>
              </a:prstGeom>
              <a:blipFill>
                <a:blip r:embed="rId3"/>
                <a:stretch>
                  <a:fillRect l="-1302" t="-2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37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1112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Tìm giá trị lớn nhất và và giá trị nhỏ nhất của hàm số lượng giác</a:t>
            </a:r>
            <a:endParaRPr lang="en-US" sz="3200" b="1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 b="1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2551" y="2121408"/>
                <a:ext cx="10770414" cy="454253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en-US" sz="2800">
                    <a:solidFill>
                      <a:srgbClr val="FF0000"/>
                    </a:solidFill>
                  </a:rPr>
                  <a:t>Lưu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ý</m:t>
                    </m:r>
                  </m:oMath>
                </a14:m>
                <a:r>
                  <a:rPr lang="en-US" sz="2800">
                    <a:solidFill>
                      <a:srgbClr val="FF0000"/>
                    </a:solidFill>
                  </a:rPr>
                  <a:t> :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1≤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400">
                        <a:latin typeface="Cambria Math" panose="02040503050406030204" pitchFamily="18" charset="0"/>
                      </a:rPr>
                      <m:t>≤1;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1≤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 sz="2400"/>
                  <a:t>.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0≤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400">
                        <a:latin typeface="Cambria Math" panose="02040503050406030204" pitchFamily="18" charset="0"/>
                      </a:rPr>
                      <m:t>≤1;0≤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 sz="2400"/>
                  <a:t>.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0≤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  <m:r>
                      <a:rPr lang="en-US" sz="2400">
                        <a:latin typeface="Cambria Math" panose="02040503050406030204" pitchFamily="18" charset="0"/>
                      </a:rPr>
                      <m:t>≤1;0≤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  <m:r>
                      <a:rPr lang="en-US" sz="2400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 sz="2400"/>
                  <a:t>.</a:t>
                </a:r>
              </a:p>
              <a:p>
                <a:pPr lvl="0"/>
                <a:r>
                  <a:rPr lang="en-US" sz="2400"/>
                  <a:t>Dùng điều kiện có nghiệm của phương trình cơ bản</a:t>
                </a:r>
              </a:p>
              <a:p>
                <a:pPr lvl="0"/>
                <a:r>
                  <a:rPr lang="en-US" sz="2400"/>
                  <a:t>Phương trình bậc hai: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/>
                  <a:t> </a:t>
                </a:r>
              </a:p>
              <a:p>
                <a:r>
                  <a:rPr lang="en-US" sz="2400"/>
                  <a:t>có nghiệm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400"/>
                  <a:t> khi và chỉ khi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≥0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≠0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1" y="2121408"/>
                <a:ext cx="10770414" cy="4542532"/>
              </a:xfrm>
              <a:prstGeom prst="rect">
                <a:avLst/>
              </a:prstGeom>
              <a:blipFill>
                <a:blip r:embed="rId3"/>
                <a:stretch>
                  <a:fillRect l="-1132" t="-18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58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1112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Tìm giá trị lớn nhất và và giá trị nhỏ nhất của hàm số lượng giác</a:t>
            </a:r>
            <a:endParaRPr lang="en-US" sz="3200" b="1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 b="1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2551" y="2121408"/>
                <a:ext cx="10770414" cy="454253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lvl="0"/>
                <a:r>
                  <a:rPr lang="en-US"/>
                  <a:t>Phương trình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/>
              </a:p>
              <a:p>
                <a:pPr lvl="0"/>
                <a:r>
                  <a:rPr lang="en-US"/>
                  <a:t> có nghiệm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/>
                  <a:t> khi và chi khi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/>
              </a:p>
              <a:p>
                <a:pPr lvl="0"/>
                <a:r>
                  <a:rPr lang="en-US"/>
                  <a:t>Nếu hàm số có dạng: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br>
                  <a:rPr lang="en-US"/>
                </a:br>
                <a:r>
                  <a:rPr lang="en-US"/>
                  <a:t> Ta tìm miền xác định của hàm số rồi quy đồng mẫu số,</a:t>
                </a:r>
              </a:p>
              <a:p>
                <a:pPr lvl="0"/>
                <a:r>
                  <a:rPr lang="en-US"/>
                  <a:t> đưa về phương trình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a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/>
              </a:p>
              <a:p>
                <a:pPr marL="0" lvl="0" indent="0">
                  <a:buNone/>
                </a:pPr>
                <a:endParaRPr lang="en-US"/>
              </a:p>
              <a:p>
                <a:pPr marL="0" indent="0">
                  <a:buNone/>
                </a:pPr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1" y="2121408"/>
                <a:ext cx="10770414" cy="4542532"/>
              </a:xfrm>
              <a:prstGeom prst="rect">
                <a:avLst/>
              </a:prstGeom>
              <a:blipFill>
                <a:blip r:embed="rId3"/>
                <a:stretch>
                  <a:fillRect l="-1302" t="-18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85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49117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T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l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ớ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 nh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t v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ỏ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t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ủ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 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: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491174"/>
              </a:xfrm>
              <a:prstGeom prst="rect">
                <a:avLst/>
              </a:prstGeom>
              <a:blipFill>
                <a:blip r:embed="rId2"/>
                <a:stretch>
                  <a:fillRect l="-1082" t="-445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0276" y="2993858"/>
                <a:ext cx="11838471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sz="2400"/>
                  <a:t>Ta có: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40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br>
                  <a:rPr lang="en-US" sz="2400"/>
                </a:br>
                <a:r>
                  <a:rPr lang="en-US" sz="2400"/>
                  <a:t>Vi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2400">
                        <a:latin typeface="Cambria Math" panose="02040503050406030204" pitchFamily="18" charset="0"/>
                      </a:rPr>
                      <m:t>≤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400">
                        <a:latin typeface="Cambria Math" panose="02040503050406030204" pitchFamily="18" charset="0"/>
                      </a:rPr>
                      <m:t>≤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2400">
                        <a:latin typeface="Cambria Math" panose="02040503050406030204" pitchFamily="18" charset="0"/>
                      </a:rPr>
                      <m:t>,∀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400"/>
                  <a:t> nên</a:t>
                </a:r>
                <a:br>
                  <a:rPr lang="en-US" sz="2400"/>
                </a:b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≤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,∀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sz="2400"/>
              </a:p>
              <a:p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⇒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func>
                    <m:r>
                      <a:rPr lang="en-US" sz="240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4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,∀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br>
                  <a:rPr lang="en-US" sz="2400"/>
                </a:br>
                <a:r>
                  <a:rPr lang="en-US" sz="2400"/>
                  <a:t>Do đó: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sz="24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76" y="2993858"/>
                <a:ext cx="11838471" cy="3716497"/>
              </a:xfrm>
              <a:prstGeom prst="rect">
                <a:avLst/>
              </a:prstGeom>
              <a:blipFill>
                <a:blip r:embed="rId4"/>
                <a:stretch>
                  <a:fillRect l="-617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33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49117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T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l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ớ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 nh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t v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ỏ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t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ủ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 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: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491174"/>
              </a:xfrm>
              <a:prstGeom prst="rect">
                <a:avLst/>
              </a:prstGeom>
              <a:blipFill>
                <a:blip r:embed="rId2"/>
                <a:stretch>
                  <a:fillRect l="-1082" t="-445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0276" y="2993858"/>
                <a:ext cx="11838471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>
                  <a:lnSpc>
                    <a:spcPts val="12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Bi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ế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 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đồ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>
                  <a:latin typeface="Georgia" panose="02040502050405020303" pitchFamily="18" charset="0"/>
                  <a:ea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m>
                      <m:mPr>
                        <m:plcHide m:val="on"/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/>
                        <m:e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⇔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𝑦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sin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𝑥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𝑦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cos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−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𝑦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=2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sin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cos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𝑥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+1</m:t>
                          </m:r>
                        </m:e>
                      </m:mr>
                      <m:mr>
                        <m:e/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 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⇔(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−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2)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sin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𝑥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+(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𝑦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+1)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cos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𝑥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=2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𝑦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+1</m:t>
                          </m:r>
                        </m:e>
                      </m:mr>
                    </m:m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76" y="2993858"/>
                <a:ext cx="11838471" cy="3716497"/>
              </a:xfrm>
              <a:prstGeom prst="rect">
                <a:avLst/>
              </a:prstGeom>
              <a:blipFill>
                <a:blip r:embed="rId4"/>
                <a:stretch>
                  <a:fillRect l="-1132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4620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49117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T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l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ớ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 nh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t v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ỏ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t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ủ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 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: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491174"/>
              </a:xfrm>
              <a:prstGeom prst="rect">
                <a:avLst/>
              </a:prstGeom>
              <a:blipFill>
                <a:blip r:embed="rId2"/>
                <a:stretch>
                  <a:fillRect l="-1082" t="-445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0276" y="2993858"/>
                <a:ext cx="11838471" cy="378401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r>
                  <a:rPr lang="en-US" sz="2800"/>
                  <a:t>Điều kiện để phương trình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/>
                  <a:t> có nghiệm</a:t>
                </a:r>
              </a:p>
              <a:p>
                <a:r>
                  <a:rPr lang="en-US" sz="280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/>
                  <a:t> là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</a:rPr>
                      <m:t>+(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+1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</a:rPr>
                      <m:t>≥(2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+1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</a:rPr>
                      <m:t>⇔2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4≤0</m:t>
                    </m:r>
                  </m:oMath>
                </a14:m>
                <a:endParaRPr lang="en-US" sz="280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17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3+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17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/>
              </a:p>
              <a:p>
                <a:r>
                  <a:rPr lang="en-US" sz="2800"/>
                  <a:t>Kết luận: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max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ℝ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</a:rPr>
                      <m:t> 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3+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17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;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min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ℝ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</a:rPr>
                      <m:t> 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17</m:t>
                            </m:r>
                          </m:e>
                        </m:rad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/>
              </a:p>
              <a:p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76" y="2993858"/>
                <a:ext cx="11838471" cy="3784013"/>
              </a:xfrm>
              <a:prstGeom prst="rect">
                <a:avLst/>
              </a:prstGeom>
              <a:blipFill>
                <a:blip r:embed="rId4"/>
                <a:stretch>
                  <a:fillRect l="-874" t="-208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6941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78992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T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gi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l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ớ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t, gi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ỏ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t c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ủ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a 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:</a:t>
                </a:r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+1</m:t>
                    </m:r>
                  </m:oMath>
                </a14:m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;</a:t>
                </a:r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+1</m:t>
                        </m:r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3</m:t>
                    </m:r>
                  </m:oMath>
                </a14:m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789920"/>
              </a:xfrm>
              <a:prstGeom prst="rect">
                <a:avLst/>
              </a:prstGeom>
              <a:blipFill>
                <a:blip r:embed="rId2"/>
                <a:stretch>
                  <a:fillRect l="-1082" t="-3716" b="-945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0276" y="3304034"/>
                <a:ext cx="11838471" cy="347383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a) Ta có: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1≤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≤1⇒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2≤2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1≤2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+1≤3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76" y="3304034"/>
                <a:ext cx="11838471" cy="3473838"/>
              </a:xfrm>
              <a:prstGeom prst="rect">
                <a:avLst/>
              </a:prstGeom>
              <a:blipFill>
                <a:blip r:embed="rId4"/>
                <a:stretch>
                  <a:fillRect l="-1132" t="-227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1016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1 : Tìm tập xác đ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ị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nh của hàm số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2551" y="1674716"/>
                <a:ext cx="10770414" cy="476266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lvl="0"/>
                <a:r>
                  <a:rPr lang="en-US"/>
                  <a:t>Hàm số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/>
                  <a:t> xác định trên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/>
                  <a:t> và tập giá trị của nó là: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1≤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≤1;</m:t>
                    </m:r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box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1≤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/>
                  <a:t>.</a:t>
                </a:r>
                <a:br>
                  <a:rPr lang="en-US"/>
                </a:br>
                <a:r>
                  <a:rPr lang="en-US"/>
                  <a:t>Như vậy,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u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</m:d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)]</m:t>
                    </m:r>
                  </m:oMath>
                </a14:m>
                <a:r>
                  <a:rPr lang="en-US"/>
                  <a:t> xác định khi và chỉ khi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xác định.</a:t>
                </a:r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có nghĩa khi và chỉ khi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xác định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/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có nghĩa khi và chỉ khi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xác định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/>
                  <a:t>.</a:t>
                </a: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1" y="1674716"/>
                <a:ext cx="10770414" cy="4762660"/>
              </a:xfrm>
              <a:prstGeom prst="rect">
                <a:avLst/>
              </a:prstGeom>
              <a:blipFill>
                <a:blip r:embed="rId3"/>
                <a:stretch>
                  <a:fillRect l="-1302" t="-1793" r="-1641" b="-16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738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78992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T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gi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l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ớ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t, gi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ỏ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t c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ủ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a 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:</a:t>
                </a:r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1</m:t>
                    </m:r>
                  </m:oMath>
                </a14:m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;</a:t>
                </a:r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3</m:t>
                    </m:r>
                  </m:oMath>
                </a14:m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789920"/>
              </a:xfrm>
              <a:prstGeom prst="rect">
                <a:avLst/>
              </a:prstGeom>
              <a:blipFill>
                <a:blip r:embed="rId2"/>
                <a:stretch>
                  <a:fillRect l="-1082" t="-3716" b="-945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0276" y="3304034"/>
                <a:ext cx="11838471" cy="347383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Hay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/>
                  <a:t>. Suy ra:</a:t>
                </a:r>
              </a:p>
              <a:p>
                <a14:m>
                  <m:oMath xmlns:m="http://schemas.openxmlformats.org/officeDocument/2006/math">
                    <m:m>
                      <m:mPr>
                        <m:plcHide m:val="on"/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/>
                        <m:e>
                          <m:r>
                            <m:rPr>
                              <m:nor/>
                            </m:rPr>
                            <a:rPr lang="en-US" i="1"/>
                            <m:t> </m:t>
                          </m:r>
                          <m:r>
                            <m:rPr>
                              <m:nor/>
                            </m:rPr>
                            <a:rPr lang="en-US"/>
                            <m:t>Maxy</m:t>
                          </m:r>
                          <m:r>
                            <m:rPr>
                              <m:nor/>
                            </m:rPr>
                            <a:rPr lang="en-US" i="1"/>
                            <m:t> 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3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khi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⇔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mr>
                      <m:mr>
                        <m:e/>
                        <m:e>
                          <m:r>
                            <m:rPr>
                              <m:nor/>
                            </m:rPr>
                            <a:rPr lang="en-US" i="1"/>
                            <m:t> </m:t>
                          </m:r>
                          <m:r>
                            <m:rPr>
                              <m:nor/>
                            </m:rPr>
                            <a:rPr lang="en-US"/>
                            <m:t>Miny</m:t>
                          </m:r>
                          <m:r>
                            <m:rPr>
                              <m:nor/>
                            </m:rPr>
                            <a:rPr lang="en-US" i="1"/>
                            <m:t> 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khi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en-US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⇔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mr>
                    </m:m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76" y="3304034"/>
                <a:ext cx="11838471" cy="3473838"/>
              </a:xfrm>
              <a:prstGeom prst="rect">
                <a:avLst/>
              </a:prstGeom>
              <a:blipFill>
                <a:blip r:embed="rId4"/>
                <a:stretch>
                  <a:fillRect l="-1132" t="-227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0335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78992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T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gi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l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ớ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t, gi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ỏ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t c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ủ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a 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:</a:t>
                </a:r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+1</m:t>
                    </m:r>
                  </m:oMath>
                </a14:m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;</a:t>
                </a:r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+1</m:t>
                        </m:r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3</m:t>
                    </m:r>
                  </m:oMath>
                </a14:m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789920"/>
              </a:xfrm>
              <a:prstGeom prst="rect">
                <a:avLst/>
              </a:prstGeom>
              <a:blipFill>
                <a:blip r:embed="rId2"/>
                <a:stretch>
                  <a:fillRect l="-1082" t="-3716" b="-945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0276" y="3304034"/>
                <a:ext cx="11838471" cy="347383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b</a:t>
                </a:r>
                <a:r>
                  <a:rPr lang="en-US" sz="2800"/>
                  <a:t>) Ta có:</a:t>
                </a:r>
              </a:p>
              <a:p>
                <a14:m>
                  <m:oMath xmlns:m="http://schemas.openxmlformats.org/officeDocument/2006/math">
                    <m:m>
                      <m:mPr>
                        <m:plcHide m:val="on"/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1≤</m:t>
                          </m:r>
                          <m:func>
                            <m:func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≤1⇒0≤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+1≤2⇒0≤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rad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≤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mr>
                      <m:mr>
                        <m:e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⇒0≤2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rad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≤2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3≤2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ra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3≤2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mr>
                    </m:m>
                  </m:oMath>
                </a14:m>
                <a:endParaRPr lang="en-US" sz="2400"/>
              </a:p>
              <a:p>
                <a:r>
                  <a:rPr lang="en-US" sz="2400"/>
                  <a:t>Hay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3≤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≤2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400"/>
                  <a:t> Suy ra</a:t>
                </a:r>
              </a:p>
              <a:p>
                <a14:m>
                  <m:oMath xmlns:m="http://schemas.openxmlformats.org/officeDocument/2006/math">
                    <m:m>
                      <m:mPr>
                        <m:plcHide m:val="on"/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/>
                        <m:e>
                          <m:r>
                            <m:rPr>
                              <m:nor/>
                            </m:rPr>
                            <a:rPr lang="en-US" sz="2400" i="1"/>
                            <m:t> </m:t>
                          </m:r>
                          <m:r>
                            <m:rPr>
                              <m:nor/>
                            </m:rPr>
                            <a:rPr lang="en-US" sz="2400"/>
                            <m:t>Maxy</m:t>
                          </m:r>
                          <m:r>
                            <m:rPr>
                              <m:nor/>
                            </m:rPr>
                            <a:rPr lang="en-US" sz="2400" i="1"/>
                            <m:t> 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=2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khi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=1⇔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mr>
                      <m:mr>
                        <m:e/>
                        <m:e>
                          <m:r>
                            <m:rPr>
                              <m:nor/>
                            </m:rPr>
                            <a:rPr lang="en-US" sz="2400" i="1"/>
                            <m:t> </m:t>
                          </m:r>
                          <m:r>
                            <m:rPr>
                              <m:nor/>
                            </m:rPr>
                            <a:rPr lang="en-US" sz="2400"/>
                            <m:t>Miny</m:t>
                          </m:r>
                          <m:r>
                            <m:rPr>
                              <m:nor/>
                            </m:rPr>
                            <a:rPr lang="en-US" sz="2400" i="1"/>
                            <m:t> 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khi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=0⇔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mr>
                    </m:m>
                  </m:oMath>
                </a14:m>
                <a:endParaRPr lang="en-US" sz="2400"/>
              </a:p>
              <a:p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76" y="3304034"/>
                <a:ext cx="11838471" cy="3473838"/>
              </a:xfrm>
              <a:prstGeom prst="rect">
                <a:avLst/>
              </a:prstGeom>
              <a:blipFill>
                <a:blip r:embed="rId4"/>
                <a:stretch>
                  <a:fillRect l="-1132" t="-227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742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Chứng minh hàm số tuần hoàn và xác định chu kỳ của nó 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2551" y="1674716"/>
                <a:ext cx="10770414" cy="393563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Muốn chứng minh hàm số tuần hoàn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tuần hoàn ta thực hiện theo các bước sau:</a:t>
                </a:r>
              </a:p>
              <a:p>
                <a:pPr lvl="0"/>
                <a:r>
                  <a:rPr lang="en-US"/>
                  <a:t>Xét hàm số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, tập xác định là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endParaRPr lang="en-US"/>
              </a:p>
              <a:p>
                <a:pPr lvl="0"/>
                <a:r>
                  <a:rPr lang="en-US"/>
                  <a:t>Với mọi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/>
                  <a:t>, ta có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/>
                  <a:t>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/>
                  <a:t> (1).</a:t>
                </a:r>
              </a:p>
              <a:p>
                <a:pPr lvl="0"/>
                <a:r>
                  <a:rPr lang="en-US"/>
                  <a:t> Chỉ ra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(2)</a:t>
                </a:r>
                <a:br>
                  <a:rPr lang="en-US"/>
                </a:br>
                <a:r>
                  <a:rPr lang="en-US"/>
                  <a:t>Vậy hàm số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tuần hoàn</a:t>
                </a:r>
              </a:p>
              <a:p>
                <a:pPr marL="0" lvl="0" indent="0">
                  <a:buNone/>
                </a:pPr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1" y="1674716"/>
                <a:ext cx="10770414" cy="3935637"/>
              </a:xfrm>
              <a:prstGeom prst="rect">
                <a:avLst/>
              </a:prstGeom>
              <a:blipFill>
                <a:blip r:embed="rId3"/>
                <a:stretch>
                  <a:fillRect l="-1302" t="-2171" b="-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92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Chứng minh hàm số tuần hoàn và xác định chu kỳ của nó 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2551" y="1674716"/>
                <a:ext cx="10770414" cy="476266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lvl="0"/>
                <a:r>
                  <a:rPr lang="en-US"/>
                  <a:t>Chứng minh hàm tuần hoàn với chu kỳ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/>
              </a:p>
              <a:p>
                <a:pPr marL="0" lvl="0" indent="0">
                  <a:buNone/>
                </a:pPr>
                <a:br>
                  <a:rPr lang="en-US"/>
                </a:br>
                <a:r>
                  <a:rPr lang="en-US"/>
                  <a:t>  Tiếp tục, ta đi chứng minh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/>
                  <a:t> là chu kỳ của </a:t>
                </a:r>
              </a:p>
              <a:p>
                <a:pPr lvl="0"/>
                <a:r>
                  <a:rPr lang="en-US"/>
                  <a:t>hàm số tức chứng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minh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/>
                  <a:t> là số dương nhỏ nhất</a:t>
                </a:r>
              </a:p>
              <a:p>
                <a:pPr lvl="0"/>
                <a:r>
                  <a:rPr lang="en-US"/>
                  <a:t> thỏa (1) và (2). Giả sử có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/>
                  <a:t> sao cho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0&lt;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/>
              </a:p>
              <a:p>
                <a:pPr lvl="0"/>
                <a:r>
                  <a:rPr lang="en-US"/>
                  <a:t> thỏa mãn tính chất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⇔…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mâu thuẫn với giả thiết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0&lt;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/>
                  <a:t>.</a:t>
                </a:r>
                <a:br>
                  <a:rPr lang="en-US"/>
                </a:br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1" y="1674716"/>
                <a:ext cx="10770414" cy="4762660"/>
              </a:xfrm>
              <a:prstGeom prst="rect">
                <a:avLst/>
              </a:prstGeom>
              <a:blipFill>
                <a:blip r:embed="rId3"/>
                <a:stretch>
                  <a:fillRect l="-1302" t="-1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695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Chứng minh hàm số tuần hoàn và xác định chu kỳ của nó 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2551" y="1674716"/>
                <a:ext cx="10770414" cy="476266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lvl="0"/>
                <a:r>
                  <a:rPr lang="en-US"/>
                  <a:t>Mâu thuẫn này chứng tỏ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/>
                  <a:t> là số dương nhỏ nhất thỏa (2). </a:t>
                </a:r>
              </a:p>
              <a:p>
                <a:pPr lvl="0"/>
                <a:r>
                  <a:rPr lang="en-US"/>
                  <a:t>Vậy hàm số tuần hoàn với chu kỳ cơ sở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/>
                  <a:t> Một số nhận xét:</a:t>
                </a:r>
                <a:br>
                  <a:rPr lang="en-US"/>
                </a:br>
                <a:r>
                  <a:rPr lang="en-US"/>
                  <a:t>Hàm số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 tuần hoàn chu kỳ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/>
                  <a:t>. </a:t>
                </a:r>
              </a:p>
              <a:p>
                <a:pPr lvl="0"/>
                <a:r>
                  <a:rPr lang="en-US"/>
                  <a:t>Từ đó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𝑎𝑥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có chu kỳ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|</m:t>
                        </m:r>
                      </m:den>
                    </m:f>
                  </m:oMath>
                </a14:m>
                <a:endParaRPr lang="en-US"/>
              </a:p>
              <a:p>
                <a:pPr lvl="0"/>
                <a:r>
                  <a:rPr lang="en-US"/>
                  <a:t>Hàm số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cotx</m:t>
                    </m:r>
                  </m:oMath>
                </a14:m>
                <a:r>
                  <a:rPr lang="en-US"/>
                  <a:t> tuần hoàn chu kỳ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/>
                  <a:t>. </a:t>
                </a:r>
              </a:p>
              <a:p>
                <a:pPr lvl="0"/>
                <a:r>
                  <a:rPr lang="en-US"/>
                  <a:t>Từ đó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có chu kỳ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|</m:t>
                        </m:r>
                      </m:den>
                    </m:f>
                  </m:oMath>
                </a14:m>
                <a:endParaRPr lang="en-US"/>
              </a:p>
              <a:p>
                <a:pPr marL="0" indent="0">
                  <a:buNone/>
                </a:pPr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1" y="1674716"/>
                <a:ext cx="10770414" cy="4762660"/>
              </a:xfrm>
              <a:prstGeom prst="rect">
                <a:avLst/>
              </a:prstGeom>
              <a:blipFill>
                <a:blip r:embed="rId3"/>
                <a:stretch>
                  <a:fillRect l="-1302" t="-1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59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Chứng minh hàm số tuần hoàn và xác định chu kỳ của nó 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2551" y="1674716"/>
                <a:ext cx="10770414" cy="498922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sz="2800">
                    <a:solidFill>
                      <a:srgbClr val="FF0000"/>
                    </a:solidFill>
                  </a:rPr>
                  <a:t>Chú ý :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nor/>
                      </m:rPr>
                      <a:rPr lang="en-US" sz="2800"/>
                      <m:t>c</m:t>
                    </m:r>
                    <m:r>
                      <m:rPr>
                        <m:nor/>
                      </m:rPr>
                      <a:rPr lang="en-US" sz="2800"/>
                      <m:t>ó </m:t>
                    </m:r>
                    <m:r>
                      <m:rPr>
                        <m:nor/>
                      </m:rPr>
                      <a:rPr lang="en-US" sz="2800"/>
                      <m:t>chu</m:t>
                    </m:r>
                    <m:r>
                      <m:rPr>
                        <m:nor/>
                      </m:rPr>
                      <a:rPr lang="en-US" sz="2800"/>
                      <m:t> </m:t>
                    </m:r>
                    <m:r>
                      <m:rPr>
                        <m:nor/>
                      </m:rPr>
                      <a:rPr lang="en-US" sz="2800"/>
                      <m:t>k</m:t>
                    </m:r>
                    <m:r>
                      <m:rPr>
                        <m:nor/>
                      </m:rPr>
                      <a:rPr lang="en-US" sz="2800"/>
                      <m:t>ỳ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</a:rPr>
                      <m:t>;</m:t>
                    </m:r>
                    <m:box>
                      <m:box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box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r>
                      <m:rPr>
                        <m:nor/>
                      </m:rPr>
                      <a:rPr lang="en-US" sz="2800"/>
                      <m:t>c</m:t>
                    </m:r>
                    <m:r>
                      <m:rPr>
                        <m:nor/>
                      </m:rPr>
                      <a:rPr lang="en-US" sz="2800"/>
                      <m:t>ó </m:t>
                    </m:r>
                    <m:r>
                      <m:rPr>
                        <m:nor/>
                      </m:rPr>
                      <a:rPr lang="en-US" sz="2800"/>
                      <m:t>chu</m:t>
                    </m:r>
                    <m:r>
                      <m:rPr>
                        <m:nor/>
                      </m:rPr>
                      <a:rPr lang="en-US" sz="2800"/>
                      <m:t> </m:t>
                    </m:r>
                    <m:r>
                      <m:rPr>
                        <m:nor/>
                      </m:rPr>
                      <a:rPr lang="en-US" sz="2800"/>
                      <m:t>k</m:t>
                    </m:r>
                    <m:r>
                      <m:rPr>
                        <m:nor/>
                      </m:rPr>
                      <a:rPr lang="en-US" sz="2800"/>
                      <m:t>ỳ</m:t>
                    </m:r>
                    <m:r>
                      <m:rPr>
                        <m:nor/>
                      </m:rPr>
                      <a:rPr lang="en-US" sz="2800" i="1"/>
                      <m:t>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800"/>
              </a:p>
              <a:p>
                <a:r>
                  <a:rPr lang="en-US" sz="2800"/>
                  <a:t>Thì hàm số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)±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</a:t>
                </a:r>
              </a:p>
              <a:p>
                <a:r>
                  <a:rPr lang="en-US" sz="2800"/>
                  <a:t>có chu kỳ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/>
                  <a:t> là bội chung nhỏ nhất của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/>
                  <a:t> và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Các dấu hiệu nhận biết hàm số không tuần hoàn</a:t>
                </a:r>
              </a:p>
              <a:p>
                <a:r>
                  <a:rPr lang="en-US" sz="2800"/>
                  <a:t>Hàm số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không tuần hoàn</a:t>
                </a:r>
              </a:p>
              <a:p>
                <a:r>
                  <a:rPr lang="en-US" sz="2800"/>
                  <a:t> khi một trong các điều kiện sau vi phạm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1" y="1674716"/>
                <a:ext cx="10770414" cy="4989224"/>
              </a:xfrm>
              <a:prstGeom prst="rect">
                <a:avLst/>
              </a:prstGeom>
              <a:blipFill>
                <a:blip r:embed="rId3"/>
                <a:stretch>
                  <a:fillRect l="-1019" t="-17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707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Chứng minh hàm số tuần hoàn và xác định chu kỳ của nó 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2551" y="1674716"/>
                <a:ext cx="10770414" cy="498922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lvl="0"/>
                <a:r>
                  <a:rPr lang="en-US"/>
                  <a:t>Tập xác định của hàm số là tập hữu hạn</a:t>
                </a:r>
              </a:p>
              <a:p>
                <a:pPr lvl="0"/>
                <a:r>
                  <a:rPr lang="en-US"/>
                  <a:t>Tồn tại số a sao cho hàm số không xác định với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/>
                  <a:t> hoặc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endParaRPr lang="en-US"/>
              </a:p>
              <a:p>
                <a:pPr lvl="0"/>
                <a:r>
                  <a:rPr lang="en-US"/>
                  <a:t>Phương trình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/>
                  <a:t> có vô số nghiệm hữu hạn</a:t>
                </a:r>
              </a:p>
              <a:p>
                <a:pPr lvl="0"/>
                <a:r>
                  <a:rPr lang="en-US"/>
                  <a:t>Phương trình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/>
                  <a:t> có vô số nghiệm sắp thứ tự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endParaRPr lang="en-US"/>
              </a:p>
              <a:p>
                <a:pPr lvl="0"/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&lt;…</m:t>
                    </m:r>
                  </m:oMath>
                </a14:m>
                <a:r>
                  <a:rPr lang="en-US"/>
                  <a:t> mà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US"/>
                  <a:t> hay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1" y="1674716"/>
                <a:ext cx="10770414" cy="4989224"/>
              </a:xfrm>
              <a:prstGeom prst="rect">
                <a:avLst/>
              </a:prstGeom>
              <a:blipFill>
                <a:blip r:embed="rId3"/>
                <a:stretch>
                  <a:fillRect l="-1302" t="-17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504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2230155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Ch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ứ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minh r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ằ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c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c 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sau l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ữ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tu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ầ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 ho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 v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ớ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i chu k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ỳ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c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ở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T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𝑓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</m:oMath>
                </a14:m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;</a:t>
                </a:r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𝑓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tan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box>
                      <m:box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</m:t>
                        </m:r>
                      </m:e>
                    </m:box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2230155"/>
              </a:xfrm>
              <a:prstGeom prst="rect">
                <a:avLst/>
              </a:prstGeom>
              <a:blipFill>
                <a:blip r:embed="rId2"/>
                <a:stretch>
                  <a:fillRect l="-1082" t="-2989" r="-155" b="-135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0215" y="3744267"/>
                <a:ext cx="11838471" cy="303360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a) Ta có 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),∀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/>
                  <a:t>.</a:t>
                </a:r>
                <a:br>
                  <a:rPr lang="en-US"/>
                </a:br>
                <a:r>
                  <a:rPr lang="en-US"/>
                  <a:t>Giả sử có số thực dương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/>
                  <a:t> thỏa</a:t>
                </a:r>
              </a:p>
              <a:p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</m:d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,∀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/>
                  <a:t> (*)</a:t>
                </a:r>
                <a:br>
                  <a:rPr lang="en-US"/>
                </a:br>
                <a:r>
                  <a:rPr lang="en-US"/>
                  <a:t>Cho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VT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</m:d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&lt;1;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15" y="3744267"/>
                <a:ext cx="11838471" cy="3033604"/>
              </a:xfrm>
              <a:prstGeom prst="rect">
                <a:avLst/>
              </a:prstGeom>
              <a:blipFill>
                <a:blip r:embed="rId4"/>
                <a:stretch>
                  <a:fillRect l="-1132" t="-260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65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2230155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Ch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ứ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minh r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ằ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c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c 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sau l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ữ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tu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ầ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 ho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 v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ớ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i chu k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ỳ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c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ở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T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𝑓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</m:oMath>
                </a14:m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;</a:t>
                </a:r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𝑓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tan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box>
                      <m:box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</m:t>
                        </m:r>
                      </m:e>
                    </m:box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2230155"/>
              </a:xfrm>
              <a:prstGeom prst="rect">
                <a:avLst/>
              </a:prstGeom>
              <a:blipFill>
                <a:blip r:embed="rId2"/>
                <a:stretch>
                  <a:fillRect l="-1082" t="-2989" r="-155" b="-135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0215" y="3744267"/>
                <a:ext cx="11838471" cy="303360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VP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br>
                  <a:rPr lang="en-US"/>
                </a:b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⇒(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không xảy ra với mọi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/>
                  <a:t>. </a:t>
                </a:r>
              </a:p>
              <a:p>
                <a:r>
                  <a:rPr lang="en-US"/>
                  <a:t>Vậy hàm số đã cho tuần hoàn với chu kỳ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15" y="3744267"/>
                <a:ext cx="11838471" cy="3033604"/>
              </a:xfrm>
              <a:prstGeom prst="rect">
                <a:avLst/>
              </a:prstGeom>
              <a:blipFill>
                <a:blip r:embed="rId4"/>
                <a:stretch>
                  <a:fillRect l="-1132" t="-260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3673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2230155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Ch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ứ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minh r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ằ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c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c 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sau l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ữ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tu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ầ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 ho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 v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ớ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i chu k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ỳ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c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ở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T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𝑓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</m:oMath>
                </a14:m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;</a:t>
                </a:r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𝑓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tan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box>
                      <m:box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</m:t>
                        </m:r>
                      </m:e>
                    </m:box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2230155"/>
              </a:xfrm>
              <a:prstGeom prst="rect">
                <a:avLst/>
              </a:prstGeom>
              <a:blipFill>
                <a:blip r:embed="rId2"/>
                <a:stretch>
                  <a:fillRect l="-1082" t="-2989" r="-155" b="-135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0215" y="3744267"/>
                <a:ext cx="11838471" cy="303360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b) Ta có 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,∀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Giả sử có số thực dương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 thỏa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+2 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</m:d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,∀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/>
                  <a:t> (**)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15" y="3744267"/>
                <a:ext cx="11838471" cy="3033604"/>
              </a:xfrm>
              <a:prstGeom prst="rect">
                <a:avLst/>
              </a:prstGeom>
              <a:blipFill>
                <a:blip r:embed="rId4"/>
                <a:stretch>
                  <a:fillRect l="-1132" t="-260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7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36C7011-BC26-4026-990F-B54AD1BF9B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491214"/>
                <a:ext cx="11813836" cy="149117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Xét tính tuần hoàn của hàm số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/>
                  <a:t> và hàm số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/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36C7011-BC26-4026-990F-B54AD1BF9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491214"/>
                <a:ext cx="11813836" cy="1491174"/>
              </a:xfrm>
              <a:prstGeom prst="rect">
                <a:avLst/>
              </a:prstGeom>
              <a:blipFill>
                <a:blip r:embed="rId2"/>
                <a:stretch>
                  <a:fillRect l="-1134" t="-528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2975951"/>
                <a:ext cx="11813836" cy="3338853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 </a:t>
                </a:r>
                <a:endParaRPr lang="en-US">
                  <a:solidFill>
                    <a:srgbClr val="0000FF"/>
                  </a:solidFill>
                </a:endParaRPr>
              </a:p>
              <a:p>
                <a:r>
                  <a:rPr lang="en-US"/>
                  <a:t>Ta có: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với mọi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/>
                  <a:t>;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m:rPr>
                        <m:nor/>
                      </m:rPr>
                      <a:rPr lang="en-US"/>
                      <m:t>  </m:t>
                    </m:r>
                  </m:oMath>
                </a14:m>
                <a:r>
                  <a:rPr lang="en-US"/>
                  <a:t>với mọi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Do đó hàm số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/>
                  <a:t> và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/>
                  <a:t> là các hàm số tuần hoàn.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2975951"/>
                <a:ext cx="11813836" cy="3338853"/>
              </a:xfrm>
              <a:prstGeom prst="rect">
                <a:avLst/>
              </a:prstGeom>
              <a:blipFill>
                <a:blip r:embed="rId4"/>
                <a:stretch>
                  <a:fillRect l="-1187" t="-401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5931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2230155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Ch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ứ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minh r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ằ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c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c 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sau l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nh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ữ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ng h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tu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ầ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 ho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n v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ớ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i chu k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ỳ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c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ơ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s</a:t>
                </a:r>
                <a:r>
                  <a:rPr lang="en-US" sz="2800">
                    <a:latin typeface="Calibri" panose="020F0502020204030204" pitchFamily="34" charset="0"/>
                    <a:ea typeface="Calibri" panose="020F0502020204030204" pitchFamily="34" charset="0"/>
                  </a:rPr>
                  <a:t>ở</a:t>
                </a: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T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𝑓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</m:oMath>
                </a14:m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;</a:t>
                </a:r>
                <a:b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 sz="2800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𝑓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tan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box>
                      <m:box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</m:t>
                        </m:r>
                      </m:e>
                    </m:box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2230155"/>
              </a:xfrm>
              <a:prstGeom prst="rect">
                <a:avLst/>
              </a:prstGeom>
              <a:blipFill>
                <a:blip r:embed="rId2"/>
                <a:stretch>
                  <a:fillRect l="-1082" t="-2989" r="-155" b="-135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0215" y="3744267"/>
                <a:ext cx="11838471" cy="303360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⇒(</m:t>
                    </m:r>
                  </m:oMath>
                </a14:m>
                <a:r>
                  <a:rPr lang="en-US"/>
                  <a:t> *) không xảy ra với mọi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/>
                  <a:t>. </a:t>
                </a:r>
              </a:p>
              <a:p>
                <a:r>
                  <a:rPr lang="en-US"/>
                  <a:t>Vậy hàm số đã cho tuần hoàn với chu kỳ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15" y="3744267"/>
                <a:ext cx="11838471" cy="3033604"/>
              </a:xfrm>
              <a:prstGeom prst="rect">
                <a:avLst/>
              </a:prstGeom>
              <a:blipFill>
                <a:blip r:embed="rId4"/>
                <a:stretch>
                  <a:fillRect l="-1132" t="-260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7037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0903" y="1514112"/>
                <a:ext cx="11813836" cy="1578945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Xét tính tuần hoàn và tìm chu kỳ cơ sở (nếu có) của các hàm số sau</a:t>
                </a:r>
              </a:p>
              <a:p>
                <a:pPr marL="0" indent="0">
                  <a:buNone/>
                </a:pPr>
                <a:r>
                  <a:rPr lang="en-US" sz="2800"/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br>
                  <a:rPr lang="en-US" sz="2800"/>
                </a:br>
                <a:r>
                  <a:rPr lang="en-US" sz="2800"/>
                  <a:t>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sz="2800"/>
                  <a:t>.</a:t>
                </a:r>
                <a:br>
                  <a:rPr lang="en-US" sz="2800"/>
                </a:br>
                <a:r>
                  <a:rPr lang="en-US"/>
                  <a:t> </a:t>
                </a: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03" y="1514112"/>
                <a:ext cx="11813836" cy="1578945"/>
              </a:xfrm>
              <a:prstGeom prst="rect">
                <a:avLst/>
              </a:prstGeom>
              <a:blipFill>
                <a:blip r:embed="rId2"/>
                <a:stretch>
                  <a:fillRect l="-1134" t="-8046" b="-114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585" y="3191918"/>
                <a:ext cx="11838471" cy="279718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lvl="0"/>
                <a:r>
                  <a:rPr lang="en-US"/>
                  <a:t>a) Hàm số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/>
                  <a:t> không tuần hoàn vì</a:t>
                </a:r>
              </a:p>
              <a:p>
                <a:r>
                  <a:rPr lang="en-US"/>
                  <a:t> khoảng cách giữa các nghiệm (không điểm) liên tiếp của nó dần tới 0</a:t>
                </a:r>
              </a:p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+1)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ra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k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→0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khi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85" y="3191918"/>
                <a:ext cx="11838471" cy="2797184"/>
              </a:xfrm>
              <a:prstGeom prst="rect">
                <a:avLst/>
              </a:prstGeom>
              <a:blipFill>
                <a:blip r:embed="rId4"/>
                <a:stretch>
                  <a:fillRect l="-1132" t="-2826" r="-82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9516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0903" y="1445905"/>
                <a:ext cx="11813836" cy="1591493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/>
                  <a:t>Xét tính tuần hoàn và tìm chu kỳ cơ sở (nếu có) của các hàm số sau</a:t>
                </a:r>
              </a:p>
              <a:p>
                <a:pPr marL="0" indent="0">
                  <a:buNone/>
                </a:pPr>
                <a:r>
                  <a:rPr lang="en-US" sz="2800"/>
                  <a:t>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br>
                  <a:rPr lang="en-US" sz="2800"/>
                </a:br>
                <a:r>
                  <a:rPr lang="en-US" sz="2800"/>
                  <a:t>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sz="2800"/>
                  <a:t>.</a:t>
                </a:r>
                <a:br>
                  <a:rPr lang="en-US" sz="2800"/>
                </a:br>
                <a:r>
                  <a:rPr lang="en-US"/>
                  <a:t> </a:t>
                </a: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03" y="1445905"/>
                <a:ext cx="11813836" cy="1591493"/>
              </a:xfrm>
              <a:prstGeom prst="rect">
                <a:avLst/>
              </a:prstGeom>
              <a:blipFill>
                <a:blip r:embed="rId2"/>
                <a:stretch>
                  <a:fillRect l="-1134" t="-7985" b="-38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585" y="3094197"/>
                <a:ext cx="11838471" cy="2871489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b) Hàm số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rad>
                  </m:oMath>
                </a14:m>
                <a:r>
                  <a:rPr lang="en-US"/>
                  <a:t> không tuần hoàn vì </a:t>
                </a:r>
              </a:p>
              <a:p>
                <a:r>
                  <a:rPr lang="en-US"/>
                  <a:t>khoảng cách giữa các nghiệm (không điểm) </a:t>
                </a:r>
              </a:p>
              <a:p>
                <a:r>
                  <a:rPr lang="en-US"/>
                  <a:t>liên tiếp của nó dần tới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+∞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+1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→∞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nor/>
                      </m:rPr>
                      <a:rPr lang="en-US"/>
                      <m:t>khi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85" y="3094197"/>
                <a:ext cx="11838471" cy="2871489"/>
              </a:xfrm>
              <a:prstGeom prst="rect">
                <a:avLst/>
              </a:prstGeom>
              <a:blipFill>
                <a:blip r:embed="rId4"/>
                <a:stretch>
                  <a:fillRect l="-1132" t="-274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576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1367308"/>
                <a:ext cx="11813836" cy="2190246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  T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t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ậ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p x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đị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ủ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sau: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    a)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     b)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⁡3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⁡3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1367308"/>
                <a:ext cx="11813836" cy="2190246"/>
              </a:xfrm>
              <a:prstGeom prst="rect">
                <a:avLst/>
              </a:prstGeom>
              <a:blipFill>
                <a:blip r:embed="rId2"/>
                <a:stretch>
                  <a:fillRect l="-1082" t="-359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6764" y="3584851"/>
                <a:ext cx="11838471" cy="3193019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1"/>
                      <m:t> </m:t>
                    </m:r>
                    <m:r>
                      <m:rPr>
                        <m:nor/>
                      </m:rPr>
                      <a:rPr lang="en-US"/>
                      <m:t>a</m:t>
                    </m:r>
                    <m:r>
                      <m:rPr>
                        <m:nor/>
                      </m:rPr>
                      <a:rPr lang="en-US"/>
                      <m:t>) </m:t>
                    </m:r>
                    <m:r>
                      <m:rPr>
                        <m:nor/>
                      </m:rPr>
                      <a:rPr lang="en-US"/>
                      <m:t>H</m:t>
                    </m:r>
                    <m:r>
                      <m:rPr>
                        <m:nor/>
                      </m:rPr>
                      <a:rPr lang="en-US"/>
                      <m:t>à</m:t>
                    </m:r>
                    <m:r>
                      <m:rPr>
                        <m:nor/>
                      </m:rPr>
                      <a:rPr lang="en-US"/>
                      <m:t>m</m:t>
                    </m:r>
                    <m:r>
                      <m:rPr>
                        <m:nor/>
                      </m:rPr>
                      <a:rPr lang="en-US"/>
                      <m:t> </m:t>
                    </m:r>
                    <m:r>
                      <m:rPr>
                        <m:nor/>
                      </m:rPr>
                      <a:rPr lang="en-US"/>
                      <m:t>s</m:t>
                    </m:r>
                    <m:r>
                      <m:rPr>
                        <m:nor/>
                      </m:rPr>
                      <a:rPr lang="en-US"/>
                      <m:t>ố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den>
                    </m:f>
                    <m:r>
                      <m:rPr>
                        <m:nor/>
                      </m:rPr>
                      <a:rPr lang="en-US"/>
                      <m:t> </m:t>
                    </m:r>
                    <m:r>
                      <m:rPr>
                        <m:nor/>
                      </m:rPr>
                      <a:rPr lang="en-US"/>
                      <m:t>x</m:t>
                    </m:r>
                    <m:r>
                      <m:rPr>
                        <m:nor/>
                      </m:rPr>
                      <a:rPr lang="en-US"/>
                      <m:t>á</m:t>
                    </m:r>
                    <m:r>
                      <m:rPr>
                        <m:nor/>
                      </m:rPr>
                      <a:rPr lang="en-US"/>
                      <m:t>c</m:t>
                    </m:r>
                    <m:r>
                      <m:rPr>
                        <m:nor/>
                      </m:rPr>
                      <a:rPr lang="en-US"/>
                      <m:t> đị</m:t>
                    </m:r>
                    <m:r>
                      <m:rPr>
                        <m:nor/>
                      </m:rPr>
                      <a:rPr lang="en-US"/>
                      <m:t>nh</m:t>
                    </m:r>
                    <m:r>
                      <m:rPr>
                        <m:nor/>
                      </m:rPr>
                      <a:rPr lang="en-US"/>
                      <m:t> 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≠0⇔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𝑍</m:t>
                    </m:r>
                    <m:r>
                      <m:rPr>
                        <m:nor/>
                      </m:rPr>
                      <a:rPr lang="en-US"/>
                      <m:t>.</m:t>
                    </m:r>
                  </m:oMath>
                </a14:m>
                <a:br>
                  <a:rPr lang="en-US"/>
                </a:b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V</m:t>
                    </m:r>
                    <m:r>
                      <m:rPr>
                        <m:nor/>
                      </m:rPr>
                      <a:rPr lang="en-US"/>
                      <m:t>ậ</m:t>
                    </m:r>
                    <m:r>
                      <m:rPr>
                        <m:nor/>
                      </m:rPr>
                      <a:rPr lang="en-US"/>
                      <m:t>y</m:t>
                    </m:r>
                    <m:r>
                      <m:rPr>
                        <m:nor/>
                      </m:rPr>
                      <a:rPr lang="en-US"/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m:rPr>
                        <m:nor/>
                      </m:rPr>
                      <a:rPr lang="en-US"/>
                      <m:t>.</m:t>
                    </m:r>
                  </m:oMath>
                </a14:m>
                <a:br>
                  <a:rPr lang="en-US"/>
                </a:br>
                <a:endParaRPr lang="en-US" sz="24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4" y="3584851"/>
                <a:ext cx="11838471" cy="3193019"/>
              </a:xfrm>
              <a:prstGeom prst="rect">
                <a:avLst/>
              </a:prstGeom>
              <a:blipFill>
                <a:blip r:embed="rId4"/>
                <a:stretch>
                  <a:fillRect t="-247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8213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1367308"/>
                <a:ext cx="11813836" cy="2190246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  T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t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ậ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p x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đị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ủ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sau: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    a)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     b)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⁡3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⁡3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1367308"/>
                <a:ext cx="11813836" cy="2190246"/>
              </a:xfrm>
              <a:prstGeom prst="rect">
                <a:avLst/>
              </a:prstGeom>
              <a:blipFill>
                <a:blip r:embed="rId2"/>
                <a:stretch>
                  <a:fillRect l="-1082" t="-359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31430" y="809549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3557554"/>
                <a:ext cx="11838471" cy="3193019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:r>
                  <a:rPr lang="en-US"/>
                  <a:t>b) Hàm số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func>
                              <m:func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r>
                  <a:rPr lang="en-US"/>
                  <a:t> xác định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</m:oMath>
                </a14:m>
                <a:br>
                  <a:rPr lang="en-US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≠0⇔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endParaRPr lang="en-US" sz="2800"/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⇔6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/>
                  <a:t>.</a:t>
                </a:r>
                <a:br>
                  <a:rPr lang="en-US"/>
                </a:br>
                <a:r>
                  <a:rPr lang="en-US"/>
                  <a:t>Vậy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3557554"/>
                <a:ext cx="11838471" cy="3193019"/>
              </a:xfrm>
              <a:prstGeom prst="rect">
                <a:avLst/>
              </a:prstGeom>
              <a:blipFill>
                <a:blip r:embed="rId4"/>
                <a:stretch>
                  <a:fillRect l="-1132" t="-2476" b="-438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5976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6034" y="1367308"/>
                <a:ext cx="11813836" cy="2190246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. T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m</m:t>
                    </m:r>
                  </m:oMath>
                </a14:m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để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m s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ố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sau 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đâ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y x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đị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ê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 </a:t>
                </a:r>
                <a:endParaRPr lang="en-US" i="1"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 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ℝ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>
                            <a:latin typeface="Georgia" panose="02040502050405020303" pitchFamily="18" charset="0"/>
                            <a:ea typeface="Calibri" panose="020F050202020403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m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⁡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x</m:t>
                        </m:r>
                      </m:e>
                    </m:rad>
                  </m:oMath>
                </a14:m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.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34" y="1367308"/>
                <a:ext cx="11813836" cy="2190246"/>
              </a:xfrm>
              <a:prstGeom prst="rect">
                <a:avLst/>
              </a:prstGeom>
              <a:blipFill>
                <a:blip r:embed="rId2"/>
                <a:stretch>
                  <a:fillRect l="-1082" t="-359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3557554"/>
                <a:ext cx="11838471" cy="3193019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:r>
                  <a:rPr lang="en-US"/>
                  <a:t>Hàm số đã cho xác định trên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/>
                  <a:t> khi và chỉ khi </a:t>
                </a:r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≥0⇔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br>
                  <a:rPr lang="en-US"/>
                </a:br>
                <a:r>
                  <a:rPr lang="en-US"/>
                  <a:t>Bất đẳng thức trên đúng với mọi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/>
                  <a:t> khi </a:t>
                </a:r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1≤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  <a:p>
                <a:pPr marL="0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3557554"/>
                <a:ext cx="11838471" cy="3193019"/>
              </a:xfrm>
              <a:prstGeom prst="rect">
                <a:avLst/>
              </a:prstGeom>
              <a:blipFill>
                <a:blip r:embed="rId4"/>
                <a:stretch>
                  <a:fillRect l="-1132" t="-247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3787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Xét tính chẵn lẻ của hàm số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1142CC3-FDF5-472F-9937-E51691CD65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768" y="1823164"/>
                <a:ext cx="11941082" cy="452475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Phương pháp </a:t>
                </a:r>
                <a:r>
                  <a:rPr lang="en-US" sz="2400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sz="2400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Giả sử ta cần xét tính chẵn, lẻ của hàm số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lvl="0"/>
                <a:r>
                  <a:rPr lang="en-US"/>
                  <a:t>Bước 1: Tìm tập xác định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/>
                  <a:t> của hàm số; kiểm chứng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/>
                  <a:t> là tập đối xứng qua số 0 tức là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/>
                  <a:t> (1)</a:t>
                </a:r>
              </a:p>
              <a:p>
                <a:pPr lvl="0"/>
                <a:r>
                  <a:rPr lang="en-US"/>
                  <a:t>Bước 2 : Tính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và so sánh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với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lvl="0"/>
                <a:r>
                  <a:rPr lang="en-US"/>
                  <a:t>Nếu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thì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là hàm số chẵn trên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endParaRPr lang="en-US"/>
              </a:p>
              <a:p>
                <a:r>
                  <a:rPr lang="en-US"/>
                  <a:t>Nếu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thì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là hàm số lẻ trên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endParaRPr lang="en-US" sz="2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1142CC3-FDF5-472F-9937-E51691CD6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68" y="1823164"/>
                <a:ext cx="11941082" cy="4524752"/>
              </a:xfrm>
              <a:prstGeom prst="rect">
                <a:avLst/>
              </a:prstGeom>
              <a:blipFill>
                <a:blip r:embed="rId5"/>
                <a:stretch>
                  <a:fillRect l="-1174" t="-1078" r="-20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4202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Xét tính chẵn lẻ của hàm số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1142CC3-FDF5-472F-9937-E51691CD65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768" y="1823164"/>
                <a:ext cx="11941082" cy="4840776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Phương pháp </a:t>
                </a:r>
                <a:r>
                  <a:rPr lang="en-US" sz="2400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sz="2400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lvl="0"/>
                <a:r>
                  <a:rPr lang="en-US" sz="2800"/>
                  <a:t>Chú ý:</a:t>
                </a:r>
              </a:p>
              <a:p>
                <a:pPr lvl="0"/>
                <a:r>
                  <a:rPr lang="en-US" sz="2800"/>
                  <a:t>Nếu điều kiện (1) không nghiệm đúng thì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là hàm không chẵn và không lẻ trên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 sz="2800"/>
                  <a:t>;</a:t>
                </a:r>
              </a:p>
              <a:p>
                <a:pPr lvl="0"/>
                <a:r>
                  <a:rPr lang="en-US" sz="2800"/>
                  <a:t>Nếu điều kiện (2) và (3) không nghiệm đúng, thì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là hàm không chẵn và cũng không lẻ trên D.</a:t>
                </a:r>
              </a:p>
              <a:p>
                <a:pPr lvl="0"/>
                <a:r>
                  <a:rPr lang="en-US" sz="2800"/>
                  <a:t>Lúc đó, để kết luận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/>
                  <a:t> là hàm không chẵn và</a:t>
                </a:r>
              </a:p>
              <a:p>
                <a:pPr lvl="0"/>
                <a:r>
                  <a:rPr lang="en-US" sz="2800"/>
                  <a:t>không lẻ ta chỉ cần chỉ ra điểm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 sz="2800"/>
                  <a:t> sao cho</a:t>
                </a:r>
              </a:p>
              <a:p>
                <a:pPr lvl="0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endParaRPr lang="en-US" sz="28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1142CC3-FDF5-472F-9937-E51691CD6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68" y="1823164"/>
                <a:ext cx="11941082" cy="4840776"/>
              </a:xfrm>
              <a:prstGeom prst="rect">
                <a:avLst/>
              </a:prstGeom>
              <a:blipFill>
                <a:blip r:embed="rId5"/>
                <a:stretch>
                  <a:fillRect l="-919" t="-10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0980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19251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dirty="0" err="1">
                    <a:ea typeface="Calibri" panose="020F0502020204030204" pitchFamily="34" charset="0"/>
                  </a:rPr>
                  <a:t>Xét</a:t>
                </a:r>
                <a:r>
                  <a:rPr lang="en-US" dirty="0"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ea typeface="Calibri" panose="020F0502020204030204" pitchFamily="34" charset="0"/>
                  </a:rPr>
                  <a:t>tính</a:t>
                </a:r>
                <a:r>
                  <a:rPr lang="en-US" dirty="0"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ea typeface="Calibri" panose="020F0502020204030204" pitchFamily="34" charset="0"/>
                  </a:rPr>
                  <a:t>chẵn</a:t>
                </a:r>
                <a:r>
                  <a:rPr lang="en-US" dirty="0">
                    <a:ea typeface="Calibri" panose="020F0502020204030204" pitchFamily="34" charset="0"/>
                  </a:rPr>
                  <a:t>, </a:t>
                </a:r>
                <a:r>
                  <a:rPr lang="en-US" dirty="0" err="1">
                    <a:ea typeface="Calibri" panose="020F0502020204030204" pitchFamily="34" charset="0"/>
                  </a:rPr>
                  <a:t>lẻ</a:t>
                </a:r>
                <a:r>
                  <a:rPr lang="en-US" dirty="0"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ea typeface="Calibri" panose="020F0502020204030204" pitchFamily="34" charset="0"/>
                  </a:rPr>
                  <a:t>của</a:t>
                </a:r>
                <a:r>
                  <a:rPr lang="en-US" dirty="0"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ea typeface="Calibri" panose="020F0502020204030204" pitchFamily="34" charset="0"/>
                  </a:rPr>
                  <a:t>các</a:t>
                </a:r>
                <a:r>
                  <a:rPr lang="en-US" dirty="0"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ea typeface="Calibri" panose="020F0502020204030204" pitchFamily="34" charset="0"/>
                  </a:rPr>
                  <a:t>hàm</a:t>
                </a:r>
                <a:r>
                  <a:rPr lang="en-US" dirty="0"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ea typeface="Calibri" panose="020F0502020204030204" pitchFamily="34" charset="0"/>
                  </a:rPr>
                  <a:t>số</a:t>
                </a:r>
                <a:r>
                  <a:rPr lang="en-US" dirty="0"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ea typeface="Calibri" panose="020F0502020204030204" pitchFamily="34" charset="0"/>
                  </a:rPr>
                  <a:t>lượng</a:t>
                </a:r>
                <a:r>
                  <a:rPr lang="en-US" dirty="0"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ea typeface="Calibri" panose="020F0502020204030204" pitchFamily="34" charset="0"/>
                  </a:rPr>
                  <a:t>giác</a:t>
                </a:r>
                <a:r>
                  <a:rPr lang="en-US" dirty="0"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𝑡𝑎𝑛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dirty="0">
                    <a:ea typeface="Calibri" panose="020F0502020204030204" pitchFamily="34" charset="0"/>
                  </a:rPr>
                  <a:t>.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192511"/>
              </a:xfrm>
              <a:prstGeom prst="rect">
                <a:avLst/>
              </a:prstGeom>
              <a:blipFill>
                <a:blip r:embed="rId2"/>
                <a:stretch>
                  <a:fillRect l="-1082" t="-5556" b="-1010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5962" y="2706623"/>
                <a:ext cx="11838471" cy="407124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L="342900" lvl="0" indent="-34290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+mj-lt"/>
                  <a:buAutoNum type="alphaLcParenR"/>
                </a:pPr>
                <a:r>
                  <a:rPr lang="en-US" sz="2400">
                    <a:ea typeface="Calibri" panose="020F0502020204030204" pitchFamily="34" charset="0"/>
                    <a:cs typeface="Palatino Linotype" panose="02040502050505030304" pitchFamily="18" charset="0"/>
                  </a:rPr>
                  <a:t>Hàm số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𝑐𝑜𝑠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2400">
                    <a:ea typeface="Calibri" panose="020F0502020204030204" pitchFamily="34" charset="0"/>
                    <a:cs typeface="Palatino Linotype" panose="02040502050505030304" pitchFamily="18" charset="0"/>
                  </a:rPr>
                  <a:t> có tập xác định là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ℝ</m:t>
                    </m:r>
                  </m:oMath>
                </a14:m>
                <a:r>
                  <a:rPr lang="en-US" sz="2400">
                    <a:ea typeface="Calibri" panose="020F0502020204030204" pitchFamily="34" charset="0"/>
                    <a:cs typeface="Palatino Linotype" panose="02040502050505030304" pitchFamily="18" charset="0"/>
                  </a:rPr>
                  <a:t>. Với mọi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ℝ</m:t>
                    </m:r>
                  </m:oMath>
                </a14:m>
                <a:endParaRPr lang="en-US" sz="2400">
                  <a:latin typeface="Palatino Linotype" panose="02040502050505030304" pitchFamily="18" charset="0"/>
                  <a:ea typeface="Palatino Linotype" panose="02040502050505030304" pitchFamily="18" charset="0"/>
                  <a:cs typeface="Palatino Linotype" panose="02040502050505030304" pitchFamily="18" charset="0"/>
                </a:endParaRPr>
              </a:p>
              <a:p>
                <a:pPr marL="457200" marR="0" algn="just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400">
                    <a:ea typeface="Calibri" panose="020F0502020204030204" pitchFamily="34" charset="0"/>
                    <a:cs typeface="Palatino Linotype" panose="02040502050505030304" pitchFamily="18" charset="0"/>
                  </a:rPr>
                  <a:t> ta có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ℝ</m:t>
                    </m:r>
                  </m:oMath>
                </a14:m>
                <a:r>
                  <a:rPr lang="en-US" sz="2400">
                    <a:ea typeface="Calibri" panose="020F0502020204030204" pitchFamily="34" charset="0"/>
                    <a:cs typeface="Palatino Linotype" panose="02040502050505030304" pitchFamily="18" charset="0"/>
                  </a:rPr>
                  <a:t> và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𝑐𝑜𝑠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(</m:t>
                        </m:r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Palatino Linotype" panose="02040502050505030304" pitchFamily="18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)=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𝑐𝑜𝑠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2400">
                    <a:ea typeface="Calibri" panose="020F0502020204030204" pitchFamily="34" charset="0"/>
                    <a:cs typeface="Palatino Linotype" panose="02040502050505030304" pitchFamily="18" charset="0"/>
                  </a:rPr>
                  <a:t>.</a:t>
                </a:r>
                <a:endParaRPr lang="en-US" sz="2400">
                  <a:latin typeface="Palatino Linotype" panose="02040502050505030304" pitchFamily="18" charset="0"/>
                  <a:ea typeface="Palatino Linotype" panose="02040502050505030304" pitchFamily="18" charset="0"/>
                  <a:cs typeface="Palatino Linotype" panose="02040502050505030304" pitchFamily="18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400">
                    <a:ea typeface="Calibri" panose="020F0502020204030204" pitchFamily="34" charset="0"/>
                  </a:rPr>
                  <a:t>Do đó hàm số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𝑐𝑜𝑠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2400">
                    <a:ea typeface="Calibri" panose="020F0502020204030204" pitchFamily="34" charset="0"/>
                  </a:rPr>
                  <a:t> là hàm số chẵn.</a:t>
                </a:r>
                <a:endParaRPr lang="en-US" sz="2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400">
                    <a:ea typeface="Calibri" panose="020F0502020204030204" pitchFamily="34" charset="0"/>
                  </a:rPr>
                  <a:t>b) Hàm số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𝑡𝑎𝑛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2400">
                    <a:ea typeface="Calibri" panose="020F0502020204030204" pitchFamily="34" charset="0"/>
                  </a:rPr>
                  <a:t> có tập xác định là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ℝ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\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∣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ℤ</m:t>
                        </m:r>
                      </m:e>
                    </m:d>
                  </m:oMath>
                </a14:m>
                <a:r>
                  <a:rPr lang="en-US" sz="2400">
                    <a:ea typeface="Calibri" panose="020F0502020204030204" pitchFamily="34" charset="0"/>
                  </a:rPr>
                  <a:t>.</a:t>
                </a:r>
                <a:endParaRPr lang="en-US" sz="2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400">
                    <a:ea typeface="Calibri" panose="020F0502020204030204" pitchFamily="34" charset="0"/>
                  </a:rPr>
                  <a:t>Với mọi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ℤ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2400">
                    <a:ea typeface="Calibri" panose="020F0502020204030204" pitchFamily="34" charset="0"/>
                  </a:rPr>
                  <a:t> ta có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≠−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ℤ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2400">
                    <a:ea typeface="Calibri" panose="020F0502020204030204" pitchFamily="34" charset="0"/>
                  </a:rPr>
                  <a:t>,</a:t>
                </a:r>
                <a:endParaRPr lang="en-US" sz="2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400">
                    <a:ea typeface="Calibri" panose="020F0502020204030204" pitchFamily="34" charset="0"/>
                  </a:rPr>
                  <a:t>cũng có nghĩa là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ℤ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2400">
                    <a:ea typeface="Calibri" panose="020F0502020204030204" pitchFamily="34" charset="0"/>
                  </a:rPr>
                  <a:t> hay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ℝ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\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∣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ℤ</m:t>
                        </m:r>
                      </m:e>
                    </m:d>
                  </m:oMath>
                </a14:m>
                <a:r>
                  <a:rPr lang="en-US" sz="2400">
                    <a:ea typeface="Calibri" panose="020F0502020204030204" pitchFamily="34" charset="0"/>
                  </a:rPr>
                  <a:t>.</a:t>
                </a:r>
                <a:endParaRPr lang="en-US" sz="2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400">
                    <a:ea typeface="Calibri" panose="020F0502020204030204" pitchFamily="34" charset="0"/>
                  </a:rPr>
                  <a:t>Mặt khác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𝑡𝑎𝑛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(</m:t>
                        </m:r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)=−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𝑡𝑎𝑛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2400">
                    <a:ea typeface="Calibri" panose="020F0502020204030204" pitchFamily="34" charset="0"/>
                  </a:rPr>
                  <a:t>. Do đó hàm số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𝑡𝑎𝑛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2400">
                    <a:ea typeface="Calibri" panose="020F0502020204030204" pitchFamily="34" charset="0"/>
                  </a:rPr>
                  <a:t> là hàm số lẻ.</a:t>
                </a:r>
                <a:endParaRPr lang="en-US" sz="2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962" y="2706623"/>
                <a:ext cx="11838471" cy="4071247"/>
              </a:xfrm>
              <a:prstGeom prst="rect">
                <a:avLst/>
              </a:prstGeom>
              <a:blipFill>
                <a:blip r:embed="rId4"/>
                <a:stretch>
                  <a:fillRect l="-669" t="-1940" b="-373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0105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3351</Words>
  <Application>Microsoft Office PowerPoint</Application>
  <PresentationFormat>Widescreen</PresentationFormat>
  <Paragraphs>269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7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</vt:lpstr>
      <vt:lpstr>Georgia Pro Cond Black</vt:lpstr>
      <vt:lpstr>Palatino Linotype</vt:lpstr>
      <vt:lpstr>Segoe UI 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Admin</cp:lastModifiedBy>
  <cp:revision>146</cp:revision>
  <cp:lastPrinted>2023-04-28T05:43:14Z</cp:lastPrinted>
  <dcterms:created xsi:type="dcterms:W3CDTF">2023-03-24T14:43:27Z</dcterms:created>
  <dcterms:modified xsi:type="dcterms:W3CDTF">2023-08-14T02:21:20Z</dcterms:modified>
</cp:coreProperties>
</file>