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96" r:id="rId3"/>
    <p:sldId id="268" r:id="rId4"/>
    <p:sldId id="286" r:id="rId5"/>
    <p:sldId id="287" r:id="rId6"/>
    <p:sldId id="288" r:id="rId7"/>
    <p:sldId id="278" r:id="rId8"/>
    <p:sldId id="289" r:id="rId9"/>
    <p:sldId id="269" r:id="rId10"/>
    <p:sldId id="297" r:id="rId11"/>
    <p:sldId id="279" r:id="rId12"/>
    <p:sldId id="290" r:id="rId13"/>
    <p:sldId id="291" r:id="rId14"/>
    <p:sldId id="292" r:id="rId15"/>
    <p:sldId id="280" r:id="rId16"/>
    <p:sldId id="285" r:id="rId17"/>
    <p:sldId id="272" r:id="rId18"/>
    <p:sldId id="281" r:id="rId19"/>
    <p:sldId id="282" r:id="rId20"/>
    <p:sldId id="293" r:id="rId21"/>
    <p:sldId id="275" r:id="rId22"/>
    <p:sldId id="283" r:id="rId23"/>
    <p:sldId id="294" r:id="rId24"/>
    <p:sldId id="284" r:id="rId25"/>
    <p:sldId id="29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000099"/>
    <a:srgbClr val="FCFFEB"/>
    <a:srgbClr val="0000FF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0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4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01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1 : Phương trình sinx = m, không tham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3558" y="1734957"/>
                <a:ext cx="11357810" cy="397603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>
                  <a:buNone/>
                </a:pPr>
                <a:r>
                  <a:rPr lang="en-US" b="1">
                    <a:solidFill>
                      <a:srgbClr val="0000FF"/>
                    </a:solidFill>
                    <a:latin typeface="Yu Gothic UI Semibold" panose="020B0700000000000000" pitchFamily="34" charset="-128"/>
                    <a:ea typeface="Times New Roman" panose="02020603050405020304" pitchFamily="18" charset="0"/>
                  </a:rPr>
                  <a:t>▶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Phương pháp </a:t>
                </a:r>
              </a:p>
              <a:p>
                <a:r>
                  <a:rPr lang="en-US"/>
                  <a:t>Xét phương trình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/>
                  <a:t>.</a:t>
                </a:r>
              </a:p>
              <a:p>
                <a:pPr marL="0" indent="0">
                  <a:buNone/>
                </a:pPr>
                <a:r>
                  <a:rPr lang="en-US"/>
                  <a:t>+ Nếu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/>
                  <a:t> thì phương trình vô nghiệm.</a:t>
                </a:r>
              </a:p>
              <a:p>
                <a:pPr marL="0" indent="0">
                  <a:buNone/>
                </a:pPr>
                <a:r>
                  <a:rPr lang="en-US"/>
                  <a:t>+ Nếu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/>
                  <a:t> thì phương trình có nghiệm: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, với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 là góc thuộc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/>
                  <a:t> sao cho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/>
                  <a:t>.</a:t>
                </a:r>
              </a:p>
              <a:p>
                <a:pPr marL="0" lvl="0" indent="0">
                  <a:buNone/>
                </a:pP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558" y="1734957"/>
                <a:ext cx="11357810" cy="3976032"/>
              </a:xfrm>
              <a:prstGeom prst="rect">
                <a:avLst/>
              </a:prstGeom>
              <a:blipFill>
                <a:blip r:embed="rId2"/>
                <a:stretch>
                  <a:fillRect l="-1341" t="-3374" r="-1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Phương trình cosx = m, không tham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1142CC3-FDF5-472F-9937-E51691CD65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768" y="1823164"/>
                <a:ext cx="11941082" cy="452475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sz="2800" b="1">
                    <a:solidFill>
                      <a:srgbClr val="FF0000"/>
                    </a:solidFill>
                  </a:rPr>
                  <a:t>Chú ý:</a:t>
                </a:r>
              </a:p>
              <a:p>
                <a:pPr marL="0" indent="0">
                  <a:buNone/>
                </a:pPr>
                <a:r>
                  <a:rPr lang="en-US" sz="2800"/>
                  <a:t> a) Một số trường hợp đặc biệt:</a:t>
                </a:r>
              </a:p>
              <a:p>
                <a:pPr lvl="0"/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=1⇔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;</m:t>
                    </m:r>
                  </m:oMath>
                </a14:m>
                <a:endParaRPr lang="en-US" sz="2800"/>
              </a:p>
              <a:p>
                <a:pPr lvl="0"/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=−1⇔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2800"/>
              </a:p>
              <a:p>
                <a:pPr lvl="0"/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=0⇔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800"/>
              </a:p>
              <a:p>
                <a:pPr marL="0" indent="0">
                  <a:buNone/>
                </a:pPr>
                <a:r>
                  <a:rPr lang="en-US" sz="2800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/>
                  <a:t> hoặc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=−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endParaRPr lang="en-US" sz="2800"/>
              </a:p>
              <a:p>
                <a:pPr marL="0" indent="0">
                  <a:buNone/>
                </a:pPr>
                <a:r>
                  <a:rPr lang="en-US" sz="2800"/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°⇔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°+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360°,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/>
                  <a:t> hoặc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°+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360°,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1142CC3-FDF5-472F-9937-E51691CD6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68" y="1823164"/>
                <a:ext cx="11941082" cy="4524752"/>
              </a:xfrm>
              <a:prstGeom prst="rect">
                <a:avLst/>
              </a:prstGeom>
              <a:blipFill>
                <a:blip r:embed="rId4"/>
                <a:stretch>
                  <a:fillRect l="-1072" t="-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495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491214"/>
                <a:ext cx="11813836" cy="2300498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sau: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∘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⁡3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491214"/>
                <a:ext cx="11813836" cy="2300498"/>
              </a:xfrm>
              <a:prstGeom prst="rect">
                <a:avLst/>
              </a:prstGeom>
              <a:blipFill>
                <a:blip r:embed="rId2"/>
                <a:stretch>
                  <a:fillRect l="-1134" t="-3430" b="-110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3791712"/>
                <a:ext cx="11813836" cy="2523092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 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/>
                  <a:t>a) Vì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/>
                  <a:t> nên phương trình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/>
                  <a:t> </a:t>
                </a:r>
              </a:p>
              <a:p>
                <a:r>
                  <a:rPr lang="en-US"/>
                  <a:t>có các nghiệm là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endParaRPr lang="en-US"/>
              </a:p>
              <a:p>
                <a:endParaRPr lang="en-US"/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3791712"/>
                <a:ext cx="11813836" cy="2523092"/>
              </a:xfrm>
              <a:prstGeom prst="rect">
                <a:avLst/>
              </a:prstGeom>
              <a:blipFill>
                <a:blip r:embed="rId4"/>
                <a:stretch>
                  <a:fillRect l="-1187" t="-53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115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491214"/>
                <a:ext cx="11813836" cy="2300498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sau: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∘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⁡3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491214"/>
                <a:ext cx="11813836" cy="2300498"/>
              </a:xfrm>
              <a:prstGeom prst="rect">
                <a:avLst/>
              </a:prstGeom>
              <a:blipFill>
                <a:blip r:embed="rId2"/>
                <a:stretch>
                  <a:fillRect l="-1134" t="-3430" b="-110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3791711"/>
                <a:ext cx="11813836" cy="2986159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 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 sz="2800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60</m:t>
                                </m:r>
                              </m:e>
                              <m:sup>
                                <m:r>
                                  <a:rPr lang="en-US" sz="2400">
                                    <a:latin typeface="Cambria Math" panose="02040503050406030204" pitchFamily="18" charset="0"/>
                                  </a:rPr>
                                  <m:t>∘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400">
                        <a:latin typeface="Cambria Math" panose="02040503050406030204" pitchFamily="18" charset="0"/>
                      </a:rPr>
                      <m:t>⇔2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360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400"/>
                  <a:t> </a:t>
                </a:r>
              </a:p>
              <a:p>
                <a:r>
                  <a:rPr lang="en-US" sz="2400"/>
                  <a:t>hoặc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∘</m:t>
                            </m:r>
                          </m:sup>
                        </m:sSup>
                      </m:e>
                    </m:d>
                    <m:r>
                      <a:rPr lang="en-US" sz="240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360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endParaRPr lang="en-US" sz="2400"/>
              </a:p>
              <a:p>
                <a:br>
                  <a:rPr lang="en-US" sz="2400"/>
                </a:b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360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sz="2400"/>
                  <a:t> hoac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latin typeface="Cambria Math" panose="02040503050406030204" pitchFamily="18" charset="0"/>
                          </a:rPr>
                          <m:t>120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 sz="24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sz="2400"/>
                  <a:t>.</a:t>
                </a:r>
              </a:p>
              <a:p>
                <a:pPr marL="0" indent="0"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3791711"/>
                <a:ext cx="11813836" cy="2986159"/>
              </a:xfrm>
              <a:prstGeom prst="rect">
                <a:avLst/>
              </a:prstGeom>
              <a:blipFill>
                <a:blip r:embed="rId4"/>
                <a:stretch>
                  <a:fillRect l="-929" t="-44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659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491214"/>
                <a:ext cx="11813836" cy="2300498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sau: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∘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⁡3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491214"/>
                <a:ext cx="11813836" cy="2300498"/>
              </a:xfrm>
              <a:prstGeom prst="rect">
                <a:avLst/>
              </a:prstGeom>
              <a:blipFill>
                <a:blip r:embed="rId2"/>
                <a:stretch>
                  <a:fillRect l="-1134" t="-3430" b="-110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3791711"/>
                <a:ext cx="11813836" cy="2986159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 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/>
                  <a:t>Vậy phương trình có các nghiệm là</a:t>
                </a:r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60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360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120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/>
                  <a:t>.</a:t>
                </a:r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3791711"/>
                <a:ext cx="11813836" cy="2986159"/>
              </a:xfrm>
              <a:prstGeom prst="rect">
                <a:avLst/>
              </a:prstGeom>
              <a:blipFill>
                <a:blip r:embed="rId4"/>
                <a:stretch>
                  <a:fillRect l="-1187" t="-44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822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491214"/>
                <a:ext cx="11813836" cy="2300498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sau: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60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∘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;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⁡3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36C7011-BC26-4026-990F-B54AD1BF9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491214"/>
                <a:ext cx="11813836" cy="2300498"/>
              </a:xfrm>
              <a:prstGeom prst="rect">
                <a:avLst/>
              </a:prstGeom>
              <a:blipFill>
                <a:blip r:embed="rId2"/>
                <a:stretch>
                  <a:fillRect l="-1134" t="-3430" b="-110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3791711"/>
                <a:ext cx="11813836" cy="2986159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 </a:t>
                </a:r>
                <a:endParaRPr lang="en-US">
                  <a:solidFill>
                    <a:srgbClr val="0000FF"/>
                  </a:solidFill>
                </a:endParaRPr>
              </a:p>
              <a:p>
                <a:r>
                  <a:rPr lang="en-US" sz="2800"/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cos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US" sz="2800"/>
                </a:b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/>
                  <a:t> hoặc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br>
                  <a:rPr lang="en-US" sz="2800"/>
                </a:b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/>
                  <a:t> hoăc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en-US" sz="2800"/>
                  <a:t>.</a:t>
                </a:r>
                <a:br>
                  <a:rPr lang="en-US" sz="2800"/>
                </a:br>
                <a:r>
                  <a:rPr lang="en-US" sz="2800"/>
                  <a:t>Vậy phương trình có các nghiệm là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/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FFBC6B1-AAD7-4B38-8D3B-F02CB8B45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3791711"/>
                <a:ext cx="11813836" cy="2986159"/>
              </a:xfrm>
              <a:prstGeom prst="rect">
                <a:avLst/>
              </a:prstGeom>
              <a:blipFill>
                <a:blip r:embed="rId4"/>
                <a:stretch>
                  <a:fillRect l="-929" t="-4490" r="-11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710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1684766"/>
                <a:ext cx="11813836" cy="899938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D2C28DD-3E48-4EEC-B675-E1A08C123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1684766"/>
                <a:ext cx="11813836" cy="899938"/>
              </a:xfrm>
              <a:prstGeom prst="rect">
                <a:avLst/>
              </a:prstGeom>
              <a:blipFill>
                <a:blip r:embed="rId2"/>
                <a:stretch>
                  <a:fillRect l="-1134" b="-266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2584705"/>
                <a:ext cx="11813836" cy="3923652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</a:rPr>
                  <a:t>Lời giải</a:t>
                </a:r>
              </a:p>
              <a:p>
                <a:pPr marL="0" indent="0" algn="ctr">
                  <a:buNone/>
                </a:pPr>
                <a:endParaRPr lang="en-US">
                  <a:solidFill>
                    <a:srgbClr val="0000FF"/>
                  </a:solidFill>
                </a:endParaRPr>
              </a:p>
              <a:p>
                <a:pPr marL="0" marR="0">
                  <a:lnSpc>
                    <a:spcPts val="12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=±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.</m:t>
                    </m:r>
                  </m:oMath>
                </a14:m>
                <a:endParaRPr lang="en-US">
                  <a:latin typeface="Georgia" panose="02040502050405020303" pitchFamily="18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138ACBC1-F5E3-443A-B3C2-3D7380C82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2584705"/>
                <a:ext cx="11813836" cy="3923652"/>
              </a:xfrm>
              <a:prstGeom prst="rect">
                <a:avLst/>
              </a:prstGeom>
              <a:blipFill>
                <a:blip r:embed="rId4"/>
                <a:stretch>
                  <a:fillRect t="-34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9695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1491214"/>
                <a:ext cx="11813836" cy="149117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 |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8C10F690-263D-4C0D-A855-D9ECDA175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1491214"/>
                <a:ext cx="11813836" cy="1491174"/>
              </a:xfrm>
              <a:prstGeom prst="rect">
                <a:avLst/>
              </a:prstGeom>
              <a:blipFill>
                <a:blip r:embed="rId2"/>
                <a:stretch>
                  <a:fillRect l="-10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9082" y="2982388"/>
                <a:ext cx="11813836" cy="3338853"/>
              </a:xfrm>
              <a:prstGeom prst="rect">
                <a:avLst/>
              </a:prstGeom>
              <a:ln>
                <a:noFill/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buBlip>
                    <a:blip r:embed="rId3"/>
                  </a:buBlip>
                </a:pPr>
                <a:r>
                  <a:rPr lang="en-US" sz="2800" b="1">
                    <a:solidFill>
                      <a:srgbClr val="0000FF"/>
                    </a:solidFill>
                  </a:rPr>
                  <a:t>Lời giải</a:t>
                </a:r>
                <a:endParaRPr lang="en-US" sz="280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Ta</m:t>
                    </m:r>
                    <m:r>
                      <m:rPr>
                        <m:nor/>
                      </m:rPr>
                      <a:rPr lang="en-US"/>
                      <m:t> </m:t>
                    </m:r>
                    <m:r>
                      <m:rPr>
                        <m:nor/>
                      </m:rPr>
                      <a:rPr lang="en-US"/>
                      <m:t>c</m:t>
                    </m:r>
                    <m:r>
                      <m:rPr>
                        <m:nor/>
                      </m:rPr>
                      <a:rPr lang="en-US"/>
                      <m:t>ó: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=±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  <m:r>
                      <m:rPr>
                        <m:nor/>
                      </m:rPr>
                      <a:rPr lang="en-US"/>
                      <m:t>.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</m:oMath>
                </a14:m>
                <a:endParaRPr lang="en-US"/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sz="280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2F08EE-DF8C-4273-B14A-C656043CD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82" y="2982388"/>
                <a:ext cx="11813836" cy="3338853"/>
              </a:xfrm>
              <a:prstGeom prst="rect">
                <a:avLst/>
              </a:prstGeom>
              <a:blipFill>
                <a:blip r:embed="rId4"/>
                <a:stretch>
                  <a:fillRect t="-31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3139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Phương trình tanx = m, không tham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5222" y="1727089"/>
                <a:ext cx="11431978" cy="470551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>
                  <a:buNone/>
                </a:pPr>
                <a:r>
                  <a:rPr lang="en-US" b="1">
                    <a:solidFill>
                      <a:srgbClr val="0000FF"/>
                    </a:solidFill>
                    <a:latin typeface="Yu Gothic UI Semibold" panose="020B0700000000000000" pitchFamily="34" charset="-128"/>
                    <a:ea typeface="Times New Roman" panose="02020603050405020304" pitchFamily="18" charset="0"/>
                  </a:rPr>
                  <a:t>▶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Phương pháp </a:t>
                </a:r>
              </a:p>
              <a:p>
                <a:pPr lvl="0"/>
                <a:r>
                  <a:rPr lang="en-US"/>
                  <a:t>Với mọi số thực </a:t>
                </a:r>
                <a14:m>
                  <m:oMath xmlns:m="http://schemas.openxmlformats.org/officeDocument/2006/math">
                    <m:r>
                      <a:rPr lang="en-US" i="1"/>
                      <m:t>𝑚</m:t>
                    </m:r>
                  </m:oMath>
                </a14:m>
                <a:r>
                  <a:rPr lang="en-US"/>
                  <a:t>, phương trình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tan</m:t>
                    </m:r>
                    <m:r>
                      <a:rPr lang="en-US" i="1"/>
                      <m:t>𝑥</m:t>
                    </m:r>
                    <m:r>
                      <a:rPr lang="en-US"/>
                      <m:t>=</m:t>
                    </m:r>
                    <m:r>
                      <a:rPr lang="en-US" i="1"/>
                      <m:t>𝑚</m:t>
                    </m:r>
                  </m:oMath>
                </a14:m>
                <a:r>
                  <a:rPr lang="en-US"/>
                  <a:t> có nghiệm</a:t>
                </a:r>
              </a:p>
              <a:p>
                <a14:m>
                  <m:oMath xmlns:m="http://schemas.openxmlformats.org/officeDocument/2006/math">
                    <m:r>
                      <a:rPr lang="en-US" i="1"/>
                      <m:t>𝑥</m:t>
                    </m:r>
                    <m:r>
                      <a:rPr lang="en-US"/>
                      <m:t>=</m:t>
                    </m:r>
                    <m:r>
                      <a:rPr lang="en-US" i="1"/>
                      <m:t>𝛼</m:t>
                    </m:r>
                    <m:r>
                      <a:rPr lang="en-US"/>
                      <m:t>+</m:t>
                    </m:r>
                    <m:r>
                      <a:rPr lang="en-US" i="1"/>
                      <m:t>𝑘</m:t>
                    </m:r>
                    <m:r>
                      <a:rPr lang="en-US" i="1"/>
                      <m:t>𝜋</m:t>
                    </m:r>
                    <m:r>
                      <a:rPr lang="en-US"/>
                      <m:t>,</m:t>
                    </m:r>
                    <m:r>
                      <a:rPr lang="en-US" i="1"/>
                      <m:t>𝑘</m:t>
                    </m:r>
                    <m:r>
                      <a:rPr lang="en-US"/>
                      <m:t>∈</m:t>
                    </m:r>
                    <m:r>
                      <a:rPr lang="en-US" i="1"/>
                      <m:t>ℤ</m:t>
                    </m:r>
                    <m:r>
                      <a:rPr lang="en-US"/>
                      <m:t>,</m:t>
                    </m:r>
                  </m:oMath>
                </a14:m>
                <a:r>
                  <a:rPr lang="en-US"/>
                  <a:t> với </a:t>
                </a:r>
                <a14:m>
                  <m:oMath xmlns:m="http://schemas.openxmlformats.org/officeDocument/2006/math">
                    <m:r>
                      <a:rPr lang="en-US" i="1"/>
                      <m:t>𝛼</m:t>
                    </m:r>
                  </m:oMath>
                </a14:m>
                <a:r>
                  <a:rPr lang="en-US"/>
                  <a:t> là góc thuộc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/>
                        </m:ctrlPr>
                      </m:dPr>
                      <m:e>
                        <m:r>
                          <a:rPr lang="en-US" i="1"/>
                          <m:t>−</m:t>
                        </m:r>
                        <m:f>
                          <m:fPr>
                            <m:ctrlPr>
                              <a:rPr lang="en-US" i="1"/>
                            </m:ctrlPr>
                          </m:fPr>
                          <m:num>
                            <m:r>
                              <a:rPr lang="en-US" i="1"/>
                              <m:t>𝜋</m:t>
                            </m:r>
                          </m:num>
                          <m:den>
                            <m:r>
                              <a:rPr lang="en-US"/>
                              <m:t>2</m:t>
                            </m:r>
                          </m:den>
                        </m:f>
                        <m:r>
                          <a:rPr lang="en-US"/>
                          <m:t>;</m:t>
                        </m:r>
                        <m:f>
                          <m:fPr>
                            <m:ctrlPr>
                              <a:rPr lang="en-US" i="1"/>
                            </m:ctrlPr>
                          </m:fPr>
                          <m:num>
                            <m:r>
                              <a:rPr lang="en-US" i="1"/>
                              <m:t>𝜋</m:t>
                            </m:r>
                          </m:num>
                          <m:den>
                            <m:r>
                              <a:rPr lang="en-US"/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/>
                  <a:t> sao cho tan </a:t>
                </a:r>
                <a14:m>
                  <m:oMath xmlns:m="http://schemas.openxmlformats.org/officeDocument/2006/math">
                    <m:r>
                      <a:rPr lang="en-US" i="1"/>
                      <m:t>𝛼</m:t>
                    </m:r>
                    <m:r>
                      <a:rPr lang="en-US"/>
                      <m:t>=</m:t>
                    </m:r>
                    <m:r>
                      <a:rPr lang="en-US" i="1"/>
                      <m:t>𝑚</m:t>
                    </m:r>
                  </m:oMath>
                </a14:m>
                <a:r>
                  <a:rPr lang="en-US"/>
                  <a:t>.</a:t>
                </a:r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tan</m:t>
                    </m:r>
                    <m:r>
                      <a:rPr lang="en-US" i="1"/>
                      <m:t>𝑥</m:t>
                    </m:r>
                    <m:r>
                      <a:rPr lang="en-US"/>
                      <m:t>=</m:t>
                    </m:r>
                    <m:r>
                      <m:rPr>
                        <m:sty m:val="p"/>
                      </m:rPr>
                      <a:rPr lang="en-US"/>
                      <m:t>tan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𝑎</m:t>
                        </m:r>
                      </m:e>
                      <m:sup>
                        <m:r>
                          <a:rPr lang="en-US"/>
                          <m:t>∘</m:t>
                        </m:r>
                      </m:sup>
                    </m:sSup>
                    <m:r>
                      <a:rPr lang="en-US"/>
                      <m:t>⇔</m:t>
                    </m:r>
                    <m:r>
                      <a:rPr lang="en-US" i="1"/>
                      <m:t>𝑥</m:t>
                    </m:r>
                    <m:r>
                      <a:rPr lang="en-US"/>
                      <m:t>=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𝑎</m:t>
                        </m:r>
                      </m:e>
                      <m:sup>
                        <m:r>
                          <a:rPr lang="en-US"/>
                          <m:t>∘</m:t>
                        </m:r>
                      </m:sup>
                    </m:sSup>
                    <m:r>
                      <a:rPr lang="en-US"/>
                      <m:t>+</m:t>
                    </m:r>
                    <m:r>
                      <a:rPr lang="en-US" i="1"/>
                      <m:t>𝑘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/>
                          <m:t>180</m:t>
                        </m:r>
                      </m:e>
                      <m:sup>
                        <m:r>
                          <a:rPr lang="en-US"/>
                          <m:t>∘</m:t>
                        </m:r>
                      </m:sup>
                    </m:sSup>
                    <m:r>
                      <a:rPr lang="en-US"/>
                      <m:t>,</m:t>
                    </m:r>
                    <m:r>
                      <a:rPr lang="en-US" i="1"/>
                      <m:t>𝑘</m:t>
                    </m:r>
                    <m:r>
                      <a:rPr lang="en-US"/>
                      <m:t>∈</m:t>
                    </m:r>
                    <m:r>
                      <a:rPr lang="en-US" i="1"/>
                      <m:t>ℤ</m:t>
                    </m:r>
                  </m:oMath>
                </a14:m>
                <a:r>
                  <a:rPr lang="en-US"/>
                  <a:t>.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2"/>
                  </a:buBlip>
                </a:pPr>
                <a:endParaRPr lang="en-US" b="1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22" y="1727089"/>
                <a:ext cx="11431978" cy="4705516"/>
              </a:xfrm>
              <a:prstGeom prst="rect">
                <a:avLst/>
              </a:prstGeom>
              <a:blipFill>
                <a:blip r:embed="rId3"/>
                <a:stretch>
                  <a:fillRect l="-1387" t="-2850" r="-1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37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1914887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phư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sau: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e>
                    </m:rad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.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fr-FR">
                    <a:solidFill>
                      <a:srgbClr val="6600CC"/>
                    </a:solidFill>
                    <a:ea typeface="Times New Roman" panose="02020603050405020304" pitchFamily="18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1914887"/>
              </a:xfrm>
              <a:prstGeom prst="rect">
                <a:avLst/>
              </a:prstGeom>
              <a:blipFill>
                <a:blip r:embed="rId2"/>
                <a:stretch>
                  <a:fillRect l="-1082" t="-3481" b="-3639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417570"/>
                <a:ext cx="11838471" cy="3360301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sz="2800"/>
                  <a:t>a) Vì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/>
                  <a:t> nên phương trình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/>
                  <a:t> </a:t>
                </a:r>
              </a:p>
              <a:p>
                <a:r>
                  <a:rPr lang="en-US" sz="2800"/>
                  <a:t>có các nghiệm là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/>
                  <a:t>.</a:t>
                </a:r>
                <a:br>
                  <a:rPr lang="en-US" sz="2800"/>
                </a:br>
                <a:r>
                  <a:rPr lang="en-US" sz="2800"/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⇔2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br>
                  <a:rPr lang="en-US" sz="2800"/>
                </a:b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/>
                  <a:t>.</a:t>
                </a:r>
                <a:br>
                  <a:rPr lang="en-US" sz="2800"/>
                </a:br>
                <a:r>
                  <a:rPr lang="en-US" sz="2800"/>
                  <a:t>Vậy phương trình có các nghiệm là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417570"/>
                <a:ext cx="11838471" cy="3360301"/>
              </a:xfrm>
              <a:prstGeom prst="rect">
                <a:avLst/>
              </a:prstGeom>
              <a:blipFill>
                <a:blip r:embed="rId4"/>
                <a:stretch>
                  <a:fillRect l="-874" t="-2351" b="-48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33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82675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➁: </a:t>
                </a:r>
                <a:r>
                  <a:rPr lang="en-US"/>
                  <a:t>Giải phương trình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826751"/>
              </a:xfrm>
              <a:prstGeom prst="rect">
                <a:avLst/>
              </a:prstGeom>
              <a:blipFill>
                <a:blip r:embed="rId2"/>
                <a:stretch>
                  <a:fillRect l="-1082" t="-797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2357697"/>
                <a:ext cx="11838471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/>
                      <m:t>Ta</m:t>
                    </m:r>
                    <m:r>
                      <m:rPr>
                        <m:nor/>
                      </m:rPr>
                      <a:rPr lang="en-US"/>
                      <m:t> </m:t>
                    </m:r>
                    <m:r>
                      <m:rPr>
                        <m:nor/>
                      </m:rPr>
                      <a:rPr lang="en-US"/>
                      <m:t>c</m:t>
                    </m:r>
                    <m:r>
                      <m:rPr>
                        <m:nor/>
                      </m:rPr>
                      <a:rPr lang="en-US"/>
                      <m:t>ó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  <m:r>
                      <m:rPr>
                        <m:nor/>
                      </m:rPr>
                      <a:rPr lang="en-US"/>
                      <m:t>.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</m:oMath>
                </a14:m>
                <a:endParaRPr lang="en-US"/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2357697"/>
                <a:ext cx="11838471" cy="3716497"/>
              </a:xfrm>
              <a:prstGeom prst="rect">
                <a:avLst/>
              </a:prstGeom>
              <a:blipFill>
                <a:blip r:embed="rId4"/>
                <a:stretch>
                  <a:fillRect t="-212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1016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1 : Phương trình sinx = m, không tham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7" y="1636175"/>
                <a:ext cx="11989406" cy="500084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/>
                  <a:t>a) Một số trường hợp đặc biệt:</a:t>
                </a:r>
              </a:p>
              <a:p>
                <a:r>
                  <a:rPr lang="en-US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=1⇔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;</a:t>
                </a:r>
              </a:p>
              <a:p>
                <a:r>
                  <a:rPr lang="en-US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=−1⇔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;</a:t>
                </a:r>
              </a:p>
              <a:p>
                <a:r>
                  <a:rPr lang="en-US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=0⇔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</a:p>
              <a:p>
                <a:pPr marL="0" indent="0">
                  <a:buNone/>
                </a:pPr>
                <a:r>
                  <a:rPr lang="en-US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 </a:t>
                </a:r>
              </a:p>
              <a:p>
                <a:pPr marL="0" indent="0">
                  <a:buNone/>
                </a:pPr>
                <a:r>
                  <a:rPr lang="en-US"/>
                  <a:t>hoặc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</a:p>
              <a:p>
                <a:pPr marL="0" indent="0">
                  <a:buNone/>
                </a:pPr>
                <a:r>
                  <a:rPr lang="en-US"/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36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 </a:t>
                </a:r>
              </a:p>
              <a:p>
                <a:pPr marL="0" indent="0">
                  <a:buNone/>
                </a:pPr>
                <a:r>
                  <a:rPr lang="en-US"/>
                  <a:t>hoặc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=18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36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</a:p>
              <a:p>
                <a:pPr marL="0" lvl="0" indent="0">
                  <a:buNone/>
                </a:pP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7" y="1636175"/>
                <a:ext cx="11989406" cy="5000848"/>
              </a:xfrm>
              <a:prstGeom prst="rect">
                <a:avLst/>
              </a:prstGeom>
              <a:blipFill>
                <a:blip r:embed="rId2"/>
                <a:stretch>
                  <a:fillRect l="-1271" t="-2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52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82675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e>
                    </m:rad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</m:t>
                    </m:r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826751"/>
              </a:xfrm>
              <a:prstGeom prst="rect">
                <a:avLst/>
              </a:prstGeom>
              <a:blipFill>
                <a:blip r:embed="rId2"/>
                <a:stretch>
                  <a:fillRect l="-1082" t="-3623" b="-72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2357697"/>
                <a:ext cx="11838471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>
                        <a:latin typeface="Cambria Math" panose="02040503050406030204" pitchFamily="18" charset="0"/>
                      </a:rPr>
                      <m:t>=0⇔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/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2357697"/>
                <a:ext cx="11838471" cy="3716497"/>
              </a:xfrm>
              <a:prstGeom prst="rect">
                <a:avLst/>
              </a:prstGeom>
              <a:blipFill>
                <a:blip r:embed="rId4"/>
                <a:stretch>
                  <a:fillRect t="-212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3626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Phương trình cotx = m, không tham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0" y="1674717"/>
                <a:ext cx="11103919" cy="282572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>
                  <a:buNone/>
                </a:pPr>
                <a:r>
                  <a:rPr lang="en-US" b="1">
                    <a:solidFill>
                      <a:srgbClr val="0000FF"/>
                    </a:solidFill>
                    <a:latin typeface="Yu Gothic UI Semibold" panose="020B0700000000000000" pitchFamily="34" charset="-128"/>
                    <a:ea typeface="Times New Roman" panose="02020603050405020304" pitchFamily="18" charset="0"/>
                  </a:rPr>
                  <a:t>▶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Phương pháp </a:t>
                </a:r>
              </a:p>
              <a:p>
                <a:pPr marL="0" lvl="0" indent="0">
                  <a:buNone/>
                </a:pPr>
                <a:r>
                  <a:rPr lang="en-US"/>
                  <a:t>Với mọi số thực </a:t>
                </a:r>
                <a14:m>
                  <m:oMath xmlns:m="http://schemas.openxmlformats.org/officeDocument/2006/math">
                    <m:r>
                      <a:rPr lang="en-US" i="1"/>
                      <m:t>𝑚</m:t>
                    </m:r>
                  </m:oMath>
                </a14:m>
                <a:r>
                  <a:rPr lang="en-US"/>
                  <a:t>, phương trình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cot</m:t>
                    </m:r>
                    <m:r>
                      <a:rPr lang="en-US" i="1"/>
                      <m:t>𝑥</m:t>
                    </m:r>
                    <m:r>
                      <a:rPr lang="en-US"/>
                      <m:t>=</m:t>
                    </m:r>
                    <m:r>
                      <a:rPr lang="en-US" i="1"/>
                      <m:t>𝑚</m:t>
                    </m:r>
                  </m:oMath>
                </a14:m>
                <a:r>
                  <a:rPr lang="en-US"/>
                  <a:t> có nghiệm</a:t>
                </a:r>
              </a:p>
              <a:p>
                <a14:m>
                  <m:oMath xmlns:m="http://schemas.openxmlformats.org/officeDocument/2006/math">
                    <m:r>
                      <a:rPr lang="en-US" i="1"/>
                      <m:t>𝑥</m:t>
                    </m:r>
                    <m:r>
                      <a:rPr lang="en-US"/>
                      <m:t>=</m:t>
                    </m:r>
                    <m:r>
                      <a:rPr lang="en-US" i="1"/>
                      <m:t>𝛼</m:t>
                    </m:r>
                    <m:r>
                      <a:rPr lang="en-US"/>
                      <m:t>+</m:t>
                    </m:r>
                    <m:r>
                      <a:rPr lang="en-US" i="1"/>
                      <m:t>𝑘</m:t>
                    </m:r>
                    <m:r>
                      <a:rPr lang="en-US" i="1"/>
                      <m:t>𝜋</m:t>
                    </m:r>
                    <m:r>
                      <a:rPr lang="en-US"/>
                      <m:t>,</m:t>
                    </m:r>
                    <m:r>
                      <a:rPr lang="en-US" i="1"/>
                      <m:t>𝑘</m:t>
                    </m:r>
                    <m:r>
                      <a:rPr lang="en-US"/>
                      <m:t>∈</m:t>
                    </m:r>
                    <m:r>
                      <a:rPr lang="en-US" i="1"/>
                      <m:t>ℤ</m:t>
                    </m:r>
                    <m:r>
                      <a:rPr lang="en-US"/>
                      <m:t>,</m:t>
                    </m:r>
                  </m:oMath>
                </a14:m>
                <a:r>
                  <a:rPr lang="en-US"/>
                  <a:t>với </a:t>
                </a:r>
                <a14:m>
                  <m:oMath xmlns:m="http://schemas.openxmlformats.org/officeDocument/2006/math">
                    <m:r>
                      <a:rPr lang="en-US" i="1"/>
                      <m:t>𝛼</m:t>
                    </m:r>
                  </m:oMath>
                </a14:m>
                <a:r>
                  <a:rPr lang="en-US"/>
                  <a:t> là góc thuộc </a:t>
                </a:r>
                <a14:m>
                  <m:oMath xmlns:m="http://schemas.openxmlformats.org/officeDocument/2006/math">
                    <m:r>
                      <a:rPr lang="en-US"/>
                      <m:t>(0;</m:t>
                    </m:r>
                    <m:r>
                      <a:rPr lang="en-US" i="1"/>
                      <m:t>𝜋</m:t>
                    </m:r>
                    <m:r>
                      <a:rPr lang="en-US"/>
                      <m:t>)</m:t>
                    </m:r>
                  </m:oMath>
                </a14:m>
                <a:r>
                  <a:rPr lang="en-US"/>
                  <a:t> sao cho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cot</m:t>
                    </m:r>
                    <m:r>
                      <a:rPr lang="en-US" i="1"/>
                      <m:t>𝛼</m:t>
                    </m:r>
                    <m:r>
                      <a:rPr lang="en-US"/>
                      <m:t>=</m:t>
                    </m:r>
                    <m:r>
                      <a:rPr lang="en-US" i="1"/>
                      <m:t>𝑚</m:t>
                    </m:r>
                  </m:oMath>
                </a14:m>
                <a:r>
                  <a:rPr lang="en-US"/>
                  <a:t>.</a:t>
                </a:r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/>
                      <m:t>cot</m:t>
                    </m:r>
                    <m:r>
                      <a:rPr lang="en-US" i="1"/>
                      <m:t>𝑥</m:t>
                    </m:r>
                    <m:r>
                      <a:rPr lang="en-US"/>
                      <m:t>=</m:t>
                    </m:r>
                    <m:r>
                      <m:rPr>
                        <m:sty m:val="p"/>
                      </m:rPr>
                      <a:rPr lang="en-US"/>
                      <m:t>cot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𝑎</m:t>
                        </m:r>
                      </m:e>
                      <m:sup>
                        <m:r>
                          <a:rPr lang="en-US"/>
                          <m:t>∘</m:t>
                        </m:r>
                      </m:sup>
                    </m:sSup>
                    <m:r>
                      <a:rPr lang="en-US"/>
                      <m:t>⇔</m:t>
                    </m:r>
                    <m:r>
                      <a:rPr lang="en-US" i="1"/>
                      <m:t>𝑥</m:t>
                    </m:r>
                    <m:r>
                      <a:rPr lang="en-US"/>
                      <m:t>=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 i="1"/>
                          <m:t>𝑎</m:t>
                        </m:r>
                      </m:e>
                      <m:sup>
                        <m:r>
                          <a:rPr lang="en-US"/>
                          <m:t>0</m:t>
                        </m:r>
                      </m:sup>
                    </m:sSup>
                    <m:r>
                      <a:rPr lang="en-US"/>
                      <m:t>+</m:t>
                    </m:r>
                    <m:r>
                      <a:rPr lang="en-US" i="1"/>
                      <m:t>𝑘</m:t>
                    </m:r>
                    <m:sSup>
                      <m:sSupPr>
                        <m:ctrlPr>
                          <a:rPr lang="en-US" i="1"/>
                        </m:ctrlPr>
                      </m:sSupPr>
                      <m:e>
                        <m:r>
                          <a:rPr lang="en-US"/>
                          <m:t>180</m:t>
                        </m:r>
                      </m:e>
                      <m:sup>
                        <m:r>
                          <a:rPr lang="en-US"/>
                          <m:t>∘</m:t>
                        </m:r>
                      </m:sup>
                    </m:sSup>
                    <m:r>
                      <a:rPr lang="en-US"/>
                      <m:t>,</m:t>
                    </m:r>
                    <m:r>
                      <a:rPr lang="en-US" i="1"/>
                      <m:t>𝑘</m:t>
                    </m:r>
                    <m:r>
                      <a:rPr lang="en-US"/>
                      <m:t>∈</m:t>
                    </m:r>
                    <m:r>
                      <a:rPr lang="en-US" i="1"/>
                      <m:t>ℤ</m:t>
                    </m:r>
                  </m:oMath>
                </a14:m>
                <a:r>
                  <a:rPr lang="en-US"/>
                  <a:t>.</a:t>
                </a: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0" y="1674717"/>
                <a:ext cx="11103919" cy="2825722"/>
              </a:xfrm>
              <a:prstGeom prst="rect">
                <a:avLst/>
              </a:prstGeom>
              <a:blipFill>
                <a:blip r:embed="rId2"/>
                <a:stretch>
                  <a:fillRect l="-1372" t="-4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92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216787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sau: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cot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cot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⁡3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cot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7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2167871"/>
              </a:xfrm>
              <a:prstGeom prst="rect">
                <a:avLst/>
              </a:prstGeom>
              <a:blipFill>
                <a:blip r:embed="rId2"/>
                <a:stretch>
                  <a:fillRect l="-1082" t="-3073" b="-530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681982"/>
                <a:ext cx="11838471" cy="299504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a) Vì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/>
                  <a:t> nên phương trình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/>
                  <a:t> </a:t>
                </a:r>
              </a:p>
              <a:p>
                <a:r>
                  <a:rPr lang="en-US"/>
                  <a:t>có các nghiệm là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</a:p>
              <a:p>
                <a:pPr marL="0" indent="0">
                  <a:buNone/>
                </a:pPr>
                <a:br>
                  <a:rPr lang="en-US"/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681982"/>
                <a:ext cx="11838471" cy="2995043"/>
              </a:xfrm>
              <a:prstGeom prst="rect">
                <a:avLst/>
              </a:prstGeom>
              <a:blipFill>
                <a:blip r:embed="rId4"/>
                <a:stretch>
                  <a:fillRect l="-1132" t="-26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65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216787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c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c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sau:</a:t>
                </a:r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cot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cot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⁡3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cot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7</m:t>
                        </m:r>
                      </m:den>
                    </m:f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2167871"/>
              </a:xfrm>
              <a:prstGeom prst="rect">
                <a:avLst/>
              </a:prstGeom>
              <a:blipFill>
                <a:blip r:embed="rId2"/>
                <a:stretch>
                  <a:fillRect l="-1082" t="-3073" b="-530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681982"/>
                <a:ext cx="11838471" cy="299504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⇔3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  <m:r>
                      <m:rPr>
                        <m:nor/>
                      </m:rPr>
                      <a:rPr lang="en-US"/>
                      <m:t>.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</m:oMath>
                </a14:m>
                <a:endParaRPr lang="en-US"/>
              </a:p>
              <a:p>
                <a:r>
                  <a:rPr lang="en-US"/>
                  <a:t>Vậy phương trình có các nghiệm là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681982"/>
                <a:ext cx="11838471" cy="2995043"/>
              </a:xfrm>
              <a:prstGeom prst="rect">
                <a:avLst/>
              </a:prstGeom>
              <a:blipFill>
                <a:blip r:embed="rId4"/>
                <a:stretch>
                  <a:fillRect l="-1132" t="-263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455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082783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e>
                    </m:rad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cot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3=0</m:t>
                    </m:r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082783"/>
              </a:xfrm>
              <a:prstGeom prst="rect">
                <a:avLst/>
              </a:prstGeom>
              <a:blipFill>
                <a:blip r:embed="rId2"/>
                <a:stretch>
                  <a:fillRect l="-1082" t="-277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2596897"/>
                <a:ext cx="11838471" cy="429028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3=0⇔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en-US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2596897"/>
                <a:ext cx="11838471" cy="4290284"/>
              </a:xfrm>
              <a:prstGeom prst="rect">
                <a:avLst/>
              </a:prstGeom>
              <a:blipFill>
                <a:blip r:embed="rId4"/>
                <a:stretch>
                  <a:fillRect t="-184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76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949162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ả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i ph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ươ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ng tr</a:t>
                </a:r>
                <a:r>
                  <a:rPr lang="en-US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  <a:t>nh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cot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=0</m:t>
                    </m:r>
                  </m:oMath>
                </a14:m>
                <a:br>
                  <a:rPr lang="en-US">
                    <a:latin typeface="Georgia" panose="02040502050405020303" pitchFamily="18" charset="0"/>
                    <a:ea typeface="Calibri" panose="020F0502020204030204" pitchFamily="34" charset="0"/>
                  </a:rPr>
                </a:b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949162"/>
              </a:xfrm>
              <a:prstGeom prst="rect">
                <a:avLst/>
              </a:prstGeom>
              <a:blipFill>
                <a:blip r:embed="rId2"/>
                <a:stretch>
                  <a:fillRect l="-1082" t="-696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2463275"/>
                <a:ext cx="11838471" cy="442390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=0⇔2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en-US"/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2463275"/>
                <a:ext cx="11838471" cy="4423905"/>
              </a:xfrm>
              <a:prstGeom prst="rect">
                <a:avLst/>
              </a:prstGeom>
              <a:blipFill>
                <a:blip r:embed="rId4"/>
                <a:stretch>
                  <a:fillRect t="-178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625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9546" y="1441875"/>
                <a:ext cx="11813836" cy="241171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tabLst>
                    <a:tab pos="630555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>
                    <a:ea typeface="Times New Roman" panose="02020603050405020304" pitchFamily="18" charset="0"/>
                  </a:rPr>
                  <a:t>Giải các phương trình sau: 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;		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;		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Calibri" panose="020F0502020204030204" pitchFamily="34" charset="0"/>
                  </a:rPr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46" y="1441875"/>
                <a:ext cx="11813836" cy="2411711"/>
              </a:xfrm>
              <a:prstGeom prst="rect">
                <a:avLst/>
              </a:prstGeom>
              <a:blipFill>
                <a:blip r:embed="rId2"/>
                <a:stretch>
                  <a:fillRect l="-1134" t="-2771" b="-1284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853587"/>
                <a:ext cx="11838471" cy="292428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a) 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/>
                  <a:t> nên phương trình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/>
                  <a:t> có các nghiệm là: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 và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853587"/>
                <a:ext cx="11838471" cy="2924284"/>
              </a:xfrm>
              <a:prstGeom prst="rect">
                <a:avLst/>
              </a:prstGeom>
              <a:blipFill>
                <a:blip r:embed="rId4"/>
                <a:stretch>
                  <a:fillRect l="-1132" t="-2697" b="-62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042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241171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tabLst>
                    <a:tab pos="630555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>
                    <a:ea typeface="Times New Roman" panose="02020603050405020304" pitchFamily="18" charset="0"/>
                  </a:rPr>
                  <a:t>Giải các phương trình sau: 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;		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;		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Calibri" panose="020F0502020204030204" pitchFamily="34" charset="0"/>
                  </a:rPr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2411711"/>
              </a:xfrm>
              <a:prstGeom prst="rect">
                <a:avLst/>
              </a:prstGeom>
              <a:blipFill>
                <a:blip r:embed="rId2"/>
                <a:stretch>
                  <a:fillRect l="-1134" t="-2764" b="-125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925824"/>
                <a:ext cx="11838471" cy="285204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b) Vì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&lt;−1</m:t>
                    </m:r>
                  </m:oMath>
                </a14:m>
                <a:r>
                  <a:rPr lang="en-US"/>
                  <a:t> </a:t>
                </a:r>
              </a:p>
              <a:p>
                <a:r>
                  <a:rPr lang="en-US"/>
                  <a:t>nên phương trình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 vô nghiệm.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925824"/>
                <a:ext cx="11838471" cy="2852048"/>
              </a:xfrm>
              <a:prstGeom prst="rect">
                <a:avLst/>
              </a:prstGeom>
              <a:blipFill>
                <a:blip r:embed="rId4"/>
                <a:stretch>
                  <a:fillRect l="-1132" t="-276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425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241171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tabLst>
                    <a:tab pos="630555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>
                    <a:ea typeface="Times New Roman" panose="02020603050405020304" pitchFamily="18" charset="0"/>
                  </a:rPr>
                  <a:t>Giải các phương trình sau: 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;		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;		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Calibri" panose="020F0502020204030204" pitchFamily="34" charset="0"/>
                  </a:rPr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2411711"/>
              </a:xfrm>
              <a:prstGeom prst="rect">
                <a:avLst/>
              </a:prstGeom>
              <a:blipFill>
                <a:blip r:embed="rId2"/>
                <a:stretch>
                  <a:fillRect l="-1134" t="-2764" b="-125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925824"/>
                <a:ext cx="11838471" cy="285204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&amp;3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&amp;3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eqAr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</m:d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&amp;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&amp;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eqAr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2800"/>
                  <a:t>.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925824"/>
                <a:ext cx="11838471" cy="2852048"/>
              </a:xfrm>
              <a:prstGeom prst="rect">
                <a:avLst/>
              </a:prstGeom>
              <a:blipFill>
                <a:blip r:embed="rId4"/>
                <a:stretch>
                  <a:fillRect l="-1132" t="-276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632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251057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tabLst>
                    <a:tab pos="630555" algn="l"/>
                  </a:tabLst>
                </a:pP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 sz="2800">
                    <a:ea typeface="Times New Roman" panose="02020603050405020304" pitchFamily="18" charset="0"/>
                  </a:rPr>
                  <a:t>Giải các phương trình sau: 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;		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;		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ea typeface="Calibri" panose="020F0502020204030204" pitchFamily="34" charset="0"/>
                  </a:rPr>
                  <a:t>c)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2510571"/>
              </a:xfrm>
              <a:prstGeom prst="rect">
                <a:avLst/>
              </a:prstGeom>
              <a:blipFill>
                <a:blip r:embed="rId2"/>
                <a:stretch>
                  <a:fillRect l="-1134" t="-2657" b="-821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4024684"/>
                <a:ext cx="11838471" cy="275318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/>
                  <a:t>Vậy phương trình có các nghiệm là</a:t>
                </a:r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.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endParaRPr lang="en-US" sz="44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4024684"/>
                <a:ext cx="11838471" cy="2753188"/>
              </a:xfrm>
              <a:prstGeom prst="rect">
                <a:avLst/>
              </a:prstGeom>
              <a:blipFill>
                <a:blip r:embed="rId4"/>
                <a:stretch>
                  <a:fillRect l="-1132" t="-286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1230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105890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fr-FR"/>
                  <a:t> 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fr-FR"/>
                  <a:t>   Giải phương trình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fr-FR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−6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fr-FR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fr-FR"/>
                  <a:t> 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1058900"/>
              </a:xfrm>
              <a:prstGeom prst="rect">
                <a:avLst/>
              </a:prstGeom>
              <a:blipFill>
                <a:blip r:embed="rId2"/>
                <a:stretch>
                  <a:fillRect l="-10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962" y="2439718"/>
                <a:ext cx="11838471" cy="326898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fr-FR"/>
                  <a:t>Ta có: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fr-FR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−6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fr-FR" i="1">
                        <a:latin typeface="Cambria Math" panose="02040503050406030204" pitchFamily="18" charset="0"/>
                      </a:rPr>
                      <m:t>=0⇔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</a:rPr>
                      <m:t>−6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18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=9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fr-F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27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fr-FR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fr-FR"/>
                  <a:t>.</a:t>
                </a:r>
                <a:endParaRPr lang="en-US"/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62" y="2439718"/>
                <a:ext cx="11838471" cy="3268983"/>
              </a:xfrm>
              <a:prstGeom prst="rect">
                <a:avLst/>
              </a:prstGeom>
              <a:blipFill>
                <a:blip r:embed="rId4"/>
                <a:stretch>
                  <a:fillRect l="-1132" t="-241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8213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1399" y="1367308"/>
                <a:ext cx="11813836" cy="75410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Font typeface="Wingdings" panose="05000000000000000000" pitchFamily="2" charset="2"/>
                  <a:buChar char="q"/>
                </a:pPr>
                <a:r>
                  <a:rPr lang="fr-FR"/>
                  <a:t> 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dụ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fr-FR"/>
                  <a:t> Giải phương trình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99" y="1367308"/>
                <a:ext cx="11813836" cy="754100"/>
              </a:xfrm>
              <a:prstGeom prst="rect">
                <a:avLst/>
              </a:prstGeom>
              <a:blipFill>
                <a:blip r:embed="rId2"/>
                <a:stretch>
                  <a:fillRect l="-1082" t="-10317" b="-158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2099" y="2108991"/>
                <a:ext cx="11838471" cy="326898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Blip>
                    <a:blip r:embed="rId3"/>
                  </a:buBlip>
                </a:pPr>
                <a:r>
                  <a:rPr lang="en-US" sz="24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Lời giải</a:t>
                </a:r>
              </a:p>
              <a:p>
                <a:r>
                  <a:rPr lang="en-US"/>
                  <a:t>Ta có: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=1⇔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en-US"/>
                  <a:t>.</a:t>
                </a:r>
                <a:endParaRPr lang="en-US">
                  <a:effectLst/>
                </a:endParaRPr>
              </a:p>
              <a:p>
                <a:pPr marL="0" indent="0">
                  <a:buNone/>
                </a:pPr>
                <a:endParaRPr lang="en-US" sz="24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99" y="2108991"/>
                <a:ext cx="11838471" cy="3268983"/>
              </a:xfrm>
              <a:prstGeom prst="rect">
                <a:avLst/>
              </a:prstGeom>
              <a:blipFill>
                <a:blip r:embed="rId4"/>
                <a:stretch>
                  <a:fillRect l="-1132" t="-241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2864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: Phương trình cosx = m, không tham số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1142CC3-FDF5-472F-9937-E51691CD65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3768" y="1727089"/>
                <a:ext cx="11941082" cy="452475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>
                  <a:buNone/>
                </a:pPr>
                <a:r>
                  <a:rPr lang="en-US" b="1">
                    <a:solidFill>
                      <a:srgbClr val="0000FF"/>
                    </a:solidFill>
                    <a:latin typeface="Yu Gothic UI Semibold" panose="020B0700000000000000" pitchFamily="34" charset="-128"/>
                    <a:ea typeface="Times New Roman" panose="02020603050405020304" pitchFamily="18" charset="0"/>
                  </a:rPr>
                  <a:t>▶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Phương pháp </a:t>
                </a:r>
              </a:p>
              <a:p>
                <a:r>
                  <a:rPr lang="en-US"/>
                  <a:t>Xét phương trình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/>
                  <a:t>.</a:t>
                </a:r>
              </a:p>
              <a:p>
                <a:pPr marL="0" indent="0">
                  <a:buNone/>
                </a:pPr>
                <a:r>
                  <a:rPr lang="en-US"/>
                  <a:t>+ Nếu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/>
                  <a:t> thì phương trình vô nghiệm.</a:t>
                </a:r>
              </a:p>
              <a:p>
                <a:pPr marL="0" indent="0">
                  <a:buNone/>
                </a:pPr>
                <a:r>
                  <a:rPr lang="en-US"/>
                  <a:t>+ Nếu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/>
                  <a:t> thì phương trình có nghiệm: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/>
                  <a:t>, với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 là góc thuộc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</m:oMath>
                </a14:m>
                <a:r>
                  <a:rPr lang="en-US"/>
                  <a:t> sao cho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/>
                  <a:t>.</a:t>
                </a: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1142CC3-FDF5-472F-9937-E51691CD6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68" y="1727089"/>
                <a:ext cx="11941082" cy="4524752"/>
              </a:xfrm>
              <a:prstGeom prst="rect">
                <a:avLst/>
              </a:prstGeom>
              <a:blipFill>
                <a:blip r:embed="rId4"/>
                <a:stretch>
                  <a:fillRect l="-1327" t="-2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4202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2165</Words>
  <Application>Microsoft Office PowerPoint</Application>
  <PresentationFormat>Widescreen</PresentationFormat>
  <Paragraphs>202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Yu Gothic</vt:lpstr>
      <vt:lpstr>Yu Gothic UI Semibold</vt:lpstr>
      <vt:lpstr>Aarial</vt:lpstr>
      <vt:lpstr>Arial</vt:lpstr>
      <vt:lpstr>Calibri</vt:lpstr>
      <vt:lpstr>Calibri Light</vt:lpstr>
      <vt:lpstr>Cambria Math</vt:lpstr>
      <vt:lpstr>Georgia</vt:lpstr>
      <vt:lpstr>Georgia Pro Cond Black</vt:lpstr>
      <vt:lpstr>Segoe UI 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Duong Hung</cp:lastModifiedBy>
  <cp:revision>141</cp:revision>
  <cp:lastPrinted>2023-04-28T05:43:14Z</cp:lastPrinted>
  <dcterms:created xsi:type="dcterms:W3CDTF">2023-03-24T14:43:27Z</dcterms:created>
  <dcterms:modified xsi:type="dcterms:W3CDTF">2023-07-31T07:44:31Z</dcterms:modified>
</cp:coreProperties>
</file>