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5" r:id="rId3"/>
    <p:sldId id="301" r:id="rId4"/>
    <p:sldId id="303" r:id="rId5"/>
    <p:sldId id="302" r:id="rId6"/>
    <p:sldId id="307" r:id="rId7"/>
    <p:sldId id="308" r:id="rId8"/>
    <p:sldId id="269" r:id="rId9"/>
    <p:sldId id="280" r:id="rId10"/>
    <p:sldId id="289" r:id="rId11"/>
    <p:sldId id="309" r:id="rId12"/>
    <p:sldId id="310" r:id="rId13"/>
    <p:sldId id="272" r:id="rId14"/>
    <p:sldId id="311" r:id="rId15"/>
    <p:sldId id="281" r:id="rId16"/>
    <p:sldId id="282" r:id="rId17"/>
    <p:sldId id="312" r:id="rId18"/>
    <p:sldId id="313" r:id="rId19"/>
    <p:sldId id="275" r:id="rId20"/>
    <p:sldId id="283" r:id="rId21"/>
    <p:sldId id="304" r:id="rId22"/>
    <p:sldId id="284" r:id="rId23"/>
    <p:sldId id="314" r:id="rId24"/>
    <p:sldId id="290" r:id="rId25"/>
    <p:sldId id="291" r:id="rId26"/>
    <p:sldId id="305" r:id="rId27"/>
    <p:sldId id="306" r:id="rId28"/>
    <p:sldId id="294" r:id="rId29"/>
    <p:sldId id="295" r:id="rId30"/>
    <p:sldId id="299" r:id="rId31"/>
    <p:sldId id="29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CC0099"/>
    <a:srgbClr val="000099"/>
    <a:srgbClr val="CC00CC"/>
    <a:srgbClr val="800080"/>
    <a:srgbClr val="FCFFEB"/>
    <a:srgbClr val="0000FF"/>
    <a:srgbClr val="3333FF"/>
    <a:srgbClr val="CCECFF"/>
    <a:srgbClr val="DFF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09" autoAdjust="0"/>
    <p:restoredTop sz="94660"/>
  </p:normalViewPr>
  <p:slideViewPr>
    <p:cSldViewPr snapToGrid="0">
      <p:cViewPr varScale="1">
        <p:scale>
          <a:sx n="72" d="100"/>
          <a:sy n="72" d="100"/>
        </p:scale>
        <p:origin x="3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7/31/2023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3.%20BAI%20TAP%20REN%20LUYEN%20THEO%20SGK.pptx" TargetMode="External"/><Relationship Id="rId2" Type="http://schemas.openxmlformats.org/officeDocument/2006/relationships/hyperlink" Target="2.%20PHAN%20DANG%20TOAN%20CO%20BAN%20THEO%20SGK.pptx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4.%20BAI%20TAP%20MO%20RONG,%20UNG%20DUNG%20THUC%20TE.pptx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8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AA4431C0-79D0-40C5-A1F9-87034A2E1981}"/>
              </a:ext>
            </a:extLst>
          </p:cNvPr>
          <p:cNvSpPr/>
          <p:nvPr/>
        </p:nvSpPr>
        <p:spPr>
          <a:xfrm>
            <a:off x="3587384" y="2099218"/>
            <a:ext cx="7114971" cy="364435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Arrow: Pentagon 117">
            <a:extLst>
              <a:ext uri="{FF2B5EF4-FFF2-40B4-BE49-F238E27FC236}">
                <a16:creationId xmlns:a16="http://schemas.microsoft.com/office/drawing/2014/main" id="{81EFB34A-F7D8-4558-96A0-5773D8E60731}"/>
              </a:ext>
            </a:extLst>
          </p:cNvPr>
          <p:cNvSpPr/>
          <p:nvPr/>
        </p:nvSpPr>
        <p:spPr>
          <a:xfrm rot="10800000">
            <a:off x="4024788" y="3188781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Arrow: Pentagon 119">
            <a:extLst>
              <a:ext uri="{FF2B5EF4-FFF2-40B4-BE49-F238E27FC236}">
                <a16:creationId xmlns:a16="http://schemas.microsoft.com/office/drawing/2014/main" id="{77CF683C-5980-4602-AB7A-D9CDFC753A08}"/>
              </a:ext>
            </a:extLst>
          </p:cNvPr>
          <p:cNvSpPr/>
          <p:nvPr/>
        </p:nvSpPr>
        <p:spPr>
          <a:xfrm rot="10800000">
            <a:off x="4103568" y="3911758"/>
            <a:ext cx="6198724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Arrow: Pentagon 120">
            <a:extLst>
              <a:ext uri="{FF2B5EF4-FFF2-40B4-BE49-F238E27FC236}">
                <a16:creationId xmlns:a16="http://schemas.microsoft.com/office/drawing/2014/main" id="{7C5E35EE-C97A-4758-9A39-CF61681144C2}"/>
              </a:ext>
            </a:extLst>
          </p:cNvPr>
          <p:cNvSpPr/>
          <p:nvPr/>
        </p:nvSpPr>
        <p:spPr>
          <a:xfrm rot="10800000">
            <a:off x="4031232" y="4579995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Arrow: Pentagon 116">
            <a:extLst>
              <a:ext uri="{FF2B5EF4-FFF2-40B4-BE49-F238E27FC236}">
                <a16:creationId xmlns:a16="http://schemas.microsoft.com/office/drawing/2014/main" id="{3EF0ED97-B7C5-4710-9D14-B26B576DC6D9}"/>
              </a:ext>
            </a:extLst>
          </p:cNvPr>
          <p:cNvSpPr/>
          <p:nvPr/>
        </p:nvSpPr>
        <p:spPr>
          <a:xfrm rot="10800000">
            <a:off x="4019792" y="2520243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E3BA33-FCB9-48F8-92F2-102878D1547E}"/>
              </a:ext>
            </a:extLst>
          </p:cNvPr>
          <p:cNvGrpSpPr/>
          <p:nvPr/>
        </p:nvGrpSpPr>
        <p:grpSpPr>
          <a:xfrm>
            <a:off x="1322638" y="355192"/>
            <a:ext cx="10432039" cy="1007276"/>
            <a:chOff x="633430" y="193012"/>
            <a:chExt cx="10432039" cy="1072853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B53AA17-8B42-48DD-B71C-D6AC7B905F63}"/>
                </a:ext>
              </a:extLst>
            </p:cNvPr>
            <p:cNvSpPr txBox="1"/>
            <p:nvPr/>
          </p:nvSpPr>
          <p:spPr>
            <a:xfrm>
              <a:off x="3082358" y="279028"/>
              <a:ext cx="7983111" cy="8850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2: 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CÁC PHÉP BIẾN ĐỔI LƯỢNG GIÁC</a:t>
              </a:r>
              <a:endParaRPr lang="en-US" sz="1800" b="1" kern="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5C2EBB6-D98F-471E-B0D7-FB1B3E144830}"/>
                </a:ext>
              </a:extLst>
            </p:cNvPr>
            <p:cNvGrpSpPr/>
            <p:nvPr/>
          </p:nvGrpSpPr>
          <p:grpSpPr>
            <a:xfrm>
              <a:off x="633430" y="193012"/>
              <a:ext cx="10052616" cy="1072853"/>
              <a:chOff x="633430" y="193012"/>
              <a:chExt cx="10052616" cy="1072853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48EE28C9-9886-4BC6-A96A-0DB2879DA850}"/>
                  </a:ext>
                </a:extLst>
              </p:cNvPr>
              <p:cNvGrpSpPr/>
              <p:nvPr/>
            </p:nvGrpSpPr>
            <p:grpSpPr>
              <a:xfrm>
                <a:off x="667123" y="193012"/>
                <a:ext cx="10018923" cy="1072853"/>
                <a:chOff x="2366495" y="4969977"/>
                <a:chExt cx="8562194" cy="1120362"/>
              </a:xfrm>
            </p:grpSpPr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FBFE03CB-71EF-4379-B2F5-587AEBB41B10}"/>
                    </a:ext>
                  </a:extLst>
                </p:cNvPr>
                <p:cNvSpPr/>
                <p:nvPr/>
              </p:nvSpPr>
              <p:spPr>
                <a:xfrm>
                  <a:off x="2366495" y="4969977"/>
                  <a:ext cx="8562194" cy="1120362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578D2D83-7523-4BE6-92DF-3596A73B8C8A}"/>
                    </a:ext>
                  </a:extLst>
                </p:cNvPr>
                <p:cNvSpPr/>
                <p:nvPr/>
              </p:nvSpPr>
              <p:spPr>
                <a:xfrm>
                  <a:off x="2562998" y="4969977"/>
                  <a:ext cx="8365690" cy="1081886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FE89F58F-A226-4193-8060-C792D5458C1B}"/>
                    </a:ext>
                  </a:extLst>
                </p:cNvPr>
                <p:cNvSpPr/>
                <p:nvPr/>
              </p:nvSpPr>
              <p:spPr>
                <a:xfrm>
                  <a:off x="2687050" y="4969977"/>
                  <a:ext cx="8241638" cy="1023161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0" name="Parallelogram 69">
                <a:extLst>
                  <a:ext uri="{FF2B5EF4-FFF2-40B4-BE49-F238E27FC236}">
                    <a16:creationId xmlns:a16="http://schemas.microsoft.com/office/drawing/2014/main" id="{674711C6-91AA-458E-A0EA-0743C984350A}"/>
                  </a:ext>
                </a:extLst>
              </p:cNvPr>
              <p:cNvSpPr/>
              <p:nvPr/>
            </p:nvSpPr>
            <p:spPr>
              <a:xfrm rot="186211" flipH="1">
                <a:off x="2365359" y="210750"/>
                <a:ext cx="789345" cy="887854"/>
              </a:xfrm>
              <a:prstGeom prst="parallelogram">
                <a:avLst>
                  <a:gd name="adj" fmla="val 82092"/>
                </a:avLst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Parallelogram 74">
                <a:extLst>
                  <a:ext uri="{FF2B5EF4-FFF2-40B4-BE49-F238E27FC236}">
                    <a16:creationId xmlns:a16="http://schemas.microsoft.com/office/drawing/2014/main" id="{FD171554-3AD5-4435-8A3C-F7685103EBF1}"/>
                  </a:ext>
                </a:extLst>
              </p:cNvPr>
              <p:cNvSpPr/>
              <p:nvPr/>
            </p:nvSpPr>
            <p:spPr>
              <a:xfrm rot="186211" flipH="1">
                <a:off x="2542818" y="210750"/>
                <a:ext cx="789345" cy="887854"/>
              </a:xfrm>
              <a:prstGeom prst="parallelogram">
                <a:avLst>
                  <a:gd name="adj" fmla="val 82092"/>
                </a:avLst>
              </a:prstGeom>
              <a:solidFill>
                <a:srgbClr val="333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0BD1B5B-8857-462B-B229-FA9F69DEB989}"/>
                  </a:ext>
                </a:extLst>
              </p:cNvPr>
              <p:cNvSpPr txBox="1"/>
              <p:nvPr/>
            </p:nvSpPr>
            <p:spPr>
              <a:xfrm>
                <a:off x="633430" y="259892"/>
                <a:ext cx="2448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3333FF"/>
                    </a:solidFill>
                    <a:latin typeface="Georgia Pro Cond Black" panose="02040A06050405020203" pitchFamily="18" charset="0"/>
                    <a:ea typeface="HGPSoeiKakugothicUB" panose="020B0A00000000000000" pitchFamily="34" charset="-128"/>
                    <a:cs typeface="Calibri" panose="020F0502020204030204" pitchFamily="34" charset="0"/>
                    <a:sym typeface="Baumans"/>
                  </a:rPr>
                  <a:t>ĐẠI SỐ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220F5A5-8EA8-439D-ABDC-CF5CFB9E47A3}"/>
                  </a:ext>
                </a:extLst>
              </p:cNvPr>
              <p:cNvSpPr txBox="1"/>
              <p:nvPr/>
            </p:nvSpPr>
            <p:spPr>
              <a:xfrm>
                <a:off x="757175" y="670277"/>
                <a:ext cx="2448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3333FF"/>
                    </a:solidFill>
                    <a:latin typeface="Georgia Pro Cond Black" panose="02040A06050405020203" pitchFamily="18" charset="0"/>
                    <a:ea typeface="HGPSoeiKakugothicUB" panose="020B0A00000000000000" pitchFamily="34" charset="-128"/>
                    <a:cs typeface="Calibri" panose="020F0502020204030204" pitchFamily="34" charset="0"/>
                    <a:sym typeface="Baumans"/>
                  </a:rPr>
                  <a:t>Chương </a:t>
                </a:r>
                <a:r>
                  <a:rPr lang="en-US" sz="2400" b="1">
                    <a:solidFill>
                      <a:srgbClr val="3333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  <a:sym typeface="Baumans"/>
                  </a:rPr>
                  <a:t>❶</a:t>
                </a:r>
                <a:endPara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endParaRPr>
              </a:p>
            </p:txBody>
          </p:sp>
        </p:grp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7A175AC-6165-4E1C-9BCD-83B94091765B}"/>
              </a:ext>
            </a:extLst>
          </p:cNvPr>
          <p:cNvSpPr/>
          <p:nvPr/>
        </p:nvSpPr>
        <p:spPr>
          <a:xfrm>
            <a:off x="312820" y="1421956"/>
            <a:ext cx="11694695" cy="4671014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C1ED171-377C-451A-8F18-59A74B0D883A}"/>
              </a:ext>
            </a:extLst>
          </p:cNvPr>
          <p:cNvGrpSpPr/>
          <p:nvPr/>
        </p:nvGrpSpPr>
        <p:grpSpPr>
          <a:xfrm>
            <a:off x="1714828" y="2099218"/>
            <a:ext cx="1872556" cy="3644388"/>
            <a:chOff x="230133" y="2669965"/>
            <a:chExt cx="1872556" cy="3644388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ED9F50BA-E121-4BC7-8418-BA509C09D50A}"/>
                </a:ext>
              </a:extLst>
            </p:cNvPr>
            <p:cNvGrpSpPr/>
            <p:nvPr/>
          </p:nvGrpSpPr>
          <p:grpSpPr>
            <a:xfrm>
              <a:off x="230133" y="2669965"/>
              <a:ext cx="1872556" cy="3644388"/>
              <a:chOff x="863534" y="3255253"/>
              <a:chExt cx="3579568" cy="2873475"/>
            </a:xfrm>
          </p:grpSpPr>
          <p:sp>
            <p:nvSpPr>
              <p:cNvPr id="96" name="Flowchart: Display 95">
                <a:extLst>
                  <a:ext uri="{FF2B5EF4-FFF2-40B4-BE49-F238E27FC236}">
                    <a16:creationId xmlns:a16="http://schemas.microsoft.com/office/drawing/2014/main" id="{60901D6A-DC24-4872-9632-354557F0C72D}"/>
                  </a:ext>
                </a:extLst>
              </p:cNvPr>
              <p:cNvSpPr/>
              <p:nvPr/>
            </p:nvSpPr>
            <p:spPr>
              <a:xfrm flipH="1">
                <a:off x="863534" y="3255253"/>
                <a:ext cx="2917416" cy="2873447"/>
              </a:xfrm>
              <a:prstGeom prst="flowChartDisplay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Flowchart: Display 96">
                <a:extLst>
                  <a:ext uri="{FF2B5EF4-FFF2-40B4-BE49-F238E27FC236}">
                    <a16:creationId xmlns:a16="http://schemas.microsoft.com/office/drawing/2014/main" id="{0058A2D9-EE82-45E9-A989-86BB3C8E1263}"/>
                  </a:ext>
                </a:extLst>
              </p:cNvPr>
              <p:cNvSpPr/>
              <p:nvPr/>
            </p:nvSpPr>
            <p:spPr>
              <a:xfrm flipH="1">
                <a:off x="1238456" y="3255254"/>
                <a:ext cx="2917416" cy="2873447"/>
              </a:xfrm>
              <a:prstGeom prst="flowChartDisplay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Flowchart: Display 97">
                <a:extLst>
                  <a:ext uri="{FF2B5EF4-FFF2-40B4-BE49-F238E27FC236}">
                    <a16:creationId xmlns:a16="http://schemas.microsoft.com/office/drawing/2014/main" id="{F0E0EA4C-91BB-415A-8B1F-EF5C3EE1D200}"/>
                  </a:ext>
                </a:extLst>
              </p:cNvPr>
              <p:cNvSpPr/>
              <p:nvPr/>
            </p:nvSpPr>
            <p:spPr>
              <a:xfrm flipH="1">
                <a:off x="1525686" y="3255281"/>
                <a:ext cx="2917416" cy="2873447"/>
              </a:xfrm>
              <a:prstGeom prst="flowChartDisplay">
                <a:avLst/>
              </a:prstGeom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85000">
                    <a:schemeClr val="accent4">
                      <a:lumMod val="20000"/>
                      <a:lumOff val="80000"/>
                    </a:schemeClr>
                  </a:gs>
                  <a:gs pos="96000">
                    <a:schemeClr val="accent5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rgbClr val="3333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Arrow: Chevron 94">
              <a:extLst>
                <a:ext uri="{FF2B5EF4-FFF2-40B4-BE49-F238E27FC236}">
                  <a16:creationId xmlns:a16="http://schemas.microsoft.com/office/drawing/2014/main" id="{6A2C54E6-6E90-4D3A-B106-85329297FFE8}"/>
                </a:ext>
              </a:extLst>
            </p:cNvPr>
            <p:cNvSpPr/>
            <p:nvPr/>
          </p:nvSpPr>
          <p:spPr>
            <a:xfrm>
              <a:off x="1745212" y="2669965"/>
              <a:ext cx="357477" cy="3631132"/>
            </a:xfrm>
            <a:prstGeom prst="chevron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CF5FC146-A152-4530-AE16-B7DF46C0E557}"/>
              </a:ext>
            </a:extLst>
          </p:cNvPr>
          <p:cNvSpPr txBox="1"/>
          <p:nvPr/>
        </p:nvSpPr>
        <p:spPr>
          <a:xfrm>
            <a:off x="1836398" y="2842790"/>
            <a:ext cx="18902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NỘI DUNG BÀI HỌC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DD05149-B76F-4C8D-BB32-FA731699AB67}"/>
              </a:ext>
            </a:extLst>
          </p:cNvPr>
          <p:cNvSpPr txBox="1"/>
          <p:nvPr/>
        </p:nvSpPr>
        <p:spPr>
          <a:xfrm>
            <a:off x="4128886" y="2577686"/>
            <a:ext cx="34625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1. Tóm tắt lý thuyết</a:t>
            </a:r>
          </a:p>
        </p:txBody>
      </p:sp>
      <p:sp>
        <p:nvSpPr>
          <p:cNvPr id="101" name="TextBox 100">
            <a:hlinkClick r:id="rId2" action="ppaction://hlinkpres?slideindex=1&amp;slidetitle="/>
            <a:extLst>
              <a:ext uri="{FF2B5EF4-FFF2-40B4-BE49-F238E27FC236}">
                <a16:creationId xmlns:a16="http://schemas.microsoft.com/office/drawing/2014/main" id="{5436DB23-27CB-445D-A8AA-6B7333C69FF9}"/>
              </a:ext>
            </a:extLst>
          </p:cNvPr>
          <p:cNvSpPr txBox="1"/>
          <p:nvPr/>
        </p:nvSpPr>
        <p:spPr>
          <a:xfrm>
            <a:off x="4092392" y="3251891"/>
            <a:ext cx="41467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2.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Phân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dạng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toán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cơ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bản</a:t>
            </a:r>
            <a:endParaRPr lang="en-US" sz="2400" b="1" dirty="0">
              <a:solidFill>
                <a:srgbClr val="3333FF"/>
              </a:solidFill>
              <a:latin typeface="Georgia Pro Cond Black" panose="02040A06050405020203" pitchFamily="18" charset="0"/>
              <a:ea typeface="HGPSoeiKakugothicUB" panose="020B0A00000000000000" pitchFamily="34" charset="-128"/>
              <a:cs typeface="Calibri" panose="020F0502020204030204" pitchFamily="34" charset="0"/>
              <a:sym typeface="Baumans"/>
            </a:endParaRPr>
          </a:p>
        </p:txBody>
      </p:sp>
      <p:sp>
        <p:nvSpPr>
          <p:cNvPr id="102" name="TextBox 101">
            <a:hlinkClick r:id="rId3" action="ppaction://hlinkpres?slideindex=1&amp;slidetitle="/>
            <a:extLst>
              <a:ext uri="{FF2B5EF4-FFF2-40B4-BE49-F238E27FC236}">
                <a16:creationId xmlns:a16="http://schemas.microsoft.com/office/drawing/2014/main" id="{9D766C08-A58A-4E98-AA95-509CE8DB0003}"/>
              </a:ext>
            </a:extLst>
          </p:cNvPr>
          <p:cNvSpPr txBox="1"/>
          <p:nvPr/>
        </p:nvSpPr>
        <p:spPr>
          <a:xfrm>
            <a:off x="4086666" y="3915943"/>
            <a:ext cx="4062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3. HĐ rèn luyện kỹ năng</a:t>
            </a:r>
          </a:p>
        </p:txBody>
      </p:sp>
      <p:sp>
        <p:nvSpPr>
          <p:cNvPr id="103" name="TextBox 102">
            <a:hlinkClick r:id="rId4" action="ppaction://hlinkpres?slideindex=1&amp;slidetitle="/>
            <a:extLst>
              <a:ext uri="{FF2B5EF4-FFF2-40B4-BE49-F238E27FC236}">
                <a16:creationId xmlns:a16="http://schemas.microsoft.com/office/drawing/2014/main" id="{40B1E1A7-9B24-46DB-B9FE-858B430C9D4F}"/>
              </a:ext>
            </a:extLst>
          </p:cNvPr>
          <p:cNvSpPr txBox="1"/>
          <p:nvPr/>
        </p:nvSpPr>
        <p:spPr>
          <a:xfrm>
            <a:off x="4043130" y="4619709"/>
            <a:ext cx="3548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4. HĐ tìm tòi mở rộng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30CE0057-462C-4E55-8251-B059115A4B17}"/>
              </a:ext>
            </a:extLst>
          </p:cNvPr>
          <p:cNvCxnSpPr>
            <a:cxnSpLocks/>
          </p:cNvCxnSpPr>
          <p:nvPr/>
        </p:nvCxnSpPr>
        <p:spPr>
          <a:xfrm flipV="1">
            <a:off x="3693115" y="2841909"/>
            <a:ext cx="287760" cy="913059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60727819-430B-4937-BC89-D6BDF8340F75}"/>
              </a:ext>
            </a:extLst>
          </p:cNvPr>
          <p:cNvCxnSpPr>
            <a:cxnSpLocks/>
          </p:cNvCxnSpPr>
          <p:nvPr/>
        </p:nvCxnSpPr>
        <p:spPr>
          <a:xfrm flipV="1">
            <a:off x="3685213" y="3495356"/>
            <a:ext cx="324536" cy="269786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179470A-E9BC-4A53-9851-F3926B71AF2D}"/>
              </a:ext>
            </a:extLst>
          </p:cNvPr>
          <p:cNvCxnSpPr>
            <a:cxnSpLocks/>
            <a:endCxn id="102" idx="1"/>
          </p:cNvCxnSpPr>
          <p:nvPr/>
        </p:nvCxnSpPr>
        <p:spPr>
          <a:xfrm>
            <a:off x="3684196" y="3766406"/>
            <a:ext cx="402470" cy="380370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287D2765-93D8-4D72-88C4-81DA620EC2E8}"/>
              </a:ext>
            </a:extLst>
          </p:cNvPr>
          <p:cNvCxnSpPr>
            <a:cxnSpLocks/>
            <a:endCxn id="103" idx="1"/>
          </p:cNvCxnSpPr>
          <p:nvPr/>
        </p:nvCxnSpPr>
        <p:spPr>
          <a:xfrm>
            <a:off x="3688019" y="3760407"/>
            <a:ext cx="355111" cy="1090135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814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25858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Cho góc lượng giác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/>
                  <a:t> thỏa mãn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/>
                  <a:t>, và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. Tính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258584"/>
              </a:xfrm>
              <a:prstGeom prst="rect">
                <a:avLst/>
              </a:prstGeom>
              <a:blipFill>
                <a:blip r:embed="rId2"/>
                <a:stretch>
                  <a:fillRect l="-1134" t="-1914" b="-1531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2099" y="2871559"/>
                <a:ext cx="11838471" cy="370547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r>
                  <a:rPr lang="en-US"/>
                  <a:t>Ta có: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=±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/>
              </a:p>
              <a:p>
                <a:r>
                  <a:rPr lang="en-US"/>
                  <a:t>Theo giả thiết: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=2.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99" y="2871559"/>
                <a:ext cx="11838471" cy="3705478"/>
              </a:xfrm>
              <a:prstGeom prst="rect">
                <a:avLst/>
              </a:prstGeom>
              <a:blipFill>
                <a:blip r:embed="rId3"/>
                <a:stretch>
                  <a:fillRect l="-1132" t="-344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0178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25858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Cho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/>
                  <a:t>. Khi đó,</a:t>
                </a:r>
                <a:r>
                  <a:rPr lang="en-US" b="1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/>
                  <a:t>bằng</a:t>
                </a: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258584"/>
              </a:xfrm>
              <a:prstGeom prst="rect">
                <a:avLst/>
              </a:prstGeom>
              <a:blipFill>
                <a:blip r:embed="rId2"/>
                <a:stretch>
                  <a:fillRect l="-1134" t="-191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2099" y="2871559"/>
                <a:ext cx="11838471" cy="370547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=1−2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=1−2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99" y="2871559"/>
                <a:ext cx="11838471" cy="3705478"/>
              </a:xfrm>
              <a:prstGeom prst="rect">
                <a:avLst/>
              </a:prstGeom>
              <a:blipFill>
                <a:blip r:embed="rId3"/>
                <a:stretch>
                  <a:fillRect l="-1132" t="-344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326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25858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dụ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➃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nl-NL"/>
                  <a:t>Cho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nl-NL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nl-NL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nl-NL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nl-NL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nl-NL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/>
                  <a:t>. Khi đó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nl-NL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nl-NL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nl-NL"/>
                  <a:t> có giá trị bằng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258584"/>
              </a:xfrm>
              <a:prstGeom prst="rect">
                <a:avLst/>
              </a:prstGeom>
              <a:blipFill>
                <a:blip r:embed="rId2"/>
                <a:stretch>
                  <a:fillRect l="-1134" t="-143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2099" y="2871559"/>
                <a:ext cx="11838471" cy="370547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r>
                  <a:rPr lang="en-US"/>
                  <a:t>Ta có: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nl-NL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nl-NL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nl-NL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nl-NL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nl-NL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nl-NL" i="1">
                        <a:latin typeface="Cambria Math" panose="02040503050406030204" pitchFamily="18" charset="0"/>
                      </a:rPr>
                      <m:t>⇔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nl-NL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fName>
                              <m:e>
                                <m:r>
                                  <a:rPr lang="nl-NL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func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nl-NL" i="1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fName>
                              <m:e>
                                <m:r>
                                  <a:rPr lang="nl-NL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nl-NL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nl-NL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i="1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nl-NL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nl-NL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nl-NL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nl-NL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nl-NL" i="1">
                        <a:latin typeface="Cambria Math" panose="02040503050406030204" pitchFamily="18" charset="0"/>
                      </a:rPr>
                      <m:t>+2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nl-NL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nl-NL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nl-NL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nl-NL" i="1">
                        <a:latin typeface="Cambria Math" panose="02040503050406030204" pitchFamily="18" charset="0"/>
                      </a:rPr>
                      <m:t>𝑐𝑜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nl-NL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nl-NL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nl-NL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nl-NL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i="1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nl-NL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endParaRPr lang="en-US" i="1"/>
              </a:p>
              <a:p>
                <a14:m>
                  <m:oMath xmlns:m="http://schemas.openxmlformats.org/officeDocument/2006/math">
                    <m:r>
                      <a:rPr lang="nl-NL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nl-NL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nl-NL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nl-NL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i="1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nl-NL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nl-NL" i="1">
                        <a:latin typeface="Cambria Math" panose="02040503050406030204" pitchFamily="18" charset="0"/>
                      </a:rPr>
                      <m:t>−1=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i="1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nl-NL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99" y="2871559"/>
                <a:ext cx="11838471" cy="3705478"/>
              </a:xfrm>
              <a:prstGeom prst="rect">
                <a:avLst/>
              </a:prstGeom>
              <a:blipFill>
                <a:blip r:embed="rId3"/>
                <a:stretch>
                  <a:fillRect l="-1132" t="-344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1462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3"/>
            <a:ext cx="11989407" cy="10799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Áp dụng công thức biến đổi tích thành tổng, tổng thành tích</a:t>
            </a: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5222" y="2210937"/>
                <a:ext cx="10770414" cy="393563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pháp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US" i="1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US" i="1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22" y="2210937"/>
                <a:ext cx="10770414" cy="3935637"/>
              </a:xfrm>
              <a:prstGeom prst="rect">
                <a:avLst/>
              </a:prstGeom>
              <a:blipFill>
                <a:blip r:embed="rId2"/>
                <a:stretch>
                  <a:fillRect l="-1302" t="-34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371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3"/>
            <a:ext cx="11989407" cy="10799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Áp dụng công thức biến đổi tích thành tổng, tổng thành tích</a:t>
            </a: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5222" y="2210937"/>
                <a:ext cx="10770414" cy="393563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pháp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endParaRPr lang="en-US" i="1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endParaRPr lang="en-US" i="1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endParaRPr lang="en-US" i="1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=−2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endParaRPr lang="en-US"/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22" y="2210937"/>
                <a:ext cx="10770414" cy="3935637"/>
              </a:xfrm>
              <a:prstGeom prst="rect">
                <a:avLst/>
              </a:prstGeom>
              <a:blipFill>
                <a:blip r:embed="rId2"/>
                <a:stretch>
                  <a:fillRect l="-1302" t="-34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421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49117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nl-NL"/>
                  <a:t>Rút gọn biểu thức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/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nl-NL"/>
                  <a:t>.</a:t>
                </a:r>
                <a:endParaRPr lang="en-US"/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endParaRPr lang="en-US" sz="2800" dirty="0">
                  <a:solidFill>
                    <a:srgbClr val="800080"/>
                  </a:solidFill>
                  <a:latin typeface="Aarial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80008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solidFill>
                    <a:srgbClr val="80008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491174"/>
              </a:xfrm>
              <a:prstGeom prst="rect">
                <a:avLst/>
              </a:prstGeom>
              <a:blipFill>
                <a:blip r:embed="rId2"/>
                <a:stretch>
                  <a:fillRect l="-108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3170683"/>
                <a:ext cx="11838471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>
                            <a:latin typeface="Chu Van An" panose="02020603050405020304" pitchFamily="18" charset="0"/>
                            <a:cs typeface="Chu Van An" panose="02020603050405020304" pitchFamily="18" charset="0"/>
                          </a:rPr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>
                            <a:latin typeface="Chu Van An" panose="02020603050405020304" pitchFamily="18" charset="0"/>
                            <a:cs typeface="Chu Van An" panose="02020603050405020304" pitchFamily="18" charset="0"/>
                          </a:rPr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>
                  <a:latin typeface="Chu Van An" panose="02020603050405020304" pitchFamily="18" charset="0"/>
                  <a:cs typeface="Chu Van 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>
                            <a:latin typeface="Chu Van An" panose="02020603050405020304" pitchFamily="18" charset="0"/>
                            <a:cs typeface="Chu Van An" panose="02020603050405020304" pitchFamily="18" charset="0"/>
                          </a:rPr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nl-NL">
                    <a:latin typeface="Chu Van An" panose="02020603050405020304" pitchFamily="18" charset="0"/>
                    <a:cs typeface="Chu Van An" panose="02020603050405020304" pitchFamily="18" charset="0"/>
                  </a:rPr>
                  <a:t>.</a:t>
                </a:r>
                <a:endParaRPr lang="en-US">
                  <a:latin typeface="Chu Van An" panose="02020603050405020304" pitchFamily="18" charset="0"/>
                  <a:cs typeface="Chu Van An" panose="02020603050405020304" pitchFamily="18" charset="0"/>
                </a:endParaRPr>
              </a:p>
              <a:p>
                <a:endParaRPr lang="en-US" dirty="0">
                  <a:latin typeface="Aarial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3170683"/>
                <a:ext cx="11838471" cy="3716497"/>
              </a:xfrm>
              <a:prstGeom prst="rect">
                <a:avLst/>
              </a:prstGeom>
              <a:blipFill>
                <a:blip r:embed="rId3"/>
                <a:stretch>
                  <a:fillRect l="-1132" t="-343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33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957030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Tính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957030"/>
              </a:xfrm>
              <a:prstGeom prst="rect">
                <a:avLst/>
              </a:prstGeom>
              <a:blipFill>
                <a:blip r:embed="rId2"/>
                <a:stretch>
                  <a:fillRect l="-1082" t="-566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2570005"/>
                <a:ext cx="11838471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sz="2800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func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func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func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2.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2570005"/>
                <a:ext cx="11838471" cy="3716497"/>
              </a:xfrm>
              <a:prstGeom prst="rect">
                <a:avLst/>
              </a:prstGeom>
              <a:blipFill>
                <a:blip r:embed="rId3"/>
                <a:stretch>
                  <a:fillRect l="-874" t="-278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1016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37334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Biểu thức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</m:oMath>
                </a14:m>
                <a:r>
                  <a:rPr lang="en-US"/>
                  <a:t> đồng nhất với biểu thức nào dưới đây?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373344"/>
              </a:xfrm>
              <a:prstGeom prst="rect">
                <a:avLst/>
              </a:prstGeom>
              <a:blipFill>
                <a:blip r:embed="rId2"/>
                <a:stretch>
                  <a:fillRect l="-1082" b="-1491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2887457"/>
                <a:ext cx="11838471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</m:oMath>
                </a14:m>
                <a:endParaRPr lang="en-US" i="1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=2.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2887457"/>
                <a:ext cx="11838471" cy="3716497"/>
              </a:xfrm>
              <a:prstGeom prst="rect">
                <a:avLst/>
              </a:prstGeom>
              <a:blipFill>
                <a:blip r:embed="rId3"/>
                <a:stretch>
                  <a:fillRect l="-874" t="-278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6789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37334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➃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Cho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/>
                  <a:t>. Tính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r>
                  <a:rPr lang="vi-VN"/>
                  <a:t>.</a:t>
                </a:r>
                <a:endParaRPr lang="en-US"/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373344"/>
              </a:xfrm>
              <a:prstGeom prst="rect">
                <a:avLst/>
              </a:prstGeom>
              <a:blipFill>
                <a:blip r:embed="rId2"/>
                <a:stretch>
                  <a:fillRect l="-1134" t="-175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2" y="2887457"/>
                <a:ext cx="1181383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</a:p>
              <a:p>
                <a:r>
                  <a:rPr lang="en-US"/>
                  <a:t>Ta có: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</m:e>
                    </m:d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−1+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</m:e>
                    </m:d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−1+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2" y="2887457"/>
                <a:ext cx="11813836" cy="3716497"/>
              </a:xfrm>
              <a:prstGeom prst="rect">
                <a:avLst/>
              </a:prstGeom>
              <a:blipFill>
                <a:blip r:embed="rId3"/>
                <a:stretch>
                  <a:fillRect l="-1134" t="-278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8231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9656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Kết hợp các công thức lượng giác</a:t>
            </a: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122C2AE-6C95-421B-96F6-86DD8E47767E}"/>
              </a:ext>
            </a:extLst>
          </p:cNvPr>
          <p:cNvSpPr txBox="1">
            <a:spLocks/>
          </p:cNvSpPr>
          <p:nvPr/>
        </p:nvSpPr>
        <p:spPr>
          <a:xfrm>
            <a:off x="455222" y="2302513"/>
            <a:ext cx="11404682" cy="39356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Phương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pháp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vi-VN" b="1">
                <a:solidFill>
                  <a:srgbClr val="0000FF"/>
                </a:solidFill>
                <a:ea typeface="Times New Roman" panose="02020603050405020304" pitchFamily="18" charset="0"/>
              </a:rPr>
              <a:t>•</a:t>
            </a:r>
            <a:r>
              <a:rPr lang="en-US" b="1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>
                <a:latin typeface="Aarial"/>
                <a:ea typeface="Times New Roman" panose="02020603050405020304" pitchFamily="18" charset="0"/>
              </a:rPr>
              <a:t>Sử dụng công thức tổng hợp biến đổi lượng giác</a:t>
            </a:r>
            <a:endParaRPr lang="vi-VN" dirty="0">
              <a:latin typeface="Aarial"/>
              <a:ea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8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92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1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Nhận biết và Áp dụng công thức cộng</a:t>
            </a: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2551" y="1674716"/>
                <a:ext cx="10770414" cy="4799236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Phương pháp</a:t>
                </a:r>
              </a:p>
              <a:p>
                <a:pPr marL="0" indent="0">
                  <a:buNone/>
                </a:pPr>
                <a:r>
                  <a:rPr lang="en-US">
                    <a:sym typeface="Wingdings" panose="05000000000000000000" pitchFamily="2" charset="2"/>
                  </a:rPr>
                  <a:t>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</m:oMath>
                </a14:m>
                <a:endParaRPr lang="en-US"/>
              </a:p>
              <a:p>
                <a:pPr marL="0" indent="0">
                  <a:buNone/>
                </a:pPr>
                <a:r>
                  <a:rPr lang="en-US">
                    <a:sym typeface="Wingdings" panose="05000000000000000000" pitchFamily="2" charset="2"/>
                  </a:rPr>
                  <a:t>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</m:oMath>
                </a14:m>
                <a:endParaRPr lang="en-US"/>
              </a:p>
              <a:p>
                <a:pPr marL="0" indent="0">
                  <a:buNone/>
                </a:pPr>
                <a:r>
                  <a:rPr lang="en-US">
                    <a:sym typeface="Wingdings" panose="05000000000000000000" pitchFamily="2" charset="2"/>
                  </a:rPr>
                  <a:t>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</m:oMath>
                </a14:m>
                <a:endParaRPr lang="en-US"/>
              </a:p>
              <a:p>
                <a:pPr marL="0" indent="0">
                  <a:buNone/>
                </a:pPr>
                <a:r>
                  <a:rPr lang="en-US">
                    <a:sym typeface="Wingdings" panose="05000000000000000000" pitchFamily="2" charset="2"/>
                  </a:rPr>
                  <a:t>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</m:oMath>
                </a14:m>
                <a:endParaRPr lang="en-US"/>
              </a:p>
              <a:p>
                <a:pPr marL="0" indent="0">
                  <a:buNone/>
                </a:pPr>
                <a:r>
                  <a:rPr lang="en-US">
                    <a:sym typeface="Wingdings" panose="05000000000000000000" pitchFamily="2" charset="2"/>
                  </a:rPr>
                  <a:t>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func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func>
                      </m:den>
                    </m:f>
                  </m:oMath>
                </a14:m>
                <a:endParaRPr lang="en-US"/>
              </a:p>
              <a:p>
                <a:pPr marL="0" indent="0">
                  <a:buNone/>
                </a:pPr>
                <a:r>
                  <a:rPr lang="en-US">
                    <a:sym typeface="Wingdings" panose="05000000000000000000" pitchFamily="2" charset="2"/>
                  </a:rPr>
                  <a:t>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func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func>
                      </m:den>
                    </m:f>
                  </m:oMath>
                </a14:m>
                <a:endParaRPr lang="en-US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51" y="1674716"/>
                <a:ext cx="10770414" cy="4799236"/>
              </a:xfrm>
              <a:prstGeom prst="rect">
                <a:avLst/>
              </a:prstGeom>
              <a:blipFill>
                <a:blip r:embed="rId2"/>
                <a:stretch>
                  <a:fillRect l="-1415" t="-27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0597" y="1510272"/>
                <a:ext cx="11813836" cy="1660412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/>
                  <a:t>Giá trị của biểu thức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/>
                  <a:t>bằng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97" y="1510272"/>
                <a:ext cx="11813836" cy="1660412"/>
              </a:xfrm>
              <a:prstGeom prst="rect">
                <a:avLst/>
              </a:prstGeom>
              <a:blipFill>
                <a:blip r:embed="rId2"/>
                <a:stretch>
                  <a:fillRect l="-113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3170684"/>
                <a:ext cx="11838471" cy="350634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  <a:endParaRPr lang="en-US"/>
              </a:p>
              <a:p>
                <a:r>
                  <a:rPr lang="en-US"/>
                  <a:t>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</m:den>
                    </m:f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func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</m:den>
                    </m:f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US"/>
                  <a:t>.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endParaRPr lang="en-US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3170684"/>
                <a:ext cx="11838471" cy="3506342"/>
              </a:xfrm>
              <a:prstGeom prst="rect">
                <a:avLst/>
              </a:prstGeom>
              <a:blipFill>
                <a:blip r:embed="rId4"/>
                <a:stretch>
                  <a:fillRect l="-1132" t="-364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65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0597" y="1510272"/>
                <a:ext cx="11813836" cy="1660412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q"/>
                  <a:tabLst>
                    <a:tab pos="629920" algn="l"/>
                  </a:tabLst>
                </a:pP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fr-FR">
                    <a:effectLst/>
                    <a:latin typeface="Palatino Linotype" panose="02040502050505030304" pitchFamily="18" charset="0"/>
                    <a:ea typeface="Calibri" panose="020F0502020204030204" pitchFamily="34" charset="0"/>
                    <a:cs typeface="Chu Van An" panose="02020603050405020304" pitchFamily="18" charset="0"/>
                  </a:rPr>
                  <a:t>Rút gọn biểu thức 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14:m>
                  <m:oMath xmlns:m="http://schemas.openxmlformats.org/officeDocument/2006/math">
                    <m:r>
                      <a:rPr lang="fr-FR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𝑆</m:t>
                    </m:r>
                    <m:r>
                      <a:rPr lang="fr-FR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fr-FR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fr-FR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fr-FR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fr-FR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func>
                      <m:func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fr-FR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fr-FR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fr-FR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fr-FR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fr-FR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fr-FR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fr-FR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fr-FR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fr-FR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fr-FR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𝑐𝑜𝑠</m:t>
                    </m:r>
                    <m:d>
                      <m:d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𝜋</m:t>
                        </m:r>
                        <m:r>
                          <a:rPr lang="fr-FR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fr-FR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>
                    <a:effectLst/>
                    <a:latin typeface="Palatino Linotype" panose="02040502050505030304" pitchFamily="18" charset="0"/>
                    <a:ea typeface="Calibri" panose="020F0502020204030204" pitchFamily="34" charset="0"/>
                    <a:cs typeface="Chu Van An" panose="02020603050405020304" pitchFamily="18" charset="0"/>
                  </a:rPr>
                  <a:t> ta được</a:t>
                </a: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97" y="1510272"/>
                <a:ext cx="11813836" cy="1660412"/>
              </a:xfrm>
              <a:prstGeom prst="rect">
                <a:avLst/>
              </a:prstGeom>
              <a:blipFill>
                <a:blip r:embed="rId2"/>
                <a:stretch>
                  <a:fillRect l="-1134" t="-401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3170684"/>
                <a:ext cx="11838471" cy="350634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7000"/>
                  </a:lnSpc>
                  <a:spcBef>
                    <a:spcPts val="200"/>
                  </a:spcBef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i="1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endParaRPr lang="en-US" i="1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/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endParaRPr lang="en-US" b="1" dirty="0">
                  <a:solidFill>
                    <a:srgbClr val="1F3763"/>
                  </a:solidFill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3170684"/>
                <a:ext cx="11838471" cy="3506342"/>
              </a:xfrm>
              <a:prstGeom prst="rect">
                <a:avLst/>
              </a:prstGeom>
              <a:blipFill>
                <a:blip r:embed="rId4"/>
                <a:stretch>
                  <a:fillRect t="-225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7237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415251"/>
                <a:ext cx="11813836" cy="1320328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fr-FR"/>
                  <a:t>Cho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r-FR"/>
                  <a:t>. </a:t>
                </a:r>
                <a:endParaRPr lang="en-US"/>
              </a:p>
              <a:p>
                <a:pPr marL="0" indent="0">
                  <a:buNone/>
                </a:pPr>
                <a:r>
                  <a:rPr lang="fr-FR"/>
                  <a:t>Giá trị của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/>
                  <a:t> là:</a:t>
                </a:r>
                <a:endParaRPr lang="en-US"/>
              </a:p>
              <a:p>
                <a:pPr marL="0" indent="0">
                  <a:buNone/>
                </a:pPr>
                <a:endParaRPr lang="en-US" sz="2800" dirty="0">
                  <a:latin typeface="Aarial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415251"/>
                <a:ext cx="11813836" cy="1320328"/>
              </a:xfrm>
              <a:prstGeom prst="rect">
                <a:avLst/>
              </a:prstGeom>
              <a:blipFill>
                <a:blip r:embed="rId2"/>
                <a:stretch>
                  <a:fillRect l="-1237" t="-1826" b="-1187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2816922"/>
                <a:ext cx="11838471" cy="4317175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</a:p>
              <a:p>
                <a:r>
                  <a:rPr lang="fr-FR"/>
                  <a:t>Ta có: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Vậy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−1=2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−1=−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2816922"/>
                <a:ext cx="11838471" cy="4317175"/>
              </a:xfrm>
              <a:prstGeom prst="rect">
                <a:avLst/>
              </a:prstGeom>
              <a:blipFill>
                <a:blip r:embed="rId3"/>
                <a:stretch>
                  <a:fillRect l="-1132" t="-295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576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415251"/>
                <a:ext cx="11813836" cy="1045445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➃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Tính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1+5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3−2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/>
                  <a:t>biết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/>
                  <a:t>.</a:t>
                </a:r>
                <a:endParaRPr lang="en-US" sz="2800" dirty="0">
                  <a:latin typeface="Aarial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415251"/>
                <a:ext cx="11813836" cy="1045445"/>
              </a:xfrm>
              <a:prstGeom prst="rect">
                <a:avLst/>
              </a:prstGeom>
              <a:blipFill>
                <a:blip r:embed="rId2"/>
                <a:stretch>
                  <a:fillRect l="-1134" t="-17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2699793"/>
                <a:ext cx="11838471" cy="3915048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  <a:endParaRPr lang="en-US" i="1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1+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/>
                  <a:t>. </a:t>
                </a:r>
              </a:p>
              <a:p>
                <a:r>
                  <a:rPr lang="en-US"/>
                  <a:t>Ta có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−1=2.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−1=−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Thay vào ta được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1+5.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3−2.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2699793"/>
                <a:ext cx="11838471" cy="3915048"/>
              </a:xfrm>
              <a:prstGeom prst="rect">
                <a:avLst/>
              </a:prstGeom>
              <a:blipFill>
                <a:blip r:embed="rId3"/>
                <a:stretch>
                  <a:fillRect l="-1132" t="-3261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0994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11636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3200" b="1">
                <a:solidFill>
                  <a:srgbClr val="000099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Tìm giá trị lớn nhất, giá trị nhỏ nhất của biểu thức lượng giác</a:t>
            </a: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5222" y="2302513"/>
                <a:ext cx="11404682" cy="420746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Phương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pháp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pt-BR"/>
                  <a:t> Sử dụng phương pháp chứng minh đại số quen biết.</a:t>
                </a:r>
                <a:endParaRPr lang="en-US"/>
              </a:p>
              <a:p>
                <a:r>
                  <a:rPr lang="pt-BR"/>
                  <a:t> Sử dụng các tính chất về dấu của giá trị lượng giác một góc.</a:t>
                </a:r>
                <a:endParaRPr lang="en-US"/>
              </a:p>
              <a:p>
                <a:r>
                  <a:rPr lang="pt-BR"/>
                  <a:t> Sử dụng kết quả                                       với mọi số thực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22" y="2302513"/>
                <a:ext cx="11404682" cy="4207469"/>
              </a:xfrm>
              <a:prstGeom prst="rect">
                <a:avLst/>
              </a:prstGeom>
              <a:blipFill>
                <a:blip r:embed="rId4"/>
                <a:stretch>
                  <a:fillRect l="-1229" t="-20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935663FF-C889-4BD9-95A9-F48F54A391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9612884"/>
              </p:ext>
            </p:extLst>
          </p:nvPr>
        </p:nvGraphicFramePr>
        <p:xfrm>
          <a:off x="3567500" y="3990703"/>
          <a:ext cx="3834786" cy="77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7" imgW="1485900" imgH="279400" progId="Equation.DSMT4">
                  <p:embed/>
                </p:oleObj>
              </mc:Choice>
              <mc:Fallback>
                <p:oleObj name="Equation" r:id="rId7" imgW="1485900" imgH="279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7500" y="3990703"/>
                        <a:ext cx="3834786" cy="774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9641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918192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Tìm giá trị nhỏ nhất của biểu thức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/>
                  <a:t>.</a:t>
                </a:r>
              </a:p>
              <a:p>
                <a:pPr marL="0" indent="0">
                  <a:buNone/>
                </a:pPr>
                <a:r>
                  <a:rPr lang="nl-NL" dirty="0">
                    <a:latin typeface="Aarial"/>
                  </a:rPr>
                  <a:t>	</a:t>
                </a:r>
                <a:endParaRPr lang="en-US" dirty="0">
                  <a:latin typeface="Aarial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latin typeface="Aarial"/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Aarial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918192"/>
              </a:xfrm>
              <a:prstGeom prst="rect">
                <a:avLst/>
              </a:prstGeom>
              <a:blipFill>
                <a:blip r:embed="rId2"/>
                <a:stretch>
                  <a:fillRect l="-1134" t="-915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2778515"/>
                <a:ext cx="11838471" cy="350634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r>
                  <a:rPr lang="en-US"/>
                  <a:t>Ta có: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/>
                          <m:t>cos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Do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−2≤2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≤2</m:t>
                    </m:r>
                  </m:oMath>
                </a14:m>
                <a:r>
                  <a:rPr lang="en-US"/>
                  <a:t> </a:t>
                </a:r>
              </a:p>
              <a:p>
                <a:r>
                  <a:rPr lang="en-US"/>
                  <a:t>nên giá trị nhỏ nhất của biểu thức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m:rPr>
                        <m:nor/>
                      </m:rPr>
                      <a:rPr lang="en-US"/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/>
                  <a:t> bằng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US"/>
                  <a:t>.</a:t>
                </a:r>
              </a:p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2778515"/>
                <a:ext cx="11838471" cy="3506342"/>
              </a:xfrm>
              <a:prstGeom prst="rect">
                <a:avLst/>
              </a:prstGeom>
              <a:blipFill>
                <a:blip r:embed="rId4"/>
                <a:stretch>
                  <a:fillRect l="-1132" t="-364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0103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1373357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Cho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. Tìm giá trị nhỏ nhất của biểu thức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/>
                  <a:t>.</a:t>
                </a:r>
                <a:r>
                  <a:rPr lang="en-US" dirty="0"/>
                  <a:t>	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1373357"/>
              </a:xfrm>
              <a:prstGeom prst="rect">
                <a:avLst/>
              </a:prstGeom>
              <a:blipFill>
                <a:blip r:embed="rId2"/>
                <a:stretch>
                  <a:fillRect l="-1134" t="-5702" b="-394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6204" y="2938471"/>
                <a:ext cx="11838471" cy="389040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</a:p>
              <a:p>
                <a:r>
                  <a:rPr lang="en-US" sz="2800"/>
                  <a:t>Ta có: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=1−2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Do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0≤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⇔0≤2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⇔0≤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≤1⇔0≤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endParaRPr lang="en-US" sz="280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⇔−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≤−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≤0⇔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≤1−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 sz="280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Vậy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fNam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e>
                        </m:func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/>
                  <a:t>. 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sz="2800" b="1" dirty="0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:pPr marL="0" lv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204" y="2938471"/>
                <a:ext cx="11838471" cy="3890402"/>
              </a:xfrm>
              <a:prstGeom prst="rect">
                <a:avLst/>
              </a:prstGeom>
              <a:blipFill>
                <a:blip r:embed="rId3"/>
                <a:stretch>
                  <a:fillRect l="-874" t="-2500" b="-62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91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604822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>
                    <a:effectLst/>
                    <a:latin typeface="Georgia" panose="02040502050405020303" pitchFamily="18" charset="0"/>
                    <a:ea typeface="Calibri" panose="020F0502020204030204" pitchFamily="34" charset="0"/>
                  </a:rPr>
                  <a:t>T</a:t>
                </a:r>
                <a:r>
                  <a:rPr lang="en-US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í</a:t>
                </a:r>
                <a:r>
                  <a:rPr lang="en-US">
                    <a:effectLst/>
                    <a:latin typeface="Georgia" panose="02040502050405020303" pitchFamily="18" charset="0"/>
                    <a:ea typeface="Calibri" panose="020F0502020204030204" pitchFamily="34" charset="0"/>
                  </a:rPr>
                  <a:t>nh gi</a:t>
                </a:r>
                <a:r>
                  <a:rPr lang="en-US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á</a:t>
                </a:r>
                <a:r>
                  <a:rPr lang="en-US">
                    <a:effectLst/>
                    <a:latin typeface="Georgia" panose="02040502050405020303" pitchFamily="18" charset="0"/>
                    <a:ea typeface="Calibri" panose="020F0502020204030204" pitchFamily="34" charset="0"/>
                  </a:rPr>
                  <a:t> tr</a:t>
                </a:r>
                <a:r>
                  <a:rPr lang="en-US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ị</a:t>
                </a:r>
                <a:r>
                  <a:rPr lang="en-US">
                    <a:effectLst/>
                    <a:latin typeface="Georgia" panose="02040502050405020303" pitchFamily="18" charset="0"/>
                    <a:ea typeface="Calibri" panose="020F0502020204030204" pitchFamily="34" charset="0"/>
                  </a:rPr>
                  <a:t> l</a:t>
                </a:r>
                <a:r>
                  <a:rPr lang="en-US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ớ</a:t>
                </a:r>
                <a:r>
                  <a:rPr lang="en-US">
                    <a:effectLst/>
                    <a:latin typeface="Georgia" panose="02040502050405020303" pitchFamily="18" charset="0"/>
                    <a:ea typeface="Calibri" panose="020F0502020204030204" pitchFamily="34" charset="0"/>
                  </a:rPr>
                  <a:t>n nh</a:t>
                </a:r>
                <a:r>
                  <a:rPr lang="en-US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ấ</a:t>
                </a:r>
                <a:r>
                  <a:rPr lang="en-US">
                    <a:effectLst/>
                    <a:latin typeface="Georgia" panose="02040502050405020303" pitchFamily="18" charset="0"/>
                    <a:ea typeface="Calibri" panose="020F0502020204030204" pitchFamily="34" charset="0"/>
                  </a:rPr>
                  <a:t>t c</a:t>
                </a:r>
                <a:r>
                  <a:rPr lang="en-US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ủ</a:t>
                </a:r>
                <a:r>
                  <a:rPr lang="en-US">
                    <a:effectLst/>
                    <a:latin typeface="Georgia" panose="02040502050405020303" pitchFamily="18" charset="0"/>
                    <a:ea typeface="Calibri" panose="020F0502020204030204" pitchFamily="34" charset="0"/>
                  </a:rPr>
                  <a:t>a </a:t>
                </a:r>
                <a14:m>
                  <m:oMath xmlns:m="http://schemas.openxmlformats.org/officeDocument/2006/math"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𝐸</m:t>
                    </m:r>
                    <m:r>
                      <a:rPr lang="en-US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𝛼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sin</m:t>
                        </m:r>
                      </m:e>
                      <m:sup>
                        <m:r>
                          <a:rPr lang="en-US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⁡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𝛼</m:t>
                    </m:r>
                    <m:r>
                      <a:rPr lang="en-US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+3</m:t>
                    </m:r>
                  </m:oMath>
                </a14:m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dirty="0"/>
                  <a:t>	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604822"/>
              </a:xfrm>
              <a:prstGeom prst="rect">
                <a:avLst/>
              </a:prstGeom>
              <a:blipFill>
                <a:blip r:embed="rId2"/>
                <a:stretch>
                  <a:fillRect l="-1134" t="-21569" b="-1960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268" y="2248074"/>
                <a:ext cx="11838471" cy="3826120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</a:p>
              <a:p>
                <a:r>
                  <a:rPr lang="en-US"/>
                  <a:t>Ta có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func>
                        <m:r>
                          <a:rPr lang="en-US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≤4</m:t>
                    </m:r>
                  </m:oMath>
                </a14:m>
                <a:r>
                  <a:rPr lang="en-US"/>
                  <a:t>.</a:t>
                </a:r>
                <a:br>
                  <a:rPr lang="en-US"/>
                </a:br>
                <a:r>
                  <a:rPr lang="en-US"/>
                  <a:t>Vậy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max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</a:rPr>
                      <m:t> 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1=0</m:t>
                    </m:r>
                  </m:oMath>
                </a14:m>
                <a:endParaRPr lang="en-US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   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⇔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=1⇔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/>
                  <a:t>.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Calibri" panose="020F0502020204030204" pitchFamily="34" charset="0"/>
                </a:endParaRPr>
              </a:p>
              <a:p>
                <a:pPr marL="0" lv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68" y="2248074"/>
                <a:ext cx="11838471" cy="3826120"/>
              </a:xfrm>
              <a:prstGeom prst="rect">
                <a:avLst/>
              </a:prstGeom>
              <a:blipFill>
                <a:blip r:embed="rId3"/>
                <a:stretch>
                  <a:fillRect l="-1132" t="-333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4713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5"/>
            <a:ext cx="11989407" cy="7897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3200" b="1">
                <a:solidFill>
                  <a:srgbClr val="000099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hận dạng tam giác</a:t>
            </a: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3111" y="1920733"/>
                <a:ext cx="11404682" cy="4490461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Phương pháp</a:t>
                </a:r>
              </a:p>
              <a:p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b="1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⇒</m:t>
                    </m:r>
                    <m:d>
                      <m:dPr>
                        <m:begChr m:val="["/>
                        <m:endChr m:val="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</m:d>
                          </m:e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</m:d>
                          </m:e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pt-BR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pt-BR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</m:e>
                        </m:eqArr>
                      </m:e>
                    </m:d>
                  </m:oMath>
                </a14:m>
                <a:endParaRPr lang="en-US"/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11" y="1920733"/>
                <a:ext cx="11404682" cy="4490461"/>
              </a:xfrm>
              <a:prstGeom prst="rect">
                <a:avLst/>
              </a:prstGeom>
              <a:blipFill>
                <a:blip r:embed="rId2"/>
                <a:stretch>
                  <a:fillRect l="-1229" t="-29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972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98532" cy="1275575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sz="2800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sz="2800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2800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sz="2800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nl-NL"/>
                  <a:t>ho tam giác</a:t>
                </a:r>
                <a:r>
                  <a:rPr lang="nl-NL" b="1"/>
                  <a:t> 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/>
                  <a:t>thỏa mãn</a:t>
                </a:r>
                <a:r>
                  <a:rPr lang="nl-NL" b="1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/>
                  <a:t>, thì tam giác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/>
                  <a:t> có tính chất nào?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sz="2800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98532" cy="1275575"/>
              </a:xfrm>
              <a:prstGeom prst="rect">
                <a:avLst/>
              </a:prstGeom>
              <a:blipFill>
                <a:blip r:embed="rId2"/>
                <a:stretch>
                  <a:fillRect l="-870" r="-1177" b="-1084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5962" y="2888548"/>
                <a:ext cx="11838471" cy="3889323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sz="2800" b="1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</a:p>
              <a:p>
                <a:r>
                  <a:rPr lang="en-US" sz="2800"/>
                  <a:t> Ta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  <m:r>
                      <a:rPr lang="nl-NL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sz="2800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nl-NL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sz="2800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nl-NL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  <m:r>
                      <a:rPr lang="nl-NL" sz="2800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nl-NL" sz="2800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func>
                    <m:r>
                      <a:rPr lang="nl-NL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nl-NL" sz="2800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func>
                  </m:oMath>
                </a14:m>
                <a:endParaRPr lang="en-US" sz="2800"/>
              </a:p>
              <a:p>
                <a14:m>
                  <m:oMath xmlns:m="http://schemas.openxmlformats.org/officeDocument/2006/math">
                    <m:r>
                      <a:rPr lang="nl-NL" sz="2800" i="1">
                        <a:latin typeface="Cambria Math" panose="02040503050406030204" pitchFamily="18" charset="0"/>
                      </a:rPr>
                      <m:t>⇔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den>
                    </m:f>
                    <m:r>
                      <a:rPr lang="nl-NL" sz="2800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func>
                    <m:r>
                      <a:rPr lang="nl-NL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nl-NL" sz="2800" i="1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</m:oMath>
                </a14:m>
                <a:endParaRPr lang="en-US" sz="2800"/>
              </a:p>
              <a:p>
                <a14:m>
                  <m:oMath xmlns:m="http://schemas.openxmlformats.org/officeDocument/2006/math">
                    <m:r>
                      <a:rPr lang="nl-NL" sz="2800" i="1">
                        <a:latin typeface="Cambria Math" panose="02040503050406030204" pitchFamily="18" charset="0"/>
                      </a:rPr>
                      <m:t>⇔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den>
                    </m:f>
                    <m:r>
                      <a:rPr lang="nl-NL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  <m:r>
                      <a:rPr lang="nl-NL" sz="2800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nl-NL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nl-NL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nl-NL" sz="28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nl-NL" sz="2800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nl-NL" sz="28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nl-NL" sz="28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nl-NL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nl-NL" sz="2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br>
                  <a:rPr lang="en-US" sz="2800"/>
                </a:br>
                <a14:m>
                  <m:oMath xmlns:m="http://schemas.openxmlformats.org/officeDocument/2006/math">
                    <m:r>
                      <a:rPr lang="nl-NL" sz="2800" i="1">
                        <a:latin typeface="Cambria Math" panose="02040503050406030204" pitchFamily="18" charset="0"/>
                      </a:rPr>
                      <m:t>⇔2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</m:e>
                    </m:func>
                    <m:r>
                      <a:rPr lang="nl-NL" sz="2800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</m:e>
                    </m:func>
                    <m:r>
                      <a:rPr lang="nl-NL" sz="2800" i="1">
                        <a:latin typeface="Cambria Math" panose="02040503050406030204" pitchFamily="18" charset="0"/>
                      </a:rPr>
                      <m:t>=0⇔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nl-NL" sz="2800" i="1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l-NL" sz="28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nl-NL" sz="28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nl-NL" sz="28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</m:d>
                              </m:e>
                            </m:func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  <m:e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nl-NL" sz="2800" i="1">
                                    <a:latin typeface="Cambria Math" panose="02040503050406030204" pitchFamily="18" charset="0"/>
                                  </a:rPr>
                                  <m:t>𝑠𝑖𝑛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nl-NL" sz="28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  <m:r>
                                      <a:rPr lang="nl-NL" sz="28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nl-NL" sz="28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</m:d>
                              </m:e>
                            </m:func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</m:eqArr>
                      </m:e>
                    </m:d>
                    <m:r>
                      <a:rPr lang="nl-NL" sz="2800" i="1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=9</m:t>
                            </m:r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sz="2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nl-NL" sz="2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  <m: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nl-NL" sz="2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nl-NL" sz="28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eqArr>
                      </m:e>
                    </m:d>
                  </m:oMath>
                </a14:m>
                <a:endParaRPr lang="en-US" sz="2800"/>
              </a:p>
              <a:p>
                <a:r>
                  <a:rPr lang="nl-NL" sz="2800"/>
                  <a:t>Vậy tam giác</a:t>
                </a:r>
                <a:r>
                  <a:rPr lang="nl-NL" sz="2800" b="1"/>
                  <a:t> </a:t>
                </a:r>
                <a14:m>
                  <m:oMath xmlns:m="http://schemas.openxmlformats.org/officeDocument/2006/math">
                    <m:r>
                      <a:rPr lang="nl-NL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2800"/>
                  <a:t>vuông hoặc cân tại </a:t>
                </a:r>
                <a14:m>
                  <m:oMath xmlns:m="http://schemas.openxmlformats.org/officeDocument/2006/math">
                    <m:r>
                      <a:rPr lang="nl-NL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nl-NL" sz="2800"/>
                  <a:t>.</a:t>
                </a:r>
                <a:endParaRPr lang="en-US" sz="280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962" y="2888548"/>
                <a:ext cx="11838471" cy="3889323"/>
              </a:xfrm>
              <a:prstGeom prst="rect">
                <a:avLst/>
              </a:prstGeom>
              <a:blipFill>
                <a:blip r:embed="rId3"/>
                <a:stretch>
                  <a:fillRect l="-874" t="-2656" b="-562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6397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8295" y="1514113"/>
                <a:ext cx="11750451" cy="149117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</a:t>
                </a: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vi-VN" dirty="0">
                    <a:solidFill>
                      <a:srgbClr val="993366"/>
                    </a:solidFill>
                  </a:rPr>
                  <a:t>Đổi số đo cung tròn sang số đo độ:</a:t>
                </a:r>
                <a:endParaRPr lang="en-US" dirty="0">
                  <a:solidFill>
                    <a:srgbClr val="993366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993366"/>
                    </a:solidFill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993366"/>
                    </a:solidFill>
                  </a:rPr>
                  <a:t> 		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993366"/>
                    </a:solidFill>
                  </a:rPr>
                  <a:t> 	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993366"/>
                    </a:solidFill>
                  </a:rPr>
                  <a:t> 	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rgbClr val="993366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993366"/>
                    </a:solidFill>
                  </a:rPr>
                  <a:t> 	e)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993366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993366"/>
                        </a:solidFill>
                        <a:latin typeface="Cambria Math" panose="02040503050406030204" pitchFamily="18" charset="0"/>
                      </a:rPr>
                      <m:t>2,3</m:t>
                    </m:r>
                  </m:oMath>
                </a14:m>
                <a:r>
                  <a:rPr lang="en-US" dirty="0">
                    <a:solidFill>
                      <a:srgbClr val="993366"/>
                    </a:solidFill>
                  </a:rPr>
                  <a:t> 	f)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993366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993366"/>
                        </a:solidFill>
                        <a:latin typeface="Cambria Math" panose="02040503050406030204" pitchFamily="18" charset="0"/>
                      </a:rPr>
                      <m:t>5,6</m:t>
                    </m:r>
                  </m:oMath>
                </a14:m>
                <a:r>
                  <a:rPr lang="en-US" dirty="0">
                    <a:solidFill>
                      <a:srgbClr val="993366"/>
                    </a:solidFill>
                  </a:rPr>
                  <a:t> 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CC0099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solidFill>
                    <a:srgbClr val="CC0099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95" y="1514113"/>
                <a:ext cx="11750451" cy="1491174"/>
              </a:xfrm>
              <a:prstGeom prst="rect">
                <a:avLst/>
              </a:prstGeom>
              <a:blipFill>
                <a:blip r:embed="rId2"/>
                <a:stretch>
                  <a:fillRect l="-1296" t="-850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3170683"/>
                <a:ext cx="11838471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514350" indent="-51435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π</m:t>
                        </m:r>
                      </m:num>
                      <m:den>
                        <m:r>
                          <a:rPr lang="en-US" i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i="0">
                        <a:latin typeface="Cambria Math" panose="02040503050406030204" pitchFamily="18" charset="0"/>
                      </a:rPr>
                      <m:t>=135°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=150°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=1920°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3170683"/>
                <a:ext cx="11838471" cy="3716497"/>
              </a:xfrm>
              <a:prstGeom prst="rect">
                <a:avLst/>
              </a:prstGeom>
              <a:blipFill>
                <a:blip r:embed="rId4"/>
                <a:stretch>
                  <a:fillRect l="-1235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5409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2"/>
                <a:ext cx="11813836" cy="1449492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sz="2800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2800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sz="2800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2800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sz="2800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Nếu ba góc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/>
                  <a:t> của tam giác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/>
                  <a:t> thỏa mãn</a:t>
                </a:r>
              </a:p>
              <a:p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/>
                  <a:t> thì tam giác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/>
                  <a:t> có tính chất nào? </a:t>
                </a:r>
                <a:r>
                  <a:rPr lang="fr-FR" sz="2800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2"/>
                <a:ext cx="11813836" cy="1449492"/>
              </a:xfrm>
              <a:prstGeom prst="rect">
                <a:avLst/>
              </a:prstGeom>
              <a:blipFill>
                <a:blip r:embed="rId2"/>
                <a:stretch>
                  <a:fillRect l="-1134" t="-875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2967336"/>
                <a:ext cx="11838471" cy="381053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0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3000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30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</a:p>
              <a:p>
                <a:r>
                  <a:rPr lang="en-US"/>
                  <a:t> Ta có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⇔2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den>
                    </m:f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⇔2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⇔2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−1=0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vi-VN"/>
                  <a:t>.</a:t>
                </a:r>
                <a:endParaRPr lang="en-US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/>
                  <a:t> vuông tại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2967336"/>
                <a:ext cx="11838471" cy="3810536"/>
              </a:xfrm>
              <a:prstGeom prst="rect">
                <a:avLst/>
              </a:prstGeom>
              <a:blipFill>
                <a:blip r:embed="rId3"/>
                <a:stretch>
                  <a:fillRect l="-1132" t="-3030" b="-717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6970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101072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sz="2800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2800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sz="2800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2800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 sz="2800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Cho tam giác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/>
                  <a:t> biết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e>
                    </m:d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r>
                  <a:rPr lang="en-US"/>
                  <a:t> khi đó tam giác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101072"/>
              </a:xfrm>
              <a:prstGeom prst="rect">
                <a:avLst/>
              </a:prstGeom>
              <a:blipFill>
                <a:blip r:embed="rId2"/>
                <a:stretch>
                  <a:fillRect l="-876" t="-11475" b="-491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2099" y="2714047"/>
                <a:ext cx="11838471" cy="4162686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4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4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sz="280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e>
                    </m:d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⇔4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endParaRPr lang="en-US" sz="280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⇔2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endParaRPr lang="en-US" sz="280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⇔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fun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  <m:e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fun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𝑐𝑜𝑠</m:t>
                                    </m:r>
                                  </m:e>
                                  <m:sup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fun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e>
                        </m:eqAr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⇒</m:t>
                    </m:r>
                    <m:d>
                      <m:dPr>
                        <m:begChr m:val="["/>
                        <m:endChr m:val="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e>
                            <m:func>
                              <m:func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fName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</m:func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</m:eqAr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Vậy tam giác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sz="2800"/>
                  <a:t> vuông tại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sz="2800"/>
              </a:p>
              <a:p>
                <a:pPr marL="0" lvl="0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99" y="2714047"/>
                <a:ext cx="11838471" cy="4162686"/>
              </a:xfrm>
              <a:prstGeom prst="rect">
                <a:avLst/>
              </a:prstGeom>
              <a:blipFill>
                <a:blip r:embed="rId3"/>
                <a:stretch>
                  <a:fillRect l="-874" t="-876" b="-5255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9032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0007" y="1514113"/>
                <a:ext cx="11750451" cy="149117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Ví </a:t>
                </a: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</a:t>
                </a:r>
                <a:r>
                  <a:rPr lang="en-US">
                    <a:effectLst/>
                    <a:ea typeface="Calibri" panose="020F0502020204030204" pitchFamily="34" charset="0"/>
                  </a:rPr>
                  <a:t>Biết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,0&lt;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>
                    <a:effectLst/>
                    <a:ea typeface="Calibri" panose="020F0502020204030204" pitchFamily="34" charset="0"/>
                  </a:rPr>
                  <a:t>. Hãy tính giá trị lượng giác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uncPr>
                      <m:fNam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𝑥</m:t>
                            </m:r>
                            <m: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>
                    <a:effectLst/>
                    <a:ea typeface="Calibri" panose="020F0502020204030204" pitchFamily="34" charset="0"/>
                  </a:rPr>
                  <a:t>.</a:t>
                </a: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007" y="1514113"/>
                <a:ext cx="11750451" cy="1491174"/>
              </a:xfrm>
              <a:prstGeom prst="rect">
                <a:avLst/>
              </a:prstGeom>
              <a:blipFill>
                <a:blip r:embed="rId2"/>
                <a:stretch>
                  <a:fillRect l="-1140" t="-242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0387" y="3087998"/>
                <a:ext cx="11838471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</a:p>
              <a:p>
                <a:r>
                  <a:rPr lang="en-US"/>
                  <a:t>Vì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 nên điểm ngọn cung thuộc góc phần tư thứ I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&gt;0⇒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Ta có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</m:oMath>
                </a14:m>
                <a:endParaRPr lang="en-US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ra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87" y="3087998"/>
                <a:ext cx="11838471" cy="3716497"/>
              </a:xfrm>
              <a:prstGeom prst="rect">
                <a:avLst/>
              </a:prstGeom>
              <a:blipFill>
                <a:blip r:embed="rId3"/>
                <a:stretch>
                  <a:fillRect l="-1132" t="-3437" b="-180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7511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8295" y="1514113"/>
                <a:ext cx="11750451" cy="1389734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➁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Biết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. Tính giá trị lượng giác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endParaRPr lang="en-US" sz="2800" dirty="0">
                  <a:solidFill>
                    <a:srgbClr val="993366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95" y="1514113"/>
                <a:ext cx="11750451" cy="1389734"/>
              </a:xfrm>
              <a:prstGeom prst="rect">
                <a:avLst/>
              </a:prstGeom>
              <a:blipFill>
                <a:blip r:embed="rId2"/>
                <a:stretch>
                  <a:fillRect l="-1140" t="-173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2903847"/>
                <a:ext cx="11838471" cy="398333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28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28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</a:p>
              <a:p>
                <a:r>
                  <a:rPr lang="en-US" sz="2800"/>
                  <a:t>Vì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/>
                  <a:t> nên điểm ngọn cung thuộc góc phần tư thứ III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⇒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endParaRPr lang="en-US" sz="280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⇒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−12</m:t>
                                    </m:r>
                                  </m:num>
                                  <m:den>
                                    <m: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2800"/>
                  <a:t>.</a:t>
                </a:r>
              </a:p>
              <a:p>
                <a:r>
                  <a:rPr lang="en-US" sz="2800"/>
                  <a:t>Ta có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US" sz="280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−12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13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5−12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26</m:t>
                        </m:r>
                      </m:den>
                    </m:f>
                  </m:oMath>
                </a14:m>
                <a:r>
                  <a:rPr lang="en-US" sz="2800"/>
                  <a:t>.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28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2800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sz="2800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2903847"/>
                <a:ext cx="11838471" cy="3983334"/>
              </a:xfrm>
              <a:prstGeom prst="rect">
                <a:avLst/>
              </a:prstGeom>
              <a:blipFill>
                <a:blip r:embed="rId3"/>
                <a:stretch>
                  <a:fillRect l="-874" t="-243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4919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8295" y="1514113"/>
                <a:ext cx="11750451" cy="954767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➂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Cho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;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/>
                  <a:t>. Tính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</m:d>
                      </m:e>
                    </m:func>
                  </m:oMath>
                </a14:m>
                <a:r>
                  <a:rPr lang="en-US"/>
                  <a:t>.</a:t>
                </a: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95" y="1514113"/>
                <a:ext cx="11750451" cy="954767"/>
              </a:xfrm>
              <a:prstGeom prst="rect">
                <a:avLst/>
              </a:prstGeom>
              <a:blipFill>
                <a:blip r:embed="rId2"/>
                <a:stretch>
                  <a:fillRect l="-1140" t="-2516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5962" y="2614050"/>
                <a:ext cx="11838471" cy="398333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36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sz="3600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</m:d>
                      </m:e>
                    </m:func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sz="3600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func>
                    <m:r>
                      <a:rPr lang="en-US" sz="36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func>
                    <m:r>
                      <a:rPr lang="en-US" sz="3600" i="1">
                        <a:latin typeface="Cambria Math" panose="02040503050406030204" pitchFamily="18" charset="0"/>
                      </a:rPr>
                      <m:t>.</m:t>
                    </m:r>
                    <m:func>
                      <m:func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endParaRPr lang="en-US" sz="360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600"/>
                  <a:t>.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36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sz="3600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962" y="2614050"/>
                <a:ext cx="11838471" cy="3983334"/>
              </a:xfrm>
              <a:prstGeom prst="rect">
                <a:avLst/>
              </a:prstGeom>
              <a:blipFill>
                <a:blip r:embed="rId3"/>
                <a:stretch>
                  <a:fillRect l="-1389" t="-381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9815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8295" y="1514113"/>
                <a:ext cx="11750451" cy="1329855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➃</a:t>
                </a:r>
                <a:r>
                  <a:rPr lang="en-US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en-US"/>
                  <a:t>Cho </a:t>
                </a:r>
                <a:r>
                  <a:rPr lang="vi-VN"/>
                  <a:t>hai góc lượng giác </a:t>
                </a:r>
                <a14:m>
                  <m:oMath xmlns:m="http://schemas.openxmlformats.org/officeDocument/2006/math">
                    <m:r>
                      <a:rPr lang="vi-VN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vi-VN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vi-VN" i="1">
                        <a:latin typeface="Cambria Math" panose="02040503050406030204" pitchFamily="18" charset="0"/>
                      </a:rPr>
                      <m:t>𝑏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vi-VN" i="1">
                            <a:latin typeface="Cambria Math" panose="02040503050406030204" pitchFamily="18" charset="0"/>
                          </a:rPr>
                          <m:t>0&lt;</m:t>
                        </m:r>
                        <m:r>
                          <a:rPr lang="vi-VN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vi-VN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vi-VN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vi-VN" i="1">
                            <a:latin typeface="Cambria Math" panose="02040503050406030204" pitchFamily="18" charset="0"/>
                          </a:rPr>
                          <m:t>&lt;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vi-V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vi-VN"/>
                  <a:t>th</a:t>
                </a:r>
                <a:r>
                  <a:rPr lang="en-US"/>
                  <a:t>ỏa mãn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/>
                  <a:t>. Tính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/>
                  <a:t>.</a:t>
                </a: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95" y="1514113"/>
                <a:ext cx="11750451" cy="1329855"/>
              </a:xfrm>
              <a:prstGeom prst="rect">
                <a:avLst/>
              </a:prstGeom>
              <a:blipFill>
                <a:blip r:embed="rId2"/>
                <a:stretch>
                  <a:fillRect l="-1140" t="-905" b="-1086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5316" y="2893399"/>
                <a:ext cx="11723430" cy="3983334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3600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sz="3600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</a:p>
              <a:p>
                <a:r>
                  <a:rPr lang="en-US"/>
                  <a:t>Ta có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func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func>
                      </m:den>
                    </m:f>
                  </m:oMath>
                </a14:m>
                <a:endParaRPr lang="en-US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7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/>
                  <a:t>.</a:t>
                </a:r>
              </a:p>
              <a:p>
                <a:r>
                  <a:rPr lang="en-US"/>
                  <a:t>Mà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 nên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i="1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  <a:p>
                <a:pPr marL="0" indent="0">
                  <a:lnSpc>
                    <a:spcPct val="107000"/>
                  </a:lnSpc>
                  <a:spcBef>
                    <a:spcPts val="200"/>
                  </a:spcBef>
                  <a:buNone/>
                </a:pPr>
                <a:endParaRPr lang="en-US" sz="3600" dirty="0"/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sz="3600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sz="3600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16" y="2893399"/>
                <a:ext cx="11723430" cy="3983334"/>
              </a:xfrm>
              <a:prstGeom prst="rect">
                <a:avLst/>
              </a:prstGeom>
              <a:blipFill>
                <a:blip r:embed="rId3"/>
                <a:stretch>
                  <a:fillRect l="-1351" t="-3817" b="-153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952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3379995" y="194060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960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Dạng 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>
                <a:solidFill>
                  <a:srgbClr val="000099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Sử dụng công thức nhân đôi và công thức hạ bậc</a:t>
            </a:r>
            <a:endParaRPr lang="en-US" sz="3200" b="1" dirty="0">
              <a:solidFill>
                <a:srgbClr val="000099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0793" y="1727089"/>
                <a:ext cx="10770414" cy="393563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Phương pháp</a:t>
                </a:r>
              </a:p>
              <a:p>
                <a:pPr marL="0" indent="0">
                  <a:buNone/>
                </a:pPr>
                <a:r>
                  <a:rPr lang="en-US">
                    <a:sym typeface="Wingdings" panose="05000000000000000000" pitchFamily="2" charset="2"/>
                  </a:rPr>
                  <a:t>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</m:oMath>
                </a14:m>
                <a:endParaRPr lang="en-US"/>
              </a:p>
              <a:p>
                <a:pPr marL="0" indent="0">
                  <a:buNone/>
                </a:pPr>
                <a:r>
                  <a:rPr lang="en-US">
                    <a:sym typeface="Wingdings" panose="05000000000000000000" pitchFamily="2" charset="2"/>
                  </a:rPr>
                  <a:t>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−1=1−2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</m:oMath>
                </a14:m>
                <a:endParaRPr lang="en-US"/>
              </a:p>
              <a:p>
                <a:pPr marL="0" indent="0">
                  <a:buNone/>
                </a:pPr>
                <a:r>
                  <a:rPr lang="en-US">
                    <a:sym typeface="Wingdings" panose="05000000000000000000" pitchFamily="2" charset="2"/>
                  </a:rPr>
                  <a:t>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𝑡𝑎𝑛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𝑡𝑎𝑛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𝑡𝑎𝑛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</m:den>
                    </m:f>
                  </m:oMath>
                </a14:m>
                <a:endParaRPr lang="en-US"/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793" y="1727089"/>
                <a:ext cx="10770414" cy="3935637"/>
              </a:xfrm>
              <a:prstGeom prst="rect">
                <a:avLst/>
              </a:prstGeom>
              <a:blipFill>
                <a:blip r:embed="rId2"/>
                <a:stretch>
                  <a:fillRect l="-1472" t="-3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 descr="Open folder">
            <a:extLst>
              <a:ext uri="{FF2B5EF4-FFF2-40B4-BE49-F238E27FC236}">
                <a16:creationId xmlns:a16="http://schemas.microsoft.com/office/drawing/2014/main" id="{E061E4A9-2B24-45AE-BC05-E7FF3AAA1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111" y="982919"/>
            <a:ext cx="524222" cy="52422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99148" y="875673"/>
            <a:ext cx="12065702" cy="5788267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202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AB3B721-EE7E-468C-82B1-FF36410D84E5}"/>
              </a:ext>
            </a:extLst>
          </p:cNvPr>
          <p:cNvGrpSpPr/>
          <p:nvPr/>
        </p:nvGrpSpPr>
        <p:grpSpPr>
          <a:xfrm>
            <a:off x="3750859" y="254046"/>
            <a:ext cx="4415461" cy="461665"/>
            <a:chOff x="477850" y="1505359"/>
            <a:chExt cx="6169871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FD40BAFF-B896-44B5-B66E-3EA2203FFC0C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C50383C-413F-4010-B7B9-10A5D5AA98F0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➋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Phân dạng toán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80D636-4BE2-4E0C-9636-4FF367450775}"/>
              </a:ext>
            </a:extLst>
          </p:cNvPr>
          <p:cNvSpPr txBox="1">
            <a:spLocks/>
          </p:cNvSpPr>
          <p:nvPr/>
        </p:nvSpPr>
        <p:spPr>
          <a:xfrm>
            <a:off x="170439" y="810430"/>
            <a:ext cx="11890131" cy="6048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ea typeface="Segoe UI Symbol" panose="020B0502040204020203" pitchFamily="34" charset="0"/>
                <a:cs typeface="Times New Roman" panose="02020603050405020304" pitchFamily="18" charset="0"/>
              </a:rPr>
              <a:t>➽</a:t>
            </a:r>
            <a:r>
              <a:rPr lang="vi-VN" sz="3200" b="1">
                <a:ea typeface="Calibri" panose="020F0502020204030204" pitchFamily="34" charset="0"/>
                <a:cs typeface="Times New Roman" panose="02020603050405020304" pitchFamily="18" charset="0"/>
              </a:rPr>
              <a:t>Các ví dụ minh họa.</a:t>
            </a:r>
            <a:endParaRPr lang="en-US" sz="32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911" y="1514113"/>
                <a:ext cx="11813836" cy="1365011"/>
              </a:xfrm>
              <a:prstGeom prst="rect">
                <a:avLst/>
              </a:prstGeom>
              <a:solidFill>
                <a:srgbClr val="FCFFEB"/>
              </a:solidFill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Ví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Calibri" panose="020F0502020204030204" pitchFamily="34" charset="0"/>
                  </a:rPr>
                  <a:t>dụ</a:t>
                </a:r>
                <a:r>
                  <a:rPr lang="en-US" b="1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b="1" dirty="0">
                    <a:solidFill>
                      <a:srgbClr val="0000FF"/>
                    </a:solidFill>
                    <a:latin typeface="Segoe UI Symbol" panose="020B0502040204020203" pitchFamily="34" charset="0"/>
                    <a:ea typeface="Segoe UI Symbol" panose="020B0502040204020203" pitchFamily="34" charset="0"/>
                  </a:rPr>
                  <a:t>➀</a:t>
                </a:r>
                <a:r>
                  <a:rPr lang="en-US" dirty="0">
                    <a:solidFill>
                      <a:srgbClr val="0000FF"/>
                    </a:solidFill>
                    <a:ea typeface="Calibri" panose="020F0502020204030204" pitchFamily="34" charset="0"/>
                  </a:rPr>
                  <a:t>: </a:t>
                </a:r>
                <a:r>
                  <a:rPr lang="pt-BR"/>
                  <a:t>Cho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pt-BR"/>
                  <a:t>.  Tính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pt-BR"/>
                  <a:t>.</a:t>
                </a:r>
                <a:endParaRPr lang="en-US" dirty="0">
                  <a:solidFill>
                    <a:srgbClr val="993366"/>
                  </a:solidFill>
                </a:endParaRPr>
              </a:p>
              <a:p>
                <a:pPr marL="0" marR="0" indent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None/>
                </a:pPr>
                <a:endParaRPr lang="en-US" sz="2800" dirty="0">
                  <a:solidFill>
                    <a:srgbClr val="993366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  <a:tabLst>
                    <a:tab pos="629920" algn="l"/>
                  </a:tabLst>
                </a:pPr>
                <a:r>
                  <a:rPr lang="fr-FR" dirty="0">
                    <a:solidFill>
                      <a:srgbClr val="663300"/>
                    </a:solidFill>
                    <a:ea typeface="Times New Roman" panose="02020603050405020304" pitchFamily="18" charset="0"/>
                  </a:rPr>
                  <a:t>	</a:t>
                </a:r>
                <a:endParaRPr lang="en-US" sz="2800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CD5A2A1-80A8-467E-AE36-FA2AAFA3C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911" y="1514113"/>
                <a:ext cx="11813836" cy="1365011"/>
              </a:xfrm>
              <a:prstGeom prst="rect">
                <a:avLst/>
              </a:prstGeom>
              <a:blipFill>
                <a:blip r:embed="rId2"/>
                <a:stretch>
                  <a:fillRect l="-1134" t="-1770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844D8F-6EB6-4D89-A5EE-05E7A8BFFAF0}"/>
              </a:ext>
            </a:extLst>
          </p:cNvPr>
          <p:cNvSpPr/>
          <p:nvPr/>
        </p:nvSpPr>
        <p:spPr>
          <a:xfrm>
            <a:off x="117567" y="783806"/>
            <a:ext cx="11995876" cy="599406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439" y="2977986"/>
                <a:ext cx="11838471" cy="3599051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giải</a:t>
                </a: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r>
                  <a:rPr lang="en-US"/>
                  <a:t>Ta có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endParaRPr lang="en-US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           =1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2⋅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.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1A1AD907-2AB5-43BB-A007-3462B2835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9" y="2977986"/>
                <a:ext cx="11838471" cy="3599051"/>
              </a:xfrm>
              <a:prstGeom prst="rect">
                <a:avLst/>
              </a:prstGeom>
              <a:blipFill>
                <a:blip r:embed="rId3"/>
                <a:stretch>
                  <a:fillRect l="-1132" t="-3547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9695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2094</Words>
  <Application>Microsoft Office PowerPoint</Application>
  <PresentationFormat>Widescreen</PresentationFormat>
  <Paragraphs>251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8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Chu Van An</vt:lpstr>
      <vt:lpstr>Georgia</vt:lpstr>
      <vt:lpstr>Georgia Pro Cond Black</vt:lpstr>
      <vt:lpstr>Palatino Linotype</vt:lpstr>
      <vt:lpstr>Segoe UI Symbol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146</cp:revision>
  <cp:lastPrinted>2023-04-28T05:43:14Z</cp:lastPrinted>
  <dcterms:created xsi:type="dcterms:W3CDTF">2023-03-24T14:43:27Z</dcterms:created>
  <dcterms:modified xsi:type="dcterms:W3CDTF">2023-07-31T02:48:01Z</dcterms:modified>
</cp:coreProperties>
</file>