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5" r:id="rId3"/>
    <p:sldId id="268" r:id="rId4"/>
    <p:sldId id="286" r:id="rId5"/>
    <p:sldId id="287" r:id="rId6"/>
    <p:sldId id="278" r:id="rId7"/>
    <p:sldId id="288" r:id="rId8"/>
    <p:sldId id="289" r:id="rId9"/>
    <p:sldId id="290" r:id="rId10"/>
    <p:sldId id="291" r:id="rId11"/>
    <p:sldId id="292" r:id="rId12"/>
    <p:sldId id="293" r:id="rId13"/>
    <p:sldId id="269" r:id="rId14"/>
    <p:sldId id="279" r:id="rId15"/>
    <p:sldId id="294" r:id="rId16"/>
    <p:sldId id="280" r:id="rId17"/>
    <p:sldId id="295" r:id="rId18"/>
    <p:sldId id="296" r:id="rId19"/>
    <p:sldId id="297" r:id="rId20"/>
    <p:sldId id="298" r:id="rId21"/>
    <p:sldId id="285" r:id="rId22"/>
    <p:sldId id="299" r:id="rId23"/>
    <p:sldId id="30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FF"/>
    <a:srgbClr val="FCFFEB"/>
    <a:srgbClr val="3333FF"/>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68" d="100"/>
          <a:sy n="68" d="100"/>
        </p:scale>
        <p:origin x="72"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7/31/2023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7/31/2023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43765" y="3892817"/>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F3F87D-24D3-4789-9DEF-E7F9C6851DAB}"/>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02783" y="3381709"/>
            <a:ext cx="57745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66" name="Picture 65">
            <a:extLst>
              <a:ext uri="{FF2B5EF4-FFF2-40B4-BE49-F238E27FC236}">
                <a16:creationId xmlns:a16="http://schemas.microsoft.com/office/drawing/2014/main" id="{9F10EEEC-BEA3-43A1-BE25-1C2C0D2ADCCF}"/>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500"/>
                    </a14:imgEffect>
                    <a14:imgEffect>
                      <a14:brightnessContrast bright="20000" contrast="20000"/>
                    </a14:imgEffect>
                  </a14:imgLayer>
                </a14:imgProps>
              </a:ext>
            </a:extLst>
          </a:blip>
          <a:stretch>
            <a:fillRect/>
          </a:stretch>
        </p:blipFill>
        <p:spPr>
          <a:xfrm rot="10800000">
            <a:off x="17625" y="6561517"/>
            <a:ext cx="12175542" cy="284449"/>
          </a:xfrm>
          <a:prstGeom prst="rect">
            <a:avLst/>
          </a:prstGeom>
        </p:spPr>
      </p:pic>
      <p:pic>
        <p:nvPicPr>
          <p:cNvPr id="82" name="Picture 81">
            <a:extLst>
              <a:ext uri="{FF2B5EF4-FFF2-40B4-BE49-F238E27FC236}">
                <a16:creationId xmlns:a16="http://schemas.microsoft.com/office/drawing/2014/main" id="{80371609-5BC6-4087-9F90-830438932786}"/>
              </a:ext>
            </a:extLst>
          </p:cNvPr>
          <p:cNvPicPr>
            <a:picLocks noChangeAspect="1"/>
          </p:cNvPicPr>
          <p:nvPr/>
        </p:nvPicPr>
        <p:blipFill>
          <a:blip r:embed="rId6">
            <a:extLst>
              <a:ext uri="{BEBA8EAE-BF5A-486C-A8C5-ECC9F3942E4B}">
                <a14:imgProps xmlns:a14="http://schemas.microsoft.com/office/drawing/2010/main">
                  <a14:imgLayer r:embed="rId5">
                    <a14:imgEffect>
                      <a14:colorTemperature colorTemp="3406"/>
                    </a14:imgEffect>
                    <a14:imgEffect>
                      <a14:brightnessContrast bright="20000" contrast="20000"/>
                    </a14:imgEffect>
                  </a14:imgLayer>
                </a14:imgProps>
              </a:ext>
            </a:extLst>
          </a:blip>
          <a:stretch>
            <a:fillRect/>
          </a:stretch>
        </p:blipFill>
        <p:spPr>
          <a:xfrm>
            <a:off x="1" y="-52"/>
            <a:ext cx="12183770" cy="171848"/>
          </a:xfrm>
          <a:prstGeom prst="rect">
            <a:avLst/>
          </a:prstGeom>
        </p:spPr>
      </p:pic>
      <p:grpSp>
        <p:nvGrpSpPr>
          <p:cNvPr id="21" name="Group 20">
            <a:extLst>
              <a:ext uri="{FF2B5EF4-FFF2-40B4-BE49-F238E27FC236}">
                <a16:creationId xmlns:a16="http://schemas.microsoft.com/office/drawing/2014/main" id="{65C2EBB6-D98F-471E-B0D7-FB1B3E144830}"/>
              </a:ext>
            </a:extLst>
          </p:cNvPr>
          <p:cNvGrpSpPr/>
          <p:nvPr/>
        </p:nvGrpSpPr>
        <p:grpSpPr>
          <a:xfrm>
            <a:off x="1954899" y="107118"/>
            <a:ext cx="10052616" cy="1072853"/>
            <a:chOff x="633430" y="193012"/>
            <a:chExt cx="10052616"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42818"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33430" y="259892"/>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57175" y="670277"/>
              <a:ext cx="2448929" cy="461665"/>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❹</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5"/>
            <a:ext cx="11694695" cy="520712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45822" y="2874379"/>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18062" y="2557301"/>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extLst>
              <a:ext uri="{FF2B5EF4-FFF2-40B4-BE49-F238E27FC236}">
                <a16:creationId xmlns:a16="http://schemas.microsoft.com/office/drawing/2014/main" id="{5436DB23-27CB-445D-A8AA-6B7333C69FF9}"/>
              </a:ext>
            </a:extLst>
          </p:cNvPr>
          <p:cNvSpPr txBox="1"/>
          <p:nvPr/>
        </p:nvSpPr>
        <p:spPr>
          <a:xfrm>
            <a:off x="4115480" y="3243220"/>
            <a:ext cx="4146733"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Phân dạng toán cơ bản</a:t>
            </a:r>
          </a:p>
        </p:txBody>
      </p:sp>
      <p:sp>
        <p:nvSpPr>
          <p:cNvPr id="102" name="TextBox 101">
            <a:extLst>
              <a:ext uri="{FF2B5EF4-FFF2-40B4-BE49-F238E27FC236}">
                <a16:creationId xmlns:a16="http://schemas.microsoft.com/office/drawing/2014/main" id="{9D766C08-A58A-4E98-AA95-509CE8DB0003}"/>
              </a:ext>
            </a:extLst>
          </p:cNvPr>
          <p:cNvSpPr txBox="1"/>
          <p:nvPr/>
        </p:nvSpPr>
        <p:spPr>
          <a:xfrm>
            <a:off x="4091851" y="3914280"/>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9381" y="3764743"/>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AA2E8AC-ED0E-A96F-774E-2F1D3300F2E9}"/>
              </a:ext>
            </a:extLst>
          </p:cNvPr>
          <p:cNvSpPr txBox="1"/>
          <p:nvPr/>
        </p:nvSpPr>
        <p:spPr>
          <a:xfrm>
            <a:off x="4031232" y="283455"/>
            <a:ext cx="7281978" cy="461665"/>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4: </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HAI MẶT PHẲNG SONG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SONG</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left)">
                                      <p:cBhvr>
                                        <p:cTn id="7" dur="5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wipe(left)">
                                      <p:cBhvr>
                                        <p:cTn id="12" dur="5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5"/>
                                        </p:tgtEl>
                                        <p:attrNameLst>
                                          <p:attrName>style.visibility</p:attrName>
                                        </p:attrNameLst>
                                      </p:cBhvr>
                                      <p:to>
                                        <p:strVal val="visible"/>
                                      </p:to>
                                    </p:set>
                                    <p:animEffect transition="in" filter="wipe(left)">
                                      <p:cBhvr>
                                        <p:cTn id="17" dur="500"/>
                                        <p:tgtEl>
                                          <p:spTgt spid="10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wipe(left)">
                                      <p:cBhvr>
                                        <p:cTn id="22" dur="500"/>
                                        <p:tgtEl>
                                          <p:spTgt spid="10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8"/>
                                        </p:tgtEl>
                                        <p:attrNameLst>
                                          <p:attrName>style.visibility</p:attrName>
                                        </p:attrNameLst>
                                      </p:cBhvr>
                                      <p:to>
                                        <p:strVal val="visible"/>
                                      </p:to>
                                    </p:set>
                                    <p:animEffect transition="in" filter="wipe(left)">
                                      <p:cBhvr>
                                        <p:cTn id="27" dur="500"/>
                                        <p:tgtEl>
                                          <p:spTgt spid="10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wipe(left)">
                                      <p:cBhvr>
                                        <p:cTn id="32" dur="500"/>
                                        <p:tgtEl>
                                          <p:spTgt spid="10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9"/>
                                        </p:tgtEl>
                                        <p:attrNameLst>
                                          <p:attrName>style.visibility</p:attrName>
                                        </p:attrNameLst>
                                      </p:cBhvr>
                                      <p:to>
                                        <p:strVal val="visible"/>
                                      </p:to>
                                    </p:set>
                                    <p:animEffect transition="in" filter="wipe(left)">
                                      <p:cBhvr>
                                        <p:cTn id="37" dur="500"/>
                                        <p:tgtEl>
                                          <p:spTgt spid="10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3"/>
                                        </p:tgtEl>
                                        <p:attrNameLst>
                                          <p:attrName>style.visibility</p:attrName>
                                        </p:attrNameLst>
                                      </p:cBhvr>
                                      <p:to>
                                        <p:strVal val="visible"/>
                                      </p:to>
                                    </p:set>
                                    <p:animEffect transition="in" filter="wipe(left)">
                                      <p:cBhvr>
                                        <p:cTn id="42"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1" grpId="0"/>
      <p:bldP spid="102" grpId="0"/>
      <p:bldP spid="10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8"/>
            <a:ext cx="11813836" cy="26616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a:solidFill>
                  <a:srgbClr val="0000FF"/>
                </a:solidFill>
                <a:ea typeface="Calibri" panose="020F0502020204030204" pitchFamily="34" charset="0"/>
              </a:rPr>
              <a:t>: </a:t>
            </a:r>
            <a:r>
              <a:rPr lang="en-US" sz="2800"/>
              <a:t>Cho hình chóp S.ABCD, đáy là hình bình hành tâm O. Gọi M và N lần lượt là trung điểm của SA và CD.</a:t>
            </a:r>
          </a:p>
          <a:p>
            <a:pPr lvl="0"/>
            <a:r>
              <a:rPr lang="en-US" sz="2800"/>
              <a:t>Chứng minh mặt phẳng (OMN) và mặt phẳng (SBC) song song với nhau.</a:t>
            </a:r>
          </a:p>
          <a:p>
            <a:pPr lvl="0"/>
            <a:r>
              <a:rPr lang="en-US" sz="2800"/>
              <a:t>Giả sử hai tam giác SAD và ABC đều là tam giác cân tại A. Gọi AE và AF lần lượt là các đường phân giác trong của các tam giác ACD và SAB. Chứng minh EF song song với mặt phẳng (SAD).</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6764" y="4028984"/>
                <a:ext cx="11838471" cy="2748885"/>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a:lnSpc>
                    <a:spcPct val="107000"/>
                  </a:lnSpc>
                  <a:spcBef>
                    <a:spcPts val="0"/>
                  </a:spcBef>
                  <a:spcAft>
                    <a:spcPts val="100"/>
                  </a:spcAft>
                  <a:buNone/>
                  <a:tabLst>
                    <a:tab pos="0" algn="l"/>
                    <a:tab pos="228600" algn="l"/>
                    <a:tab pos="1600200" algn="l"/>
                    <a:tab pos="3200400" algn="l"/>
                    <a:tab pos="4800600" algn="l"/>
                  </a:tabLst>
                </a:pPr>
                <a:r>
                  <a:rPr lang="en-US" sz="2400" b="1">
                    <a:solidFill>
                      <a:srgbClr val="0000FF"/>
                    </a:solidFill>
                    <a:ea typeface="Times New Roman" panose="02020603050405020304" pitchFamily="18" charset="0"/>
                  </a:rPr>
                  <a:t>Lời giải</a:t>
                </a:r>
              </a:p>
              <a:p>
                <a:pPr marR="0" lvl="0" algn="just">
                  <a:lnSpc>
                    <a:spcPct val="107000"/>
                  </a:lnSpc>
                  <a:spcBef>
                    <a:spcPts val="0"/>
                  </a:spcBef>
                  <a:spcAft>
                    <a:spcPts val="100"/>
                  </a:spcAft>
                  <a:tabLst>
                    <a:tab pos="0" algn="l"/>
                    <a:tab pos="228600" algn="l"/>
                    <a:tab pos="1600200" algn="l"/>
                    <a:tab pos="3200400" algn="l"/>
                    <a:tab pos="4800600" algn="l"/>
                  </a:tabLst>
                </a:pPr>
                <a:r>
                  <a:rPr lang="en-US" sz="2800">
                    <a:ea typeface="Times New Roman" panose="02020603050405020304" pitchFamily="18" charset="0"/>
                  </a:rPr>
                  <a:t>b)Từ E kẻ đường thẳng </a:t>
                </a:r>
                <a14:m>
                  <m:oMath xmlns:m="http://schemas.openxmlformats.org/officeDocument/2006/math">
                    <m:r>
                      <a:rPr lang="en-US" sz="2800" i="1">
                        <a:latin typeface="Cambria Math" panose="02040503050406030204" pitchFamily="18" charset="0"/>
                        <a:ea typeface="Calibri" panose="020F0502020204030204" pitchFamily="34" charset="0"/>
                      </a:rPr>
                      <m:t>𝐸𝑃</m:t>
                    </m:r>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𝐴𝐷</m:t>
                    </m:r>
                  </m:oMath>
                </a14:m>
                <a:r>
                  <a:rPr lang="en-US" sz="2800">
                    <a:ea typeface="Times New Roman" panose="02020603050405020304" pitchFamily="18" charset="0"/>
                  </a:rPr>
                  <a:t> (P thuộc AB)	(1)</a:t>
                </a:r>
                <a:endParaRPr lang="en-US" sz="28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Khi đó theo tính chất đường phân giác và tam giác cân ta có:</a:t>
                </a:r>
                <a:endParaRPr lang="en-US" sz="2800">
                  <a:latin typeface="Calibri" panose="020F0502020204030204" pitchFamily="34" charset="0"/>
                  <a:ea typeface="Calibri" panose="020F0502020204030204" pitchFamily="34" charset="0"/>
                </a:endParaRPr>
              </a:p>
              <a:p>
                <a14:m>
                  <m:oMath xmlns:m="http://schemas.openxmlformats.org/officeDocument/2006/math">
                    <m:f>
                      <m:fPr>
                        <m:ctrlPr>
                          <a:rPr lang="en-US" sz="2800" i="1">
                            <a:latin typeface="Cambria Math" panose="02040503050406030204" pitchFamily="18" charset="0"/>
                          </a:rPr>
                        </m:ctrlPr>
                      </m:fPr>
                      <m:num>
                        <m:r>
                          <a:rPr lang="en-US" sz="2800" i="1">
                            <a:latin typeface="Cambria Math" panose="02040503050406030204" pitchFamily="18" charset="0"/>
                            <a:ea typeface="Calibri" panose="020F0502020204030204" pitchFamily="34" charset="0"/>
                          </a:rPr>
                          <m:t>𝑃𝐵</m:t>
                        </m:r>
                      </m:num>
                      <m:den>
                        <m:r>
                          <a:rPr lang="en-US" sz="2800" i="1">
                            <a:latin typeface="Cambria Math" panose="02040503050406030204" pitchFamily="18" charset="0"/>
                            <a:ea typeface="Calibri" panose="020F0502020204030204" pitchFamily="34" charset="0"/>
                          </a:rPr>
                          <m:t>𝑃𝐴</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rPr>
                        </m:ctrlPr>
                      </m:fPr>
                      <m:num>
                        <m:r>
                          <a:rPr lang="en-US" sz="2800" i="1">
                            <a:latin typeface="Cambria Math" panose="02040503050406030204" pitchFamily="18" charset="0"/>
                            <a:ea typeface="Calibri" panose="020F0502020204030204" pitchFamily="34" charset="0"/>
                          </a:rPr>
                          <m:t>𝐸𝐶</m:t>
                        </m:r>
                      </m:num>
                      <m:den>
                        <m:r>
                          <a:rPr lang="en-US" sz="2800" i="1">
                            <a:latin typeface="Cambria Math" panose="02040503050406030204" pitchFamily="18" charset="0"/>
                            <a:ea typeface="Calibri" panose="020F0502020204030204" pitchFamily="34" charset="0"/>
                          </a:rPr>
                          <m:t>𝐸𝐷</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rPr>
                        </m:ctrlPr>
                      </m:fPr>
                      <m:num>
                        <m:r>
                          <a:rPr lang="en-US" sz="2800" i="1">
                            <a:latin typeface="Cambria Math" panose="02040503050406030204" pitchFamily="18" charset="0"/>
                            <a:ea typeface="Calibri" panose="020F0502020204030204" pitchFamily="34" charset="0"/>
                          </a:rPr>
                          <m:t>𝐴𝐶</m:t>
                        </m:r>
                      </m:num>
                      <m:den>
                        <m:r>
                          <a:rPr lang="en-US" sz="2800" i="1">
                            <a:latin typeface="Cambria Math" panose="02040503050406030204" pitchFamily="18" charset="0"/>
                            <a:ea typeface="Calibri" panose="020F0502020204030204" pitchFamily="34" charset="0"/>
                          </a:rPr>
                          <m:t>𝐴𝐷</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rPr>
                        </m:ctrlPr>
                      </m:fPr>
                      <m:num>
                        <m:r>
                          <a:rPr lang="en-US" sz="2800" i="1">
                            <a:latin typeface="Cambria Math" panose="02040503050406030204" pitchFamily="18" charset="0"/>
                            <a:ea typeface="Calibri" panose="020F0502020204030204" pitchFamily="34" charset="0"/>
                          </a:rPr>
                          <m:t>𝐴𝐵</m:t>
                        </m:r>
                      </m:num>
                      <m:den>
                        <m:r>
                          <a:rPr lang="en-US" sz="2800" i="1">
                            <a:latin typeface="Cambria Math" panose="02040503050406030204" pitchFamily="18" charset="0"/>
                            <a:ea typeface="Calibri" panose="020F0502020204030204" pitchFamily="34" charset="0"/>
                          </a:rPr>
                          <m:t>𝐴𝑆</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rPr>
                        </m:ctrlPr>
                      </m:fPr>
                      <m:num>
                        <m:r>
                          <a:rPr lang="en-US" sz="2800" i="1">
                            <a:latin typeface="Cambria Math" panose="02040503050406030204" pitchFamily="18" charset="0"/>
                            <a:ea typeface="Calibri" panose="020F0502020204030204" pitchFamily="34" charset="0"/>
                          </a:rPr>
                          <m:t>𝐹𝐵</m:t>
                        </m:r>
                      </m:num>
                      <m:den>
                        <m:r>
                          <a:rPr lang="en-US" sz="2800" i="1">
                            <a:latin typeface="Cambria Math" panose="02040503050406030204" pitchFamily="18" charset="0"/>
                            <a:ea typeface="Calibri" panose="020F0502020204030204" pitchFamily="34" charset="0"/>
                          </a:rPr>
                          <m:t>𝐹𝐴</m:t>
                        </m:r>
                      </m:den>
                    </m:f>
                  </m:oMath>
                </a14:m>
                <a:endParaRPr lang="en-US" sz="2800">
                  <a:latin typeface="Calibri" panose="020F0502020204030204" pitchFamily="34" charset="0"/>
                  <a:ea typeface="Calibri" panose="020F0502020204030204" pitchFamily="34" charset="0"/>
                </a:endParaRPr>
              </a:p>
              <a:p>
                <a:r>
                  <a:rPr lang="en-US" sz="2800"/>
                  <a:t>Do đó: </a:t>
                </a:r>
                <a14:m>
                  <m:oMath xmlns:m="http://schemas.openxmlformats.org/officeDocument/2006/math">
                    <m:r>
                      <a:rPr lang="en-US" sz="2800" i="1"/>
                      <m:t>𝑃𝐹</m:t>
                    </m:r>
                    <m:r>
                      <a:rPr lang="en-US" sz="2800" i="1"/>
                      <m:t>∥</m:t>
                    </m:r>
                    <m:r>
                      <a:rPr lang="en-US" sz="2800" i="1"/>
                      <m:t>𝑆𝐴</m:t>
                    </m:r>
                  </m:oMath>
                </a14:m>
                <a:endParaRPr lang="en-US" sz="2800">
                  <a:latin typeface="Calibri" panose="020F0502020204030204" pitchFamily="34" charset="0"/>
                  <a:ea typeface="Calibri" panose="020F0502020204030204" pitchFamily="34" charset="0"/>
                </a:endParaRPr>
              </a:p>
              <a:p>
                <a:endParaRPr lang="en-US" sz="20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176764" y="4028984"/>
                <a:ext cx="11838471" cy="2748885"/>
              </a:xfrm>
              <a:prstGeom prst="rect">
                <a:avLst/>
              </a:prstGeom>
              <a:blipFill>
                <a:blip r:embed="rId2"/>
                <a:stretch>
                  <a:fillRect l="-874" t="-1545" b="-1104"/>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254324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up)">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up)">
                                      <p:cBhvr>
                                        <p:cTn id="3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8"/>
            <a:ext cx="11813836" cy="26616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a:solidFill>
                  <a:srgbClr val="0000FF"/>
                </a:solidFill>
                <a:ea typeface="Calibri" panose="020F0502020204030204" pitchFamily="34" charset="0"/>
              </a:rPr>
              <a:t>: </a:t>
            </a:r>
            <a:r>
              <a:rPr lang="en-US" sz="2800"/>
              <a:t>Cho hình chóp S.ABCD, đáy là hình bình hành tâm O. Gọi M và N lần lượt là trung điểm của SA và CD.</a:t>
            </a:r>
          </a:p>
          <a:p>
            <a:pPr lvl="0"/>
            <a:r>
              <a:rPr lang="en-US" sz="2800"/>
              <a:t>Chứng minh mặt phẳng (OMN) và mặt phẳng (SBC) song song với nhau.</a:t>
            </a:r>
          </a:p>
          <a:p>
            <a:pPr lvl="0"/>
            <a:r>
              <a:rPr lang="en-US" sz="2800"/>
              <a:t>Giả sử hai tam giác SAD và ABC đều là tam giác cân tại A. Gọi AE và AF lần lượt là các đường phân giác trong của các tam giác ACD và SAB. Chứng minh EF song song với mặt phẳng (SAD).</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6764" y="4028984"/>
                <a:ext cx="11838471" cy="2748885"/>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just">
                  <a:lnSpc>
                    <a:spcPct val="107000"/>
                  </a:lnSpc>
                  <a:spcBef>
                    <a:spcPts val="0"/>
                  </a:spcBef>
                  <a:spcAft>
                    <a:spcPts val="100"/>
                  </a:spcAft>
                  <a:buNone/>
                  <a:tabLst>
                    <a:tab pos="0" algn="l"/>
                    <a:tab pos="228600" algn="l"/>
                    <a:tab pos="1600200" algn="l"/>
                    <a:tab pos="3200400" algn="l"/>
                    <a:tab pos="4800600" algn="l"/>
                  </a:tabLst>
                </a:pPr>
                <a:r>
                  <a:rPr lang="en-US" sz="2400" b="1">
                    <a:solidFill>
                      <a:srgbClr val="0000FF"/>
                    </a:solidFill>
                    <a:ea typeface="Times New Roman" panose="02020603050405020304" pitchFamily="18" charset="0"/>
                  </a:rPr>
                  <a:t>Lời giải</a:t>
                </a:r>
              </a:p>
              <a:p>
                <a:pPr marL="0" marR="0" algn="just">
                  <a:lnSpc>
                    <a:spcPct val="107000"/>
                  </a:lnSpc>
                  <a:spcBef>
                    <a:spcPts val="0"/>
                  </a:spcBef>
                  <a:spcAft>
                    <a:spcPts val="100"/>
                  </a:spcAft>
                  <a:tabLst>
                    <a:tab pos="0" algn="l"/>
                    <a:tab pos="228600" algn="l"/>
                    <a:tab pos="1600200" algn="l"/>
                    <a:tab pos="3200400" algn="l"/>
                    <a:tab pos="4800600" algn="l"/>
                  </a:tabLst>
                </a:pPr>
                <a:r>
                  <a:rPr lang="en-US" sz="2400">
                    <a:ea typeface="Calibri" panose="020F0502020204030204" pitchFamily="34" charset="0"/>
                  </a:rPr>
                  <a:t>Từ (1) và (2) suy ra </a:t>
                </a:r>
                <a14:m>
                  <m:oMath xmlns:m="http://schemas.openxmlformats.org/officeDocument/2006/math">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𝑃𝐸𝐹</m:t>
                        </m:r>
                      </m:e>
                    </m:d>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𝑆𝐴𝐷</m:t>
                        </m:r>
                      </m:e>
                    </m:d>
                  </m:oMath>
                </a14:m>
                <a:r>
                  <a:rPr lang="en-US" sz="2400">
                    <a:ea typeface="Calibri" panose="020F0502020204030204" pitchFamily="34" charset="0"/>
                  </a:rPr>
                  <a:t>.</a:t>
                </a:r>
                <a:endParaRPr lang="en-US" sz="20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r>
                  <a:rPr lang="en-US" sz="2400">
                    <a:ea typeface="Calibri" panose="020F0502020204030204" pitchFamily="34" charset="0"/>
                  </a:rPr>
                  <a:t>Mặt khác </a:t>
                </a:r>
                <a14:m>
                  <m:oMath xmlns:m="http://schemas.openxmlformats.org/officeDocument/2006/math">
                    <m:r>
                      <a:rPr lang="en-US" sz="2400" i="1">
                        <a:latin typeface="Cambria Math" panose="02040503050406030204" pitchFamily="18" charset="0"/>
                        <a:ea typeface="Calibri" panose="020F0502020204030204" pitchFamily="34" charset="0"/>
                      </a:rPr>
                      <m:t>𝐸𝐹</m:t>
                    </m:r>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𝑃𝐸𝐹</m:t>
                        </m:r>
                      </m:e>
                    </m:d>
                  </m:oMath>
                </a14:m>
                <a:r>
                  <a:rPr lang="en-US" sz="2400">
                    <a:ea typeface="Calibri" panose="020F0502020204030204" pitchFamily="34" charset="0"/>
                  </a:rPr>
                  <a:t> nên </a:t>
                </a:r>
                <a14:m>
                  <m:oMath xmlns:m="http://schemas.openxmlformats.org/officeDocument/2006/math">
                    <m:r>
                      <a:rPr lang="en-US" sz="2400" i="1">
                        <a:latin typeface="Cambria Math" panose="02040503050406030204" pitchFamily="18" charset="0"/>
                        <a:ea typeface="Calibri" panose="020F0502020204030204" pitchFamily="34" charset="0"/>
                      </a:rPr>
                      <m:t>𝐸𝐹</m:t>
                    </m:r>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𝑆𝐴𝐷</m:t>
                        </m:r>
                      </m:e>
                    </m:d>
                  </m:oMath>
                </a14:m>
                <a:r>
                  <a:rPr lang="en-US" sz="2400">
                    <a:ea typeface="Calibri" panose="020F0502020204030204" pitchFamily="34" charset="0"/>
                  </a:rPr>
                  <a:t>.</a:t>
                </a:r>
                <a:endParaRPr lang="en-US" sz="20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r>
                  <a:rPr lang="en-US" sz="2400">
                    <a:ea typeface="Calibri" panose="020F0502020204030204" pitchFamily="34" charset="0"/>
                  </a:rPr>
                  <a:t>Ngoài ra ta có thể dùng định lí Thales để chứng minh </a:t>
                </a:r>
                <a14:m>
                  <m:oMath xmlns:m="http://schemas.openxmlformats.org/officeDocument/2006/math">
                    <m:r>
                      <a:rPr lang="en-US" sz="2400" i="1">
                        <a:latin typeface="Cambria Math" panose="02040503050406030204" pitchFamily="18" charset="0"/>
                        <a:ea typeface="Calibri" panose="020F0502020204030204" pitchFamily="34" charset="0"/>
                      </a:rPr>
                      <m:t>𝐸𝐹</m:t>
                    </m:r>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𝑆𝐴𝐷</m:t>
                        </m:r>
                      </m:e>
                    </m:d>
                  </m:oMath>
                </a14:m>
                <a:r>
                  <a:rPr lang="en-US" sz="2400">
                    <a:ea typeface="Calibri" panose="020F0502020204030204" pitchFamily="34" charset="0"/>
                  </a:rPr>
                  <a:t> như sau:</a:t>
                </a:r>
                <a:endParaRPr lang="en-US" sz="20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r>
                  <a:rPr lang="en-US" sz="2400">
                    <a:ea typeface="Calibri" panose="020F0502020204030204" pitchFamily="34" charset="0"/>
                  </a:rPr>
                  <a:t>Theo tính chất đường phân giác và tính chất của tam giác cân ta chứng minh được:</a:t>
                </a:r>
                <a:endParaRPr lang="en-US" sz="20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14:m>
                  <m:oMath xmlns:m="http://schemas.openxmlformats.org/officeDocument/2006/math">
                    <m:f>
                      <m:fPr>
                        <m:ctrlPr>
                          <a:rPr lang="en-US" sz="2400" i="1">
                            <a:latin typeface="Cambria Math" panose="02040503050406030204" pitchFamily="18" charset="0"/>
                            <a:ea typeface="Calibri" panose="020F0502020204030204" pitchFamily="34" charset="0"/>
                          </a:rPr>
                        </m:ctrlPr>
                      </m:fPr>
                      <m:num>
                        <m:r>
                          <a:rPr lang="en-US" sz="2400" i="1">
                            <a:latin typeface="Cambria Math" panose="02040503050406030204" pitchFamily="18" charset="0"/>
                            <a:ea typeface="Calibri" panose="020F0502020204030204" pitchFamily="34" charset="0"/>
                          </a:rPr>
                          <m:t>𝐴𝐵</m:t>
                        </m:r>
                      </m:num>
                      <m:den>
                        <m:r>
                          <a:rPr lang="en-US" sz="2400" i="1">
                            <a:latin typeface="Cambria Math" panose="02040503050406030204" pitchFamily="18" charset="0"/>
                            <a:ea typeface="Calibri" panose="020F0502020204030204" pitchFamily="34" charset="0"/>
                          </a:rPr>
                          <m:t>𝐴𝑆</m:t>
                        </m:r>
                      </m:den>
                    </m:f>
                    <m:r>
                      <a:rPr lang="en-US" sz="2400" i="1">
                        <a:latin typeface="Cambria Math" panose="02040503050406030204" pitchFamily="18" charset="0"/>
                        <a:ea typeface="Calibri" panose="020F0502020204030204" pitchFamily="34" charset="0"/>
                      </a:rPr>
                      <m:t>=</m:t>
                    </m:r>
                    <m:f>
                      <m:fPr>
                        <m:ctrlPr>
                          <a:rPr lang="en-US" sz="2400" i="1">
                            <a:latin typeface="Cambria Math" panose="02040503050406030204" pitchFamily="18" charset="0"/>
                            <a:ea typeface="Calibri" panose="020F0502020204030204" pitchFamily="34" charset="0"/>
                          </a:rPr>
                        </m:ctrlPr>
                      </m:fPr>
                      <m:num>
                        <m:r>
                          <a:rPr lang="en-US" sz="2400" i="1">
                            <a:latin typeface="Cambria Math" panose="02040503050406030204" pitchFamily="18" charset="0"/>
                            <a:ea typeface="Calibri" panose="020F0502020204030204" pitchFamily="34" charset="0"/>
                          </a:rPr>
                          <m:t>𝐴𝐶</m:t>
                        </m:r>
                      </m:num>
                      <m:den>
                        <m:r>
                          <a:rPr lang="en-US" sz="2400" i="1">
                            <a:latin typeface="Cambria Math" panose="02040503050406030204" pitchFamily="18" charset="0"/>
                            <a:ea typeface="Calibri" panose="020F0502020204030204" pitchFamily="34" charset="0"/>
                          </a:rPr>
                          <m:t>𝐴𝐷</m:t>
                        </m:r>
                      </m:den>
                    </m:f>
                    <m:r>
                      <a:rPr lang="en-US" sz="2400" i="1">
                        <a:latin typeface="Cambria Math" panose="02040503050406030204" pitchFamily="18" charset="0"/>
                        <a:ea typeface="Calibri" panose="020F0502020204030204" pitchFamily="34" charset="0"/>
                      </a:rPr>
                      <m:t>=</m:t>
                    </m:r>
                    <m:f>
                      <m:fPr>
                        <m:ctrlPr>
                          <a:rPr lang="en-US" sz="2400" i="1">
                            <a:latin typeface="Cambria Math" panose="02040503050406030204" pitchFamily="18" charset="0"/>
                            <a:ea typeface="Calibri" panose="020F0502020204030204" pitchFamily="34" charset="0"/>
                          </a:rPr>
                        </m:ctrlPr>
                      </m:fPr>
                      <m:num>
                        <m:r>
                          <a:rPr lang="en-US" sz="2400" i="1">
                            <a:latin typeface="Cambria Math" panose="02040503050406030204" pitchFamily="18" charset="0"/>
                            <a:ea typeface="Calibri" panose="020F0502020204030204" pitchFamily="34" charset="0"/>
                          </a:rPr>
                          <m:t>𝐹𝐵</m:t>
                        </m:r>
                      </m:num>
                      <m:den>
                        <m:r>
                          <a:rPr lang="en-US" sz="2400" i="1">
                            <a:latin typeface="Cambria Math" panose="02040503050406030204" pitchFamily="18" charset="0"/>
                            <a:ea typeface="Calibri" panose="020F0502020204030204" pitchFamily="34" charset="0"/>
                          </a:rPr>
                          <m:t>𝐹𝑆</m:t>
                        </m:r>
                      </m:den>
                    </m:f>
                    <m:r>
                      <a:rPr lang="en-US" sz="2400" i="1">
                        <a:latin typeface="Cambria Math" panose="02040503050406030204" pitchFamily="18" charset="0"/>
                        <a:ea typeface="Calibri" panose="020F0502020204030204" pitchFamily="34" charset="0"/>
                      </a:rPr>
                      <m:t>=</m:t>
                    </m:r>
                    <m:f>
                      <m:fPr>
                        <m:ctrlPr>
                          <a:rPr lang="en-US" sz="2400" i="1">
                            <a:latin typeface="Cambria Math" panose="02040503050406030204" pitchFamily="18" charset="0"/>
                            <a:ea typeface="Calibri" panose="020F0502020204030204" pitchFamily="34" charset="0"/>
                          </a:rPr>
                        </m:ctrlPr>
                      </m:fPr>
                      <m:num>
                        <m:r>
                          <a:rPr lang="en-US" sz="2400" i="1">
                            <a:latin typeface="Cambria Math" panose="02040503050406030204" pitchFamily="18" charset="0"/>
                            <a:ea typeface="Calibri" panose="020F0502020204030204" pitchFamily="34" charset="0"/>
                          </a:rPr>
                          <m:t>𝐸𝐶</m:t>
                        </m:r>
                      </m:num>
                      <m:den>
                        <m:r>
                          <a:rPr lang="en-US" sz="2400" i="1">
                            <a:latin typeface="Cambria Math" panose="02040503050406030204" pitchFamily="18" charset="0"/>
                            <a:ea typeface="Calibri" panose="020F0502020204030204" pitchFamily="34" charset="0"/>
                          </a:rPr>
                          <m:t>𝐸𝐷</m:t>
                        </m:r>
                      </m:den>
                    </m:f>
                  </m:oMath>
                </a14:m>
                <a:r>
                  <a:rPr lang="en-US" sz="2400">
                    <a:ea typeface="Calibri" panose="020F0502020204030204" pitchFamily="34" charset="0"/>
                  </a:rPr>
                  <a:t>.</a:t>
                </a:r>
                <a:endParaRPr lang="en-US" sz="2000">
                  <a:latin typeface="Calibri" panose="020F0502020204030204" pitchFamily="34" charset="0"/>
                  <a:ea typeface="Calibri" panose="020F0502020204030204" pitchFamily="34" charset="0"/>
                </a:endParaRPr>
              </a:p>
              <a:p>
                <a:endParaRPr lang="en-US" sz="20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176764" y="4028984"/>
                <a:ext cx="11838471" cy="2748885"/>
              </a:xfrm>
              <a:prstGeom prst="rect">
                <a:avLst/>
              </a:prstGeom>
              <a:blipFill>
                <a:blip r:embed="rId2"/>
                <a:stretch>
                  <a:fillRect l="-772" t="-1545"/>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1800246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up)">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up)">
                                      <p:cBhvr>
                                        <p:cTn id="37" dur="500"/>
                                        <p:tgtEl>
                                          <p:spTgt spid="10">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5" end="5"/>
                                            </p:txEl>
                                          </p:spTgt>
                                        </p:tgtEl>
                                        <p:attrNameLst>
                                          <p:attrName>style.visibility</p:attrName>
                                        </p:attrNameLst>
                                      </p:cBhvr>
                                      <p:to>
                                        <p:strVal val="visible"/>
                                      </p:to>
                                    </p:set>
                                    <p:animEffect transition="in" filter="wipe(up)">
                                      <p:cBhvr>
                                        <p:cTn id="4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8"/>
            <a:ext cx="11813836" cy="26616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a:solidFill>
                  <a:srgbClr val="0000FF"/>
                </a:solidFill>
                <a:ea typeface="Calibri" panose="020F0502020204030204" pitchFamily="34" charset="0"/>
              </a:rPr>
              <a:t>: </a:t>
            </a:r>
            <a:r>
              <a:rPr lang="en-US" sz="2800"/>
              <a:t>Cho hình chóp S.ABCD, đáy là hình bình hành tâm O. Gọi M và N lần lượt là trung điểm của SA và CD.</a:t>
            </a:r>
          </a:p>
          <a:p>
            <a:pPr lvl="0"/>
            <a:r>
              <a:rPr lang="en-US" sz="2800"/>
              <a:t>Chứng minh mặt phẳng (OMN) và mặt phẳng (SBC) song song với nhau.</a:t>
            </a:r>
          </a:p>
          <a:p>
            <a:pPr lvl="0"/>
            <a:r>
              <a:rPr lang="en-US" sz="2800"/>
              <a:t>Giả sử hai tam giác SAD và ABC đều là tam giác cân tại A. Gọi AE và AF lần lượt là các đường phân giác trong của các tam giác ACD và SAB. Chứng minh EF song song với mặt phẳng (SAD).</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6764" y="4028984"/>
                <a:ext cx="11838471" cy="2748885"/>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07000"/>
                  </a:lnSpc>
                  <a:spcBef>
                    <a:spcPts val="0"/>
                  </a:spcBef>
                  <a:spcAft>
                    <a:spcPts val="100"/>
                  </a:spcAft>
                  <a:tabLst>
                    <a:tab pos="0" algn="l"/>
                    <a:tab pos="228600" algn="l"/>
                    <a:tab pos="1600200" algn="l"/>
                    <a:tab pos="3200400" algn="l"/>
                    <a:tab pos="4800600" algn="l"/>
                  </a:tabLst>
                </a:pPr>
                <a:r>
                  <a:rPr lang="en-US" sz="2400" b="1">
                    <a:solidFill>
                      <a:srgbClr val="0000FF"/>
                    </a:solidFill>
                    <a:ea typeface="Times New Roman" panose="02020603050405020304" pitchFamily="18" charset="0"/>
                  </a:rPr>
                  <a:t>Lời giải</a:t>
                </a:r>
              </a:p>
              <a:p>
                <a:pPr marL="0" marR="0" algn="just">
                  <a:lnSpc>
                    <a:spcPct val="107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Theo định lí Thales ta suy ra ba đường thẳng BC, EF và SD nằm trong ba mặt phẳng song song, suy ra EF song song với mặt phẳng chứa BC và song song với mặt phẳng chứa SD.</a:t>
                </a:r>
              </a:p>
              <a:p>
                <a:pPr marL="0" marR="0" algn="just">
                  <a:lnSpc>
                    <a:spcPct val="107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 Mặt khác </a:t>
                </a:r>
                <a14:m>
                  <m:oMath xmlns:m="http://schemas.openxmlformats.org/officeDocument/2006/math">
                    <m:r>
                      <a:rPr lang="en-US" sz="2800" i="1">
                        <a:latin typeface="Cambria Math" panose="02040503050406030204" pitchFamily="18" charset="0"/>
                        <a:ea typeface="Calibri" panose="020F0502020204030204" pitchFamily="34" charset="0"/>
                      </a:rPr>
                      <m:t>𝐵𝐶</m:t>
                    </m:r>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𝐴𝐷</m:t>
                    </m:r>
                  </m:oMath>
                </a14:m>
                <a:r>
                  <a:rPr lang="en-US" sz="2800">
                    <a:ea typeface="Calibri" panose="020F0502020204030204" pitchFamily="34" charset="0"/>
                  </a:rPr>
                  <a:t> nên EF song song với mặt phẳng (SAD).</a:t>
                </a:r>
                <a:endParaRPr lang="en-US" sz="2800">
                  <a:latin typeface="Calibri" panose="020F0502020204030204" pitchFamily="34" charset="0"/>
                  <a:ea typeface="Calibri" panose="020F0502020204030204" pitchFamily="34" charset="0"/>
                </a:endParaRPr>
              </a:p>
              <a:p>
                <a:endParaRPr lang="en-US" sz="20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176764" y="4028984"/>
                <a:ext cx="11838471" cy="2748885"/>
              </a:xfrm>
              <a:prstGeom prst="rect">
                <a:avLst/>
              </a:prstGeom>
              <a:blipFill>
                <a:blip r:embed="rId2"/>
                <a:stretch>
                  <a:fillRect l="-1029" t="-1545" r="-977"/>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126676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1114694"/>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a:t>
            </a: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 Xác định thiết diện cắt hình chóp bởi mp song song với 1 mp của chóp</a:t>
            </a:r>
            <a:endParaRPr lang="en-US" sz="3200">
              <a:solidFill>
                <a:srgbClr val="000099"/>
              </a:solidFill>
              <a:ea typeface="Calibri" panose="020F0502020204030204" pitchFamily="34" charset="0"/>
              <a:cs typeface="Times New Roman" panose="02020603050405020304" pitchFamily="18"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B1142CC3-FDF5-472F-9937-E51691CD651E}"/>
                  </a:ext>
                </a:extLst>
              </p:cNvPr>
              <p:cNvSpPr txBox="1">
                <a:spLocks/>
              </p:cNvSpPr>
              <p:nvPr/>
            </p:nvSpPr>
            <p:spPr>
              <a:xfrm>
                <a:off x="193111" y="2025747"/>
                <a:ext cx="11971739" cy="4670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solidFill>
                      <a:srgbClr val="0000FF"/>
                    </a:solidFill>
                    <a:ea typeface="Times New Roman" panose="02020603050405020304" pitchFamily="18" charset="0"/>
                  </a:rPr>
                  <a:t>Phương pháp</a:t>
                </a:r>
              </a:p>
              <a:p>
                <a:r>
                  <a:rPr lang="en-US" sz="2400" b="1">
                    <a:solidFill>
                      <a:srgbClr val="0000FF"/>
                    </a:solidFill>
                    <a:ea typeface="Times New Roman" panose="02020603050405020304" pitchFamily="18" charset="0"/>
                  </a:rPr>
                  <a:t> </a:t>
                </a:r>
                <a:r>
                  <a:rPr lang="en-US"/>
                  <a:t>Vì </a:t>
                </a:r>
                <a14:m>
                  <m:oMath xmlns:m="http://schemas.openxmlformats.org/officeDocument/2006/math">
                    <m:d>
                      <m:dPr>
                        <m:ctrlPr>
                          <a:rPr lang="en-US" i="1"/>
                        </m:ctrlPr>
                      </m:dPr>
                      <m:e>
                        <m:r>
                          <a:rPr lang="en-US" i="1"/>
                          <m:t>𝛼</m:t>
                        </m:r>
                      </m:e>
                    </m:d>
                  </m:oMath>
                </a14:m>
                <a:r>
                  <a:rPr lang="en-US"/>
                  <a:t> song song với mặt phẳng, suy ra </a:t>
                </a:r>
                <a14:m>
                  <m:oMath xmlns:m="http://schemas.openxmlformats.org/officeDocument/2006/math">
                    <m:d>
                      <m:dPr>
                        <m:ctrlPr>
                          <a:rPr lang="en-US" i="1"/>
                        </m:ctrlPr>
                      </m:dPr>
                      <m:e>
                        <m:r>
                          <a:rPr lang="en-US" i="1"/>
                          <m:t>𝛼</m:t>
                        </m:r>
                      </m:e>
                    </m:d>
                  </m:oMath>
                </a14:m>
                <a:r>
                  <a:rPr lang="en-US"/>
                  <a:t> song song với mọi đường thuộc mặt phẳng đã biết.</a:t>
                </a:r>
              </a:p>
              <a:p>
                <a:r>
                  <a:rPr lang="en-US"/>
                  <a:t>Sau đó tìm giao tuyến của </a:t>
                </a:r>
                <a14:m>
                  <m:oMath xmlns:m="http://schemas.openxmlformats.org/officeDocument/2006/math">
                    <m:d>
                      <m:dPr>
                        <m:ctrlPr>
                          <a:rPr lang="en-US" i="1"/>
                        </m:ctrlPr>
                      </m:dPr>
                      <m:e>
                        <m:r>
                          <a:rPr lang="en-US" i="1"/>
                          <m:t>𝛼</m:t>
                        </m:r>
                      </m:e>
                    </m:d>
                  </m:oMath>
                </a14:m>
                <a:r>
                  <a:rPr lang="en-US"/>
                  <a:t> với các mặt của khối chóp. Dựa vào tính chất:</a:t>
                </a:r>
              </a:p>
              <a:p>
                <a14:m>
                  <m:oMath xmlns:m="http://schemas.openxmlformats.org/officeDocument/2006/math">
                    <m:d>
                      <m:dPr>
                        <m:begChr m:val="{"/>
                        <m:endChr m:val=""/>
                        <m:ctrlPr>
                          <a:rPr lang="en-US" i="1"/>
                        </m:ctrlPr>
                      </m:dPr>
                      <m:e>
                        <m:eqArr>
                          <m:eqArrPr>
                            <m:ctrlPr>
                              <a:rPr lang="en-US" i="1"/>
                            </m:ctrlPr>
                          </m:eqArrPr>
                          <m:e>
                            <m:r>
                              <a:rPr lang="en-US" i="1"/>
                              <m:t>𝑀</m:t>
                            </m:r>
                            <m:r>
                              <a:rPr lang="en-US" i="1"/>
                              <m:t>∈</m:t>
                            </m:r>
                            <m:d>
                              <m:dPr>
                                <m:ctrlPr>
                                  <a:rPr lang="en-US" i="1"/>
                                </m:ctrlPr>
                              </m:dPr>
                              <m:e>
                                <m:r>
                                  <a:rPr lang="en-US" i="1"/>
                                  <m:t>𝛼</m:t>
                                </m:r>
                              </m:e>
                            </m:d>
                            <m:r>
                              <a:rPr lang="en-US" i="1"/>
                              <m:t>∩</m:t>
                            </m:r>
                            <m:d>
                              <m:dPr>
                                <m:ctrlPr>
                                  <a:rPr lang="en-US" i="1"/>
                                </m:ctrlPr>
                              </m:dPr>
                              <m:e>
                                <m:r>
                                  <a:rPr lang="en-US" i="1"/>
                                  <m:t>𝑃</m:t>
                                </m:r>
                              </m:e>
                            </m:d>
                          </m:e>
                          <m:e>
                            <m:d>
                              <m:dPr>
                                <m:ctrlPr>
                                  <a:rPr lang="en-US" i="1"/>
                                </m:ctrlPr>
                              </m:dPr>
                              <m:e>
                                <m:r>
                                  <a:rPr lang="en-US" i="1"/>
                                  <m:t>𝛼</m:t>
                                </m:r>
                              </m:e>
                            </m:d>
                            <m:r>
                              <a:rPr lang="en-US" i="1"/>
                              <m:t>∥</m:t>
                            </m:r>
                            <m:r>
                              <a:rPr lang="en-US" i="1"/>
                              <m:t>𝑑</m:t>
                            </m:r>
                          </m:e>
                          <m:e>
                            <m:r>
                              <a:rPr lang="en-US" i="1"/>
                              <m:t>𝑑</m:t>
                            </m:r>
                            <m:r>
                              <a:rPr lang="en-US" i="1"/>
                              <m:t>⊂</m:t>
                            </m:r>
                            <m:d>
                              <m:dPr>
                                <m:ctrlPr>
                                  <a:rPr lang="en-US" i="1"/>
                                </m:ctrlPr>
                              </m:dPr>
                              <m:e>
                                <m:r>
                                  <a:rPr lang="en-US" i="1"/>
                                  <m:t>𝑃</m:t>
                                </m:r>
                              </m:e>
                            </m:d>
                          </m:e>
                        </m:eqArr>
                      </m:e>
                    </m:d>
                  </m:oMath>
                </a14:m>
                <a:endParaRPr lang="en-US" i="1"/>
              </a:p>
              <a:p>
                <a14:m>
                  <m:oMath xmlns:m="http://schemas.openxmlformats.org/officeDocument/2006/math">
                    <m:r>
                      <a:rPr lang="en-US" i="1"/>
                      <m:t>⇒</m:t>
                    </m:r>
                    <m:d>
                      <m:dPr>
                        <m:ctrlPr>
                          <a:rPr lang="en-US" i="1"/>
                        </m:ctrlPr>
                      </m:dPr>
                      <m:e>
                        <m:r>
                          <a:rPr lang="en-US" i="1"/>
                          <m:t>𝛼</m:t>
                        </m:r>
                      </m:e>
                    </m:d>
                    <m:r>
                      <a:rPr lang="en-US" i="1"/>
                      <m:t>∩</m:t>
                    </m:r>
                    <m:d>
                      <m:dPr>
                        <m:ctrlPr>
                          <a:rPr lang="en-US" i="1"/>
                        </m:ctrlPr>
                      </m:dPr>
                      <m:e>
                        <m:r>
                          <a:rPr lang="en-US" i="1"/>
                          <m:t>𝑃</m:t>
                        </m:r>
                      </m:e>
                    </m:d>
                    <m:r>
                      <a:rPr lang="en-US" i="1"/>
                      <m:t>=</m:t>
                    </m:r>
                    <m:r>
                      <a:rPr lang="en-US" i="1"/>
                      <m:t>𝑀𝑥</m:t>
                    </m:r>
                    <m:r>
                      <a:rPr lang="en-US" i="1"/>
                      <m:t>∥</m:t>
                    </m:r>
                    <m:r>
                      <a:rPr lang="en-US" i="1"/>
                      <m:t>𝑑</m:t>
                    </m:r>
                  </m:oMath>
                </a14:m>
                <a:r>
                  <a:rPr lang="en-US"/>
                  <a:t>.</a:t>
                </a:r>
                <a:endParaRPr lang="en-US" sz="24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B1142CC3-FDF5-472F-9937-E51691CD651E}"/>
                  </a:ext>
                </a:extLst>
              </p:cNvPr>
              <p:cNvSpPr txBox="1">
                <a:spLocks noRot="1" noChangeAspect="1" noMove="1" noResize="1" noEditPoints="1" noAdjustHandles="1" noChangeArrowheads="1" noChangeShapeType="1" noTextEdit="1"/>
              </p:cNvSpPr>
              <p:nvPr/>
            </p:nvSpPr>
            <p:spPr>
              <a:xfrm>
                <a:off x="193111" y="2025747"/>
                <a:ext cx="11971739" cy="4670475"/>
              </a:xfrm>
              <a:prstGeom prst="rect">
                <a:avLst/>
              </a:prstGeom>
              <a:blipFill>
                <a:blip r:embed="rId4"/>
                <a:stretch>
                  <a:fillRect l="-1171" t="-1828" r="-1527" b="-5744"/>
                </a:stretch>
              </a:blipFill>
            </p:spPr>
            <p:txBody>
              <a:bodyPr/>
              <a:lstStyle/>
              <a:p>
                <a:r>
                  <a:rPr lang="en-US">
                    <a:noFill/>
                  </a:rPr>
                  <a:t> </a:t>
                </a:r>
              </a:p>
            </p:txBody>
          </p:sp>
        </mc:Fallback>
      </mc:AlternateContent>
    </p:spTree>
    <p:extLst>
      <p:ext uri="{BB962C8B-B14F-4D97-AF65-F5344CB8AC3E}">
        <p14:creationId xmlns:p14="http://schemas.microsoft.com/office/powerpoint/2010/main" val="1014202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up)">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up)">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up)">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wipe(up)">
                                      <p:cBhvr>
                                        <p:cTn id="3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9468545" cy="193778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Bef>
                <a:spcPts val="0"/>
              </a:spcBef>
              <a:spcAft>
                <a:spcPts val="800"/>
              </a:spcAft>
              <a:buFont typeface="Wingdings" panose="05000000000000000000" pitchFamily="2" charset="2"/>
              <a:buChar char="q"/>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hộp ABCD.A'B'C'D' và một mặt phẳng (α) cắt các mặt của hình hộp theo các giao tuyến MN, NP, PQ, QR, RS, SM như Hình 18. Chứng minh các cặp cạnh đối của lục giác MNPQRS song song với nhau.</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3428999"/>
            <a:ext cx="11813836" cy="334887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rPr>
              <a:t>Lời giải </a:t>
            </a:r>
          </a:p>
          <a:p>
            <a:r>
              <a:rPr lang="en-US"/>
              <a:t>Mặt phẳng (α) cắt hai mặt phẳng song song (ABB'A') và (CDD'C’)</a:t>
            </a:r>
          </a:p>
          <a:p>
            <a:r>
              <a:rPr lang="en-US"/>
              <a:t>lần lượt tại NP và SR nên NP//SR</a:t>
            </a:r>
          </a:p>
          <a:p>
            <a:r>
              <a:rPr lang="en-US"/>
              <a:t>Mặt phẳng (α) cắt hai mặt phẳng song song (ADD'A') và (BDD'B’)</a:t>
            </a:r>
          </a:p>
          <a:p>
            <a:r>
              <a:rPr lang="en-US"/>
              <a:t>lần lượt tại MS và PQ nên PQ//MS</a:t>
            </a:r>
          </a:p>
          <a:p>
            <a:pPr marL="0" indent="0">
              <a:buNone/>
            </a:pPr>
            <a:endParaRPr lang="en-US"/>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D031EDDD-AA26-46D4-941B-07D4D890DF7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691856" y="1415251"/>
            <a:ext cx="2162195" cy="2312687"/>
          </a:xfrm>
          <a:prstGeom prst="rect">
            <a:avLst/>
          </a:prstGeom>
        </p:spPr>
      </p:pic>
    </p:spTree>
    <p:extLst>
      <p:ext uri="{BB962C8B-B14F-4D97-AF65-F5344CB8AC3E}">
        <p14:creationId xmlns:p14="http://schemas.microsoft.com/office/powerpoint/2010/main" val="2651115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up)">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wipe(up)">
                                      <p:cBhvr>
                                        <p:cTn id="27" dur="500"/>
                                        <p:tgtEl>
                                          <p:spTgt spid="1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2" end="2"/>
                                            </p:txEl>
                                          </p:spTgt>
                                        </p:tgtEl>
                                        <p:attrNameLst>
                                          <p:attrName>style.visibility</p:attrName>
                                        </p:attrNameLst>
                                      </p:cBhvr>
                                      <p:to>
                                        <p:strVal val="visible"/>
                                      </p:to>
                                    </p:set>
                                    <p:animEffect transition="in" filter="wipe(up)">
                                      <p:cBhvr>
                                        <p:cTn id="32" dur="500"/>
                                        <p:tgtEl>
                                          <p:spTgt spid="1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animEffect transition="in" filter="wipe(up)">
                                      <p:cBhvr>
                                        <p:cTn id="37" dur="500"/>
                                        <p:tgtEl>
                                          <p:spTgt spid="1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2">
                                            <p:txEl>
                                              <p:pRg st="4" end="4"/>
                                            </p:txEl>
                                          </p:spTgt>
                                        </p:tgtEl>
                                        <p:attrNameLst>
                                          <p:attrName>style.visibility</p:attrName>
                                        </p:attrNameLst>
                                      </p:cBhvr>
                                      <p:to>
                                        <p:strVal val="visible"/>
                                      </p:to>
                                    </p:set>
                                    <p:animEffect transition="in" filter="wipe(up)">
                                      <p:cBhvr>
                                        <p:cTn id="42"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9468545" cy="193778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Bef>
                <a:spcPts val="0"/>
              </a:spcBef>
              <a:spcAft>
                <a:spcPts val="800"/>
              </a:spcAft>
              <a:buFont typeface="Wingdings" panose="05000000000000000000" pitchFamily="2" charset="2"/>
              <a:buChar char="q"/>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hộp ABCD.A'B'C'D' và một mặt phẳng (α) cắt các mặt của hình hộp theo các giao tuyến MN, NP, PQ, QR, RS, SM như Hình 18. Chứng minh các cặp cạnh đối của lục giác MNPQRS song song với nhau.</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3428999"/>
            <a:ext cx="11813836" cy="334887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rPr>
              <a:t>Lời giải </a:t>
            </a:r>
          </a:p>
          <a:p>
            <a:r>
              <a:rPr lang="en-US"/>
              <a:t>Mặt phẳng (α) cắt hai mặt phẳng song song (ABCD) và (A'B'C'D’)</a:t>
            </a:r>
          </a:p>
          <a:p>
            <a:r>
              <a:rPr lang="en-US"/>
              <a:t>lần lượt tại MN và QR nên MN//QR</a:t>
            </a:r>
          </a:p>
          <a:p>
            <a:endParaRPr lang="en-US"/>
          </a:p>
          <a:p>
            <a:pPr marL="0" indent="0">
              <a:buNone/>
            </a:pPr>
            <a:endParaRPr lang="en-US"/>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D031EDDD-AA26-46D4-941B-07D4D890DF7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691856" y="1415251"/>
            <a:ext cx="2162195" cy="2312687"/>
          </a:xfrm>
          <a:prstGeom prst="rect">
            <a:avLst/>
          </a:prstGeom>
        </p:spPr>
      </p:pic>
    </p:spTree>
    <p:extLst>
      <p:ext uri="{BB962C8B-B14F-4D97-AF65-F5344CB8AC3E}">
        <p14:creationId xmlns:p14="http://schemas.microsoft.com/office/powerpoint/2010/main" val="1384052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up)">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wipe(up)">
                                      <p:cBhvr>
                                        <p:cTn id="27" dur="500"/>
                                        <p:tgtEl>
                                          <p:spTgt spid="1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2" end="2"/>
                                            </p:txEl>
                                          </p:spTgt>
                                        </p:tgtEl>
                                        <p:attrNameLst>
                                          <p:attrName>style.visibility</p:attrName>
                                        </p:attrNameLst>
                                      </p:cBhvr>
                                      <p:to>
                                        <p:strVal val="visible"/>
                                      </p:to>
                                    </p:set>
                                    <p:animEffect transition="in" filter="wipe(up)">
                                      <p:cBhvr>
                                        <p:cTn id="3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1" name="Content Placeholder 2">
                <a:extLst>
                  <a:ext uri="{FF2B5EF4-FFF2-40B4-BE49-F238E27FC236}">
                    <a16:creationId xmlns:a16="http://schemas.microsoft.com/office/drawing/2014/main" id="{FD2C28DD-3E48-4EEC-B675-E1A08C12382E}"/>
                  </a:ext>
                </a:extLst>
              </p:cNvPr>
              <p:cNvSpPr txBox="1">
                <a:spLocks/>
              </p:cNvSpPr>
              <p:nvPr/>
            </p:nvSpPr>
            <p:spPr>
              <a:xfrm>
                <a:off x="170439" y="1684766"/>
                <a:ext cx="11813836" cy="263401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b="1">
                    <a:solidFill>
                      <a:srgbClr val="0000FF"/>
                    </a:solidFill>
                    <a:ea typeface="Calibri" panose="020F0502020204030204" pitchFamily="34" charset="0"/>
                  </a:rPr>
                  <a:t>: </a:t>
                </a:r>
                <a:r>
                  <a:rPr lang="en-US" sz="2800"/>
                  <a:t>Trong mặt phẳng (P) cho hình bình hành ABCD. Ta dựng các nửa đường thẳng song song với nhau và nằm về một phía đối với (P) lần lượt đi qua các điểm A, B, C, D. Một mặt phẳng (P’) cắt bốn nửa đường thẳng nói trên tại A’, B’, C’, D’. Chứng minh:</a:t>
                </a:r>
              </a:p>
              <a:p>
                <a:pPr lvl="0"/>
                <a:r>
                  <a:rPr lang="en-US" sz="2800"/>
                  <a:t>Tứ giác A’B’C’D’ là hình bình hành.</a:t>
                </a:r>
              </a:p>
              <a:p>
                <a:pPr lvl="0"/>
                <a14:m>
                  <m:oMath xmlns:m="http://schemas.openxmlformats.org/officeDocument/2006/math">
                    <m:r>
                      <a:rPr lang="en-US" sz="2800" i="1"/>
                      <m:t>𝐴𝐴</m:t>
                    </m:r>
                    <m:r>
                      <a:rPr lang="en-US" sz="2800" i="1"/>
                      <m:t>′+</m:t>
                    </m:r>
                    <m:r>
                      <a:rPr lang="en-US" sz="2800" i="1"/>
                      <m:t>𝐶𝐶</m:t>
                    </m:r>
                    <m:r>
                      <a:rPr lang="en-US" sz="2800" i="1"/>
                      <m:t>′=</m:t>
                    </m:r>
                    <m:r>
                      <a:rPr lang="en-US" sz="2800" i="1"/>
                      <m:t>𝐵𝐵</m:t>
                    </m:r>
                    <m:r>
                      <a:rPr lang="en-US" sz="2800" i="1"/>
                      <m:t>′+</m:t>
                    </m:r>
                    <m:r>
                      <a:rPr lang="en-US" sz="2800" i="1"/>
                      <m:t>𝐷𝐷</m:t>
                    </m:r>
                    <m:r>
                      <a:rPr lang="en-US" sz="2800" i="1"/>
                      <m:t>′</m:t>
                    </m:r>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1" name="Content Placeholder 2">
                <a:extLst>
                  <a:ext uri="{FF2B5EF4-FFF2-40B4-BE49-F238E27FC236}">
                    <a16:creationId xmlns:a16="http://schemas.microsoft.com/office/drawing/2014/main" id="{FD2C28DD-3E48-4EEC-B675-E1A08C12382E}"/>
                  </a:ext>
                </a:extLst>
              </p:cNvPr>
              <p:cNvSpPr txBox="1">
                <a:spLocks noRot="1" noChangeAspect="1" noMove="1" noResize="1" noEditPoints="1" noAdjustHandles="1" noChangeArrowheads="1" noChangeShapeType="1" noTextEdit="1"/>
              </p:cNvSpPr>
              <p:nvPr/>
            </p:nvSpPr>
            <p:spPr>
              <a:xfrm>
                <a:off x="170439" y="1684766"/>
                <a:ext cx="11813836" cy="2634016"/>
              </a:xfrm>
              <a:prstGeom prst="rect">
                <a:avLst/>
              </a:prstGeom>
              <a:blipFill>
                <a:blip r:embed="rId2"/>
                <a:stretch>
                  <a:fillRect l="-1134" t="-4839" r="-979" b="-8986"/>
                </a:stretch>
              </a:blipFill>
              <a:ln>
                <a:solidFill>
                  <a:srgbClr val="0000FF"/>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Content Placeholder 2">
                <a:extLst>
                  <a:ext uri="{FF2B5EF4-FFF2-40B4-BE49-F238E27FC236}">
                    <a16:creationId xmlns:a16="http://schemas.microsoft.com/office/drawing/2014/main" id="{138ACBC1-F5E3-443A-B3C2-3D7380C82172}"/>
                  </a:ext>
                </a:extLst>
              </p:cNvPr>
              <p:cNvSpPr txBox="1">
                <a:spLocks/>
              </p:cNvSpPr>
              <p:nvPr/>
            </p:nvSpPr>
            <p:spPr>
              <a:xfrm>
                <a:off x="170440" y="4318781"/>
                <a:ext cx="8931358" cy="2459089"/>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a:lnSpc>
                    <a:spcPct val="115000"/>
                  </a:lnSpc>
                  <a:spcBef>
                    <a:spcPts val="0"/>
                  </a:spcBef>
                  <a:spcAft>
                    <a:spcPts val="100"/>
                  </a:spcAft>
                  <a:buNone/>
                  <a:tabLst>
                    <a:tab pos="0" algn="l"/>
                    <a:tab pos="228600" algn="l"/>
                    <a:tab pos="1600200" algn="l"/>
                    <a:tab pos="3200400" algn="l"/>
                    <a:tab pos="4800600" algn="l"/>
                  </a:tabLst>
                </a:pPr>
                <a:r>
                  <a:rPr lang="en-US" b="1">
                    <a:solidFill>
                      <a:srgbClr val="0000FF"/>
                    </a:solidFill>
                  </a:rPr>
                  <a:t>Lời giải</a:t>
                </a:r>
              </a:p>
              <a:p>
                <a:pPr marR="0" lvl="0">
                  <a:lnSpc>
                    <a:spcPct val="115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a) Ta có </a:t>
                </a:r>
                <a14:m>
                  <m:oMath xmlns:m="http://schemas.openxmlformats.org/officeDocument/2006/math">
                    <m:r>
                      <a:rPr lang="en-US" sz="2800" i="1">
                        <a:latin typeface="Cambria Math" panose="02040503050406030204" pitchFamily="18" charset="0"/>
                        <a:ea typeface="Calibri" panose="020F0502020204030204" pitchFamily="34" charset="0"/>
                      </a:rPr>
                      <m:t>𝐴𝐵</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𝐶𝐷</m:t>
                    </m:r>
                  </m:oMath>
                </a14:m>
                <a:r>
                  <a:rPr lang="en-US" sz="2800">
                    <a:ea typeface="Calibri" panose="020F0502020204030204" pitchFamily="34" charset="0"/>
                  </a:rPr>
                  <a:t> và </a:t>
                </a:r>
                <a14:m>
                  <m:oMath xmlns:m="http://schemas.openxmlformats.org/officeDocument/2006/math">
                    <m:r>
                      <a:rPr lang="en-US" sz="2800" i="1">
                        <a:latin typeface="Cambria Math" panose="02040503050406030204" pitchFamily="18" charset="0"/>
                        <a:ea typeface="Calibri" panose="020F0502020204030204" pitchFamily="34" charset="0"/>
                      </a:rPr>
                      <m:t>𝐴𝑥</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𝐷𝑡</m:t>
                    </m:r>
                  </m:oMath>
                </a14:m>
                <a:r>
                  <a:rPr lang="en-US" sz="2800">
                    <a:ea typeface="Calibri" panose="020F0502020204030204" pitchFamily="34" charset="0"/>
                  </a:rPr>
                  <a:t> nên </a:t>
                </a:r>
                <a14:m>
                  <m:oMath xmlns:m="http://schemas.openxmlformats.org/officeDocument/2006/math">
                    <m:r>
                      <a:rPr lang="en-US" sz="2800" i="1">
                        <a:latin typeface="Cambria Math" panose="02040503050406030204" pitchFamily="18" charset="0"/>
                        <a:ea typeface="Calibri" panose="020F0502020204030204" pitchFamily="34" charset="0"/>
                      </a:rPr>
                      <m:t>𝑚𝑝</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𝐴𝑥</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𝐵𝑦</m:t>
                        </m:r>
                      </m:e>
                    </m:d>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𝑚𝑝</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𝐶𝑧</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𝐷𝑡</m:t>
                        </m:r>
                      </m:e>
                    </m:d>
                  </m:oMath>
                </a14:m>
                <a:r>
                  <a:rPr lang="en-US" sz="2800">
                    <a:ea typeface="Calibri" panose="020F0502020204030204" pitchFamily="34" charset="0"/>
                  </a:rPr>
                  <a:t>.</a:t>
                </a:r>
                <a:endParaRPr lang="en-US" sz="2800">
                  <a:latin typeface="Calibri" panose="020F0502020204030204" pitchFamily="34" charset="0"/>
                  <a:ea typeface="Calibri" panose="020F0502020204030204" pitchFamily="34" charset="0"/>
                </a:endParaRPr>
              </a:p>
              <a:p>
                <a:r>
                  <a:rPr lang="en-US" sz="2800">
                    <a:ea typeface="Calibri" panose="020F0502020204030204" pitchFamily="34" charset="0"/>
                  </a:rPr>
                  <a:t>Mà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ea typeface="Calibri" panose="020F0502020204030204" pitchFamily="34" charset="0"/>
                          </a:rPr>
                          <m:t>𝑃</m:t>
                        </m:r>
                        <m:r>
                          <a:rPr lang="en-US" sz="2800" i="1">
                            <a:latin typeface="Cambria Math" panose="02040503050406030204" pitchFamily="18" charset="0"/>
                            <a:ea typeface="Calibri" panose="020F0502020204030204" pitchFamily="34" charset="0"/>
                          </a:rPr>
                          <m:t>′</m:t>
                        </m:r>
                      </m:e>
                    </m:d>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rPr>
                        </m:ctrlPr>
                      </m:dPr>
                      <m:e>
                        <m:r>
                          <a:rPr lang="en-US" sz="2800" i="1">
                            <a:latin typeface="Cambria Math" panose="02040503050406030204" pitchFamily="18" charset="0"/>
                            <a:ea typeface="Calibri" panose="020F0502020204030204" pitchFamily="34" charset="0"/>
                          </a:rPr>
                          <m:t>𝐴𝑥</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𝐵𝑦</m:t>
                        </m:r>
                      </m:e>
                    </m:d>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𝐴</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m:t>
                    </m:r>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ea typeface="Calibri" panose="020F0502020204030204" pitchFamily="34" charset="0"/>
                          </a:rPr>
                          <m:t>𝑃</m:t>
                        </m:r>
                        <m:r>
                          <a:rPr lang="en-US" sz="2800" i="1">
                            <a:latin typeface="Cambria Math" panose="02040503050406030204" pitchFamily="18" charset="0"/>
                            <a:ea typeface="Calibri" panose="020F0502020204030204" pitchFamily="34" charset="0"/>
                          </a:rPr>
                          <m:t>′</m:t>
                        </m:r>
                      </m:e>
                    </m:d>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rPr>
                        </m:ctrlPr>
                      </m:dPr>
                      <m:e>
                        <m:r>
                          <a:rPr lang="en-US" sz="2800" i="1">
                            <a:latin typeface="Cambria Math" panose="02040503050406030204" pitchFamily="18" charset="0"/>
                            <a:ea typeface="Calibri" panose="020F0502020204030204" pitchFamily="34" charset="0"/>
                          </a:rPr>
                          <m:t>𝐶𝑧</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𝐷𝑡</m:t>
                        </m:r>
                      </m:e>
                    </m:d>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m:t>
                    </m:r>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nên </a:t>
                </a:r>
                <a14:m>
                  <m:oMath xmlns:m="http://schemas.openxmlformats.org/officeDocument/2006/math">
                    <m:r>
                      <a:rPr lang="en-US" sz="2800" i="1">
                        <a:latin typeface="Cambria Math" panose="02040503050406030204" pitchFamily="18" charset="0"/>
                        <a:ea typeface="Calibri" panose="020F0502020204030204" pitchFamily="34" charset="0"/>
                      </a:rPr>
                      <m:t>𝐴</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m:t>
                    </m:r>
                    <m:r>
                      <a:rPr lang="en-US" sz="2800" i="1">
                        <a:latin typeface="Cambria Math" panose="02040503050406030204" pitchFamily="18" charset="0"/>
                        <a:ea typeface="Calibri" panose="020F0502020204030204" pitchFamily="34" charset="0"/>
                      </a:rPr>
                      <m:t>′</m:t>
                    </m:r>
                  </m:oMath>
                </a14:m>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2" name="Content Placeholder 2">
                <a:extLst>
                  <a:ext uri="{FF2B5EF4-FFF2-40B4-BE49-F238E27FC236}">
                    <a16:creationId xmlns:a16="http://schemas.microsoft.com/office/drawing/2014/main" id="{138ACBC1-F5E3-443A-B3C2-3D7380C82172}"/>
                  </a:ext>
                </a:extLst>
              </p:cNvPr>
              <p:cNvSpPr txBox="1">
                <a:spLocks noRot="1" noChangeAspect="1" noMove="1" noResize="1" noEditPoints="1" noAdjustHandles="1" noChangeArrowheads="1" noChangeShapeType="1" noTextEdit="1"/>
              </p:cNvSpPr>
              <p:nvPr/>
            </p:nvSpPr>
            <p:spPr>
              <a:xfrm>
                <a:off x="170440" y="4318781"/>
                <a:ext cx="8931358" cy="2459089"/>
              </a:xfrm>
              <a:prstGeom prst="rect">
                <a:avLst/>
              </a:prstGeom>
              <a:blipFill>
                <a:blip r:embed="rId3"/>
                <a:stretch>
                  <a:fillRect l="-1775" t="-2228"/>
                </a:stretch>
              </a:blipFill>
              <a:ln>
                <a:no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FC744488-F073-41C5-B45D-F7BB571F5028}"/>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9205419" y="4482138"/>
            <a:ext cx="2804403" cy="2097206"/>
          </a:xfrm>
          <a:prstGeom prst="rect">
            <a:avLst/>
          </a:prstGeom>
        </p:spPr>
      </p:pic>
    </p:spTree>
    <p:extLst>
      <p:ext uri="{BB962C8B-B14F-4D97-AF65-F5344CB8AC3E}">
        <p14:creationId xmlns:p14="http://schemas.microsoft.com/office/powerpoint/2010/main" val="1369695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1" name="Content Placeholder 2">
                <a:extLst>
                  <a:ext uri="{FF2B5EF4-FFF2-40B4-BE49-F238E27FC236}">
                    <a16:creationId xmlns:a16="http://schemas.microsoft.com/office/drawing/2014/main" id="{FD2C28DD-3E48-4EEC-B675-E1A08C12382E}"/>
                  </a:ext>
                </a:extLst>
              </p:cNvPr>
              <p:cNvSpPr txBox="1">
                <a:spLocks/>
              </p:cNvSpPr>
              <p:nvPr/>
            </p:nvSpPr>
            <p:spPr>
              <a:xfrm>
                <a:off x="170439" y="1684766"/>
                <a:ext cx="11813836" cy="263401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b="1">
                    <a:solidFill>
                      <a:srgbClr val="0000FF"/>
                    </a:solidFill>
                    <a:ea typeface="Calibri" panose="020F0502020204030204" pitchFamily="34" charset="0"/>
                  </a:rPr>
                  <a:t>: </a:t>
                </a:r>
                <a:r>
                  <a:rPr lang="en-US" sz="2800"/>
                  <a:t>Trong mặt phẳng (P) cho hình bình hành ABCD. Ta dựng các nửa đường thẳng song song với nhau và nằm về một phía đối với (P) lần lượt đi qua các điểm A, B, C, D. Một mặt phẳng (P’) cắt bốn nửa đường thẳng nói trên tại A’, B’, C’, D’. Chứng minh:</a:t>
                </a:r>
              </a:p>
              <a:p>
                <a:pPr lvl="0"/>
                <a:r>
                  <a:rPr lang="en-US" sz="2800"/>
                  <a:t>Tứ giác A’B’C’D’ là hình bình hành.</a:t>
                </a:r>
              </a:p>
              <a:p>
                <a:pPr lvl="0"/>
                <a14:m>
                  <m:oMath xmlns:m="http://schemas.openxmlformats.org/officeDocument/2006/math">
                    <m:r>
                      <a:rPr lang="en-US" sz="2800" i="1"/>
                      <m:t>𝐴𝐴</m:t>
                    </m:r>
                    <m:r>
                      <a:rPr lang="en-US" sz="2800" i="1"/>
                      <m:t>′+</m:t>
                    </m:r>
                    <m:r>
                      <a:rPr lang="en-US" sz="2800" i="1"/>
                      <m:t>𝐶𝐶</m:t>
                    </m:r>
                    <m:r>
                      <a:rPr lang="en-US" sz="2800" i="1"/>
                      <m:t>′=</m:t>
                    </m:r>
                    <m:r>
                      <a:rPr lang="en-US" sz="2800" i="1"/>
                      <m:t>𝐵𝐵</m:t>
                    </m:r>
                    <m:r>
                      <a:rPr lang="en-US" sz="2800" i="1"/>
                      <m:t>′+</m:t>
                    </m:r>
                    <m:r>
                      <a:rPr lang="en-US" sz="2800" i="1"/>
                      <m:t>𝐷𝐷</m:t>
                    </m:r>
                    <m:r>
                      <a:rPr lang="en-US" sz="2800" i="1"/>
                      <m:t>′</m:t>
                    </m:r>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1" name="Content Placeholder 2">
                <a:extLst>
                  <a:ext uri="{FF2B5EF4-FFF2-40B4-BE49-F238E27FC236}">
                    <a16:creationId xmlns:a16="http://schemas.microsoft.com/office/drawing/2014/main" id="{FD2C28DD-3E48-4EEC-B675-E1A08C12382E}"/>
                  </a:ext>
                </a:extLst>
              </p:cNvPr>
              <p:cNvSpPr txBox="1">
                <a:spLocks noRot="1" noChangeAspect="1" noMove="1" noResize="1" noEditPoints="1" noAdjustHandles="1" noChangeArrowheads="1" noChangeShapeType="1" noTextEdit="1"/>
              </p:cNvSpPr>
              <p:nvPr/>
            </p:nvSpPr>
            <p:spPr>
              <a:xfrm>
                <a:off x="170439" y="1684766"/>
                <a:ext cx="11813836" cy="2634016"/>
              </a:xfrm>
              <a:prstGeom prst="rect">
                <a:avLst/>
              </a:prstGeom>
              <a:blipFill>
                <a:blip r:embed="rId2"/>
                <a:stretch>
                  <a:fillRect l="-1134" t="-4839" r="-979" b="-8986"/>
                </a:stretch>
              </a:blipFill>
              <a:ln>
                <a:solidFill>
                  <a:srgbClr val="0000FF"/>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Content Placeholder 2">
                <a:extLst>
                  <a:ext uri="{FF2B5EF4-FFF2-40B4-BE49-F238E27FC236}">
                    <a16:creationId xmlns:a16="http://schemas.microsoft.com/office/drawing/2014/main" id="{138ACBC1-F5E3-443A-B3C2-3D7380C82172}"/>
                  </a:ext>
                </a:extLst>
              </p:cNvPr>
              <p:cNvSpPr txBox="1">
                <a:spLocks/>
              </p:cNvSpPr>
              <p:nvPr/>
            </p:nvSpPr>
            <p:spPr>
              <a:xfrm>
                <a:off x="170439" y="4318781"/>
                <a:ext cx="11813835" cy="245909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07000"/>
                  </a:lnSpc>
                  <a:spcBef>
                    <a:spcPts val="0"/>
                  </a:spcBef>
                  <a:spcAft>
                    <a:spcPts val="100"/>
                  </a:spcAft>
                  <a:tabLst>
                    <a:tab pos="0" algn="l"/>
                    <a:tab pos="228600" algn="l"/>
                    <a:tab pos="1600200" algn="l"/>
                    <a:tab pos="3200400" algn="l"/>
                    <a:tab pos="4800600" algn="l"/>
                  </a:tabLst>
                </a:pPr>
                <a:r>
                  <a:rPr lang="en-US" b="1">
                    <a:solidFill>
                      <a:srgbClr val="0000FF"/>
                    </a:solidFill>
                  </a:rPr>
                  <a:t>Lời giải</a:t>
                </a:r>
              </a:p>
              <a:p>
                <a:pPr marL="0" marR="0" algn="just">
                  <a:lnSpc>
                    <a:spcPct val="107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Tương tự:</a:t>
                </a:r>
                <a:endParaRPr lang="en-US" sz="2800" b="1">
                  <a:solidFill>
                    <a:srgbClr val="0000FF"/>
                  </a:solidFill>
                </a:endParaRPr>
              </a:p>
              <a:p>
                <a:pPr marL="0" marR="0" algn="just">
                  <a:lnSpc>
                    <a:spcPct val="107000"/>
                  </a:lnSpc>
                  <a:spcBef>
                    <a:spcPts val="0"/>
                  </a:spcBef>
                  <a:spcAft>
                    <a:spcPts val="100"/>
                  </a:spcAft>
                  <a:tabLst>
                    <a:tab pos="0" algn="l"/>
                    <a:tab pos="228600" algn="l"/>
                    <a:tab pos="1600200" algn="l"/>
                    <a:tab pos="3200400" algn="l"/>
                    <a:tab pos="4800600" algn="l"/>
                  </a:tabLst>
                </a:pPr>
                <a14:m>
                  <m:oMath xmlns:m="http://schemas.openxmlformats.org/officeDocument/2006/math">
                    <m:d>
                      <m:dPr>
                        <m:begChr m:val=""/>
                        <m:endChr m:val="}"/>
                        <m:ctrlPr>
                          <a:rPr lang="en-US" sz="2800" i="1">
                            <a:latin typeface="Cambria Math" panose="02040503050406030204" pitchFamily="18" charset="0"/>
                            <a:ea typeface="Calibri" panose="020F0502020204030204" pitchFamily="34" charset="0"/>
                          </a:rPr>
                        </m:ctrlPr>
                      </m:dPr>
                      <m:e>
                        <m:eqArr>
                          <m:eqArrPr>
                            <m:ctrlPr>
                              <a:rPr lang="en-US" sz="2800" i="1">
                                <a:latin typeface="Cambria Math" panose="02040503050406030204" pitchFamily="18" charset="0"/>
                                <a:ea typeface="Calibri" panose="020F0502020204030204" pitchFamily="34" charset="0"/>
                              </a:rPr>
                            </m:ctrlPr>
                          </m:eqArrPr>
                          <m:e>
                            <m:r>
                              <a:rPr lang="en-US" sz="2800" i="1">
                                <a:latin typeface="Cambria Math" panose="02040503050406030204" pitchFamily="18" charset="0"/>
                                <a:ea typeface="Calibri" panose="020F0502020204030204" pitchFamily="34" charset="0"/>
                              </a:rPr>
                              <m:t>𝑚𝑝</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𝐴𝑥</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𝐷𝑡</m:t>
                                </m:r>
                              </m:e>
                            </m:d>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𝑚𝑝</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𝐵𝑦</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𝐶𝑧</m:t>
                                </m:r>
                              </m:e>
                            </m:d>
                          </m:e>
                          <m:e>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𝑃</m:t>
                                </m:r>
                                <m:r>
                                  <a:rPr lang="en-US" sz="2800" i="1">
                                    <a:latin typeface="Cambria Math" panose="02040503050406030204" pitchFamily="18" charset="0"/>
                                    <a:ea typeface="Calibri" panose="020F0502020204030204" pitchFamily="34" charset="0"/>
                                  </a:rPr>
                                  <m:t>′</m:t>
                                </m:r>
                              </m:e>
                            </m:d>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𝐴𝑥</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𝐷𝑡</m:t>
                                </m:r>
                              </m:e>
                            </m:d>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𝐴</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m:t>
                            </m:r>
                            <m:r>
                              <a:rPr lang="en-US" sz="2800" i="1">
                                <a:latin typeface="Cambria Math" panose="02040503050406030204" pitchFamily="18" charset="0"/>
                                <a:ea typeface="Calibri" panose="020F0502020204030204" pitchFamily="34" charset="0"/>
                              </a:rPr>
                              <m:t>′</m:t>
                            </m:r>
                          </m:e>
                          <m:e>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𝑃</m:t>
                                </m:r>
                                <m:r>
                                  <a:rPr lang="en-US" sz="2800" i="1">
                                    <a:latin typeface="Cambria Math" panose="02040503050406030204" pitchFamily="18" charset="0"/>
                                    <a:ea typeface="Calibri" panose="020F0502020204030204" pitchFamily="34" charset="0"/>
                                  </a:rPr>
                                  <m:t>′</m:t>
                                </m:r>
                              </m:e>
                            </m:d>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𝐵𝑦</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𝐶𝑧</m:t>
                                </m:r>
                              </m:e>
                            </m:d>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m:t>
                            </m:r>
                            <m:r>
                              <a:rPr lang="en-US" sz="2800" i="1">
                                <a:latin typeface="Cambria Math" panose="02040503050406030204" pitchFamily="18" charset="0"/>
                                <a:ea typeface="Calibri" panose="020F0502020204030204" pitchFamily="34" charset="0"/>
                              </a:rPr>
                              <m:t>′</m:t>
                            </m:r>
                          </m:e>
                        </m:eqArr>
                      </m:e>
                    </m:d>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𝐴</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m:t>
                    </m:r>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(2) </a:t>
                </a:r>
                <a:endParaRPr lang="en-US" sz="2800">
                  <a:latin typeface="Calibri" panose="020F0502020204030204" pitchFamily="34" charset="0"/>
                  <a:ea typeface="Calibri" panose="020F0502020204030204" pitchFamily="34" charset="0"/>
                </a:endParaRPr>
              </a:p>
            </p:txBody>
          </p:sp>
        </mc:Choice>
        <mc:Fallback>
          <p:sp>
            <p:nvSpPr>
              <p:cNvPr id="12" name="Content Placeholder 2">
                <a:extLst>
                  <a:ext uri="{FF2B5EF4-FFF2-40B4-BE49-F238E27FC236}">
                    <a16:creationId xmlns:a16="http://schemas.microsoft.com/office/drawing/2014/main" id="{138ACBC1-F5E3-443A-B3C2-3D7380C82172}"/>
                  </a:ext>
                </a:extLst>
              </p:cNvPr>
              <p:cNvSpPr txBox="1">
                <a:spLocks noRot="1" noChangeAspect="1" noMove="1" noResize="1" noEditPoints="1" noAdjustHandles="1" noChangeArrowheads="1" noChangeShapeType="1" noTextEdit="1"/>
              </p:cNvSpPr>
              <p:nvPr/>
            </p:nvSpPr>
            <p:spPr>
              <a:xfrm>
                <a:off x="170439" y="4318781"/>
                <a:ext cx="11813835" cy="2459090"/>
              </a:xfrm>
              <a:prstGeom prst="rect">
                <a:avLst/>
              </a:prstGeom>
              <a:blipFill>
                <a:blip r:embed="rId3"/>
                <a:stretch>
                  <a:fillRect l="-1187" t="-3465" b="-1980"/>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982280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1" name="Content Placeholder 2">
                <a:extLst>
                  <a:ext uri="{FF2B5EF4-FFF2-40B4-BE49-F238E27FC236}">
                    <a16:creationId xmlns:a16="http://schemas.microsoft.com/office/drawing/2014/main" id="{FD2C28DD-3E48-4EEC-B675-E1A08C12382E}"/>
                  </a:ext>
                </a:extLst>
              </p:cNvPr>
              <p:cNvSpPr txBox="1">
                <a:spLocks/>
              </p:cNvSpPr>
              <p:nvPr/>
            </p:nvSpPr>
            <p:spPr>
              <a:xfrm>
                <a:off x="170439" y="1684766"/>
                <a:ext cx="11813836" cy="263401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b="1">
                    <a:solidFill>
                      <a:srgbClr val="0000FF"/>
                    </a:solidFill>
                    <a:ea typeface="Calibri" panose="020F0502020204030204" pitchFamily="34" charset="0"/>
                  </a:rPr>
                  <a:t>: </a:t>
                </a:r>
                <a:r>
                  <a:rPr lang="en-US" sz="2800"/>
                  <a:t>Trong mặt phẳng (P) cho hình bình hành ABCD. Ta dựng các nửa đường thẳng song song với nhau và nằm về một phía đối với (P) lần lượt đi qua các điểm A, B, C, D. Một mặt phẳng (P’) cắt bốn nửa đường thẳng nói trên tại A’, B’, C’, D’. Chứng minh:</a:t>
                </a:r>
              </a:p>
              <a:p>
                <a:pPr lvl="0"/>
                <a:r>
                  <a:rPr lang="en-US" sz="2800"/>
                  <a:t>Tứ giác A’B’C’D’ là hình bình hành.</a:t>
                </a:r>
              </a:p>
              <a:p>
                <a:pPr lvl="0"/>
                <a14:m>
                  <m:oMath xmlns:m="http://schemas.openxmlformats.org/officeDocument/2006/math">
                    <m:r>
                      <a:rPr lang="en-US" sz="2800" i="1"/>
                      <m:t>𝐴𝐴</m:t>
                    </m:r>
                    <m:r>
                      <a:rPr lang="en-US" sz="2800" i="1"/>
                      <m:t>′+</m:t>
                    </m:r>
                    <m:r>
                      <a:rPr lang="en-US" sz="2800" i="1"/>
                      <m:t>𝐶𝐶</m:t>
                    </m:r>
                    <m:r>
                      <a:rPr lang="en-US" sz="2800" i="1"/>
                      <m:t>′=</m:t>
                    </m:r>
                    <m:r>
                      <a:rPr lang="en-US" sz="2800" i="1"/>
                      <m:t>𝐵𝐵</m:t>
                    </m:r>
                    <m:r>
                      <a:rPr lang="en-US" sz="2800" i="1"/>
                      <m:t>′+</m:t>
                    </m:r>
                    <m:r>
                      <a:rPr lang="en-US" sz="2800" i="1"/>
                      <m:t>𝐷𝐷</m:t>
                    </m:r>
                    <m:r>
                      <a:rPr lang="en-US" sz="2800" i="1"/>
                      <m:t>′</m:t>
                    </m:r>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1" name="Content Placeholder 2">
                <a:extLst>
                  <a:ext uri="{FF2B5EF4-FFF2-40B4-BE49-F238E27FC236}">
                    <a16:creationId xmlns:a16="http://schemas.microsoft.com/office/drawing/2014/main" id="{FD2C28DD-3E48-4EEC-B675-E1A08C12382E}"/>
                  </a:ext>
                </a:extLst>
              </p:cNvPr>
              <p:cNvSpPr txBox="1">
                <a:spLocks noRot="1" noChangeAspect="1" noMove="1" noResize="1" noEditPoints="1" noAdjustHandles="1" noChangeArrowheads="1" noChangeShapeType="1" noTextEdit="1"/>
              </p:cNvSpPr>
              <p:nvPr/>
            </p:nvSpPr>
            <p:spPr>
              <a:xfrm>
                <a:off x="170439" y="1684766"/>
                <a:ext cx="11813836" cy="2634016"/>
              </a:xfrm>
              <a:prstGeom prst="rect">
                <a:avLst/>
              </a:prstGeom>
              <a:blipFill>
                <a:blip r:embed="rId2"/>
                <a:stretch>
                  <a:fillRect l="-1134" t="-4839" r="-979" b="-8986"/>
                </a:stretch>
              </a:blipFill>
              <a:ln>
                <a:solidFill>
                  <a:srgbClr val="0000FF"/>
                </a:solidFill>
              </a:ln>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138ACBC1-F5E3-443A-B3C2-3D7380C82172}"/>
              </a:ext>
            </a:extLst>
          </p:cNvPr>
          <p:cNvSpPr txBox="1">
            <a:spLocks/>
          </p:cNvSpPr>
          <p:nvPr/>
        </p:nvSpPr>
        <p:spPr>
          <a:xfrm>
            <a:off x="170439" y="4318781"/>
            <a:ext cx="11813835" cy="245909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07000"/>
              </a:lnSpc>
              <a:spcBef>
                <a:spcPts val="0"/>
              </a:spcBef>
              <a:spcAft>
                <a:spcPts val="100"/>
              </a:spcAft>
              <a:tabLst>
                <a:tab pos="0" algn="l"/>
                <a:tab pos="228600" algn="l"/>
                <a:tab pos="1600200" algn="l"/>
                <a:tab pos="3200400" algn="l"/>
                <a:tab pos="4800600" algn="l"/>
              </a:tabLst>
            </a:pPr>
            <a:r>
              <a:rPr lang="en-US" b="1">
                <a:solidFill>
                  <a:srgbClr val="0000FF"/>
                </a:solidFill>
              </a:rPr>
              <a:t>Lời giải</a:t>
            </a:r>
          </a:p>
          <a:p>
            <a:pPr marL="0" marR="0" algn="just">
              <a:lnSpc>
                <a:spcPct val="107000"/>
              </a:lnSpc>
              <a:spcBef>
                <a:spcPts val="0"/>
              </a:spcBef>
              <a:spcAft>
                <a:spcPts val="100"/>
              </a:spcAft>
              <a:tabLst>
                <a:tab pos="0" algn="l"/>
                <a:tab pos="228600" algn="l"/>
                <a:tab pos="1600200" algn="l"/>
                <a:tab pos="3200400" algn="l"/>
                <a:tab pos="4800600" algn="l"/>
              </a:tabLst>
            </a:pPr>
            <a:r>
              <a:rPr lang="en-US">
                <a:ea typeface="Calibri" panose="020F0502020204030204" pitchFamily="34" charset="0"/>
              </a:rPr>
              <a:t>Từ (1) và (2) suy ra tứ giác A’B’C’D’ là hình bình hành.</a:t>
            </a:r>
            <a:endParaRPr lang="en-US" sz="280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94847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1" name="Content Placeholder 2">
                <a:extLst>
                  <a:ext uri="{FF2B5EF4-FFF2-40B4-BE49-F238E27FC236}">
                    <a16:creationId xmlns:a16="http://schemas.microsoft.com/office/drawing/2014/main" id="{FD2C28DD-3E48-4EEC-B675-E1A08C12382E}"/>
                  </a:ext>
                </a:extLst>
              </p:cNvPr>
              <p:cNvSpPr txBox="1">
                <a:spLocks/>
              </p:cNvSpPr>
              <p:nvPr/>
            </p:nvSpPr>
            <p:spPr>
              <a:xfrm>
                <a:off x="170439" y="1684766"/>
                <a:ext cx="11813836" cy="263401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b="1">
                    <a:solidFill>
                      <a:srgbClr val="0000FF"/>
                    </a:solidFill>
                    <a:ea typeface="Calibri" panose="020F0502020204030204" pitchFamily="34" charset="0"/>
                  </a:rPr>
                  <a:t>: </a:t>
                </a:r>
                <a:r>
                  <a:rPr lang="en-US" sz="2800"/>
                  <a:t>Trong mặt phẳng (P) cho hình bình hành ABCD. Ta dựng các nửa đường thẳng song song với nhau và nằm về một phía đối với (P) lần lượt đi qua các điểm A, B, C, D. Một mặt phẳng (P’) cắt bốn nửa đường thẳng nói trên tại A’, B’, C’, D’. Chứng minh:</a:t>
                </a:r>
              </a:p>
              <a:p>
                <a:pPr lvl="0"/>
                <a:r>
                  <a:rPr lang="en-US" sz="2800"/>
                  <a:t>Tứ giác A’B’C’D’ là hình bình hành.</a:t>
                </a:r>
              </a:p>
              <a:p>
                <a:pPr lvl="0"/>
                <a14:m>
                  <m:oMath xmlns:m="http://schemas.openxmlformats.org/officeDocument/2006/math">
                    <m:r>
                      <a:rPr lang="en-US" sz="2800" i="1"/>
                      <m:t>𝐴𝐴</m:t>
                    </m:r>
                    <m:r>
                      <a:rPr lang="en-US" sz="2800" i="1"/>
                      <m:t>′+</m:t>
                    </m:r>
                    <m:r>
                      <a:rPr lang="en-US" sz="2800" i="1"/>
                      <m:t>𝐶𝐶</m:t>
                    </m:r>
                    <m:r>
                      <a:rPr lang="en-US" sz="2800" i="1"/>
                      <m:t>′=</m:t>
                    </m:r>
                    <m:r>
                      <a:rPr lang="en-US" sz="2800" i="1"/>
                      <m:t>𝐵𝐵</m:t>
                    </m:r>
                    <m:r>
                      <a:rPr lang="en-US" sz="2800" i="1"/>
                      <m:t>′+</m:t>
                    </m:r>
                    <m:r>
                      <a:rPr lang="en-US" sz="2800" i="1"/>
                      <m:t>𝐷𝐷</m:t>
                    </m:r>
                    <m:r>
                      <a:rPr lang="en-US" sz="2800" i="1"/>
                      <m:t>′</m:t>
                    </m:r>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1" name="Content Placeholder 2">
                <a:extLst>
                  <a:ext uri="{FF2B5EF4-FFF2-40B4-BE49-F238E27FC236}">
                    <a16:creationId xmlns:a16="http://schemas.microsoft.com/office/drawing/2014/main" id="{FD2C28DD-3E48-4EEC-B675-E1A08C12382E}"/>
                  </a:ext>
                </a:extLst>
              </p:cNvPr>
              <p:cNvSpPr txBox="1">
                <a:spLocks noRot="1" noChangeAspect="1" noMove="1" noResize="1" noEditPoints="1" noAdjustHandles="1" noChangeArrowheads="1" noChangeShapeType="1" noTextEdit="1"/>
              </p:cNvSpPr>
              <p:nvPr/>
            </p:nvSpPr>
            <p:spPr>
              <a:xfrm>
                <a:off x="170439" y="1684766"/>
                <a:ext cx="11813836" cy="2634016"/>
              </a:xfrm>
              <a:prstGeom prst="rect">
                <a:avLst/>
              </a:prstGeom>
              <a:blipFill>
                <a:blip r:embed="rId2"/>
                <a:stretch>
                  <a:fillRect l="-1134" t="-4839" r="-979" b="-8986"/>
                </a:stretch>
              </a:blipFill>
              <a:ln>
                <a:solidFill>
                  <a:srgbClr val="0000FF"/>
                </a:solidFill>
              </a:ln>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138ACBC1-F5E3-443A-B3C2-3D7380C82172}"/>
              </a:ext>
            </a:extLst>
          </p:cNvPr>
          <p:cNvSpPr txBox="1">
            <a:spLocks/>
          </p:cNvSpPr>
          <p:nvPr/>
        </p:nvSpPr>
        <p:spPr>
          <a:xfrm>
            <a:off x="170439" y="4318781"/>
            <a:ext cx="11813835" cy="245909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a:lnSpc>
                <a:spcPct val="107000"/>
              </a:lnSpc>
              <a:spcBef>
                <a:spcPts val="0"/>
              </a:spcBef>
              <a:spcAft>
                <a:spcPts val="100"/>
              </a:spcAft>
              <a:buNone/>
              <a:tabLst>
                <a:tab pos="0" algn="l"/>
                <a:tab pos="228600" algn="l"/>
                <a:tab pos="1600200" algn="l"/>
                <a:tab pos="3200400" algn="l"/>
                <a:tab pos="4800600" algn="l"/>
              </a:tabLst>
            </a:pPr>
            <a:r>
              <a:rPr lang="en-US" b="1">
                <a:solidFill>
                  <a:srgbClr val="0000FF"/>
                </a:solidFill>
              </a:rPr>
              <a:t>Lời </a:t>
            </a:r>
            <a:r>
              <a:rPr lang="en-US" sz="2800" b="1">
                <a:solidFill>
                  <a:srgbClr val="0000FF"/>
                </a:solidFill>
              </a:rPr>
              <a:t>giải </a:t>
            </a:r>
          </a:p>
          <a:p>
            <a:pPr marR="0" lvl="0" algn="just">
              <a:lnSpc>
                <a:spcPct val="107000"/>
              </a:lnSpc>
              <a:spcBef>
                <a:spcPts val="0"/>
              </a:spcBef>
              <a:spcAft>
                <a:spcPts val="100"/>
              </a:spcAft>
              <a:tabLst>
                <a:tab pos="0" algn="l"/>
                <a:tab pos="228600" algn="l"/>
                <a:tab pos="1600200" algn="l"/>
                <a:tab pos="3200400" algn="l"/>
                <a:tab pos="4800600" algn="l"/>
              </a:tabLst>
            </a:pPr>
            <a:r>
              <a:rPr lang="en-US" sz="2800">
                <a:ea typeface="Times New Roman" panose="02020603050405020304" pitchFamily="18" charset="0"/>
              </a:rPr>
              <a:t>b) Gọi O và O’ lần lượt là tâm các hình bình hành ABCD và A’B’C’D’.</a:t>
            </a:r>
            <a:endParaRPr lang="en-US" sz="2800">
              <a:latin typeface="Calibri" panose="020F0502020204030204" pitchFamily="34" charset="0"/>
              <a:ea typeface="Calibri" panose="020F0502020204030204" pitchFamily="34" charset="0"/>
            </a:endParaRPr>
          </a:p>
          <a:p>
            <a:pPr marR="0" indent="-457200" algn="just">
              <a:lnSpc>
                <a:spcPct val="107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Khi đó ta có OO’ là đường trung bình của hình thang AA’C’C và hình thang     BB’D’D.</a:t>
            </a:r>
            <a:endParaRPr lang="en-US" sz="280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53401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1 : Chứng minh hai mặt phẳng song song</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902551" y="1674716"/>
                <a:ext cx="10770414" cy="50246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07000"/>
                  </a:lnSpc>
                  <a:spcBef>
                    <a:spcPts val="0"/>
                  </a:spcBef>
                  <a:spcAft>
                    <a:spcPts val="0"/>
                  </a:spcAft>
                </a:pPr>
                <a:r>
                  <a:rPr lang="en-US" b="1">
                    <a:solidFill>
                      <a:srgbClr val="0000FF"/>
                    </a:solidFill>
                    <a:ea typeface="Times New Roman" panose="02020603050405020304" pitchFamily="18" charset="0"/>
                  </a:rPr>
                  <a:t> Phương pháp </a:t>
                </a:r>
              </a:p>
              <a:p>
                <a:pPr marR="0" algn="just">
                  <a:lnSpc>
                    <a:spcPct val="107000"/>
                  </a:lnSpc>
                  <a:spcBef>
                    <a:spcPts val="0"/>
                  </a:spcBef>
                  <a:spcAft>
                    <a:spcPts val="0"/>
                  </a:spcAft>
                </a:pPr>
                <a:r>
                  <a:rPr lang="en-US" sz="2400">
                    <a:latin typeface="Chu Van An" panose="02020603050405020304" pitchFamily="18" charset="0"/>
                    <a:ea typeface="Calibri" panose="020F0502020204030204" pitchFamily="34" charset="0"/>
                  </a:rPr>
                  <a:t>Cơ sở của phương pháp chứng minh hai mặt phẳng </a:t>
                </a:r>
                <a14:m>
                  <m:oMath xmlns:m="http://schemas.openxmlformats.org/officeDocument/2006/math">
                    <m:r>
                      <a:rPr lang="en-US" sz="2400" i="1">
                        <a:latin typeface="Cambria Math" panose="02040503050406030204" pitchFamily="18" charset="0"/>
                        <a:ea typeface="Calibri" panose="020F0502020204030204" pitchFamily="34" charset="0"/>
                        <a:cs typeface="Chu Van An" panose="02020603050405020304" pitchFamily="18" charset="0"/>
                      </a:rPr>
                      <m:t>(</m:t>
                    </m:r>
                    <m:r>
                      <a:rPr lang="en-US" sz="2400" i="1">
                        <a:latin typeface="Cambria Math" panose="02040503050406030204" pitchFamily="18" charset="0"/>
                        <a:ea typeface="Calibri" panose="020F0502020204030204" pitchFamily="34" charset="0"/>
                        <a:cs typeface="Chu Van An" panose="02020603050405020304" pitchFamily="18" charset="0"/>
                      </a:rPr>
                      <m:t>𝛼</m:t>
                    </m:r>
                    <m:r>
                      <a:rPr lang="en-US" sz="2400" i="1">
                        <a:latin typeface="Cambria Math" panose="02040503050406030204" pitchFamily="18" charset="0"/>
                        <a:ea typeface="Calibri" panose="020F0502020204030204" pitchFamily="34" charset="0"/>
                        <a:cs typeface="Chu Van An" panose="02020603050405020304" pitchFamily="18" charset="0"/>
                      </a:rPr>
                      <m:t>)</m:t>
                    </m:r>
                  </m:oMath>
                </a14:m>
                <a:r>
                  <a:rPr lang="en-US" sz="2400">
                    <a:latin typeface="Chu Van An" panose="02020603050405020304" pitchFamily="18" charset="0"/>
                    <a:ea typeface="Calibri" panose="020F0502020204030204" pitchFamily="34" charset="0"/>
                  </a:rPr>
                  <a:t> và </a:t>
                </a:r>
                <a14:m>
                  <m:oMath xmlns:m="http://schemas.openxmlformats.org/officeDocument/2006/math">
                    <m:r>
                      <a:rPr lang="en-US" sz="2400" i="1">
                        <a:latin typeface="Cambria Math" panose="02040503050406030204" pitchFamily="18" charset="0"/>
                        <a:ea typeface="Calibri" panose="020F0502020204030204" pitchFamily="34" charset="0"/>
                        <a:cs typeface="Chu Van An" panose="02020603050405020304" pitchFamily="18" charset="0"/>
                      </a:rPr>
                      <m:t>(</m:t>
                    </m:r>
                    <m:r>
                      <a:rPr lang="en-US" sz="2400" i="1">
                        <a:latin typeface="Cambria Math" panose="02040503050406030204" pitchFamily="18" charset="0"/>
                        <a:ea typeface="Calibri" panose="020F0502020204030204" pitchFamily="34" charset="0"/>
                        <a:cs typeface="Chu Van An" panose="02020603050405020304" pitchFamily="18" charset="0"/>
                      </a:rPr>
                      <m:t>𝛽</m:t>
                    </m:r>
                    <m:r>
                      <a:rPr lang="en-US" sz="2400" i="1">
                        <a:latin typeface="Cambria Math" panose="02040503050406030204" pitchFamily="18" charset="0"/>
                        <a:ea typeface="Calibri" panose="020F0502020204030204" pitchFamily="34" charset="0"/>
                        <a:cs typeface="Chu Van An" panose="02020603050405020304" pitchFamily="18" charset="0"/>
                      </a:rPr>
                      <m:t>)</m:t>
                    </m:r>
                  </m:oMath>
                </a14:m>
                <a:r>
                  <a:rPr lang="en-US" sz="2400">
                    <a:latin typeface="Chu Van An" panose="02020603050405020304" pitchFamily="18" charset="0"/>
                    <a:ea typeface="Calibri" panose="020F0502020204030204" pitchFamily="34" charset="0"/>
                  </a:rPr>
                  <a:t> song song nhau là: </a:t>
                </a:r>
                <a:endParaRPr lang="en-US" sz="2400">
                  <a:latin typeface="Calibri" panose="020F0502020204030204" pitchFamily="34" charset="0"/>
                  <a:ea typeface="Calibri" panose="020F0502020204030204" pitchFamily="34" charset="0"/>
                </a:endParaRPr>
              </a:p>
              <a:p>
                <a:pPr marR="0" algn="just">
                  <a:lnSpc>
                    <a:spcPct val="107000"/>
                  </a:lnSpc>
                  <a:spcBef>
                    <a:spcPts val="0"/>
                  </a:spcBef>
                  <a:spcAft>
                    <a:spcPts val="0"/>
                  </a:spcAft>
                </a:pPr>
                <a:r>
                  <a:rPr lang="en-US" sz="2400">
                    <a:latin typeface="Chu Van An" panose="02020603050405020304" pitchFamily="18" charset="0"/>
                    <a:ea typeface="Calibri" panose="020F0502020204030204" pitchFamily="34" charset="0"/>
                  </a:rPr>
                  <a:t>Ta phải chứng minh có hai đường thẳng cắt nhau thuộc mặt phẳng này lần lượt song song với mặt phẳng kia.</a:t>
                </a:r>
                <a:endParaRPr lang="en-US" sz="2400">
                  <a:latin typeface="Calibri" panose="020F0502020204030204" pitchFamily="34" charset="0"/>
                  <a:ea typeface="Calibri" panose="020F0502020204030204" pitchFamily="34" charset="0"/>
                </a:endParaRPr>
              </a:p>
              <a:p>
                <a:pPr marL="571500" indent="-342900" algn="just">
                  <a:spcBef>
                    <a:spcPts val="0"/>
                  </a:spcBef>
                </a:pPr>
                <a:r>
                  <a:rPr lang="en-US" sz="2400">
                    <a:latin typeface="Chu Van An" panose="02020603050405020304" pitchFamily="18" charset="0"/>
                    <a:ea typeface="Times New Roman" panose="02020603050405020304" pitchFamily="18" charset="0"/>
                  </a:rPr>
                  <a:t>Bước 1: Chứng minh mặt phẳng </a:t>
                </a:r>
                <a14:m>
                  <m:oMath xmlns:m="http://schemas.openxmlformats.org/officeDocument/2006/math">
                    <m:r>
                      <a:rPr lang="en-US" sz="2400" i="1">
                        <a:latin typeface="Cambria Math" panose="02040503050406030204" pitchFamily="18" charset="0"/>
                        <a:ea typeface="Times New Roman" panose="02020603050405020304" pitchFamily="18" charset="0"/>
                      </a:rPr>
                      <m:t>(</m:t>
                    </m:r>
                    <m:r>
                      <a:rPr lang="en-US" sz="2400" i="1">
                        <a:latin typeface="Cambria Math" panose="02040503050406030204" pitchFamily="18" charset="0"/>
                        <a:ea typeface="Times New Roman" panose="02020603050405020304" pitchFamily="18" charset="0"/>
                      </a:rPr>
                      <m:t>𝛼</m:t>
                    </m:r>
                    <m:r>
                      <a:rPr lang="en-US" sz="2400" i="1">
                        <a:latin typeface="Cambria Math" panose="02040503050406030204" pitchFamily="18" charset="0"/>
                        <a:ea typeface="Times New Roman" panose="02020603050405020304" pitchFamily="18" charset="0"/>
                      </a:rPr>
                      <m:t>)</m:t>
                    </m:r>
                  </m:oMath>
                </a14:m>
                <a:r>
                  <a:rPr lang="en-US" sz="2400">
                    <a:latin typeface="Chu Van An" panose="02020603050405020304" pitchFamily="18" charset="0"/>
                    <a:ea typeface="Times New Roman" panose="02020603050405020304" pitchFamily="18" charset="0"/>
                  </a:rPr>
                  <a:t> chứa hai đường thẳng </a:t>
                </a:r>
                <a14:m>
                  <m:oMath xmlns:m="http://schemas.openxmlformats.org/officeDocument/2006/math">
                    <m:r>
                      <a:rPr lang="en-US" sz="2400" i="1">
                        <a:latin typeface="Cambria Math" panose="02040503050406030204" pitchFamily="18" charset="0"/>
                        <a:ea typeface="Times New Roman" panose="02020603050405020304" pitchFamily="18" charset="0"/>
                      </a:rPr>
                      <m:t>𝑎</m:t>
                    </m:r>
                    <m:r>
                      <a:rPr lang="en-US" sz="2400" i="1">
                        <a:latin typeface="Cambria Math" panose="02040503050406030204" pitchFamily="18" charset="0"/>
                        <a:ea typeface="Times New Roman" panose="02020603050405020304" pitchFamily="18" charset="0"/>
                      </a:rPr>
                      <m:t>,</m:t>
                    </m:r>
                    <m:r>
                      <a:rPr lang="en-US" sz="2400" i="1">
                        <a:latin typeface="Cambria Math" panose="02040503050406030204" pitchFamily="18" charset="0"/>
                        <a:ea typeface="Times New Roman" panose="02020603050405020304" pitchFamily="18" charset="0"/>
                      </a:rPr>
                      <m:t>𝑏</m:t>
                    </m:r>
                  </m:oMath>
                </a14:m>
                <a:r>
                  <a:rPr lang="en-US" sz="2400">
                    <a:latin typeface="Chu Van An" panose="02020603050405020304" pitchFamily="18" charset="0"/>
                    <a:ea typeface="Times New Roman" panose="02020603050405020304" pitchFamily="18" charset="0"/>
                  </a:rPr>
                  <a:t> cắt nhau lần lượt song song với hai đường thẳng </a:t>
                </a:r>
                <a14:m>
                  <m:oMath xmlns:m="http://schemas.openxmlformats.org/officeDocument/2006/math">
                    <m:sSup>
                      <m:sSupPr>
                        <m:ctrlPr>
                          <a:rPr lang="en-US" sz="2400" i="1">
                            <a:latin typeface="Cambria Math" panose="02040503050406030204" pitchFamily="18" charset="0"/>
                            <a:ea typeface="Times New Roman" panose="02020603050405020304" pitchFamily="18" charset="0"/>
                          </a:rPr>
                        </m:ctrlPr>
                      </m:sSupPr>
                      <m:e>
                        <m:r>
                          <a:rPr lang="en-US" sz="2400" i="1">
                            <a:latin typeface="Cambria Math" panose="02040503050406030204" pitchFamily="18" charset="0"/>
                            <a:ea typeface="Times New Roman" panose="02020603050405020304" pitchFamily="18" charset="0"/>
                          </a:rPr>
                          <m:t>𝑎</m:t>
                        </m:r>
                      </m:e>
                      <m:sup>
                        <m:r>
                          <a:rPr lang="en-US" sz="2400" i="1">
                            <a:latin typeface="Cambria Math" panose="02040503050406030204" pitchFamily="18" charset="0"/>
                            <a:ea typeface="Times New Roman" panose="02020603050405020304" pitchFamily="18" charset="0"/>
                          </a:rPr>
                          <m:t>′</m:t>
                        </m:r>
                      </m:sup>
                    </m:sSup>
                    <m:r>
                      <a:rPr lang="en-US" sz="2400" i="1">
                        <a:latin typeface="Cambria Math" panose="02040503050406030204" pitchFamily="18" charset="0"/>
                        <a:ea typeface="Times New Roman" panose="02020603050405020304" pitchFamily="18" charset="0"/>
                      </a:rPr>
                      <m:t>,</m:t>
                    </m:r>
                    <m:sSup>
                      <m:sSupPr>
                        <m:ctrlPr>
                          <a:rPr lang="en-US" sz="2400" i="1">
                            <a:latin typeface="Cambria Math" panose="02040503050406030204" pitchFamily="18" charset="0"/>
                            <a:ea typeface="Times New Roman" panose="02020603050405020304" pitchFamily="18" charset="0"/>
                          </a:rPr>
                        </m:ctrlPr>
                      </m:sSupPr>
                      <m:e>
                        <m:r>
                          <a:rPr lang="en-US" sz="2400" i="1">
                            <a:latin typeface="Cambria Math" panose="02040503050406030204" pitchFamily="18" charset="0"/>
                            <a:ea typeface="Times New Roman" panose="02020603050405020304" pitchFamily="18" charset="0"/>
                          </a:rPr>
                          <m:t>𝑏</m:t>
                        </m:r>
                      </m:e>
                      <m:sup>
                        <m:r>
                          <a:rPr lang="en-US" sz="2400" i="1">
                            <a:latin typeface="Cambria Math" panose="02040503050406030204" pitchFamily="18" charset="0"/>
                            <a:ea typeface="Times New Roman" panose="02020603050405020304" pitchFamily="18" charset="0"/>
                          </a:rPr>
                          <m:t>′</m:t>
                        </m:r>
                      </m:sup>
                    </m:sSup>
                  </m:oMath>
                </a14:m>
                <a:r>
                  <a:rPr lang="en-US" sz="2400">
                    <a:latin typeface="Chu Van An" panose="02020603050405020304" pitchFamily="18" charset="0"/>
                    <a:ea typeface="Times New Roman" panose="02020603050405020304" pitchFamily="18" charset="0"/>
                  </a:rPr>
                  <a:t> cắt nhau trong mặt phẳng </a:t>
                </a:r>
                <a14:m>
                  <m:oMath xmlns:m="http://schemas.openxmlformats.org/officeDocument/2006/math">
                    <m:r>
                      <a:rPr lang="en-US" sz="2400" i="1">
                        <a:latin typeface="Cambria Math" panose="02040503050406030204" pitchFamily="18" charset="0"/>
                        <a:ea typeface="Times New Roman" panose="02020603050405020304" pitchFamily="18" charset="0"/>
                      </a:rPr>
                      <m:t>(</m:t>
                    </m:r>
                    <m:r>
                      <a:rPr lang="en-US" sz="2400" i="1">
                        <a:latin typeface="Cambria Math" panose="02040503050406030204" pitchFamily="18" charset="0"/>
                        <a:ea typeface="Times New Roman" panose="02020603050405020304" pitchFamily="18" charset="0"/>
                      </a:rPr>
                      <m:t>𝛽</m:t>
                    </m:r>
                    <m:r>
                      <a:rPr lang="en-US" sz="2400" i="1">
                        <a:latin typeface="Cambria Math" panose="02040503050406030204" pitchFamily="18" charset="0"/>
                        <a:ea typeface="Times New Roman" panose="02020603050405020304" pitchFamily="18" charset="0"/>
                      </a:rPr>
                      <m:t>)</m:t>
                    </m:r>
                  </m:oMath>
                </a14:m>
                <a:r>
                  <a:rPr lang="en-US" sz="2400">
                    <a:latin typeface="Chu Van An" panose="02020603050405020304" pitchFamily="18" charset="0"/>
                    <a:ea typeface="Times New Roman" panose="02020603050405020304" pitchFamily="18" charset="0"/>
                  </a:rPr>
                  <a:t>.</a:t>
                </a:r>
                <a:endParaRPr lang="en-US" sz="2400"/>
              </a:p>
              <a:p>
                <a:pPr marL="571500" indent="-342900" algn="just">
                  <a:spcBef>
                    <a:spcPts val="0"/>
                  </a:spcBef>
                </a:pPr>
                <a:r>
                  <a:rPr lang="en-US" sz="2400">
                    <a:latin typeface="Chu Van An" panose="02020603050405020304" pitchFamily="18" charset="0"/>
                    <a:ea typeface="Times New Roman" panose="02020603050405020304" pitchFamily="18" charset="0"/>
                  </a:rPr>
                  <a:t>Bước 2: Kết luận </a:t>
                </a:r>
                <a14:m>
                  <m:oMath xmlns:m="http://schemas.openxmlformats.org/officeDocument/2006/math">
                    <m:r>
                      <a:rPr lang="en-US" sz="2400" i="1">
                        <a:latin typeface="Cambria Math" panose="02040503050406030204" pitchFamily="18" charset="0"/>
                        <a:ea typeface="Times New Roman" panose="02020603050405020304" pitchFamily="18" charset="0"/>
                      </a:rPr>
                      <m:t>(</m:t>
                    </m:r>
                    <m:r>
                      <a:rPr lang="en-US" sz="2400" i="1">
                        <a:latin typeface="Cambria Math" panose="02040503050406030204" pitchFamily="18" charset="0"/>
                        <a:ea typeface="Times New Roman" panose="02020603050405020304" pitchFamily="18" charset="0"/>
                      </a:rPr>
                      <m:t>𝛼</m:t>
                    </m:r>
                    <m:r>
                      <a:rPr lang="en-US" sz="2400" i="1">
                        <a:latin typeface="Cambria Math" panose="02040503050406030204" pitchFamily="18" charset="0"/>
                        <a:ea typeface="Times New Roman" panose="02020603050405020304" pitchFamily="18" charset="0"/>
                      </a:rPr>
                      <m:t>)∥(</m:t>
                    </m:r>
                    <m:r>
                      <a:rPr lang="en-US" sz="2400" i="1">
                        <a:latin typeface="Cambria Math" panose="02040503050406030204" pitchFamily="18" charset="0"/>
                        <a:ea typeface="Times New Roman" panose="02020603050405020304" pitchFamily="18" charset="0"/>
                      </a:rPr>
                      <m:t>𝛽</m:t>
                    </m:r>
                    <m:r>
                      <a:rPr lang="en-US" sz="2400" i="1">
                        <a:latin typeface="Cambria Math" panose="02040503050406030204" pitchFamily="18" charset="0"/>
                        <a:ea typeface="Times New Roman" panose="02020603050405020304" pitchFamily="18" charset="0"/>
                      </a:rPr>
                      <m:t>)</m:t>
                    </m:r>
                  </m:oMath>
                </a14:m>
                <a:r>
                  <a:rPr lang="en-US" sz="2400">
                    <a:latin typeface="Chu Van An" panose="02020603050405020304" pitchFamily="18" charset="0"/>
                    <a:ea typeface="Times New Roman" panose="02020603050405020304" pitchFamily="18" charset="0"/>
                  </a:rPr>
                  <a:t> theo điều kiện cần và đủ.</a:t>
                </a:r>
                <a:endParaRPr lang="en-US" sz="2400"/>
              </a:p>
              <a:p>
                <a:pPr marL="114300" marR="0" indent="-342900" algn="just">
                  <a:lnSpc>
                    <a:spcPct val="107000"/>
                  </a:lnSpc>
                  <a:spcBef>
                    <a:spcPts val="0"/>
                  </a:spcBef>
                  <a:spcAft>
                    <a:spcPts val="0"/>
                  </a:spcAft>
                </a:pPr>
                <a:r>
                  <a:rPr lang="en-US" sz="2400" b="1" i="1">
                    <a:solidFill>
                      <a:srgbClr val="FF0000"/>
                    </a:solidFill>
                    <a:latin typeface="Chu Van An" panose="02020603050405020304" pitchFamily="18" charset="0"/>
                    <a:ea typeface="Calibri" panose="020F0502020204030204" pitchFamily="34" charset="0"/>
                  </a:rPr>
                  <a:t>Phương pháp 2:</a:t>
                </a:r>
                <a:endParaRPr lang="en-US" sz="2400">
                  <a:latin typeface="Calibri" panose="020F0502020204030204" pitchFamily="34" charset="0"/>
                  <a:ea typeface="Calibri" panose="020F0502020204030204" pitchFamily="34" charset="0"/>
                </a:endParaRPr>
              </a:p>
              <a:p>
                <a:pPr marL="571500" indent="-342900" algn="just">
                  <a:spcBef>
                    <a:spcPts val="0"/>
                  </a:spcBef>
                </a:pPr>
                <a:r>
                  <a:rPr lang="en-US" sz="2400">
                    <a:latin typeface="Chu Van An" panose="02020603050405020304" pitchFamily="18" charset="0"/>
                    <a:ea typeface="Times New Roman" panose="02020603050405020304" pitchFamily="18" charset="0"/>
                  </a:rPr>
                  <a:t>Bước 1: Tìm hai đường thẳng </a:t>
                </a:r>
                <a14:m>
                  <m:oMath xmlns:m="http://schemas.openxmlformats.org/officeDocument/2006/math">
                    <m:r>
                      <a:rPr lang="en-US" sz="2400" i="1">
                        <a:latin typeface="Cambria Math" panose="02040503050406030204" pitchFamily="18" charset="0"/>
                        <a:ea typeface="Times New Roman" panose="02020603050405020304" pitchFamily="18" charset="0"/>
                      </a:rPr>
                      <m:t>𝑎</m:t>
                    </m:r>
                    <m:r>
                      <a:rPr lang="en-US" sz="2400" i="1">
                        <a:latin typeface="Cambria Math" panose="02040503050406030204" pitchFamily="18" charset="0"/>
                        <a:ea typeface="Times New Roman" panose="02020603050405020304" pitchFamily="18" charset="0"/>
                      </a:rPr>
                      <m:t>,</m:t>
                    </m:r>
                    <m:r>
                      <a:rPr lang="en-US" sz="2400" i="1">
                        <a:latin typeface="Cambria Math" panose="02040503050406030204" pitchFamily="18" charset="0"/>
                        <a:ea typeface="Times New Roman" panose="02020603050405020304" pitchFamily="18" charset="0"/>
                      </a:rPr>
                      <m:t>𝑏</m:t>
                    </m:r>
                  </m:oMath>
                </a14:m>
                <a:r>
                  <a:rPr lang="en-US" sz="2400">
                    <a:latin typeface="Chu Van An" panose="02020603050405020304" pitchFamily="18" charset="0"/>
                    <a:ea typeface="Times New Roman" panose="02020603050405020304" pitchFamily="18" charset="0"/>
                  </a:rPr>
                  <a:t> cắt nhau trong mặt phẳng </a:t>
                </a:r>
                <a14:m>
                  <m:oMath xmlns:m="http://schemas.openxmlformats.org/officeDocument/2006/math">
                    <m:r>
                      <a:rPr lang="en-US" sz="2400" i="1">
                        <a:latin typeface="Cambria Math" panose="02040503050406030204" pitchFamily="18" charset="0"/>
                        <a:ea typeface="Times New Roman" panose="02020603050405020304" pitchFamily="18" charset="0"/>
                      </a:rPr>
                      <m:t>(</m:t>
                    </m:r>
                    <m:r>
                      <a:rPr lang="en-US" sz="2400" i="1">
                        <a:latin typeface="Cambria Math" panose="02040503050406030204" pitchFamily="18" charset="0"/>
                        <a:ea typeface="Times New Roman" panose="02020603050405020304" pitchFamily="18" charset="0"/>
                      </a:rPr>
                      <m:t>𝛼</m:t>
                    </m:r>
                    <m:r>
                      <a:rPr lang="en-US" sz="2400" i="1">
                        <a:latin typeface="Cambria Math" panose="02040503050406030204" pitchFamily="18" charset="0"/>
                        <a:ea typeface="Times New Roman" panose="02020603050405020304" pitchFamily="18" charset="0"/>
                      </a:rPr>
                      <m:t>)</m:t>
                    </m:r>
                  </m:oMath>
                </a14:m>
                <a:r>
                  <a:rPr lang="en-US" sz="2400">
                    <a:latin typeface="Chu Van An" panose="02020603050405020304" pitchFamily="18" charset="0"/>
                    <a:ea typeface="Times New Roman" panose="02020603050405020304" pitchFamily="18" charset="0"/>
                  </a:rPr>
                  <a:t>.</a:t>
                </a:r>
                <a:endParaRPr lang="en-US" sz="2400"/>
              </a:p>
              <a:p>
                <a:pPr marL="571500" indent="-342900" algn="just">
                  <a:spcBef>
                    <a:spcPts val="1800"/>
                  </a:spcBef>
                </a:pPr>
                <a:r>
                  <a:rPr lang="en-US" sz="2400">
                    <a:latin typeface="Chu Van An" panose="02020603050405020304" pitchFamily="18" charset="0"/>
                    <a:ea typeface="Times New Roman" panose="02020603050405020304" pitchFamily="18" charset="0"/>
                  </a:rPr>
                  <a:t>Bước 2: Lần lượt chứng minh </a:t>
                </a:r>
                <a14:m>
                  <m:oMath xmlns:m="http://schemas.openxmlformats.org/officeDocument/2006/math">
                    <m:r>
                      <a:rPr lang="en-US" sz="2400" i="1">
                        <a:latin typeface="Cambria Math" panose="02040503050406030204" pitchFamily="18" charset="0"/>
                        <a:ea typeface="Times New Roman" panose="02020603050405020304" pitchFamily="18" charset="0"/>
                      </a:rPr>
                      <m:t>𝑎</m:t>
                    </m:r>
                    <m:r>
                      <a:rPr lang="en-US" sz="2400" i="1">
                        <a:latin typeface="Cambria Math" panose="02040503050406030204" pitchFamily="18" charset="0"/>
                        <a:ea typeface="Times New Roman" panose="02020603050405020304" pitchFamily="18" charset="0"/>
                      </a:rPr>
                      <m:t>∥(</m:t>
                    </m:r>
                    <m:r>
                      <a:rPr lang="en-US" sz="2400" i="1">
                        <a:latin typeface="Cambria Math" panose="02040503050406030204" pitchFamily="18" charset="0"/>
                        <a:ea typeface="Times New Roman" panose="02020603050405020304" pitchFamily="18" charset="0"/>
                      </a:rPr>
                      <m:t>𝛽</m:t>
                    </m:r>
                    <m:r>
                      <a:rPr lang="en-US" sz="2400" i="1">
                        <a:latin typeface="Cambria Math" panose="02040503050406030204" pitchFamily="18" charset="0"/>
                        <a:ea typeface="Times New Roman" panose="02020603050405020304" pitchFamily="18" charset="0"/>
                      </a:rPr>
                      <m:t>)</m:t>
                    </m:r>
                  </m:oMath>
                </a14:m>
                <a:r>
                  <a:rPr lang="en-US" sz="2400">
                    <a:latin typeface="Chu Van An" panose="02020603050405020304" pitchFamily="18" charset="0"/>
                    <a:ea typeface="Times New Roman" panose="02020603050405020304" pitchFamily="18" charset="0"/>
                  </a:rPr>
                  <a:t> và </a:t>
                </a:r>
                <a14:m>
                  <m:oMath xmlns:m="http://schemas.openxmlformats.org/officeDocument/2006/math">
                    <m:r>
                      <a:rPr lang="en-US" sz="2400" i="1">
                        <a:latin typeface="Cambria Math" panose="02040503050406030204" pitchFamily="18" charset="0"/>
                        <a:ea typeface="Times New Roman" panose="02020603050405020304" pitchFamily="18" charset="0"/>
                      </a:rPr>
                      <m:t>𝑏</m:t>
                    </m:r>
                    <m:r>
                      <a:rPr lang="en-US" sz="2400" i="1">
                        <a:latin typeface="Cambria Math" panose="02040503050406030204" pitchFamily="18" charset="0"/>
                        <a:ea typeface="Times New Roman" panose="02020603050405020304" pitchFamily="18" charset="0"/>
                        <a:cs typeface="Cambria Math" panose="02040503050406030204" pitchFamily="18" charset="0"/>
                      </a:rPr>
                      <m:t>∥</m:t>
                    </m:r>
                    <m:d>
                      <m:dPr>
                        <m:ctrlPr>
                          <a:rPr lang="en-US" sz="2400" i="1">
                            <a:latin typeface="Cambria Math" panose="02040503050406030204" pitchFamily="18" charset="0"/>
                            <a:ea typeface="Times New Roman" panose="02020603050405020304" pitchFamily="18" charset="0"/>
                          </a:rPr>
                        </m:ctrlPr>
                      </m:dPr>
                      <m:e>
                        <m:r>
                          <a:rPr lang="en-US" sz="2400" i="1">
                            <a:latin typeface="Cambria Math" panose="02040503050406030204" pitchFamily="18" charset="0"/>
                            <a:ea typeface="Times New Roman" panose="02020603050405020304" pitchFamily="18" charset="0"/>
                          </a:rPr>
                          <m:t>𝛽</m:t>
                        </m:r>
                      </m:e>
                    </m:d>
                  </m:oMath>
                </a14:m>
                <a:endParaRPr lang="en-US" sz="2400">
                  <a:latin typeface="Chu Van An" panose="02020603050405020304" pitchFamily="18" charset="0"/>
                  <a:ea typeface="Times New Roman" panose="02020603050405020304" pitchFamily="18" charset="0"/>
                </a:endParaRPr>
              </a:p>
              <a:p>
                <a:pPr marL="571500" indent="-342900" algn="just">
                  <a:spcBef>
                    <a:spcPts val="1800"/>
                  </a:spcBef>
                </a:pPr>
                <a:r>
                  <a:rPr lang="en-US" sz="2400">
                    <a:latin typeface="Chu Van An" panose="02020603050405020304" pitchFamily="18" charset="0"/>
                    <a:ea typeface="Calibri" panose="020F0502020204030204" pitchFamily="34" charset="0"/>
                  </a:rPr>
                  <a:t>Bước 3: Kết luận </a:t>
                </a:r>
                <a14:m>
                  <m:oMath xmlns:m="http://schemas.openxmlformats.org/officeDocument/2006/math">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𝛼</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𝛽</m:t>
                    </m:r>
                    <m:r>
                      <a:rPr lang="en-US" sz="2400" i="1">
                        <a:latin typeface="Cambria Math" panose="02040503050406030204" pitchFamily="18" charset="0"/>
                        <a:ea typeface="Calibri" panose="020F0502020204030204" pitchFamily="34" charset="0"/>
                      </a:rPr>
                      <m:t>)</m:t>
                    </m:r>
                  </m:oMath>
                </a14:m>
                <a:r>
                  <a:rPr lang="en-US" sz="2400">
                    <a:latin typeface="Chu Van An" panose="02020603050405020304" pitchFamily="18" charset="0"/>
                    <a:ea typeface="Calibri" panose="020F0502020204030204" pitchFamily="34" charset="0"/>
                  </a:rPr>
                  <a:t>.</a:t>
                </a:r>
                <a:endParaRPr lang="en-US" sz="2400">
                  <a:latin typeface="Calibri" panose="020F0502020204030204" pitchFamily="34" charset="0"/>
                  <a:ea typeface="Calibri" panose="020F0502020204030204" pitchFamily="34" charset="0"/>
                </a:endParaRPr>
              </a:p>
            </p:txBody>
          </p:sp>
        </mc:Choice>
        <mc:Fallback>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902551" y="1674716"/>
                <a:ext cx="10770414" cy="5024605"/>
              </a:xfrm>
              <a:prstGeom prst="rect">
                <a:avLst/>
              </a:prstGeom>
              <a:blipFill>
                <a:blip r:embed="rId2"/>
                <a:stretch>
                  <a:fillRect l="-1302" t="-1699" r="-905" b="-2306"/>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wipe(up)">
                                      <p:cBhvr>
                                        <p:cTn id="37" dur="5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wipe(up)">
                                      <p:cBhvr>
                                        <p:cTn id="42" dur="500"/>
                                        <p:tgtEl>
                                          <p:spTgt spid="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7">
                                            <p:txEl>
                                              <p:pRg st="7" end="7"/>
                                            </p:txEl>
                                          </p:spTgt>
                                        </p:tgtEl>
                                        <p:attrNameLst>
                                          <p:attrName>style.visibility</p:attrName>
                                        </p:attrNameLst>
                                      </p:cBhvr>
                                      <p:to>
                                        <p:strVal val="visible"/>
                                      </p:to>
                                    </p:set>
                                    <p:animEffect transition="in" filter="wipe(up)">
                                      <p:cBhvr>
                                        <p:cTn id="47" dur="500"/>
                                        <p:tgtEl>
                                          <p:spTgt spid="7">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7">
                                            <p:txEl>
                                              <p:pRg st="8" end="8"/>
                                            </p:txEl>
                                          </p:spTgt>
                                        </p:tgtEl>
                                        <p:attrNameLst>
                                          <p:attrName>style.visibility</p:attrName>
                                        </p:attrNameLst>
                                      </p:cBhvr>
                                      <p:to>
                                        <p:strVal val="visible"/>
                                      </p:to>
                                    </p:set>
                                    <p:animEffect transition="in" filter="wipe(up)">
                                      <p:cBhvr>
                                        <p:cTn id="5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1" name="Content Placeholder 2">
                <a:extLst>
                  <a:ext uri="{FF2B5EF4-FFF2-40B4-BE49-F238E27FC236}">
                    <a16:creationId xmlns:a16="http://schemas.microsoft.com/office/drawing/2014/main" id="{FD2C28DD-3E48-4EEC-B675-E1A08C12382E}"/>
                  </a:ext>
                </a:extLst>
              </p:cNvPr>
              <p:cNvSpPr txBox="1">
                <a:spLocks/>
              </p:cNvSpPr>
              <p:nvPr/>
            </p:nvSpPr>
            <p:spPr>
              <a:xfrm>
                <a:off x="170439" y="1684766"/>
                <a:ext cx="11813836" cy="263401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b="1">
                    <a:solidFill>
                      <a:srgbClr val="0000FF"/>
                    </a:solidFill>
                    <a:ea typeface="Calibri" panose="020F0502020204030204" pitchFamily="34" charset="0"/>
                  </a:rPr>
                  <a:t>: </a:t>
                </a:r>
                <a:r>
                  <a:rPr lang="en-US" sz="2800"/>
                  <a:t>Trong mặt phẳng (P) cho hình bình hành ABCD. Ta dựng các nửa đường thẳng song song với nhau và nằm về một phía đối với (P) lần lượt đi qua các điểm A, B, C, D. Một mặt phẳng (P’) cắt bốn nửa đường thẳng nói trên tại A’, B’, C’, D’. Chứng minh:</a:t>
                </a:r>
              </a:p>
              <a:p>
                <a:pPr lvl="0"/>
                <a:r>
                  <a:rPr lang="en-US" sz="2800"/>
                  <a:t>Tứ giác A’B’C’D’ là hình bình hành.</a:t>
                </a:r>
              </a:p>
              <a:p>
                <a:pPr lvl="0"/>
                <a14:m>
                  <m:oMath xmlns:m="http://schemas.openxmlformats.org/officeDocument/2006/math">
                    <m:r>
                      <a:rPr lang="en-US" sz="2800" i="1"/>
                      <m:t>𝐴𝐴</m:t>
                    </m:r>
                    <m:r>
                      <a:rPr lang="en-US" sz="2800" i="1"/>
                      <m:t>′+</m:t>
                    </m:r>
                    <m:r>
                      <a:rPr lang="en-US" sz="2800" i="1"/>
                      <m:t>𝐶𝐶</m:t>
                    </m:r>
                    <m:r>
                      <a:rPr lang="en-US" sz="2800" i="1"/>
                      <m:t>′=</m:t>
                    </m:r>
                    <m:r>
                      <a:rPr lang="en-US" sz="2800" i="1"/>
                      <m:t>𝐵𝐵</m:t>
                    </m:r>
                    <m:r>
                      <a:rPr lang="en-US" sz="2800" i="1"/>
                      <m:t>′+</m:t>
                    </m:r>
                    <m:r>
                      <a:rPr lang="en-US" sz="2800" i="1"/>
                      <m:t>𝐷𝐷</m:t>
                    </m:r>
                    <m:r>
                      <a:rPr lang="en-US" sz="2800" i="1"/>
                      <m:t>′</m:t>
                    </m:r>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1" name="Content Placeholder 2">
                <a:extLst>
                  <a:ext uri="{FF2B5EF4-FFF2-40B4-BE49-F238E27FC236}">
                    <a16:creationId xmlns:a16="http://schemas.microsoft.com/office/drawing/2014/main" id="{FD2C28DD-3E48-4EEC-B675-E1A08C12382E}"/>
                  </a:ext>
                </a:extLst>
              </p:cNvPr>
              <p:cNvSpPr txBox="1">
                <a:spLocks noRot="1" noChangeAspect="1" noMove="1" noResize="1" noEditPoints="1" noAdjustHandles="1" noChangeArrowheads="1" noChangeShapeType="1" noTextEdit="1"/>
              </p:cNvSpPr>
              <p:nvPr/>
            </p:nvSpPr>
            <p:spPr>
              <a:xfrm>
                <a:off x="170439" y="1684766"/>
                <a:ext cx="11813836" cy="2634016"/>
              </a:xfrm>
              <a:prstGeom prst="rect">
                <a:avLst/>
              </a:prstGeom>
              <a:blipFill>
                <a:blip r:embed="rId2"/>
                <a:stretch>
                  <a:fillRect l="-1134" t="-4839" r="-979" b="-8986"/>
                </a:stretch>
              </a:blipFill>
              <a:ln>
                <a:solidFill>
                  <a:srgbClr val="0000FF"/>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Content Placeholder 2">
                <a:extLst>
                  <a:ext uri="{FF2B5EF4-FFF2-40B4-BE49-F238E27FC236}">
                    <a16:creationId xmlns:a16="http://schemas.microsoft.com/office/drawing/2014/main" id="{138ACBC1-F5E3-443A-B3C2-3D7380C82172}"/>
                  </a:ext>
                </a:extLst>
              </p:cNvPr>
              <p:cNvSpPr txBox="1">
                <a:spLocks/>
              </p:cNvSpPr>
              <p:nvPr/>
            </p:nvSpPr>
            <p:spPr>
              <a:xfrm>
                <a:off x="170439" y="4318781"/>
                <a:ext cx="11813835" cy="245909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a:lnSpc>
                    <a:spcPct val="107000"/>
                  </a:lnSpc>
                  <a:spcBef>
                    <a:spcPts val="0"/>
                  </a:spcBef>
                  <a:spcAft>
                    <a:spcPts val="100"/>
                  </a:spcAft>
                  <a:buNone/>
                  <a:tabLst>
                    <a:tab pos="0" algn="l"/>
                    <a:tab pos="228600" algn="l"/>
                    <a:tab pos="1600200" algn="l"/>
                    <a:tab pos="3200400" algn="l"/>
                    <a:tab pos="4800600" algn="l"/>
                  </a:tabLst>
                </a:pPr>
                <a:r>
                  <a:rPr lang="en-US" b="1">
                    <a:solidFill>
                      <a:srgbClr val="0000FF"/>
                    </a:solidFill>
                  </a:rPr>
                  <a:t>Lời </a:t>
                </a:r>
                <a:r>
                  <a:rPr lang="en-US" sz="2800" b="1">
                    <a:solidFill>
                      <a:srgbClr val="0000FF"/>
                    </a:solidFill>
                  </a:rPr>
                  <a:t>giải </a:t>
                </a:r>
              </a:p>
              <a:p>
                <a:pPr marR="0" lvl="0" algn="just">
                  <a:lnSpc>
                    <a:spcPct val="107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Do đó: </a:t>
                </a:r>
                <a14:m>
                  <m:oMath xmlns:m="http://schemas.openxmlformats.org/officeDocument/2006/math">
                    <m:r>
                      <a:rPr lang="en-US" sz="2800" i="1">
                        <a:latin typeface="Cambria Math" panose="02040503050406030204" pitchFamily="18" charset="0"/>
                        <a:ea typeface="Calibri" panose="020F0502020204030204" pitchFamily="34" charset="0"/>
                      </a:rPr>
                      <m:t>𝐴𝐴</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𝐶𝐶</m:t>
                    </m:r>
                    <m:r>
                      <a:rPr lang="en-US" sz="2800" i="1">
                        <a:latin typeface="Cambria Math" panose="02040503050406030204" pitchFamily="18" charset="0"/>
                        <a:ea typeface="Calibri" panose="020F0502020204030204" pitchFamily="34" charset="0"/>
                      </a:rPr>
                      <m:t>′=2</m:t>
                    </m:r>
                    <m:r>
                      <a:rPr lang="en-US" sz="2800" i="1">
                        <a:latin typeface="Cambria Math" panose="02040503050406030204" pitchFamily="18" charset="0"/>
                        <a:ea typeface="Calibri" panose="020F0502020204030204" pitchFamily="34" charset="0"/>
                      </a:rPr>
                      <m:t>𝑂𝑂</m:t>
                    </m:r>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và </a:t>
                </a:r>
                <a14:m>
                  <m:oMath xmlns:m="http://schemas.openxmlformats.org/officeDocument/2006/math">
                    <m:r>
                      <a:rPr lang="en-US" sz="2800" i="1">
                        <a:latin typeface="Cambria Math" panose="02040503050406030204" pitchFamily="18" charset="0"/>
                        <a:ea typeface="Calibri" panose="020F0502020204030204" pitchFamily="34" charset="0"/>
                      </a:rPr>
                      <m:t>𝐵𝐵</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𝐷𝐷</m:t>
                    </m:r>
                    <m:r>
                      <a:rPr lang="en-US" sz="2800" i="1">
                        <a:latin typeface="Cambria Math" panose="02040503050406030204" pitchFamily="18" charset="0"/>
                        <a:ea typeface="Calibri" panose="020F0502020204030204" pitchFamily="34" charset="0"/>
                      </a:rPr>
                      <m:t>′=2</m:t>
                    </m:r>
                    <m:r>
                      <a:rPr lang="en-US" sz="2800" i="1">
                        <a:latin typeface="Cambria Math" panose="02040503050406030204" pitchFamily="18" charset="0"/>
                        <a:ea typeface="Calibri" panose="020F0502020204030204" pitchFamily="34" charset="0"/>
                      </a:rPr>
                      <m:t>𝑂𝑂</m:t>
                    </m:r>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a:t>
                </a:r>
              </a:p>
              <a:p>
                <a:pPr marR="0" lvl="0" algn="just">
                  <a:lnSpc>
                    <a:spcPct val="107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Vậy </a:t>
                </a:r>
                <a14:m>
                  <m:oMath xmlns:m="http://schemas.openxmlformats.org/officeDocument/2006/math">
                    <m:r>
                      <a:rPr lang="en-US" sz="2800" i="1">
                        <a:latin typeface="Cambria Math" panose="02040503050406030204" pitchFamily="18" charset="0"/>
                        <a:ea typeface="Calibri" panose="020F0502020204030204" pitchFamily="34" charset="0"/>
                      </a:rPr>
                      <m:t>𝐴𝐴</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𝐶𝐶</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𝐵𝐵</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𝐷𝐷</m:t>
                    </m:r>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a:t>
                </a:r>
                <a:endParaRPr lang="en-US" sz="2800">
                  <a:latin typeface="Calibri" panose="020F0502020204030204" pitchFamily="34" charset="0"/>
                  <a:ea typeface="Calibri" panose="020F0502020204030204" pitchFamily="34" charset="0"/>
                </a:endParaRPr>
              </a:p>
            </p:txBody>
          </p:sp>
        </mc:Choice>
        <mc:Fallback>
          <p:sp>
            <p:nvSpPr>
              <p:cNvPr id="12" name="Content Placeholder 2">
                <a:extLst>
                  <a:ext uri="{FF2B5EF4-FFF2-40B4-BE49-F238E27FC236}">
                    <a16:creationId xmlns:a16="http://schemas.microsoft.com/office/drawing/2014/main" id="{138ACBC1-F5E3-443A-B3C2-3D7380C82172}"/>
                  </a:ext>
                </a:extLst>
              </p:cNvPr>
              <p:cNvSpPr txBox="1">
                <a:spLocks noRot="1" noChangeAspect="1" noMove="1" noResize="1" noEditPoints="1" noAdjustHandles="1" noChangeArrowheads="1" noChangeShapeType="1" noTextEdit="1"/>
              </p:cNvSpPr>
              <p:nvPr/>
            </p:nvSpPr>
            <p:spPr>
              <a:xfrm>
                <a:off x="170439" y="4318781"/>
                <a:ext cx="11813835" cy="2459090"/>
              </a:xfrm>
              <a:prstGeom prst="rect">
                <a:avLst/>
              </a:prstGeom>
              <a:blipFill>
                <a:blip r:embed="rId3"/>
                <a:stretch>
                  <a:fillRect l="-1342" t="-346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3353498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8C10F690-263D-4C0D-A855-D9ECDA175252}"/>
                  </a:ext>
                </a:extLst>
              </p:cNvPr>
              <p:cNvSpPr txBox="1">
                <a:spLocks/>
              </p:cNvSpPr>
              <p:nvPr/>
            </p:nvSpPr>
            <p:spPr>
              <a:xfrm>
                <a:off x="189082" y="1491213"/>
                <a:ext cx="11813836" cy="193778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b="1">
                    <a:solidFill>
                      <a:srgbClr val="0000FF"/>
                    </a:solidFill>
                    <a:ea typeface="Calibri" panose="020F0502020204030204" pitchFamily="34" charset="0"/>
                  </a:rPr>
                  <a:t>: </a:t>
                </a:r>
                <a:r>
                  <a:rPr lang="en-US" sz="2800"/>
                  <a:t>Cho tứ diện ABCD và M, N lần lượt là trung điểm của AB, CD. Mặt phẳng </a:t>
                </a:r>
                <a14:m>
                  <m:oMath xmlns:m="http://schemas.openxmlformats.org/officeDocument/2006/math">
                    <m:d>
                      <m:dPr>
                        <m:ctrlPr>
                          <a:rPr lang="en-US" sz="2800" i="1"/>
                        </m:ctrlPr>
                      </m:dPr>
                      <m:e>
                        <m:r>
                          <a:rPr lang="en-US" sz="2800" i="1"/>
                          <m:t>𝛼</m:t>
                        </m:r>
                      </m:e>
                    </m:d>
                  </m:oMath>
                </a14:m>
                <a:r>
                  <a:rPr lang="en-US" sz="2800"/>
                  <a:t> chứa MN cắt các cạnh AD và BC lần lượt là P và Q.</a:t>
                </a:r>
              </a:p>
              <a:p>
                <a:pPr lvl="0"/>
                <a:r>
                  <a:rPr lang="en-US" sz="2800"/>
                  <a:t>Cho trước điểm P, hãy nói cách dựng điểm Q.</a:t>
                </a:r>
              </a:p>
              <a:p>
                <a:pPr lvl="0"/>
                <a:r>
                  <a:rPr lang="en-US" sz="2800"/>
                  <a:t>Gọi K là giao điểm của MN và PQ. Chứng minh rằng </a:t>
                </a:r>
                <a14:m>
                  <m:oMath xmlns:m="http://schemas.openxmlformats.org/officeDocument/2006/math">
                    <m:r>
                      <a:rPr lang="en-US" sz="2800" i="1"/>
                      <m:t>𝐾𝑃</m:t>
                    </m:r>
                    <m:r>
                      <a:rPr lang="en-US" sz="2800" i="1"/>
                      <m:t>=</m:t>
                    </m:r>
                    <m:r>
                      <a:rPr lang="en-US" sz="2800" i="1"/>
                      <m:t>𝐾𝑄</m:t>
                    </m:r>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8C10F690-263D-4C0D-A855-D9ECDA175252}"/>
                  </a:ext>
                </a:extLst>
              </p:cNvPr>
              <p:cNvSpPr txBox="1">
                <a:spLocks noRot="1" noChangeAspect="1" noMove="1" noResize="1" noEditPoints="1" noAdjustHandles="1" noChangeArrowheads="1" noChangeShapeType="1" noTextEdit="1"/>
              </p:cNvSpPr>
              <p:nvPr/>
            </p:nvSpPr>
            <p:spPr>
              <a:xfrm>
                <a:off x="189082" y="1491213"/>
                <a:ext cx="11813836" cy="1937787"/>
              </a:xfrm>
              <a:prstGeom prst="rect">
                <a:avLst/>
              </a:prstGeom>
              <a:blipFill>
                <a:blip r:embed="rId2"/>
                <a:stretch>
                  <a:fillRect l="-1134" t="-6563" r="-1392" b="-8438"/>
                </a:stretch>
              </a:blipFill>
              <a:ln>
                <a:solidFill>
                  <a:srgbClr val="0000FF"/>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Content Placeholder 2">
                <a:extLst>
                  <a:ext uri="{FF2B5EF4-FFF2-40B4-BE49-F238E27FC236}">
                    <a16:creationId xmlns:a16="http://schemas.microsoft.com/office/drawing/2014/main" id="{752F08EE-DF8C-4273-B14A-C656043CD102}"/>
                  </a:ext>
                </a:extLst>
              </p:cNvPr>
              <p:cNvSpPr txBox="1">
                <a:spLocks/>
              </p:cNvSpPr>
              <p:nvPr/>
            </p:nvSpPr>
            <p:spPr>
              <a:xfrm>
                <a:off x="189082" y="3429000"/>
                <a:ext cx="11813836" cy="289224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2800" b="1">
                    <a:solidFill>
                      <a:srgbClr val="0000FF"/>
                    </a:solidFill>
                  </a:rPr>
                  <a:t>Lời giải</a:t>
                </a:r>
              </a:p>
              <a:p>
                <a:pPr lvl="0"/>
                <a:r>
                  <a:rPr lang="en-US"/>
                  <a:t>Ta có </a:t>
                </a:r>
                <a14:m>
                  <m:oMath xmlns:m="http://schemas.openxmlformats.org/officeDocument/2006/math">
                    <m:d>
                      <m:dPr>
                        <m:ctrlPr>
                          <a:rPr lang="en-US" i="1"/>
                        </m:ctrlPr>
                      </m:dPr>
                      <m:e>
                        <m:r>
                          <a:rPr lang="en-US" i="1"/>
                          <m:t>𝛼</m:t>
                        </m:r>
                      </m:e>
                    </m:d>
                  </m:oMath>
                </a14:m>
                <a:r>
                  <a:rPr lang="en-US"/>
                  <a:t> là mp(MNP).</a:t>
                </a:r>
              </a:p>
              <a:p>
                <a:r>
                  <a:rPr lang="en-US"/>
                  <a:t>Trong mp(ABD): MP cắt BD tại E.</a:t>
                </a:r>
              </a:p>
              <a:p>
                <a:r>
                  <a:rPr lang="en-US"/>
                  <a:t>Trong mp(BCD): EN cắt BC tại Q.</a:t>
                </a:r>
              </a:p>
              <a:p>
                <a:r>
                  <a:rPr lang="en-US"/>
                  <a:t>Vậy </a:t>
                </a:r>
                <a14:m>
                  <m:oMath xmlns:m="http://schemas.openxmlformats.org/officeDocument/2006/math">
                    <m:d>
                      <m:dPr>
                        <m:ctrlPr>
                          <a:rPr lang="en-US" i="1"/>
                        </m:ctrlPr>
                      </m:dPr>
                      <m:e>
                        <m:r>
                          <a:rPr lang="en-US" i="1"/>
                          <m:t>𝛼</m:t>
                        </m:r>
                      </m:e>
                    </m:d>
                  </m:oMath>
                </a14:m>
                <a:r>
                  <a:rPr lang="en-US"/>
                  <a:t> chính là mp(MPNQ). Q là điểm cần tìm.</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4" name="Content Placeholder 2">
                <a:extLst>
                  <a:ext uri="{FF2B5EF4-FFF2-40B4-BE49-F238E27FC236}">
                    <a16:creationId xmlns:a16="http://schemas.microsoft.com/office/drawing/2014/main" id="{752F08EE-DF8C-4273-B14A-C656043CD102}"/>
                  </a:ext>
                </a:extLst>
              </p:cNvPr>
              <p:cNvSpPr txBox="1">
                <a:spLocks noRot="1" noChangeAspect="1" noMove="1" noResize="1" noEditPoints="1" noAdjustHandles="1" noChangeArrowheads="1" noChangeShapeType="1" noTextEdit="1"/>
              </p:cNvSpPr>
              <p:nvPr/>
            </p:nvSpPr>
            <p:spPr>
              <a:xfrm>
                <a:off x="189082" y="3429000"/>
                <a:ext cx="11813836" cy="2892241"/>
              </a:xfrm>
              <a:prstGeom prst="rect">
                <a:avLst/>
              </a:prstGeom>
              <a:blipFill>
                <a:blip r:embed="rId3"/>
                <a:stretch>
                  <a:fillRect l="-1187" t="-3797" b="-1477"/>
                </a:stretch>
              </a:blipFill>
              <a:ln>
                <a:no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91412BC6-FAF6-4C4E-973F-579EB6E6F7FD}"/>
              </a:ext>
            </a:extLst>
          </p:cNvPr>
          <p:cNvPicPr>
            <a:picLocks noChangeAspect="1"/>
          </p:cNvPicPr>
          <p:nvPr/>
        </p:nvPicPr>
        <p:blipFill>
          <a:blip r:embed="rId4">
            <a:clrChange>
              <a:clrFrom>
                <a:srgbClr val="404040">
                  <a:alpha val="49804"/>
                </a:srgbClr>
              </a:clrFrom>
              <a:clrTo>
                <a:srgbClr val="404040">
                  <a:alpha val="0"/>
                </a:srgbClr>
              </a:clrTo>
            </a:clrChange>
          </a:blip>
          <a:stretch>
            <a:fillRect/>
          </a:stretch>
        </p:blipFill>
        <p:spPr>
          <a:xfrm>
            <a:off x="8771590" y="3732020"/>
            <a:ext cx="3100246" cy="2781321"/>
          </a:xfrm>
          <a:prstGeom prst="rect">
            <a:avLst/>
          </a:prstGeom>
        </p:spPr>
      </p:pic>
    </p:spTree>
    <p:extLst>
      <p:ext uri="{BB962C8B-B14F-4D97-AF65-F5344CB8AC3E}">
        <p14:creationId xmlns:p14="http://schemas.microsoft.com/office/powerpoint/2010/main" val="7231392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up)">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xEl>
                                              <p:pRg st="1" end="1"/>
                                            </p:txEl>
                                          </p:spTgt>
                                        </p:tgtEl>
                                        <p:attrNameLst>
                                          <p:attrName>style.visibility</p:attrName>
                                        </p:attrNameLst>
                                      </p:cBhvr>
                                      <p:to>
                                        <p:strVal val="visible"/>
                                      </p:to>
                                    </p:set>
                                    <p:animEffect transition="in" filter="wipe(up)">
                                      <p:cBhvr>
                                        <p:cTn id="22" dur="500"/>
                                        <p:tgtEl>
                                          <p:spTgt spid="1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4">
                                            <p:txEl>
                                              <p:pRg st="2" end="2"/>
                                            </p:txEl>
                                          </p:spTgt>
                                        </p:tgtEl>
                                        <p:attrNameLst>
                                          <p:attrName>style.visibility</p:attrName>
                                        </p:attrNameLst>
                                      </p:cBhvr>
                                      <p:to>
                                        <p:strVal val="visible"/>
                                      </p:to>
                                    </p:set>
                                    <p:animEffect transition="in" filter="wipe(up)">
                                      <p:cBhvr>
                                        <p:cTn id="27" dur="500"/>
                                        <p:tgtEl>
                                          <p:spTgt spid="1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4">
                                            <p:txEl>
                                              <p:pRg st="3" end="3"/>
                                            </p:txEl>
                                          </p:spTgt>
                                        </p:tgtEl>
                                        <p:attrNameLst>
                                          <p:attrName>style.visibility</p:attrName>
                                        </p:attrNameLst>
                                      </p:cBhvr>
                                      <p:to>
                                        <p:strVal val="visible"/>
                                      </p:to>
                                    </p:set>
                                    <p:animEffect transition="in" filter="wipe(up)">
                                      <p:cBhvr>
                                        <p:cTn id="32" dur="500"/>
                                        <p:tgtEl>
                                          <p:spTgt spid="1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
                                            <p:txEl>
                                              <p:pRg st="4" end="4"/>
                                            </p:txEl>
                                          </p:spTgt>
                                        </p:tgtEl>
                                        <p:attrNameLst>
                                          <p:attrName>style.visibility</p:attrName>
                                        </p:attrNameLst>
                                      </p:cBhvr>
                                      <p:to>
                                        <p:strVal val="visible"/>
                                      </p:to>
                                    </p:set>
                                    <p:animEffect transition="in" filter="wipe(up)">
                                      <p:cBhvr>
                                        <p:cTn id="37" dur="500"/>
                                        <p:tgtEl>
                                          <p:spTgt spid="1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8C10F690-263D-4C0D-A855-D9ECDA175252}"/>
                  </a:ext>
                </a:extLst>
              </p:cNvPr>
              <p:cNvSpPr txBox="1">
                <a:spLocks/>
              </p:cNvSpPr>
              <p:nvPr/>
            </p:nvSpPr>
            <p:spPr>
              <a:xfrm>
                <a:off x="189082" y="1491213"/>
                <a:ext cx="11813836" cy="193778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b="1">
                    <a:solidFill>
                      <a:srgbClr val="0000FF"/>
                    </a:solidFill>
                    <a:ea typeface="Calibri" panose="020F0502020204030204" pitchFamily="34" charset="0"/>
                  </a:rPr>
                  <a:t>: </a:t>
                </a:r>
                <a:r>
                  <a:rPr lang="en-US" sz="2800"/>
                  <a:t>Cho tứ diện ABCD và M, N lần lượt là trung điểm của AB, CD. Mặt phẳng </a:t>
                </a:r>
                <a14:m>
                  <m:oMath xmlns:m="http://schemas.openxmlformats.org/officeDocument/2006/math">
                    <m:d>
                      <m:dPr>
                        <m:ctrlPr>
                          <a:rPr lang="en-US" sz="2800" i="1"/>
                        </m:ctrlPr>
                      </m:dPr>
                      <m:e>
                        <m:r>
                          <a:rPr lang="en-US" sz="2800" i="1"/>
                          <m:t>𝛼</m:t>
                        </m:r>
                      </m:e>
                    </m:d>
                  </m:oMath>
                </a14:m>
                <a:r>
                  <a:rPr lang="en-US" sz="2800"/>
                  <a:t> chứa MN cắt các cạnh AD và BC lần lượt là P và Q.</a:t>
                </a:r>
              </a:p>
              <a:p>
                <a:pPr lvl="0"/>
                <a:r>
                  <a:rPr lang="en-US" sz="2800"/>
                  <a:t>Cho trước điểm P, hãy nói cách dựng điểm Q.</a:t>
                </a:r>
              </a:p>
              <a:p>
                <a:pPr lvl="0"/>
                <a:r>
                  <a:rPr lang="en-US" sz="2800"/>
                  <a:t>Gọi K là giao điểm của MN và PQ. Chứng minh rằng </a:t>
                </a:r>
                <a14:m>
                  <m:oMath xmlns:m="http://schemas.openxmlformats.org/officeDocument/2006/math">
                    <m:r>
                      <a:rPr lang="en-US" sz="2800" i="1"/>
                      <m:t>𝐾𝑃</m:t>
                    </m:r>
                    <m:r>
                      <a:rPr lang="en-US" sz="2800" i="1"/>
                      <m:t>=</m:t>
                    </m:r>
                    <m:r>
                      <a:rPr lang="en-US" sz="2800" i="1"/>
                      <m:t>𝐾𝑄</m:t>
                    </m:r>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8C10F690-263D-4C0D-A855-D9ECDA175252}"/>
                  </a:ext>
                </a:extLst>
              </p:cNvPr>
              <p:cNvSpPr txBox="1">
                <a:spLocks noRot="1" noChangeAspect="1" noMove="1" noResize="1" noEditPoints="1" noAdjustHandles="1" noChangeArrowheads="1" noChangeShapeType="1" noTextEdit="1"/>
              </p:cNvSpPr>
              <p:nvPr/>
            </p:nvSpPr>
            <p:spPr>
              <a:xfrm>
                <a:off x="189082" y="1491213"/>
                <a:ext cx="11813836" cy="1937787"/>
              </a:xfrm>
              <a:prstGeom prst="rect">
                <a:avLst/>
              </a:prstGeom>
              <a:blipFill>
                <a:blip r:embed="rId2"/>
                <a:stretch>
                  <a:fillRect l="-1134" t="-6563" r="-1392" b="-8438"/>
                </a:stretch>
              </a:blipFill>
              <a:ln>
                <a:solidFill>
                  <a:srgbClr val="0000FF"/>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Content Placeholder 2">
                <a:extLst>
                  <a:ext uri="{FF2B5EF4-FFF2-40B4-BE49-F238E27FC236}">
                    <a16:creationId xmlns:a16="http://schemas.microsoft.com/office/drawing/2014/main" id="{752F08EE-DF8C-4273-B14A-C656043CD102}"/>
                  </a:ext>
                </a:extLst>
              </p:cNvPr>
              <p:cNvSpPr txBox="1">
                <a:spLocks/>
              </p:cNvSpPr>
              <p:nvPr/>
            </p:nvSpPr>
            <p:spPr>
              <a:xfrm>
                <a:off x="189082" y="3429000"/>
                <a:ext cx="11813836" cy="289224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a:lnSpc>
                    <a:spcPct val="107000"/>
                  </a:lnSpc>
                  <a:spcBef>
                    <a:spcPts val="0"/>
                  </a:spcBef>
                  <a:spcAft>
                    <a:spcPts val="100"/>
                  </a:spcAft>
                  <a:buNone/>
                  <a:tabLst>
                    <a:tab pos="0" algn="l"/>
                    <a:tab pos="228600" algn="l"/>
                    <a:tab pos="1600200" algn="l"/>
                    <a:tab pos="3200400" algn="l"/>
                    <a:tab pos="4800600" algn="l"/>
                  </a:tabLst>
                </a:pPr>
                <a:r>
                  <a:rPr lang="en-US" sz="2800" b="1">
                    <a:solidFill>
                      <a:srgbClr val="0000FF"/>
                    </a:solidFill>
                  </a:rPr>
                  <a:t>Lời giải</a:t>
                </a:r>
              </a:p>
              <a:p>
                <a:pPr marR="0" lvl="0" algn="just">
                  <a:lnSpc>
                    <a:spcPct val="107000"/>
                  </a:lnSpc>
                  <a:spcBef>
                    <a:spcPts val="0"/>
                  </a:spcBef>
                  <a:spcAft>
                    <a:spcPts val="100"/>
                  </a:spcAft>
                  <a:tabLst>
                    <a:tab pos="0" algn="l"/>
                    <a:tab pos="228600" algn="l"/>
                    <a:tab pos="1600200" algn="l"/>
                    <a:tab pos="3200400" algn="l"/>
                    <a:tab pos="4800600" algn="l"/>
                  </a:tabLst>
                </a:pPr>
                <a:r>
                  <a:rPr lang="en-US" sz="2800">
                    <a:ea typeface="Times New Roman" panose="02020603050405020304" pitchFamily="18" charset="0"/>
                  </a:rPr>
                  <a:t>Trên hai đường thẳng chéo nhau AB  và CD </a:t>
                </a:r>
              </a:p>
              <a:p>
                <a:pPr marR="0" lvl="0" algn="just">
                  <a:lnSpc>
                    <a:spcPct val="107000"/>
                  </a:lnSpc>
                  <a:spcBef>
                    <a:spcPts val="0"/>
                  </a:spcBef>
                  <a:spcAft>
                    <a:spcPts val="100"/>
                  </a:spcAft>
                  <a:tabLst>
                    <a:tab pos="0" algn="l"/>
                    <a:tab pos="228600" algn="l"/>
                    <a:tab pos="1600200" algn="l"/>
                    <a:tab pos="3200400" algn="l"/>
                    <a:tab pos="4800600" algn="l"/>
                  </a:tabLst>
                </a:pPr>
                <a:r>
                  <a:rPr lang="en-US" sz="2800">
                    <a:ea typeface="Times New Roman" panose="02020603050405020304" pitchFamily="18" charset="0"/>
                  </a:rPr>
                  <a:t>lần lượt có các điểm A, M, B và C, N, D định ra các tỉ số bằng nhau:</a:t>
                </a:r>
                <a:endParaRPr lang="en-US" sz="2400">
                  <a:latin typeface="Calibri" panose="020F0502020204030204" pitchFamily="34" charset="0"/>
                  <a:ea typeface="Calibri" panose="020F0502020204030204" pitchFamily="34" charset="0"/>
                </a:endParaRPr>
              </a:p>
              <a:p>
                <a:pPr marL="0" marR="0">
                  <a:lnSpc>
                    <a:spcPct val="107000"/>
                  </a:lnSpc>
                  <a:spcBef>
                    <a:spcPts val="0"/>
                  </a:spcBef>
                  <a:spcAft>
                    <a:spcPts val="100"/>
                  </a:spcAft>
                  <a:tabLst>
                    <a:tab pos="0" algn="l"/>
                    <a:tab pos="228600" algn="l"/>
                    <a:tab pos="1600200" algn="l"/>
                    <a:tab pos="3200400" algn="l"/>
                    <a:tab pos="4800600" algn="l"/>
                  </a:tabLst>
                </a:pPr>
                <a14:m>
                  <m:oMath xmlns:m="http://schemas.openxmlformats.org/officeDocument/2006/math">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𝑀𝐴</m:t>
                        </m:r>
                      </m:num>
                      <m:den>
                        <m:r>
                          <a:rPr lang="en-US" sz="2800" i="1">
                            <a:latin typeface="Cambria Math" panose="02040503050406030204" pitchFamily="18" charset="0"/>
                            <a:ea typeface="Calibri" panose="020F0502020204030204" pitchFamily="34" charset="0"/>
                          </a:rPr>
                          <m:t>𝑀𝐵</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𝑁𝐷</m:t>
                        </m:r>
                      </m:num>
                      <m:den>
                        <m:r>
                          <a:rPr lang="en-US" sz="2800" i="1">
                            <a:latin typeface="Cambria Math" panose="02040503050406030204" pitchFamily="18" charset="0"/>
                            <a:ea typeface="Calibri" panose="020F0502020204030204" pitchFamily="34" charset="0"/>
                          </a:rPr>
                          <m:t>𝑁𝐶</m:t>
                        </m:r>
                      </m:den>
                    </m:f>
                    <m:r>
                      <a:rPr lang="en-US" sz="2800" i="1">
                        <a:latin typeface="Cambria Math" panose="02040503050406030204" pitchFamily="18" charset="0"/>
                        <a:ea typeface="Calibri" panose="020F0502020204030204" pitchFamily="34" charset="0"/>
                      </a:rPr>
                      <m:t>=1</m:t>
                    </m:r>
                  </m:oMath>
                </a14:m>
                <a:r>
                  <a:rPr lang="en-US" sz="2800">
                    <a:ea typeface="Calibri" panose="020F0502020204030204" pitchFamily="34" charset="0"/>
                  </a:rPr>
                  <a:t>.</a:t>
                </a:r>
                <a:endParaRPr lang="en-US" sz="2400">
                  <a:latin typeface="Calibri" panose="020F0502020204030204" pitchFamily="34" charset="0"/>
                  <a:ea typeface="Calibri" panose="020F0502020204030204" pitchFamily="34" charset="0"/>
                </a:endParaRPr>
              </a:p>
              <a:p>
                <a:r>
                  <a:rPr lang="en-US" sz="2800">
                    <a:ea typeface="Calibri" panose="020F0502020204030204" pitchFamily="34" charset="0"/>
                  </a:rPr>
                  <a:t>Theo định lí Thales ta suy ra AD, MN, BC nằm trên ba mặt phẳng song song.</a:t>
                </a: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4" name="Content Placeholder 2">
                <a:extLst>
                  <a:ext uri="{FF2B5EF4-FFF2-40B4-BE49-F238E27FC236}">
                    <a16:creationId xmlns:a16="http://schemas.microsoft.com/office/drawing/2014/main" id="{752F08EE-DF8C-4273-B14A-C656043CD102}"/>
                  </a:ext>
                </a:extLst>
              </p:cNvPr>
              <p:cNvSpPr txBox="1">
                <a:spLocks noRot="1" noChangeAspect="1" noMove="1" noResize="1" noEditPoints="1" noAdjustHandles="1" noChangeArrowheads="1" noChangeShapeType="1" noTextEdit="1"/>
              </p:cNvSpPr>
              <p:nvPr/>
            </p:nvSpPr>
            <p:spPr>
              <a:xfrm>
                <a:off x="189082" y="3429000"/>
                <a:ext cx="11813836" cy="2892241"/>
              </a:xfrm>
              <a:prstGeom prst="rect">
                <a:avLst/>
              </a:prstGeom>
              <a:blipFill>
                <a:blip r:embed="rId3"/>
                <a:stretch>
                  <a:fillRect l="-1032" t="-232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3355441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up)">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xEl>
                                              <p:pRg st="1" end="1"/>
                                            </p:txEl>
                                          </p:spTgt>
                                        </p:tgtEl>
                                        <p:attrNameLst>
                                          <p:attrName>style.visibility</p:attrName>
                                        </p:attrNameLst>
                                      </p:cBhvr>
                                      <p:to>
                                        <p:strVal val="visible"/>
                                      </p:to>
                                    </p:set>
                                    <p:animEffect transition="in" filter="wipe(up)">
                                      <p:cBhvr>
                                        <p:cTn id="22" dur="500"/>
                                        <p:tgtEl>
                                          <p:spTgt spid="1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4">
                                            <p:txEl>
                                              <p:pRg st="2" end="2"/>
                                            </p:txEl>
                                          </p:spTgt>
                                        </p:tgtEl>
                                        <p:attrNameLst>
                                          <p:attrName>style.visibility</p:attrName>
                                        </p:attrNameLst>
                                      </p:cBhvr>
                                      <p:to>
                                        <p:strVal val="visible"/>
                                      </p:to>
                                    </p:set>
                                    <p:animEffect transition="in" filter="wipe(up)">
                                      <p:cBhvr>
                                        <p:cTn id="27" dur="500"/>
                                        <p:tgtEl>
                                          <p:spTgt spid="1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4">
                                            <p:txEl>
                                              <p:pRg st="3" end="3"/>
                                            </p:txEl>
                                          </p:spTgt>
                                        </p:tgtEl>
                                        <p:attrNameLst>
                                          <p:attrName>style.visibility</p:attrName>
                                        </p:attrNameLst>
                                      </p:cBhvr>
                                      <p:to>
                                        <p:strVal val="visible"/>
                                      </p:to>
                                    </p:set>
                                    <p:animEffect transition="in" filter="wipe(up)">
                                      <p:cBhvr>
                                        <p:cTn id="32" dur="500"/>
                                        <p:tgtEl>
                                          <p:spTgt spid="1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
                                            <p:txEl>
                                              <p:pRg st="4" end="4"/>
                                            </p:txEl>
                                          </p:spTgt>
                                        </p:tgtEl>
                                        <p:attrNameLst>
                                          <p:attrName>style.visibility</p:attrName>
                                        </p:attrNameLst>
                                      </p:cBhvr>
                                      <p:to>
                                        <p:strVal val="visible"/>
                                      </p:to>
                                    </p:set>
                                    <p:animEffect transition="in" filter="wipe(up)">
                                      <p:cBhvr>
                                        <p:cTn id="37"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8C10F690-263D-4C0D-A855-D9ECDA175252}"/>
                  </a:ext>
                </a:extLst>
              </p:cNvPr>
              <p:cNvSpPr txBox="1">
                <a:spLocks/>
              </p:cNvSpPr>
              <p:nvPr/>
            </p:nvSpPr>
            <p:spPr>
              <a:xfrm>
                <a:off x="189082" y="1491213"/>
                <a:ext cx="11813836" cy="193778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b="1">
                    <a:solidFill>
                      <a:srgbClr val="0000FF"/>
                    </a:solidFill>
                    <a:ea typeface="Calibri" panose="020F0502020204030204" pitchFamily="34" charset="0"/>
                  </a:rPr>
                  <a:t>: </a:t>
                </a:r>
                <a:r>
                  <a:rPr lang="en-US" sz="2800"/>
                  <a:t>Cho tứ diện ABCD và M, N lần lượt là trung điểm của AB, CD. Mặt phẳng </a:t>
                </a:r>
                <a14:m>
                  <m:oMath xmlns:m="http://schemas.openxmlformats.org/officeDocument/2006/math">
                    <m:d>
                      <m:dPr>
                        <m:ctrlPr>
                          <a:rPr lang="en-US" sz="2800" i="1"/>
                        </m:ctrlPr>
                      </m:dPr>
                      <m:e>
                        <m:r>
                          <a:rPr lang="en-US" sz="2800" i="1"/>
                          <m:t>𝛼</m:t>
                        </m:r>
                      </m:e>
                    </m:d>
                  </m:oMath>
                </a14:m>
                <a:r>
                  <a:rPr lang="en-US" sz="2800"/>
                  <a:t> chứa MN cắt các cạnh AD và BC lần lượt là P và Q.</a:t>
                </a:r>
              </a:p>
              <a:p>
                <a:pPr lvl="0"/>
                <a:r>
                  <a:rPr lang="en-US" sz="2800"/>
                  <a:t>Cho trước điểm P, hãy nói cách dựng điểm Q.</a:t>
                </a:r>
              </a:p>
              <a:p>
                <a:pPr lvl="0"/>
                <a:r>
                  <a:rPr lang="en-US" sz="2800"/>
                  <a:t>Gọi K là giao điểm của MN và PQ. Chứng minh rằng </a:t>
                </a:r>
                <a14:m>
                  <m:oMath xmlns:m="http://schemas.openxmlformats.org/officeDocument/2006/math">
                    <m:r>
                      <a:rPr lang="en-US" sz="2800" i="1"/>
                      <m:t>𝐾𝑃</m:t>
                    </m:r>
                    <m:r>
                      <a:rPr lang="en-US" sz="2800" i="1"/>
                      <m:t>=</m:t>
                    </m:r>
                    <m:r>
                      <a:rPr lang="en-US" sz="2800" i="1"/>
                      <m:t>𝐾𝑄</m:t>
                    </m:r>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8C10F690-263D-4C0D-A855-D9ECDA175252}"/>
                  </a:ext>
                </a:extLst>
              </p:cNvPr>
              <p:cNvSpPr txBox="1">
                <a:spLocks noRot="1" noChangeAspect="1" noMove="1" noResize="1" noEditPoints="1" noAdjustHandles="1" noChangeArrowheads="1" noChangeShapeType="1" noTextEdit="1"/>
              </p:cNvSpPr>
              <p:nvPr/>
            </p:nvSpPr>
            <p:spPr>
              <a:xfrm>
                <a:off x="189082" y="1491213"/>
                <a:ext cx="11813836" cy="1937787"/>
              </a:xfrm>
              <a:prstGeom prst="rect">
                <a:avLst/>
              </a:prstGeom>
              <a:blipFill>
                <a:blip r:embed="rId2"/>
                <a:stretch>
                  <a:fillRect l="-1134" t="-6563" r="-1392" b="-8438"/>
                </a:stretch>
              </a:blipFill>
              <a:ln>
                <a:solidFill>
                  <a:srgbClr val="0000FF"/>
                </a:solid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Content Placeholder 2">
                <a:extLst>
                  <a:ext uri="{FF2B5EF4-FFF2-40B4-BE49-F238E27FC236}">
                    <a16:creationId xmlns:a16="http://schemas.microsoft.com/office/drawing/2014/main" id="{752F08EE-DF8C-4273-B14A-C656043CD102}"/>
                  </a:ext>
                </a:extLst>
              </p:cNvPr>
              <p:cNvSpPr txBox="1">
                <a:spLocks/>
              </p:cNvSpPr>
              <p:nvPr/>
            </p:nvSpPr>
            <p:spPr>
              <a:xfrm>
                <a:off x="189082" y="3429000"/>
                <a:ext cx="11813836" cy="289224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a:solidFill>
                      <a:srgbClr val="0000FF"/>
                    </a:solidFill>
                  </a:rPr>
                  <a:t>Lời giải</a:t>
                </a:r>
              </a:p>
              <a:p>
                <a:r>
                  <a:rPr lang="en-US"/>
                  <a:t>Mà PQ là cát tuyến cắt ba mặt phẳng song song </a:t>
                </a:r>
              </a:p>
              <a:p>
                <a:r>
                  <a:rPr lang="en-US"/>
                  <a:t>lần lượt tại P, K, Q nên: </a:t>
                </a:r>
                <a14:m>
                  <m:oMath xmlns:m="http://schemas.openxmlformats.org/officeDocument/2006/math">
                    <m:f>
                      <m:fPr>
                        <m:ctrlPr>
                          <a:rPr lang="en-US" i="1"/>
                        </m:ctrlPr>
                      </m:fPr>
                      <m:num>
                        <m:r>
                          <a:rPr lang="en-US" i="1"/>
                          <m:t>𝐾𝑃</m:t>
                        </m:r>
                      </m:num>
                      <m:den>
                        <m:r>
                          <a:rPr lang="en-US" i="1"/>
                          <m:t>𝐾𝑄</m:t>
                        </m:r>
                      </m:den>
                    </m:f>
                    <m:r>
                      <a:rPr lang="en-US" i="1"/>
                      <m:t>=</m:t>
                    </m:r>
                    <m:f>
                      <m:fPr>
                        <m:ctrlPr>
                          <a:rPr lang="en-US" i="1"/>
                        </m:ctrlPr>
                      </m:fPr>
                      <m:num>
                        <m:r>
                          <a:rPr lang="en-US" i="1"/>
                          <m:t>𝑀𝐴</m:t>
                        </m:r>
                      </m:num>
                      <m:den>
                        <m:r>
                          <a:rPr lang="en-US" i="1"/>
                          <m:t>𝑀𝐵</m:t>
                        </m:r>
                      </m:den>
                    </m:f>
                    <m:r>
                      <a:rPr lang="en-US" i="1"/>
                      <m:t>=</m:t>
                    </m:r>
                    <m:f>
                      <m:fPr>
                        <m:ctrlPr>
                          <a:rPr lang="en-US" i="1"/>
                        </m:ctrlPr>
                      </m:fPr>
                      <m:num>
                        <m:r>
                          <a:rPr lang="en-US" i="1"/>
                          <m:t>𝑁𝐷</m:t>
                        </m:r>
                      </m:num>
                      <m:den>
                        <m:r>
                          <a:rPr lang="en-US" i="1"/>
                          <m:t>𝑁𝐶</m:t>
                        </m:r>
                      </m:den>
                    </m:f>
                    <m:r>
                      <a:rPr lang="en-US" i="1"/>
                      <m:t>=1</m:t>
                    </m:r>
                  </m:oMath>
                </a14:m>
                <a:r>
                  <a:rPr lang="en-US"/>
                  <a:t>.</a:t>
                </a:r>
              </a:p>
              <a:p>
                <a:r>
                  <a:rPr lang="en-US"/>
                  <a:t>Vậy K là trung điểm của PQ.</a:t>
                </a:r>
              </a:p>
            </p:txBody>
          </p:sp>
        </mc:Choice>
        <mc:Fallback>
          <p:sp>
            <p:nvSpPr>
              <p:cNvPr id="14" name="Content Placeholder 2">
                <a:extLst>
                  <a:ext uri="{FF2B5EF4-FFF2-40B4-BE49-F238E27FC236}">
                    <a16:creationId xmlns:a16="http://schemas.microsoft.com/office/drawing/2014/main" id="{752F08EE-DF8C-4273-B14A-C656043CD102}"/>
                  </a:ext>
                </a:extLst>
              </p:cNvPr>
              <p:cNvSpPr txBox="1">
                <a:spLocks noRot="1" noChangeAspect="1" noMove="1" noResize="1" noEditPoints="1" noAdjustHandles="1" noChangeArrowheads="1" noChangeShapeType="1" noTextEdit="1"/>
              </p:cNvSpPr>
              <p:nvPr/>
            </p:nvSpPr>
            <p:spPr>
              <a:xfrm>
                <a:off x="189082" y="3429000"/>
                <a:ext cx="11813836" cy="2892241"/>
              </a:xfrm>
              <a:prstGeom prst="rect">
                <a:avLst/>
              </a:prstGeom>
              <a:blipFill>
                <a:blip r:embed="rId3"/>
                <a:stretch>
                  <a:fillRect l="-1187" t="-3797"/>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706349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up)">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xEl>
                                              <p:pRg st="1" end="1"/>
                                            </p:txEl>
                                          </p:spTgt>
                                        </p:tgtEl>
                                        <p:attrNameLst>
                                          <p:attrName>style.visibility</p:attrName>
                                        </p:attrNameLst>
                                      </p:cBhvr>
                                      <p:to>
                                        <p:strVal val="visible"/>
                                      </p:to>
                                    </p:set>
                                    <p:animEffect transition="in" filter="wipe(up)">
                                      <p:cBhvr>
                                        <p:cTn id="22" dur="500"/>
                                        <p:tgtEl>
                                          <p:spTgt spid="1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4">
                                            <p:txEl>
                                              <p:pRg st="2" end="2"/>
                                            </p:txEl>
                                          </p:spTgt>
                                        </p:tgtEl>
                                        <p:attrNameLst>
                                          <p:attrName>style.visibility</p:attrName>
                                        </p:attrNameLst>
                                      </p:cBhvr>
                                      <p:to>
                                        <p:strVal val="visible"/>
                                      </p:to>
                                    </p:set>
                                    <p:animEffect transition="in" filter="wipe(up)">
                                      <p:cBhvr>
                                        <p:cTn id="27" dur="500"/>
                                        <p:tgtEl>
                                          <p:spTgt spid="1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4">
                                            <p:txEl>
                                              <p:pRg st="3" end="3"/>
                                            </p:txEl>
                                          </p:spTgt>
                                        </p:tgtEl>
                                        <p:attrNameLst>
                                          <p:attrName>style.visibility</p:attrName>
                                        </p:attrNameLst>
                                      </p:cBhvr>
                                      <p:to>
                                        <p:strVal val="visible"/>
                                      </p:to>
                                    </p:set>
                                    <p:animEffect transition="in" filter="wipe(up)">
                                      <p:cBhvr>
                                        <p:cTn id="32"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238732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t> </a:t>
                </a:r>
                <a:r>
                  <a:rPr lang="en-US" sz="2800"/>
                  <a:t>Cho hình chóp S.ABCD đáy là hình bình hành tâm O. Gọi M, N lần lượt là trung điểm của SA, SD .</a:t>
                </a:r>
              </a:p>
              <a:p>
                <a:r>
                  <a:rPr lang="en-US" sz="2800"/>
                  <a:t>a) Chứng minh rằng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𝑂𝑀𝑁</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a:t>
                </a:r>
              </a:p>
              <a:p>
                <a:pPr marL="0" marR="0">
                  <a:lnSpc>
                    <a:spcPct val="107000"/>
                  </a:lnSpc>
                  <a:spcBef>
                    <a:spcPts val="0"/>
                  </a:spcBef>
                  <a:spcAft>
                    <a:spcPts val="800"/>
                  </a:spcAft>
                </a:pPr>
                <a:r>
                  <a:rPr lang="en-US" sz="2800"/>
                  <a:t>b) Gọi P, Q , R lần lượt là trung điểm của AB, ON, SB. Chứng minh : </a:t>
                </a:r>
              </a:p>
              <a:p>
                <a:pPr marL="0" marR="0">
                  <a:lnSpc>
                    <a:spcPct val="107000"/>
                  </a:lnSpc>
                  <a:spcBef>
                    <a:spcPts val="0"/>
                  </a:spcBef>
                  <a:spcAft>
                    <a:spcPts val="800"/>
                  </a:spcAft>
                </a:pPr>
                <a14:m>
                  <m:oMath xmlns:m="http://schemas.openxmlformats.org/officeDocument/2006/math">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𝑃𝑄</m:t>
                    </m:r>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m:t>
                    </m:r>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𝑆𝐵𝐶</m:t>
                        </m:r>
                      </m:e>
                    </m:d>
                  </m:oMath>
                </a14:m>
                <a:r>
                  <a:rPr lang="en-US" sz="2800">
                    <a:solidFill>
                      <a:srgbClr val="000099"/>
                    </a:solidFill>
                    <a:latin typeface="Chu Van An" panose="02020603050405020304" pitchFamily="18" charset="0"/>
                    <a:ea typeface="Calibri" panose="020F0502020204030204" pitchFamily="34" charset="0"/>
                  </a:rPr>
                  <a:t>,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𝑂𝑀𝑅</m:t>
                        </m:r>
                      </m:e>
                    </m:d>
                    <m:r>
                      <a:rPr lang="en-US" sz="2800" i="1">
                        <a:solidFill>
                          <a:srgbClr val="000099"/>
                        </a:solidFill>
                        <a:latin typeface="Cambria Math" panose="02040503050406030204" pitchFamily="18" charset="0"/>
                        <a:ea typeface="Calibri" panose="020F0502020204030204" pitchFamily="34" charset="0"/>
                        <a:cs typeface="Cambria Math" panose="02040503050406030204" pitchFamily="18" charset="0"/>
                      </a:rPr>
                      <m:t>∥</m:t>
                    </m:r>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𝑆𝐶𝐷</m:t>
                        </m:r>
                      </m:e>
                    </m:d>
                  </m:oMath>
                </a14:m>
                <a:endParaRPr lang="en-US" sz="2800">
                  <a:latin typeface="Calibri" panose="020F0502020204030204" pitchFamily="34" charset="0"/>
                  <a:ea typeface="Calibri" panose="020F0502020204030204" pitchFamily="34" charset="0"/>
                </a:endParaRPr>
              </a:p>
              <a:p>
                <a:endParaRPr lang="en-US" sz="2800"/>
              </a:p>
              <a:p>
                <a:pPr marL="0" marR="0" indent="0">
                  <a:lnSpc>
                    <a:spcPct val="11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2387328"/>
              </a:xfrm>
              <a:prstGeom prst="rect">
                <a:avLst/>
              </a:prstGeom>
              <a:blipFill>
                <a:blip r:embed="rId2"/>
                <a:stretch>
                  <a:fillRect l="-1134" t="-5330" r="-464" b="-786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35962" y="3901442"/>
                <a:ext cx="11838471" cy="287643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340" marR="0">
                  <a:lnSpc>
                    <a:spcPct val="107000"/>
                  </a:lnSpc>
                  <a:spcBef>
                    <a:spcPts val="100"/>
                  </a:spcBef>
                  <a:spcAft>
                    <a:spcPts val="800"/>
                  </a:spcAft>
                  <a:tabLst>
                    <a:tab pos="180340" algn="l"/>
                    <a:tab pos="228600" algn="l"/>
                    <a:tab pos="360045" algn="l"/>
                    <a:tab pos="457200" algn="l"/>
                    <a:tab pos="647700" algn="l"/>
                    <a:tab pos="800100" algn="l"/>
                    <a:tab pos="1028700" algn="l"/>
                    <a:tab pos="1257300" algn="l"/>
                    <a:tab pos="1440180" algn="l"/>
                    <a:tab pos="1828800" algn="l"/>
                    <a:tab pos="2171700" algn="l"/>
                    <a:tab pos="2400300" algn="l"/>
                    <a:tab pos="6419850" algn="l"/>
                  </a:tabLst>
                </a:pPr>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r>
                  <a:rPr lang="en-US" b="1">
                    <a:latin typeface="Chu Van An" panose="02020603050405020304" pitchFamily="18" charset="0"/>
                    <a:ea typeface="Calibri" panose="020F0502020204030204" pitchFamily="34" charset="0"/>
                  </a:rPr>
                  <a:t> </a:t>
                </a:r>
              </a:p>
              <a:p>
                <a:pPr marL="180340" marR="0">
                  <a:lnSpc>
                    <a:spcPct val="107000"/>
                  </a:lnSpc>
                  <a:spcBef>
                    <a:spcPts val="100"/>
                  </a:spcBef>
                  <a:spcAft>
                    <a:spcPts val="800"/>
                  </a:spcAft>
                  <a:tabLst>
                    <a:tab pos="180340" algn="l"/>
                    <a:tab pos="228600" algn="l"/>
                    <a:tab pos="360045" algn="l"/>
                    <a:tab pos="457200" algn="l"/>
                    <a:tab pos="647700" algn="l"/>
                    <a:tab pos="800100" algn="l"/>
                    <a:tab pos="1028700" algn="l"/>
                    <a:tab pos="1257300" algn="l"/>
                    <a:tab pos="1440180" algn="l"/>
                    <a:tab pos="1828800" algn="l"/>
                    <a:tab pos="2171700" algn="l"/>
                    <a:tab pos="2400300" algn="l"/>
                    <a:tab pos="6419850" algn="l"/>
                  </a:tabLst>
                </a:pPr>
                <a:r>
                  <a:rPr lang="en-US" sz="2800">
                    <a:latin typeface="Chu Van An" panose="02020603050405020304" pitchFamily="18" charset="0"/>
                    <a:ea typeface="Calibri" panose="020F0502020204030204" pitchFamily="34" charset="0"/>
                  </a:rPr>
                  <a:t>a) Chứng minh</a:t>
                </a:r>
                <a14:m>
                  <m:oMath xmlns:m="http://schemas.openxmlformats.org/officeDocument/2006/math">
                    <m:d>
                      <m:dPr>
                        <m:ctrlPr>
                          <a:rPr lang="en-US" sz="2800" i="1">
                            <a:latin typeface="Cambria Math" panose="02040503050406030204" pitchFamily="18" charset="0"/>
                            <a:ea typeface="Calibri" panose="020F0502020204030204" pitchFamily="34" charset="0"/>
                            <a:cs typeface="Chu Van An" panose="02020603050405020304" pitchFamily="18" charset="0"/>
                          </a:rPr>
                        </m:ctrlPr>
                      </m:dPr>
                      <m:e>
                        <m:r>
                          <a:rPr lang="en-US" sz="2800" b="0" i="1">
                            <a:latin typeface="Cambria Math" panose="02040503050406030204" pitchFamily="18" charset="0"/>
                            <a:ea typeface="Calibri" panose="020F0502020204030204" pitchFamily="34" charset="0"/>
                            <a:cs typeface="Chu Van An" panose="02020603050405020304" pitchFamily="18" charset="0"/>
                          </a:rPr>
                          <m:t>𝑂𝑀𝑁</m:t>
                        </m:r>
                      </m:e>
                    </m:d>
                    <m:r>
                      <a:rPr lang="en-US" sz="2800" b="0" i="1">
                        <a:latin typeface="Cambria Math" panose="02040503050406030204" pitchFamily="18" charset="0"/>
                        <a:ea typeface="Calibri" panose="020F0502020204030204" pitchFamily="34" charset="0"/>
                        <a:cs typeface="Cambria Math" panose="02040503050406030204" pitchFamily="18" charset="0"/>
                      </a:rPr>
                      <m:t>∥</m:t>
                    </m:r>
                    <m:d>
                      <m:dPr>
                        <m:ctrlPr>
                          <a:rPr lang="en-US" sz="2800" i="1">
                            <a:latin typeface="Cambria Math" panose="02040503050406030204" pitchFamily="18" charset="0"/>
                            <a:ea typeface="Calibri" panose="020F0502020204030204" pitchFamily="34" charset="0"/>
                            <a:cs typeface="Chu Van An" panose="02020603050405020304" pitchFamily="18" charset="0"/>
                          </a:rPr>
                        </m:ctrlPr>
                      </m:dPr>
                      <m:e>
                        <m:r>
                          <a:rPr lang="en-US" sz="2800" b="0" i="1">
                            <a:latin typeface="Cambria Math" panose="02040503050406030204" pitchFamily="18" charset="0"/>
                            <a:ea typeface="Calibri" panose="020F0502020204030204" pitchFamily="34" charset="0"/>
                            <a:cs typeface="Chu Van An" panose="02020603050405020304" pitchFamily="18" charset="0"/>
                          </a:rPr>
                          <m:t>𝑆𝐵𝐶</m:t>
                        </m:r>
                      </m:e>
                    </m:d>
                  </m:oMath>
                </a14:m>
                <a:endParaRPr lang="en-US" sz="2800">
                  <a:latin typeface="Calibri" panose="020F0502020204030204" pitchFamily="34" charset="0"/>
                  <a:ea typeface="Calibri" panose="020F0502020204030204" pitchFamily="34" charset="0"/>
                </a:endParaRPr>
              </a:p>
              <a:p>
                <a:pPr marL="180340" marR="1889125">
                  <a:lnSpc>
                    <a:spcPct val="107000"/>
                  </a:lnSpc>
                  <a:spcBef>
                    <a:spcPts val="100"/>
                  </a:spcBef>
                  <a:spcAft>
                    <a:spcPts val="800"/>
                  </a:spcAft>
                  <a:tabLst>
                    <a:tab pos="180340" algn="l"/>
                    <a:tab pos="228600" algn="l"/>
                    <a:tab pos="360045" algn="l"/>
                    <a:tab pos="457200" algn="l"/>
                    <a:tab pos="647700" algn="l"/>
                    <a:tab pos="800100" algn="l"/>
                    <a:tab pos="1028700" algn="l"/>
                    <a:tab pos="1257300" algn="l"/>
                    <a:tab pos="1440180" algn="l"/>
                    <a:tab pos="1828800" algn="l"/>
                    <a:tab pos="2171700" algn="l"/>
                    <a:tab pos="2400300" algn="l"/>
                    <a:tab pos="6419850" algn="l"/>
                  </a:tabLst>
                </a:pPr>
                <a:r>
                  <a:rPr lang="en-US" sz="2800">
                    <a:latin typeface="Chu Van An" panose="02020603050405020304" pitchFamily="18" charset="0"/>
                    <a:ea typeface="Calibri" panose="020F0502020204030204" pitchFamily="34" charset="0"/>
                  </a:rPr>
                  <a:t>	Trong hai  tam giác SAC và SDB có </a:t>
                </a:r>
              </a:p>
              <a:p>
                <a:pPr marL="0" marR="0">
                  <a:lnSpc>
                    <a:spcPts val="1200"/>
                  </a:lnSpc>
                  <a:spcBef>
                    <a:spcPts val="0"/>
                  </a:spcBef>
                  <a:spcAft>
                    <a:spcPts val="1200"/>
                  </a:spcAft>
                </a:pPr>
                <a14:m>
                  <m:oMath xmlns:m="http://schemas.openxmlformats.org/officeDocument/2006/math">
                    <m:r>
                      <a:rPr lang="en-US" sz="2400" b="0" i="1">
                        <a:latin typeface="Cambria Math" panose="02040503050406030204" pitchFamily="18" charset="0"/>
                        <a:ea typeface="Calibri" panose="020F0502020204030204" pitchFamily="34" charset="0"/>
                      </a:rPr>
                      <m:t>𝑂𝑀</m:t>
                    </m:r>
                    <m:r>
                      <a:rPr lang="en-US" sz="2400" b="0">
                        <a:latin typeface="Cambria Math" panose="02040503050406030204" pitchFamily="18" charset="0"/>
                        <a:ea typeface="Calibri" panose="020F0502020204030204" pitchFamily="34" charset="0"/>
                      </a:rPr>
                      <m:t>∥</m:t>
                    </m:r>
                    <m:r>
                      <a:rPr lang="en-US" sz="2400" b="0" i="1">
                        <a:latin typeface="Cambria Math" panose="02040503050406030204" pitchFamily="18" charset="0"/>
                        <a:ea typeface="Calibri" panose="020F0502020204030204" pitchFamily="34" charset="0"/>
                      </a:rPr>
                      <m:t>𝑆𝐶</m:t>
                    </m:r>
                  </m:oMath>
                </a14:m>
                <a:r>
                  <a:rPr lang="en-US" sz="2400">
                    <a:latin typeface="Georgia" panose="02040502050405020303" pitchFamily="18" charset="0"/>
                    <a:ea typeface="Calibri" panose="020F0502020204030204" pitchFamily="34" charset="0"/>
                  </a:rPr>
                  <a:t> v</a:t>
                </a:r>
                <a:r>
                  <a:rPr lang="en-US" sz="2400">
                    <a:latin typeface="Calibri" panose="020F0502020204030204" pitchFamily="34" charset="0"/>
                    <a:ea typeface="Calibri" panose="020F0502020204030204" pitchFamily="34" charset="0"/>
                  </a:rPr>
                  <a:t>à</a:t>
                </a:r>
                <a:r>
                  <a:rPr lang="en-US" sz="2400">
                    <a:latin typeface="Georgia" panose="02040502050405020303" pitchFamily="18" charset="0"/>
                    <a:ea typeface="Calibri" panose="020F0502020204030204" pitchFamily="34" charset="0"/>
                  </a:rPr>
                  <a:t> </a:t>
                </a:r>
                <a14:m>
                  <m:oMath xmlns:m="http://schemas.openxmlformats.org/officeDocument/2006/math">
                    <m:r>
                      <a:rPr lang="en-US" sz="2400" b="0" i="1">
                        <a:latin typeface="Cambria Math" panose="02040503050406030204" pitchFamily="18" charset="0"/>
                        <a:ea typeface="Calibri" panose="020F0502020204030204" pitchFamily="34" charset="0"/>
                      </a:rPr>
                      <m:t>𝑂𝑁</m:t>
                    </m:r>
                    <m:r>
                      <a:rPr lang="en-US" sz="2400" b="0">
                        <a:latin typeface="Cambria Math" panose="02040503050406030204" pitchFamily="18" charset="0"/>
                        <a:ea typeface="Calibri" panose="020F0502020204030204" pitchFamily="34" charset="0"/>
                      </a:rPr>
                      <m:t>∥</m:t>
                    </m:r>
                    <m:r>
                      <a:rPr lang="en-US" sz="2400" b="0" i="1">
                        <a:latin typeface="Cambria Math" panose="02040503050406030204" pitchFamily="18" charset="0"/>
                        <a:ea typeface="Calibri" panose="020F0502020204030204" pitchFamily="34" charset="0"/>
                      </a:rPr>
                      <m:t>𝑆𝐵</m:t>
                    </m:r>
                  </m:oMath>
                </a14:m>
                <a:r>
                  <a:rPr lang="en-US" sz="2400">
                    <a:latin typeface="Georgia" panose="02040502050405020303" pitchFamily="18" charset="0"/>
                    <a:ea typeface="Calibri" panose="020F0502020204030204" pitchFamily="34" charset="0"/>
                  </a:rPr>
                  <a:t> (</a:t>
                </a:r>
                <a:r>
                  <a:rPr lang="en-US" sz="2400">
                    <a:latin typeface="Calibri" panose="020F0502020204030204" pitchFamily="34" charset="0"/>
                    <a:ea typeface="Calibri" panose="020F0502020204030204" pitchFamily="34" charset="0"/>
                  </a:rPr>
                  <a:t>đườ</a:t>
                </a:r>
                <a:r>
                  <a:rPr lang="en-US" sz="2400">
                    <a:latin typeface="Georgia" panose="02040502050405020303" pitchFamily="18" charset="0"/>
                    <a:ea typeface="Calibri" panose="020F0502020204030204" pitchFamily="34" charset="0"/>
                  </a:rPr>
                  <a:t>ng trung b</a:t>
                </a:r>
                <a:r>
                  <a:rPr lang="en-US" sz="2400">
                    <a:latin typeface="Calibri" panose="020F0502020204030204" pitchFamily="34" charset="0"/>
                    <a:ea typeface="Calibri" panose="020F0502020204030204" pitchFamily="34" charset="0"/>
                  </a:rPr>
                  <a:t>ì</a:t>
                </a:r>
                <a:r>
                  <a:rPr lang="en-US" sz="2400">
                    <a:latin typeface="Georgia" panose="02040502050405020303" pitchFamily="18" charset="0"/>
                    <a:ea typeface="Calibri" panose="020F0502020204030204" pitchFamily="34" charset="0"/>
                  </a:rPr>
                  <a:t>nh c</a:t>
                </a:r>
                <a:r>
                  <a:rPr lang="en-US" sz="2400">
                    <a:latin typeface="Calibri" panose="020F0502020204030204" pitchFamily="34" charset="0"/>
                    <a:ea typeface="Calibri" panose="020F0502020204030204" pitchFamily="34" charset="0"/>
                  </a:rPr>
                  <a:t>ủ</a:t>
                </a:r>
                <a:r>
                  <a:rPr lang="en-US" sz="2400">
                    <a:latin typeface="Georgia" panose="02040502050405020303" pitchFamily="18" charset="0"/>
                    <a:ea typeface="Calibri" panose="020F0502020204030204" pitchFamily="34" charset="0"/>
                  </a:rPr>
                  <a:t>a tam gi</a:t>
                </a:r>
                <a:r>
                  <a:rPr lang="en-US" sz="2400">
                    <a:latin typeface="Calibri" panose="020F0502020204030204" pitchFamily="34" charset="0"/>
                    <a:ea typeface="Calibri" panose="020F0502020204030204" pitchFamily="34" charset="0"/>
                  </a:rPr>
                  <a:t>á</a:t>
                </a:r>
                <a:r>
                  <a:rPr lang="en-US" sz="2400">
                    <a:latin typeface="Georgia" panose="02040502050405020303" pitchFamily="18" charset="0"/>
                    <a:ea typeface="Calibri" panose="020F0502020204030204" pitchFamily="34" charset="0"/>
                  </a:rPr>
                  <a:t>c)</a:t>
                </a:r>
              </a:p>
              <a:p>
                <a14:m>
                  <m:oMath xmlns:m="http://schemas.openxmlformats.org/officeDocument/2006/math">
                    <m:r>
                      <m:rPr>
                        <m:nor/>
                      </m:rPr>
                      <a:rPr lang="en-US" sz="2400" i="1">
                        <a:latin typeface="Calibri" panose="020F0502020204030204" pitchFamily="34" charset="0"/>
                        <a:ea typeface="Calibri" panose="020F0502020204030204" pitchFamily="34" charset="0"/>
                      </a:rPr>
                      <m:t> </m:t>
                    </m:r>
                    <m:r>
                      <m:rPr>
                        <m:nor/>
                      </m:rPr>
                      <a:rPr lang="en-US" sz="2400">
                        <a:latin typeface="Georgia" panose="02040502050405020303" pitchFamily="18" charset="0"/>
                        <a:ea typeface="Calibri" panose="020F0502020204030204" pitchFamily="34" charset="0"/>
                      </a:rPr>
                      <m:t>C</m:t>
                    </m:r>
                    <m:r>
                      <m:rPr>
                        <m:nor/>
                      </m:rPr>
                      <a:rPr lang="en-US" sz="2400">
                        <a:latin typeface="Calibri" panose="020F0502020204030204" pitchFamily="34" charset="0"/>
                        <a:ea typeface="Calibri" panose="020F0502020204030204" pitchFamily="34" charset="0"/>
                      </a:rPr>
                      <m:t>ó</m:t>
                    </m:r>
                    <m:r>
                      <m:rPr>
                        <m:nor/>
                      </m:rPr>
                      <a:rPr lang="en-US" sz="2400" i="1">
                        <a:latin typeface="Calibri" panose="020F0502020204030204" pitchFamily="34" charset="0"/>
                        <a:ea typeface="Calibri" panose="020F0502020204030204" pitchFamily="34" charset="0"/>
                      </a:rPr>
                      <m:t> </m:t>
                    </m:r>
                    <m:d>
                      <m:dPr>
                        <m:begChr m:val="{"/>
                        <m:endChr m:val=""/>
                        <m:ctrlPr>
                          <a:rPr lang="en-US" sz="2400" i="1">
                            <a:latin typeface="Cambria Math" panose="02040503050406030204" pitchFamily="18" charset="0"/>
                          </a:rPr>
                        </m:ctrlPr>
                      </m:dPr>
                      <m:e>
                        <m:m>
                          <m:mPr>
                            <m:plcHide m:val="on"/>
                            <m:mcs>
                              <m:mc>
                                <m:mcPr>
                                  <m:count m:val="1"/>
                                  <m:mcJc m:val="center"/>
                                </m:mcPr>
                              </m:mc>
                            </m:mcs>
                            <m:ctrlPr>
                              <a:rPr lang="en-US" sz="2400" i="1">
                                <a:latin typeface="Cambria Math" panose="02040503050406030204" pitchFamily="18" charset="0"/>
                              </a:rPr>
                            </m:ctrlPr>
                          </m:mPr>
                          <m:mr>
                            <m:e>
                              <m:r>
                                <a:rPr lang="en-US" sz="2400" b="0" i="1">
                                  <a:latin typeface="Cambria Math" panose="02040503050406030204" pitchFamily="18" charset="0"/>
                                  <a:ea typeface="Calibri" panose="020F0502020204030204" pitchFamily="34" charset="0"/>
                                </a:rPr>
                                <m:t>𝑂𝑀</m:t>
                              </m:r>
                              <m:r>
                                <a:rPr lang="en-US" sz="2400" b="0">
                                  <a:latin typeface="Cambria Math" panose="02040503050406030204" pitchFamily="18" charset="0"/>
                                  <a:ea typeface="Calibri" panose="020F0502020204030204" pitchFamily="34" charset="0"/>
                                </a:rPr>
                                <m:t>,</m:t>
                              </m:r>
                              <m:r>
                                <a:rPr lang="en-US" sz="2400" b="0" i="1">
                                  <a:latin typeface="Cambria Math" panose="02040503050406030204" pitchFamily="18" charset="0"/>
                                  <a:ea typeface="Calibri" panose="020F0502020204030204" pitchFamily="34" charset="0"/>
                                </a:rPr>
                                <m:t>𝑂𝑁</m:t>
                              </m:r>
                              <m:r>
                                <a:rPr lang="en-US" sz="2400" b="0">
                                  <a:latin typeface="Cambria Math" panose="02040503050406030204" pitchFamily="18" charset="0"/>
                                  <a:ea typeface="Calibri" panose="020F0502020204030204" pitchFamily="34" charset="0"/>
                                </a:rPr>
                                <m:t>⊂(</m:t>
                              </m:r>
                              <m:r>
                                <a:rPr lang="en-US" sz="2400" b="0" i="1">
                                  <a:latin typeface="Cambria Math" panose="02040503050406030204" pitchFamily="18" charset="0"/>
                                  <a:ea typeface="Calibri" panose="020F0502020204030204" pitchFamily="34" charset="0"/>
                                </a:rPr>
                                <m:t>𝑂𝑀𝑁</m:t>
                              </m:r>
                              <m:r>
                                <a:rPr lang="en-US" sz="2400" b="0">
                                  <a:latin typeface="Cambria Math" panose="02040503050406030204" pitchFamily="18" charset="0"/>
                                  <a:ea typeface="Calibri" panose="020F0502020204030204" pitchFamily="34" charset="0"/>
                                </a:rPr>
                                <m:t>)</m:t>
                              </m:r>
                            </m:e>
                          </m:mr>
                          <m:mr>
                            <m:e>
                              <m:r>
                                <a:rPr lang="en-US" sz="2400" b="0" i="1">
                                  <a:latin typeface="Cambria Math" panose="02040503050406030204" pitchFamily="18" charset="0"/>
                                  <a:ea typeface="Calibri" panose="020F0502020204030204" pitchFamily="34" charset="0"/>
                                </a:rPr>
                                <m:t>𝑆𝐵</m:t>
                              </m:r>
                              <m:r>
                                <a:rPr lang="en-US" sz="2400" b="0">
                                  <a:latin typeface="Cambria Math" panose="02040503050406030204" pitchFamily="18" charset="0"/>
                                  <a:ea typeface="Calibri" panose="020F0502020204030204" pitchFamily="34" charset="0"/>
                                </a:rPr>
                                <m:t>,</m:t>
                              </m:r>
                              <m:r>
                                <a:rPr lang="en-US" sz="2400" b="0" i="1">
                                  <a:latin typeface="Cambria Math" panose="02040503050406030204" pitchFamily="18" charset="0"/>
                                  <a:ea typeface="Calibri" panose="020F0502020204030204" pitchFamily="34" charset="0"/>
                                </a:rPr>
                                <m:t>𝑆𝐶</m:t>
                              </m:r>
                              <m:r>
                                <a:rPr lang="en-US" sz="2400" b="0">
                                  <a:latin typeface="Cambria Math" panose="02040503050406030204" pitchFamily="18" charset="0"/>
                                  <a:ea typeface="Calibri" panose="020F0502020204030204" pitchFamily="34" charset="0"/>
                                </a:rPr>
                                <m:t>⊂(</m:t>
                              </m:r>
                              <m:r>
                                <a:rPr lang="en-US" sz="2400" b="0" i="1">
                                  <a:latin typeface="Cambria Math" panose="02040503050406030204" pitchFamily="18" charset="0"/>
                                  <a:ea typeface="Calibri" panose="020F0502020204030204" pitchFamily="34" charset="0"/>
                                </a:rPr>
                                <m:t>𝑆𝐵𝐶</m:t>
                              </m:r>
                              <m:r>
                                <a:rPr lang="en-US" sz="2400" b="0">
                                  <a:latin typeface="Cambria Math" panose="02040503050406030204" pitchFamily="18" charset="0"/>
                                  <a:ea typeface="Calibri" panose="020F0502020204030204" pitchFamily="34" charset="0"/>
                                </a:rPr>
                                <m:t>)</m:t>
                              </m:r>
                            </m:e>
                          </m:mr>
                        </m:m>
                        <m:r>
                          <a:rPr lang="en-US" sz="2400" b="0">
                            <a:latin typeface="Cambria Math" panose="02040503050406030204" pitchFamily="18" charset="0"/>
                            <a:ea typeface="Calibri" panose="020F0502020204030204" pitchFamily="34" charset="0"/>
                          </a:rPr>
                          <m:t>⇒(</m:t>
                        </m:r>
                        <m:r>
                          <a:rPr lang="en-US" sz="2400" b="0" i="1">
                            <a:latin typeface="Cambria Math" panose="02040503050406030204" pitchFamily="18" charset="0"/>
                            <a:ea typeface="Calibri" panose="020F0502020204030204" pitchFamily="34" charset="0"/>
                          </a:rPr>
                          <m:t>𝑂𝑀𝑁</m:t>
                        </m:r>
                        <m:r>
                          <a:rPr lang="en-US" sz="2400" b="0">
                            <a:latin typeface="Cambria Math" panose="02040503050406030204" pitchFamily="18" charset="0"/>
                            <a:ea typeface="Calibri" panose="020F0502020204030204" pitchFamily="34" charset="0"/>
                          </a:rPr>
                          <m:t>)∥(</m:t>
                        </m:r>
                        <m:r>
                          <a:rPr lang="en-US" sz="2400" b="0" i="1">
                            <a:latin typeface="Cambria Math" panose="02040503050406030204" pitchFamily="18" charset="0"/>
                            <a:ea typeface="Calibri" panose="020F0502020204030204" pitchFamily="34" charset="0"/>
                          </a:rPr>
                          <m:t>𝑆𝐵𝐶</m:t>
                        </m:r>
                        <m:r>
                          <a:rPr lang="en-US" sz="2400" b="0">
                            <a:latin typeface="Cambria Math" panose="02040503050406030204" pitchFamily="18" charset="0"/>
                            <a:ea typeface="Calibri" panose="020F0502020204030204" pitchFamily="34" charset="0"/>
                          </a:rPr>
                          <m:t>)</m:t>
                        </m:r>
                      </m:e>
                    </m:d>
                  </m:oMath>
                </a14:m>
                <a:endParaRPr lang="en-US" sz="24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35962" y="3901442"/>
                <a:ext cx="11838471" cy="2876430"/>
              </a:xfrm>
              <a:prstGeom prst="rect">
                <a:avLst/>
              </a:prstGeom>
              <a:blipFill>
                <a:blip r:embed="rId3"/>
                <a:stretch>
                  <a:fillRect l="-1132" t="-2743" b="-633"/>
                </a:stretch>
              </a:blipFill>
              <a:ln>
                <a:solidFill>
                  <a:srgbClr val="0000FF"/>
                </a:solidFill>
              </a:ln>
            </p:spPr>
            <p:txBody>
              <a:bodyPr/>
              <a:lstStyle/>
              <a:p>
                <a:r>
                  <a:rPr lang="en-US">
                    <a:noFill/>
                  </a:rPr>
                  <a:t> </a:t>
                </a:r>
              </a:p>
            </p:txBody>
          </p:sp>
        </mc:Fallback>
      </mc:AlternateContent>
      <p:pic>
        <p:nvPicPr>
          <p:cNvPr id="13" name="Picture 12">
            <a:extLst>
              <a:ext uri="{FF2B5EF4-FFF2-40B4-BE49-F238E27FC236}">
                <a16:creationId xmlns:a16="http://schemas.microsoft.com/office/drawing/2014/main" id="{93EE440B-A859-46D7-97FB-A29D64ADD6C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497710" y="3977404"/>
            <a:ext cx="2430509" cy="2478797"/>
          </a:xfrm>
          <a:prstGeom prst="rect">
            <a:avLst/>
          </a:prstGeom>
        </p:spPr>
      </p:pic>
    </p:spTree>
    <p:extLst>
      <p:ext uri="{BB962C8B-B14F-4D97-AF65-F5344CB8AC3E}">
        <p14:creationId xmlns:p14="http://schemas.microsoft.com/office/powerpoint/2010/main" val="160042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up)">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up)">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up)">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4" end="4"/>
                                            </p:txEl>
                                          </p:spTgt>
                                        </p:tgtEl>
                                        <p:attrNameLst>
                                          <p:attrName>style.visibility</p:attrName>
                                        </p:attrNameLst>
                                      </p:cBhvr>
                                      <p:to>
                                        <p:strVal val="visible"/>
                                      </p:to>
                                    </p:set>
                                    <p:animEffect transition="in" filter="wipe(up)">
                                      <p:cBhvr>
                                        <p:cTn id="52" dur="500"/>
                                        <p:tgtEl>
                                          <p:spTgt spid="10">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3" end="3"/>
                                            </p:txEl>
                                          </p:spTgt>
                                        </p:tgtEl>
                                        <p:attrNameLst>
                                          <p:attrName>style.visibility</p:attrName>
                                        </p:attrNameLst>
                                      </p:cBhvr>
                                      <p:to>
                                        <p:strVal val="visible"/>
                                      </p:to>
                                    </p:set>
                                    <p:animEffect transition="in" filter="wipe(up)">
                                      <p:cBhvr>
                                        <p:cTn id="57" dur="500"/>
                                        <p:tgtEl>
                                          <p:spTgt spid="10">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down)">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238732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t> </a:t>
                </a:r>
                <a:r>
                  <a:rPr lang="en-US" sz="2800"/>
                  <a:t>Cho hình chóp S.ABCD đáy là hình bình hành tâm O. Gọi M, N lần lượt là trung điểm của SA, SD .</a:t>
                </a:r>
              </a:p>
              <a:p>
                <a:r>
                  <a:rPr lang="en-US" sz="2800"/>
                  <a:t>a) Chứng minh rằng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𝑂𝑀𝑁</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a:t>
                </a:r>
              </a:p>
              <a:p>
                <a:pPr marL="0" marR="0">
                  <a:lnSpc>
                    <a:spcPct val="107000"/>
                  </a:lnSpc>
                  <a:spcBef>
                    <a:spcPts val="0"/>
                  </a:spcBef>
                  <a:spcAft>
                    <a:spcPts val="800"/>
                  </a:spcAft>
                </a:pPr>
                <a:r>
                  <a:rPr lang="en-US" sz="2800"/>
                  <a:t>b) Gọi P, Q , R lần lượt là trung điểm của AB, ON, SB. Chứng minh : </a:t>
                </a:r>
              </a:p>
              <a:p>
                <a:pPr marL="0" marR="0">
                  <a:lnSpc>
                    <a:spcPct val="107000"/>
                  </a:lnSpc>
                  <a:spcBef>
                    <a:spcPts val="0"/>
                  </a:spcBef>
                  <a:spcAft>
                    <a:spcPts val="800"/>
                  </a:spcAft>
                </a:pPr>
                <a14:m>
                  <m:oMath xmlns:m="http://schemas.openxmlformats.org/officeDocument/2006/math">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𝑃𝑄</m:t>
                    </m:r>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m:t>
                    </m:r>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𝑆𝐵𝐶</m:t>
                        </m:r>
                      </m:e>
                    </m:d>
                  </m:oMath>
                </a14:m>
                <a:r>
                  <a:rPr lang="en-US" sz="2800">
                    <a:solidFill>
                      <a:srgbClr val="000099"/>
                    </a:solidFill>
                    <a:latin typeface="Chu Van An" panose="02020603050405020304" pitchFamily="18" charset="0"/>
                    <a:ea typeface="Calibri" panose="020F0502020204030204" pitchFamily="34" charset="0"/>
                  </a:rPr>
                  <a:t>,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𝑂𝑀𝑅</m:t>
                        </m:r>
                      </m:e>
                    </m:d>
                    <m:r>
                      <a:rPr lang="en-US" sz="2800" i="1">
                        <a:solidFill>
                          <a:srgbClr val="000099"/>
                        </a:solidFill>
                        <a:latin typeface="Cambria Math" panose="02040503050406030204" pitchFamily="18" charset="0"/>
                        <a:ea typeface="Calibri" panose="020F0502020204030204" pitchFamily="34" charset="0"/>
                        <a:cs typeface="Cambria Math" panose="02040503050406030204" pitchFamily="18" charset="0"/>
                      </a:rPr>
                      <m:t>∥</m:t>
                    </m:r>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𝑆𝐶𝐷</m:t>
                        </m:r>
                      </m:e>
                    </m:d>
                  </m:oMath>
                </a14:m>
                <a:endParaRPr lang="en-US" sz="2800">
                  <a:latin typeface="Calibri" panose="020F0502020204030204" pitchFamily="34" charset="0"/>
                  <a:ea typeface="Calibri" panose="020F0502020204030204" pitchFamily="34" charset="0"/>
                </a:endParaRPr>
              </a:p>
              <a:p>
                <a:endParaRPr lang="en-US" sz="2800"/>
              </a:p>
              <a:p>
                <a:pPr marL="0" marR="0" indent="0">
                  <a:lnSpc>
                    <a:spcPct val="11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2387328"/>
              </a:xfrm>
              <a:prstGeom prst="rect">
                <a:avLst/>
              </a:prstGeom>
              <a:blipFill>
                <a:blip r:embed="rId2"/>
                <a:stretch>
                  <a:fillRect l="-1134" t="-5330" r="-464" b="-786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35962" y="3901442"/>
                <a:ext cx="11838471" cy="287643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p>
              <a:p>
                <a:r>
                  <a:rPr lang="en-US" sz="2800"/>
                  <a:t> </a:t>
                </a:r>
                <a:r>
                  <a:rPr lang="en-US" sz="2400"/>
                  <a:t>b) Chứng minh : </a:t>
                </a:r>
                <a14:m>
                  <m:oMath xmlns:m="http://schemas.openxmlformats.org/officeDocument/2006/math">
                    <m:r>
                      <a:rPr lang="en-US" sz="2400" i="1">
                        <a:latin typeface="Cambria Math" panose="02040503050406030204" pitchFamily="18" charset="0"/>
                      </a:rPr>
                      <m:t>𝑃𝑄</m:t>
                    </m:r>
                    <m:r>
                      <a:rPr lang="en-US" sz="2400">
                        <a:latin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rPr>
                          <m:t>𝑆𝐵𝐶</m:t>
                        </m:r>
                      </m:e>
                    </m:d>
                  </m:oMath>
                </a14:m>
                <a:endParaRPr lang="en-US" sz="2400"/>
              </a:p>
              <a:p>
                <a:r>
                  <a:rPr lang="en-US" sz="2400"/>
                  <a:t>Có </a:t>
                </a:r>
                <a14:m>
                  <m:oMath xmlns:m="http://schemas.openxmlformats.org/officeDocument/2006/math">
                    <m:r>
                      <a:rPr lang="en-US" sz="2400" i="1">
                        <a:latin typeface="Cambria Math" panose="02040503050406030204" pitchFamily="18" charset="0"/>
                      </a:rPr>
                      <m:t>𝑂𝑃</m:t>
                    </m:r>
                    <m:r>
                      <a:rPr lang="en-US" sz="2400">
                        <a:latin typeface="Cambria Math" panose="02040503050406030204" pitchFamily="18" charset="0"/>
                      </a:rPr>
                      <m:t>∥</m:t>
                    </m:r>
                    <m:r>
                      <a:rPr lang="en-US" sz="2400" i="1">
                        <a:latin typeface="Cambria Math" panose="02040503050406030204" pitchFamily="18" charset="0"/>
                      </a:rPr>
                      <m:t>𝐴𝐷</m:t>
                    </m:r>
                  </m:oMath>
                </a14:m>
                <a:r>
                  <a:rPr lang="en-US" sz="2400"/>
                  <a:t> mà </a:t>
                </a:r>
                <a14:m>
                  <m:oMath xmlns:m="http://schemas.openxmlformats.org/officeDocument/2006/math">
                    <m:r>
                      <a:rPr lang="en-US" sz="2400" i="1">
                        <a:latin typeface="Cambria Math" panose="02040503050406030204" pitchFamily="18" charset="0"/>
                      </a:rPr>
                      <m:t>𝑀𝑁</m:t>
                    </m:r>
                    <m:r>
                      <a:rPr lang="en-US" sz="2400">
                        <a:latin typeface="Cambria Math" panose="02040503050406030204" pitchFamily="18" charset="0"/>
                      </a:rPr>
                      <m:t>∥</m:t>
                    </m:r>
                    <m:r>
                      <a:rPr lang="en-US" sz="2400" i="1">
                        <a:latin typeface="Cambria Math" panose="02040503050406030204" pitchFamily="18" charset="0"/>
                      </a:rPr>
                      <m:t>𝐴𝐷</m:t>
                    </m:r>
                  </m:oMath>
                </a14:m>
                <a:r>
                  <a:rPr lang="en-US" sz="2400"/>
                  <a:t> suy ra .</a:t>
                </a:r>
              </a:p>
              <a:p>
                <a14:m>
                  <m:oMath xmlns:m="http://schemas.openxmlformats.org/officeDocument/2006/math">
                    <m:r>
                      <m:rPr>
                        <m:sty m:val="p"/>
                      </m:rPr>
                      <a:rPr lang="en-US" sz="2400">
                        <a:latin typeface="Cambria Math" panose="02040503050406030204" pitchFamily="18" charset="0"/>
                      </a:rPr>
                      <m:t>P</m:t>
                    </m:r>
                    <m:r>
                      <a:rPr lang="en-US" sz="2400">
                        <a:latin typeface="Cambria Math" panose="02040503050406030204" pitchFamily="18" charset="0"/>
                      </a:rPr>
                      <m:t>∈(</m:t>
                    </m:r>
                    <m:r>
                      <m:rPr>
                        <m:sty m:val="p"/>
                      </m:rPr>
                      <a:rPr lang="en-US" sz="2400">
                        <a:latin typeface="Cambria Math" panose="02040503050406030204" pitchFamily="18" charset="0"/>
                      </a:rPr>
                      <m:t>OMN</m:t>
                    </m:r>
                    <m:r>
                      <a:rPr lang="en-US" sz="2400">
                        <a:latin typeface="Cambria Math" panose="02040503050406030204" pitchFamily="18" charset="0"/>
                      </a:rPr>
                      <m:t>)⇒</m:t>
                    </m:r>
                    <m:r>
                      <m:rPr>
                        <m:sty m:val="p"/>
                      </m:rPr>
                      <a:rPr lang="en-US" sz="2400">
                        <a:latin typeface="Cambria Math" panose="02040503050406030204" pitchFamily="18" charset="0"/>
                      </a:rPr>
                      <m:t>PQ</m:t>
                    </m:r>
                    <m:r>
                      <a:rPr lang="en-US" sz="2400">
                        <a:latin typeface="Cambria Math" panose="02040503050406030204" pitchFamily="18" charset="0"/>
                      </a:rPr>
                      <m:t>⊂(</m:t>
                    </m:r>
                    <m:r>
                      <m:rPr>
                        <m:sty m:val="p"/>
                      </m:rPr>
                      <a:rPr lang="en-US" sz="2400">
                        <a:latin typeface="Cambria Math" panose="02040503050406030204" pitchFamily="18" charset="0"/>
                      </a:rPr>
                      <m:t>OMN</m:t>
                    </m:r>
                    <m:r>
                      <a:rPr lang="en-US" sz="2400">
                        <a:latin typeface="Cambria Math" panose="02040503050406030204" pitchFamily="18" charset="0"/>
                      </a:rPr>
                      <m:t>)</m:t>
                    </m:r>
                  </m:oMath>
                </a14:m>
                <a:endParaRPr lang="en-US" sz="2400"/>
              </a:p>
              <a:p>
                <a:r>
                  <a:rPr lang="en-US" sz="2400"/>
                  <a:t>Suy ra </a:t>
                </a:r>
                <a14:m>
                  <m:oMath xmlns:m="http://schemas.openxmlformats.org/officeDocument/2006/math">
                    <m:r>
                      <a:rPr lang="en-US" sz="2400" i="1">
                        <a:latin typeface="Cambria Math" panose="02040503050406030204" pitchFamily="18" charset="0"/>
                      </a:rPr>
                      <m:t>𝑂𝑃</m:t>
                    </m:r>
                    <m:r>
                      <a:rPr lang="en-US" sz="2400">
                        <a:latin typeface="Cambria Math" panose="02040503050406030204" pitchFamily="18" charset="0"/>
                      </a:rPr>
                      <m:t>∥</m:t>
                    </m:r>
                    <m:r>
                      <a:rPr lang="en-US" sz="2400" i="1">
                        <a:latin typeface="Cambria Math" panose="02040503050406030204" pitchFamily="18" charset="0"/>
                      </a:rPr>
                      <m:t>𝑀𝑁</m:t>
                    </m:r>
                  </m:oMath>
                </a14:m>
                <a:endParaRPr lang="en-US" sz="2400"/>
              </a:p>
              <a:p>
                <a14:m>
                  <m:oMath xmlns:m="http://schemas.openxmlformats.org/officeDocument/2006/math">
                    <m:r>
                      <m:rPr>
                        <m:sty m:val="p"/>
                      </m:rPr>
                      <a:rPr lang="en-US" sz="2400">
                        <a:latin typeface="Cambria Math" panose="02040503050406030204" pitchFamily="18" charset="0"/>
                      </a:rPr>
                      <m:t>V</m:t>
                    </m:r>
                    <m:r>
                      <a:rPr lang="en-US" sz="2400" b="0" i="0" smtClean="0">
                        <a:latin typeface="Cambria Math" panose="02040503050406030204" pitchFamily="18" charset="0"/>
                      </a:rPr>
                      <m:t>ì </m:t>
                    </m:r>
                    <m:r>
                      <a:rPr lang="en-US" sz="2400">
                        <a:latin typeface="Cambria Math" panose="02040503050406030204" pitchFamily="18" charset="0"/>
                      </a:rPr>
                      <m:t>(</m:t>
                    </m:r>
                    <m:r>
                      <m:rPr>
                        <m:sty m:val="p"/>
                      </m:rPr>
                      <a:rPr lang="en-US" sz="2400">
                        <a:latin typeface="Cambria Math" panose="02040503050406030204" pitchFamily="18" charset="0"/>
                      </a:rPr>
                      <m:t>OMN</m:t>
                    </m:r>
                    <m:r>
                      <a:rPr lang="en-US" sz="2400">
                        <a:latin typeface="Cambria Math" panose="02040503050406030204" pitchFamily="18" charset="0"/>
                      </a:rPr>
                      <m:t>)∥(</m:t>
                    </m:r>
                    <m:r>
                      <m:rPr>
                        <m:sty m:val="p"/>
                      </m:rPr>
                      <a:rPr lang="en-US" sz="2400">
                        <a:latin typeface="Cambria Math" panose="02040503050406030204" pitchFamily="18" charset="0"/>
                      </a:rPr>
                      <m:t>SBC</m:t>
                    </m:r>
                    <m:r>
                      <a:rPr lang="en-US" sz="2400">
                        <a:latin typeface="Cambria Math" panose="02040503050406030204" pitchFamily="18" charset="0"/>
                      </a:rPr>
                      <m:t>)⇒</m:t>
                    </m:r>
                    <m:r>
                      <m:rPr>
                        <m:sty m:val="p"/>
                      </m:rPr>
                      <a:rPr lang="en-US" sz="2400">
                        <a:latin typeface="Cambria Math" panose="02040503050406030204" pitchFamily="18" charset="0"/>
                      </a:rPr>
                      <m:t>PQ</m:t>
                    </m:r>
                    <m:r>
                      <a:rPr lang="en-US" sz="2400">
                        <a:latin typeface="Cambria Math" panose="02040503050406030204" pitchFamily="18" charset="0"/>
                      </a:rPr>
                      <m:t>∥(</m:t>
                    </m:r>
                    <m:r>
                      <m:rPr>
                        <m:sty m:val="p"/>
                      </m:rPr>
                      <a:rPr lang="en-US" sz="2400">
                        <a:latin typeface="Cambria Math" panose="02040503050406030204" pitchFamily="18" charset="0"/>
                      </a:rPr>
                      <m:t>SBC</m:t>
                    </m:r>
                    <m:r>
                      <a:rPr lang="en-US" sz="2400">
                        <a:latin typeface="Cambria Math" panose="02040503050406030204" pitchFamily="18" charset="0"/>
                      </a:rPr>
                      <m:t>)</m:t>
                    </m:r>
                  </m:oMath>
                </a14:m>
                <a:endParaRPr lang="en-US" sz="2400"/>
              </a:p>
              <a:p>
                <a:endParaRPr lang="en-US" sz="240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35962" y="3901442"/>
                <a:ext cx="11838471" cy="2876430"/>
              </a:xfrm>
              <a:prstGeom prst="rect">
                <a:avLst/>
              </a:prstGeom>
              <a:blipFill>
                <a:blip r:embed="rId3"/>
                <a:stretch>
                  <a:fillRect l="-1132" t="-4430" b="-3586"/>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087904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up)">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up)">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up)">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3" end="3"/>
                                            </p:txEl>
                                          </p:spTgt>
                                        </p:tgtEl>
                                        <p:attrNameLst>
                                          <p:attrName>style.visibility</p:attrName>
                                        </p:attrNameLst>
                                      </p:cBhvr>
                                      <p:to>
                                        <p:strVal val="visible"/>
                                      </p:to>
                                    </p:set>
                                    <p:animEffect transition="in" filter="wipe(up)">
                                      <p:cBhvr>
                                        <p:cTn id="52" dur="500"/>
                                        <p:tgtEl>
                                          <p:spTgt spid="10">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4" end="4"/>
                                            </p:txEl>
                                          </p:spTgt>
                                        </p:tgtEl>
                                        <p:attrNameLst>
                                          <p:attrName>style.visibility</p:attrName>
                                        </p:attrNameLst>
                                      </p:cBhvr>
                                      <p:to>
                                        <p:strVal val="visible"/>
                                      </p:to>
                                    </p:set>
                                    <p:animEffect transition="in" filter="wipe(up)">
                                      <p:cBhvr>
                                        <p:cTn id="57" dur="500"/>
                                        <p:tgtEl>
                                          <p:spTgt spid="10">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0">
                                            <p:txEl>
                                              <p:pRg st="5" end="5"/>
                                            </p:txEl>
                                          </p:spTgt>
                                        </p:tgtEl>
                                        <p:attrNameLst>
                                          <p:attrName>style.visibility</p:attrName>
                                        </p:attrNameLst>
                                      </p:cBhvr>
                                      <p:to>
                                        <p:strVal val="visible"/>
                                      </p:to>
                                    </p:set>
                                    <p:animEffect transition="in" filter="wipe(up)">
                                      <p:cBhvr>
                                        <p:cTn id="6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238732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t> </a:t>
                </a:r>
                <a:r>
                  <a:rPr lang="en-US" sz="2800"/>
                  <a:t>Cho hình chóp S.ABCD đáy là hình bình hành tâm O. Gọi M, N lần lượt là trung điểm của SA, SD .</a:t>
                </a:r>
              </a:p>
              <a:p>
                <a:r>
                  <a:rPr lang="en-US" sz="2800"/>
                  <a:t>a) Chứng minh rằng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𝑂𝑀𝑁</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a:t>
                </a:r>
              </a:p>
              <a:p>
                <a:pPr marL="0" marR="0">
                  <a:lnSpc>
                    <a:spcPct val="107000"/>
                  </a:lnSpc>
                  <a:spcBef>
                    <a:spcPts val="0"/>
                  </a:spcBef>
                  <a:spcAft>
                    <a:spcPts val="800"/>
                  </a:spcAft>
                </a:pPr>
                <a:r>
                  <a:rPr lang="en-US" sz="2800"/>
                  <a:t>b) Gọi P, Q , R lần lượt là trung điểm của AB, ON, SB. Chứng minh : </a:t>
                </a:r>
              </a:p>
              <a:p>
                <a:pPr marL="0" marR="0">
                  <a:lnSpc>
                    <a:spcPct val="107000"/>
                  </a:lnSpc>
                  <a:spcBef>
                    <a:spcPts val="0"/>
                  </a:spcBef>
                  <a:spcAft>
                    <a:spcPts val="800"/>
                  </a:spcAft>
                </a:pPr>
                <a14:m>
                  <m:oMath xmlns:m="http://schemas.openxmlformats.org/officeDocument/2006/math">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𝑃𝑄</m:t>
                    </m:r>
                    <m:r>
                      <a:rPr lang="en-US" sz="2800" i="1" smtClean="0">
                        <a:solidFill>
                          <a:srgbClr val="000099"/>
                        </a:solidFill>
                        <a:latin typeface="Cambria Math" panose="02040503050406030204" pitchFamily="18" charset="0"/>
                        <a:ea typeface="Calibri" panose="020F0502020204030204" pitchFamily="34" charset="0"/>
                        <a:cs typeface="Chu Van An" panose="02020603050405020304" pitchFamily="18" charset="0"/>
                      </a:rPr>
                      <m:t>∥</m:t>
                    </m:r>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𝑆𝐵𝐶</m:t>
                        </m:r>
                      </m:e>
                    </m:d>
                  </m:oMath>
                </a14:m>
                <a:r>
                  <a:rPr lang="en-US" sz="2800">
                    <a:solidFill>
                      <a:srgbClr val="000099"/>
                    </a:solidFill>
                    <a:latin typeface="Chu Van An" panose="02020603050405020304" pitchFamily="18" charset="0"/>
                    <a:ea typeface="Calibri" panose="020F0502020204030204" pitchFamily="34" charset="0"/>
                  </a:rPr>
                  <a:t>,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𝑂𝑀𝑅</m:t>
                        </m:r>
                      </m:e>
                    </m:d>
                    <m:r>
                      <a:rPr lang="en-US" sz="2800" i="1">
                        <a:solidFill>
                          <a:srgbClr val="000099"/>
                        </a:solidFill>
                        <a:latin typeface="Cambria Math" panose="02040503050406030204" pitchFamily="18" charset="0"/>
                        <a:ea typeface="Calibri" panose="020F0502020204030204" pitchFamily="34" charset="0"/>
                        <a:cs typeface="Cambria Math" panose="02040503050406030204" pitchFamily="18" charset="0"/>
                      </a:rPr>
                      <m:t>∥</m:t>
                    </m:r>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𝑆𝐶𝐷</m:t>
                        </m:r>
                      </m:e>
                    </m:d>
                  </m:oMath>
                </a14:m>
                <a:endParaRPr lang="en-US" sz="2800">
                  <a:latin typeface="Calibri" panose="020F0502020204030204" pitchFamily="34" charset="0"/>
                  <a:ea typeface="Calibri" panose="020F0502020204030204" pitchFamily="34" charset="0"/>
                </a:endParaRPr>
              </a:p>
              <a:p>
                <a:endParaRPr lang="en-US" sz="2800"/>
              </a:p>
              <a:p>
                <a:pPr marL="0" marR="0" indent="0">
                  <a:lnSpc>
                    <a:spcPct val="11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2387328"/>
              </a:xfrm>
              <a:prstGeom prst="rect">
                <a:avLst/>
              </a:prstGeom>
              <a:blipFill>
                <a:blip r:embed="rId2"/>
                <a:stretch>
                  <a:fillRect l="-1134" t="-5330" r="-464" b="-786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35962" y="3901442"/>
                <a:ext cx="11838471" cy="287643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r>
                  <a:rPr lang="en-US"/>
                  <a:t> </a:t>
                </a:r>
              </a:p>
              <a:p>
                <a:pPr lvl="0"/>
                <a:r>
                  <a:rPr lang="en-US"/>
                  <a:t>Chứng minh : (OMR) | (SCD)</a:t>
                </a:r>
              </a:p>
              <a:p>
                <a:pPr lvl="0"/>
                <a:r>
                  <a:rPr lang="en-US"/>
                  <a:t>Ta có MR|AB mà </a:t>
                </a:r>
                <a14:m>
                  <m:oMath xmlns:m="http://schemas.openxmlformats.org/officeDocument/2006/math">
                    <m:r>
                      <a:rPr lang="en-US" i="1">
                        <a:latin typeface="Cambria Math" panose="02040503050406030204" pitchFamily="18" charset="0"/>
                      </a:rPr>
                      <m:t>𝐴𝐵</m:t>
                    </m:r>
                    <m:r>
                      <a:rPr lang="en-US">
                        <a:latin typeface="Cambria Math" panose="02040503050406030204" pitchFamily="18" charset="0"/>
                      </a:rPr>
                      <m:t>∥</m:t>
                    </m:r>
                    <m:r>
                      <a:rPr lang="en-US" i="1">
                        <a:latin typeface="Cambria Math" panose="02040503050406030204" pitchFamily="18" charset="0"/>
                      </a:rPr>
                      <m:t>𝐶𝐷</m:t>
                    </m:r>
                  </m:oMath>
                </a14:m>
                <a:r>
                  <a:rPr lang="en-US"/>
                  <a:t>, </a:t>
                </a:r>
              </a:p>
              <a:p>
                <a:pPr lvl="0"/>
                <a:r>
                  <a:rPr lang="en-US"/>
                  <a:t>suy ra MR|CD . Và có OM|SC</a:t>
                </a:r>
              </a:p>
              <a:p>
                <a:pPr lvl="0"/>
                <a:r>
                  <a:rPr lang="en-US"/>
                  <a:t>Vì MR, OMc(OMR) </a:t>
                </a:r>
              </a:p>
              <a:p>
                <a:pPr lvl="0"/>
                <a:endParaRPr lang="en-US" sz="24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35962" y="3901442"/>
                <a:ext cx="11838471" cy="2876430"/>
              </a:xfrm>
              <a:prstGeom prst="rect">
                <a:avLst/>
              </a:prstGeom>
              <a:blipFill>
                <a:blip r:embed="rId3"/>
                <a:stretch>
                  <a:fillRect l="-1132" t="-4430" b="-3797"/>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289014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up)">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up)">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up)">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3" end="3"/>
                                            </p:txEl>
                                          </p:spTgt>
                                        </p:tgtEl>
                                        <p:attrNameLst>
                                          <p:attrName>style.visibility</p:attrName>
                                        </p:attrNameLst>
                                      </p:cBhvr>
                                      <p:to>
                                        <p:strVal val="visible"/>
                                      </p:to>
                                    </p:set>
                                    <p:animEffect transition="in" filter="wipe(up)">
                                      <p:cBhvr>
                                        <p:cTn id="52" dur="500"/>
                                        <p:tgtEl>
                                          <p:spTgt spid="10">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4" end="4"/>
                                            </p:txEl>
                                          </p:spTgt>
                                        </p:tgtEl>
                                        <p:attrNameLst>
                                          <p:attrName>style.visibility</p:attrName>
                                        </p:attrNameLst>
                                      </p:cBhvr>
                                      <p:to>
                                        <p:strVal val="visible"/>
                                      </p:to>
                                    </p:set>
                                    <p:animEffect transition="in" filter="wipe(up)">
                                      <p:cBhvr>
                                        <p:cTn id="5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8"/>
                <a:ext cx="11813836" cy="240283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sz="2800"/>
                  <a:t>Cho hình chóp S.ABCD có đáy là hình thang ABCD, </a:t>
                </a:r>
                <a14:m>
                  <m:oMath xmlns:m="http://schemas.openxmlformats.org/officeDocument/2006/math">
                    <m:r>
                      <a:rPr lang="en-US" sz="2800" i="1">
                        <a:latin typeface="Cambria Math" panose="02040503050406030204" pitchFamily="18" charset="0"/>
                      </a:rPr>
                      <m:t>𝐴𝐷</m:t>
                    </m:r>
                    <m:r>
                      <a:rPr lang="en-US" sz="2800" i="1">
                        <a:latin typeface="Cambria Math" panose="02040503050406030204" pitchFamily="18" charset="0"/>
                      </a:rPr>
                      <m:t>∥</m:t>
                    </m:r>
                    <m:r>
                      <a:rPr lang="en-US" sz="2800" i="1">
                        <a:latin typeface="Cambria Math" panose="02040503050406030204" pitchFamily="18" charset="0"/>
                      </a:rPr>
                      <m:t>𝐵𝐶</m:t>
                    </m:r>
                    <m:r>
                      <a:rPr lang="en-US" sz="2800" i="1">
                        <a:latin typeface="Cambria Math" panose="02040503050406030204" pitchFamily="18" charset="0"/>
                      </a:rPr>
                      <m:t>,</m:t>
                    </m:r>
                    <m:r>
                      <a:rPr lang="en-US" sz="2800" i="1">
                        <a:latin typeface="Cambria Math" panose="02040503050406030204" pitchFamily="18" charset="0"/>
                      </a:rPr>
                      <m:t>𝐴𝐷</m:t>
                    </m:r>
                    <m:r>
                      <a:rPr lang="en-US" sz="2800" i="1">
                        <a:latin typeface="Cambria Math" panose="02040503050406030204" pitchFamily="18" charset="0"/>
                      </a:rPr>
                      <m:t>=2</m:t>
                    </m:r>
                    <m:r>
                      <a:rPr lang="en-US" sz="2800" i="1">
                        <a:latin typeface="Cambria Math" panose="02040503050406030204" pitchFamily="18" charset="0"/>
                      </a:rPr>
                      <m:t>𝐵𝐶</m:t>
                    </m:r>
                  </m:oMath>
                </a14:m>
                <a:r>
                  <a:rPr lang="en-US" sz="2800"/>
                  <a:t>. Gọi E, F, I lần lượt là trung điểm của các cạnh SA, AD, SD.</a:t>
                </a:r>
              </a:p>
              <a:p>
                <a:r>
                  <a:rPr lang="en-US" sz="2800"/>
                  <a:t>a) Chứng minh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𝐸𝐹𝐵</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𝑆𝐶𝐷</m:t>
                        </m:r>
                      </m:e>
                    </m:d>
                  </m:oMath>
                </a14:m>
                <a:r>
                  <a:rPr lang="en-US" sz="2800"/>
                  <a:t>. Từ đó chứng minh </a:t>
                </a:r>
                <a14:m>
                  <m:oMath xmlns:m="http://schemas.openxmlformats.org/officeDocument/2006/math">
                    <m:r>
                      <a:rPr lang="en-US" sz="2800" i="1">
                        <a:latin typeface="Cambria Math" panose="02040503050406030204" pitchFamily="18" charset="0"/>
                      </a:rPr>
                      <m:t>𝐶𝐼</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𝐸𝐹𝐵</m:t>
                        </m:r>
                      </m:e>
                    </m:d>
                  </m:oMath>
                </a14:m>
                <a:r>
                  <a:rPr lang="en-US" sz="2800"/>
                  <a:t>.</a:t>
                </a:r>
              </a:p>
              <a:p>
                <a:pPr lvl="0"/>
                <a:r>
                  <a:rPr lang="en-US" sz="2800"/>
                  <a:t>b) Tìm giao tuyến của (SBC) và (SAD). Tìm giao điểm K của FI với giao tuyến này, chứng minh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𝑆𝐵𝐹</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𝐾𝐶𝐷</m:t>
                        </m:r>
                      </m:e>
                    </m:d>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01399" y="1367308"/>
                <a:ext cx="11813836" cy="2402834"/>
              </a:xfrm>
              <a:prstGeom prst="rect">
                <a:avLst/>
              </a:prstGeom>
              <a:blipFill>
                <a:blip r:embed="rId2"/>
                <a:stretch>
                  <a:fillRect l="-1134" t="-5303" r="-1082" b="-3535"/>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6764" y="3770142"/>
            <a:ext cx="11838471" cy="3007728"/>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Blip>
                <a:blip r:embed="rId3"/>
              </a:buBlip>
            </a:pPr>
            <a:r>
              <a:rPr lang="en-US" sz="2400" b="1">
                <a:solidFill>
                  <a:srgbClr val="0000FF"/>
                </a:solidFill>
                <a:ea typeface="Times New Roman" panose="02020603050405020304" pitchFamily="18" charset="0"/>
              </a:rPr>
              <a:t> Lời giải</a:t>
            </a:r>
          </a:p>
          <a:p>
            <a:r>
              <a:rPr lang="en-US" sz="2400"/>
              <a:t>a) </a:t>
            </a:r>
            <a:r>
              <a:rPr lang="vi-VN" sz="2400"/>
              <a:t>Ta có:</a:t>
            </a:r>
          </a:p>
          <a:p>
            <a:r>
              <a:rPr lang="vi-VN" sz="2400"/>
              <a:t>EF∥SD (EF là đường trung bình của tam giác SAD).</a:t>
            </a:r>
          </a:p>
          <a:p>
            <a:r>
              <a:rPr lang="vi-VN" sz="2400"/>
              <a:t>(BC∥FD,BC=FD).</a:t>
            </a:r>
          </a:p>
          <a:p>
            <a:r>
              <a:rPr lang="vi-VN" sz="2400"/>
              <a:t>Suy ra (EFB)∥(SCD).</a:t>
            </a:r>
          </a:p>
          <a:p>
            <a:r>
              <a:rPr lang="vi-VN" sz="2400"/>
              <a:t>Mà CI⊂(SCD) nên CI∥(EFB).</a:t>
            </a:r>
          </a:p>
          <a:p>
            <a:pPr>
              <a:buBlip>
                <a:blip r:embed="rId3"/>
              </a:buBlip>
            </a:pPr>
            <a:endParaRPr lang="en-US" sz="2400"/>
          </a:p>
        </p:txBody>
      </p:sp>
      <p:pic>
        <p:nvPicPr>
          <p:cNvPr id="2" name="Picture 1">
            <a:extLst>
              <a:ext uri="{FF2B5EF4-FFF2-40B4-BE49-F238E27FC236}">
                <a16:creationId xmlns:a16="http://schemas.microsoft.com/office/drawing/2014/main" id="{644E326A-75B2-4C0E-B7AB-C1E3C19DA158}"/>
              </a:ext>
            </a:extLst>
          </p:cNvPr>
          <p:cNvPicPr>
            <a:picLocks noChangeAspect="1"/>
          </p:cNvPicPr>
          <p:nvPr/>
        </p:nvPicPr>
        <p:blipFill>
          <a:blip r:embed="rId4">
            <a:clrChange>
              <a:clrFrom>
                <a:srgbClr val="06067A">
                  <a:alpha val="95294"/>
                </a:srgbClr>
              </a:clrFrom>
              <a:clrTo>
                <a:srgbClr val="06067A">
                  <a:alpha val="0"/>
                </a:srgbClr>
              </a:clrTo>
            </a:clrChange>
          </a:blip>
          <a:stretch>
            <a:fillRect/>
          </a:stretch>
        </p:blipFill>
        <p:spPr>
          <a:xfrm>
            <a:off x="8042575" y="3948259"/>
            <a:ext cx="2621354" cy="2516236"/>
          </a:xfrm>
          <a:prstGeom prst="rect">
            <a:avLst/>
          </a:prstGeom>
        </p:spPr>
      </p:pic>
    </p:spTree>
    <p:extLst>
      <p:ext uri="{BB962C8B-B14F-4D97-AF65-F5344CB8AC3E}">
        <p14:creationId xmlns:p14="http://schemas.microsoft.com/office/powerpoint/2010/main" val="1988213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wipe(up)">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wipe(up)">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4" end="4"/>
                                            </p:txEl>
                                          </p:spTgt>
                                        </p:tgtEl>
                                        <p:attrNameLst>
                                          <p:attrName>style.visibility</p:attrName>
                                        </p:attrNameLst>
                                      </p:cBhvr>
                                      <p:to>
                                        <p:strVal val="visible"/>
                                      </p:to>
                                    </p:set>
                                    <p:animEffect transition="in" filter="wipe(up)">
                                      <p:cBhvr>
                                        <p:cTn id="42" dur="500"/>
                                        <p:tgtEl>
                                          <p:spTgt spid="10">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5" end="5"/>
                                            </p:txEl>
                                          </p:spTgt>
                                        </p:tgtEl>
                                        <p:attrNameLst>
                                          <p:attrName>style.visibility</p:attrName>
                                        </p:attrNameLst>
                                      </p:cBhvr>
                                      <p:to>
                                        <p:strVal val="visible"/>
                                      </p:to>
                                    </p:set>
                                    <p:animEffect transition="in" filter="wipe(up)">
                                      <p:cBhvr>
                                        <p:cTn id="47"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8"/>
                <a:ext cx="11813836" cy="240283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sz="2800"/>
                  <a:t>Cho hình chóp S.ABCD có đáy là hình thang ABCD, </a:t>
                </a:r>
                <a14:m>
                  <m:oMath xmlns:m="http://schemas.openxmlformats.org/officeDocument/2006/math">
                    <m:r>
                      <a:rPr lang="en-US" sz="2800" i="1">
                        <a:latin typeface="Cambria Math" panose="02040503050406030204" pitchFamily="18" charset="0"/>
                      </a:rPr>
                      <m:t>𝐴𝐷</m:t>
                    </m:r>
                    <m:r>
                      <a:rPr lang="en-US" sz="2800" i="1">
                        <a:latin typeface="Cambria Math" panose="02040503050406030204" pitchFamily="18" charset="0"/>
                      </a:rPr>
                      <m:t>∥</m:t>
                    </m:r>
                    <m:r>
                      <a:rPr lang="en-US" sz="2800" i="1">
                        <a:latin typeface="Cambria Math" panose="02040503050406030204" pitchFamily="18" charset="0"/>
                      </a:rPr>
                      <m:t>𝐵𝐶</m:t>
                    </m:r>
                    <m:r>
                      <a:rPr lang="en-US" sz="2800" i="1">
                        <a:latin typeface="Cambria Math" panose="02040503050406030204" pitchFamily="18" charset="0"/>
                      </a:rPr>
                      <m:t>,</m:t>
                    </m:r>
                    <m:r>
                      <a:rPr lang="en-US" sz="2800" i="1">
                        <a:latin typeface="Cambria Math" panose="02040503050406030204" pitchFamily="18" charset="0"/>
                      </a:rPr>
                      <m:t>𝐴𝐷</m:t>
                    </m:r>
                    <m:r>
                      <a:rPr lang="en-US" sz="2800" i="1">
                        <a:latin typeface="Cambria Math" panose="02040503050406030204" pitchFamily="18" charset="0"/>
                      </a:rPr>
                      <m:t>=2</m:t>
                    </m:r>
                    <m:r>
                      <a:rPr lang="en-US" sz="2800" i="1">
                        <a:latin typeface="Cambria Math" panose="02040503050406030204" pitchFamily="18" charset="0"/>
                      </a:rPr>
                      <m:t>𝐵𝐶</m:t>
                    </m:r>
                  </m:oMath>
                </a14:m>
                <a:r>
                  <a:rPr lang="en-US" sz="2800"/>
                  <a:t>. Gọi E, F, I lần lượt là trung điểm của các cạnh SA, AD, SD.</a:t>
                </a:r>
              </a:p>
              <a:p>
                <a:r>
                  <a:rPr lang="en-US" sz="2800"/>
                  <a:t>a) Chứng minh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𝐸𝐹𝐵</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𝑆𝐶𝐷</m:t>
                        </m:r>
                      </m:e>
                    </m:d>
                  </m:oMath>
                </a14:m>
                <a:r>
                  <a:rPr lang="en-US" sz="2800"/>
                  <a:t>. Từ đó chứng minh </a:t>
                </a:r>
                <a14:m>
                  <m:oMath xmlns:m="http://schemas.openxmlformats.org/officeDocument/2006/math">
                    <m:r>
                      <a:rPr lang="en-US" sz="2800" i="1">
                        <a:latin typeface="Cambria Math" panose="02040503050406030204" pitchFamily="18" charset="0"/>
                      </a:rPr>
                      <m:t>𝐶𝐼</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𝐸𝐹𝐵</m:t>
                        </m:r>
                      </m:e>
                    </m:d>
                  </m:oMath>
                </a14:m>
                <a:r>
                  <a:rPr lang="en-US" sz="2800"/>
                  <a:t>.</a:t>
                </a:r>
              </a:p>
              <a:p>
                <a:pPr lvl="0"/>
                <a:r>
                  <a:rPr lang="en-US" sz="2800"/>
                  <a:t>b) Tìm giao tuyến của (SBC) và (SAD). Tìm giao điểm K của FI với giao tuyến này, chứng minh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𝑆𝐵𝐹</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𝐾𝐶𝐷</m:t>
                        </m:r>
                      </m:e>
                    </m:d>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01399" y="1367308"/>
                <a:ext cx="11813836" cy="2402834"/>
              </a:xfrm>
              <a:prstGeom prst="rect">
                <a:avLst/>
              </a:prstGeom>
              <a:blipFill>
                <a:blip r:embed="rId2"/>
                <a:stretch>
                  <a:fillRect l="-1134" t="-5303" r="-1082" b="-3535"/>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6764" y="3770142"/>
                <a:ext cx="11838471" cy="3007728"/>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Blip>
                    <a:blip r:embed="rId3"/>
                  </a:buBlip>
                </a:pPr>
                <a:r>
                  <a:rPr lang="en-US" sz="2400" b="1">
                    <a:solidFill>
                      <a:srgbClr val="0000FF"/>
                    </a:solidFill>
                    <a:ea typeface="Times New Roman" panose="02020603050405020304" pitchFamily="18" charset="0"/>
                  </a:rPr>
                  <a:t> Lời giải</a:t>
                </a:r>
              </a:p>
              <a:p>
                <a:r>
                  <a:rPr lang="en-US" sz="2400">
                    <a:ea typeface="Times New Roman" panose="02020603050405020304" pitchFamily="18" charset="0"/>
                  </a:rPr>
                  <a:t>b) Ta có:</a:t>
                </a:r>
                <a:endParaRPr lang="en-US" sz="2000">
                  <a:latin typeface="Calibri" panose="020F0502020204030204" pitchFamily="34" charset="0"/>
                  <a:ea typeface="Times New Roman" panose="02020603050405020304" pitchFamily="18" charset="0"/>
                </a:endParaRPr>
              </a:p>
              <a:p>
                <a14:m>
                  <m:oMath xmlns:m="http://schemas.openxmlformats.org/officeDocument/2006/math">
                    <m:d>
                      <m:dPr>
                        <m:begChr m:val=""/>
                        <m:endChr m:val="}"/>
                        <m:ctrlPr>
                          <a:rPr lang="en-US" sz="2400" i="1">
                            <a:latin typeface="Cambria Math" panose="02040503050406030204" pitchFamily="18" charset="0"/>
                          </a:rPr>
                        </m:ctrlPr>
                      </m:dPr>
                      <m:e>
                        <m:eqArr>
                          <m:eqArrPr>
                            <m:ctrlPr>
                              <a:rPr lang="en-US" sz="2400" i="1" smtClean="0">
                                <a:latin typeface="Cambria Math" panose="02040503050406030204" pitchFamily="18" charset="0"/>
                              </a:rPr>
                            </m:ctrlPr>
                          </m:eqArrPr>
                          <m:e>
                            <m:r>
                              <a:rPr lang="en-US" sz="2400" i="1">
                                <a:latin typeface="Cambria Math" panose="02040503050406030204" pitchFamily="18" charset="0"/>
                                <a:ea typeface="Calibri" panose="020F0502020204030204" pitchFamily="34" charset="0"/>
                              </a:rPr>
                              <m:t>𝐵𝐶</m:t>
                            </m:r>
                            <m:r>
                              <a:rPr lang="en-US" sz="2400" i="1">
                                <a:latin typeface="Cambria Math" panose="02040503050406030204" pitchFamily="18" charset="0"/>
                                <a:ea typeface="Calibri" panose="020F0502020204030204" pitchFamily="34" charset="0"/>
                                <a:cs typeface="Cambria Math" panose="02040503050406030204" pitchFamily="18" charset="0"/>
                              </a:rPr>
                              <m:t>∥</m:t>
                            </m:r>
                            <m:r>
                              <a:rPr lang="en-US" sz="2400" i="1">
                                <a:latin typeface="Cambria Math" panose="02040503050406030204" pitchFamily="18" charset="0"/>
                                <a:ea typeface="Calibri" panose="020F0502020204030204" pitchFamily="34" charset="0"/>
                              </a:rPr>
                              <m:t>𝐴𝐷</m:t>
                            </m:r>
                          </m:e>
                          <m:e>
                            <m:r>
                              <a:rPr lang="en-US" sz="2400" i="1">
                                <a:latin typeface="Cambria Math" panose="02040503050406030204" pitchFamily="18" charset="0"/>
                                <a:ea typeface="Calibri" panose="020F0502020204030204" pitchFamily="34" charset="0"/>
                              </a:rPr>
                              <m:t>𝐵𝐶</m:t>
                            </m:r>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ea typeface="Calibri" panose="020F0502020204030204" pitchFamily="34" charset="0"/>
                                  </a:rPr>
                                  <m:t>𝑆𝐵𝐶</m:t>
                                </m:r>
                              </m:e>
                            </m:d>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𝐴𝐷</m:t>
                            </m:r>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ea typeface="Calibri" panose="020F0502020204030204" pitchFamily="34" charset="0"/>
                                  </a:rPr>
                                  <m:t>𝑆𝐴𝐷</m:t>
                                </m:r>
                              </m:e>
                            </m:d>
                          </m:e>
                          <m:e>
                            <m:r>
                              <a:rPr lang="en-US" sz="2400" i="1">
                                <a:latin typeface="Cambria Math" panose="02040503050406030204" pitchFamily="18" charset="0"/>
                                <a:ea typeface="Calibri" panose="020F0502020204030204" pitchFamily="34" charset="0"/>
                              </a:rPr>
                              <m:t>𝑆</m:t>
                            </m:r>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ea typeface="Calibri" panose="020F0502020204030204" pitchFamily="34" charset="0"/>
                                  </a:rPr>
                                  <m:t>𝑆𝐵𝐶</m:t>
                                </m:r>
                              </m:e>
                            </m:d>
                            <m:r>
                              <a:rPr lang="en-US" sz="2400" i="1">
                                <a:latin typeface="Cambria Math" panose="02040503050406030204" pitchFamily="18" charset="0"/>
                                <a:ea typeface="Calibri" panose="020F0502020204030204" pitchFamily="34" charset="0"/>
                              </a:rPr>
                              <m:t>∩</m:t>
                            </m:r>
                            <m:d>
                              <m:dPr>
                                <m:ctrlPr>
                                  <a:rPr lang="en-US" sz="2400" i="1">
                                    <a:latin typeface="Cambria Math" panose="02040503050406030204" pitchFamily="18" charset="0"/>
                                  </a:rPr>
                                </m:ctrlPr>
                              </m:dPr>
                              <m:e>
                                <m:r>
                                  <a:rPr lang="en-US" sz="2400" i="1">
                                    <a:latin typeface="Cambria Math" panose="02040503050406030204" pitchFamily="18" charset="0"/>
                                    <a:ea typeface="Calibri" panose="020F0502020204030204" pitchFamily="34" charset="0"/>
                                  </a:rPr>
                                  <m:t>𝑆𝐴𝐷</m:t>
                                </m:r>
                              </m:e>
                            </m:d>
                          </m:e>
                        </m:eqArr>
                      </m:e>
                    </m:d>
                  </m:oMath>
                </a14:m>
                <a:endParaRPr lang="en-US" sz="2400" i="1">
                  <a:latin typeface="Cambria Math" panose="02040503050406030204" pitchFamily="18" charset="0"/>
                  <a:ea typeface="Calibri" panose="020F0502020204030204" pitchFamily="34" charset="0"/>
                </a:endParaRPr>
              </a:p>
              <a:p>
                <a:endParaRPr lang="en-US" sz="2400" i="1">
                  <a:latin typeface="Cambria Math" panose="02040503050406030204" pitchFamily="18" charset="0"/>
                  <a:ea typeface="Calibri" panose="020F0502020204030204" pitchFamily="34" charset="0"/>
                </a:endParaRPr>
              </a:p>
              <a:p>
                <a:pPr/>
                <a14:m>
                  <m:oMath xmlns:m="http://schemas.openxmlformats.org/officeDocument/2006/math">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ea typeface="Calibri" panose="020F0502020204030204" pitchFamily="34" charset="0"/>
                          </a:rPr>
                          <m:t>𝑆𝐵𝐶</m:t>
                        </m:r>
                      </m:e>
                    </m:d>
                    <m:r>
                      <a:rPr lang="en-US" sz="2400" i="1">
                        <a:latin typeface="Cambria Math" panose="02040503050406030204" pitchFamily="18" charset="0"/>
                        <a:ea typeface="Calibri" panose="020F0502020204030204" pitchFamily="34" charset="0"/>
                      </a:rPr>
                      <m:t>∩</m:t>
                    </m:r>
                    <m:d>
                      <m:dPr>
                        <m:ctrlPr>
                          <a:rPr lang="en-US" sz="2400" i="1">
                            <a:latin typeface="Cambria Math" panose="02040503050406030204" pitchFamily="18" charset="0"/>
                          </a:rPr>
                        </m:ctrlPr>
                      </m:dPr>
                      <m:e>
                        <m:r>
                          <a:rPr lang="en-US" sz="2400" i="1">
                            <a:latin typeface="Cambria Math" panose="02040503050406030204" pitchFamily="18" charset="0"/>
                            <a:ea typeface="Calibri" panose="020F0502020204030204" pitchFamily="34" charset="0"/>
                          </a:rPr>
                          <m:t>𝑆𝐴𝐷</m:t>
                        </m:r>
                      </m:e>
                    </m:d>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𝑆𝑥</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𝑆𝑥</m:t>
                    </m:r>
                    <m:r>
                      <a:rPr lang="en-US" sz="2400" i="1">
                        <a:latin typeface="Cambria Math" panose="02040503050406030204" pitchFamily="18" charset="0"/>
                        <a:ea typeface="Calibri" panose="020F0502020204030204" pitchFamily="34" charset="0"/>
                        <a:cs typeface="Cambria Math" panose="02040503050406030204" pitchFamily="18" charset="0"/>
                      </a:rPr>
                      <m:t>∥</m:t>
                    </m:r>
                    <m:r>
                      <a:rPr lang="en-US" sz="2400" i="1">
                        <a:latin typeface="Cambria Math" panose="02040503050406030204" pitchFamily="18" charset="0"/>
                        <a:ea typeface="Calibri" panose="020F0502020204030204" pitchFamily="34" charset="0"/>
                      </a:rPr>
                      <m:t>𝐴𝐷</m:t>
                    </m:r>
                    <m:r>
                      <a:rPr lang="en-US" sz="2400" i="1">
                        <a:latin typeface="Cambria Math" panose="02040503050406030204" pitchFamily="18" charset="0"/>
                        <a:ea typeface="Calibri" panose="020F0502020204030204" pitchFamily="34" charset="0"/>
                        <a:cs typeface="Cambria Math" panose="02040503050406030204" pitchFamily="18" charset="0"/>
                      </a:rPr>
                      <m:t>∥</m:t>
                    </m:r>
                    <m:r>
                      <a:rPr lang="en-US" sz="2400" i="1">
                        <a:latin typeface="Cambria Math" panose="02040503050406030204" pitchFamily="18" charset="0"/>
                        <a:ea typeface="Calibri" panose="020F0502020204030204" pitchFamily="34" charset="0"/>
                      </a:rPr>
                      <m:t>𝐵𝐶</m:t>
                    </m:r>
                  </m:oMath>
                </a14:m>
                <a:endParaRPr lang="en-US" sz="2400"/>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176764" y="3770142"/>
                <a:ext cx="11838471" cy="3007728"/>
              </a:xfrm>
              <a:prstGeom prst="rect">
                <a:avLst/>
              </a:prstGeom>
              <a:blipFill>
                <a:blip r:embed="rId4"/>
                <a:stretch>
                  <a:fillRect l="-669" t="-2621"/>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37862871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wipe(up)">
                                      <p:cBhvr>
                                        <p:cTn id="3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8"/>
                <a:ext cx="11813836" cy="240283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sz="2800"/>
                  <a:t>Cho hình chóp S.ABCD có đáy là hình thang ABCD, </a:t>
                </a:r>
                <a14:m>
                  <m:oMath xmlns:m="http://schemas.openxmlformats.org/officeDocument/2006/math">
                    <m:r>
                      <a:rPr lang="en-US" sz="2800" i="1">
                        <a:latin typeface="Cambria Math" panose="02040503050406030204" pitchFamily="18" charset="0"/>
                      </a:rPr>
                      <m:t>𝐴𝐷</m:t>
                    </m:r>
                    <m:r>
                      <a:rPr lang="en-US" sz="2800" i="1">
                        <a:latin typeface="Cambria Math" panose="02040503050406030204" pitchFamily="18" charset="0"/>
                      </a:rPr>
                      <m:t>∥</m:t>
                    </m:r>
                    <m:r>
                      <a:rPr lang="en-US" sz="2800" i="1">
                        <a:latin typeface="Cambria Math" panose="02040503050406030204" pitchFamily="18" charset="0"/>
                      </a:rPr>
                      <m:t>𝐵𝐶</m:t>
                    </m:r>
                    <m:r>
                      <a:rPr lang="en-US" sz="2800" i="1">
                        <a:latin typeface="Cambria Math" panose="02040503050406030204" pitchFamily="18" charset="0"/>
                      </a:rPr>
                      <m:t>,</m:t>
                    </m:r>
                    <m:r>
                      <a:rPr lang="en-US" sz="2800" i="1">
                        <a:latin typeface="Cambria Math" panose="02040503050406030204" pitchFamily="18" charset="0"/>
                      </a:rPr>
                      <m:t>𝐴𝐷</m:t>
                    </m:r>
                    <m:r>
                      <a:rPr lang="en-US" sz="2800" i="1">
                        <a:latin typeface="Cambria Math" panose="02040503050406030204" pitchFamily="18" charset="0"/>
                      </a:rPr>
                      <m:t>=2</m:t>
                    </m:r>
                    <m:r>
                      <a:rPr lang="en-US" sz="2800" i="1">
                        <a:latin typeface="Cambria Math" panose="02040503050406030204" pitchFamily="18" charset="0"/>
                      </a:rPr>
                      <m:t>𝐵𝐶</m:t>
                    </m:r>
                  </m:oMath>
                </a14:m>
                <a:r>
                  <a:rPr lang="en-US" sz="2800"/>
                  <a:t>. Gọi E, F, I lần lượt là trung điểm của các cạnh SA, AD, SD.</a:t>
                </a:r>
              </a:p>
              <a:p>
                <a:r>
                  <a:rPr lang="en-US" sz="2800"/>
                  <a:t>a) Chứng minh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𝐸𝐹𝐵</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𝑆𝐶𝐷</m:t>
                        </m:r>
                      </m:e>
                    </m:d>
                  </m:oMath>
                </a14:m>
                <a:r>
                  <a:rPr lang="en-US" sz="2800"/>
                  <a:t>. Từ đó chứng minh </a:t>
                </a:r>
                <a14:m>
                  <m:oMath xmlns:m="http://schemas.openxmlformats.org/officeDocument/2006/math">
                    <m:r>
                      <a:rPr lang="en-US" sz="2800" i="1">
                        <a:latin typeface="Cambria Math" panose="02040503050406030204" pitchFamily="18" charset="0"/>
                      </a:rPr>
                      <m:t>𝐶𝐼</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𝐸𝐹𝐵</m:t>
                        </m:r>
                      </m:e>
                    </m:d>
                  </m:oMath>
                </a14:m>
                <a:r>
                  <a:rPr lang="en-US" sz="2800"/>
                  <a:t>.</a:t>
                </a:r>
              </a:p>
              <a:p>
                <a:pPr lvl="0"/>
                <a:r>
                  <a:rPr lang="en-US" sz="2800"/>
                  <a:t>b) Tìm giao tuyến của (SBC) và (SAD). Tìm giao điểm K của FI với giao tuyến này, chứng minh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𝑆𝐵𝐹</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𝐾𝐶𝐷</m:t>
                        </m:r>
                      </m:e>
                    </m:d>
                  </m:oMath>
                </a14:m>
                <a:r>
                  <a:rPr lang="en-US" sz="2800"/>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01399" y="1367308"/>
                <a:ext cx="11813836" cy="2402834"/>
              </a:xfrm>
              <a:prstGeom prst="rect">
                <a:avLst/>
              </a:prstGeom>
              <a:blipFill>
                <a:blip r:embed="rId2"/>
                <a:stretch>
                  <a:fillRect l="-1134" t="-5303" r="-1082" b="-3535"/>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6764" y="3770142"/>
                <a:ext cx="11838471" cy="3007728"/>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07000"/>
                  </a:lnSpc>
                  <a:spcBef>
                    <a:spcPts val="0"/>
                  </a:spcBef>
                  <a:spcAft>
                    <a:spcPts val="100"/>
                  </a:spcAft>
                  <a:tabLst>
                    <a:tab pos="0" algn="l"/>
                    <a:tab pos="228600" algn="l"/>
                    <a:tab pos="1600200" algn="l"/>
                    <a:tab pos="3200400" algn="l"/>
                    <a:tab pos="4800600" algn="l"/>
                  </a:tabLst>
                </a:pPr>
                <a:r>
                  <a:rPr lang="en-US" sz="2400" b="1">
                    <a:solidFill>
                      <a:srgbClr val="0000FF"/>
                    </a:solidFill>
                    <a:ea typeface="Times New Roman" panose="02020603050405020304" pitchFamily="18" charset="0"/>
                  </a:rPr>
                  <a:t> Lời giải</a:t>
                </a:r>
              </a:p>
              <a:p>
                <a:pPr marL="0" marR="0" algn="just">
                  <a:lnSpc>
                    <a:spcPct val="107000"/>
                  </a:lnSpc>
                  <a:spcBef>
                    <a:spcPts val="0"/>
                  </a:spcBef>
                  <a:spcAft>
                    <a:spcPts val="100"/>
                  </a:spcAft>
                  <a:tabLst>
                    <a:tab pos="0" algn="l"/>
                    <a:tab pos="228600" algn="l"/>
                    <a:tab pos="1600200" algn="l"/>
                    <a:tab pos="3200400" algn="l"/>
                    <a:tab pos="4800600" algn="l"/>
                  </a:tabLst>
                </a:pPr>
                <a:r>
                  <a:rPr lang="en-US" sz="2400">
                    <a:ea typeface="Calibri" panose="020F0502020204030204" pitchFamily="34" charset="0"/>
                  </a:rPr>
                  <a:t>Trong mp(SAD): FI cắt Sx tại K.</a:t>
                </a:r>
                <a:endParaRPr lang="en-US" sz="20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r>
                  <a:rPr lang="en-US" sz="2400">
                    <a:ea typeface="Calibri" panose="020F0502020204030204" pitchFamily="34" charset="0"/>
                  </a:rPr>
                  <a:t>Ta có: </a:t>
                </a:r>
                <a14:m>
                  <m:oMath xmlns:m="http://schemas.openxmlformats.org/officeDocument/2006/math">
                    <m:r>
                      <a:rPr lang="en-US" sz="2400" i="1">
                        <a:latin typeface="Cambria Math" panose="02040503050406030204" pitchFamily="18" charset="0"/>
                        <a:ea typeface="Calibri" panose="020F0502020204030204" pitchFamily="34" charset="0"/>
                      </a:rPr>
                      <m:t>𝑆𝐾</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𝐹𝐷</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𝐼𝑆</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𝐼𝐷</m:t>
                    </m:r>
                  </m:oMath>
                </a14:m>
                <a:r>
                  <a:rPr lang="en-US" sz="2400">
                    <a:ea typeface="Calibri" panose="020F0502020204030204" pitchFamily="34" charset="0"/>
                  </a:rPr>
                  <a:t> nên </a:t>
                </a:r>
                <a14:m>
                  <m:oMath xmlns:m="http://schemas.openxmlformats.org/officeDocument/2006/math">
                    <m:r>
                      <a:rPr lang="en-US" sz="2400" i="1">
                        <a:latin typeface="Cambria Math" panose="02040503050406030204" pitchFamily="18" charset="0"/>
                        <a:ea typeface="Calibri" panose="020F0502020204030204" pitchFamily="34" charset="0"/>
                      </a:rPr>
                      <m:t>𝐼𝐾</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𝐼𝐹</m:t>
                    </m:r>
                  </m:oMath>
                </a14:m>
                <a:r>
                  <a:rPr lang="en-US" sz="2400">
                    <a:ea typeface="Calibri" panose="020F0502020204030204" pitchFamily="34" charset="0"/>
                  </a:rPr>
                  <a:t>.</a:t>
                </a:r>
                <a:endParaRPr lang="en-US" sz="20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r>
                  <a:rPr lang="en-US" sz="2400">
                    <a:ea typeface="Calibri" panose="020F0502020204030204" pitchFamily="34" charset="0"/>
                  </a:rPr>
                  <a:t>Vậy tứ giác SKDF là hình bình hành, suy ra </a:t>
                </a:r>
                <a14:m>
                  <m:oMath xmlns:m="http://schemas.openxmlformats.org/officeDocument/2006/math">
                    <m:r>
                      <a:rPr lang="en-US" sz="2400" i="1">
                        <a:latin typeface="Cambria Math" panose="02040503050406030204" pitchFamily="18" charset="0"/>
                        <a:ea typeface="Calibri" panose="020F0502020204030204" pitchFamily="34" charset="0"/>
                      </a:rPr>
                      <m:t>𝑆𝐹</m:t>
                    </m:r>
                    <m:r>
                      <a:rPr lang="en-US" sz="2400" i="1">
                        <a:latin typeface="Cambria Math" panose="02040503050406030204" pitchFamily="18" charset="0"/>
                        <a:ea typeface="Calibri" panose="020F0502020204030204" pitchFamily="34" charset="0"/>
                        <a:cs typeface="Cambria Math" panose="02040503050406030204" pitchFamily="18" charset="0"/>
                      </a:rPr>
                      <m:t>∥</m:t>
                    </m:r>
                    <m:r>
                      <a:rPr lang="en-US" sz="2400" i="1">
                        <a:latin typeface="Cambria Math" panose="02040503050406030204" pitchFamily="18" charset="0"/>
                        <a:ea typeface="Calibri" panose="020F0502020204030204" pitchFamily="34" charset="0"/>
                      </a:rPr>
                      <m:t>𝐾𝐷</m:t>
                    </m:r>
                  </m:oMath>
                </a14:m>
                <a:r>
                  <a:rPr lang="en-US" sz="2400">
                    <a:ea typeface="Calibri" panose="020F0502020204030204" pitchFamily="34" charset="0"/>
                  </a:rPr>
                  <a:t>.</a:t>
                </a:r>
                <a:endParaRPr lang="en-US" sz="20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r>
                  <a:rPr lang="en-US" sz="2400">
                    <a:ea typeface="Calibri" panose="020F0502020204030204" pitchFamily="34" charset="0"/>
                  </a:rPr>
                  <a:t>Mặt khác </a:t>
                </a:r>
                <a14:m>
                  <m:oMath xmlns:m="http://schemas.openxmlformats.org/officeDocument/2006/math">
                    <m:r>
                      <a:rPr lang="en-US" sz="2400" i="1">
                        <a:latin typeface="Cambria Math" panose="02040503050406030204" pitchFamily="18" charset="0"/>
                        <a:ea typeface="Calibri" panose="020F0502020204030204" pitchFamily="34" charset="0"/>
                      </a:rPr>
                      <m:t>𝐵𝐹</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𝐶𝐷</m:t>
                    </m:r>
                  </m:oMath>
                </a14:m>
                <a:r>
                  <a:rPr lang="en-US" sz="2400">
                    <a:ea typeface="Calibri" panose="020F0502020204030204" pitchFamily="34" charset="0"/>
                  </a:rPr>
                  <a:t> nên </a:t>
                </a:r>
                <a14:m>
                  <m:oMath xmlns:m="http://schemas.openxmlformats.org/officeDocument/2006/math">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𝑆𝐵𝐹</m:t>
                        </m:r>
                      </m:e>
                    </m:d>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𝐾𝐶𝐷</m:t>
                        </m:r>
                      </m:e>
                    </m:d>
                  </m:oMath>
                </a14:m>
                <a:r>
                  <a:rPr lang="en-US" sz="2400">
                    <a:ea typeface="Calibri" panose="020F0502020204030204" pitchFamily="34" charset="0"/>
                  </a:rPr>
                  <a:t>.</a:t>
                </a:r>
                <a:endParaRPr lang="en-US" sz="20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176764" y="3770142"/>
                <a:ext cx="11838471" cy="3007728"/>
              </a:xfrm>
              <a:prstGeom prst="rect">
                <a:avLst/>
              </a:prstGeom>
              <a:blipFill>
                <a:blip r:embed="rId3"/>
                <a:stretch>
                  <a:fillRect l="-669" t="-1411"/>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1666104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up)">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up)">
                                      <p:cBhvr>
                                        <p:cTn id="3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8"/>
            <a:ext cx="11813836" cy="26616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a:solidFill>
                  <a:srgbClr val="0000FF"/>
                </a:solidFill>
                <a:ea typeface="Calibri" panose="020F0502020204030204" pitchFamily="34" charset="0"/>
              </a:rPr>
              <a:t>: </a:t>
            </a:r>
            <a:r>
              <a:rPr lang="en-US" sz="2800"/>
              <a:t>Cho hình chóp S.ABCD, đáy là hình bình hành tâm O. Gọi M và N lần lượt là trung điểm của SA và CD.</a:t>
            </a:r>
          </a:p>
          <a:p>
            <a:pPr lvl="0"/>
            <a:r>
              <a:rPr lang="en-US" sz="2800"/>
              <a:t>Chứng minh mặt phẳng (OMN) và mặt phẳng (SBC) song song với nhau.</a:t>
            </a:r>
          </a:p>
          <a:p>
            <a:pPr lvl="0"/>
            <a:r>
              <a:rPr lang="en-US" sz="2800"/>
              <a:t>Giả sử hai tam giác SAD và ABC đều là tam giác cân tại A. Gọi AE và AF lần lượt là các đường phân giác trong của các tam giác ACD và SAB. Chứng minh EF song song với mặt phẳng (SAD).</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6764" y="4028984"/>
                <a:ext cx="11838471" cy="2748885"/>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a:lnSpc>
                    <a:spcPct val="107000"/>
                  </a:lnSpc>
                  <a:spcBef>
                    <a:spcPts val="0"/>
                  </a:spcBef>
                  <a:spcAft>
                    <a:spcPts val="100"/>
                  </a:spcAft>
                  <a:buNone/>
                  <a:tabLst>
                    <a:tab pos="0" algn="l"/>
                    <a:tab pos="228600" algn="l"/>
                    <a:tab pos="1600200" algn="l"/>
                    <a:tab pos="3200400" algn="l"/>
                    <a:tab pos="4800600" algn="l"/>
                  </a:tabLst>
                </a:pPr>
                <a:r>
                  <a:rPr lang="en-US" sz="2400" b="1">
                    <a:solidFill>
                      <a:srgbClr val="0000FF"/>
                    </a:solidFill>
                    <a:ea typeface="Times New Roman" panose="02020603050405020304" pitchFamily="18" charset="0"/>
                  </a:rPr>
                  <a:t>Lời giải</a:t>
                </a:r>
              </a:p>
              <a:p>
                <a:pPr marR="0" lvl="0" algn="just">
                  <a:lnSpc>
                    <a:spcPct val="107000"/>
                  </a:lnSpc>
                  <a:spcBef>
                    <a:spcPts val="0"/>
                  </a:spcBef>
                  <a:spcAft>
                    <a:spcPts val="100"/>
                  </a:spcAft>
                  <a:tabLst>
                    <a:tab pos="0" algn="l"/>
                    <a:tab pos="228600" algn="l"/>
                    <a:tab pos="1600200" algn="l"/>
                    <a:tab pos="3200400" algn="l"/>
                    <a:tab pos="4800600" algn="l"/>
                  </a:tabLst>
                </a:pPr>
                <a:r>
                  <a:rPr lang="en-US" sz="2800">
                    <a:ea typeface="Times New Roman" panose="02020603050405020304" pitchFamily="18" charset="0"/>
                  </a:rPr>
                  <a:t>a) Ta có:</a:t>
                </a:r>
                <a:endParaRPr lang="en-US" sz="28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14:m>
                  <m:oMath xmlns:m="http://schemas.openxmlformats.org/officeDocument/2006/math">
                    <m:r>
                      <a:rPr lang="en-US" sz="2800" i="1">
                        <a:latin typeface="Cambria Math" panose="02040503050406030204" pitchFamily="18" charset="0"/>
                        <a:ea typeface="Calibri" panose="020F0502020204030204" pitchFamily="34" charset="0"/>
                      </a:rPr>
                      <m:t>𝑂𝑁</m:t>
                    </m:r>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𝐵𝐶</m:t>
                    </m:r>
                  </m:oMath>
                </a14:m>
                <a:r>
                  <a:rPr lang="en-US" sz="2800">
                    <a:ea typeface="Calibri" panose="020F0502020204030204" pitchFamily="34" charset="0"/>
                  </a:rPr>
                  <a:t> (ON là đường trung bình của tam giác BCD).</a:t>
                </a:r>
                <a:endParaRPr lang="en-US" sz="28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14:m>
                  <m:oMath xmlns:m="http://schemas.openxmlformats.org/officeDocument/2006/math">
                    <m:r>
                      <a:rPr lang="en-US" sz="2800" i="1">
                        <a:latin typeface="Cambria Math" panose="02040503050406030204" pitchFamily="18" charset="0"/>
                        <a:ea typeface="Calibri" panose="020F0502020204030204" pitchFamily="34" charset="0"/>
                      </a:rPr>
                      <m:t>𝑂𝑀</m:t>
                    </m:r>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𝑆𝐶</m:t>
                    </m:r>
                  </m:oMath>
                </a14:m>
                <a:r>
                  <a:rPr lang="en-US" sz="2800">
                    <a:ea typeface="Calibri" panose="020F0502020204030204" pitchFamily="34" charset="0"/>
                  </a:rPr>
                  <a:t> (OM là đường trung bình của tam giác SAC)</a:t>
                </a:r>
                <a:endParaRPr lang="en-US" sz="2800">
                  <a:latin typeface="Calibri" panose="020F0502020204030204" pitchFamily="34" charset="0"/>
                  <a:ea typeface="Calibri" panose="020F0502020204030204" pitchFamily="34" charset="0"/>
                </a:endParaRPr>
              </a:p>
              <a:p>
                <a:pPr marL="0" marR="0" algn="just">
                  <a:lnSpc>
                    <a:spcPct val="107000"/>
                  </a:lnSpc>
                  <a:spcBef>
                    <a:spcPts val="0"/>
                  </a:spcBef>
                  <a:spcAft>
                    <a:spcPts val="100"/>
                  </a:spcAft>
                  <a:tabLst>
                    <a:tab pos="0" algn="l"/>
                    <a:tab pos="228600" algn="l"/>
                    <a:tab pos="1600200" algn="l"/>
                    <a:tab pos="3200400" algn="l"/>
                    <a:tab pos="4800600" algn="l"/>
                  </a:tabLst>
                </a:pPr>
                <a:r>
                  <a:rPr lang="en-US" sz="2800">
                    <a:ea typeface="Calibri" panose="020F0502020204030204" pitchFamily="34" charset="0"/>
                  </a:rPr>
                  <a:t>Vì </a:t>
                </a:r>
                <a14:m>
                  <m:oMath xmlns:m="http://schemas.openxmlformats.org/officeDocument/2006/math">
                    <m:r>
                      <a:rPr lang="en-US" sz="2800" i="1">
                        <a:latin typeface="Cambria Math" panose="02040503050406030204" pitchFamily="18" charset="0"/>
                        <a:ea typeface="Calibri" panose="020F0502020204030204" pitchFamily="34" charset="0"/>
                      </a:rPr>
                      <m:t>𝑂𝑀</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𝑂𝑁</m:t>
                    </m:r>
                    <m:r>
                      <a:rPr lang="en-US" sz="2800" i="1">
                        <a:latin typeface="Cambria Math" panose="02040503050406030204" pitchFamily="18" charset="0"/>
                        <a:ea typeface="Calibri" panose="020F0502020204030204" pitchFamily="34" charset="0"/>
                        <a:cs typeface="Cambria Math" panose="02040503050406030204" pitchFamily="18"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𝑂𝑀𝑁</m:t>
                        </m:r>
                      </m:e>
                    </m:d>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𝐵𝐶</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𝑆𝐶</m:t>
                    </m:r>
                    <m:r>
                      <a:rPr lang="en-US" sz="2800" i="1">
                        <a:latin typeface="Cambria Math" panose="02040503050406030204" pitchFamily="18" charset="0"/>
                        <a:ea typeface="Calibri" panose="020F0502020204030204" pitchFamily="34" charset="0"/>
                        <a:cs typeface="Cambria Math" panose="02040503050406030204" pitchFamily="18"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𝑆𝐵𝐶</m:t>
                        </m:r>
                      </m:e>
                    </m:d>
                  </m:oMath>
                </a14:m>
                <a:r>
                  <a:rPr lang="en-US" sz="2800">
                    <a:ea typeface="Calibri" panose="020F0502020204030204" pitchFamily="34" charset="0"/>
                  </a:rPr>
                  <a:t>nên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𝑂𝑀𝑁</m:t>
                        </m:r>
                      </m:e>
                    </m:d>
                    <m:r>
                      <a:rPr lang="en-US" sz="2800" i="1">
                        <a:latin typeface="Cambria Math" panose="02040503050406030204" pitchFamily="18" charset="0"/>
                        <a:ea typeface="Calibri" panose="020F0502020204030204" pitchFamily="34" charset="0"/>
                        <a:cs typeface="Cambria Math" panose="02040503050406030204" pitchFamily="18"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𝑆𝐵𝐶</m:t>
                        </m:r>
                      </m:e>
                    </m:d>
                  </m:oMath>
                </a14:m>
                <a:r>
                  <a:rPr lang="en-US" sz="2400">
                    <a:ea typeface="Calibri" panose="020F0502020204030204" pitchFamily="34" charset="0"/>
                  </a:rPr>
                  <a:t>.</a:t>
                </a:r>
                <a:endParaRPr lang="en-US" sz="200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176764" y="4028984"/>
                <a:ext cx="11838471" cy="2748885"/>
              </a:xfrm>
              <a:prstGeom prst="rect">
                <a:avLst/>
              </a:prstGeom>
              <a:blipFill>
                <a:blip r:embed="rId2"/>
                <a:stretch>
                  <a:fillRect l="-874" t="-1545"/>
                </a:stretch>
              </a:blipFill>
              <a:ln>
                <a:solidFill>
                  <a:srgbClr val="0000FF"/>
                </a:solid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E09568BC-B1E7-4E4A-BD25-F64179542E0D}"/>
              </a:ext>
            </a:extLst>
          </p:cNvPr>
          <p:cNvPicPr>
            <a:picLocks noChangeAspect="1"/>
          </p:cNvPicPr>
          <p:nvPr/>
        </p:nvPicPr>
        <p:blipFill>
          <a:blip r:embed="rId3">
            <a:clrChange>
              <a:clrFrom>
                <a:srgbClr val="404040">
                  <a:alpha val="49804"/>
                </a:srgbClr>
              </a:clrFrom>
              <a:clrTo>
                <a:srgbClr val="404040">
                  <a:alpha val="0"/>
                </a:srgbClr>
              </a:clrTo>
            </a:clrChange>
          </a:blip>
          <a:stretch>
            <a:fillRect/>
          </a:stretch>
        </p:blipFill>
        <p:spPr>
          <a:xfrm>
            <a:off x="8979263" y="3805030"/>
            <a:ext cx="3011338" cy="2284664"/>
          </a:xfrm>
          <a:prstGeom prst="rect">
            <a:avLst/>
          </a:prstGeom>
        </p:spPr>
      </p:pic>
    </p:spTree>
    <p:extLst>
      <p:ext uri="{BB962C8B-B14F-4D97-AF65-F5344CB8AC3E}">
        <p14:creationId xmlns:p14="http://schemas.microsoft.com/office/powerpoint/2010/main" val="2399082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up)">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up)">
                                      <p:cBhvr>
                                        <p:cTn id="37" dur="500"/>
                                        <p:tgtEl>
                                          <p:spTgt spid="10">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699</TotalTime>
  <Words>3165</Words>
  <Application>Microsoft Office PowerPoint</Application>
  <PresentationFormat>Widescreen</PresentationFormat>
  <Paragraphs>264</Paragraphs>
  <Slides>23</Slides>
  <Notes>0</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9" baseType="lpstr">
      <vt:lpstr>HGPSoeiKakugothicUB</vt:lpstr>
      <vt:lpstr>Yu Gothic</vt:lpstr>
      <vt:lpstr>Aarial</vt:lpstr>
      <vt:lpstr>Arial</vt:lpstr>
      <vt:lpstr>Baumans</vt:lpstr>
      <vt:lpstr>Calibri</vt:lpstr>
      <vt:lpstr>Calibri Light</vt:lpstr>
      <vt:lpstr>Cambria Math</vt:lpstr>
      <vt:lpstr>Chu Van An</vt:lpstr>
      <vt:lpstr>Georgia</vt:lpstr>
      <vt:lpstr>Georgia Pro Cond Black</vt:lpstr>
      <vt:lpstr>Segoe UI Symbol</vt:lpstr>
      <vt:lpstr>Times New Roman</vt:lpstr>
      <vt:lpstr>Wingdings</vt:lpstr>
      <vt:lpstr>Office Theme</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KCOM</cp:lastModifiedBy>
  <cp:revision>167</cp:revision>
  <cp:lastPrinted>2023-04-28T05:43:14Z</cp:lastPrinted>
  <dcterms:created xsi:type="dcterms:W3CDTF">2023-03-24T14:43:27Z</dcterms:created>
  <dcterms:modified xsi:type="dcterms:W3CDTF">2023-07-31T01:57:16Z</dcterms:modified>
</cp:coreProperties>
</file>