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0" r:id="rId2"/>
    <p:sldId id="265" r:id="rId3"/>
    <p:sldId id="268" r:id="rId4"/>
    <p:sldId id="286" r:id="rId5"/>
    <p:sldId id="287" r:id="rId6"/>
    <p:sldId id="269" r:id="rId7"/>
    <p:sldId id="288" r:id="rId8"/>
    <p:sldId id="279" r:id="rId9"/>
    <p:sldId id="280" r:id="rId10"/>
    <p:sldId id="289"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Duong Hung" initials="DH" lastIdx="1" clrIdx="0">
    <p:extLst>
      <p:ext uri="{19B8F6BF-5375-455C-9EA6-DF929625EA0E}">
        <p15:presenceInfo xmlns:p15="http://schemas.microsoft.com/office/powerpoint/2012/main" userId="159ce12b0739129c"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99"/>
    <a:srgbClr val="0000FF"/>
    <a:srgbClr val="FCFFEB"/>
    <a:srgbClr val="3333FF"/>
    <a:srgbClr val="CCECFF"/>
    <a:srgbClr val="DFFED2"/>
    <a:srgbClr val="CC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559" autoAdjust="0"/>
    <p:restoredTop sz="94660"/>
  </p:normalViewPr>
  <p:slideViewPr>
    <p:cSldViewPr snapToGrid="0">
      <p:cViewPr varScale="1">
        <p:scale>
          <a:sx n="83" d="100"/>
          <a:sy n="83" d="100"/>
        </p:scale>
        <p:origin x="634"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4.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51AB05-D0AD-4661-A563-ED0A973E877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24F8AAF-B3D6-43E0-8BE6-ACC045CA8D5E}"/>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4ED0CB0-ACD0-4F2D-999E-A38C11D615D1}"/>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BC35AAC0-AB66-45C6-8716-DDDEB5A1EEA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B25496D-219E-4DC5-B6CB-0D09372B80BB}"/>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CB525EB-EDE9-454B-97E8-BA4EA8A5BDAF}"/>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8" name="Picture 7">
            <a:extLst>
              <a:ext uri="{FF2B5EF4-FFF2-40B4-BE49-F238E27FC236}">
                <a16:creationId xmlns:a16="http://schemas.microsoft.com/office/drawing/2014/main" id="{0BD34CDC-813E-42F1-AF2B-E4C69DF07BAF}"/>
              </a:ext>
            </a:extLst>
          </p:cNvPr>
          <p:cNvPicPr>
            <a:picLocks noChangeAspect="1"/>
          </p:cNvPicPr>
          <p:nvPr userDrawn="1"/>
        </p:nvPicPr>
        <p:blipFill>
          <a:blip r:embed="rId4">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11766554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AC3267-A90C-45D6-BA22-0CF35578688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FA3D663-20CA-49F7-9088-6A48A3D5ABE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DFDDACA-6EE9-4082-908E-56F4087D9393}"/>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1C134AFB-8600-422C-8FE6-3D694E8430B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4D994D0-9BDB-4F1F-A1AB-6640755470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55908385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2F261DE-9197-4D26-B4B9-FF0D3913449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983B291-7E96-497B-BF77-354A929E57F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DB0F37F-EFAB-474E-833C-F3A45D4CFC2F}"/>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7B71406C-BE5D-4AF2-A987-F31D5F67FBA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FF6D1E-FD61-44A6-9E7F-192733997FC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394949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userDrawn="1">
  <p:cSld name="1_Title and Content">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pic>
        <p:nvPicPr>
          <p:cNvPr id="7" name="Picture 6">
            <a:extLst>
              <a:ext uri="{FF2B5EF4-FFF2-40B4-BE49-F238E27FC236}">
                <a16:creationId xmlns:a16="http://schemas.microsoft.com/office/drawing/2014/main" id="{317DDAB8-4858-4218-A8DC-8FD3E20B70B0}"/>
              </a:ext>
            </a:extLst>
          </p:cNvPr>
          <p:cNvPicPr>
            <a:picLocks noChangeAspect="1"/>
          </p:cNvPicPr>
          <p:nvPr userDrawn="1"/>
        </p:nvPicPr>
        <p:blipFill>
          <a:blip r:embed="rId2">
            <a:clrChange>
              <a:clrFrom>
                <a:srgbClr val="FFFFFF"/>
              </a:clrFrom>
              <a:clrTo>
                <a:srgbClr val="FFFFFF">
                  <a:alpha val="0"/>
                </a:srgbClr>
              </a:clrTo>
            </a:clrChange>
            <a:extLst>
              <a:ext uri="{BEBA8EAE-BF5A-486C-A8C5-ECC9F3942E4B}">
                <a14:imgProps xmlns:a14="http://schemas.microsoft.com/office/drawing/2010/main">
                  <a14:imgLayer r:embed="rId3">
                    <a14:imgEffect>
                      <a14:colorTemperature colorTemp="3406"/>
                    </a14:imgEffect>
                    <a14:imgEffect>
                      <a14:brightnessContrast bright="20000" contrast="20000"/>
                    </a14:imgEffect>
                  </a14:imgLayer>
                </a14:imgProps>
              </a:ext>
            </a:extLst>
          </a:blip>
          <a:stretch>
            <a:fillRect/>
          </a:stretch>
        </p:blipFill>
        <p:spPr>
          <a:xfrm>
            <a:off x="-12292" y="1"/>
            <a:ext cx="12183770" cy="514349"/>
          </a:xfrm>
          <a:prstGeom prst="rect">
            <a:avLst/>
          </a:prstGeom>
        </p:spPr>
      </p:pic>
      <p:pic>
        <p:nvPicPr>
          <p:cNvPr id="9" name="Picture 8">
            <a:extLst>
              <a:ext uri="{FF2B5EF4-FFF2-40B4-BE49-F238E27FC236}">
                <a16:creationId xmlns:a16="http://schemas.microsoft.com/office/drawing/2014/main" id="{67A1FA8D-21B3-44D8-B273-98A7438BEA8B}"/>
              </a:ext>
            </a:extLst>
          </p:cNvPr>
          <p:cNvPicPr>
            <a:picLocks noChangeAspect="1"/>
          </p:cNvPicPr>
          <p:nvPr userDrawn="1"/>
        </p:nvPicPr>
        <p:blipFill>
          <a:blip r:embed="rId4">
            <a:extLst>
              <a:ext uri="{BEBA8EAE-BF5A-486C-A8C5-ECC9F3942E4B}">
                <a14:imgProps xmlns:a14="http://schemas.microsoft.com/office/drawing/2010/main">
                  <a14:imgLayer r:embed="rId5">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51421" y="3330291"/>
            <a:ext cx="5697036" cy="720206"/>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pic>
        <p:nvPicPr>
          <p:cNvPr id="10" name="Picture 9">
            <a:extLst>
              <a:ext uri="{FF2B5EF4-FFF2-40B4-BE49-F238E27FC236}">
                <a16:creationId xmlns:a16="http://schemas.microsoft.com/office/drawing/2014/main" id="{2502BBA3-2BFD-43FF-B8A0-E55627E9FA9A}"/>
              </a:ext>
            </a:extLst>
          </p:cNvPr>
          <p:cNvPicPr>
            <a:picLocks noChangeAspect="1"/>
          </p:cNvPicPr>
          <p:nvPr userDrawn="1"/>
        </p:nvPicPr>
        <p:blipFill>
          <a:blip r:embed="rId6">
            <a:clrChange>
              <a:clrFrom>
                <a:srgbClr val="000000">
                  <a:alpha val="0"/>
                </a:srgbClr>
              </a:clrFrom>
              <a:clrTo>
                <a:srgbClr val="000000">
                  <a:alpha val="0"/>
                </a:srgbClr>
              </a:clrTo>
            </a:clrChange>
          </a:blip>
          <a:stretch>
            <a:fillRect/>
          </a:stretch>
        </p:blipFill>
        <p:spPr>
          <a:xfrm flipH="1">
            <a:off x="0" y="6343650"/>
            <a:ext cx="12171478" cy="514349"/>
          </a:xfrm>
          <a:prstGeom prst="rect">
            <a:avLst/>
          </a:prstGeom>
        </p:spPr>
      </p:pic>
    </p:spTree>
    <p:extLst>
      <p:ext uri="{BB962C8B-B14F-4D97-AF65-F5344CB8AC3E}">
        <p14:creationId xmlns:p14="http://schemas.microsoft.com/office/powerpoint/2010/main" val="7096352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A375C5-0B2B-42C5-8A7D-B896CBF96D5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11CF36B3-5183-422A-AD77-A0BDC58CCEB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4494324-618A-4DA5-987A-1BA333D19B7F}"/>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48829741-7706-4FF6-9DA1-5BAD77EB6AA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64D27C4-AA06-401D-A02E-B9E7C786AE1C}"/>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2684055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18B002-73E3-4A59-97CF-80D6E2B639E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6981138-737A-4841-991D-4A6DC18E601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425B2B0-16C2-4497-A60F-28ED6CA0504E}"/>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349DC5C9-9957-4FDF-BF89-2833D58B7CE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58DB18C5-C816-4A36-B672-12859720B788}"/>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395124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3B16FE-AFBF-4941-97DE-A1D2C92193E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243DDBE-57EF-48AF-AD79-133927320C4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3D39D72-66A3-4407-8621-82423B2348A0}"/>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5411A51D-CA18-4B33-8FE1-25BC167DBA65}"/>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6" name="Footer Placeholder 5">
            <a:extLst>
              <a:ext uri="{FF2B5EF4-FFF2-40B4-BE49-F238E27FC236}">
                <a16:creationId xmlns:a16="http://schemas.microsoft.com/office/drawing/2014/main" id="{E3BD2AA3-3E11-44B8-8421-726D3EB6A04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463108C-8C3E-47F3-B675-38C54FF9AE4D}"/>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07680518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C834F3-A85C-45D5-8A6A-6F06AD2F948A}"/>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3C0BB03-7E04-4A15-9F04-3E57667AEE7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9DC36E7-DB1F-4044-9DF4-57AC3C1584B9}"/>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402FB26-7839-4EF2-9099-450DDC96809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20149131-45CB-4AAD-B16F-CF3E54DC60F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6432D7F6-EE1D-4AD4-9744-9AEDBDB01E6D}"/>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8" name="Footer Placeholder 7">
            <a:extLst>
              <a:ext uri="{FF2B5EF4-FFF2-40B4-BE49-F238E27FC236}">
                <a16:creationId xmlns:a16="http://schemas.microsoft.com/office/drawing/2014/main" id="{180DB634-987D-4F59-8D47-1C4B935A1E0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518064A-455F-4C62-8123-2DDC2D165A62}"/>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165830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2C62BC-2C50-485B-97B0-378993786EEA}"/>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5AA93BF-A87D-4B1C-ABB9-A67F6BED403A}"/>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4" name="Footer Placeholder 3">
            <a:extLst>
              <a:ext uri="{FF2B5EF4-FFF2-40B4-BE49-F238E27FC236}">
                <a16:creationId xmlns:a16="http://schemas.microsoft.com/office/drawing/2014/main" id="{67FE16EC-2185-4091-8D15-DBCF6C3CA0E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2ECDF470-98F0-4603-A341-9C53C55A3A9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1261989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8EEAA94-1BDC-42DD-B24B-C4FA5C707DB9}"/>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3" name="Footer Placeholder 2">
            <a:extLst>
              <a:ext uri="{FF2B5EF4-FFF2-40B4-BE49-F238E27FC236}">
                <a16:creationId xmlns:a16="http://schemas.microsoft.com/office/drawing/2014/main" id="{1113B2FC-2C28-419E-8F7B-005F39D5825D}"/>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08D0AE7-0247-4B68-B6B7-C9CA5C7A101A}"/>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159767255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71FA3F-BF8D-4D4C-ADB2-5579AACD6CED}"/>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B53F2AFD-C213-4B15-9A0E-745342CE285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E1D9834B-3759-4C6C-AEED-6B13CA338FC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464F9FD-D2C6-4CA2-8083-7E832774D564}"/>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6" name="Footer Placeholder 5">
            <a:extLst>
              <a:ext uri="{FF2B5EF4-FFF2-40B4-BE49-F238E27FC236}">
                <a16:creationId xmlns:a16="http://schemas.microsoft.com/office/drawing/2014/main" id="{53BC3B6B-A0E1-41D3-97AF-D8653D2C3A90}"/>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84B3D31-D4E1-4232-AA98-8EAE7789EB26}"/>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9425424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39DC08-0059-434E-A005-8567C32A5515}"/>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99759BE8-FACC-4FFF-8F02-32E6E6F704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A6B837E-755E-4B80-9050-49344F333A1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1933D91-2280-4452-B770-9F1222173A20}"/>
              </a:ext>
            </a:extLst>
          </p:cNvPr>
          <p:cNvSpPr>
            <a:spLocks noGrp="1"/>
          </p:cNvSpPr>
          <p:nvPr>
            <p:ph type="dt" sz="half" idx="10"/>
          </p:nvPr>
        </p:nvSpPr>
        <p:spPr/>
        <p:txBody>
          <a:bodyPr/>
          <a:lstStyle/>
          <a:p>
            <a:fld id="{B70ECD91-F9DD-4E35-8C18-96CD1F729712}" type="datetimeFigureOut">
              <a:rPr lang="en-US" smtClean="0"/>
              <a:t>8/11/2023</a:t>
            </a:fld>
            <a:endParaRPr lang="en-US"/>
          </a:p>
        </p:txBody>
      </p:sp>
      <p:sp>
        <p:nvSpPr>
          <p:cNvPr id="6" name="Footer Placeholder 5">
            <a:extLst>
              <a:ext uri="{FF2B5EF4-FFF2-40B4-BE49-F238E27FC236}">
                <a16:creationId xmlns:a16="http://schemas.microsoft.com/office/drawing/2014/main" id="{B719EA15-6A4F-45B2-AC34-7EB39A04172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07541D7-3872-4DFC-AC84-07869D29A6AE}"/>
              </a:ext>
            </a:extLst>
          </p:cNvPr>
          <p:cNvSpPr>
            <a:spLocks noGrp="1"/>
          </p:cNvSpPr>
          <p:nvPr>
            <p:ph type="sldNum" sz="quarter" idx="12"/>
          </p:nvPr>
        </p:nvSpPr>
        <p:spPr/>
        <p:txBody>
          <a:bodyPr/>
          <a:lstStyle/>
          <a:p>
            <a:fld id="{8D7719CC-8A80-4C58-9A09-9E734CA1AA2D}" type="slidenum">
              <a:rPr lang="en-US" smtClean="0"/>
              <a:t>‹#›</a:t>
            </a:fld>
            <a:endParaRPr lang="en-US"/>
          </a:p>
        </p:txBody>
      </p:sp>
    </p:spTree>
    <p:extLst>
      <p:ext uri="{BB962C8B-B14F-4D97-AF65-F5344CB8AC3E}">
        <p14:creationId xmlns:p14="http://schemas.microsoft.com/office/powerpoint/2010/main" val="34410670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gs>
            <a:gs pos="100000">
              <a:schemeClr val="accent4">
                <a:lumMod val="0"/>
                <a:lumOff val="100000"/>
              </a:schemeClr>
            </a:gs>
            <a:gs pos="100000">
              <a:srgbClr val="FCFFEB"/>
            </a:gs>
            <a:gs pos="0">
              <a:srgbClr val="FFFFFF"/>
            </a:gs>
            <a:gs pos="60000">
              <a:schemeClr val="bg1"/>
            </a:gs>
          </a:gsLst>
          <a:path path="circle">
            <a:fillToRect l="50000" t="-80000" r="50000" b="180000"/>
          </a:path>
          <a:tileRect/>
        </a:gra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F2AE268-8DC3-45A7-AC9B-F0654C96B7B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E223FA5-FF0A-4701-89C0-67D667D95FF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968BED3-A4CA-478B-8CB8-08D7BF863D0B}"/>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0ECD91-F9DD-4E35-8C18-96CD1F729712}" type="datetimeFigureOut">
              <a:rPr lang="en-US" smtClean="0"/>
              <a:t>8/11/2023</a:t>
            </a:fld>
            <a:endParaRPr lang="en-US"/>
          </a:p>
        </p:txBody>
      </p:sp>
      <p:sp>
        <p:nvSpPr>
          <p:cNvPr id="5" name="Footer Placeholder 4">
            <a:extLst>
              <a:ext uri="{FF2B5EF4-FFF2-40B4-BE49-F238E27FC236}">
                <a16:creationId xmlns:a16="http://schemas.microsoft.com/office/drawing/2014/main" id="{E4BDB85B-639E-44C8-B825-D3A7C36C4F0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38EB2C0-62B7-4AE6-B9B9-AB1E080B8C6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7719CC-8A80-4C58-9A09-9E734CA1AA2D}" type="slidenum">
              <a:rPr lang="en-US" smtClean="0"/>
              <a:t>‹#›</a:t>
            </a:fld>
            <a:endParaRPr lang="en-US"/>
          </a:p>
        </p:txBody>
      </p:sp>
      <p:pic>
        <p:nvPicPr>
          <p:cNvPr id="8" name="Picture 7">
            <a:extLst>
              <a:ext uri="{FF2B5EF4-FFF2-40B4-BE49-F238E27FC236}">
                <a16:creationId xmlns:a16="http://schemas.microsoft.com/office/drawing/2014/main" id="{8FB91FBD-4AD4-42F2-918E-E98DC24A8C70}"/>
              </a:ext>
            </a:extLst>
          </p:cNvPr>
          <p:cNvPicPr>
            <a:picLocks noChangeAspect="1"/>
          </p:cNvPicPr>
          <p:nvPr userDrawn="1"/>
        </p:nvPicPr>
        <p:blipFill>
          <a:blip r:embed="rId14"/>
          <a:stretch>
            <a:fillRect/>
          </a:stretch>
        </p:blipFill>
        <p:spPr>
          <a:xfrm>
            <a:off x="0" y="136525"/>
            <a:ext cx="1162049" cy="519724"/>
          </a:xfrm>
          <a:prstGeom prst="rect">
            <a:avLst/>
          </a:prstGeom>
        </p:spPr>
      </p:pic>
    </p:spTree>
    <p:extLst>
      <p:ext uri="{BB962C8B-B14F-4D97-AF65-F5344CB8AC3E}">
        <p14:creationId xmlns:p14="http://schemas.microsoft.com/office/powerpoint/2010/main" val="145894667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 Id="rId6" Type="http://schemas.openxmlformats.org/officeDocument/2006/relationships/image" Target="../media/image2.png"/><Relationship Id="rId5" Type="http://schemas.microsoft.com/office/2007/relationships/hdphoto" Target="../media/hdphoto1.wdp"/><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1.png"/><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2.xml"/><Relationship Id="rId4" Type="http://schemas.openxmlformats.org/officeDocument/2006/relationships/image" Target="../media/image8.svg"/></Relationships>
</file>

<file path=ppt/slides/_rels/slide3.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2.xml"/><Relationship Id="rId4" Type="http://schemas.openxmlformats.org/officeDocument/2006/relationships/image" Target="../media/image12.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Layout" Target="../slideLayouts/slideLayout12.xml"/><Relationship Id="rId5" Type="http://schemas.openxmlformats.org/officeDocument/2006/relationships/image" Target="../media/image16.png"/><Relationship Id="rId4" Type="http://schemas.openxmlformats.org/officeDocument/2006/relationships/image" Target="../media/image15.png"/></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7.png"/><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2.xm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8" name="Rectangle 27">
            <a:extLst>
              <a:ext uri="{FF2B5EF4-FFF2-40B4-BE49-F238E27FC236}">
                <a16:creationId xmlns:a16="http://schemas.microsoft.com/office/drawing/2014/main" id="{AA4431C0-79D0-40C5-A1F9-87034A2E1981}"/>
              </a:ext>
            </a:extLst>
          </p:cNvPr>
          <p:cNvSpPr/>
          <p:nvPr/>
        </p:nvSpPr>
        <p:spPr>
          <a:xfrm>
            <a:off x="3587384" y="2099218"/>
            <a:ext cx="7114971" cy="3644352"/>
          </a:xfrm>
          <a:prstGeom prst="rect">
            <a:avLst/>
          </a:prstGeom>
          <a:solidFill>
            <a:srgbClr val="00B0F0">
              <a:alpha val="1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8" name="Arrow: Pentagon 117">
            <a:extLst>
              <a:ext uri="{FF2B5EF4-FFF2-40B4-BE49-F238E27FC236}">
                <a16:creationId xmlns:a16="http://schemas.microsoft.com/office/drawing/2014/main" id="{81EFB34A-F7D8-4558-96A0-5773D8E60731}"/>
              </a:ext>
            </a:extLst>
          </p:cNvPr>
          <p:cNvSpPr/>
          <p:nvPr/>
        </p:nvSpPr>
        <p:spPr>
          <a:xfrm rot="10800000">
            <a:off x="4024788" y="3188781"/>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0" name="Arrow: Pentagon 119">
            <a:extLst>
              <a:ext uri="{FF2B5EF4-FFF2-40B4-BE49-F238E27FC236}">
                <a16:creationId xmlns:a16="http://schemas.microsoft.com/office/drawing/2014/main" id="{77CF683C-5980-4602-AB7A-D9CDFC753A08}"/>
              </a:ext>
            </a:extLst>
          </p:cNvPr>
          <p:cNvSpPr/>
          <p:nvPr/>
        </p:nvSpPr>
        <p:spPr>
          <a:xfrm rot="10800000">
            <a:off x="4143765" y="3892817"/>
            <a:ext cx="6198724"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1" name="Arrow: Pentagon 120">
            <a:extLst>
              <a:ext uri="{FF2B5EF4-FFF2-40B4-BE49-F238E27FC236}">
                <a16:creationId xmlns:a16="http://schemas.microsoft.com/office/drawing/2014/main" id="{7C5E35EE-C97A-4758-9A39-CF61681144C2}"/>
              </a:ext>
            </a:extLst>
          </p:cNvPr>
          <p:cNvSpPr/>
          <p:nvPr/>
        </p:nvSpPr>
        <p:spPr>
          <a:xfrm rot="10800000">
            <a:off x="4031232" y="4579995"/>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7" name="Arrow: Pentagon 116">
            <a:extLst>
              <a:ext uri="{FF2B5EF4-FFF2-40B4-BE49-F238E27FC236}">
                <a16:creationId xmlns:a16="http://schemas.microsoft.com/office/drawing/2014/main" id="{3EF0ED97-B7C5-4710-9D14-B26B576DC6D9}"/>
              </a:ext>
            </a:extLst>
          </p:cNvPr>
          <p:cNvSpPr/>
          <p:nvPr/>
        </p:nvSpPr>
        <p:spPr>
          <a:xfrm rot="10800000">
            <a:off x="4019792" y="2520243"/>
            <a:ext cx="6282500" cy="566186"/>
          </a:xfrm>
          <a:prstGeom prst="homePlate">
            <a:avLst>
              <a:gd name="adj" fmla="val 35876"/>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a:extLst>
              <a:ext uri="{FF2B5EF4-FFF2-40B4-BE49-F238E27FC236}">
                <a16:creationId xmlns:a16="http://schemas.microsoft.com/office/drawing/2014/main" id="{0EF3F87D-24D3-4789-9DEF-E7F9C6851DAB}"/>
              </a:ext>
            </a:extLst>
          </p:cNvPr>
          <p:cNvPicPr>
            <a:picLocks noChangeAspect="1"/>
          </p:cNvPicPr>
          <p:nvPr/>
        </p:nvPicPr>
        <p:blipFill>
          <a:blip r:embed="rId2">
            <a:extLst>
              <a:ext uri="{BEBA8EAE-BF5A-486C-A8C5-ECC9F3942E4B}">
                <a14:imgProps xmlns:a14="http://schemas.microsoft.com/office/drawing/2010/main">
                  <a14:imgLayer r:embed="rId3">
                    <a14:imgEffect>
                      <a14:colorTemperature colorTemp="1500"/>
                    </a14:imgEffect>
                    <a14:imgEffect>
                      <a14:saturation sat="400000"/>
                    </a14:imgEffect>
                  </a14:imgLayer>
                </a14:imgProps>
              </a:ext>
              <a:ext uri="{28A0092B-C50C-407E-A947-70E740481C1C}">
                <a14:useLocalDpi xmlns:a14="http://schemas.microsoft.com/office/drawing/2010/main" val="0"/>
              </a:ext>
            </a:extLst>
          </a:blip>
          <a:srcRect r="21129"/>
          <a:stretch>
            <a:fillRect/>
          </a:stretch>
        </p:blipFill>
        <p:spPr>
          <a:xfrm rot="5400000" flipV="1">
            <a:off x="-2702783" y="3381709"/>
            <a:ext cx="5774536" cy="720206"/>
          </a:xfrm>
          <a:custGeom>
            <a:avLst/>
            <a:gdLst>
              <a:gd name="connsiteX0" fmla="*/ 0 w 3316895"/>
              <a:gd name="connsiteY0" fmla="*/ 0 h 1710480"/>
              <a:gd name="connsiteX1" fmla="*/ 0 w 3316895"/>
              <a:gd name="connsiteY1" fmla="*/ 1710480 h 1710480"/>
              <a:gd name="connsiteX2" fmla="*/ 3316895 w 3316895"/>
              <a:gd name="connsiteY2" fmla="*/ 1710480 h 1710480"/>
              <a:gd name="connsiteX3" fmla="*/ 3316895 w 3316895"/>
              <a:gd name="connsiteY3" fmla="*/ 0 h 1710480"/>
            </a:gdLst>
            <a:ahLst/>
            <a:cxnLst>
              <a:cxn ang="0">
                <a:pos x="connsiteX0" y="connsiteY0"/>
              </a:cxn>
              <a:cxn ang="0">
                <a:pos x="connsiteX1" y="connsiteY1"/>
              </a:cxn>
              <a:cxn ang="0">
                <a:pos x="connsiteX2" y="connsiteY2"/>
              </a:cxn>
              <a:cxn ang="0">
                <a:pos x="connsiteX3" y="connsiteY3"/>
              </a:cxn>
            </a:cxnLst>
            <a:rect l="l" t="t" r="r" b="b"/>
            <a:pathLst>
              <a:path w="3316895" h="1710480">
                <a:moveTo>
                  <a:pt x="0" y="0"/>
                </a:moveTo>
                <a:lnTo>
                  <a:pt x="0" y="1710480"/>
                </a:lnTo>
                <a:lnTo>
                  <a:pt x="3316895" y="1710480"/>
                </a:lnTo>
                <a:lnTo>
                  <a:pt x="3316895" y="0"/>
                </a:lnTo>
                <a:close/>
              </a:path>
            </a:pathLst>
          </a:custGeom>
        </p:spPr>
      </p:pic>
      <p:pic>
        <p:nvPicPr>
          <p:cNvPr id="66" name="Picture 65">
            <a:extLst>
              <a:ext uri="{FF2B5EF4-FFF2-40B4-BE49-F238E27FC236}">
                <a16:creationId xmlns:a16="http://schemas.microsoft.com/office/drawing/2014/main" id="{9F10EEEC-BEA3-43A1-BE25-1C2C0D2ADCCF}"/>
              </a:ext>
            </a:extLst>
          </p:cNvPr>
          <p:cNvPicPr>
            <a:picLocks noChangeAspect="1"/>
          </p:cNvPicPr>
          <p:nvPr/>
        </p:nvPicPr>
        <p:blipFill>
          <a:blip r:embed="rId4">
            <a:extLst>
              <a:ext uri="{BEBA8EAE-BF5A-486C-A8C5-ECC9F3942E4B}">
                <a14:imgProps xmlns:a14="http://schemas.microsoft.com/office/drawing/2010/main">
                  <a14:imgLayer r:embed="rId5">
                    <a14:imgEffect>
                      <a14:colorTemperature colorTemp="11500"/>
                    </a14:imgEffect>
                    <a14:imgEffect>
                      <a14:brightnessContrast bright="20000" contrast="20000"/>
                    </a14:imgEffect>
                  </a14:imgLayer>
                </a14:imgProps>
              </a:ext>
            </a:extLst>
          </a:blip>
          <a:stretch>
            <a:fillRect/>
          </a:stretch>
        </p:blipFill>
        <p:spPr>
          <a:xfrm rot="10800000">
            <a:off x="17625" y="6561517"/>
            <a:ext cx="12175542" cy="284449"/>
          </a:xfrm>
          <a:prstGeom prst="rect">
            <a:avLst/>
          </a:prstGeom>
        </p:spPr>
      </p:pic>
      <p:pic>
        <p:nvPicPr>
          <p:cNvPr id="82" name="Picture 81">
            <a:extLst>
              <a:ext uri="{FF2B5EF4-FFF2-40B4-BE49-F238E27FC236}">
                <a16:creationId xmlns:a16="http://schemas.microsoft.com/office/drawing/2014/main" id="{80371609-5BC6-4087-9F90-830438932786}"/>
              </a:ext>
            </a:extLst>
          </p:cNvPr>
          <p:cNvPicPr>
            <a:picLocks noChangeAspect="1"/>
          </p:cNvPicPr>
          <p:nvPr/>
        </p:nvPicPr>
        <p:blipFill>
          <a:blip r:embed="rId6">
            <a:extLst>
              <a:ext uri="{BEBA8EAE-BF5A-486C-A8C5-ECC9F3942E4B}">
                <a14:imgProps xmlns:a14="http://schemas.microsoft.com/office/drawing/2010/main">
                  <a14:imgLayer r:embed="rId5">
                    <a14:imgEffect>
                      <a14:colorTemperature colorTemp="3406"/>
                    </a14:imgEffect>
                    <a14:imgEffect>
                      <a14:brightnessContrast bright="20000" contrast="20000"/>
                    </a14:imgEffect>
                  </a14:imgLayer>
                </a14:imgProps>
              </a:ext>
            </a:extLst>
          </a:blip>
          <a:stretch>
            <a:fillRect/>
          </a:stretch>
        </p:blipFill>
        <p:spPr>
          <a:xfrm>
            <a:off x="1" y="-52"/>
            <a:ext cx="12183770" cy="171848"/>
          </a:xfrm>
          <a:prstGeom prst="rect">
            <a:avLst/>
          </a:prstGeom>
        </p:spPr>
      </p:pic>
      <p:grpSp>
        <p:nvGrpSpPr>
          <p:cNvPr id="21" name="Group 20">
            <a:extLst>
              <a:ext uri="{FF2B5EF4-FFF2-40B4-BE49-F238E27FC236}">
                <a16:creationId xmlns:a16="http://schemas.microsoft.com/office/drawing/2014/main" id="{65C2EBB6-D98F-471E-B0D7-FB1B3E144830}"/>
              </a:ext>
            </a:extLst>
          </p:cNvPr>
          <p:cNvGrpSpPr/>
          <p:nvPr/>
        </p:nvGrpSpPr>
        <p:grpSpPr>
          <a:xfrm>
            <a:off x="1954899" y="107118"/>
            <a:ext cx="10052616" cy="1072853"/>
            <a:chOff x="633430" y="193012"/>
            <a:chExt cx="10052616" cy="1072853"/>
          </a:xfrm>
        </p:grpSpPr>
        <p:grpSp>
          <p:nvGrpSpPr>
            <p:cNvPr id="69" name="Group 68">
              <a:extLst>
                <a:ext uri="{FF2B5EF4-FFF2-40B4-BE49-F238E27FC236}">
                  <a16:creationId xmlns:a16="http://schemas.microsoft.com/office/drawing/2014/main" id="{48EE28C9-9886-4BC6-A96A-0DB2879DA850}"/>
                </a:ext>
              </a:extLst>
            </p:cNvPr>
            <p:cNvGrpSpPr/>
            <p:nvPr/>
          </p:nvGrpSpPr>
          <p:grpSpPr>
            <a:xfrm>
              <a:off x="667123" y="193012"/>
              <a:ext cx="10018923" cy="1072853"/>
              <a:chOff x="2366495" y="4969977"/>
              <a:chExt cx="8562194" cy="1120362"/>
            </a:xfrm>
          </p:grpSpPr>
          <p:sp>
            <p:nvSpPr>
              <p:cNvPr id="77" name="Freeform: Shape 76">
                <a:extLst>
                  <a:ext uri="{FF2B5EF4-FFF2-40B4-BE49-F238E27FC236}">
                    <a16:creationId xmlns:a16="http://schemas.microsoft.com/office/drawing/2014/main" id="{FBFE03CB-71EF-4379-B2F5-587AEBB41B10}"/>
                  </a:ext>
                </a:extLst>
              </p:cNvPr>
              <p:cNvSpPr/>
              <p:nvPr/>
            </p:nvSpPr>
            <p:spPr>
              <a:xfrm>
                <a:off x="2366495" y="4969977"/>
                <a:ext cx="8562194" cy="1120362"/>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8" name="Freeform: Shape 77">
                <a:extLst>
                  <a:ext uri="{FF2B5EF4-FFF2-40B4-BE49-F238E27FC236}">
                    <a16:creationId xmlns:a16="http://schemas.microsoft.com/office/drawing/2014/main" id="{578D2D83-7523-4BE6-92DF-3596A73B8C8A}"/>
                  </a:ext>
                </a:extLst>
              </p:cNvPr>
              <p:cNvSpPr/>
              <p:nvPr/>
            </p:nvSpPr>
            <p:spPr>
              <a:xfrm>
                <a:off x="2562998" y="4969977"/>
                <a:ext cx="8365690" cy="1081886"/>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79" name="Freeform: Shape 78">
                <a:extLst>
                  <a:ext uri="{FF2B5EF4-FFF2-40B4-BE49-F238E27FC236}">
                    <a16:creationId xmlns:a16="http://schemas.microsoft.com/office/drawing/2014/main" id="{FE89F58F-A226-4193-8060-C792D5458C1B}"/>
                  </a:ext>
                </a:extLst>
              </p:cNvPr>
              <p:cNvSpPr/>
              <p:nvPr/>
            </p:nvSpPr>
            <p:spPr>
              <a:xfrm>
                <a:off x="2687050" y="4969977"/>
                <a:ext cx="8241638" cy="1023161"/>
              </a:xfrm>
              <a:custGeom>
                <a:avLst/>
                <a:gdLst>
                  <a:gd name="connsiteX0" fmla="*/ 0 w 9231691"/>
                  <a:gd name="connsiteY0" fmla="*/ 0 h 1081886"/>
                  <a:gd name="connsiteX1" fmla="*/ 1672212 w 9231691"/>
                  <a:gd name="connsiteY1" fmla="*/ 0 h 1081886"/>
                  <a:gd name="connsiteX2" fmla="*/ 2248019 w 9231691"/>
                  <a:gd name="connsiteY2" fmla="*/ 995707 h 1081886"/>
                  <a:gd name="connsiteX3" fmla="*/ 9231691 w 9231691"/>
                  <a:gd name="connsiteY3" fmla="*/ 995707 h 1081886"/>
                  <a:gd name="connsiteX4" fmla="*/ 9231691 w 9231691"/>
                  <a:gd name="connsiteY4" fmla="*/ 1081886 h 1081886"/>
                  <a:gd name="connsiteX5" fmla="*/ 0 w 9231691"/>
                  <a:gd name="connsiteY5" fmla="*/ 1081886 h 1081886"/>
                  <a:gd name="connsiteX6" fmla="*/ 36573 w 9231691"/>
                  <a:gd name="connsiteY6" fmla="*/ 829371 h 1081886"/>
                  <a:gd name="connsiteX7" fmla="*/ 50139 w 9231691"/>
                  <a:gd name="connsiteY7" fmla="*/ 540943 h 1081886"/>
                  <a:gd name="connsiteX8" fmla="*/ 36573 w 9231691"/>
                  <a:gd name="connsiteY8" fmla="*/ 252515 h 1081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231691" h="1081886">
                    <a:moveTo>
                      <a:pt x="0" y="0"/>
                    </a:moveTo>
                    <a:lnTo>
                      <a:pt x="1672212" y="0"/>
                    </a:lnTo>
                    <a:lnTo>
                      <a:pt x="2248019" y="995707"/>
                    </a:lnTo>
                    <a:lnTo>
                      <a:pt x="9231691" y="995707"/>
                    </a:lnTo>
                    <a:lnTo>
                      <a:pt x="9231691" y="1081886"/>
                    </a:lnTo>
                    <a:lnTo>
                      <a:pt x="0" y="1081886"/>
                    </a:lnTo>
                    <a:lnTo>
                      <a:pt x="36573" y="829371"/>
                    </a:lnTo>
                    <a:cubicBezTo>
                      <a:pt x="45468" y="736206"/>
                      <a:pt x="50139" y="639744"/>
                      <a:pt x="50139" y="540943"/>
                    </a:cubicBezTo>
                    <a:cubicBezTo>
                      <a:pt x="50139" y="442143"/>
                      <a:pt x="45468" y="345680"/>
                      <a:pt x="36573" y="252515"/>
                    </a:cubicBezTo>
                    <a:close/>
                  </a:path>
                </a:pathLst>
              </a:cu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grpSp>
        <p:sp>
          <p:nvSpPr>
            <p:cNvPr id="70" name="Parallelogram 69">
              <a:extLst>
                <a:ext uri="{FF2B5EF4-FFF2-40B4-BE49-F238E27FC236}">
                  <a16:creationId xmlns:a16="http://schemas.microsoft.com/office/drawing/2014/main" id="{674711C6-91AA-458E-A0EA-0743C984350A}"/>
                </a:ext>
              </a:extLst>
            </p:cNvPr>
            <p:cNvSpPr/>
            <p:nvPr/>
          </p:nvSpPr>
          <p:spPr>
            <a:xfrm rot="186211" flipH="1">
              <a:off x="2365359" y="210750"/>
              <a:ext cx="789345" cy="887854"/>
            </a:xfrm>
            <a:prstGeom prst="parallelogram">
              <a:avLst>
                <a:gd name="adj" fmla="val 82092"/>
              </a:avLst>
            </a:prstGeom>
            <a:solidFill>
              <a:srgbClr val="FFFF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5" name="Parallelogram 74">
              <a:extLst>
                <a:ext uri="{FF2B5EF4-FFF2-40B4-BE49-F238E27FC236}">
                  <a16:creationId xmlns:a16="http://schemas.microsoft.com/office/drawing/2014/main" id="{FD171554-3AD5-4435-8A3C-F7685103EBF1}"/>
                </a:ext>
              </a:extLst>
            </p:cNvPr>
            <p:cNvSpPr/>
            <p:nvPr/>
          </p:nvSpPr>
          <p:spPr>
            <a:xfrm rot="186211" flipH="1">
              <a:off x="2542818" y="210750"/>
              <a:ext cx="789345" cy="887854"/>
            </a:xfrm>
            <a:prstGeom prst="parallelogram">
              <a:avLst>
                <a:gd name="adj" fmla="val 82092"/>
              </a:avLst>
            </a:prstGeom>
            <a:solidFill>
              <a:srgbClr val="3333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8" name="TextBox 87">
              <a:extLst>
                <a:ext uri="{FF2B5EF4-FFF2-40B4-BE49-F238E27FC236}">
                  <a16:creationId xmlns:a16="http://schemas.microsoft.com/office/drawing/2014/main" id="{C0BD1B5B-8857-462B-B229-FA9F69DEB989}"/>
                </a:ext>
              </a:extLst>
            </p:cNvPr>
            <p:cNvSpPr txBox="1"/>
            <p:nvPr/>
          </p:nvSpPr>
          <p:spPr>
            <a:xfrm>
              <a:off x="633430" y="259892"/>
              <a:ext cx="2448929" cy="461665"/>
            </a:xfrm>
            <a:prstGeom prst="rect">
              <a:avLst/>
            </a:prstGeom>
            <a:noFill/>
          </p:spPr>
          <p:txBody>
            <a:bodyPr wrap="square">
              <a:spAutoFit/>
            </a:bodyPr>
            <a:lstStyle/>
            <a:p>
              <a:pPr algn="ct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Giải tích</a:t>
              </a:r>
            </a:p>
          </p:txBody>
        </p:sp>
        <p:sp>
          <p:nvSpPr>
            <p:cNvPr id="91" name="TextBox 90">
              <a:extLst>
                <a:ext uri="{FF2B5EF4-FFF2-40B4-BE49-F238E27FC236}">
                  <a16:creationId xmlns:a16="http://schemas.microsoft.com/office/drawing/2014/main" id="{E220F5A5-8EA8-439D-ABDC-CF5CFB9E47A3}"/>
                </a:ext>
              </a:extLst>
            </p:cNvPr>
            <p:cNvSpPr txBox="1"/>
            <p:nvPr/>
          </p:nvSpPr>
          <p:spPr>
            <a:xfrm>
              <a:off x="757175" y="670277"/>
              <a:ext cx="2448929" cy="461665"/>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Chương</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dirty="0">
                  <a:solidFill>
                    <a:srgbClr val="3333FF"/>
                  </a:solidFill>
                  <a:latin typeface="Cambria Math" panose="02040503050406030204" pitchFamily="18" charset="0"/>
                  <a:ea typeface="Cambria Math" panose="02040503050406030204" pitchFamily="18" charset="0"/>
                  <a:cs typeface="Calibri" panose="020F0502020204030204" pitchFamily="34" charset="0"/>
                  <a:sym typeface="Baumans"/>
                </a:rPr>
                <a:t>❹</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24" name="Rectangle: Rounded Corners 23">
            <a:extLst>
              <a:ext uri="{FF2B5EF4-FFF2-40B4-BE49-F238E27FC236}">
                <a16:creationId xmlns:a16="http://schemas.microsoft.com/office/drawing/2014/main" id="{67A175AC-6165-4E1C-9BCD-83B94091765B}"/>
              </a:ext>
            </a:extLst>
          </p:cNvPr>
          <p:cNvSpPr/>
          <p:nvPr/>
        </p:nvSpPr>
        <p:spPr>
          <a:xfrm>
            <a:off x="312820" y="1421955"/>
            <a:ext cx="11694695" cy="520712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93" name="Group 92">
            <a:extLst>
              <a:ext uri="{FF2B5EF4-FFF2-40B4-BE49-F238E27FC236}">
                <a16:creationId xmlns:a16="http://schemas.microsoft.com/office/drawing/2014/main" id="{CC1ED171-377C-451A-8F18-59A74B0D883A}"/>
              </a:ext>
            </a:extLst>
          </p:cNvPr>
          <p:cNvGrpSpPr/>
          <p:nvPr/>
        </p:nvGrpSpPr>
        <p:grpSpPr>
          <a:xfrm>
            <a:off x="1714828" y="2099218"/>
            <a:ext cx="1872556" cy="3644388"/>
            <a:chOff x="230133" y="2669965"/>
            <a:chExt cx="1872556" cy="3644388"/>
          </a:xfrm>
        </p:grpSpPr>
        <p:grpSp>
          <p:nvGrpSpPr>
            <p:cNvPr id="94" name="Group 93">
              <a:extLst>
                <a:ext uri="{FF2B5EF4-FFF2-40B4-BE49-F238E27FC236}">
                  <a16:creationId xmlns:a16="http://schemas.microsoft.com/office/drawing/2014/main" id="{ED9F50BA-E121-4BC7-8418-BA509C09D50A}"/>
                </a:ext>
              </a:extLst>
            </p:cNvPr>
            <p:cNvGrpSpPr/>
            <p:nvPr/>
          </p:nvGrpSpPr>
          <p:grpSpPr>
            <a:xfrm>
              <a:off x="230133" y="2669965"/>
              <a:ext cx="1872556" cy="3644388"/>
              <a:chOff x="863534" y="3255253"/>
              <a:chExt cx="3579568" cy="2873475"/>
            </a:xfrm>
          </p:grpSpPr>
          <p:sp>
            <p:nvSpPr>
              <p:cNvPr id="96" name="Flowchart: Display 95">
                <a:extLst>
                  <a:ext uri="{FF2B5EF4-FFF2-40B4-BE49-F238E27FC236}">
                    <a16:creationId xmlns:a16="http://schemas.microsoft.com/office/drawing/2014/main" id="{60901D6A-DC24-4872-9632-354557F0C72D}"/>
                  </a:ext>
                </a:extLst>
              </p:cNvPr>
              <p:cNvSpPr/>
              <p:nvPr/>
            </p:nvSpPr>
            <p:spPr>
              <a:xfrm flipH="1">
                <a:off x="863534" y="3255253"/>
                <a:ext cx="2917416" cy="2873447"/>
              </a:xfrm>
              <a:prstGeom prst="flowChartDisplay">
                <a:avLst/>
              </a:prstGeom>
              <a:solidFill>
                <a:srgbClr val="00B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7" name="Flowchart: Display 96">
                <a:extLst>
                  <a:ext uri="{FF2B5EF4-FFF2-40B4-BE49-F238E27FC236}">
                    <a16:creationId xmlns:a16="http://schemas.microsoft.com/office/drawing/2014/main" id="{0058A2D9-EE82-45E9-A989-86BB3C8E1263}"/>
                  </a:ext>
                </a:extLst>
              </p:cNvPr>
              <p:cNvSpPr/>
              <p:nvPr/>
            </p:nvSpPr>
            <p:spPr>
              <a:xfrm flipH="1">
                <a:off x="1238456" y="3255254"/>
                <a:ext cx="2917416" cy="2873447"/>
              </a:xfrm>
              <a:prstGeom prst="flowChartDisplay">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8" name="Flowchart: Display 97">
                <a:extLst>
                  <a:ext uri="{FF2B5EF4-FFF2-40B4-BE49-F238E27FC236}">
                    <a16:creationId xmlns:a16="http://schemas.microsoft.com/office/drawing/2014/main" id="{F0E0EA4C-91BB-415A-8B1F-EF5C3EE1D200}"/>
                  </a:ext>
                </a:extLst>
              </p:cNvPr>
              <p:cNvSpPr/>
              <p:nvPr/>
            </p:nvSpPr>
            <p:spPr>
              <a:xfrm flipH="1">
                <a:off x="1525686" y="3255281"/>
                <a:ext cx="2917416" cy="2873447"/>
              </a:xfrm>
              <a:prstGeom prst="flowChartDisplay">
                <a:avLst/>
              </a:prstGeom>
              <a:gradFill flip="none" rotWithShape="1">
                <a:gsLst>
                  <a:gs pos="0">
                    <a:schemeClr val="accent5">
                      <a:lumMod val="20000"/>
                      <a:lumOff val="80000"/>
                    </a:schemeClr>
                  </a:gs>
                  <a:gs pos="85000">
                    <a:schemeClr val="accent4">
                      <a:lumMod val="20000"/>
                      <a:lumOff val="80000"/>
                    </a:schemeClr>
                  </a:gs>
                  <a:gs pos="96000">
                    <a:schemeClr val="accent5">
                      <a:lumMod val="20000"/>
                      <a:lumOff val="80000"/>
                      <a:shade val="67500"/>
                      <a:satMod val="115000"/>
                    </a:schemeClr>
                  </a:gs>
                  <a:gs pos="100000">
                    <a:srgbClr val="3333FF"/>
                  </a:gs>
                </a:gsLst>
                <a:path path="circle">
                  <a:fillToRect l="100000" t="100000"/>
                </a:path>
                <a:tileRect r="-100000" b="-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95" name="Arrow: Chevron 94">
              <a:extLst>
                <a:ext uri="{FF2B5EF4-FFF2-40B4-BE49-F238E27FC236}">
                  <a16:creationId xmlns:a16="http://schemas.microsoft.com/office/drawing/2014/main" id="{6A2C54E6-6E90-4D3A-B106-85329297FFE8}"/>
                </a:ext>
              </a:extLst>
            </p:cNvPr>
            <p:cNvSpPr/>
            <p:nvPr/>
          </p:nvSpPr>
          <p:spPr>
            <a:xfrm>
              <a:off x="1745212" y="2669965"/>
              <a:ext cx="357477" cy="3631132"/>
            </a:xfrm>
            <a:prstGeom prst="chevron">
              <a:avLst/>
            </a:prstGeom>
            <a:solidFill>
              <a:schemeClr val="accent4">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9" name="TextBox 98">
            <a:extLst>
              <a:ext uri="{FF2B5EF4-FFF2-40B4-BE49-F238E27FC236}">
                <a16:creationId xmlns:a16="http://schemas.microsoft.com/office/drawing/2014/main" id="{CF5FC146-A152-4530-AE16-B7DF46C0E557}"/>
              </a:ext>
            </a:extLst>
          </p:cNvPr>
          <p:cNvSpPr txBox="1"/>
          <p:nvPr/>
        </p:nvSpPr>
        <p:spPr>
          <a:xfrm>
            <a:off x="1845822" y="2874379"/>
            <a:ext cx="1890215" cy="2308324"/>
          </a:xfrm>
          <a:prstGeom prst="rect">
            <a:avLst/>
          </a:prstGeom>
          <a:noFill/>
        </p:spPr>
        <p:txBody>
          <a:bodyPr wrap="square">
            <a:spAutoFit/>
          </a:bodyPr>
          <a:lstStyle/>
          <a:p>
            <a:pPr algn="ctr"/>
            <a:r>
              <a:rPr lang="en-US" sz="3600" b="1">
                <a:solidFill>
                  <a:srgbClr val="0000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NỘI DUNG BÀI HỌC</a:t>
            </a:r>
            <a:endParaRPr lang="en-US" sz="3600">
              <a:solidFill>
                <a:srgbClr val="0000FF"/>
              </a:solidFill>
            </a:endParaRPr>
          </a:p>
        </p:txBody>
      </p:sp>
      <p:sp>
        <p:nvSpPr>
          <p:cNvPr id="100" name="TextBox 99">
            <a:extLst>
              <a:ext uri="{FF2B5EF4-FFF2-40B4-BE49-F238E27FC236}">
                <a16:creationId xmlns:a16="http://schemas.microsoft.com/office/drawing/2014/main" id="{2DD05149-B76F-4C8D-BB32-FA731699AB67}"/>
              </a:ext>
            </a:extLst>
          </p:cNvPr>
          <p:cNvSpPr txBox="1"/>
          <p:nvPr/>
        </p:nvSpPr>
        <p:spPr>
          <a:xfrm>
            <a:off x="4118062" y="2557301"/>
            <a:ext cx="3462540"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1. Tóm tắt lý thuyết</a:t>
            </a:r>
          </a:p>
        </p:txBody>
      </p:sp>
      <p:sp>
        <p:nvSpPr>
          <p:cNvPr id="101" name="TextBox 100">
            <a:extLst>
              <a:ext uri="{FF2B5EF4-FFF2-40B4-BE49-F238E27FC236}">
                <a16:creationId xmlns:a16="http://schemas.microsoft.com/office/drawing/2014/main" id="{5436DB23-27CB-445D-A8AA-6B7333C69FF9}"/>
              </a:ext>
            </a:extLst>
          </p:cNvPr>
          <p:cNvSpPr txBox="1"/>
          <p:nvPr/>
        </p:nvSpPr>
        <p:spPr>
          <a:xfrm>
            <a:off x="4115480" y="3243220"/>
            <a:ext cx="4146733"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2. Phân dạng toán cơ bản</a:t>
            </a:r>
          </a:p>
        </p:txBody>
      </p:sp>
      <p:sp>
        <p:nvSpPr>
          <p:cNvPr id="102" name="TextBox 101">
            <a:extLst>
              <a:ext uri="{FF2B5EF4-FFF2-40B4-BE49-F238E27FC236}">
                <a16:creationId xmlns:a16="http://schemas.microsoft.com/office/drawing/2014/main" id="{9D766C08-A58A-4E98-AA95-509CE8DB0003}"/>
              </a:ext>
            </a:extLst>
          </p:cNvPr>
          <p:cNvSpPr txBox="1"/>
          <p:nvPr/>
        </p:nvSpPr>
        <p:spPr>
          <a:xfrm>
            <a:off x="4091851" y="3914280"/>
            <a:ext cx="4062206"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3. HĐ rèn luyện kỹ năng</a:t>
            </a:r>
          </a:p>
        </p:txBody>
      </p:sp>
      <p:sp>
        <p:nvSpPr>
          <p:cNvPr id="103" name="TextBox 102">
            <a:extLst>
              <a:ext uri="{FF2B5EF4-FFF2-40B4-BE49-F238E27FC236}">
                <a16:creationId xmlns:a16="http://schemas.microsoft.com/office/drawing/2014/main" id="{40B1E1A7-9B24-46DB-B9FE-858B430C9D4F}"/>
              </a:ext>
            </a:extLst>
          </p:cNvPr>
          <p:cNvSpPr txBox="1"/>
          <p:nvPr/>
        </p:nvSpPr>
        <p:spPr>
          <a:xfrm>
            <a:off x="4043130" y="4619709"/>
            <a:ext cx="3548295" cy="461665"/>
          </a:xfrm>
          <a:prstGeom prst="rect">
            <a:avLst/>
          </a:prstGeom>
          <a:noFill/>
        </p:spPr>
        <p:txBody>
          <a:bodyPr wrap="square">
            <a:spAutoFit/>
          </a:bodyPr>
          <a:lstStyle/>
          <a:p>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4. HĐ tìm tòi mở rộng</a:t>
            </a:r>
          </a:p>
        </p:txBody>
      </p:sp>
      <p:cxnSp>
        <p:nvCxnSpPr>
          <p:cNvPr id="104" name="Straight Arrow Connector 103">
            <a:extLst>
              <a:ext uri="{FF2B5EF4-FFF2-40B4-BE49-F238E27FC236}">
                <a16:creationId xmlns:a16="http://schemas.microsoft.com/office/drawing/2014/main" id="{30CE0057-462C-4E55-8251-B059115A4B17}"/>
              </a:ext>
            </a:extLst>
          </p:cNvPr>
          <p:cNvCxnSpPr>
            <a:cxnSpLocks/>
          </p:cNvCxnSpPr>
          <p:nvPr/>
        </p:nvCxnSpPr>
        <p:spPr>
          <a:xfrm flipV="1">
            <a:off x="3693115" y="2841909"/>
            <a:ext cx="287760" cy="913059"/>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5" name="Straight Arrow Connector 104">
            <a:extLst>
              <a:ext uri="{FF2B5EF4-FFF2-40B4-BE49-F238E27FC236}">
                <a16:creationId xmlns:a16="http://schemas.microsoft.com/office/drawing/2014/main" id="{60727819-430B-4937-BC89-D6BDF8340F75}"/>
              </a:ext>
            </a:extLst>
          </p:cNvPr>
          <p:cNvCxnSpPr>
            <a:cxnSpLocks/>
          </p:cNvCxnSpPr>
          <p:nvPr/>
        </p:nvCxnSpPr>
        <p:spPr>
          <a:xfrm flipV="1">
            <a:off x="3685213" y="3495356"/>
            <a:ext cx="324536" cy="269786"/>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8" name="Straight Arrow Connector 107">
            <a:extLst>
              <a:ext uri="{FF2B5EF4-FFF2-40B4-BE49-F238E27FC236}">
                <a16:creationId xmlns:a16="http://schemas.microsoft.com/office/drawing/2014/main" id="{2179470A-E9BC-4A53-9851-F3926B71AF2D}"/>
              </a:ext>
            </a:extLst>
          </p:cNvPr>
          <p:cNvCxnSpPr>
            <a:cxnSpLocks/>
            <a:endCxn id="102" idx="1"/>
          </p:cNvCxnSpPr>
          <p:nvPr/>
        </p:nvCxnSpPr>
        <p:spPr>
          <a:xfrm>
            <a:off x="3689381" y="3764743"/>
            <a:ext cx="402470" cy="380370"/>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cxnSp>
        <p:nvCxnSpPr>
          <p:cNvPr id="109" name="Straight Arrow Connector 108">
            <a:extLst>
              <a:ext uri="{FF2B5EF4-FFF2-40B4-BE49-F238E27FC236}">
                <a16:creationId xmlns:a16="http://schemas.microsoft.com/office/drawing/2014/main" id="{287D2765-93D8-4D72-88C4-81DA620EC2E8}"/>
              </a:ext>
            </a:extLst>
          </p:cNvPr>
          <p:cNvCxnSpPr>
            <a:cxnSpLocks/>
            <a:endCxn id="103" idx="1"/>
          </p:cNvCxnSpPr>
          <p:nvPr/>
        </p:nvCxnSpPr>
        <p:spPr>
          <a:xfrm>
            <a:off x="3688019" y="3760407"/>
            <a:ext cx="355111" cy="1090135"/>
          </a:xfrm>
          <a:prstGeom prst="straightConnector1">
            <a:avLst/>
          </a:prstGeom>
          <a:ln w="38100">
            <a:headEnd type="ova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BAA2E8AC-ED0E-A96F-774E-2F1D3300F2E9}"/>
              </a:ext>
            </a:extLst>
          </p:cNvPr>
          <p:cNvSpPr txBox="1"/>
          <p:nvPr/>
        </p:nvSpPr>
        <p:spPr>
          <a:xfrm>
            <a:off x="4031232" y="283455"/>
            <a:ext cx="7281978" cy="830997"/>
          </a:xfrm>
          <a:prstGeom prst="rect">
            <a:avLst/>
          </a:prstGeom>
          <a:noFill/>
        </p:spPr>
        <p:txBody>
          <a:bodyPr wrap="square">
            <a:spAutoFit/>
          </a:bodyPr>
          <a:lstStyle/>
          <a:p>
            <a:pPr algn="ctr"/>
            <a:r>
              <a:rPr lang="en-US" sz="2400" b="1" dirty="0" err="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Bài</a:t>
            </a:r>
            <a:r>
              <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2: ĐƯỜNG THẲNG VÀ MẶT PHẲNG SONG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SONG</a:t>
            </a:r>
            <a:endParaRPr lang="en-US" sz="2400" b="1" dirty="0">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spTree>
    <p:extLst>
      <p:ext uri="{BB962C8B-B14F-4D97-AF65-F5344CB8AC3E}">
        <p14:creationId xmlns:p14="http://schemas.microsoft.com/office/powerpoint/2010/main" val="1384814361"/>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nodeType="clickEffect">
                                  <p:stCondLst>
                                    <p:cond delay="0"/>
                                  </p:stCondLst>
                                  <p:childTnLst>
                                    <p:set>
                                      <p:cBhvr>
                                        <p:cTn id="6" dur="1" fill="hold">
                                          <p:stCondLst>
                                            <p:cond delay="0"/>
                                          </p:stCondLst>
                                        </p:cTn>
                                        <p:tgtEl>
                                          <p:spTgt spid="104"/>
                                        </p:tgtEl>
                                        <p:attrNameLst>
                                          <p:attrName>style.visibility</p:attrName>
                                        </p:attrNameLst>
                                      </p:cBhvr>
                                      <p:to>
                                        <p:strVal val="visible"/>
                                      </p:to>
                                    </p:set>
                                    <p:animEffect transition="in" filter="wipe(left)">
                                      <p:cBhvr>
                                        <p:cTn id="7" dur="500"/>
                                        <p:tgtEl>
                                          <p:spTgt spid="104"/>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8" fill="hold" grpId="0" nodeType="clickEffect">
                                  <p:stCondLst>
                                    <p:cond delay="0"/>
                                  </p:stCondLst>
                                  <p:childTnLst>
                                    <p:set>
                                      <p:cBhvr>
                                        <p:cTn id="11" dur="1" fill="hold">
                                          <p:stCondLst>
                                            <p:cond delay="0"/>
                                          </p:stCondLst>
                                        </p:cTn>
                                        <p:tgtEl>
                                          <p:spTgt spid="100"/>
                                        </p:tgtEl>
                                        <p:attrNameLst>
                                          <p:attrName>style.visibility</p:attrName>
                                        </p:attrNameLst>
                                      </p:cBhvr>
                                      <p:to>
                                        <p:strVal val="visible"/>
                                      </p:to>
                                    </p:set>
                                    <p:animEffect transition="in" filter="wipe(left)">
                                      <p:cBhvr>
                                        <p:cTn id="12" dur="500"/>
                                        <p:tgtEl>
                                          <p:spTgt spid="100"/>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105"/>
                                        </p:tgtEl>
                                        <p:attrNameLst>
                                          <p:attrName>style.visibility</p:attrName>
                                        </p:attrNameLst>
                                      </p:cBhvr>
                                      <p:to>
                                        <p:strVal val="visible"/>
                                      </p:to>
                                    </p:set>
                                    <p:animEffect transition="in" filter="wipe(left)">
                                      <p:cBhvr>
                                        <p:cTn id="17" dur="500"/>
                                        <p:tgtEl>
                                          <p:spTgt spid="10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grpId="0" nodeType="clickEffect">
                                  <p:stCondLst>
                                    <p:cond delay="0"/>
                                  </p:stCondLst>
                                  <p:childTnLst>
                                    <p:set>
                                      <p:cBhvr>
                                        <p:cTn id="21" dur="1" fill="hold">
                                          <p:stCondLst>
                                            <p:cond delay="0"/>
                                          </p:stCondLst>
                                        </p:cTn>
                                        <p:tgtEl>
                                          <p:spTgt spid="101"/>
                                        </p:tgtEl>
                                        <p:attrNameLst>
                                          <p:attrName>style.visibility</p:attrName>
                                        </p:attrNameLst>
                                      </p:cBhvr>
                                      <p:to>
                                        <p:strVal val="visible"/>
                                      </p:to>
                                    </p:set>
                                    <p:animEffect transition="in" filter="wipe(left)">
                                      <p:cBhvr>
                                        <p:cTn id="22" dur="500"/>
                                        <p:tgtEl>
                                          <p:spTgt spid="101"/>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108"/>
                                        </p:tgtEl>
                                        <p:attrNameLst>
                                          <p:attrName>style.visibility</p:attrName>
                                        </p:attrNameLst>
                                      </p:cBhvr>
                                      <p:to>
                                        <p:strVal val="visible"/>
                                      </p:to>
                                    </p:set>
                                    <p:animEffect transition="in" filter="wipe(left)">
                                      <p:cBhvr>
                                        <p:cTn id="27" dur="500"/>
                                        <p:tgtEl>
                                          <p:spTgt spid="108"/>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grpId="0" nodeType="clickEffect">
                                  <p:stCondLst>
                                    <p:cond delay="0"/>
                                  </p:stCondLst>
                                  <p:childTnLst>
                                    <p:set>
                                      <p:cBhvr>
                                        <p:cTn id="31" dur="1" fill="hold">
                                          <p:stCondLst>
                                            <p:cond delay="0"/>
                                          </p:stCondLst>
                                        </p:cTn>
                                        <p:tgtEl>
                                          <p:spTgt spid="102"/>
                                        </p:tgtEl>
                                        <p:attrNameLst>
                                          <p:attrName>style.visibility</p:attrName>
                                        </p:attrNameLst>
                                      </p:cBhvr>
                                      <p:to>
                                        <p:strVal val="visible"/>
                                      </p:to>
                                    </p:set>
                                    <p:animEffect transition="in" filter="wipe(left)">
                                      <p:cBhvr>
                                        <p:cTn id="32" dur="500"/>
                                        <p:tgtEl>
                                          <p:spTgt spid="10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109"/>
                                        </p:tgtEl>
                                        <p:attrNameLst>
                                          <p:attrName>style.visibility</p:attrName>
                                        </p:attrNameLst>
                                      </p:cBhvr>
                                      <p:to>
                                        <p:strVal val="visible"/>
                                      </p:to>
                                    </p:set>
                                    <p:animEffect transition="in" filter="wipe(left)">
                                      <p:cBhvr>
                                        <p:cTn id="37" dur="500"/>
                                        <p:tgtEl>
                                          <p:spTgt spid="109"/>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8" fill="hold" grpId="0" nodeType="clickEffect">
                                  <p:stCondLst>
                                    <p:cond delay="0"/>
                                  </p:stCondLst>
                                  <p:childTnLst>
                                    <p:set>
                                      <p:cBhvr>
                                        <p:cTn id="41" dur="1" fill="hold">
                                          <p:stCondLst>
                                            <p:cond delay="0"/>
                                          </p:stCondLst>
                                        </p:cTn>
                                        <p:tgtEl>
                                          <p:spTgt spid="103"/>
                                        </p:tgtEl>
                                        <p:attrNameLst>
                                          <p:attrName>style.visibility</p:attrName>
                                        </p:attrNameLst>
                                      </p:cBhvr>
                                      <p:to>
                                        <p:strVal val="visible"/>
                                      </p:to>
                                    </p:set>
                                    <p:animEffect transition="in" filter="wipe(left)">
                                      <p:cBhvr>
                                        <p:cTn id="42" dur="500"/>
                                        <p:tgtEl>
                                          <p:spTgt spid="10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0" grpId="0"/>
      <p:bldP spid="101" grpId="0"/>
      <p:bldP spid="102" grpId="0"/>
      <p:bldP spid="103" grpId="0"/>
    </p:bldLst>
  </p:timing>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FD2C28DD-3E48-4EEC-B675-E1A08C12382E}"/>
                  </a:ext>
                </a:extLst>
              </p:cNvPr>
              <p:cNvSpPr txBox="1">
                <a:spLocks/>
              </p:cNvSpPr>
              <p:nvPr/>
            </p:nvSpPr>
            <p:spPr>
              <a:xfrm>
                <a:off x="170439" y="1684766"/>
                <a:ext cx="11813836" cy="1934476"/>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b="1">
                    <a:solidFill>
                      <a:srgbClr val="0000FF"/>
                    </a:solidFill>
                    <a:ea typeface="Calibri" panose="020F0502020204030204" pitchFamily="34" charset="0"/>
                  </a:rPr>
                  <a:t>: </a:t>
                </a:r>
                <a:r>
                  <a:rPr lang="en-US" sz="2800"/>
                  <a:t>Cho hình chóp </a:t>
                </a:r>
                <a:r>
                  <a:rPr lang="en-US" sz="2800" i="1"/>
                  <a:t>S.ABCD</a:t>
                </a:r>
                <a:r>
                  <a:rPr lang="en-US" sz="2800"/>
                  <a:t>. Gọi </a:t>
                </a:r>
                <a:r>
                  <a:rPr lang="en-US" sz="2800" i="1"/>
                  <a:t>M, N</a:t>
                </a:r>
                <a:r>
                  <a:rPr lang="en-US" sz="2800"/>
                  <a:t> là hai điểm bất kì trên </a:t>
                </a:r>
                <a:r>
                  <a:rPr lang="en-US" sz="2800" i="1"/>
                  <a:t>SB, CD</a:t>
                </a:r>
                <a:r>
                  <a:rPr lang="en-US" sz="2800"/>
                  <a:t>.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𝑃</m:t>
                        </m:r>
                      </m:e>
                    </m:d>
                  </m:oMath>
                </a14:m>
                <a:r>
                  <a:rPr lang="en-US" sz="2800"/>
                  <a:t> qua </a:t>
                </a:r>
                <a:r>
                  <a:rPr lang="en-US" sz="2800" i="1"/>
                  <a:t>MN</a:t>
                </a:r>
                <a:r>
                  <a:rPr lang="en-US" sz="2800"/>
                  <a:t> và song song với </a:t>
                </a:r>
                <a:r>
                  <a:rPr lang="en-US" sz="2800" i="1"/>
                  <a:t>SC</a:t>
                </a:r>
                <a:r>
                  <a:rPr lang="en-US" sz="2800"/>
                  <a:t>.</a:t>
                </a:r>
              </a:p>
              <a:p>
                <a:r>
                  <a:rPr lang="en-US" sz="2800"/>
                  <a:t>a) Tìm các giao tuyến của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𝑃</m:t>
                        </m:r>
                      </m:e>
                    </m:d>
                  </m:oMath>
                </a14:m>
                <a:r>
                  <a:rPr lang="en-US" sz="2800"/>
                  <a:t> với các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𝑆𝐵𝐶</m:t>
                        </m:r>
                      </m:e>
                    </m:d>
                  </m:oMath>
                </a14:m>
                <a:r>
                  <a:rPr lang="en-US" sz="2800"/>
                  <a:t>,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𝑆𝐶𝐷</m:t>
                        </m:r>
                      </m:e>
                    </m:d>
                  </m:oMath>
                </a14:m>
                <a:r>
                  <a:rPr lang="en-US" sz="2800"/>
                  <a:t>,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𝑆𝐴𝐶</m:t>
                        </m:r>
                      </m:e>
                    </m:d>
                  </m:oMath>
                </a14:m>
                <a:r>
                  <a:rPr lang="en-US" sz="2800"/>
                  <a:t>.	</a:t>
                </a:r>
              </a:p>
              <a:p>
                <a:r>
                  <a:rPr lang="en-US" sz="2800"/>
                  <a:t>b) Xác định thiết diện của hình chóp với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𝑃</m:t>
                        </m:r>
                      </m:e>
                    </m:d>
                  </m:oMath>
                </a14:m>
                <a:r>
                  <a:rPr lang="en-US"/>
                  <a:t>.</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FD2C28DD-3E48-4EEC-B675-E1A08C12382E}"/>
                  </a:ext>
                </a:extLst>
              </p:cNvPr>
              <p:cNvSpPr txBox="1">
                <a:spLocks noRot="1" noChangeAspect="1" noMove="1" noResize="1" noEditPoints="1" noAdjustHandles="1" noChangeArrowheads="1" noChangeShapeType="1" noTextEdit="1"/>
              </p:cNvSpPr>
              <p:nvPr/>
            </p:nvSpPr>
            <p:spPr>
              <a:xfrm>
                <a:off x="170439" y="1684766"/>
                <a:ext cx="11813836" cy="1934476"/>
              </a:xfrm>
              <a:prstGeom prst="rect">
                <a:avLst/>
              </a:prstGeom>
              <a:blipFill>
                <a:blip r:embed="rId2"/>
                <a:stretch>
                  <a:fillRect l="-1134" t="-6563" b="-12500"/>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138ACBC1-F5E3-443A-B3C2-3D7380C82172}"/>
                  </a:ext>
                </a:extLst>
              </p:cNvPr>
              <p:cNvSpPr txBox="1">
                <a:spLocks/>
              </p:cNvSpPr>
              <p:nvPr/>
            </p:nvSpPr>
            <p:spPr>
              <a:xfrm>
                <a:off x="170439" y="3619241"/>
                <a:ext cx="11813836" cy="3158629"/>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rPr>
                  <a:t>Lời </a:t>
                </a:r>
                <a:r>
                  <a:rPr lang="en-US" sz="2800" b="1">
                    <a:solidFill>
                      <a:srgbClr val="0000FF"/>
                    </a:solidFill>
                  </a:rPr>
                  <a:t>giải</a:t>
                </a:r>
              </a:p>
              <a:p>
                <a:r>
                  <a:rPr lang="en-US" sz="2800"/>
                  <a:t>Khi đó giao tuyến của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𝑃</m:t>
                    </m:r>
                    <m:r>
                      <a:rPr lang="en-US" sz="2800">
                        <a:latin typeface="Cambria Math" panose="02040503050406030204" pitchFamily="18" charset="0"/>
                      </a:rPr>
                      <m:t>)</m:t>
                    </m:r>
                  </m:oMath>
                </a14:m>
                <a:r>
                  <a:rPr lang="en-US" sz="2800"/>
                  <a:t> với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𝑆𝐵𝐶</m:t>
                    </m:r>
                    <m:r>
                      <a:rPr lang="en-US" sz="2800">
                        <a:latin typeface="Cambria Math" panose="02040503050406030204" pitchFamily="18" charset="0"/>
                      </a:rPr>
                      <m:t>)</m:t>
                    </m:r>
                  </m:oMath>
                </a14:m>
                <a:r>
                  <a:rPr lang="en-US" sz="2800"/>
                  <a:t> và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𝑆𝐶𝐷</m:t>
                    </m:r>
                    <m:r>
                      <a:rPr lang="en-US" sz="2800">
                        <a:latin typeface="Cambria Math" panose="02040503050406030204" pitchFamily="18" charset="0"/>
                      </a:rPr>
                      <m:t>)</m:t>
                    </m:r>
                  </m:oMath>
                </a14:m>
                <a:r>
                  <a:rPr lang="en-US" sz="2800"/>
                  <a:t> lần lượt là </a:t>
                </a:r>
                <a14:m>
                  <m:oMath xmlns:m="http://schemas.openxmlformats.org/officeDocument/2006/math">
                    <m:r>
                      <a:rPr lang="en-US" sz="2800" i="1">
                        <a:latin typeface="Cambria Math" panose="02040503050406030204" pitchFamily="18" charset="0"/>
                      </a:rPr>
                      <m:t>𝑀𝑄</m:t>
                    </m:r>
                  </m:oMath>
                </a14:m>
                <a:r>
                  <a:rPr lang="en-US" sz="2800"/>
                  <a:t> và NP.</a:t>
                </a:r>
              </a:p>
              <a:p>
                <a:r>
                  <a:rPr lang="en-US" sz="2800"/>
                  <a:t>Gọi </a:t>
                </a:r>
                <a14:m>
                  <m:oMath xmlns:m="http://schemas.openxmlformats.org/officeDocument/2006/math">
                    <m:r>
                      <a:rPr lang="en-US" sz="2800" i="1">
                        <a:latin typeface="Cambria Math" panose="02040503050406030204" pitchFamily="18" charset="0"/>
                      </a:rPr>
                      <m:t>𝐼</m:t>
                    </m:r>
                    <m:r>
                      <a:rPr lang="en-US" sz="2800">
                        <a:latin typeface="Cambria Math" panose="02040503050406030204" pitchFamily="18" charset="0"/>
                      </a:rPr>
                      <m:t>=</m:t>
                    </m:r>
                    <m:r>
                      <a:rPr lang="en-US" sz="2800" i="1">
                        <a:latin typeface="Cambria Math" panose="02040503050406030204" pitchFamily="18" charset="0"/>
                      </a:rPr>
                      <m:t>𝐴𝐶</m:t>
                    </m:r>
                    <m:r>
                      <a:rPr lang="en-US" sz="2800">
                        <a:latin typeface="Cambria Math" panose="02040503050406030204" pitchFamily="18" charset="0"/>
                      </a:rPr>
                      <m:t>∩</m:t>
                    </m:r>
                    <m:r>
                      <a:rPr lang="en-US" sz="2800" i="1">
                        <a:latin typeface="Cambria Math" panose="02040503050406030204" pitchFamily="18" charset="0"/>
                      </a:rPr>
                      <m:t>𝑁𝑄</m:t>
                    </m:r>
                  </m:oMath>
                </a14:m>
                <a:r>
                  <a:rPr lang="en-US" sz="2800"/>
                  <a:t>. Từ </a:t>
                </a:r>
                <a14:m>
                  <m:oMath xmlns:m="http://schemas.openxmlformats.org/officeDocument/2006/math">
                    <m:r>
                      <a:rPr lang="en-US" sz="2800" i="1">
                        <a:latin typeface="Cambria Math" panose="02040503050406030204" pitchFamily="18" charset="0"/>
                      </a:rPr>
                      <m:t>𝐼</m:t>
                    </m:r>
                  </m:oMath>
                </a14:m>
                <a:r>
                  <a:rPr lang="en-US" sz="2800"/>
                  <a:t> kẻ đường thẳng song song với </a:t>
                </a:r>
                <a14:m>
                  <m:oMath xmlns:m="http://schemas.openxmlformats.org/officeDocument/2006/math">
                    <m:r>
                      <a:rPr lang="en-US" sz="2800" i="1">
                        <a:latin typeface="Cambria Math" panose="02040503050406030204" pitchFamily="18" charset="0"/>
                      </a:rPr>
                      <m:t>𝑆𝐶</m:t>
                    </m:r>
                  </m:oMath>
                </a14:m>
                <a:r>
                  <a:rPr lang="en-US" sz="2800"/>
                  <a:t> cắt </a:t>
                </a:r>
                <a14:m>
                  <m:oMath xmlns:m="http://schemas.openxmlformats.org/officeDocument/2006/math">
                    <m:r>
                      <a:rPr lang="en-US" sz="2800" i="1">
                        <a:latin typeface="Cambria Math" panose="02040503050406030204" pitchFamily="18" charset="0"/>
                      </a:rPr>
                      <m:t>𝑆𝐴</m:t>
                    </m:r>
                  </m:oMath>
                </a14:m>
                <a:r>
                  <a:rPr lang="en-US" sz="2800"/>
                  <a:t> tại </a:t>
                </a:r>
                <a14:m>
                  <m:oMath xmlns:m="http://schemas.openxmlformats.org/officeDocument/2006/math">
                    <m:r>
                      <a:rPr lang="en-US" sz="2800" i="1">
                        <a:latin typeface="Cambria Math" panose="02040503050406030204" pitchFamily="18" charset="0"/>
                      </a:rPr>
                      <m:t>𝐻</m:t>
                    </m:r>
                  </m:oMath>
                </a14:m>
                <a:r>
                  <a:rPr lang="en-US" sz="2800"/>
                  <a:t>.</a:t>
                </a:r>
                <a:br>
                  <a:rPr lang="en-US" sz="2800"/>
                </a:br>
                <a:r>
                  <a:rPr lang="en-US" sz="2800"/>
                  <a:t>Khi đó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𝑃</m:t>
                    </m:r>
                    <m:r>
                      <a:rPr lang="en-US" sz="2800">
                        <a:latin typeface="Cambria Math" panose="02040503050406030204" pitchFamily="18" charset="0"/>
                      </a:rPr>
                      <m:t>)∩(</m:t>
                    </m:r>
                    <m:r>
                      <a:rPr lang="en-US" sz="2800" i="1">
                        <a:latin typeface="Cambria Math" panose="02040503050406030204" pitchFamily="18" charset="0"/>
                      </a:rPr>
                      <m:t>𝑆𝐴𝐶</m:t>
                    </m:r>
                    <m:r>
                      <a:rPr lang="en-US" sz="2800">
                        <a:latin typeface="Cambria Math" panose="02040503050406030204" pitchFamily="18" charset="0"/>
                      </a:rPr>
                      <m:t>)=</m:t>
                    </m:r>
                    <m:r>
                      <a:rPr lang="en-US" sz="2800" i="1">
                        <a:latin typeface="Cambria Math" panose="02040503050406030204" pitchFamily="18" charset="0"/>
                      </a:rPr>
                      <m:t>𝐼𝐻</m:t>
                    </m:r>
                  </m:oMath>
                </a14:m>
                <a:r>
                  <a:rPr lang="en-US" sz="2800"/>
                  <a:t>.</a:t>
                </a:r>
                <a:br>
                  <a:rPr lang="en-US" sz="2800"/>
                </a:br>
                <a:r>
                  <a:rPr lang="en-US" sz="2800"/>
                  <a:t>b) Thiết diện của mặt phẳng </a:t>
                </a:r>
                <a14:m>
                  <m:oMath xmlns:m="http://schemas.openxmlformats.org/officeDocument/2006/math">
                    <m:r>
                      <a:rPr lang="en-US" sz="2800">
                        <a:latin typeface="Cambria Math" panose="02040503050406030204" pitchFamily="18" charset="0"/>
                      </a:rPr>
                      <m:t>(</m:t>
                    </m:r>
                    <m:r>
                      <a:rPr lang="en-US" sz="2800" i="1">
                        <a:latin typeface="Cambria Math" panose="02040503050406030204" pitchFamily="18" charset="0"/>
                      </a:rPr>
                      <m:t>𝑃</m:t>
                    </m:r>
                    <m:r>
                      <a:rPr lang="en-US" sz="2800">
                        <a:latin typeface="Cambria Math" panose="02040503050406030204" pitchFamily="18" charset="0"/>
                      </a:rPr>
                      <m:t>)</m:t>
                    </m:r>
                  </m:oMath>
                </a14:m>
                <a:r>
                  <a:rPr lang="en-US" sz="2800"/>
                  <a:t> với khối chóp là ngũ giác </a:t>
                </a:r>
                <a14:m>
                  <m:oMath xmlns:m="http://schemas.openxmlformats.org/officeDocument/2006/math">
                    <m:r>
                      <a:rPr lang="en-US" sz="2800" i="1">
                        <a:latin typeface="Cambria Math" panose="02040503050406030204" pitchFamily="18" charset="0"/>
                      </a:rPr>
                      <m:t>𝑀𝑄𝑁𝑃𝐻</m:t>
                    </m:r>
                  </m:oMath>
                </a14:m>
                <a:r>
                  <a:rPr lang="en-US" sz="2800"/>
                  <a:t>.</a:t>
                </a: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138ACBC1-F5E3-443A-B3C2-3D7380C82172}"/>
                  </a:ext>
                </a:extLst>
              </p:cNvPr>
              <p:cNvSpPr txBox="1">
                <a:spLocks noRot="1" noChangeAspect="1" noMove="1" noResize="1" noEditPoints="1" noAdjustHandles="1" noChangeArrowheads="1" noChangeShapeType="1" noTextEdit="1"/>
              </p:cNvSpPr>
              <p:nvPr/>
            </p:nvSpPr>
            <p:spPr>
              <a:xfrm>
                <a:off x="170439" y="3619241"/>
                <a:ext cx="11813836" cy="3158629"/>
              </a:xfrm>
              <a:prstGeom prst="rect">
                <a:avLst/>
              </a:prstGeom>
              <a:blipFill>
                <a:blip r:embed="rId3"/>
                <a:stretch>
                  <a:fillRect l="-1187" t="-4247"/>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92740446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up)">
                                      <p:cBhvr>
                                        <p:cTn id="27" dur="500"/>
                                        <p:tgtEl>
                                          <p:spTgt spid="1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xEl>
                                              <p:pRg st="3" end="3"/>
                                            </p:txEl>
                                          </p:spTgt>
                                        </p:tgtEl>
                                        <p:attrNameLst>
                                          <p:attrName>style.visibility</p:attrName>
                                        </p:attrNameLst>
                                      </p:cBhvr>
                                      <p:to>
                                        <p:strVal val="visible"/>
                                      </p:to>
                                    </p:set>
                                    <p:animEffect transition="in" filter="wipe(up)">
                                      <p:cBhvr>
                                        <p:cTn id="32" dur="500"/>
                                        <p:tgtEl>
                                          <p:spTgt spid="12">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ea typeface="Calibri" panose="020F0502020204030204" pitchFamily="34" charset="0"/>
                <a:cs typeface="Times New Roman" panose="02020603050405020304" pitchFamily="18" charset="0"/>
              </a:rPr>
              <a:t>Dạng 1 : </a:t>
            </a:r>
            <a:r>
              <a:rPr lang="nn-NO" sz="3200" b="1">
                <a:solidFill>
                  <a:srgbClr val="000099"/>
                </a:solidFill>
                <a:ea typeface="Calibri" panose="020F0502020204030204" pitchFamily="34" charset="0"/>
                <a:cs typeface="Times New Roman" panose="02020603050405020304" pitchFamily="18" charset="0"/>
              </a:rPr>
              <a:t>Chứng minh đường thẳng song song mặt phẳng.</a:t>
            </a:r>
            <a:endParaRPr lang="en-US" sz="3200">
              <a:solidFill>
                <a:srgbClr val="000099"/>
              </a:solidFill>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4122C2AE-6C95-421B-96F6-86DD8E47767E}"/>
                  </a:ext>
                </a:extLst>
              </p:cNvPr>
              <p:cNvSpPr txBox="1">
                <a:spLocks/>
              </p:cNvSpPr>
              <p:nvPr/>
            </p:nvSpPr>
            <p:spPr>
              <a:xfrm>
                <a:off x="902550" y="1674716"/>
                <a:ext cx="11289449" cy="4962307"/>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gn="just">
                  <a:lnSpc>
                    <a:spcPct val="120000"/>
                  </a:lnSpc>
                  <a:spcBef>
                    <a:spcPts val="600"/>
                  </a:spcBef>
                  <a:spcAft>
                    <a:spcPts val="600"/>
                  </a:spcAft>
                  <a:tabLst>
                    <a:tab pos="0" algn="l"/>
                    <a:tab pos="228600" algn="l"/>
                    <a:tab pos="1600200" algn="l"/>
                    <a:tab pos="3200400" algn="l"/>
                    <a:tab pos="4800600" algn="l"/>
                  </a:tabLst>
                </a:pPr>
                <a:r>
                  <a:rPr lang="en-US" b="1">
                    <a:solidFill>
                      <a:srgbClr val="0000FF"/>
                    </a:solidFill>
                    <a:ea typeface="Times New Roman" panose="02020603050405020304" pitchFamily="18" charset="0"/>
                  </a:rPr>
                  <a:t> Phương pháp</a:t>
                </a:r>
              </a:p>
              <a:p>
                <a:pPr marL="0" marR="0" algn="ctr">
                  <a:lnSpc>
                    <a:spcPct val="120000"/>
                  </a:lnSpc>
                  <a:spcBef>
                    <a:spcPts val="600"/>
                  </a:spcBef>
                  <a:spcAft>
                    <a:spcPts val="600"/>
                  </a:spcAft>
                  <a:tabLst>
                    <a:tab pos="0" algn="l"/>
                    <a:tab pos="228600" algn="l"/>
                    <a:tab pos="1600200" algn="l"/>
                    <a:tab pos="3200400" algn="l"/>
                    <a:tab pos="4800600" algn="l"/>
                  </a:tabLst>
                </a:pPr>
                <a14:m>
                  <m:oMath xmlns:m="http://schemas.openxmlformats.org/officeDocument/2006/math">
                    <m:d>
                      <m:dPr>
                        <m:begChr m:val=""/>
                        <m:endChr m:val="}"/>
                        <m:ctrlPr>
                          <a:rPr lang="en-US" sz="2800" i="1">
                            <a:latin typeface="Cambria Math" panose="02040503050406030204" pitchFamily="18" charset="0"/>
                            <a:ea typeface="Calibri" panose="020F0502020204030204" pitchFamily="34" charset="0"/>
                          </a:rPr>
                        </m:ctrlPr>
                      </m:dPr>
                      <m:e>
                        <m:eqArr>
                          <m:eqArrPr>
                            <m:ctrlPr>
                              <a:rPr lang="en-US" sz="2800" i="1">
                                <a:latin typeface="Cambria Math" panose="02040503050406030204" pitchFamily="18" charset="0"/>
                                <a:ea typeface="Calibri" panose="020F0502020204030204" pitchFamily="34" charset="0"/>
                              </a:rPr>
                            </m:ctrlPr>
                          </m:eqArrPr>
                          <m:e>
                            <m:r>
                              <a:rPr lang="en-US" sz="2800" i="1">
                                <a:latin typeface="Cambria Math" panose="02040503050406030204" pitchFamily="18" charset="0"/>
                                <a:ea typeface="Calibri" panose="020F0502020204030204" pitchFamily="34" charset="0"/>
                              </a:rPr>
                              <m:t>𝑎</m:t>
                            </m:r>
                            <m:r>
                              <a:rPr lang="en-US" sz="2800" i="1">
                                <a:latin typeface="Cambria Math" panose="02040503050406030204" pitchFamily="18" charset="0"/>
                                <a:ea typeface="Calibri" panose="020F0502020204030204" pitchFamily="34" charset="0"/>
                                <a:cs typeface="Cambria Math" panose="02040503050406030204" pitchFamily="18" charset="0"/>
                              </a:rPr>
                              <m:t>∥</m:t>
                            </m:r>
                            <m:r>
                              <a:rPr lang="en-US" sz="2800" i="1">
                                <a:latin typeface="Cambria Math" panose="02040503050406030204" pitchFamily="18" charset="0"/>
                                <a:ea typeface="Calibri" panose="020F0502020204030204" pitchFamily="34" charset="0"/>
                              </a:rPr>
                              <m:t>𝑏</m:t>
                            </m:r>
                          </m:e>
                          <m:e>
                            <m:r>
                              <a:rPr lang="en-US" sz="2800" i="1">
                                <a:latin typeface="Cambria Math" panose="02040503050406030204" pitchFamily="18" charset="0"/>
                                <a:ea typeface="Calibri" panose="020F0502020204030204" pitchFamily="34" charset="0"/>
                              </a:rPr>
                              <m:t>𝑏</m:t>
                            </m:r>
                            <m:r>
                              <a:rPr lang="en-US" sz="2800" i="1">
                                <a:latin typeface="Cambria Math" panose="02040503050406030204" pitchFamily="18" charset="0"/>
                                <a:ea typeface="Calibri" panose="020F0502020204030204" pitchFamily="34" charset="0"/>
                                <a:cs typeface="Cambria Math" panose="02040503050406030204" pitchFamily="18"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𝑃</m:t>
                                </m:r>
                              </m:e>
                            </m:d>
                          </m:e>
                          <m:e>
                            <m:r>
                              <a:rPr lang="en-US" sz="2800" i="1">
                                <a:latin typeface="Cambria Math" panose="02040503050406030204" pitchFamily="18" charset="0"/>
                                <a:ea typeface="Calibri" panose="020F0502020204030204" pitchFamily="34" charset="0"/>
                              </a:rPr>
                              <m:t>𝑎</m:t>
                            </m:r>
                            <m:r>
                              <a:rPr lang="en-US" sz="2800" i="1">
                                <a:latin typeface="Cambria Math" panose="02040503050406030204" pitchFamily="18" charset="0"/>
                                <a:ea typeface="Calibri" panose="020F0502020204030204" pitchFamily="34" charset="0"/>
                                <a:cs typeface="Cambria Math" panose="02040503050406030204" pitchFamily="18"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𝑃</m:t>
                                </m:r>
                              </m:e>
                            </m:d>
                          </m:e>
                        </m:eqArr>
                      </m:e>
                    </m:d>
                    <m:r>
                      <a:rPr lang="en-US" sz="2800" i="1">
                        <a:latin typeface="Cambria Math" panose="02040503050406030204" pitchFamily="18" charset="0"/>
                        <a:ea typeface="Calibri" panose="020F0502020204030204" pitchFamily="34" charset="0"/>
                        <a:cs typeface="Cambria Math" panose="02040503050406030204" pitchFamily="18" charset="0"/>
                      </a:rPr>
                      <m:t>⇒</m:t>
                    </m:r>
                    <m:r>
                      <a:rPr lang="en-US" sz="2800" i="1">
                        <a:latin typeface="Cambria Math" panose="02040503050406030204" pitchFamily="18" charset="0"/>
                        <a:ea typeface="Calibri" panose="020F0502020204030204" pitchFamily="34" charset="0"/>
                      </a:rPr>
                      <m:t>𝑎</m:t>
                    </m:r>
                    <m:r>
                      <a:rPr lang="en-US" sz="2800" i="1">
                        <a:latin typeface="Cambria Math" panose="02040503050406030204" pitchFamily="18" charset="0"/>
                        <a:ea typeface="Calibri" panose="020F0502020204030204" pitchFamily="34" charset="0"/>
                        <a:cs typeface="Cambria Math" panose="02040503050406030204" pitchFamily="18"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𝑃</m:t>
                        </m:r>
                      </m:e>
                    </m:d>
                  </m:oMath>
                </a14:m>
                <a:endParaRPr lang="en-US" sz="2800">
                  <a:latin typeface="Calibri" panose="020F0502020204030204" pitchFamily="34" charset="0"/>
                  <a:ea typeface="Calibri" panose="020F0502020204030204" pitchFamily="34" charset="0"/>
                </a:endParaRPr>
              </a:p>
              <a:p>
                <a:pPr marL="0" marR="0" algn="just">
                  <a:lnSpc>
                    <a:spcPct val="120000"/>
                  </a:lnSpc>
                  <a:spcBef>
                    <a:spcPts val="600"/>
                  </a:spcBef>
                  <a:spcAft>
                    <a:spcPts val="600"/>
                  </a:spcAft>
                  <a:tabLst>
                    <a:tab pos="0" algn="l"/>
                    <a:tab pos="228600" algn="l"/>
                    <a:tab pos="1600200" algn="l"/>
                    <a:tab pos="3200400" algn="l"/>
                    <a:tab pos="4800600" algn="l"/>
                  </a:tabLst>
                </a:pPr>
                <a:r>
                  <a:rPr lang="en-US" sz="2800" b="1">
                    <a:solidFill>
                      <a:srgbClr val="0000FF"/>
                    </a:solidFill>
                    <a:ea typeface="Times New Roman" panose="02020603050405020304" pitchFamily="18" charset="0"/>
                  </a:rPr>
                  <a:t> </a:t>
                </a:r>
                <a:r>
                  <a:rPr lang="en-US" sz="2800">
                    <a:ea typeface="Calibri" panose="020F0502020204030204" pitchFamily="34" charset="0"/>
                  </a:rPr>
                  <a:t>Nếu không có sẵn đường thẳng b trong mặt phẳng (P) thì ta tìm đường thẳng b bằng cách </a:t>
                </a:r>
              </a:p>
              <a:p>
                <a:pPr marL="0" marR="0" algn="just">
                  <a:lnSpc>
                    <a:spcPct val="120000"/>
                  </a:lnSpc>
                  <a:spcBef>
                    <a:spcPts val="600"/>
                  </a:spcBef>
                  <a:spcAft>
                    <a:spcPts val="600"/>
                  </a:spcAft>
                  <a:tabLst>
                    <a:tab pos="0" algn="l"/>
                    <a:tab pos="228600" algn="l"/>
                    <a:tab pos="1600200" algn="l"/>
                    <a:tab pos="3200400" algn="l"/>
                    <a:tab pos="4800600" algn="l"/>
                  </a:tabLst>
                </a:pPr>
                <a:r>
                  <a:rPr lang="en-US" sz="2800">
                    <a:ea typeface="Calibri" panose="020F0502020204030204" pitchFamily="34" charset="0"/>
                  </a:rPr>
                  <a:t>chọn một mặt phẳng (Q) chứa a và cắt (P), giao tuyến của (P) </a:t>
                </a:r>
              </a:p>
              <a:p>
                <a:pPr marL="0" marR="0" algn="just">
                  <a:lnSpc>
                    <a:spcPct val="120000"/>
                  </a:lnSpc>
                  <a:spcBef>
                    <a:spcPts val="600"/>
                  </a:spcBef>
                  <a:spcAft>
                    <a:spcPts val="600"/>
                  </a:spcAft>
                  <a:tabLst>
                    <a:tab pos="0" algn="l"/>
                    <a:tab pos="228600" algn="l"/>
                    <a:tab pos="1600200" algn="l"/>
                    <a:tab pos="3200400" algn="l"/>
                    <a:tab pos="4800600" algn="l"/>
                  </a:tabLst>
                </a:pPr>
                <a:r>
                  <a:rPr lang="en-US" sz="2800">
                    <a:ea typeface="Calibri" panose="020F0502020204030204" pitchFamily="34" charset="0"/>
                  </a:rPr>
                  <a:t>và (Q) chính là đường thẳng b cần tìm.</a:t>
                </a: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4122C2AE-6C95-421B-96F6-86DD8E47767E}"/>
                  </a:ext>
                </a:extLst>
              </p:cNvPr>
              <p:cNvSpPr txBox="1">
                <a:spLocks noRot="1" noChangeAspect="1" noMove="1" noResize="1" noEditPoints="1" noAdjustHandles="1" noChangeArrowheads="1" noChangeShapeType="1" noTextEdit="1"/>
              </p:cNvSpPr>
              <p:nvPr/>
            </p:nvSpPr>
            <p:spPr>
              <a:xfrm>
                <a:off x="902550" y="1674716"/>
                <a:ext cx="11289449" cy="4962307"/>
              </a:xfrm>
              <a:prstGeom prst="rect">
                <a:avLst/>
              </a:prstGeom>
              <a:blipFill>
                <a:blip r:embed="rId2"/>
                <a:stretch>
                  <a:fillRect l="-1242" t="-737" r="-1134" b="-2703"/>
                </a:stretch>
              </a:blipFill>
            </p:spPr>
            <p:txBody>
              <a:bodyPr/>
              <a:lstStyle/>
              <a:p>
                <a:r>
                  <a:rPr lang="en-US">
                    <a:noFill/>
                  </a:rPr>
                  <a:t> </a:t>
                </a:r>
              </a:p>
            </p:txBody>
          </p:sp>
        </mc:Fallback>
      </mc:AlternateContent>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90205634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7">
                                            <p:txEl>
                                              <p:pRg st="3" end="3"/>
                                            </p:txEl>
                                          </p:spTgt>
                                        </p:tgtEl>
                                        <p:attrNameLst>
                                          <p:attrName>style.visibility</p:attrName>
                                        </p:attrNameLst>
                                      </p:cBhvr>
                                      <p:to>
                                        <p:strVal val="visible"/>
                                      </p:to>
                                    </p:set>
                                    <p:animEffect transition="in" filter="wipe(up)">
                                      <p:cBhvr>
                                        <p:cTn id="27" dur="500"/>
                                        <p:tgtEl>
                                          <p:spTgt spid="7">
                                            <p:txEl>
                                              <p:pRg st="3" end="3"/>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7">
                                            <p:txEl>
                                              <p:pRg st="4" end="4"/>
                                            </p:txEl>
                                          </p:spTgt>
                                        </p:tgtEl>
                                        <p:attrNameLst>
                                          <p:attrName>style.visibility</p:attrName>
                                        </p:attrNameLst>
                                      </p:cBhvr>
                                      <p:to>
                                        <p:strVal val="visible"/>
                                      </p:to>
                                    </p:set>
                                    <p:animEffect transition="in" filter="wipe(up)">
                                      <p:cBhvr>
                                        <p:cTn id="32" dur="500"/>
                                        <p:tgtEl>
                                          <p:spTgt spid="7">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3"/>
            <a:ext cx="9106864" cy="2169216"/>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110000"/>
              </a:lnSpc>
              <a:spcBef>
                <a:spcPts val="100"/>
              </a:spcBef>
              <a:spcAft>
                <a:spcPts val="100"/>
              </a:spcAft>
              <a:buFont typeface="Wingdings" panose="05000000000000000000" pitchFamily="2" charset="2"/>
              <a:buChar char="q"/>
              <a:tabLst>
                <a:tab pos="629920" algn="l"/>
              </a:tabLst>
            </a:pPr>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a:solidFill>
                  <a:srgbClr val="0000FF"/>
                </a:solidFill>
                <a:ea typeface="Calibri" panose="020F0502020204030204" pitchFamily="34" charset="0"/>
              </a:rPr>
              <a:t>: </a:t>
            </a:r>
            <a:r>
              <a:rPr lang="en-US"/>
              <a:t>Cho E và F lần lượt là trung điểm của các cạnh AB và AC của tứ diện ABCD. Xác định vị trí tương đối của các đường thẳng BC, AD và EF với mặt phẳng (BCD).</a:t>
            </a:r>
          </a:p>
          <a:p>
            <a:pPr marL="0" marR="0" indent="0">
              <a:lnSpc>
                <a:spcPct val="110000"/>
              </a:lnSpc>
              <a:spcBef>
                <a:spcPts val="100"/>
              </a:spcBef>
              <a:spcAft>
                <a:spcPts val="100"/>
              </a:spcAft>
              <a:buNone/>
              <a:tabLst>
                <a:tab pos="629920" algn="l"/>
              </a:tabLst>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3683330"/>
            <a:ext cx="11838471" cy="3094542"/>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nSpc>
                <a:spcPct val="107000"/>
              </a:lnSpc>
              <a:spcBef>
                <a:spcPts val="0"/>
              </a:spcBef>
              <a:spcAft>
                <a:spcPts val="800"/>
              </a:spcAft>
            </a:pPr>
            <a:r>
              <a:rPr lang="en-US" b="1">
                <a:solidFill>
                  <a:srgbClr val="0000FF"/>
                </a:solidFill>
                <a:ea typeface="Times New Roman" panose="02020603050405020304" pitchFamily="18" charset="0"/>
              </a:rPr>
              <a:t> Lời giải</a:t>
            </a:r>
          </a:p>
          <a:p>
            <a:pPr marL="0" marR="0">
              <a:lnSpc>
                <a:spcPct val="107000"/>
              </a:lnSpc>
              <a:spcBef>
                <a:spcPts val="0"/>
              </a:spcBef>
              <a:spcAft>
                <a:spcPts val="800"/>
              </a:spcAft>
            </a:pPr>
            <a:r>
              <a:rPr lang="en-US">
                <a:latin typeface="Chu Van An" panose="02020603050405020304" pitchFamily="18" charset="0"/>
                <a:ea typeface="Times New Roman" panose="02020603050405020304" pitchFamily="18" charset="0"/>
              </a:rPr>
              <a:t>Đường thẳng BC thuộc mặt phẳng (BCD)</a:t>
            </a:r>
            <a:endParaRPr lang="en-US" sz="2800">
              <a:latin typeface="Calibri" panose="020F0502020204030204" pitchFamily="34" charset="0"/>
              <a:ea typeface="Calibri" panose="020F0502020204030204" pitchFamily="34" charset="0"/>
            </a:endParaRPr>
          </a:p>
          <a:p>
            <a:pPr marL="0" marR="0">
              <a:lnSpc>
                <a:spcPct val="107000"/>
              </a:lnSpc>
              <a:spcBef>
                <a:spcPts val="0"/>
              </a:spcBef>
              <a:spcAft>
                <a:spcPts val="800"/>
              </a:spcAft>
            </a:pPr>
            <a:r>
              <a:rPr lang="en-US">
                <a:latin typeface="Chu Van An" panose="02020603050405020304" pitchFamily="18" charset="0"/>
                <a:ea typeface="Times New Roman" panose="02020603050405020304" pitchFamily="18" charset="0"/>
              </a:rPr>
              <a:t>Đường thẳng AD cắt mặt phẳng (BCD)</a:t>
            </a:r>
            <a:endParaRPr lang="en-US" sz="2800">
              <a:latin typeface="Calibri" panose="020F0502020204030204" pitchFamily="34" charset="0"/>
              <a:ea typeface="Calibri" panose="020F0502020204030204" pitchFamily="34" charset="0"/>
            </a:endParaRPr>
          </a:p>
          <a:p>
            <a:pPr marL="0" marR="0">
              <a:lnSpc>
                <a:spcPct val="107000"/>
              </a:lnSpc>
              <a:spcBef>
                <a:spcPts val="0"/>
              </a:spcBef>
              <a:spcAft>
                <a:spcPts val="0"/>
              </a:spcAft>
            </a:pPr>
            <a:r>
              <a:rPr lang="en-US">
                <a:latin typeface="Chu Van An" panose="02020603050405020304" pitchFamily="18" charset="0"/>
                <a:ea typeface="Times New Roman" panose="02020603050405020304" pitchFamily="18" charset="0"/>
              </a:rPr>
              <a:t>Đường thẳng EF song song với mặt phẳng (BCD)</a:t>
            </a:r>
            <a:endParaRPr lang="en-US" sz="2800">
              <a:latin typeface="Calibri" panose="020F0502020204030204" pitchFamily="34" charset="0"/>
              <a:ea typeface="Calibri" panose="020F0502020204030204" pitchFamily="34" charset="0"/>
            </a:endParaRPr>
          </a:p>
        </p:txBody>
      </p:sp>
      <p:pic>
        <p:nvPicPr>
          <p:cNvPr id="2" name="Picture 1">
            <a:extLst>
              <a:ext uri="{FF2B5EF4-FFF2-40B4-BE49-F238E27FC236}">
                <a16:creationId xmlns:a16="http://schemas.microsoft.com/office/drawing/2014/main" id="{A111EDD7-A2B0-4EE0-AA8C-25156D6EC6FA}"/>
              </a:ext>
            </a:extLst>
          </p:cNvPr>
          <p:cNvPicPr>
            <a:picLocks noChangeAspect="1"/>
          </p:cNvPicPr>
          <p:nvPr/>
        </p:nvPicPr>
        <p:blipFill>
          <a:blip r:embed="rId2">
            <a:clrChange>
              <a:clrFrom>
                <a:srgbClr val="FFFFFF"/>
              </a:clrFrom>
              <a:clrTo>
                <a:srgbClr val="FFFFFF">
                  <a:alpha val="0"/>
                </a:srgbClr>
              </a:clrTo>
            </a:clrChange>
          </a:blip>
          <a:stretch>
            <a:fillRect/>
          </a:stretch>
        </p:blipFill>
        <p:spPr>
          <a:xfrm>
            <a:off x="9381836" y="1460247"/>
            <a:ext cx="2124221" cy="2124221"/>
          </a:xfrm>
          <a:prstGeom prst="rect">
            <a:avLst/>
          </a:prstGeom>
        </p:spPr>
      </p:pic>
    </p:spTree>
    <p:extLst>
      <p:ext uri="{BB962C8B-B14F-4D97-AF65-F5344CB8AC3E}">
        <p14:creationId xmlns:p14="http://schemas.microsoft.com/office/powerpoint/2010/main" val="16004277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wipe(down)">
                                      <p:cBhvr>
                                        <p:cTn id="17" dur="500"/>
                                        <p:tgtEl>
                                          <p:spTgt spid="2"/>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grpId="0"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up)">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0" end="0"/>
                                            </p:txEl>
                                          </p:spTgt>
                                        </p:tgtEl>
                                        <p:attrNameLst>
                                          <p:attrName>style.visibility</p:attrName>
                                        </p:attrNameLst>
                                      </p:cBhvr>
                                      <p:to>
                                        <p:strVal val="visible"/>
                                      </p:to>
                                    </p:set>
                                    <p:animEffect transition="in" filter="wipe(up)">
                                      <p:cBhvr>
                                        <p:cTn id="27" dur="500"/>
                                        <p:tgtEl>
                                          <p:spTgt spid="10">
                                            <p:txEl>
                                              <p:pRg st="0" end="0"/>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1" end="1"/>
                                            </p:txEl>
                                          </p:spTgt>
                                        </p:tgtEl>
                                        <p:attrNameLst>
                                          <p:attrName>style.visibility</p:attrName>
                                        </p:attrNameLst>
                                      </p:cBhvr>
                                      <p:to>
                                        <p:strVal val="visible"/>
                                      </p:to>
                                    </p:set>
                                    <p:animEffect transition="in" filter="wipe(up)">
                                      <p:cBhvr>
                                        <p:cTn id="32" dur="500"/>
                                        <p:tgtEl>
                                          <p:spTgt spid="10">
                                            <p:txEl>
                                              <p:pRg st="1" end="1"/>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2" end="2"/>
                                            </p:txEl>
                                          </p:spTgt>
                                        </p:tgtEl>
                                        <p:attrNameLst>
                                          <p:attrName>style.visibility</p:attrName>
                                        </p:attrNameLst>
                                      </p:cBhvr>
                                      <p:to>
                                        <p:strVal val="visible"/>
                                      </p:to>
                                    </p:set>
                                    <p:animEffect transition="in" filter="wipe(up)">
                                      <p:cBhvr>
                                        <p:cTn id="37" dur="500"/>
                                        <p:tgtEl>
                                          <p:spTgt spid="10">
                                            <p:txEl>
                                              <p:pRg st="2" end="2"/>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3" end="3"/>
                                            </p:txEl>
                                          </p:spTgt>
                                        </p:tgtEl>
                                        <p:attrNameLst>
                                          <p:attrName>style.visibility</p:attrName>
                                        </p:attrNameLst>
                                      </p:cBhvr>
                                      <p:to>
                                        <p:strVal val="visible"/>
                                      </p:to>
                                    </p:set>
                                    <p:animEffect transition="in" filter="wipe(up)">
                                      <p:cBhvr>
                                        <p:cTn id="42"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2"/>
                <a:ext cx="11838470" cy="2734329"/>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 </a:t>
                </a:r>
                <a:r>
                  <a:rPr lang="en-US">
                    <a:solidFill>
                      <a:srgbClr val="0000FF"/>
                    </a:solidFill>
                    <a:ea typeface="Calibri" panose="020F0502020204030204" pitchFamily="34" charset="0"/>
                  </a:rPr>
                  <a:t>: </a:t>
                </a:r>
                <a:r>
                  <a:rPr lang="en-US" sz="2800"/>
                  <a:t>Cho hai hình bình hành ABCD và ABEF không cùng nằm trong một mặt phẳng. Gọi O và O’ lần lượt là tâm của hai hình bình hành ABCD và ABEF.</a:t>
                </a:r>
              </a:p>
              <a:p>
                <a:pPr lvl="0"/>
                <a:r>
                  <a:rPr lang="en-US" sz="2800"/>
                  <a:t>Chứng minh OO’ song song với các mặt phẳng (ADF) và (BCE).</a:t>
                </a:r>
              </a:p>
              <a:p>
                <a:pPr lvl="0"/>
                <a:r>
                  <a:rPr lang="en-US" sz="2800"/>
                  <a:t>Gọi G và G’ lần lượt là trọng tâm các tam giác ABD và ABF. Chứng minh </a:t>
                </a:r>
                <a14:m>
                  <m:oMath xmlns:m="http://schemas.openxmlformats.org/officeDocument/2006/math">
                    <m:r>
                      <a:rPr lang="en-US" sz="2800" i="1">
                        <a:latin typeface="Cambria Math" panose="02040503050406030204" pitchFamily="18" charset="0"/>
                      </a:rPr>
                      <m:t>𝐺𝐺</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𝐷𝐶𝐸𝐹</m:t>
                        </m:r>
                      </m:e>
                    </m:d>
                  </m:oMath>
                </a14:m>
                <a:r>
                  <a:rPr lang="en-US" sz="2800"/>
                  <a:t>.</a:t>
                </a:r>
              </a:p>
              <a:p>
                <a:pPr marL="0" marR="0" indent="0">
                  <a:lnSpc>
                    <a:spcPct val="110000"/>
                  </a:lnSpc>
                  <a:spcBef>
                    <a:spcPts val="100"/>
                  </a:spcBef>
                  <a:spcAft>
                    <a:spcPts val="100"/>
                  </a:spcAft>
                  <a:buNone/>
                  <a:tabLst>
                    <a:tab pos="629920" algn="l"/>
                  </a:tabLst>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2"/>
                <a:ext cx="11838470" cy="2734329"/>
              </a:xfrm>
              <a:prstGeom prst="rect">
                <a:avLst/>
              </a:prstGeom>
              <a:blipFill>
                <a:blip r:embed="rId2"/>
                <a:stretch>
                  <a:fillRect l="-1132" t="-4656" b="-4878"/>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2" y="4248440"/>
                <a:ext cx="8380448" cy="2529429"/>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a:lnSpc>
                    <a:spcPct val="120000"/>
                  </a:lnSpc>
                  <a:spcBef>
                    <a:spcPts val="600"/>
                  </a:spcBef>
                  <a:spcAft>
                    <a:spcPts val="600"/>
                  </a:spcAft>
                  <a:buNone/>
                  <a:tabLst>
                    <a:tab pos="0" algn="l"/>
                    <a:tab pos="228600" algn="l"/>
                    <a:tab pos="1600200" algn="l"/>
                    <a:tab pos="3200400" algn="l"/>
                    <a:tab pos="4800600" algn="l"/>
                  </a:tabLst>
                </a:pPr>
                <a:r>
                  <a:rPr lang="en-US" b="1">
                    <a:solidFill>
                      <a:srgbClr val="0000FF"/>
                    </a:solidFill>
                    <a:ea typeface="Times New Roman" panose="02020603050405020304" pitchFamily="18" charset="0"/>
                  </a:rPr>
                  <a:t> Lời </a:t>
                </a:r>
                <a:r>
                  <a:rPr lang="en-US" sz="2800" b="1">
                    <a:solidFill>
                      <a:srgbClr val="0000FF"/>
                    </a:solidFill>
                    <a:ea typeface="Times New Roman" panose="02020603050405020304" pitchFamily="18" charset="0"/>
                  </a:rPr>
                  <a:t>giải</a:t>
                </a:r>
              </a:p>
              <a:p>
                <a:pPr marL="0" marR="0" lvl="0" indent="0" algn="just">
                  <a:lnSpc>
                    <a:spcPct val="120000"/>
                  </a:lnSpc>
                  <a:spcBef>
                    <a:spcPts val="600"/>
                  </a:spcBef>
                  <a:spcAft>
                    <a:spcPts val="600"/>
                  </a:spcAft>
                  <a:buNone/>
                  <a:tabLst>
                    <a:tab pos="0" algn="l"/>
                    <a:tab pos="228600" algn="l"/>
                    <a:tab pos="1600200" algn="l"/>
                    <a:tab pos="3200400" algn="l"/>
                    <a:tab pos="4800600" algn="l"/>
                  </a:tabLst>
                </a:pPr>
                <a:r>
                  <a:rPr lang="en-US" sz="2800">
                    <a:ea typeface="Times New Roman" panose="02020603050405020304" pitchFamily="18" charset="0"/>
                  </a:rPr>
                  <a:t>a)Ta có OO’ là đường trung bình của tam giác ACE và tam giác BDF nên: </a:t>
                </a:r>
                <a14:m>
                  <m:oMath xmlns:m="http://schemas.openxmlformats.org/officeDocument/2006/math">
                    <m:r>
                      <a:rPr lang="en-US" sz="2800" i="1">
                        <a:latin typeface="Cambria Math" panose="02040503050406030204" pitchFamily="18" charset="0"/>
                        <a:ea typeface="Calibri" panose="020F0502020204030204" pitchFamily="34" charset="0"/>
                      </a:rPr>
                      <m:t>𝑂𝑂</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𝐶𝐸</m:t>
                    </m:r>
                  </m:oMath>
                </a14:m>
                <a:r>
                  <a:rPr lang="en-US" sz="2800">
                    <a:ea typeface="Times New Roman" panose="02020603050405020304" pitchFamily="18" charset="0"/>
                  </a:rPr>
                  <a:t> và </a:t>
                </a:r>
                <a14:m>
                  <m:oMath xmlns:m="http://schemas.openxmlformats.org/officeDocument/2006/math">
                    <m:r>
                      <a:rPr lang="en-US" sz="2800" i="1">
                        <a:latin typeface="Cambria Math" panose="02040503050406030204" pitchFamily="18" charset="0"/>
                        <a:ea typeface="Calibri" panose="020F0502020204030204" pitchFamily="34" charset="0"/>
                      </a:rPr>
                      <m:t>𝑂𝑂</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𝐷𝐹</m:t>
                    </m:r>
                  </m:oMath>
                </a14:m>
                <a:r>
                  <a:rPr lang="en-US" sz="2800">
                    <a:ea typeface="Times New Roman" panose="02020603050405020304" pitchFamily="18" charset="0"/>
                  </a:rPr>
                  <a:t>.</a:t>
                </a:r>
                <a:endParaRPr lang="en-US" sz="2800">
                  <a:latin typeface="Calibri" panose="020F0502020204030204" pitchFamily="34" charset="0"/>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14912" y="4248440"/>
                <a:ext cx="8380448" cy="2529429"/>
              </a:xfrm>
              <a:prstGeom prst="rect">
                <a:avLst/>
              </a:prstGeom>
              <a:blipFill>
                <a:blip r:embed="rId3"/>
                <a:stretch>
                  <a:fillRect l="-1380" t="-1199" r="-1452"/>
                </a:stretch>
              </a:blipFill>
              <a:ln>
                <a:solidFill>
                  <a:srgbClr val="0000FF"/>
                </a:solidFill>
              </a:ln>
            </p:spPr>
            <p:txBody>
              <a:bodyPr/>
              <a:lstStyle/>
              <a:p>
                <a:r>
                  <a:rPr lang="en-US">
                    <a:noFill/>
                  </a:rPr>
                  <a:t> </a:t>
                </a:r>
              </a:p>
            </p:txBody>
          </p:sp>
        </mc:Fallback>
      </mc:AlternateContent>
      <p:pic>
        <p:nvPicPr>
          <p:cNvPr id="8" name="Picture 7">
            <a:extLst>
              <a:ext uri="{FF2B5EF4-FFF2-40B4-BE49-F238E27FC236}">
                <a16:creationId xmlns:a16="http://schemas.microsoft.com/office/drawing/2014/main" id="{175E77B9-DC56-4922-96D3-C5F0E68BBD4D}"/>
              </a:ext>
            </a:extLst>
          </p:cNvPr>
          <p:cNvPicPr>
            <a:picLocks noChangeAspect="1"/>
          </p:cNvPicPr>
          <p:nvPr/>
        </p:nvPicPr>
        <p:blipFill>
          <a:blip r:embed="rId4">
            <a:clrChange>
              <a:clrFrom>
                <a:srgbClr val="000000">
                  <a:alpha val="0"/>
                </a:srgbClr>
              </a:clrFrom>
              <a:clrTo>
                <a:srgbClr val="000000">
                  <a:alpha val="0"/>
                </a:srgbClr>
              </a:clrTo>
            </a:clrChange>
          </a:blip>
          <a:stretch>
            <a:fillRect/>
          </a:stretch>
        </p:blipFill>
        <p:spPr>
          <a:xfrm>
            <a:off x="8663537" y="4440673"/>
            <a:ext cx="3381728" cy="2144963"/>
          </a:xfrm>
          <a:prstGeom prst="rect">
            <a:avLst/>
          </a:prstGeom>
        </p:spPr>
      </p:pic>
    </p:spTree>
    <p:extLst>
      <p:ext uri="{BB962C8B-B14F-4D97-AF65-F5344CB8AC3E}">
        <p14:creationId xmlns:p14="http://schemas.microsoft.com/office/powerpoint/2010/main" val="427822971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wipe(up)">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1" end="1"/>
                                            </p:txEl>
                                          </p:spTgt>
                                        </p:tgtEl>
                                        <p:attrNameLst>
                                          <p:attrName>style.visibility</p:attrName>
                                        </p:attrNameLst>
                                      </p:cBhvr>
                                      <p:to>
                                        <p:strVal val="visible"/>
                                      </p:to>
                                    </p:set>
                                    <p:animEffect transition="in" filter="wipe(up)">
                                      <p:cBhvr>
                                        <p:cTn id="37" dur="500"/>
                                        <p:tgtEl>
                                          <p:spTgt spid="1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4" fill="hold" nodeType="clickEffect">
                                  <p:stCondLst>
                                    <p:cond delay="0"/>
                                  </p:stCondLst>
                                  <p:childTnLst>
                                    <p:set>
                                      <p:cBhvr>
                                        <p:cTn id="41" dur="1" fill="hold">
                                          <p:stCondLst>
                                            <p:cond delay="0"/>
                                          </p:stCondLst>
                                        </p:cTn>
                                        <p:tgtEl>
                                          <p:spTgt spid="8"/>
                                        </p:tgtEl>
                                        <p:attrNameLst>
                                          <p:attrName>style.visibility</p:attrName>
                                        </p:attrNameLst>
                                      </p:cBhvr>
                                      <p:to>
                                        <p:strVal val="visible"/>
                                      </p:to>
                                    </p:set>
                                    <p:animEffect transition="in" filter="wipe(down)">
                                      <p:cBhvr>
                                        <p:cTn id="4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mc:AlternateContent xmlns:mc="http://schemas.openxmlformats.org/markup-compatibility/2006" xmlns:a14="http://schemas.microsoft.com/office/drawing/2010/main">
        <mc:Choice Requires="a14">
          <p:sp>
            <p:nvSpPr>
              <p:cNvPr id="7" name="Content Placeholder 2">
                <a:extLst>
                  <a:ext uri="{FF2B5EF4-FFF2-40B4-BE49-F238E27FC236}">
                    <a16:creationId xmlns:a16="http://schemas.microsoft.com/office/drawing/2014/main" id="{1CD5A2A1-80A8-467E-AE36-FA2AAFA3C667}"/>
                  </a:ext>
                </a:extLst>
              </p:cNvPr>
              <p:cNvSpPr txBox="1">
                <a:spLocks/>
              </p:cNvSpPr>
              <p:nvPr/>
            </p:nvSpPr>
            <p:spPr>
              <a:xfrm>
                <a:off x="214911" y="1514113"/>
                <a:ext cx="11838470" cy="2734328"/>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 </a:t>
                </a:r>
                <a:r>
                  <a:rPr lang="en-US">
                    <a:solidFill>
                      <a:srgbClr val="0000FF"/>
                    </a:solidFill>
                    <a:ea typeface="Calibri" panose="020F0502020204030204" pitchFamily="34" charset="0"/>
                  </a:rPr>
                  <a:t>: </a:t>
                </a:r>
                <a:r>
                  <a:rPr lang="en-US" sz="2800"/>
                  <a:t>Cho hai hình bình hành ABCD và ABEF không cùng nằm trong một mặt phẳng. Gọi O và O’ lần lượt là tâm của hai hình bình hành ABCD và ABEF.</a:t>
                </a:r>
              </a:p>
              <a:p>
                <a:pPr lvl="0"/>
                <a:r>
                  <a:rPr lang="en-US" sz="2800"/>
                  <a:t>Chứng minh OO’ song song với các mặt phẳng (ADF) và (BCE).</a:t>
                </a:r>
              </a:p>
              <a:p>
                <a:pPr lvl="0"/>
                <a:r>
                  <a:rPr lang="en-US" sz="2800"/>
                  <a:t>Gọi G và G’ lần lượt là trọng tâm các tam giác ABD và ABF. Chứng minh </a:t>
                </a:r>
                <a14:m>
                  <m:oMath xmlns:m="http://schemas.openxmlformats.org/officeDocument/2006/math">
                    <m:r>
                      <a:rPr lang="en-US" sz="2800" i="1">
                        <a:latin typeface="Cambria Math" panose="02040503050406030204" pitchFamily="18" charset="0"/>
                      </a:rPr>
                      <m:t>𝐺𝐺</m:t>
                    </m:r>
                    <m:r>
                      <a:rPr lang="en-US" sz="2800" i="1">
                        <a:latin typeface="Cambria Math" panose="02040503050406030204" pitchFamily="18" charset="0"/>
                      </a:rPr>
                      <m:t>′//</m:t>
                    </m:r>
                    <m:d>
                      <m:dPr>
                        <m:ctrlPr>
                          <a:rPr lang="en-US" sz="2800" i="1">
                            <a:latin typeface="Cambria Math" panose="02040503050406030204" pitchFamily="18" charset="0"/>
                          </a:rPr>
                        </m:ctrlPr>
                      </m:dPr>
                      <m:e>
                        <m:r>
                          <a:rPr lang="en-US" sz="2800" i="1">
                            <a:latin typeface="Cambria Math" panose="02040503050406030204" pitchFamily="18" charset="0"/>
                          </a:rPr>
                          <m:t>𝐷𝐶𝐸𝐹</m:t>
                        </m:r>
                      </m:e>
                    </m:d>
                  </m:oMath>
                </a14:m>
                <a:r>
                  <a:rPr lang="en-US" sz="2800"/>
                  <a:t>.</a:t>
                </a:r>
              </a:p>
              <a:p>
                <a:pPr marL="0" marR="0" indent="0">
                  <a:lnSpc>
                    <a:spcPct val="110000"/>
                  </a:lnSpc>
                  <a:spcBef>
                    <a:spcPts val="100"/>
                  </a:spcBef>
                  <a:spcAft>
                    <a:spcPts val="100"/>
                  </a:spcAft>
                  <a:buNone/>
                  <a:tabLst>
                    <a:tab pos="629920" algn="l"/>
                  </a:tabLst>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7" name="Content Placeholder 2">
                <a:extLst>
                  <a:ext uri="{FF2B5EF4-FFF2-40B4-BE49-F238E27FC236}">
                    <a16:creationId xmlns:a16="http://schemas.microsoft.com/office/drawing/2014/main" id="{1CD5A2A1-80A8-467E-AE36-FA2AAFA3C667}"/>
                  </a:ext>
                </a:extLst>
              </p:cNvPr>
              <p:cNvSpPr txBox="1">
                <a:spLocks noRot="1" noChangeAspect="1" noMove="1" noResize="1" noEditPoints="1" noAdjustHandles="1" noChangeArrowheads="1" noChangeShapeType="1" noTextEdit="1"/>
              </p:cNvSpPr>
              <p:nvPr/>
            </p:nvSpPr>
            <p:spPr>
              <a:xfrm>
                <a:off x="214911" y="1514113"/>
                <a:ext cx="11838470" cy="2734328"/>
              </a:xfrm>
              <a:prstGeom prst="rect">
                <a:avLst/>
              </a:prstGeom>
              <a:blipFill>
                <a:blip r:embed="rId2"/>
                <a:stretch>
                  <a:fillRect l="-1132" t="-4656" b="-4878"/>
                </a:stretch>
              </a:blipFill>
              <a:ln>
                <a:solidFill>
                  <a:srgbClr val="0000FF"/>
                </a:solidFill>
              </a:ln>
            </p:spPr>
            <p:txBody>
              <a:bodyPr/>
              <a:lstStyle/>
              <a:p>
                <a:r>
                  <a:rPr lang="en-US">
                    <a:noFill/>
                  </a:rPr>
                  <a:t> </a:t>
                </a:r>
              </a:p>
            </p:txBody>
          </p:sp>
        </mc:Fallback>
      </mc:AlternateContent>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1A1AD907-2AB5-43BB-A007-3462B28353C7}"/>
                  </a:ext>
                </a:extLst>
              </p:cNvPr>
              <p:cNvSpPr txBox="1">
                <a:spLocks/>
              </p:cNvSpPr>
              <p:nvPr/>
            </p:nvSpPr>
            <p:spPr>
              <a:xfrm>
                <a:off x="214911" y="4248440"/>
                <a:ext cx="11838469" cy="2529431"/>
              </a:xfrm>
              <a:prstGeom prst="rect">
                <a:avLst/>
              </a:prstGeom>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just">
                  <a:lnSpc>
                    <a:spcPct val="120000"/>
                  </a:lnSpc>
                  <a:spcBef>
                    <a:spcPts val="600"/>
                  </a:spcBef>
                  <a:spcAft>
                    <a:spcPts val="600"/>
                  </a:spcAft>
                  <a:buNone/>
                  <a:tabLst>
                    <a:tab pos="0" algn="l"/>
                    <a:tab pos="228600" algn="l"/>
                    <a:tab pos="1600200" algn="l"/>
                    <a:tab pos="3200400" algn="l"/>
                    <a:tab pos="4800600" algn="l"/>
                  </a:tabLst>
                </a:pPr>
                <a:r>
                  <a:rPr lang="en-US" b="1">
                    <a:solidFill>
                      <a:srgbClr val="0000FF"/>
                    </a:solidFill>
                    <a:ea typeface="Times New Roman" panose="02020603050405020304" pitchFamily="18" charset="0"/>
                  </a:rPr>
                  <a:t> Lời </a:t>
                </a:r>
                <a:r>
                  <a:rPr lang="en-US" sz="2800" b="1">
                    <a:solidFill>
                      <a:srgbClr val="0000FF"/>
                    </a:solidFill>
                    <a:ea typeface="Times New Roman" panose="02020603050405020304" pitchFamily="18" charset="0"/>
                  </a:rPr>
                  <a:t>giải</a:t>
                </a:r>
              </a:p>
              <a:p>
                <a:pPr marL="0" marR="0" lvl="0" indent="0" algn="just">
                  <a:lnSpc>
                    <a:spcPct val="120000"/>
                  </a:lnSpc>
                  <a:spcBef>
                    <a:spcPts val="600"/>
                  </a:spcBef>
                  <a:spcAft>
                    <a:spcPts val="600"/>
                  </a:spcAft>
                  <a:buNone/>
                  <a:tabLst>
                    <a:tab pos="0" algn="l"/>
                    <a:tab pos="228600" algn="l"/>
                    <a:tab pos="1600200" algn="l"/>
                    <a:tab pos="3200400" algn="l"/>
                    <a:tab pos="4800600" algn="l"/>
                  </a:tabLst>
                </a:pPr>
                <a:r>
                  <a:rPr lang="en-US" sz="2800">
                    <a:ea typeface="Times New Roman" panose="02020603050405020304" pitchFamily="18" charset="0"/>
                  </a:rPr>
                  <a:t>b)</a:t>
                </a:r>
                <a:r>
                  <a:rPr lang="en-US" sz="2400">
                    <a:ea typeface="Times New Roman" panose="02020603050405020304" pitchFamily="18" charset="0"/>
                  </a:rPr>
                  <a:t>Theo tính chất của trọng tâm tam giác, ta có:</a:t>
                </a:r>
                <a14:m>
                  <m:oMath xmlns:m="http://schemas.openxmlformats.org/officeDocument/2006/math">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𝐴𝐺</m:t>
                        </m:r>
                      </m:num>
                      <m:den>
                        <m:r>
                          <a:rPr lang="en-US" sz="2800" i="1">
                            <a:latin typeface="Cambria Math" panose="02040503050406030204" pitchFamily="18" charset="0"/>
                            <a:ea typeface="Calibri" panose="020F0502020204030204" pitchFamily="34" charset="0"/>
                          </a:rPr>
                          <m:t>𝐴𝑂</m:t>
                        </m:r>
                      </m:den>
                    </m:f>
                    <m:r>
                      <a:rPr lang="en-US" sz="2800" i="1">
                        <a:latin typeface="Cambria Math" panose="02040503050406030204" pitchFamily="18" charset="0"/>
                        <a:ea typeface="Calibri" panose="020F0502020204030204" pitchFamily="34" charset="0"/>
                      </a:rPr>
                      <m:t>=</m:t>
                    </m:r>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𝐴𝐺</m:t>
                        </m:r>
                        <m:r>
                          <a:rPr lang="en-US" sz="2800" i="1">
                            <a:latin typeface="Cambria Math" panose="02040503050406030204" pitchFamily="18" charset="0"/>
                            <a:ea typeface="Calibri" panose="020F0502020204030204" pitchFamily="34" charset="0"/>
                          </a:rPr>
                          <m:t>′</m:t>
                        </m:r>
                      </m:num>
                      <m:den>
                        <m:r>
                          <a:rPr lang="en-US" sz="2800" i="1">
                            <a:latin typeface="Cambria Math" panose="02040503050406030204" pitchFamily="18" charset="0"/>
                            <a:ea typeface="Calibri" panose="020F0502020204030204" pitchFamily="34" charset="0"/>
                          </a:rPr>
                          <m:t>𝐴𝑂</m:t>
                        </m:r>
                        <m:r>
                          <a:rPr lang="en-US" sz="2800" i="1">
                            <a:latin typeface="Cambria Math" panose="02040503050406030204" pitchFamily="18" charset="0"/>
                            <a:ea typeface="Calibri" panose="020F0502020204030204" pitchFamily="34" charset="0"/>
                          </a:rPr>
                          <m:t>′</m:t>
                        </m:r>
                      </m:den>
                    </m:f>
                    <m:r>
                      <a:rPr lang="en-US" sz="2800" i="1">
                        <a:latin typeface="Cambria Math" panose="02040503050406030204" pitchFamily="18" charset="0"/>
                        <a:ea typeface="Calibri" panose="020F0502020204030204" pitchFamily="34" charset="0"/>
                      </a:rPr>
                      <m:t>=</m:t>
                    </m:r>
                    <m:f>
                      <m:fPr>
                        <m:ctrlPr>
                          <a:rPr lang="en-US" sz="2800" i="1">
                            <a:latin typeface="Cambria Math" panose="02040503050406030204" pitchFamily="18" charset="0"/>
                            <a:ea typeface="Calibri" panose="020F0502020204030204" pitchFamily="34" charset="0"/>
                          </a:rPr>
                        </m:ctrlPr>
                      </m:fPr>
                      <m:num>
                        <m:r>
                          <a:rPr lang="en-US" sz="2800" i="1">
                            <a:latin typeface="Cambria Math" panose="02040503050406030204" pitchFamily="18" charset="0"/>
                            <a:ea typeface="Calibri" panose="020F0502020204030204" pitchFamily="34" charset="0"/>
                          </a:rPr>
                          <m:t>2</m:t>
                        </m:r>
                      </m:num>
                      <m:den>
                        <m:r>
                          <a:rPr lang="en-US" sz="2800" i="1">
                            <a:latin typeface="Cambria Math" panose="02040503050406030204" pitchFamily="18" charset="0"/>
                            <a:ea typeface="Calibri" panose="020F0502020204030204" pitchFamily="34" charset="0"/>
                          </a:rPr>
                          <m:t>3</m:t>
                        </m:r>
                      </m:den>
                    </m:f>
                  </m:oMath>
                </a14:m>
                <a:endParaRPr lang="en-US" sz="2800">
                  <a:latin typeface="Calibri" panose="020F0502020204030204" pitchFamily="34" charset="0"/>
                  <a:ea typeface="Calibri" panose="020F0502020204030204" pitchFamily="34" charset="0"/>
                </a:endParaRPr>
              </a:p>
              <a:p>
                <a:r>
                  <a:rPr lang="en-US" sz="2400">
                    <a:ea typeface="Calibri" panose="020F0502020204030204" pitchFamily="34" charset="0"/>
                  </a:rPr>
                  <a:t>Vậy </a:t>
                </a:r>
                <a14:m>
                  <m:oMath xmlns:m="http://schemas.openxmlformats.org/officeDocument/2006/math">
                    <m:r>
                      <a:rPr lang="en-US" sz="2400" i="1">
                        <a:latin typeface="Cambria Math" panose="02040503050406030204" pitchFamily="18" charset="0"/>
                        <a:ea typeface="Calibri" panose="020F0502020204030204" pitchFamily="34" charset="0"/>
                      </a:rPr>
                      <m:t>𝐺𝐺</m:t>
                    </m:r>
                    <m:r>
                      <a:rPr lang="en-US" sz="2400" i="1">
                        <a:latin typeface="Cambria Math" panose="02040503050406030204" pitchFamily="18" charset="0"/>
                        <a:ea typeface="Calibri" panose="020F0502020204030204" pitchFamily="34" charset="0"/>
                      </a:rPr>
                      <m:t>′∥</m:t>
                    </m:r>
                    <m:r>
                      <a:rPr lang="en-US" sz="2400" i="1">
                        <a:latin typeface="Cambria Math" panose="02040503050406030204" pitchFamily="18" charset="0"/>
                        <a:ea typeface="Calibri" panose="020F0502020204030204" pitchFamily="34" charset="0"/>
                      </a:rPr>
                      <m:t>𝑂𝑂</m:t>
                    </m:r>
                    <m:r>
                      <a:rPr lang="en-US" sz="2400" i="1">
                        <a:latin typeface="Cambria Math" panose="02040503050406030204" pitchFamily="18" charset="0"/>
                        <a:ea typeface="Calibri" panose="020F0502020204030204" pitchFamily="34" charset="0"/>
                      </a:rPr>
                      <m:t>′</m:t>
                    </m:r>
                  </m:oMath>
                </a14:m>
                <a:r>
                  <a:rPr lang="en-US" sz="2400">
                    <a:ea typeface="Calibri" panose="020F0502020204030204" pitchFamily="34" charset="0"/>
                  </a:rPr>
                  <a:t> Cd </a:t>
                </a:r>
                <a14:m>
                  <m:oMath xmlns:m="http://schemas.openxmlformats.org/officeDocument/2006/math">
                    <m:r>
                      <a:rPr lang="en-US" sz="2400" i="1">
                        <a:latin typeface="Cambria Math" panose="02040503050406030204" pitchFamily="18" charset="0"/>
                        <a:ea typeface="Calibri" panose="020F0502020204030204" pitchFamily="34" charset="0"/>
                      </a:rPr>
                      <m:t>𝑂𝑂</m:t>
                    </m:r>
                    <m:r>
                      <a:rPr lang="en-US" sz="2400" i="1">
                        <a:latin typeface="Cambria Math" panose="02040503050406030204" pitchFamily="18" charset="0"/>
                        <a:ea typeface="Calibri" panose="020F0502020204030204" pitchFamily="34" charset="0"/>
                      </a:rPr>
                      <m:t>′∥</m:t>
                    </m:r>
                    <m:r>
                      <a:rPr lang="en-US" sz="2400" i="1">
                        <a:latin typeface="Cambria Math" panose="02040503050406030204" pitchFamily="18" charset="0"/>
                        <a:ea typeface="Calibri" panose="020F0502020204030204" pitchFamily="34" charset="0"/>
                      </a:rPr>
                      <m:t>𝐶𝐸</m:t>
                    </m:r>
                  </m:oMath>
                </a14:m>
                <a:r>
                  <a:rPr lang="en-US" sz="2400">
                    <a:ea typeface="Calibri" panose="020F0502020204030204" pitchFamily="34" charset="0"/>
                  </a:rPr>
                  <a:t> nên </a:t>
                </a:r>
                <a14:m>
                  <m:oMath xmlns:m="http://schemas.openxmlformats.org/officeDocument/2006/math">
                    <m:r>
                      <a:rPr lang="en-US" sz="2400" i="1">
                        <a:latin typeface="Cambria Math" panose="02040503050406030204" pitchFamily="18" charset="0"/>
                        <a:ea typeface="Calibri" panose="020F0502020204030204" pitchFamily="34" charset="0"/>
                      </a:rPr>
                      <m:t>𝐺𝐺</m:t>
                    </m:r>
                    <m:r>
                      <a:rPr lang="en-US" sz="2400" i="1">
                        <a:latin typeface="Cambria Math" panose="02040503050406030204" pitchFamily="18" charset="0"/>
                        <a:ea typeface="Calibri" panose="020F0502020204030204" pitchFamily="34" charset="0"/>
                      </a:rPr>
                      <m:t>′∥</m:t>
                    </m:r>
                    <m:r>
                      <a:rPr lang="en-US" sz="2400" i="1">
                        <a:latin typeface="Cambria Math" panose="02040503050406030204" pitchFamily="18" charset="0"/>
                        <a:ea typeface="Calibri" panose="020F0502020204030204" pitchFamily="34" charset="0"/>
                      </a:rPr>
                      <m:t>𝐶𝐸</m:t>
                    </m:r>
                  </m:oMath>
                </a14:m>
                <a:r>
                  <a:rPr lang="en-US" sz="2400">
                    <a:ea typeface="Calibri" panose="020F0502020204030204" pitchFamily="34" charset="0"/>
                  </a:rPr>
                  <a:t>.</a:t>
                </a:r>
              </a:p>
              <a:p>
                <a:pPr marL="0" marR="0" algn="just">
                  <a:lnSpc>
                    <a:spcPct val="120000"/>
                  </a:lnSpc>
                  <a:spcBef>
                    <a:spcPts val="600"/>
                  </a:spcBef>
                  <a:spcAft>
                    <a:spcPts val="600"/>
                  </a:spcAft>
                  <a:tabLst>
                    <a:tab pos="0" algn="l"/>
                    <a:tab pos="228600" algn="l"/>
                    <a:tab pos="1600200" algn="l"/>
                    <a:tab pos="3200400" algn="l"/>
                    <a:tab pos="4800600" algn="l"/>
                  </a:tabLst>
                </a:pPr>
                <a:r>
                  <a:rPr lang="en-US" sz="2400">
                    <a:ea typeface="Calibri" panose="020F0502020204030204" pitchFamily="34" charset="0"/>
                  </a:rPr>
                  <a:t>Mà </a:t>
                </a:r>
                <a14:m>
                  <m:oMath xmlns:m="http://schemas.openxmlformats.org/officeDocument/2006/math">
                    <m:r>
                      <a:rPr lang="en-US" sz="2400" i="1">
                        <a:latin typeface="Cambria Math" panose="02040503050406030204" pitchFamily="18" charset="0"/>
                        <a:ea typeface="Calibri" panose="020F0502020204030204" pitchFamily="34" charset="0"/>
                      </a:rPr>
                      <m:t>𝐶𝐸</m:t>
                    </m:r>
                    <m:r>
                      <a:rPr lang="en-US" sz="2400" i="1">
                        <a:latin typeface="Cambria Math" panose="02040503050406030204" pitchFamily="18" charset="0"/>
                        <a:ea typeface="Calibri" panose="020F0502020204030204" pitchFamily="34" charset="0"/>
                      </a:rPr>
                      <m:t>⊂</m:t>
                    </m:r>
                    <m:d>
                      <m:dPr>
                        <m:ctrlPr>
                          <a:rPr lang="en-US" sz="2400" i="1">
                            <a:latin typeface="Cambria Math" panose="02040503050406030204" pitchFamily="18" charset="0"/>
                            <a:ea typeface="Calibri" panose="020F0502020204030204" pitchFamily="34" charset="0"/>
                          </a:rPr>
                        </m:ctrlPr>
                      </m:dPr>
                      <m:e>
                        <m:r>
                          <a:rPr lang="en-US" sz="2400" i="1">
                            <a:latin typeface="Cambria Math" panose="02040503050406030204" pitchFamily="18" charset="0"/>
                            <a:ea typeface="Calibri" panose="020F0502020204030204" pitchFamily="34" charset="0"/>
                          </a:rPr>
                          <m:t>𝐶𝐷𝐸𝐹</m:t>
                        </m:r>
                      </m:e>
                    </m:d>
                  </m:oMath>
                </a14:m>
                <a:r>
                  <a:rPr lang="en-US" sz="2400">
                    <a:ea typeface="Calibri" panose="020F0502020204030204" pitchFamily="34" charset="0"/>
                  </a:rPr>
                  <a:t> nên </a:t>
                </a:r>
                <a14:m>
                  <m:oMath xmlns:m="http://schemas.openxmlformats.org/officeDocument/2006/math">
                    <m:r>
                      <a:rPr lang="en-US" sz="2400" i="1">
                        <a:latin typeface="Cambria Math" panose="02040503050406030204" pitchFamily="18" charset="0"/>
                        <a:ea typeface="Calibri" panose="020F0502020204030204" pitchFamily="34" charset="0"/>
                      </a:rPr>
                      <m:t>𝐺𝐺</m:t>
                    </m:r>
                    <m:r>
                      <a:rPr lang="en-US" sz="2400" i="1">
                        <a:latin typeface="Cambria Math" panose="02040503050406030204" pitchFamily="18" charset="0"/>
                        <a:ea typeface="Calibri" panose="020F0502020204030204" pitchFamily="34" charset="0"/>
                      </a:rPr>
                      <m:t>′∥</m:t>
                    </m:r>
                    <m:d>
                      <m:dPr>
                        <m:ctrlPr>
                          <a:rPr lang="en-US" sz="2400" i="1">
                            <a:latin typeface="Cambria Math" panose="02040503050406030204" pitchFamily="18" charset="0"/>
                            <a:ea typeface="Calibri" panose="020F0502020204030204" pitchFamily="34" charset="0"/>
                          </a:rPr>
                        </m:ctrlPr>
                      </m:dPr>
                      <m:e>
                        <m:r>
                          <a:rPr lang="en-US" sz="2400" i="1">
                            <a:latin typeface="Cambria Math" panose="02040503050406030204" pitchFamily="18" charset="0"/>
                            <a:ea typeface="Calibri" panose="020F0502020204030204" pitchFamily="34" charset="0"/>
                          </a:rPr>
                          <m:t>𝐷𝐶𝐸𝐹</m:t>
                        </m:r>
                      </m:e>
                    </m:d>
                  </m:oMath>
                </a14:m>
                <a:r>
                  <a:rPr lang="en-US" sz="2400">
                    <a:ea typeface="Calibri" panose="020F0502020204030204" pitchFamily="34" charset="0"/>
                  </a:rPr>
                  <a:t>.</a:t>
                </a:r>
                <a:endParaRPr lang="en-US" sz="2000">
                  <a:latin typeface="Calibri" panose="020F0502020204030204" pitchFamily="34" charset="0"/>
                  <a:ea typeface="Calibri" panose="020F0502020204030204" pitchFamily="34" charset="0"/>
                </a:endParaRPr>
              </a:p>
              <a:p>
                <a:endParaRPr lang="en-US" sz="2400">
                  <a:latin typeface="Calibri" panose="020F0502020204030204" pitchFamily="34" charset="0"/>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1A1AD907-2AB5-43BB-A007-3462B28353C7}"/>
                  </a:ext>
                </a:extLst>
              </p:cNvPr>
              <p:cNvSpPr txBox="1">
                <a:spLocks noRot="1" noChangeAspect="1" noMove="1" noResize="1" noEditPoints="1" noAdjustHandles="1" noChangeArrowheads="1" noChangeShapeType="1" noTextEdit="1"/>
              </p:cNvSpPr>
              <p:nvPr/>
            </p:nvSpPr>
            <p:spPr>
              <a:xfrm>
                <a:off x="214911" y="4248440"/>
                <a:ext cx="11838469" cy="2529431"/>
              </a:xfrm>
              <a:prstGeom prst="rect">
                <a:avLst/>
              </a:prstGeom>
              <a:blipFill>
                <a:blip r:embed="rId3"/>
                <a:stretch>
                  <a:fillRect l="-977" t="-1199" b="-6954"/>
                </a:stretch>
              </a:blipFill>
              <a:ln>
                <a:solidFill>
                  <a:srgbClr val="0000FF"/>
                </a:solidFill>
              </a:ln>
            </p:spPr>
            <p:txBody>
              <a:bodyPr/>
              <a:lstStyle/>
              <a:p>
                <a:r>
                  <a:rPr lang="en-US">
                    <a:noFill/>
                  </a:rPr>
                  <a:t> </a:t>
                </a:r>
              </a:p>
            </p:txBody>
          </p:sp>
        </mc:Fallback>
      </mc:AlternateContent>
    </p:spTree>
    <p:extLst>
      <p:ext uri="{BB962C8B-B14F-4D97-AF65-F5344CB8AC3E}">
        <p14:creationId xmlns:p14="http://schemas.microsoft.com/office/powerpoint/2010/main" val="564041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wipe(up)">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7">
                                            <p:txEl>
                                              <p:pRg st="0" end="0"/>
                                            </p:txEl>
                                          </p:spTgt>
                                        </p:tgtEl>
                                        <p:attrNameLst>
                                          <p:attrName>style.visibility</p:attrName>
                                        </p:attrNameLst>
                                      </p:cBhvr>
                                      <p:to>
                                        <p:strVal val="visible"/>
                                      </p:to>
                                    </p:set>
                                    <p:animEffect transition="in" filter="wipe(up)">
                                      <p:cBhvr>
                                        <p:cTn id="12" dur="500"/>
                                        <p:tgtEl>
                                          <p:spTgt spid="7">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7">
                                            <p:txEl>
                                              <p:pRg st="1" end="1"/>
                                            </p:txEl>
                                          </p:spTgt>
                                        </p:tgtEl>
                                        <p:attrNameLst>
                                          <p:attrName>style.visibility</p:attrName>
                                        </p:attrNameLst>
                                      </p:cBhvr>
                                      <p:to>
                                        <p:strVal val="visible"/>
                                      </p:to>
                                    </p:set>
                                    <p:animEffect transition="in" filter="wipe(up)">
                                      <p:cBhvr>
                                        <p:cTn id="17" dur="500"/>
                                        <p:tgtEl>
                                          <p:spTgt spid="7">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7">
                                            <p:txEl>
                                              <p:pRg st="2" end="2"/>
                                            </p:txEl>
                                          </p:spTgt>
                                        </p:tgtEl>
                                        <p:attrNameLst>
                                          <p:attrName>style.visibility</p:attrName>
                                        </p:attrNameLst>
                                      </p:cBhvr>
                                      <p:to>
                                        <p:strVal val="visible"/>
                                      </p:to>
                                    </p:set>
                                    <p:animEffect transition="in" filter="wipe(up)">
                                      <p:cBhvr>
                                        <p:cTn id="22" dur="500"/>
                                        <p:tgtEl>
                                          <p:spTgt spid="7">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wipe(up)">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0">
                                            <p:txEl>
                                              <p:pRg st="0" end="0"/>
                                            </p:txEl>
                                          </p:spTgt>
                                        </p:tgtEl>
                                        <p:attrNameLst>
                                          <p:attrName>style.visibility</p:attrName>
                                        </p:attrNameLst>
                                      </p:cBhvr>
                                      <p:to>
                                        <p:strVal val="visible"/>
                                      </p:to>
                                    </p:set>
                                    <p:animEffect transition="in" filter="wipe(up)">
                                      <p:cBhvr>
                                        <p:cTn id="32" dur="500"/>
                                        <p:tgtEl>
                                          <p:spTgt spid="10">
                                            <p:txEl>
                                              <p:pRg st="0" end="0"/>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0">
                                            <p:txEl>
                                              <p:pRg st="1" end="1"/>
                                            </p:txEl>
                                          </p:spTgt>
                                        </p:tgtEl>
                                        <p:attrNameLst>
                                          <p:attrName>style.visibility</p:attrName>
                                        </p:attrNameLst>
                                      </p:cBhvr>
                                      <p:to>
                                        <p:strVal val="visible"/>
                                      </p:to>
                                    </p:set>
                                    <p:animEffect transition="in" filter="wipe(up)">
                                      <p:cBhvr>
                                        <p:cTn id="37" dur="500"/>
                                        <p:tgtEl>
                                          <p:spTgt spid="10">
                                            <p:txEl>
                                              <p:pRg st="1" end="1"/>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22" presetClass="entr" presetSubtype="1" fill="hold" nodeType="clickEffect">
                                  <p:stCondLst>
                                    <p:cond delay="0"/>
                                  </p:stCondLst>
                                  <p:childTnLst>
                                    <p:set>
                                      <p:cBhvr>
                                        <p:cTn id="41" dur="1" fill="hold">
                                          <p:stCondLst>
                                            <p:cond delay="0"/>
                                          </p:stCondLst>
                                        </p:cTn>
                                        <p:tgtEl>
                                          <p:spTgt spid="10">
                                            <p:txEl>
                                              <p:pRg st="2" end="2"/>
                                            </p:txEl>
                                          </p:spTgt>
                                        </p:tgtEl>
                                        <p:attrNameLst>
                                          <p:attrName>style.visibility</p:attrName>
                                        </p:attrNameLst>
                                      </p:cBhvr>
                                      <p:to>
                                        <p:strVal val="visible"/>
                                      </p:to>
                                    </p:set>
                                    <p:animEffect transition="in" filter="wipe(up)">
                                      <p:cBhvr>
                                        <p:cTn id="42" dur="500"/>
                                        <p:tgtEl>
                                          <p:spTgt spid="10">
                                            <p:txEl>
                                              <p:pRg st="2" end="2"/>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22" presetClass="entr" presetSubtype="1" fill="hold" nodeType="clickEffect">
                                  <p:stCondLst>
                                    <p:cond delay="0"/>
                                  </p:stCondLst>
                                  <p:childTnLst>
                                    <p:set>
                                      <p:cBhvr>
                                        <p:cTn id="46" dur="1" fill="hold">
                                          <p:stCondLst>
                                            <p:cond delay="0"/>
                                          </p:stCondLst>
                                        </p:cTn>
                                        <p:tgtEl>
                                          <p:spTgt spid="10">
                                            <p:txEl>
                                              <p:pRg st="3" end="3"/>
                                            </p:txEl>
                                          </p:spTgt>
                                        </p:tgtEl>
                                        <p:attrNameLst>
                                          <p:attrName>style.visibility</p:attrName>
                                        </p:attrNameLst>
                                      </p:cBhvr>
                                      <p:to>
                                        <p:strVal val="visible"/>
                                      </p:to>
                                    </p:set>
                                    <p:animEffect transition="in" filter="wipe(up)">
                                      <p:cBhvr>
                                        <p:cTn id="47"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10" grpId="0" animBg="1"/>
    </p:bldLst>
  </p:timing>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5A02A7FC-8324-454A-B0F5-EBF7A6E0D043}"/>
              </a:ext>
            </a:extLst>
          </p:cNvPr>
          <p:cNvGrpSpPr/>
          <p:nvPr/>
        </p:nvGrpSpPr>
        <p:grpSpPr>
          <a:xfrm>
            <a:off x="3379995" y="194060"/>
            <a:ext cx="4415461" cy="461665"/>
            <a:chOff x="477850" y="1505359"/>
            <a:chExt cx="6169871" cy="612325"/>
          </a:xfrm>
        </p:grpSpPr>
        <p:sp>
          <p:nvSpPr>
            <p:cNvPr id="4" name="Arrow: Pentagon 3">
              <a:extLst>
                <a:ext uri="{FF2B5EF4-FFF2-40B4-BE49-F238E27FC236}">
                  <a16:creationId xmlns:a16="http://schemas.microsoft.com/office/drawing/2014/main" id="{282B7269-FB6F-4005-BDC6-21A1A1E58073}"/>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73C16830-BF47-41CA-AE84-BF7BD3A1834B}"/>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79227649-0BC6-4384-A17E-B9EFABC8B211}"/>
              </a:ext>
            </a:extLst>
          </p:cNvPr>
          <p:cNvSpPr txBox="1">
            <a:spLocks/>
          </p:cNvSpPr>
          <p:nvPr/>
        </p:nvSpPr>
        <p:spPr>
          <a:xfrm>
            <a:off x="159857" y="911054"/>
            <a:ext cx="11989407" cy="596087"/>
          </a:xfrm>
          <a:prstGeom prst="rect">
            <a:avLst/>
          </a:prstGeom>
          <a:solidFill>
            <a:schemeClr val="accent4">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en-US" sz="3200" b="1">
                <a:solidFill>
                  <a:srgbClr val="000099"/>
                </a:solidFill>
                <a:ea typeface="Calibri" panose="020F0502020204030204" pitchFamily="34" charset="0"/>
                <a:cs typeface="Times New Roman" panose="02020603050405020304" pitchFamily="18" charset="0"/>
              </a:rPr>
              <a:t>     </a:t>
            </a:r>
            <a:r>
              <a:rPr lang="vi-VN" sz="3200" b="1">
                <a:solidFill>
                  <a:srgbClr val="000099"/>
                </a:solidFill>
                <a:ea typeface="Calibri" panose="020F0502020204030204" pitchFamily="34" charset="0"/>
                <a:cs typeface="Times New Roman" panose="02020603050405020304" pitchFamily="18" charset="0"/>
              </a:rPr>
              <a:t>Dạng </a:t>
            </a:r>
            <a:r>
              <a:rPr lang="en-US" sz="3200" b="1">
                <a:solidFill>
                  <a:srgbClr val="000099"/>
                </a:solidFill>
                <a:ea typeface="Calibri" panose="020F0502020204030204" pitchFamily="34" charset="0"/>
                <a:cs typeface="Times New Roman" panose="02020603050405020304" pitchFamily="18" charset="0"/>
              </a:rPr>
              <a:t>2</a:t>
            </a:r>
            <a:r>
              <a:rPr lang="vi-VN" sz="3200" b="1">
                <a:solidFill>
                  <a:srgbClr val="000099"/>
                </a:solidFill>
                <a:ea typeface="Calibri" panose="020F0502020204030204" pitchFamily="34" charset="0"/>
                <a:cs typeface="Times New Roman" panose="02020603050405020304" pitchFamily="18" charset="0"/>
              </a:rPr>
              <a:t> : Xác định thiết diện song song với đường thẳng.</a:t>
            </a:r>
            <a:endParaRPr lang="en-US" sz="3200">
              <a:solidFill>
                <a:srgbClr val="000099"/>
              </a:solidFill>
              <a:ea typeface="Calibri" panose="020F0502020204030204" pitchFamily="34" charset="0"/>
              <a:cs typeface="Times New Roman" panose="02020603050405020304" pitchFamily="18" charset="0"/>
            </a:endParaRPr>
          </a:p>
        </p:txBody>
      </p:sp>
      <p:pic>
        <p:nvPicPr>
          <p:cNvPr id="8" name="Graphic 7" descr="Open folder">
            <a:extLst>
              <a:ext uri="{FF2B5EF4-FFF2-40B4-BE49-F238E27FC236}">
                <a16:creationId xmlns:a16="http://schemas.microsoft.com/office/drawing/2014/main" id="{E061E4A9-2B24-45AE-BC05-E7FF3AAA175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93111" y="982919"/>
            <a:ext cx="524222" cy="524222"/>
          </a:xfrm>
          <a:prstGeom prst="rect">
            <a:avLst/>
          </a:prstGeom>
        </p:spPr>
      </p:pic>
      <p:sp>
        <p:nvSpPr>
          <p:cNvPr id="9" name="Rectangle: Rounded Corners 8">
            <a:extLst>
              <a:ext uri="{FF2B5EF4-FFF2-40B4-BE49-F238E27FC236}">
                <a16:creationId xmlns:a16="http://schemas.microsoft.com/office/drawing/2014/main" id="{C4AE9751-D5F4-4632-B647-AC63F42F60DC}"/>
              </a:ext>
            </a:extLst>
          </p:cNvPr>
          <p:cNvSpPr/>
          <p:nvPr/>
        </p:nvSpPr>
        <p:spPr>
          <a:xfrm>
            <a:off x="99148" y="875673"/>
            <a:ext cx="12065702" cy="5788267"/>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0" name="Content Placeholder 2">
                <a:extLst>
                  <a:ext uri="{FF2B5EF4-FFF2-40B4-BE49-F238E27FC236}">
                    <a16:creationId xmlns:a16="http://schemas.microsoft.com/office/drawing/2014/main" id="{B1142CC3-FDF5-472F-9937-E51691CD651E}"/>
                  </a:ext>
                </a:extLst>
              </p:cNvPr>
              <p:cNvSpPr txBox="1">
                <a:spLocks/>
              </p:cNvSpPr>
              <p:nvPr/>
            </p:nvSpPr>
            <p:spPr>
              <a:xfrm>
                <a:off x="223768" y="1823164"/>
                <a:ext cx="11941082" cy="4524752"/>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R="0">
                  <a:lnSpc>
                    <a:spcPct val="107000"/>
                  </a:lnSpc>
                  <a:spcBef>
                    <a:spcPts val="200"/>
                  </a:spcBef>
                  <a:spcAft>
                    <a:spcPts val="0"/>
                  </a:spcAft>
                  <a:buBlip>
                    <a:blip r:embed="rId4"/>
                  </a:buBlip>
                </a:pPr>
                <a:r>
                  <a:rPr lang="en-US" sz="2400" b="1">
                    <a:solidFill>
                      <a:srgbClr val="0000FF"/>
                    </a:solidFill>
                    <a:ea typeface="Times New Roman" panose="02020603050405020304" pitchFamily="18" charset="0"/>
                  </a:rPr>
                  <a:t>Phương pháp </a:t>
                </a:r>
              </a:p>
              <a:p>
                <a:pPr marR="0">
                  <a:lnSpc>
                    <a:spcPct val="107000"/>
                  </a:lnSpc>
                  <a:spcBef>
                    <a:spcPts val="200"/>
                  </a:spcBef>
                  <a:spcAft>
                    <a:spcPts val="0"/>
                  </a:spcAft>
                </a:pPr>
                <a:r>
                  <a:rPr lang="en-US" sz="2400">
                    <a:latin typeface="Chu Van An" panose="02020603050405020304" pitchFamily="18" charset="0"/>
                    <a:ea typeface="Calibri" panose="020F0502020204030204" pitchFamily="34" charset="0"/>
                  </a:rPr>
                  <a:t>Ta hay xét thiết diện của mặt phẳng </a:t>
                </a:r>
                <a14:m>
                  <m:oMath xmlns:m="http://schemas.openxmlformats.org/officeDocument/2006/math">
                    <m:d>
                      <m:dPr>
                        <m:ctrlPr>
                          <a:rPr lang="en-US" sz="2400" i="1">
                            <a:latin typeface="Cambria Math" panose="02040503050406030204" pitchFamily="18" charset="0"/>
                            <a:cs typeface="Chu Van An" panose="02020603050405020304" pitchFamily="18" charset="0"/>
                          </a:rPr>
                        </m:ctrlPr>
                      </m:dPr>
                      <m:e>
                        <m:r>
                          <a:rPr lang="en-US" sz="2400" i="1">
                            <a:latin typeface="Cambria Math" panose="02040503050406030204" pitchFamily="18" charset="0"/>
                            <a:ea typeface="Calibri" panose="020F0502020204030204" pitchFamily="34" charset="0"/>
                            <a:cs typeface="Chu Van An" panose="02020603050405020304" pitchFamily="18" charset="0"/>
                          </a:rPr>
                          <m:t>𝛼</m:t>
                        </m:r>
                      </m:e>
                    </m:d>
                  </m:oMath>
                </a14:m>
                <a:r>
                  <a:rPr lang="en-US" sz="2400">
                    <a:latin typeface="Chu Van An" panose="02020603050405020304" pitchFamily="18" charset="0"/>
                    <a:ea typeface="Calibri" panose="020F0502020204030204" pitchFamily="34" charset="0"/>
                  </a:rPr>
                  <a:t> đi qua một điểm song song với hai đường thẳng chéo nhau hoặc </a:t>
                </a:r>
                <a14:m>
                  <m:oMath xmlns:m="http://schemas.openxmlformats.org/officeDocument/2006/math">
                    <m:d>
                      <m:dPr>
                        <m:ctrlPr>
                          <a:rPr lang="en-US" sz="2400" i="1">
                            <a:latin typeface="Cambria Math" panose="02040503050406030204" pitchFamily="18" charset="0"/>
                            <a:cs typeface="Chu Van An" panose="02020603050405020304" pitchFamily="18" charset="0"/>
                          </a:rPr>
                        </m:ctrlPr>
                      </m:dPr>
                      <m:e>
                        <m:r>
                          <a:rPr lang="en-US" sz="2400" i="1">
                            <a:latin typeface="Cambria Math" panose="02040503050406030204" pitchFamily="18" charset="0"/>
                            <a:ea typeface="Calibri" panose="020F0502020204030204" pitchFamily="34" charset="0"/>
                            <a:cs typeface="Chu Van An" panose="02020603050405020304" pitchFamily="18" charset="0"/>
                          </a:rPr>
                          <m:t>𝛼</m:t>
                        </m:r>
                      </m:e>
                    </m:d>
                  </m:oMath>
                </a14:m>
                <a:r>
                  <a:rPr lang="en-US" sz="2400">
                    <a:latin typeface="Chu Van An" panose="02020603050405020304" pitchFamily="18" charset="0"/>
                    <a:ea typeface="Calibri" panose="020F0502020204030204" pitchFamily="34" charset="0"/>
                  </a:rPr>
                  <a:t> chứa một đường thẳng và song song với một đường thẳng; </a:t>
                </a:r>
              </a:p>
              <a:p>
                <a:pPr marR="0">
                  <a:lnSpc>
                    <a:spcPct val="107000"/>
                  </a:lnSpc>
                  <a:spcBef>
                    <a:spcPts val="200"/>
                  </a:spcBef>
                  <a:spcAft>
                    <a:spcPts val="0"/>
                  </a:spcAft>
                </a:pPr>
                <a:r>
                  <a:rPr lang="en-US" sz="2400">
                    <a:latin typeface="Chu Van An" panose="02020603050405020304" pitchFamily="18" charset="0"/>
                    <a:ea typeface="Calibri" panose="020F0502020204030204" pitchFamily="34" charset="0"/>
                  </a:rPr>
                  <a:t>để xác định thiết diện loại này ta sử dụng tính chất: </a:t>
                </a:r>
              </a:p>
              <a:p>
                <a:pPr marR="0">
                  <a:lnSpc>
                    <a:spcPct val="107000"/>
                  </a:lnSpc>
                  <a:spcBef>
                    <a:spcPts val="200"/>
                  </a:spcBef>
                  <a:spcAft>
                    <a:spcPts val="0"/>
                  </a:spcAft>
                </a:pPr>
                <a14:m>
                  <m:oMath xmlns:m="http://schemas.openxmlformats.org/officeDocument/2006/math">
                    <m:d>
                      <m:dPr>
                        <m:begChr m:val="{"/>
                        <m:endChr m:val=""/>
                        <m:ctrlPr>
                          <a:rPr lang="en-US" sz="2400" i="1">
                            <a:latin typeface="Cambria Math" panose="02040503050406030204" pitchFamily="18" charset="0"/>
                            <a:cs typeface="Chu Van An" panose="02020603050405020304" pitchFamily="18" charset="0"/>
                          </a:rPr>
                        </m:ctrlPr>
                      </m:dPr>
                      <m:e>
                        <m:eqArr>
                          <m:eqArrPr>
                            <m:ctrlPr>
                              <a:rPr lang="en-US" sz="2400" i="1">
                                <a:latin typeface="Cambria Math" panose="02040503050406030204" pitchFamily="18" charset="0"/>
                                <a:cs typeface="Chu Van An" panose="02020603050405020304" pitchFamily="18" charset="0"/>
                              </a:rPr>
                            </m:ctrlPr>
                          </m:eqArrPr>
                          <m:e>
                            <m:d>
                              <m:dPr>
                                <m:ctrlPr>
                                  <a:rPr lang="en-US" sz="2400" i="1">
                                    <a:latin typeface="Cambria Math" panose="02040503050406030204" pitchFamily="18" charset="0"/>
                                    <a:cs typeface="Chu Van An" panose="02020603050405020304" pitchFamily="18" charset="0"/>
                                  </a:rPr>
                                </m:ctrlPr>
                              </m:dPr>
                              <m:e>
                                <m:r>
                                  <a:rPr lang="en-US" sz="2400" i="1">
                                    <a:latin typeface="Cambria Math" panose="02040503050406030204" pitchFamily="18" charset="0"/>
                                    <a:ea typeface="Calibri" panose="020F0502020204030204" pitchFamily="34" charset="0"/>
                                    <a:cs typeface="Chu Van An" panose="02020603050405020304" pitchFamily="18" charset="0"/>
                                  </a:rPr>
                                  <m:t>𝛼</m:t>
                                </m:r>
                              </m:e>
                            </m:d>
                            <m:r>
                              <a:rPr lang="en-US" sz="2400" i="1">
                                <a:latin typeface="Cambria Math" panose="02040503050406030204" pitchFamily="18" charset="0"/>
                                <a:ea typeface="Calibri" panose="020F0502020204030204" pitchFamily="34" charset="0"/>
                                <a:cs typeface="Cambria Math" panose="02040503050406030204" pitchFamily="18" charset="0"/>
                              </a:rPr>
                              <m:t>∥</m:t>
                            </m:r>
                            <m:r>
                              <a:rPr lang="en-US" sz="2400" i="1">
                                <a:latin typeface="Cambria Math" panose="02040503050406030204" pitchFamily="18" charset="0"/>
                                <a:ea typeface="Calibri" panose="020F0502020204030204" pitchFamily="34" charset="0"/>
                                <a:cs typeface="Chu Van An" panose="02020603050405020304" pitchFamily="18" charset="0"/>
                              </a:rPr>
                              <m:t>𝑑</m:t>
                            </m:r>
                          </m:e>
                          <m:e>
                            <m:r>
                              <a:rPr lang="en-US" sz="2400" i="1">
                                <a:latin typeface="Cambria Math" panose="02040503050406030204" pitchFamily="18" charset="0"/>
                                <a:ea typeface="Calibri" panose="020F0502020204030204" pitchFamily="34" charset="0"/>
                                <a:cs typeface="Chu Van An" panose="02020603050405020304" pitchFamily="18" charset="0"/>
                              </a:rPr>
                              <m:t>𝑑</m:t>
                            </m:r>
                            <m:r>
                              <a:rPr lang="en-US" sz="2400" i="1">
                                <a:latin typeface="Cambria Math" panose="02040503050406030204" pitchFamily="18" charset="0"/>
                                <a:ea typeface="Calibri" panose="020F0502020204030204" pitchFamily="34" charset="0"/>
                                <a:cs typeface="Cambria Math" panose="02040503050406030204" pitchFamily="18" charset="0"/>
                              </a:rPr>
                              <m:t>⊂</m:t>
                            </m:r>
                            <m:d>
                              <m:dPr>
                                <m:ctrlPr>
                                  <a:rPr lang="en-US" sz="2400" i="1">
                                    <a:latin typeface="Cambria Math" panose="02040503050406030204" pitchFamily="18" charset="0"/>
                                    <a:cs typeface="Chu Van An" panose="02020603050405020304" pitchFamily="18" charset="0"/>
                                  </a:rPr>
                                </m:ctrlPr>
                              </m:dPr>
                              <m:e>
                                <m:r>
                                  <a:rPr lang="en-US" sz="2400" i="1">
                                    <a:latin typeface="Cambria Math" panose="02040503050406030204" pitchFamily="18" charset="0"/>
                                    <a:ea typeface="Calibri" panose="020F0502020204030204" pitchFamily="34" charset="0"/>
                                    <a:cs typeface="Chu Van An" panose="02020603050405020304" pitchFamily="18" charset="0"/>
                                  </a:rPr>
                                  <m:t>𝛽</m:t>
                                </m:r>
                              </m:e>
                            </m:d>
                          </m:e>
                          <m:e>
                            <m:r>
                              <a:rPr lang="en-US" sz="2400" i="1">
                                <a:latin typeface="Cambria Math" panose="02040503050406030204" pitchFamily="18" charset="0"/>
                                <a:ea typeface="Calibri" panose="020F0502020204030204" pitchFamily="34" charset="0"/>
                                <a:cs typeface="Chu Van An" panose="02020603050405020304" pitchFamily="18" charset="0"/>
                              </a:rPr>
                              <m:t>𝑀</m:t>
                            </m:r>
                            <m:r>
                              <a:rPr lang="en-US" sz="2400" i="1">
                                <a:latin typeface="Cambria Math" panose="02040503050406030204" pitchFamily="18" charset="0"/>
                                <a:ea typeface="Calibri" panose="020F0502020204030204" pitchFamily="34" charset="0"/>
                                <a:cs typeface="Cambria Math" panose="02040503050406030204" pitchFamily="18" charset="0"/>
                              </a:rPr>
                              <m:t>∈</m:t>
                            </m:r>
                            <m:d>
                              <m:dPr>
                                <m:ctrlPr>
                                  <a:rPr lang="en-US" sz="2400" i="1">
                                    <a:latin typeface="Cambria Math" panose="02040503050406030204" pitchFamily="18" charset="0"/>
                                    <a:cs typeface="Chu Van An" panose="02020603050405020304" pitchFamily="18" charset="0"/>
                                  </a:rPr>
                                </m:ctrlPr>
                              </m:dPr>
                              <m:e>
                                <m:r>
                                  <a:rPr lang="en-US" sz="2400" i="1">
                                    <a:latin typeface="Cambria Math" panose="02040503050406030204" pitchFamily="18" charset="0"/>
                                    <a:ea typeface="Calibri" panose="020F0502020204030204" pitchFamily="34" charset="0"/>
                                    <a:cs typeface="Chu Van An" panose="02020603050405020304" pitchFamily="18" charset="0"/>
                                  </a:rPr>
                                  <m:t>𝛼</m:t>
                                </m:r>
                              </m:e>
                            </m:d>
                            <m:r>
                              <a:rPr lang="en-US" sz="2400" i="1">
                                <a:latin typeface="Cambria Math" panose="02040503050406030204" pitchFamily="18" charset="0"/>
                                <a:ea typeface="Calibri" panose="020F0502020204030204" pitchFamily="34" charset="0"/>
                              </a:rPr>
                              <m:t>∩</m:t>
                            </m:r>
                            <m:d>
                              <m:dPr>
                                <m:ctrlPr>
                                  <a:rPr lang="en-US" sz="2400" i="1">
                                    <a:latin typeface="Cambria Math" panose="02040503050406030204" pitchFamily="18" charset="0"/>
                                    <a:cs typeface="Chu Van An" panose="02020603050405020304" pitchFamily="18" charset="0"/>
                                  </a:rPr>
                                </m:ctrlPr>
                              </m:dPr>
                              <m:e>
                                <m:r>
                                  <a:rPr lang="en-US" sz="2400" i="1">
                                    <a:latin typeface="Cambria Math" panose="02040503050406030204" pitchFamily="18" charset="0"/>
                                    <a:ea typeface="Calibri" panose="020F0502020204030204" pitchFamily="34" charset="0"/>
                                    <a:cs typeface="Chu Van An" panose="02020603050405020304" pitchFamily="18" charset="0"/>
                                  </a:rPr>
                                  <m:t>𝛽</m:t>
                                </m:r>
                              </m:e>
                            </m:d>
                          </m:e>
                        </m:eqArr>
                      </m:e>
                    </m:d>
                    <m:r>
                      <a:rPr lang="en-US" sz="2400" i="1">
                        <a:latin typeface="Cambria Math" panose="02040503050406030204" pitchFamily="18" charset="0"/>
                        <a:ea typeface="Calibri" panose="020F0502020204030204" pitchFamily="34" charset="0"/>
                        <a:cs typeface="Cambria Math" panose="02040503050406030204" pitchFamily="18" charset="0"/>
                      </a:rPr>
                      <m:t>⇒</m:t>
                    </m:r>
                    <m:d>
                      <m:dPr>
                        <m:ctrlPr>
                          <a:rPr lang="en-US" sz="2400" i="1">
                            <a:latin typeface="Cambria Math" panose="02040503050406030204" pitchFamily="18" charset="0"/>
                            <a:cs typeface="Chu Van An" panose="02020603050405020304" pitchFamily="18" charset="0"/>
                          </a:rPr>
                        </m:ctrlPr>
                      </m:dPr>
                      <m:e>
                        <m:r>
                          <a:rPr lang="en-US" sz="2400" i="1">
                            <a:latin typeface="Cambria Math" panose="02040503050406030204" pitchFamily="18" charset="0"/>
                            <a:ea typeface="Calibri" panose="020F0502020204030204" pitchFamily="34" charset="0"/>
                            <a:cs typeface="Chu Van An" panose="02020603050405020304" pitchFamily="18" charset="0"/>
                          </a:rPr>
                          <m:t>𝛼</m:t>
                        </m:r>
                      </m:e>
                    </m:d>
                    <m:r>
                      <a:rPr lang="en-US" sz="2400" i="1">
                        <a:latin typeface="Cambria Math" panose="02040503050406030204" pitchFamily="18" charset="0"/>
                        <a:ea typeface="Calibri" panose="020F0502020204030204" pitchFamily="34" charset="0"/>
                      </a:rPr>
                      <m:t>∩</m:t>
                    </m:r>
                    <m:d>
                      <m:dPr>
                        <m:ctrlPr>
                          <a:rPr lang="en-US" sz="2400" i="1">
                            <a:latin typeface="Cambria Math" panose="02040503050406030204" pitchFamily="18" charset="0"/>
                            <a:cs typeface="Chu Van An" panose="02020603050405020304" pitchFamily="18" charset="0"/>
                          </a:rPr>
                        </m:ctrlPr>
                      </m:dPr>
                      <m:e>
                        <m:r>
                          <a:rPr lang="en-US" sz="2400" i="1">
                            <a:latin typeface="Cambria Math" panose="02040503050406030204" pitchFamily="18" charset="0"/>
                            <a:ea typeface="Calibri" panose="020F0502020204030204" pitchFamily="34" charset="0"/>
                            <a:cs typeface="Chu Van An" panose="02020603050405020304" pitchFamily="18" charset="0"/>
                          </a:rPr>
                          <m:t>𝛽</m:t>
                        </m:r>
                      </m:e>
                    </m:d>
                    <m:r>
                      <a:rPr lang="en-US" sz="2400" i="1">
                        <a:latin typeface="Cambria Math" panose="02040503050406030204" pitchFamily="18" charset="0"/>
                        <a:ea typeface="Calibri" panose="020F0502020204030204" pitchFamily="34" charset="0"/>
                        <a:cs typeface="Chu Van An" panose="02020603050405020304" pitchFamily="18" charset="0"/>
                      </a:rPr>
                      <m:t>=</m:t>
                    </m:r>
                    <m:r>
                      <a:rPr lang="en-US" sz="2400" i="1">
                        <a:latin typeface="Cambria Math" panose="02040503050406030204" pitchFamily="18" charset="0"/>
                        <a:ea typeface="Calibri" panose="020F0502020204030204" pitchFamily="34" charset="0"/>
                        <a:cs typeface="Chu Van An" panose="02020603050405020304" pitchFamily="18" charset="0"/>
                      </a:rPr>
                      <m:t>𝑑</m:t>
                    </m:r>
                    <m:r>
                      <a:rPr lang="en-US" sz="2400" i="1">
                        <a:latin typeface="Cambria Math" panose="02040503050406030204" pitchFamily="18" charset="0"/>
                        <a:ea typeface="Calibri" panose="020F0502020204030204" pitchFamily="34" charset="0"/>
                        <a:cs typeface="Chu Van An" panose="02020603050405020304" pitchFamily="18" charset="0"/>
                      </a:rPr>
                      <m:t>′∥</m:t>
                    </m:r>
                    <m:r>
                      <a:rPr lang="en-US" sz="2400" i="1">
                        <a:latin typeface="Cambria Math" panose="02040503050406030204" pitchFamily="18" charset="0"/>
                        <a:ea typeface="Calibri" panose="020F0502020204030204" pitchFamily="34" charset="0"/>
                        <a:cs typeface="Chu Van An" panose="02020603050405020304" pitchFamily="18" charset="0"/>
                      </a:rPr>
                      <m:t>𝑑</m:t>
                    </m:r>
                    <m:r>
                      <a:rPr lang="en-US" sz="2400" i="1">
                        <a:latin typeface="Cambria Math" panose="02040503050406030204" pitchFamily="18" charset="0"/>
                        <a:ea typeface="Calibri" panose="020F0502020204030204" pitchFamily="34" charset="0"/>
                        <a:cs typeface="Chu Van An" panose="02020603050405020304" pitchFamily="18" charset="0"/>
                      </a:rPr>
                      <m:t>,</m:t>
                    </m:r>
                    <m:r>
                      <a:rPr lang="en-US" sz="2400" i="1">
                        <a:latin typeface="Cambria Math" panose="02040503050406030204" pitchFamily="18" charset="0"/>
                        <a:ea typeface="Calibri" panose="020F0502020204030204" pitchFamily="34" charset="0"/>
                        <a:cs typeface="Chu Van An" panose="02020603050405020304" pitchFamily="18" charset="0"/>
                      </a:rPr>
                      <m:t>𝑀</m:t>
                    </m:r>
                    <m:r>
                      <a:rPr lang="en-US" sz="2400" i="1">
                        <a:latin typeface="Cambria Math" panose="02040503050406030204" pitchFamily="18" charset="0"/>
                        <a:ea typeface="Calibri" panose="020F0502020204030204" pitchFamily="34" charset="0"/>
                        <a:cs typeface="Cambria Math" panose="02040503050406030204" pitchFamily="18" charset="0"/>
                      </a:rPr>
                      <m:t>∈</m:t>
                    </m:r>
                    <m:r>
                      <a:rPr lang="en-US" sz="2400" i="1">
                        <a:latin typeface="Cambria Math" panose="02040503050406030204" pitchFamily="18" charset="0"/>
                        <a:ea typeface="Calibri" panose="020F0502020204030204" pitchFamily="34" charset="0"/>
                        <a:cs typeface="Chu Van An" panose="02020603050405020304" pitchFamily="18" charset="0"/>
                      </a:rPr>
                      <m:t>𝑑</m:t>
                    </m:r>
                    <m:r>
                      <a:rPr lang="en-US" sz="2400" i="1">
                        <a:latin typeface="Cambria Math" panose="02040503050406030204" pitchFamily="18" charset="0"/>
                        <a:ea typeface="Calibri" panose="020F0502020204030204" pitchFamily="34" charset="0"/>
                        <a:cs typeface="Chu Van An" panose="02020603050405020304" pitchFamily="18" charset="0"/>
                      </a:rPr>
                      <m:t>′</m:t>
                    </m:r>
                  </m:oMath>
                </a14:m>
                <a:r>
                  <a:rPr lang="en-US" sz="2400">
                    <a:latin typeface="Chu Van An" panose="02020603050405020304" pitchFamily="18" charset="0"/>
                    <a:ea typeface="Calibri" panose="020F0502020204030204" pitchFamily="34" charset="0"/>
                  </a:rPr>
                  <a:t> </a:t>
                </a:r>
                <a:endParaRPr lang="en-US" sz="2400">
                  <a:latin typeface="Calibri" panose="020F0502020204030204" pitchFamily="34" charset="0"/>
                  <a:ea typeface="Calibri" panose="020F0502020204030204" pitchFamily="34" charset="0"/>
                </a:endParaRPr>
              </a:p>
            </p:txBody>
          </p:sp>
        </mc:Choice>
        <mc:Fallback xmlns="">
          <p:sp>
            <p:nvSpPr>
              <p:cNvPr id="10" name="Content Placeholder 2">
                <a:extLst>
                  <a:ext uri="{FF2B5EF4-FFF2-40B4-BE49-F238E27FC236}">
                    <a16:creationId xmlns:a16="http://schemas.microsoft.com/office/drawing/2014/main" id="{B1142CC3-FDF5-472F-9937-E51691CD651E}"/>
                  </a:ext>
                </a:extLst>
              </p:cNvPr>
              <p:cNvSpPr txBox="1">
                <a:spLocks noRot="1" noChangeAspect="1" noMove="1" noResize="1" noEditPoints="1" noAdjustHandles="1" noChangeArrowheads="1" noChangeShapeType="1" noTextEdit="1"/>
              </p:cNvSpPr>
              <p:nvPr/>
            </p:nvSpPr>
            <p:spPr>
              <a:xfrm>
                <a:off x="223768" y="1823164"/>
                <a:ext cx="11941082" cy="4524752"/>
              </a:xfrm>
              <a:prstGeom prst="rect">
                <a:avLst/>
              </a:prstGeom>
              <a:blipFill>
                <a:blip r:embed="rId5"/>
                <a:stretch>
                  <a:fillRect l="-715" t="-1078" r="-1378"/>
                </a:stretch>
              </a:blipFill>
            </p:spPr>
            <p:txBody>
              <a:bodyPr/>
              <a:lstStyle/>
              <a:p>
                <a:r>
                  <a:rPr lang="en-US">
                    <a:noFill/>
                  </a:rPr>
                  <a:t> </a:t>
                </a:r>
              </a:p>
            </p:txBody>
          </p:sp>
        </mc:Fallback>
      </mc:AlternateContent>
    </p:spTree>
    <p:extLst>
      <p:ext uri="{BB962C8B-B14F-4D97-AF65-F5344CB8AC3E}">
        <p14:creationId xmlns:p14="http://schemas.microsoft.com/office/powerpoint/2010/main" val="101420251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up)">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10">
                                            <p:txEl>
                                              <p:pRg st="0" end="0"/>
                                            </p:txEl>
                                          </p:spTgt>
                                        </p:tgtEl>
                                        <p:attrNameLst>
                                          <p:attrName>style.visibility</p:attrName>
                                        </p:attrNameLst>
                                      </p:cBhvr>
                                      <p:to>
                                        <p:strVal val="visible"/>
                                      </p:to>
                                    </p:set>
                                    <p:animEffect transition="in" filter="wipe(up)">
                                      <p:cBhvr>
                                        <p:cTn id="12" dur="500"/>
                                        <p:tgtEl>
                                          <p:spTgt spid="10">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xEl>
                                              <p:pRg st="1" end="1"/>
                                            </p:txEl>
                                          </p:spTgt>
                                        </p:tgtEl>
                                        <p:attrNameLst>
                                          <p:attrName>style.visibility</p:attrName>
                                        </p:attrNameLst>
                                      </p:cBhvr>
                                      <p:to>
                                        <p:strVal val="visible"/>
                                      </p:to>
                                    </p:set>
                                    <p:animEffect transition="in" filter="wipe(up)">
                                      <p:cBhvr>
                                        <p:cTn id="17" dur="500"/>
                                        <p:tgtEl>
                                          <p:spTgt spid="10">
                                            <p:txEl>
                                              <p:pRg st="1" end="1"/>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0">
                                            <p:txEl>
                                              <p:pRg st="2" end="2"/>
                                            </p:txEl>
                                          </p:spTgt>
                                        </p:tgtEl>
                                        <p:attrNameLst>
                                          <p:attrName>style.visibility</p:attrName>
                                        </p:attrNameLst>
                                      </p:cBhvr>
                                      <p:to>
                                        <p:strVal val="visible"/>
                                      </p:to>
                                    </p:set>
                                    <p:animEffect transition="in" filter="wipe(up)">
                                      <p:cBhvr>
                                        <p:cTn id="22" dur="500"/>
                                        <p:tgtEl>
                                          <p:spTgt spid="10">
                                            <p:txEl>
                                              <p:pRg st="2" end="2"/>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0">
                                            <p:txEl>
                                              <p:pRg st="3" end="3"/>
                                            </p:txEl>
                                          </p:spTgt>
                                        </p:tgtEl>
                                        <p:attrNameLst>
                                          <p:attrName>style.visibility</p:attrName>
                                        </p:attrNameLst>
                                      </p:cBhvr>
                                      <p:to>
                                        <p:strVal val="visible"/>
                                      </p:to>
                                    </p:set>
                                    <p:animEffect transition="in" filter="wipe(up)">
                                      <p:cBhvr>
                                        <p:cTn id="27" dur="500"/>
                                        <p:tgtEl>
                                          <p:spTgt spid="10">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p:bldLst>
  </p:timing>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A36C7011-BC26-4026-990F-B54AD1BF9B62}"/>
                  </a:ext>
                </a:extLst>
              </p:cNvPr>
              <p:cNvSpPr txBox="1">
                <a:spLocks/>
              </p:cNvSpPr>
              <p:nvPr/>
            </p:nvSpPr>
            <p:spPr>
              <a:xfrm>
                <a:off x="170439" y="1491214"/>
                <a:ext cx="11813836" cy="2558730"/>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nSpc>
                    <a:spcPct val="107000"/>
                  </a:lnSpc>
                  <a:spcBef>
                    <a:spcPts val="240"/>
                  </a:spcBef>
                  <a:spcAft>
                    <a:spcPts val="240"/>
                  </a:spcAft>
                  <a:buNone/>
                  <a:tabLst>
                    <a:tab pos="629920" algn="l"/>
                  </a:tabLst>
                </a:pPr>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b="1">
                    <a:solidFill>
                      <a:srgbClr val="0000FF"/>
                    </a:solidFill>
                    <a:ea typeface="Calibri" panose="020F0502020204030204" pitchFamily="34" charset="0"/>
                  </a:rPr>
                  <a:t>: </a:t>
                </a:r>
                <a:r>
                  <a:rPr lang="en-US" sz="2800">
                    <a:solidFill>
                      <a:srgbClr val="000099"/>
                    </a:solidFill>
                    <a:latin typeface="Chu Van An" panose="02020603050405020304" pitchFamily="18" charset="0"/>
                    <a:ea typeface="Calibri" panose="020F0502020204030204" pitchFamily="34" charset="0"/>
                  </a:rPr>
                  <a:t>Cho hình chóp </a:t>
                </a:r>
                <a:r>
                  <a:rPr lang="en-US" sz="2800" i="1">
                    <a:solidFill>
                      <a:srgbClr val="000099"/>
                    </a:solidFill>
                    <a:latin typeface="Chu Van An" panose="02020603050405020304" pitchFamily="18" charset="0"/>
                    <a:ea typeface="Calibri" panose="020F0502020204030204" pitchFamily="34" charset="0"/>
                  </a:rPr>
                  <a:t>S.ABCD</a:t>
                </a:r>
                <a:r>
                  <a:rPr lang="en-US" sz="2800">
                    <a:solidFill>
                      <a:srgbClr val="000099"/>
                    </a:solidFill>
                    <a:latin typeface="Chu Van An" panose="02020603050405020304" pitchFamily="18" charset="0"/>
                    <a:ea typeface="Calibri" panose="020F0502020204030204" pitchFamily="34" charset="0"/>
                  </a:rPr>
                  <a:t>. Gọi </a:t>
                </a:r>
                <a:r>
                  <a:rPr lang="en-US" sz="2800" i="1">
                    <a:solidFill>
                      <a:srgbClr val="000099"/>
                    </a:solidFill>
                    <a:latin typeface="Chu Van An" panose="02020603050405020304" pitchFamily="18" charset="0"/>
                    <a:ea typeface="Calibri" panose="020F0502020204030204" pitchFamily="34" charset="0"/>
                  </a:rPr>
                  <a:t>M, N</a:t>
                </a:r>
                <a:r>
                  <a:rPr lang="en-US" sz="2800">
                    <a:solidFill>
                      <a:srgbClr val="000099"/>
                    </a:solidFill>
                    <a:latin typeface="Chu Van An" panose="02020603050405020304" pitchFamily="18" charset="0"/>
                    <a:ea typeface="Calibri" panose="020F0502020204030204" pitchFamily="34" charset="0"/>
                  </a:rPr>
                  <a:t> là hai điểm bất kì trên </a:t>
                </a:r>
                <a:r>
                  <a:rPr lang="en-US" sz="2800" i="1">
                    <a:solidFill>
                      <a:srgbClr val="000099"/>
                    </a:solidFill>
                    <a:latin typeface="Chu Van An" panose="02020603050405020304" pitchFamily="18" charset="0"/>
                    <a:ea typeface="Calibri" panose="020F0502020204030204" pitchFamily="34" charset="0"/>
                  </a:rPr>
                  <a:t>SB, CD</a:t>
                </a:r>
                <a:r>
                  <a:rPr lang="en-US" sz="2800">
                    <a:solidFill>
                      <a:srgbClr val="000099"/>
                    </a:solidFill>
                    <a:latin typeface="Chu Van An" panose="02020603050405020304" pitchFamily="18" charset="0"/>
                    <a:ea typeface="Calibri" panose="020F0502020204030204" pitchFamily="34" charset="0"/>
                  </a:rPr>
                  <a:t>. Mặt phẳng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rPr>
                        </m:ctrlPr>
                      </m:dPr>
                      <m:e>
                        <m:r>
                          <a:rPr lang="en-US" sz="2800" i="1">
                            <a:solidFill>
                              <a:srgbClr val="000099"/>
                            </a:solidFill>
                            <a:latin typeface="Cambria Math" panose="02040503050406030204" pitchFamily="18" charset="0"/>
                            <a:ea typeface="Calibri" panose="020F0502020204030204" pitchFamily="34" charset="0"/>
                          </a:rPr>
                          <m:t>𝑃</m:t>
                        </m:r>
                      </m:e>
                    </m:d>
                  </m:oMath>
                </a14:m>
                <a:r>
                  <a:rPr lang="en-US" sz="2800">
                    <a:solidFill>
                      <a:srgbClr val="000099"/>
                    </a:solidFill>
                    <a:latin typeface="Chu Van An" panose="02020603050405020304" pitchFamily="18" charset="0"/>
                    <a:ea typeface="Calibri" panose="020F0502020204030204" pitchFamily="34" charset="0"/>
                  </a:rPr>
                  <a:t> qua </a:t>
                </a:r>
                <a:r>
                  <a:rPr lang="en-US" sz="2800" i="1">
                    <a:solidFill>
                      <a:srgbClr val="000099"/>
                    </a:solidFill>
                    <a:latin typeface="Chu Van An" panose="02020603050405020304" pitchFamily="18" charset="0"/>
                    <a:ea typeface="Calibri" panose="020F0502020204030204" pitchFamily="34" charset="0"/>
                  </a:rPr>
                  <a:t>MN</a:t>
                </a:r>
                <a:r>
                  <a:rPr lang="en-US" sz="2800">
                    <a:solidFill>
                      <a:srgbClr val="000099"/>
                    </a:solidFill>
                    <a:latin typeface="Chu Van An" panose="02020603050405020304" pitchFamily="18" charset="0"/>
                    <a:ea typeface="Calibri" panose="020F0502020204030204" pitchFamily="34" charset="0"/>
                  </a:rPr>
                  <a:t> và song song với </a:t>
                </a:r>
                <a:r>
                  <a:rPr lang="en-US" sz="2800" i="1">
                    <a:solidFill>
                      <a:srgbClr val="000099"/>
                    </a:solidFill>
                    <a:latin typeface="Chu Van An" panose="02020603050405020304" pitchFamily="18" charset="0"/>
                    <a:ea typeface="Calibri" panose="020F0502020204030204" pitchFamily="34" charset="0"/>
                  </a:rPr>
                  <a:t>SC</a:t>
                </a:r>
                <a:r>
                  <a:rPr lang="en-US" sz="2800">
                    <a:solidFill>
                      <a:srgbClr val="000099"/>
                    </a:solidFill>
                    <a:latin typeface="Chu Van An" panose="02020603050405020304" pitchFamily="18" charset="0"/>
                    <a:ea typeface="Calibri" panose="020F0502020204030204" pitchFamily="34" charset="0"/>
                  </a:rPr>
                  <a:t>.</a:t>
                </a:r>
                <a:endParaRPr lang="en-US" sz="2800">
                  <a:solidFill>
                    <a:srgbClr val="000099"/>
                  </a:solidFill>
                  <a:latin typeface="Calibri" panose="020F0502020204030204" pitchFamily="34" charset="0"/>
                  <a:ea typeface="Calibri" panose="020F0502020204030204" pitchFamily="34" charset="0"/>
                </a:endParaRPr>
              </a:p>
              <a:p>
                <a:pPr marL="0" marR="0">
                  <a:lnSpc>
                    <a:spcPct val="107000"/>
                  </a:lnSpc>
                  <a:spcBef>
                    <a:spcPts val="240"/>
                  </a:spcBef>
                  <a:spcAft>
                    <a:spcPts val="240"/>
                  </a:spcAft>
                  <a:tabLst>
                    <a:tab pos="3057525" algn="l"/>
                  </a:tabLst>
                </a:pPr>
                <a:r>
                  <a:rPr lang="en-US" sz="2800">
                    <a:solidFill>
                      <a:srgbClr val="000099"/>
                    </a:solidFill>
                    <a:latin typeface="Chu Van An" panose="02020603050405020304" pitchFamily="18" charset="0"/>
                    <a:ea typeface="Calibri" panose="020F0502020204030204" pitchFamily="34" charset="0"/>
                  </a:rPr>
                  <a:t>a) Tìm các giao tuyến của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𝑃</m:t>
                        </m:r>
                      </m:e>
                    </m:d>
                  </m:oMath>
                </a14:m>
                <a:r>
                  <a:rPr lang="en-US" sz="2800">
                    <a:solidFill>
                      <a:srgbClr val="000099"/>
                    </a:solidFill>
                    <a:latin typeface="Chu Van An" panose="02020603050405020304" pitchFamily="18" charset="0"/>
                    <a:ea typeface="Calibri" panose="020F0502020204030204" pitchFamily="34" charset="0"/>
                  </a:rPr>
                  <a:t> với các mặt phẳng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𝑆𝐵𝐶</m:t>
                        </m:r>
                      </m:e>
                    </m:d>
                  </m:oMath>
                </a14:m>
                <a:r>
                  <a:rPr lang="en-US" sz="2800">
                    <a:solidFill>
                      <a:srgbClr val="000099"/>
                    </a:solidFill>
                    <a:latin typeface="Chu Van An" panose="02020603050405020304" pitchFamily="18" charset="0"/>
                    <a:ea typeface="Calibri" panose="020F0502020204030204" pitchFamily="34" charset="0"/>
                  </a:rPr>
                  <a:t>,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𝑆𝐶𝐷</m:t>
                        </m:r>
                      </m:e>
                    </m:d>
                  </m:oMath>
                </a14:m>
                <a:r>
                  <a:rPr lang="en-US" sz="2800">
                    <a:solidFill>
                      <a:srgbClr val="000099"/>
                    </a:solidFill>
                    <a:latin typeface="Chu Van An" panose="02020603050405020304" pitchFamily="18" charset="0"/>
                    <a:ea typeface="Calibri" panose="020F0502020204030204" pitchFamily="34" charset="0"/>
                  </a:rPr>
                  <a:t>,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𝑆𝐴𝐶</m:t>
                        </m:r>
                      </m:e>
                    </m:d>
                  </m:oMath>
                </a14:m>
                <a:r>
                  <a:rPr lang="en-US" sz="2800">
                    <a:solidFill>
                      <a:srgbClr val="000099"/>
                    </a:solidFill>
                    <a:latin typeface="Chu Van An" panose="02020603050405020304" pitchFamily="18" charset="0"/>
                    <a:ea typeface="Calibri" panose="020F0502020204030204" pitchFamily="34" charset="0"/>
                  </a:rPr>
                  <a:t>.</a:t>
                </a:r>
                <a:endParaRPr lang="en-US" sz="2800">
                  <a:latin typeface="Chu Van An" panose="02020603050405020304" pitchFamily="18" charset="0"/>
                  <a:ea typeface="Calibri" panose="020F0502020204030204" pitchFamily="34" charset="0"/>
                </a:endParaRPr>
              </a:p>
              <a:p>
                <a:pPr marL="0" marR="0">
                  <a:lnSpc>
                    <a:spcPct val="107000"/>
                  </a:lnSpc>
                  <a:spcBef>
                    <a:spcPts val="240"/>
                  </a:spcBef>
                  <a:spcAft>
                    <a:spcPts val="240"/>
                  </a:spcAft>
                  <a:tabLst>
                    <a:tab pos="3057525" algn="l"/>
                  </a:tabLst>
                </a:pPr>
                <a:r>
                  <a:rPr lang="en-US" sz="2800">
                    <a:solidFill>
                      <a:srgbClr val="000099"/>
                    </a:solidFill>
                    <a:latin typeface="Chu Van An" panose="02020603050405020304" pitchFamily="18" charset="0"/>
                    <a:ea typeface="Calibri" panose="020F0502020204030204" pitchFamily="34" charset="0"/>
                  </a:rPr>
                  <a:t>b) Xác định thiết diện của hình chóp với mặt phẳng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𝑃</m:t>
                        </m:r>
                      </m:e>
                    </m:d>
                  </m:oMath>
                </a14:m>
                <a:r>
                  <a:rPr lang="en-US">
                    <a:solidFill>
                      <a:srgbClr val="000099"/>
                    </a:solidFill>
                    <a:latin typeface="Chu Van An" panose="02020603050405020304" pitchFamily="18" charset="0"/>
                    <a:ea typeface="Calibri" panose="020F0502020204030204" pitchFamily="34" charset="0"/>
                  </a:rPr>
                  <a:t>.</a:t>
                </a:r>
                <a:endParaRPr lang="en-US" sz="2800">
                  <a:solidFill>
                    <a:srgbClr val="000099"/>
                  </a:solidFill>
                  <a:latin typeface="Calibri" panose="020F0502020204030204" pitchFamily="34" charset="0"/>
                  <a:ea typeface="Calibri" panose="020F0502020204030204" pitchFamily="34" charset="0"/>
                </a:endParaRPr>
              </a:p>
              <a:p>
                <a:pPr marR="0">
                  <a:lnSpc>
                    <a:spcPct val="107000"/>
                  </a:lnSpc>
                  <a:spcBef>
                    <a:spcPts val="0"/>
                  </a:spcBef>
                  <a:spcAft>
                    <a:spcPts val="800"/>
                  </a:spcAft>
                  <a:buFont typeface="Wingdings" panose="05000000000000000000" pitchFamily="2" charset="2"/>
                  <a:buChar char="q"/>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A36C7011-BC26-4026-990F-B54AD1BF9B62}"/>
                  </a:ext>
                </a:extLst>
              </p:cNvPr>
              <p:cNvSpPr txBox="1">
                <a:spLocks noRot="1" noChangeAspect="1" noMove="1" noResize="1" noEditPoints="1" noAdjustHandles="1" noChangeArrowheads="1" noChangeShapeType="1" noTextEdit="1"/>
              </p:cNvSpPr>
              <p:nvPr/>
            </p:nvSpPr>
            <p:spPr>
              <a:xfrm>
                <a:off x="170439" y="1491214"/>
                <a:ext cx="11813836" cy="2558730"/>
              </a:xfrm>
              <a:prstGeom prst="rect">
                <a:avLst/>
              </a:prstGeom>
              <a:blipFill>
                <a:blip r:embed="rId2"/>
                <a:stretch>
                  <a:fillRect l="-1289" t="-3088"/>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CFFBC6B1-AAD7-4B38-8D3B-F02CB8B45B09}"/>
                  </a:ext>
                </a:extLst>
              </p:cNvPr>
              <p:cNvSpPr txBox="1">
                <a:spLocks/>
              </p:cNvSpPr>
              <p:nvPr/>
            </p:nvSpPr>
            <p:spPr>
              <a:xfrm>
                <a:off x="170439" y="4049943"/>
                <a:ext cx="8537463" cy="2727927"/>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0215" marR="0" indent="0">
                  <a:lnSpc>
                    <a:spcPct val="107000"/>
                  </a:lnSpc>
                  <a:spcBef>
                    <a:spcPts val="240"/>
                  </a:spcBef>
                  <a:spcAft>
                    <a:spcPts val="240"/>
                  </a:spcAft>
                  <a:buNone/>
                </a:pPr>
                <a:r>
                  <a:rPr lang="en-US" b="1">
                    <a:solidFill>
                      <a:srgbClr val="0000FF"/>
                    </a:solidFill>
                  </a:rPr>
                  <a:t>Lời giải </a:t>
                </a:r>
                <a:r>
                  <a:rPr lang="en-US">
                    <a:solidFill>
                      <a:srgbClr val="0000CC"/>
                    </a:solidFill>
                    <a:latin typeface="Symbol" panose="05050102010706020507" pitchFamily="18" charset="2"/>
                    <a:ea typeface="Calibri" panose="020F0502020204030204" pitchFamily="34" charset="0"/>
                    <a:cs typeface="Chu Van An" panose="02020603050405020304" pitchFamily="18" charset="0"/>
                  </a:rPr>
                  <a:t>	</a:t>
                </a:r>
              </a:p>
              <a:p>
                <a:pPr marL="540385" marR="0" indent="-90170">
                  <a:lnSpc>
                    <a:spcPct val="107000"/>
                  </a:lnSpc>
                  <a:spcBef>
                    <a:spcPts val="240"/>
                  </a:spcBef>
                  <a:spcAft>
                    <a:spcPts val="240"/>
                  </a:spcAft>
                </a:pPr>
                <a:r>
                  <a:rPr lang="en-US" sz="2800">
                    <a:latin typeface="Chu Van An" panose="02020603050405020304" pitchFamily="18" charset="0"/>
                    <a:ea typeface="Calibri" panose="020F0502020204030204" pitchFamily="34" charset="0"/>
                  </a:rPr>
                  <a:t>a)Trong mặt phẳng </a:t>
                </a:r>
                <a14:m>
                  <m:oMath xmlns:m="http://schemas.openxmlformats.org/officeDocument/2006/math">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𝑆𝐵𝐶</m:t>
                        </m:r>
                      </m:e>
                    </m:d>
                  </m:oMath>
                </a14:m>
                <a:r>
                  <a:rPr lang="en-US" sz="2800">
                    <a:latin typeface="Chu Van An" panose="02020603050405020304" pitchFamily="18" charset="0"/>
                    <a:ea typeface="Calibri" panose="020F0502020204030204" pitchFamily="34" charset="0"/>
                  </a:rPr>
                  <a:t>, từ </a:t>
                </a:r>
                <a:r>
                  <a:rPr lang="en-US" sz="2800" i="1">
                    <a:latin typeface="Chu Van An" panose="02020603050405020304" pitchFamily="18" charset="0"/>
                    <a:ea typeface="Calibri" panose="020F0502020204030204" pitchFamily="34" charset="0"/>
                  </a:rPr>
                  <a:t>M</a:t>
                </a:r>
                <a:r>
                  <a:rPr lang="en-US" sz="2800">
                    <a:latin typeface="Chu Van An" panose="02020603050405020304" pitchFamily="18" charset="0"/>
                    <a:ea typeface="Calibri" panose="020F0502020204030204" pitchFamily="34" charset="0"/>
                  </a:rPr>
                  <a:t> kẻ đường thẳng song song với </a:t>
                </a:r>
                <a:r>
                  <a:rPr lang="en-US" sz="2800" i="1">
                    <a:latin typeface="Chu Van An" panose="02020603050405020304" pitchFamily="18" charset="0"/>
                    <a:ea typeface="Calibri" panose="020F0502020204030204" pitchFamily="34" charset="0"/>
                  </a:rPr>
                  <a:t>SC</a:t>
                </a:r>
                <a:r>
                  <a:rPr lang="en-US" sz="2800">
                    <a:latin typeface="Chu Van An" panose="02020603050405020304" pitchFamily="18" charset="0"/>
                    <a:ea typeface="Calibri" panose="020F0502020204030204" pitchFamily="34" charset="0"/>
                  </a:rPr>
                  <a:t> cắt </a:t>
                </a:r>
                <a:r>
                  <a:rPr lang="en-US" sz="2800" i="1">
                    <a:latin typeface="Chu Van An" panose="02020603050405020304" pitchFamily="18" charset="0"/>
                    <a:ea typeface="Calibri" panose="020F0502020204030204" pitchFamily="34" charset="0"/>
                  </a:rPr>
                  <a:t>BC</a:t>
                </a:r>
                <a:r>
                  <a:rPr lang="en-US" sz="2800">
                    <a:latin typeface="Chu Van An" panose="02020603050405020304" pitchFamily="18" charset="0"/>
                    <a:ea typeface="Calibri" panose="020F0502020204030204" pitchFamily="34" charset="0"/>
                  </a:rPr>
                  <a:t> tại </a:t>
                </a:r>
                <a:r>
                  <a:rPr lang="en-US" sz="2800" i="1">
                    <a:latin typeface="Chu Van An" panose="02020603050405020304" pitchFamily="18" charset="0"/>
                    <a:ea typeface="Calibri" panose="020F0502020204030204" pitchFamily="34" charset="0"/>
                  </a:rPr>
                  <a:t>Q.</a:t>
                </a:r>
                <a:endParaRPr lang="en-US" sz="2800">
                  <a:latin typeface="Calibri" panose="020F0502020204030204" pitchFamily="34" charset="0"/>
                  <a:ea typeface="Calibri" panose="020F0502020204030204" pitchFamily="34" charset="0"/>
                </a:endParaRPr>
              </a:p>
              <a:p>
                <a:pPr marL="540385" marR="0" indent="-90170">
                  <a:lnSpc>
                    <a:spcPct val="107000"/>
                  </a:lnSpc>
                  <a:spcBef>
                    <a:spcPts val="240"/>
                  </a:spcBef>
                  <a:spcAft>
                    <a:spcPts val="240"/>
                  </a:spcAft>
                </a:pPr>
                <a:r>
                  <a:rPr lang="en-US" sz="2800">
                    <a:latin typeface="Chu Van An" panose="02020603050405020304" pitchFamily="18" charset="0"/>
                    <a:ea typeface="Calibri" panose="020F0502020204030204" pitchFamily="34" charset="0"/>
                  </a:rPr>
                  <a:t>Trong mặt phẳng </a:t>
                </a:r>
                <a14:m>
                  <m:oMath xmlns:m="http://schemas.openxmlformats.org/officeDocument/2006/math">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𝑆𝐶𝐷</m:t>
                        </m:r>
                      </m:e>
                    </m:d>
                  </m:oMath>
                </a14:m>
                <a:r>
                  <a:rPr lang="en-US" sz="2800">
                    <a:latin typeface="Chu Van An" panose="02020603050405020304" pitchFamily="18" charset="0"/>
                    <a:ea typeface="Calibri" panose="020F0502020204030204" pitchFamily="34" charset="0"/>
                  </a:rPr>
                  <a:t>, từ </a:t>
                </a:r>
                <a:r>
                  <a:rPr lang="en-US" sz="2800" i="1">
                    <a:latin typeface="Chu Van An" panose="02020603050405020304" pitchFamily="18" charset="0"/>
                    <a:ea typeface="Calibri" panose="020F0502020204030204" pitchFamily="34" charset="0"/>
                  </a:rPr>
                  <a:t>N</a:t>
                </a:r>
                <a:r>
                  <a:rPr lang="en-US" sz="2800">
                    <a:latin typeface="Chu Van An" panose="02020603050405020304" pitchFamily="18" charset="0"/>
                    <a:ea typeface="Calibri" panose="020F0502020204030204" pitchFamily="34" charset="0"/>
                  </a:rPr>
                  <a:t> kẻ đường thẳng song song với </a:t>
                </a:r>
                <a:r>
                  <a:rPr lang="en-US" sz="2800" i="1">
                    <a:latin typeface="Chu Van An" panose="02020603050405020304" pitchFamily="18" charset="0"/>
                    <a:ea typeface="Calibri" panose="020F0502020204030204" pitchFamily="34" charset="0"/>
                  </a:rPr>
                  <a:t>SC</a:t>
                </a:r>
                <a:r>
                  <a:rPr lang="en-US" sz="2800">
                    <a:latin typeface="Chu Van An" panose="02020603050405020304" pitchFamily="18" charset="0"/>
                    <a:ea typeface="Calibri" panose="020F0502020204030204" pitchFamily="34" charset="0"/>
                  </a:rPr>
                  <a:t> cắt </a:t>
                </a:r>
                <a:r>
                  <a:rPr lang="en-US" sz="2800" i="1">
                    <a:latin typeface="Chu Van An" panose="02020603050405020304" pitchFamily="18" charset="0"/>
                    <a:ea typeface="Calibri" panose="020F0502020204030204" pitchFamily="34" charset="0"/>
                  </a:rPr>
                  <a:t>SD</a:t>
                </a:r>
                <a:r>
                  <a:rPr lang="en-US" sz="2800">
                    <a:latin typeface="Chu Van An" panose="02020603050405020304" pitchFamily="18" charset="0"/>
                    <a:ea typeface="Calibri" panose="020F0502020204030204" pitchFamily="34" charset="0"/>
                  </a:rPr>
                  <a:t> tại </a:t>
                </a:r>
                <a:r>
                  <a:rPr lang="en-US" sz="2800" i="1">
                    <a:latin typeface="Chu Van An" panose="02020603050405020304" pitchFamily="18" charset="0"/>
                    <a:ea typeface="Calibri" panose="020F0502020204030204" pitchFamily="34" charset="0"/>
                  </a:rPr>
                  <a:t>P.</a:t>
                </a: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CFFBC6B1-AAD7-4B38-8D3B-F02CB8B45B09}"/>
                  </a:ext>
                </a:extLst>
              </p:cNvPr>
              <p:cNvSpPr txBox="1">
                <a:spLocks noRot="1" noChangeAspect="1" noMove="1" noResize="1" noEditPoints="1" noAdjustHandles="1" noChangeArrowheads="1" noChangeShapeType="1" noTextEdit="1"/>
              </p:cNvSpPr>
              <p:nvPr/>
            </p:nvSpPr>
            <p:spPr>
              <a:xfrm>
                <a:off x="170439" y="4049943"/>
                <a:ext cx="8537463" cy="2727927"/>
              </a:xfrm>
              <a:prstGeom prst="rect">
                <a:avLst/>
              </a:prstGeom>
              <a:blipFill>
                <a:blip r:embed="rId3"/>
                <a:stretch>
                  <a:fillRect t="-3125"/>
                </a:stretch>
              </a:blipFill>
              <a:ln>
                <a:noFill/>
              </a:ln>
            </p:spPr>
            <p:txBody>
              <a:bodyPr/>
              <a:lstStyle/>
              <a:p>
                <a:r>
                  <a:rPr lang="en-US">
                    <a:noFill/>
                  </a:rPr>
                  <a:t> </a:t>
                </a:r>
              </a:p>
            </p:txBody>
          </p:sp>
        </mc:Fallback>
      </mc:AlternateContent>
      <p:pic>
        <p:nvPicPr>
          <p:cNvPr id="2" name="Picture 1">
            <a:extLst>
              <a:ext uri="{FF2B5EF4-FFF2-40B4-BE49-F238E27FC236}">
                <a16:creationId xmlns:a16="http://schemas.microsoft.com/office/drawing/2014/main" id="{60B02533-B347-44A4-8D71-D4FB3903A083}"/>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9341519" y="4462691"/>
            <a:ext cx="2238826" cy="2022515"/>
          </a:xfrm>
          <a:prstGeom prst="rect">
            <a:avLst/>
          </a:prstGeom>
        </p:spPr>
      </p:pic>
    </p:spTree>
    <p:extLst>
      <p:ext uri="{BB962C8B-B14F-4D97-AF65-F5344CB8AC3E}">
        <p14:creationId xmlns:p14="http://schemas.microsoft.com/office/powerpoint/2010/main" val="21821956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up)">
                                      <p:cBhvr>
                                        <p:cTn id="27" dur="500"/>
                                        <p:tgtEl>
                                          <p:spTgt spid="1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4" fill="hold" nodeType="clickEffect">
                                  <p:stCondLst>
                                    <p:cond delay="0"/>
                                  </p:stCondLst>
                                  <p:childTnLst>
                                    <p:set>
                                      <p:cBhvr>
                                        <p:cTn id="31" dur="1" fill="hold">
                                          <p:stCondLst>
                                            <p:cond delay="0"/>
                                          </p:stCondLst>
                                        </p:cTn>
                                        <p:tgtEl>
                                          <p:spTgt spid="2"/>
                                        </p:tgtEl>
                                        <p:attrNameLst>
                                          <p:attrName>style.visibility</p:attrName>
                                        </p:attrNameLst>
                                      </p:cBhvr>
                                      <p:to>
                                        <p:strVal val="visible"/>
                                      </p:to>
                                    </p:set>
                                    <p:animEffect transition="in" filter="wipe(down)">
                                      <p:cBhvr>
                                        <p:cTn id="3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A36C7011-BC26-4026-990F-B54AD1BF9B62}"/>
                  </a:ext>
                </a:extLst>
              </p:cNvPr>
              <p:cNvSpPr txBox="1">
                <a:spLocks/>
              </p:cNvSpPr>
              <p:nvPr/>
            </p:nvSpPr>
            <p:spPr>
              <a:xfrm>
                <a:off x="170439" y="1491214"/>
                <a:ext cx="11813836" cy="2558730"/>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indent="0">
                  <a:lnSpc>
                    <a:spcPct val="107000"/>
                  </a:lnSpc>
                  <a:spcBef>
                    <a:spcPts val="240"/>
                  </a:spcBef>
                  <a:spcAft>
                    <a:spcPts val="240"/>
                  </a:spcAft>
                  <a:buNone/>
                  <a:tabLst>
                    <a:tab pos="629920" algn="l"/>
                  </a:tabLst>
                </a:pPr>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➀</a:t>
                </a:r>
                <a:r>
                  <a:rPr lang="en-US" b="1">
                    <a:solidFill>
                      <a:srgbClr val="0000FF"/>
                    </a:solidFill>
                    <a:ea typeface="Calibri" panose="020F0502020204030204" pitchFamily="34" charset="0"/>
                  </a:rPr>
                  <a:t>: </a:t>
                </a:r>
                <a:r>
                  <a:rPr lang="en-US" sz="2800">
                    <a:solidFill>
                      <a:srgbClr val="000099"/>
                    </a:solidFill>
                    <a:latin typeface="Chu Van An" panose="02020603050405020304" pitchFamily="18" charset="0"/>
                    <a:ea typeface="Calibri" panose="020F0502020204030204" pitchFamily="34" charset="0"/>
                  </a:rPr>
                  <a:t>Cho hình chóp </a:t>
                </a:r>
                <a:r>
                  <a:rPr lang="en-US" sz="2800" i="1">
                    <a:solidFill>
                      <a:srgbClr val="000099"/>
                    </a:solidFill>
                    <a:latin typeface="Chu Van An" panose="02020603050405020304" pitchFamily="18" charset="0"/>
                    <a:ea typeface="Calibri" panose="020F0502020204030204" pitchFamily="34" charset="0"/>
                  </a:rPr>
                  <a:t>S.ABCD</a:t>
                </a:r>
                <a:r>
                  <a:rPr lang="en-US" sz="2800">
                    <a:solidFill>
                      <a:srgbClr val="000099"/>
                    </a:solidFill>
                    <a:latin typeface="Chu Van An" panose="02020603050405020304" pitchFamily="18" charset="0"/>
                    <a:ea typeface="Calibri" panose="020F0502020204030204" pitchFamily="34" charset="0"/>
                  </a:rPr>
                  <a:t>. Gọi </a:t>
                </a:r>
                <a:r>
                  <a:rPr lang="en-US" sz="2800" i="1">
                    <a:solidFill>
                      <a:srgbClr val="000099"/>
                    </a:solidFill>
                    <a:latin typeface="Chu Van An" panose="02020603050405020304" pitchFamily="18" charset="0"/>
                    <a:ea typeface="Calibri" panose="020F0502020204030204" pitchFamily="34" charset="0"/>
                  </a:rPr>
                  <a:t>M, N</a:t>
                </a:r>
                <a:r>
                  <a:rPr lang="en-US" sz="2800">
                    <a:solidFill>
                      <a:srgbClr val="000099"/>
                    </a:solidFill>
                    <a:latin typeface="Chu Van An" panose="02020603050405020304" pitchFamily="18" charset="0"/>
                    <a:ea typeface="Calibri" panose="020F0502020204030204" pitchFamily="34" charset="0"/>
                  </a:rPr>
                  <a:t> là hai điểm bất kì trên </a:t>
                </a:r>
                <a:r>
                  <a:rPr lang="en-US" sz="2800" i="1">
                    <a:solidFill>
                      <a:srgbClr val="000099"/>
                    </a:solidFill>
                    <a:latin typeface="Chu Van An" panose="02020603050405020304" pitchFamily="18" charset="0"/>
                    <a:ea typeface="Calibri" panose="020F0502020204030204" pitchFamily="34" charset="0"/>
                  </a:rPr>
                  <a:t>SB, CD</a:t>
                </a:r>
                <a:r>
                  <a:rPr lang="en-US" sz="2800">
                    <a:solidFill>
                      <a:srgbClr val="000099"/>
                    </a:solidFill>
                    <a:latin typeface="Chu Van An" panose="02020603050405020304" pitchFamily="18" charset="0"/>
                    <a:ea typeface="Calibri" panose="020F0502020204030204" pitchFamily="34" charset="0"/>
                  </a:rPr>
                  <a:t>. Mặt phẳng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rPr>
                        </m:ctrlPr>
                      </m:dPr>
                      <m:e>
                        <m:r>
                          <a:rPr lang="en-US" sz="2800" i="1">
                            <a:solidFill>
                              <a:srgbClr val="000099"/>
                            </a:solidFill>
                            <a:latin typeface="Cambria Math" panose="02040503050406030204" pitchFamily="18" charset="0"/>
                            <a:ea typeface="Calibri" panose="020F0502020204030204" pitchFamily="34" charset="0"/>
                          </a:rPr>
                          <m:t>𝑃</m:t>
                        </m:r>
                      </m:e>
                    </m:d>
                  </m:oMath>
                </a14:m>
                <a:r>
                  <a:rPr lang="en-US" sz="2800">
                    <a:solidFill>
                      <a:srgbClr val="000099"/>
                    </a:solidFill>
                    <a:latin typeface="Chu Van An" panose="02020603050405020304" pitchFamily="18" charset="0"/>
                    <a:ea typeface="Calibri" panose="020F0502020204030204" pitchFamily="34" charset="0"/>
                  </a:rPr>
                  <a:t> qua </a:t>
                </a:r>
                <a:r>
                  <a:rPr lang="en-US" sz="2800" i="1">
                    <a:solidFill>
                      <a:srgbClr val="000099"/>
                    </a:solidFill>
                    <a:latin typeface="Chu Van An" panose="02020603050405020304" pitchFamily="18" charset="0"/>
                    <a:ea typeface="Calibri" panose="020F0502020204030204" pitchFamily="34" charset="0"/>
                  </a:rPr>
                  <a:t>MN</a:t>
                </a:r>
                <a:r>
                  <a:rPr lang="en-US" sz="2800">
                    <a:solidFill>
                      <a:srgbClr val="000099"/>
                    </a:solidFill>
                    <a:latin typeface="Chu Van An" panose="02020603050405020304" pitchFamily="18" charset="0"/>
                    <a:ea typeface="Calibri" panose="020F0502020204030204" pitchFamily="34" charset="0"/>
                  </a:rPr>
                  <a:t> và song song với </a:t>
                </a:r>
                <a:r>
                  <a:rPr lang="en-US" sz="2800" i="1">
                    <a:solidFill>
                      <a:srgbClr val="000099"/>
                    </a:solidFill>
                    <a:latin typeface="Chu Van An" panose="02020603050405020304" pitchFamily="18" charset="0"/>
                    <a:ea typeface="Calibri" panose="020F0502020204030204" pitchFamily="34" charset="0"/>
                  </a:rPr>
                  <a:t>SC</a:t>
                </a:r>
                <a:r>
                  <a:rPr lang="en-US" sz="2800">
                    <a:solidFill>
                      <a:srgbClr val="000099"/>
                    </a:solidFill>
                    <a:latin typeface="Chu Van An" panose="02020603050405020304" pitchFamily="18" charset="0"/>
                    <a:ea typeface="Calibri" panose="020F0502020204030204" pitchFamily="34" charset="0"/>
                  </a:rPr>
                  <a:t>.</a:t>
                </a:r>
                <a:endParaRPr lang="en-US" sz="2800">
                  <a:solidFill>
                    <a:srgbClr val="000099"/>
                  </a:solidFill>
                  <a:latin typeface="Calibri" panose="020F0502020204030204" pitchFamily="34" charset="0"/>
                  <a:ea typeface="Calibri" panose="020F0502020204030204" pitchFamily="34" charset="0"/>
                </a:endParaRPr>
              </a:p>
              <a:p>
                <a:pPr marL="0" marR="0">
                  <a:lnSpc>
                    <a:spcPct val="107000"/>
                  </a:lnSpc>
                  <a:spcBef>
                    <a:spcPts val="240"/>
                  </a:spcBef>
                  <a:spcAft>
                    <a:spcPts val="240"/>
                  </a:spcAft>
                  <a:tabLst>
                    <a:tab pos="3057525" algn="l"/>
                  </a:tabLst>
                </a:pPr>
                <a:r>
                  <a:rPr lang="en-US" sz="2800">
                    <a:solidFill>
                      <a:srgbClr val="000099"/>
                    </a:solidFill>
                    <a:latin typeface="Chu Van An" panose="02020603050405020304" pitchFamily="18" charset="0"/>
                    <a:ea typeface="Calibri" panose="020F0502020204030204" pitchFamily="34" charset="0"/>
                  </a:rPr>
                  <a:t>a) Tìm các giao tuyến của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𝑃</m:t>
                        </m:r>
                      </m:e>
                    </m:d>
                  </m:oMath>
                </a14:m>
                <a:r>
                  <a:rPr lang="en-US" sz="2800">
                    <a:solidFill>
                      <a:srgbClr val="000099"/>
                    </a:solidFill>
                    <a:latin typeface="Chu Van An" panose="02020603050405020304" pitchFamily="18" charset="0"/>
                    <a:ea typeface="Calibri" panose="020F0502020204030204" pitchFamily="34" charset="0"/>
                  </a:rPr>
                  <a:t> với các mặt phẳng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𝑆𝐵𝐶</m:t>
                        </m:r>
                      </m:e>
                    </m:d>
                  </m:oMath>
                </a14:m>
                <a:r>
                  <a:rPr lang="en-US" sz="2800">
                    <a:solidFill>
                      <a:srgbClr val="000099"/>
                    </a:solidFill>
                    <a:latin typeface="Chu Van An" panose="02020603050405020304" pitchFamily="18" charset="0"/>
                    <a:ea typeface="Calibri" panose="020F0502020204030204" pitchFamily="34" charset="0"/>
                  </a:rPr>
                  <a:t>,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𝑆𝐶𝐷</m:t>
                        </m:r>
                      </m:e>
                    </m:d>
                  </m:oMath>
                </a14:m>
                <a:r>
                  <a:rPr lang="en-US" sz="2800">
                    <a:solidFill>
                      <a:srgbClr val="000099"/>
                    </a:solidFill>
                    <a:latin typeface="Chu Van An" panose="02020603050405020304" pitchFamily="18" charset="0"/>
                    <a:ea typeface="Calibri" panose="020F0502020204030204" pitchFamily="34" charset="0"/>
                  </a:rPr>
                  <a:t>,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𝑆𝐴𝐶</m:t>
                        </m:r>
                      </m:e>
                    </m:d>
                  </m:oMath>
                </a14:m>
                <a:r>
                  <a:rPr lang="en-US" sz="2800">
                    <a:solidFill>
                      <a:srgbClr val="000099"/>
                    </a:solidFill>
                    <a:latin typeface="Chu Van An" panose="02020603050405020304" pitchFamily="18" charset="0"/>
                    <a:ea typeface="Calibri" panose="020F0502020204030204" pitchFamily="34" charset="0"/>
                  </a:rPr>
                  <a:t>.</a:t>
                </a:r>
                <a:endParaRPr lang="en-US" sz="2800">
                  <a:latin typeface="Chu Van An" panose="02020603050405020304" pitchFamily="18" charset="0"/>
                  <a:ea typeface="Calibri" panose="020F0502020204030204" pitchFamily="34" charset="0"/>
                </a:endParaRPr>
              </a:p>
              <a:p>
                <a:pPr marL="0" marR="0">
                  <a:lnSpc>
                    <a:spcPct val="107000"/>
                  </a:lnSpc>
                  <a:spcBef>
                    <a:spcPts val="240"/>
                  </a:spcBef>
                  <a:spcAft>
                    <a:spcPts val="240"/>
                  </a:spcAft>
                  <a:tabLst>
                    <a:tab pos="3057525" algn="l"/>
                  </a:tabLst>
                </a:pPr>
                <a:r>
                  <a:rPr lang="en-US" sz="2800">
                    <a:solidFill>
                      <a:srgbClr val="000099"/>
                    </a:solidFill>
                    <a:latin typeface="Chu Van An" panose="02020603050405020304" pitchFamily="18" charset="0"/>
                    <a:ea typeface="Calibri" panose="020F0502020204030204" pitchFamily="34" charset="0"/>
                  </a:rPr>
                  <a:t>b) Xác định thiết diện của hình chóp với mặt phẳng </a:t>
                </a:r>
                <a14:m>
                  <m:oMath xmlns:m="http://schemas.openxmlformats.org/officeDocument/2006/math">
                    <m:d>
                      <m:dPr>
                        <m:ctrlP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ctrlPr>
                      </m:dPr>
                      <m:e>
                        <m:r>
                          <a:rPr lang="en-US" sz="2800" i="1">
                            <a:solidFill>
                              <a:srgbClr val="000099"/>
                            </a:solidFill>
                            <a:latin typeface="Cambria Math" panose="02040503050406030204" pitchFamily="18" charset="0"/>
                            <a:ea typeface="Calibri" panose="020F0502020204030204" pitchFamily="34" charset="0"/>
                            <a:cs typeface="Chu Van An" panose="02020603050405020304" pitchFamily="18" charset="0"/>
                          </a:rPr>
                          <m:t>𝑃</m:t>
                        </m:r>
                      </m:e>
                    </m:d>
                  </m:oMath>
                </a14:m>
                <a:r>
                  <a:rPr lang="en-US">
                    <a:solidFill>
                      <a:srgbClr val="000099"/>
                    </a:solidFill>
                    <a:latin typeface="Chu Van An" panose="02020603050405020304" pitchFamily="18" charset="0"/>
                    <a:ea typeface="Calibri" panose="020F0502020204030204" pitchFamily="34" charset="0"/>
                  </a:rPr>
                  <a:t>.</a:t>
                </a:r>
                <a:endParaRPr lang="en-US" sz="2800">
                  <a:solidFill>
                    <a:srgbClr val="000099"/>
                  </a:solidFill>
                  <a:latin typeface="Calibri" panose="020F0502020204030204" pitchFamily="34" charset="0"/>
                  <a:ea typeface="Calibri" panose="020F0502020204030204" pitchFamily="34" charset="0"/>
                </a:endParaRPr>
              </a:p>
              <a:p>
                <a:pPr marR="0">
                  <a:lnSpc>
                    <a:spcPct val="107000"/>
                  </a:lnSpc>
                  <a:spcBef>
                    <a:spcPts val="0"/>
                  </a:spcBef>
                  <a:spcAft>
                    <a:spcPts val="800"/>
                  </a:spcAft>
                  <a:buFont typeface="Wingdings" panose="05000000000000000000" pitchFamily="2" charset="2"/>
                  <a:buChar char="q"/>
                </a:pP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A36C7011-BC26-4026-990F-B54AD1BF9B62}"/>
                  </a:ext>
                </a:extLst>
              </p:cNvPr>
              <p:cNvSpPr txBox="1">
                <a:spLocks noRot="1" noChangeAspect="1" noMove="1" noResize="1" noEditPoints="1" noAdjustHandles="1" noChangeArrowheads="1" noChangeShapeType="1" noTextEdit="1"/>
              </p:cNvSpPr>
              <p:nvPr/>
            </p:nvSpPr>
            <p:spPr>
              <a:xfrm>
                <a:off x="170439" y="1491214"/>
                <a:ext cx="11813836" cy="2558730"/>
              </a:xfrm>
              <a:prstGeom prst="rect">
                <a:avLst/>
              </a:prstGeom>
              <a:blipFill>
                <a:blip r:embed="rId2"/>
                <a:stretch>
                  <a:fillRect l="-1289" t="-3088"/>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CFFBC6B1-AAD7-4B38-8D3B-F02CB8B45B09}"/>
                  </a:ext>
                </a:extLst>
              </p:cNvPr>
              <p:cNvSpPr txBox="1">
                <a:spLocks/>
              </p:cNvSpPr>
              <p:nvPr/>
            </p:nvSpPr>
            <p:spPr>
              <a:xfrm>
                <a:off x="170439" y="4049943"/>
                <a:ext cx="11813836" cy="2727927"/>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540385" marR="0" indent="-90170">
                  <a:lnSpc>
                    <a:spcPct val="107000"/>
                  </a:lnSpc>
                  <a:spcBef>
                    <a:spcPts val="240"/>
                  </a:spcBef>
                  <a:spcAft>
                    <a:spcPts val="240"/>
                  </a:spcAft>
                </a:pPr>
                <a:r>
                  <a:rPr lang="en-US" b="1">
                    <a:solidFill>
                      <a:srgbClr val="0000FF"/>
                    </a:solidFill>
                  </a:rPr>
                  <a:t>Lời giải </a:t>
                </a:r>
                <a:r>
                  <a:rPr lang="en-US">
                    <a:solidFill>
                      <a:srgbClr val="0000CC"/>
                    </a:solidFill>
                    <a:latin typeface="Symbol" panose="05050102010706020507" pitchFamily="18" charset="2"/>
                    <a:ea typeface="Calibri" panose="020F0502020204030204" pitchFamily="34" charset="0"/>
                    <a:cs typeface="Chu Van An" panose="02020603050405020304" pitchFamily="18" charset="0"/>
                  </a:rPr>
                  <a:t>	</a:t>
                </a:r>
              </a:p>
              <a:p>
                <a:pPr marL="907415" marR="0" indent="-457200">
                  <a:lnSpc>
                    <a:spcPct val="107000"/>
                  </a:lnSpc>
                  <a:spcBef>
                    <a:spcPts val="240"/>
                  </a:spcBef>
                  <a:spcAft>
                    <a:spcPts val="240"/>
                  </a:spcAft>
                </a:pPr>
                <a:r>
                  <a:rPr lang="en-US" sz="2800">
                    <a:latin typeface="Chu Van An" panose="02020603050405020304" pitchFamily="18" charset="0"/>
                    <a:ea typeface="Calibri" panose="020F0502020204030204" pitchFamily="34" charset="0"/>
                  </a:rPr>
                  <a:t>Khi đó giao tuyến của </a:t>
                </a:r>
                <a14:m>
                  <m:oMath xmlns:m="http://schemas.openxmlformats.org/officeDocument/2006/math">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𝑃</m:t>
                        </m:r>
                      </m:e>
                    </m:d>
                  </m:oMath>
                </a14:m>
                <a:r>
                  <a:rPr lang="en-US" sz="2800">
                    <a:latin typeface="Chu Van An" panose="02020603050405020304" pitchFamily="18" charset="0"/>
                    <a:ea typeface="Calibri" panose="020F0502020204030204" pitchFamily="34" charset="0"/>
                  </a:rPr>
                  <a:t> với </a:t>
                </a:r>
                <a14:m>
                  <m:oMath xmlns:m="http://schemas.openxmlformats.org/officeDocument/2006/math">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𝑆𝐵𝐶</m:t>
                        </m:r>
                      </m:e>
                    </m:d>
                  </m:oMath>
                </a14:m>
                <a:r>
                  <a:rPr lang="en-US" sz="2800">
                    <a:latin typeface="Chu Van An" panose="02020603050405020304" pitchFamily="18" charset="0"/>
                    <a:ea typeface="Calibri" panose="020F0502020204030204" pitchFamily="34" charset="0"/>
                  </a:rPr>
                  <a:t> và </a:t>
                </a:r>
                <a14:m>
                  <m:oMath xmlns:m="http://schemas.openxmlformats.org/officeDocument/2006/math">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𝑆𝐶𝐷</m:t>
                        </m:r>
                      </m:e>
                    </m:d>
                  </m:oMath>
                </a14:m>
                <a:r>
                  <a:rPr lang="en-US" sz="2800">
                    <a:latin typeface="Chu Van An" panose="02020603050405020304" pitchFamily="18" charset="0"/>
                    <a:ea typeface="Calibri" panose="020F0502020204030204" pitchFamily="34" charset="0"/>
                  </a:rPr>
                  <a:t> lần lượt là </a:t>
                </a:r>
                <a:r>
                  <a:rPr lang="en-US" sz="2800" i="1">
                    <a:latin typeface="Chu Van An" panose="02020603050405020304" pitchFamily="18" charset="0"/>
                    <a:ea typeface="Calibri" panose="020F0502020204030204" pitchFamily="34" charset="0"/>
                  </a:rPr>
                  <a:t>MQ</a:t>
                </a:r>
                <a:r>
                  <a:rPr lang="en-US" sz="2800">
                    <a:latin typeface="Chu Van An" panose="02020603050405020304" pitchFamily="18" charset="0"/>
                    <a:ea typeface="Calibri" panose="020F0502020204030204" pitchFamily="34" charset="0"/>
                  </a:rPr>
                  <a:t> và </a:t>
                </a:r>
                <a:r>
                  <a:rPr lang="en-US" sz="2800" i="1">
                    <a:latin typeface="Chu Van An" panose="02020603050405020304" pitchFamily="18" charset="0"/>
                    <a:ea typeface="Calibri" panose="020F0502020204030204" pitchFamily="34" charset="0"/>
                  </a:rPr>
                  <a:t>NP.</a:t>
                </a:r>
                <a:endParaRPr lang="en-US" sz="2800">
                  <a:latin typeface="Calibri" panose="020F0502020204030204" pitchFamily="34" charset="0"/>
                  <a:ea typeface="Calibri" panose="020F0502020204030204" pitchFamily="34" charset="0"/>
                </a:endParaRPr>
              </a:p>
              <a:p>
                <a:pPr marL="907415" marR="0" indent="-457200">
                  <a:lnSpc>
                    <a:spcPct val="107000"/>
                  </a:lnSpc>
                  <a:spcBef>
                    <a:spcPts val="240"/>
                  </a:spcBef>
                  <a:spcAft>
                    <a:spcPts val="240"/>
                  </a:spcAft>
                </a:pPr>
                <a:r>
                  <a:rPr lang="en-US" sz="2800">
                    <a:latin typeface="Chu Van An" panose="02020603050405020304" pitchFamily="18" charset="0"/>
                    <a:ea typeface="Calibri" panose="020F0502020204030204" pitchFamily="34" charset="0"/>
                  </a:rPr>
                  <a:t>Gọi </a:t>
                </a:r>
                <a14:m>
                  <m:oMath xmlns:m="http://schemas.openxmlformats.org/officeDocument/2006/math">
                    <m:r>
                      <a:rPr lang="en-US" sz="2800" i="1">
                        <a:latin typeface="Cambria Math" panose="02040503050406030204" pitchFamily="18" charset="0"/>
                        <a:ea typeface="Calibri" panose="020F0502020204030204" pitchFamily="34" charset="0"/>
                      </a:rPr>
                      <m:t>𝐼</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𝐴𝐶</m:t>
                    </m:r>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𝑁𝑄</m:t>
                    </m:r>
                  </m:oMath>
                </a14:m>
                <a:r>
                  <a:rPr lang="en-US" sz="2800">
                    <a:latin typeface="Chu Van An" panose="02020603050405020304" pitchFamily="18" charset="0"/>
                    <a:ea typeface="Calibri" panose="020F0502020204030204" pitchFamily="34" charset="0"/>
                  </a:rPr>
                  <a:t>. Từ </a:t>
                </a:r>
                <a:r>
                  <a:rPr lang="en-US" sz="2800" i="1">
                    <a:latin typeface="Chu Van An" panose="02020603050405020304" pitchFamily="18" charset="0"/>
                    <a:ea typeface="Calibri" panose="020F0502020204030204" pitchFamily="34" charset="0"/>
                  </a:rPr>
                  <a:t>I</a:t>
                </a:r>
                <a:r>
                  <a:rPr lang="en-US" sz="2800">
                    <a:latin typeface="Chu Van An" panose="02020603050405020304" pitchFamily="18" charset="0"/>
                    <a:ea typeface="Calibri" panose="020F0502020204030204" pitchFamily="34" charset="0"/>
                  </a:rPr>
                  <a:t> kẻ đường thẳng song song với </a:t>
                </a:r>
                <a:r>
                  <a:rPr lang="en-US" sz="2800" i="1">
                    <a:latin typeface="Chu Van An" panose="02020603050405020304" pitchFamily="18" charset="0"/>
                    <a:ea typeface="Calibri" panose="020F0502020204030204" pitchFamily="34" charset="0"/>
                  </a:rPr>
                  <a:t>SC</a:t>
                </a:r>
                <a:r>
                  <a:rPr lang="en-US" sz="2800">
                    <a:latin typeface="Chu Van An" panose="02020603050405020304" pitchFamily="18" charset="0"/>
                    <a:ea typeface="Calibri" panose="020F0502020204030204" pitchFamily="34" charset="0"/>
                  </a:rPr>
                  <a:t> cắt </a:t>
                </a:r>
                <a:r>
                  <a:rPr lang="en-US" sz="2800" i="1">
                    <a:latin typeface="Chu Van An" panose="02020603050405020304" pitchFamily="18" charset="0"/>
                    <a:ea typeface="Calibri" panose="020F0502020204030204" pitchFamily="34" charset="0"/>
                  </a:rPr>
                  <a:t>SA</a:t>
                </a:r>
                <a:r>
                  <a:rPr lang="en-US" sz="2800">
                    <a:latin typeface="Chu Van An" panose="02020603050405020304" pitchFamily="18" charset="0"/>
                    <a:ea typeface="Calibri" panose="020F0502020204030204" pitchFamily="34" charset="0"/>
                  </a:rPr>
                  <a:t> tại </a:t>
                </a:r>
                <a:r>
                  <a:rPr lang="en-US" sz="2800" i="1">
                    <a:latin typeface="Chu Van An" panose="02020603050405020304" pitchFamily="18" charset="0"/>
                    <a:ea typeface="Calibri" panose="020F0502020204030204" pitchFamily="34" charset="0"/>
                  </a:rPr>
                  <a:t>H.</a:t>
                </a:r>
                <a:endParaRPr lang="en-US" sz="2800">
                  <a:latin typeface="Calibri" panose="020F0502020204030204" pitchFamily="34" charset="0"/>
                  <a:ea typeface="Calibri" panose="020F0502020204030204" pitchFamily="34" charset="0"/>
                </a:endParaRPr>
              </a:p>
              <a:p>
                <a:pPr marL="907415" marR="0" indent="-457200">
                  <a:lnSpc>
                    <a:spcPct val="107000"/>
                  </a:lnSpc>
                  <a:spcBef>
                    <a:spcPts val="240"/>
                  </a:spcBef>
                  <a:spcAft>
                    <a:spcPts val="240"/>
                  </a:spcAft>
                </a:pPr>
                <a:r>
                  <a:rPr lang="en-US" sz="2800">
                    <a:latin typeface="Chu Van An" panose="02020603050405020304" pitchFamily="18" charset="0"/>
                    <a:ea typeface="Calibri" panose="020F0502020204030204" pitchFamily="34" charset="0"/>
                  </a:rPr>
                  <a:t>Khi đó </a:t>
                </a:r>
                <a14:m>
                  <m:oMath xmlns:m="http://schemas.openxmlformats.org/officeDocument/2006/math">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𝑃</m:t>
                        </m:r>
                      </m:e>
                    </m:d>
                    <m:r>
                      <a:rPr lang="en-US" sz="2800" i="1">
                        <a:latin typeface="Cambria Math" panose="02040503050406030204" pitchFamily="18" charset="0"/>
                        <a:ea typeface="Calibri" panose="020F0502020204030204" pitchFamily="34" charset="0"/>
                      </a:rPr>
                      <m:t>∩</m:t>
                    </m:r>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𝑆𝐴𝐶</m:t>
                        </m:r>
                      </m:e>
                    </m:d>
                    <m:r>
                      <a:rPr lang="en-US" sz="2800" i="1">
                        <a:latin typeface="Cambria Math" panose="02040503050406030204" pitchFamily="18" charset="0"/>
                        <a:ea typeface="Calibri" panose="020F0502020204030204" pitchFamily="34" charset="0"/>
                      </a:rPr>
                      <m:t>=</m:t>
                    </m:r>
                    <m:r>
                      <a:rPr lang="en-US" sz="2800" i="1">
                        <a:latin typeface="Cambria Math" panose="02040503050406030204" pitchFamily="18" charset="0"/>
                        <a:ea typeface="Calibri" panose="020F0502020204030204" pitchFamily="34" charset="0"/>
                      </a:rPr>
                      <m:t>𝐼𝐻</m:t>
                    </m:r>
                  </m:oMath>
                </a14:m>
                <a:r>
                  <a:rPr lang="en-US" sz="2800">
                    <a:latin typeface="Chu Van An" panose="02020603050405020304" pitchFamily="18" charset="0"/>
                    <a:ea typeface="Calibri" panose="020F0502020204030204" pitchFamily="34" charset="0"/>
                  </a:rPr>
                  <a:t>.</a:t>
                </a:r>
                <a:endParaRPr lang="en-US" sz="2800">
                  <a:latin typeface="Calibri" panose="020F0502020204030204" pitchFamily="34" charset="0"/>
                  <a:ea typeface="Calibri" panose="020F0502020204030204" pitchFamily="34" charset="0"/>
                </a:endParaRPr>
              </a:p>
              <a:p>
                <a:pPr marL="0" marR="0" indent="0">
                  <a:lnSpc>
                    <a:spcPct val="107000"/>
                  </a:lnSpc>
                  <a:spcBef>
                    <a:spcPts val="240"/>
                  </a:spcBef>
                  <a:spcAft>
                    <a:spcPts val="240"/>
                  </a:spcAft>
                  <a:buNone/>
                </a:pPr>
                <a:r>
                  <a:rPr lang="en-US" sz="2800">
                    <a:latin typeface="Chu Van An" panose="02020603050405020304" pitchFamily="18" charset="0"/>
                    <a:ea typeface="Calibri" panose="020F0502020204030204" pitchFamily="34" charset="0"/>
                  </a:rPr>
                  <a:t>     b) Thiết diện của mặt phẳng </a:t>
                </a:r>
                <a14:m>
                  <m:oMath xmlns:m="http://schemas.openxmlformats.org/officeDocument/2006/math">
                    <m:d>
                      <m:dPr>
                        <m:ctrlPr>
                          <a:rPr lang="en-US" sz="2800" i="1">
                            <a:latin typeface="Cambria Math" panose="02040503050406030204" pitchFamily="18" charset="0"/>
                            <a:ea typeface="Calibri" panose="020F0502020204030204" pitchFamily="34" charset="0"/>
                            <a:cs typeface="Chu Van An" panose="02020603050405020304" pitchFamily="18" charset="0"/>
                          </a:rPr>
                        </m:ctrlPr>
                      </m:dPr>
                      <m:e>
                        <m:r>
                          <a:rPr lang="en-US" sz="2800" i="1">
                            <a:latin typeface="Cambria Math" panose="02040503050406030204" pitchFamily="18" charset="0"/>
                            <a:ea typeface="Calibri" panose="020F0502020204030204" pitchFamily="34" charset="0"/>
                            <a:cs typeface="Chu Van An" panose="02020603050405020304" pitchFamily="18" charset="0"/>
                          </a:rPr>
                          <m:t>𝑃</m:t>
                        </m:r>
                      </m:e>
                    </m:d>
                  </m:oMath>
                </a14:m>
                <a:r>
                  <a:rPr lang="en-US" sz="2800">
                    <a:latin typeface="Chu Van An" panose="02020603050405020304" pitchFamily="18" charset="0"/>
                    <a:ea typeface="Calibri" panose="020F0502020204030204" pitchFamily="34" charset="0"/>
                  </a:rPr>
                  <a:t> với khối chóp là ngũ giác </a:t>
                </a:r>
                <a:r>
                  <a:rPr lang="en-US" sz="2800" i="1">
                    <a:latin typeface="Chu Van An" panose="02020603050405020304" pitchFamily="18" charset="0"/>
                    <a:ea typeface="Calibri" panose="020F0502020204030204" pitchFamily="34" charset="0"/>
                  </a:rPr>
                  <a:t>MQNPH.</a:t>
                </a: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CFFBC6B1-AAD7-4B38-8D3B-F02CB8B45B09}"/>
                  </a:ext>
                </a:extLst>
              </p:cNvPr>
              <p:cNvSpPr txBox="1">
                <a:spLocks noRot="1" noChangeAspect="1" noMove="1" noResize="1" noEditPoints="1" noAdjustHandles="1" noChangeArrowheads="1" noChangeShapeType="1" noTextEdit="1"/>
              </p:cNvSpPr>
              <p:nvPr/>
            </p:nvSpPr>
            <p:spPr>
              <a:xfrm>
                <a:off x="170439" y="4049943"/>
                <a:ext cx="11813836" cy="2727927"/>
              </a:xfrm>
              <a:prstGeom prst="rect">
                <a:avLst/>
              </a:prstGeom>
              <a:blipFill>
                <a:blip r:embed="rId3"/>
                <a:stretch>
                  <a:fillRect t="-3125" r="-516" b="-3795"/>
                </a:stretch>
              </a:blipFill>
              <a:ln>
                <a:noFill/>
              </a:ln>
            </p:spPr>
            <p:txBody>
              <a:bodyPr/>
              <a:lstStyle/>
              <a:p>
                <a:r>
                  <a:rPr lang="en-US">
                    <a:noFill/>
                  </a:rPr>
                  <a:t> </a:t>
                </a:r>
              </a:p>
            </p:txBody>
          </p:sp>
        </mc:Fallback>
      </mc:AlternateContent>
    </p:spTree>
    <p:extLst>
      <p:ext uri="{BB962C8B-B14F-4D97-AF65-F5344CB8AC3E}">
        <p14:creationId xmlns:p14="http://schemas.microsoft.com/office/powerpoint/2010/main" val="265111543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nodeType="clickEffect">
                                  <p:stCondLst>
                                    <p:cond delay="0"/>
                                  </p:stCondLst>
                                  <p:childTnLst>
                                    <p:set>
                                      <p:cBhvr>
                                        <p:cTn id="26" dur="1" fill="hold">
                                          <p:stCondLst>
                                            <p:cond delay="0"/>
                                          </p:stCondLst>
                                        </p:cTn>
                                        <p:tgtEl>
                                          <p:spTgt spid="12">
                                            <p:txEl>
                                              <p:pRg st="2" end="2"/>
                                            </p:txEl>
                                          </p:spTgt>
                                        </p:tgtEl>
                                        <p:attrNameLst>
                                          <p:attrName>style.visibility</p:attrName>
                                        </p:attrNameLst>
                                      </p:cBhvr>
                                      <p:to>
                                        <p:strVal val="visible"/>
                                      </p:to>
                                    </p:set>
                                    <p:animEffect transition="in" filter="wipe(up)">
                                      <p:cBhvr>
                                        <p:cTn id="27" dur="500"/>
                                        <p:tgtEl>
                                          <p:spTgt spid="12">
                                            <p:txEl>
                                              <p:pRg st="2" end="2"/>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xEl>
                                              <p:pRg st="3" end="3"/>
                                            </p:txEl>
                                          </p:spTgt>
                                        </p:tgtEl>
                                        <p:attrNameLst>
                                          <p:attrName>style.visibility</p:attrName>
                                        </p:attrNameLst>
                                      </p:cBhvr>
                                      <p:to>
                                        <p:strVal val="visible"/>
                                      </p:to>
                                    </p:set>
                                    <p:animEffect transition="in" filter="wipe(up)">
                                      <p:cBhvr>
                                        <p:cTn id="32" dur="500"/>
                                        <p:tgtEl>
                                          <p:spTgt spid="12">
                                            <p:txEl>
                                              <p:pRg st="3" end="3"/>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1" fill="hold" nodeType="clickEffect">
                                  <p:stCondLst>
                                    <p:cond delay="0"/>
                                  </p:stCondLst>
                                  <p:childTnLst>
                                    <p:set>
                                      <p:cBhvr>
                                        <p:cTn id="36" dur="1" fill="hold">
                                          <p:stCondLst>
                                            <p:cond delay="0"/>
                                          </p:stCondLst>
                                        </p:cTn>
                                        <p:tgtEl>
                                          <p:spTgt spid="12">
                                            <p:txEl>
                                              <p:pRg st="4" end="4"/>
                                            </p:txEl>
                                          </p:spTgt>
                                        </p:tgtEl>
                                        <p:attrNameLst>
                                          <p:attrName>style.visibility</p:attrName>
                                        </p:attrNameLst>
                                      </p:cBhvr>
                                      <p:to>
                                        <p:strVal val="visible"/>
                                      </p:to>
                                    </p:set>
                                    <p:animEffect transition="in" filter="wipe(up)">
                                      <p:cBhvr>
                                        <p:cTn id="37" dur="500"/>
                                        <p:tgtEl>
                                          <p:spTgt spid="12">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slides/slide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DAB3B721-EE7E-468C-82B1-FF36410D84E5}"/>
              </a:ext>
            </a:extLst>
          </p:cNvPr>
          <p:cNvGrpSpPr/>
          <p:nvPr/>
        </p:nvGrpSpPr>
        <p:grpSpPr>
          <a:xfrm>
            <a:off x="3750859" y="254046"/>
            <a:ext cx="4415461" cy="461665"/>
            <a:chOff x="477850" y="1505359"/>
            <a:chExt cx="6169871" cy="612325"/>
          </a:xfrm>
        </p:grpSpPr>
        <p:sp>
          <p:nvSpPr>
            <p:cNvPr id="4" name="Arrow: Pentagon 3">
              <a:extLst>
                <a:ext uri="{FF2B5EF4-FFF2-40B4-BE49-F238E27FC236}">
                  <a16:creationId xmlns:a16="http://schemas.microsoft.com/office/drawing/2014/main" id="{FD40BAFF-B896-44B5-B66E-3EA2203FFC0C}"/>
                </a:ext>
              </a:extLst>
            </p:cNvPr>
            <p:cNvSpPr/>
            <p:nvPr/>
          </p:nvSpPr>
          <p:spPr>
            <a:xfrm rot="10800000">
              <a:off x="477850" y="1541061"/>
              <a:ext cx="5996958" cy="566186"/>
            </a:xfrm>
            <a:prstGeom prst="homePlate">
              <a:avLst>
                <a:gd name="adj" fmla="val 35876"/>
              </a:avLst>
            </a:prstGeom>
            <a:solidFill>
              <a:srgbClr val="FFFF00"/>
            </a:solidFill>
            <a:ln>
              <a:noFill/>
            </a:ln>
            <a:effectLst/>
            <a:scene3d>
              <a:camera prst="orthographicFront">
                <a:rot lat="0" lon="0" rev="0"/>
              </a:camera>
              <a:lightRig rig="chilly" dir="t">
                <a:rot lat="0" lon="0" rev="18480000"/>
              </a:lightRig>
            </a:scene3d>
            <a:sp3d prstMaterial="clear">
              <a:bevelT h="6350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a:extLst>
                <a:ext uri="{FF2B5EF4-FFF2-40B4-BE49-F238E27FC236}">
                  <a16:creationId xmlns:a16="http://schemas.microsoft.com/office/drawing/2014/main" id="{AC50383C-413F-4010-B7B9-10A5D5AA98F0}"/>
                </a:ext>
              </a:extLst>
            </p:cNvPr>
            <p:cNvSpPr txBox="1"/>
            <p:nvPr/>
          </p:nvSpPr>
          <p:spPr>
            <a:xfrm>
              <a:off x="739857" y="1505359"/>
              <a:ext cx="5907864" cy="612325"/>
            </a:xfrm>
            <a:prstGeom prst="rect">
              <a:avLst/>
            </a:prstGeom>
            <a:noFill/>
          </p:spPr>
          <p:txBody>
            <a:bodyPr wrap="square">
              <a:spAutoFit/>
            </a:bodyPr>
            <a:lstStyle/>
            <a:p>
              <a:r>
                <a:rPr lang="en-US" sz="2400" b="1">
                  <a:solidFill>
                    <a:srgbClr val="3333FF"/>
                  </a:solidFill>
                  <a:latin typeface="Yu Gothic" panose="020B0400000000000000" pitchFamily="34" charset="-128"/>
                  <a:ea typeface="Yu Gothic" panose="020B0400000000000000" pitchFamily="34" charset="-128"/>
                  <a:cs typeface="Calibri" panose="020F0502020204030204" pitchFamily="34" charset="0"/>
                  <a:sym typeface="Baumans"/>
                </a:rPr>
                <a:t>➋</a:t>
              </a:r>
              <a:r>
                <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 </a:t>
              </a:r>
              <a:r>
                <a:rPr lang="en-US"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rPr>
                <a:t>Phân dạng toán cơ bản</a:t>
              </a:r>
              <a:endParaRPr lang="vi-VN" sz="2400" b="1">
                <a:solidFill>
                  <a:srgbClr val="3333FF"/>
                </a:solidFill>
                <a:latin typeface="Georgia Pro Cond Black" panose="02040A06050405020203" pitchFamily="18" charset="0"/>
                <a:ea typeface="HGPSoeiKakugothicUB" panose="020B0A00000000000000" pitchFamily="34" charset="-128"/>
                <a:cs typeface="Calibri" panose="020F0502020204030204" pitchFamily="34" charset="0"/>
                <a:sym typeface="Baumans"/>
              </a:endParaRPr>
            </a:p>
          </p:txBody>
        </p:sp>
      </p:grpSp>
      <p:sp>
        <p:nvSpPr>
          <p:cNvPr id="6" name="Title 1">
            <a:extLst>
              <a:ext uri="{FF2B5EF4-FFF2-40B4-BE49-F238E27FC236}">
                <a16:creationId xmlns:a16="http://schemas.microsoft.com/office/drawing/2014/main" id="{4180D636-4BE2-4E0C-9636-4FF367450775}"/>
              </a:ext>
            </a:extLst>
          </p:cNvPr>
          <p:cNvSpPr txBox="1">
            <a:spLocks/>
          </p:cNvSpPr>
          <p:nvPr/>
        </p:nvSpPr>
        <p:spPr>
          <a:xfrm>
            <a:off x="170439" y="810430"/>
            <a:ext cx="11890131" cy="604821"/>
          </a:xfrm>
          <a:prstGeom prst="rect">
            <a:avLst/>
          </a:prstGeom>
          <a:solidFill>
            <a:schemeClr val="accent5">
              <a:lumMod val="20000"/>
              <a:lumOff val="80000"/>
            </a:schemeClr>
          </a:solidFill>
        </p:spPr>
        <p:txBody>
          <a:bodyPr/>
          <a:lstStyle>
            <a:lvl1pPr algn="l" defTabSz="914400" rtl="0" eaLnBrk="1" latinLnBrk="0" hangingPunct="1">
              <a:lnSpc>
                <a:spcPct val="90000"/>
              </a:lnSpc>
              <a:spcBef>
                <a:spcPct val="0"/>
              </a:spcBef>
              <a:buNone/>
              <a:defRPr sz="4000" kern="1200">
                <a:solidFill>
                  <a:srgbClr val="C00000"/>
                </a:solidFill>
                <a:latin typeface="Aarial"/>
                <a:ea typeface="+mj-ea"/>
                <a:cs typeface="+mj-cs"/>
              </a:defRPr>
            </a:lvl1pPr>
          </a:lstStyle>
          <a:p>
            <a:pPr lvl="0" algn="just">
              <a:lnSpc>
                <a:spcPct val="112000"/>
              </a:lnSpc>
              <a:spcBef>
                <a:spcPts val="300"/>
              </a:spcBef>
              <a:spcAft>
                <a:spcPts val="300"/>
              </a:spcAft>
            </a:pPr>
            <a:r>
              <a:rPr lang="vi-VN" sz="3200" b="1">
                <a:ea typeface="Segoe UI Symbol" panose="020B0502040204020203" pitchFamily="34" charset="0"/>
                <a:cs typeface="Times New Roman" panose="02020603050405020304" pitchFamily="18" charset="0"/>
              </a:rPr>
              <a:t>➽</a:t>
            </a:r>
            <a:r>
              <a:rPr lang="vi-VN" sz="3200" b="1">
                <a:ea typeface="Calibri" panose="020F0502020204030204" pitchFamily="34" charset="0"/>
                <a:cs typeface="Times New Roman" panose="02020603050405020304" pitchFamily="18" charset="0"/>
              </a:rPr>
              <a:t>Các ví dụ minh họa.</a:t>
            </a:r>
            <a:endParaRPr lang="en-US" sz="3200">
              <a:ea typeface="Calibri" panose="020F0502020204030204" pitchFamily="34" charset="0"/>
              <a:cs typeface="Times New Roman" panose="02020603050405020304" pitchFamily="18" charset="0"/>
            </a:endParaRPr>
          </a:p>
        </p:txBody>
      </p:sp>
      <p:sp>
        <p:nvSpPr>
          <p:cNvPr id="9" name="Rectangle: Rounded Corners 8">
            <a:extLst>
              <a:ext uri="{FF2B5EF4-FFF2-40B4-BE49-F238E27FC236}">
                <a16:creationId xmlns:a16="http://schemas.microsoft.com/office/drawing/2014/main" id="{C4844D8F-6EB6-4D89-A5EE-05E7A8BFFAF0}"/>
              </a:ext>
            </a:extLst>
          </p:cNvPr>
          <p:cNvSpPr/>
          <p:nvPr/>
        </p:nvSpPr>
        <p:spPr>
          <a:xfrm>
            <a:off x="117567" y="783806"/>
            <a:ext cx="11995876" cy="5994065"/>
          </a:xfrm>
          <a:prstGeom prst="roundRect">
            <a:avLst>
              <a:gd name="adj" fmla="val 1499"/>
            </a:avLst>
          </a:prstGeom>
          <a:noFill/>
          <a:ln>
            <a:solidFill>
              <a:srgbClr val="0000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mc:AlternateContent xmlns:mc="http://schemas.openxmlformats.org/markup-compatibility/2006" xmlns:a14="http://schemas.microsoft.com/office/drawing/2010/main">
        <mc:Choice Requires="a14">
          <p:sp>
            <p:nvSpPr>
              <p:cNvPr id="11" name="Content Placeholder 2">
                <a:extLst>
                  <a:ext uri="{FF2B5EF4-FFF2-40B4-BE49-F238E27FC236}">
                    <a16:creationId xmlns:a16="http://schemas.microsoft.com/office/drawing/2014/main" id="{FD2C28DD-3E48-4EEC-B675-E1A08C12382E}"/>
                  </a:ext>
                </a:extLst>
              </p:cNvPr>
              <p:cNvSpPr txBox="1">
                <a:spLocks/>
              </p:cNvSpPr>
              <p:nvPr/>
            </p:nvSpPr>
            <p:spPr>
              <a:xfrm>
                <a:off x="170439" y="1684766"/>
                <a:ext cx="11813836" cy="1934476"/>
              </a:xfrm>
              <a:prstGeom prst="rect">
                <a:avLst/>
              </a:prstGeom>
              <a:solidFill>
                <a:srgbClr val="FCFFEB"/>
              </a:solidFill>
              <a:ln>
                <a:solidFill>
                  <a:srgbClr val="0000FF"/>
                </a:solid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a:solidFill>
                      <a:srgbClr val="0000FF"/>
                    </a:solidFill>
                    <a:ea typeface="Calibri" panose="020F0502020204030204" pitchFamily="34" charset="0"/>
                  </a:rPr>
                  <a:t>Ví dụ </a:t>
                </a:r>
                <a:r>
                  <a:rPr lang="en-US" b="1">
                    <a:solidFill>
                      <a:srgbClr val="0000FF"/>
                    </a:solidFill>
                    <a:latin typeface="Segoe UI Symbol" panose="020B0502040204020203" pitchFamily="34" charset="0"/>
                    <a:ea typeface="Segoe UI Symbol" panose="020B0502040204020203" pitchFamily="34" charset="0"/>
                  </a:rPr>
                  <a:t>➁</a:t>
                </a:r>
                <a:r>
                  <a:rPr lang="en-US" b="1">
                    <a:solidFill>
                      <a:srgbClr val="0000FF"/>
                    </a:solidFill>
                    <a:ea typeface="Calibri" panose="020F0502020204030204" pitchFamily="34" charset="0"/>
                  </a:rPr>
                  <a:t>: </a:t>
                </a:r>
                <a:r>
                  <a:rPr lang="en-US" sz="2800"/>
                  <a:t>Cho hình chóp </a:t>
                </a:r>
                <a:r>
                  <a:rPr lang="en-US" sz="2800" i="1"/>
                  <a:t>S.ABCD</a:t>
                </a:r>
                <a:r>
                  <a:rPr lang="en-US" sz="2800"/>
                  <a:t>. Gọi </a:t>
                </a:r>
                <a:r>
                  <a:rPr lang="en-US" sz="2800" i="1"/>
                  <a:t>M, N</a:t>
                </a:r>
                <a:r>
                  <a:rPr lang="en-US" sz="2800"/>
                  <a:t> là hai điểm bất kì trên </a:t>
                </a:r>
                <a:r>
                  <a:rPr lang="en-US" sz="2800" i="1"/>
                  <a:t>SB, CD</a:t>
                </a:r>
                <a:r>
                  <a:rPr lang="en-US" sz="2800"/>
                  <a:t>.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𝑃</m:t>
                        </m:r>
                      </m:e>
                    </m:d>
                  </m:oMath>
                </a14:m>
                <a:r>
                  <a:rPr lang="en-US" sz="2800"/>
                  <a:t> qua </a:t>
                </a:r>
                <a:r>
                  <a:rPr lang="en-US" sz="2800" i="1"/>
                  <a:t>MN</a:t>
                </a:r>
                <a:r>
                  <a:rPr lang="en-US" sz="2800"/>
                  <a:t> và song song với </a:t>
                </a:r>
                <a:r>
                  <a:rPr lang="en-US" sz="2800" i="1"/>
                  <a:t>SC</a:t>
                </a:r>
                <a:r>
                  <a:rPr lang="en-US" sz="2800"/>
                  <a:t>.</a:t>
                </a:r>
              </a:p>
              <a:p>
                <a:r>
                  <a:rPr lang="en-US" sz="2800"/>
                  <a:t>a) Tìm các giao tuyến của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𝑃</m:t>
                        </m:r>
                      </m:e>
                    </m:d>
                  </m:oMath>
                </a14:m>
                <a:r>
                  <a:rPr lang="en-US" sz="2800"/>
                  <a:t> với các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𝑆𝐵𝐶</m:t>
                        </m:r>
                      </m:e>
                    </m:d>
                  </m:oMath>
                </a14:m>
                <a:r>
                  <a:rPr lang="en-US" sz="2800"/>
                  <a:t>,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𝑆𝐶𝐷</m:t>
                        </m:r>
                      </m:e>
                    </m:d>
                  </m:oMath>
                </a14:m>
                <a:r>
                  <a:rPr lang="en-US" sz="2800"/>
                  <a:t>,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𝑆𝐴𝐶</m:t>
                        </m:r>
                      </m:e>
                    </m:d>
                  </m:oMath>
                </a14:m>
                <a:r>
                  <a:rPr lang="en-US" sz="2800"/>
                  <a:t>.	</a:t>
                </a:r>
              </a:p>
              <a:p>
                <a:r>
                  <a:rPr lang="en-US" sz="2800"/>
                  <a:t>b) Xác định thiết diện của hình chóp với mặt phẳng </a:t>
                </a:r>
                <a14:m>
                  <m:oMath xmlns:m="http://schemas.openxmlformats.org/officeDocument/2006/math">
                    <m:d>
                      <m:dPr>
                        <m:ctrlPr>
                          <a:rPr lang="en-US" sz="2800" i="1">
                            <a:latin typeface="Cambria Math" panose="02040503050406030204" pitchFamily="18" charset="0"/>
                          </a:rPr>
                        </m:ctrlPr>
                      </m:dPr>
                      <m:e>
                        <m:r>
                          <a:rPr lang="en-US" sz="2800" i="1">
                            <a:latin typeface="Cambria Math" panose="02040503050406030204" pitchFamily="18" charset="0"/>
                          </a:rPr>
                          <m:t>𝑃</m:t>
                        </m:r>
                      </m:e>
                    </m:d>
                  </m:oMath>
                </a14:m>
                <a:r>
                  <a:rPr lang="en-US"/>
                  <a:t>.</a:t>
                </a: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1" name="Content Placeholder 2">
                <a:extLst>
                  <a:ext uri="{FF2B5EF4-FFF2-40B4-BE49-F238E27FC236}">
                    <a16:creationId xmlns:a16="http://schemas.microsoft.com/office/drawing/2014/main" id="{FD2C28DD-3E48-4EEC-B675-E1A08C12382E}"/>
                  </a:ext>
                </a:extLst>
              </p:cNvPr>
              <p:cNvSpPr txBox="1">
                <a:spLocks noRot="1" noChangeAspect="1" noMove="1" noResize="1" noEditPoints="1" noAdjustHandles="1" noChangeArrowheads="1" noChangeShapeType="1" noTextEdit="1"/>
              </p:cNvSpPr>
              <p:nvPr/>
            </p:nvSpPr>
            <p:spPr>
              <a:xfrm>
                <a:off x="170439" y="1684766"/>
                <a:ext cx="11813836" cy="1934476"/>
              </a:xfrm>
              <a:prstGeom prst="rect">
                <a:avLst/>
              </a:prstGeom>
              <a:blipFill>
                <a:blip r:embed="rId2"/>
                <a:stretch>
                  <a:fillRect l="-1134" t="-6563" b="-12500"/>
                </a:stretch>
              </a:blipFill>
              <a:ln>
                <a:solidFill>
                  <a:srgbClr val="0000FF"/>
                </a:solidFill>
              </a:ln>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12" name="Content Placeholder 2">
                <a:extLst>
                  <a:ext uri="{FF2B5EF4-FFF2-40B4-BE49-F238E27FC236}">
                    <a16:creationId xmlns:a16="http://schemas.microsoft.com/office/drawing/2014/main" id="{138ACBC1-F5E3-443A-B3C2-3D7380C82172}"/>
                  </a:ext>
                </a:extLst>
              </p:cNvPr>
              <p:cNvSpPr txBox="1">
                <a:spLocks/>
              </p:cNvSpPr>
              <p:nvPr/>
            </p:nvSpPr>
            <p:spPr>
              <a:xfrm>
                <a:off x="170439" y="3619241"/>
                <a:ext cx="8579666" cy="3158629"/>
              </a:xfrm>
              <a:prstGeom prst="rect">
                <a:avLst/>
              </a:prstGeom>
              <a:ln>
                <a:noFill/>
              </a:ln>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3200" kern="1200">
                    <a:solidFill>
                      <a:srgbClr val="000099"/>
                    </a:solidFill>
                    <a:latin typeface="Times New Roman" panose="02020603050405020304" pitchFamily="18" charset="0"/>
                    <a:ea typeface="+mn-ea"/>
                    <a:cs typeface="Times New Roman" panose="02020603050405020304" pitchFamily="18"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rgbClr val="000099"/>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rgbClr val="000099"/>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rgbClr val="000099"/>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a:lnSpc>
                    <a:spcPct val="120000"/>
                  </a:lnSpc>
                  <a:spcBef>
                    <a:spcPts val="240"/>
                  </a:spcBef>
                  <a:spcAft>
                    <a:spcPts val="240"/>
                  </a:spcAft>
                </a:pPr>
                <a:r>
                  <a:rPr lang="en-US" b="1">
                    <a:solidFill>
                      <a:srgbClr val="0000FF"/>
                    </a:solidFill>
                  </a:rPr>
                  <a:t>Lời </a:t>
                </a:r>
                <a:r>
                  <a:rPr lang="en-US" sz="2800" b="1">
                    <a:solidFill>
                      <a:srgbClr val="0000FF"/>
                    </a:solidFill>
                  </a:rPr>
                  <a:t>giải</a:t>
                </a:r>
              </a:p>
              <a:p>
                <a:pPr marL="0" marR="0">
                  <a:lnSpc>
                    <a:spcPct val="120000"/>
                  </a:lnSpc>
                  <a:spcBef>
                    <a:spcPts val="240"/>
                  </a:spcBef>
                  <a:spcAft>
                    <a:spcPts val="240"/>
                  </a:spcAft>
                </a:pPr>
                <a:r>
                  <a:rPr lang="en-US" sz="2800">
                    <a:ea typeface="Calibri" panose="020F0502020204030204" pitchFamily="34" charset="0"/>
                  </a:rPr>
                  <a:t>a) Trong mặt phẳng </a:t>
                </a:r>
                <a14:m>
                  <m:oMath xmlns:m="http://schemas.openxmlformats.org/officeDocument/2006/math">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𝑆𝐵𝐶</m:t>
                        </m:r>
                      </m:e>
                    </m:d>
                  </m:oMath>
                </a14:m>
                <a:r>
                  <a:rPr lang="en-US" sz="2800">
                    <a:ea typeface="Calibri" panose="020F0502020204030204" pitchFamily="34" charset="0"/>
                  </a:rPr>
                  <a:t>, từ </a:t>
                </a:r>
                <a:r>
                  <a:rPr lang="en-US" sz="2800" i="1">
                    <a:ea typeface="Calibri" panose="020F0502020204030204" pitchFamily="34" charset="0"/>
                  </a:rPr>
                  <a:t>M</a:t>
                </a:r>
                <a:r>
                  <a:rPr lang="en-US" sz="2800">
                    <a:ea typeface="Calibri" panose="020F0502020204030204" pitchFamily="34" charset="0"/>
                  </a:rPr>
                  <a:t> kẻ đường thẳng song song với </a:t>
                </a:r>
                <a:r>
                  <a:rPr lang="en-US" sz="2800" i="1">
                    <a:ea typeface="Calibri" panose="020F0502020204030204" pitchFamily="34" charset="0"/>
                  </a:rPr>
                  <a:t>SC</a:t>
                </a:r>
                <a:r>
                  <a:rPr lang="en-US" sz="2800">
                    <a:ea typeface="Calibri" panose="020F0502020204030204" pitchFamily="34" charset="0"/>
                  </a:rPr>
                  <a:t> cắt </a:t>
                </a:r>
                <a:r>
                  <a:rPr lang="en-US" sz="2800" i="1">
                    <a:ea typeface="Calibri" panose="020F0502020204030204" pitchFamily="34" charset="0"/>
                  </a:rPr>
                  <a:t>BC</a:t>
                </a:r>
                <a:r>
                  <a:rPr lang="en-US" sz="2800">
                    <a:ea typeface="Calibri" panose="020F0502020204030204" pitchFamily="34" charset="0"/>
                  </a:rPr>
                  <a:t> tại </a:t>
                </a:r>
                <a:r>
                  <a:rPr lang="en-US" sz="2800" i="1">
                    <a:ea typeface="Calibri" panose="020F0502020204030204" pitchFamily="34" charset="0"/>
                  </a:rPr>
                  <a:t>Q.</a:t>
                </a:r>
                <a:endParaRPr lang="en-US" sz="2800">
                  <a:latin typeface="Calibri" panose="020F0502020204030204" pitchFamily="34" charset="0"/>
                  <a:ea typeface="Calibri" panose="020F0502020204030204" pitchFamily="34" charset="0"/>
                </a:endParaRPr>
              </a:p>
              <a:p>
                <a:pPr marL="0" marR="0">
                  <a:lnSpc>
                    <a:spcPct val="120000"/>
                  </a:lnSpc>
                  <a:spcBef>
                    <a:spcPts val="240"/>
                  </a:spcBef>
                  <a:spcAft>
                    <a:spcPts val="240"/>
                  </a:spcAft>
                </a:pPr>
                <a:r>
                  <a:rPr lang="en-US" sz="2800">
                    <a:ea typeface="Calibri" panose="020F0502020204030204" pitchFamily="34" charset="0"/>
                  </a:rPr>
                  <a:t>Trong mặt phẳng </a:t>
                </a:r>
                <a14:m>
                  <m:oMath xmlns:m="http://schemas.openxmlformats.org/officeDocument/2006/math">
                    <m:d>
                      <m:dPr>
                        <m:ctrlPr>
                          <a:rPr lang="en-US" sz="2800" i="1">
                            <a:latin typeface="Cambria Math" panose="02040503050406030204" pitchFamily="18" charset="0"/>
                            <a:ea typeface="Calibri" panose="020F0502020204030204" pitchFamily="34" charset="0"/>
                          </a:rPr>
                        </m:ctrlPr>
                      </m:dPr>
                      <m:e>
                        <m:r>
                          <a:rPr lang="en-US" sz="2800" i="1">
                            <a:latin typeface="Cambria Math" panose="02040503050406030204" pitchFamily="18" charset="0"/>
                            <a:ea typeface="Calibri" panose="020F0502020204030204" pitchFamily="34" charset="0"/>
                          </a:rPr>
                          <m:t>𝑆𝐶𝐷</m:t>
                        </m:r>
                      </m:e>
                    </m:d>
                  </m:oMath>
                </a14:m>
                <a:r>
                  <a:rPr lang="en-US" sz="2800">
                    <a:ea typeface="Calibri" panose="020F0502020204030204" pitchFamily="34" charset="0"/>
                  </a:rPr>
                  <a:t>, từ </a:t>
                </a:r>
                <a:r>
                  <a:rPr lang="en-US" sz="2800" i="1">
                    <a:ea typeface="Calibri" panose="020F0502020204030204" pitchFamily="34" charset="0"/>
                  </a:rPr>
                  <a:t>N</a:t>
                </a:r>
                <a:r>
                  <a:rPr lang="en-US" sz="2800">
                    <a:ea typeface="Calibri" panose="020F0502020204030204" pitchFamily="34" charset="0"/>
                  </a:rPr>
                  <a:t> kẻ đường thẳng song song với </a:t>
                </a:r>
                <a:r>
                  <a:rPr lang="en-US" sz="2800" i="1">
                    <a:ea typeface="Calibri" panose="020F0502020204030204" pitchFamily="34" charset="0"/>
                  </a:rPr>
                  <a:t>SC</a:t>
                </a:r>
                <a:r>
                  <a:rPr lang="en-US" sz="2800">
                    <a:ea typeface="Calibri" panose="020F0502020204030204" pitchFamily="34" charset="0"/>
                  </a:rPr>
                  <a:t> cắt </a:t>
                </a:r>
                <a:r>
                  <a:rPr lang="en-US" sz="2800" i="1">
                    <a:ea typeface="Calibri" panose="020F0502020204030204" pitchFamily="34" charset="0"/>
                  </a:rPr>
                  <a:t>SD</a:t>
                </a:r>
                <a:r>
                  <a:rPr lang="en-US" sz="2800">
                    <a:ea typeface="Calibri" panose="020F0502020204030204" pitchFamily="34" charset="0"/>
                  </a:rPr>
                  <a:t> tại </a:t>
                </a:r>
                <a:r>
                  <a:rPr lang="en-US" sz="2800" i="1">
                    <a:ea typeface="Calibri" panose="020F0502020204030204" pitchFamily="34" charset="0"/>
                  </a:rPr>
                  <a:t>P.</a:t>
                </a:r>
                <a:endParaRPr lang="en-US" sz="2800">
                  <a:latin typeface="Calibri" panose="020F0502020204030204" pitchFamily="34" charset="0"/>
                  <a:ea typeface="Calibri" panose="020F0502020204030204" pitchFamily="34" charset="0"/>
                </a:endParaRPr>
              </a:p>
              <a:p>
                <a:pPr marL="0" marR="0" indent="0" algn="just">
                  <a:lnSpc>
                    <a:spcPct val="107000"/>
                  </a:lnSpc>
                  <a:spcBef>
                    <a:spcPts val="0"/>
                  </a:spcBef>
                  <a:spcAft>
                    <a:spcPts val="800"/>
                  </a:spcAft>
                  <a:buNone/>
                </a:pPr>
                <a:endParaRPr lang="en-US" sz="2800">
                  <a:latin typeface="Calibri" panose="020F0502020204030204" pitchFamily="34" charset="0"/>
                  <a:ea typeface="Calibri" panose="020F0502020204030204" pitchFamily="34" charset="0"/>
                </a:endParaRPr>
              </a:p>
              <a:p>
                <a:pPr marL="0" marR="0" indent="0">
                  <a:lnSpc>
                    <a:spcPct val="110000"/>
                  </a:lnSpc>
                  <a:spcBef>
                    <a:spcPts val="100"/>
                  </a:spcBef>
                  <a:spcAft>
                    <a:spcPts val="100"/>
                  </a:spcAft>
                  <a:buNone/>
                  <a:tabLst>
                    <a:tab pos="629920" algn="l"/>
                  </a:tabLst>
                </a:pPr>
                <a:r>
                  <a:rPr lang="fr-FR">
                    <a:solidFill>
                      <a:srgbClr val="663300"/>
                    </a:solidFill>
                    <a:ea typeface="Times New Roman" panose="02020603050405020304" pitchFamily="18" charset="0"/>
                  </a:rPr>
                  <a:t>	</a:t>
                </a:r>
                <a:endParaRPr lang="en-US" sz="2800">
                  <a:latin typeface="Calibri" panose="020F0502020204030204" pitchFamily="34" charset="0"/>
                  <a:ea typeface="Calibri" panose="020F0502020204030204" pitchFamily="34" charset="0"/>
                </a:endParaRPr>
              </a:p>
            </p:txBody>
          </p:sp>
        </mc:Choice>
        <mc:Fallback xmlns="">
          <p:sp>
            <p:nvSpPr>
              <p:cNvPr id="12" name="Content Placeholder 2">
                <a:extLst>
                  <a:ext uri="{FF2B5EF4-FFF2-40B4-BE49-F238E27FC236}">
                    <a16:creationId xmlns:a16="http://schemas.microsoft.com/office/drawing/2014/main" id="{138ACBC1-F5E3-443A-B3C2-3D7380C82172}"/>
                  </a:ext>
                </a:extLst>
              </p:cNvPr>
              <p:cNvSpPr txBox="1">
                <a:spLocks noRot="1" noChangeAspect="1" noMove="1" noResize="1" noEditPoints="1" noAdjustHandles="1" noChangeArrowheads="1" noChangeShapeType="1" noTextEdit="1"/>
              </p:cNvSpPr>
              <p:nvPr/>
            </p:nvSpPr>
            <p:spPr>
              <a:xfrm>
                <a:off x="170439" y="3619241"/>
                <a:ext cx="8579666" cy="3158629"/>
              </a:xfrm>
              <a:prstGeom prst="rect">
                <a:avLst/>
              </a:prstGeom>
              <a:blipFill>
                <a:blip r:embed="rId3"/>
                <a:stretch>
                  <a:fillRect l="-1635" t="-1158" r="-1635"/>
                </a:stretch>
              </a:blipFill>
              <a:ln>
                <a:noFill/>
              </a:ln>
            </p:spPr>
            <p:txBody>
              <a:bodyPr/>
              <a:lstStyle/>
              <a:p>
                <a:r>
                  <a:rPr lang="en-US">
                    <a:noFill/>
                  </a:rPr>
                  <a:t> </a:t>
                </a:r>
              </a:p>
            </p:txBody>
          </p:sp>
        </mc:Fallback>
      </mc:AlternateContent>
      <p:pic>
        <p:nvPicPr>
          <p:cNvPr id="2" name="Picture 1">
            <a:extLst>
              <a:ext uri="{FF2B5EF4-FFF2-40B4-BE49-F238E27FC236}">
                <a16:creationId xmlns:a16="http://schemas.microsoft.com/office/drawing/2014/main" id="{75806519-AAD6-4259-94FF-C03859DC7B8F}"/>
              </a:ext>
            </a:extLst>
          </p:cNvPr>
          <p:cNvPicPr>
            <a:picLocks noChangeAspect="1"/>
          </p:cNvPicPr>
          <p:nvPr/>
        </p:nvPicPr>
        <p:blipFill>
          <a:blip r:embed="rId4">
            <a:clrChange>
              <a:clrFrom>
                <a:srgbClr val="FEFEFE"/>
              </a:clrFrom>
              <a:clrTo>
                <a:srgbClr val="FEFEFE">
                  <a:alpha val="0"/>
                </a:srgbClr>
              </a:clrTo>
            </a:clrChange>
          </a:blip>
          <a:stretch>
            <a:fillRect/>
          </a:stretch>
        </p:blipFill>
        <p:spPr>
          <a:xfrm>
            <a:off x="8802977" y="3872636"/>
            <a:ext cx="2875910" cy="2601196"/>
          </a:xfrm>
          <a:prstGeom prst="rect">
            <a:avLst/>
          </a:prstGeom>
        </p:spPr>
      </p:pic>
    </p:spTree>
    <p:extLst>
      <p:ext uri="{BB962C8B-B14F-4D97-AF65-F5344CB8AC3E}">
        <p14:creationId xmlns:p14="http://schemas.microsoft.com/office/powerpoint/2010/main" val="136969548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wipe(up)">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up)">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2">
                                            <p:txEl>
                                              <p:pRg st="0" end="0"/>
                                            </p:txEl>
                                          </p:spTgt>
                                        </p:tgtEl>
                                        <p:attrNameLst>
                                          <p:attrName>style.visibility</p:attrName>
                                        </p:attrNameLst>
                                      </p:cBhvr>
                                      <p:to>
                                        <p:strVal val="visible"/>
                                      </p:to>
                                    </p:set>
                                    <p:animEffect transition="in" filter="wipe(up)">
                                      <p:cBhvr>
                                        <p:cTn id="17" dur="500"/>
                                        <p:tgtEl>
                                          <p:spTgt spid="1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xEl>
                                              <p:pRg st="1" end="1"/>
                                            </p:txEl>
                                          </p:spTgt>
                                        </p:tgtEl>
                                        <p:attrNameLst>
                                          <p:attrName>style.visibility</p:attrName>
                                        </p:attrNameLst>
                                      </p:cBhvr>
                                      <p:to>
                                        <p:strVal val="visible"/>
                                      </p:to>
                                    </p:set>
                                    <p:animEffect transition="in" filter="wipe(up)">
                                      <p:cBhvr>
                                        <p:cTn id="22" dur="500"/>
                                        <p:tgtEl>
                                          <p:spTgt spid="12">
                                            <p:txEl>
                                              <p:pRg st="1" end="1"/>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4"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wipe(down)">
                                      <p:cBhvr>
                                        <p:cTn id="27" dur="5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nodeType="clickEffect">
                                  <p:stCondLst>
                                    <p:cond delay="0"/>
                                  </p:stCondLst>
                                  <p:childTnLst>
                                    <p:set>
                                      <p:cBhvr>
                                        <p:cTn id="31" dur="1" fill="hold">
                                          <p:stCondLst>
                                            <p:cond delay="0"/>
                                          </p:stCondLst>
                                        </p:cTn>
                                        <p:tgtEl>
                                          <p:spTgt spid="12">
                                            <p:txEl>
                                              <p:pRg st="2" end="2"/>
                                            </p:txEl>
                                          </p:spTgt>
                                        </p:tgtEl>
                                        <p:attrNameLst>
                                          <p:attrName>style.visibility</p:attrName>
                                        </p:attrNameLst>
                                      </p:cBhvr>
                                      <p:to>
                                        <p:strVal val="visible"/>
                                      </p:to>
                                    </p:set>
                                    <p:animEffect transition="in" filter="wipe(up)">
                                      <p:cBhvr>
                                        <p:cTn id="32" dur="500"/>
                                        <p:tgtEl>
                                          <p:spTgt spid="12">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12"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662</TotalTime>
  <Words>1139</Words>
  <Application>Microsoft Office PowerPoint</Application>
  <PresentationFormat>Widescreen</PresentationFormat>
  <Paragraphs>102</Paragraphs>
  <Slides>10</Slides>
  <Notes>0</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10</vt:i4>
      </vt:variant>
    </vt:vector>
  </HeadingPairs>
  <TitlesOfParts>
    <vt:vector size="25" baseType="lpstr">
      <vt:lpstr>HGPSoeiKakugothicUB</vt:lpstr>
      <vt:lpstr>Yu Gothic</vt:lpstr>
      <vt:lpstr>Aarial</vt:lpstr>
      <vt:lpstr>Arial</vt:lpstr>
      <vt:lpstr>Baumans</vt:lpstr>
      <vt:lpstr>Calibri</vt:lpstr>
      <vt:lpstr>Calibri Light</vt:lpstr>
      <vt:lpstr>Cambria Math</vt:lpstr>
      <vt:lpstr>Chu Van An</vt:lpstr>
      <vt:lpstr>Georgia Pro Cond Black</vt:lpstr>
      <vt:lpstr>Segoe UI Symbol</vt:lpstr>
      <vt:lpstr>Symbol</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Duong Hung</dc:creator>
  <cp:lastModifiedBy>Admin</cp:lastModifiedBy>
  <cp:revision>154</cp:revision>
  <cp:lastPrinted>2023-04-28T05:43:14Z</cp:lastPrinted>
  <dcterms:created xsi:type="dcterms:W3CDTF">2023-03-24T14:43:27Z</dcterms:created>
  <dcterms:modified xsi:type="dcterms:W3CDTF">2023-08-11T02:27:06Z</dcterms:modified>
</cp:coreProperties>
</file>