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5" r:id="rId3"/>
    <p:sldId id="301" r:id="rId4"/>
    <p:sldId id="303" r:id="rId5"/>
    <p:sldId id="302" r:id="rId6"/>
    <p:sldId id="269" r:id="rId7"/>
    <p:sldId id="287" r:id="rId8"/>
    <p:sldId id="280" r:id="rId9"/>
    <p:sldId id="289" r:id="rId10"/>
    <p:sldId id="272" r:id="rId11"/>
    <p:sldId id="281" r:id="rId12"/>
    <p:sldId id="282" r:id="rId13"/>
    <p:sldId id="275" r:id="rId14"/>
    <p:sldId id="283" r:id="rId15"/>
    <p:sldId id="304" r:id="rId16"/>
    <p:sldId id="284" r:id="rId17"/>
    <p:sldId id="290" r:id="rId18"/>
    <p:sldId id="291" r:id="rId19"/>
    <p:sldId id="305" r:id="rId20"/>
    <p:sldId id="306" r:id="rId21"/>
    <p:sldId id="294" r:id="rId22"/>
    <p:sldId id="295" r:id="rId23"/>
    <p:sldId id="299"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CC0099"/>
    <a:srgbClr val="000099"/>
    <a:srgbClr val="CC00CC"/>
    <a:srgbClr val="800080"/>
    <a:srgbClr val="FCFFEB"/>
    <a:srgbClr val="0000FF"/>
    <a:srgbClr val="3333FF"/>
    <a:srgbClr val="CCECFF"/>
    <a:srgbClr val="DFFE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309" autoAdjust="0"/>
    <p:restoredTop sz="94660"/>
  </p:normalViewPr>
  <p:slideViewPr>
    <p:cSldViewPr snapToGrid="0">
      <p:cViewPr varScale="1">
        <p:scale>
          <a:sx n="58" d="100"/>
          <a:sy n="58" d="100"/>
        </p:scale>
        <p:origin x="138"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7/17/2023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7/17/2023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719CC-8A80-4C58-9A09-9E734CA1AA2D}" type="slidenum">
              <a:rPr lang="en-US" smtClean="0"/>
              <a:t>‹#›</a:t>
            </a:fld>
            <a:endParaRPr lang="en-US"/>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3.%20BAI%20TAP%20REN%20LUYEN%20THEO%20SGK.pptx" TargetMode="External"/><Relationship Id="rId2" Type="http://schemas.openxmlformats.org/officeDocument/2006/relationships/hyperlink" Target="2.%20PHAN%20DANG%20TOAN%20CO%20BAN%20THEO%20SGK.pptx" TargetMode="External"/><Relationship Id="rId1" Type="http://schemas.openxmlformats.org/officeDocument/2006/relationships/slideLayout" Target="../slideLayouts/slideLayout12.xml"/><Relationship Id="rId4" Type="http://schemas.openxmlformats.org/officeDocument/2006/relationships/hyperlink" Target="4.%20BAI%20TAP%20MO%20RONG,%20UNG%20DUNG%20THUC%20TE.pptx"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8.sv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90.png"/><Relationship Id="rId1" Type="http://schemas.openxmlformats.org/officeDocument/2006/relationships/slideLayout" Target="../slideLayouts/slideLayout12.xml"/><Relationship Id="rId4" Type="http://schemas.openxmlformats.org/officeDocument/2006/relationships/image" Target="../media/image400.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6.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8.png"/><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87384" y="209921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03568" y="3911758"/>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AE3BA33-FCB9-48F8-92F2-102878D1547E}"/>
              </a:ext>
            </a:extLst>
          </p:cNvPr>
          <p:cNvGrpSpPr/>
          <p:nvPr/>
        </p:nvGrpSpPr>
        <p:grpSpPr>
          <a:xfrm>
            <a:off x="1189634" y="311259"/>
            <a:ext cx="10520090" cy="1161949"/>
            <a:chOff x="633430" y="193012"/>
            <a:chExt cx="10520090" cy="1237596"/>
          </a:xfrm>
        </p:grpSpPr>
        <p:sp>
          <p:nvSpPr>
            <p:cNvPr id="90" name="TextBox 89">
              <a:extLst>
                <a:ext uri="{FF2B5EF4-FFF2-40B4-BE49-F238E27FC236}">
                  <a16:creationId xmlns:a16="http://schemas.microsoft.com/office/drawing/2014/main" id="{2B53AA17-8B42-48DD-B71C-D6AC7B905F63}"/>
                </a:ext>
              </a:extLst>
            </p:cNvPr>
            <p:cNvSpPr txBox="1"/>
            <p:nvPr/>
          </p:nvSpPr>
          <p:spPr>
            <a:xfrm>
              <a:off x="3170409" y="545510"/>
              <a:ext cx="7983111" cy="885098"/>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5</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HÌNH LĂNG TRỤ VÀ HÌNH HỘP</a:t>
              </a:r>
              <a:endParaRPr lang="en-US"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ct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nvGrpSpPr>
            <p:cNvPr id="21" name="Group 20">
              <a:extLst>
                <a:ext uri="{FF2B5EF4-FFF2-40B4-BE49-F238E27FC236}">
                  <a16:creationId xmlns:a16="http://schemas.microsoft.com/office/drawing/2014/main" id="{65C2EBB6-D98F-471E-B0D7-FB1B3E144830}"/>
                </a:ext>
              </a:extLst>
            </p:cNvPr>
            <p:cNvGrpSpPr/>
            <p:nvPr/>
          </p:nvGrpSpPr>
          <p:grpSpPr>
            <a:xfrm>
              <a:off x="633430" y="193012"/>
              <a:ext cx="10052616" cy="1072853"/>
              <a:chOff x="633430" y="193012"/>
              <a:chExt cx="10052616" cy="1072853"/>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67123" y="193012"/>
                <a:ext cx="10018923" cy="1072853"/>
                <a:chOff x="2366495" y="4969977"/>
                <a:chExt cx="8562194" cy="1120362"/>
              </a:xfrm>
            </p:grpSpPr>
            <p:sp>
              <p:nvSpPr>
                <p:cNvPr id="77" name="Freeform: Shape 76">
                  <a:extLst>
                    <a:ext uri="{FF2B5EF4-FFF2-40B4-BE49-F238E27FC236}">
                      <a16:creationId xmlns:a16="http://schemas.microsoft.com/office/drawing/2014/main" id="{FBFE03CB-71EF-4379-B2F5-587AEBB41B10}"/>
                    </a:ext>
                  </a:extLst>
                </p:cNvPr>
                <p:cNvSpPr/>
                <p:nvPr/>
              </p:nvSpPr>
              <p:spPr>
                <a:xfrm>
                  <a:off x="2366495" y="4969977"/>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62998" y="4969977"/>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687050" y="4969977"/>
                  <a:ext cx="8241638" cy="1023161"/>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542818" y="21075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633430" y="259892"/>
                <a:ext cx="2448929" cy="491721"/>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GIẢI TÍCH</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91" name="TextBox 90">
                <a:extLst>
                  <a:ext uri="{FF2B5EF4-FFF2-40B4-BE49-F238E27FC236}">
                    <a16:creationId xmlns:a16="http://schemas.microsoft.com/office/drawing/2014/main" id="{E220F5A5-8EA8-439D-ABDC-CF5CFB9E47A3}"/>
                  </a:ext>
                </a:extLst>
              </p:cNvPr>
              <p:cNvSpPr txBox="1"/>
              <p:nvPr/>
            </p:nvSpPr>
            <p:spPr>
              <a:xfrm>
                <a:off x="757175" y="670277"/>
                <a:ext cx="2448929" cy="491721"/>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❹</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421956"/>
            <a:ext cx="11694695" cy="4671014"/>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36398" y="2842790"/>
            <a:ext cx="1890215" cy="2308324"/>
          </a:xfrm>
          <a:prstGeom prst="rect">
            <a:avLst/>
          </a:prstGeom>
          <a:noFill/>
        </p:spPr>
        <p:txBody>
          <a:bodyPr wrap="square">
            <a:spAutoFit/>
          </a:bodyPr>
          <a:lstStyle/>
          <a:p>
            <a:pPr algn="ctr"/>
            <a:r>
              <a:rPr lang="en-US" sz="3600" b="1" dirty="0">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dirty="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28886" y="2577686"/>
            <a:ext cx="3462540"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Tóm tắt lý thuyết</a:t>
            </a:r>
          </a:p>
        </p:txBody>
      </p:sp>
      <p:sp>
        <p:nvSpPr>
          <p:cNvPr id="101" name="TextBox 100">
            <a:hlinkClick r:id="rId2" action="ppaction://hlinkpres?slideindex=1&amp;slidetitle="/>
            <a:extLst>
              <a:ext uri="{FF2B5EF4-FFF2-40B4-BE49-F238E27FC236}">
                <a16:creationId xmlns:a16="http://schemas.microsoft.com/office/drawing/2014/main" id="{5436DB23-27CB-445D-A8AA-6B7333C69FF9}"/>
              </a:ext>
            </a:extLst>
          </p:cNvPr>
          <p:cNvSpPr txBox="1"/>
          <p:nvPr/>
        </p:nvSpPr>
        <p:spPr>
          <a:xfrm>
            <a:off x="4092392" y="3251891"/>
            <a:ext cx="4146733" cy="461665"/>
          </a:xfrm>
          <a:prstGeom prst="rect">
            <a:avLst/>
          </a:prstGeom>
          <a:noFill/>
        </p:spPr>
        <p:txBody>
          <a:bodyPr wrap="square">
            <a:spAutoFit/>
          </a:bodyPr>
          <a:lstStyle/>
          <a:p>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dạng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toán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cơ</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bản</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102" name="TextBox 101">
            <a:hlinkClick r:id="rId3" action="ppaction://hlinkpres?slideindex=1&amp;slidetitle="/>
            <a:extLst>
              <a:ext uri="{FF2B5EF4-FFF2-40B4-BE49-F238E27FC236}">
                <a16:creationId xmlns:a16="http://schemas.microsoft.com/office/drawing/2014/main" id="{9D766C08-A58A-4E98-AA95-509CE8DB0003}"/>
              </a:ext>
            </a:extLst>
          </p:cNvPr>
          <p:cNvSpPr txBox="1"/>
          <p:nvPr/>
        </p:nvSpPr>
        <p:spPr>
          <a:xfrm>
            <a:off x="4086666" y="3915943"/>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hlinkClick r:id="rId4" action="ppaction://hlinkpres?slideindex=1&amp;slidetitle="/>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4196" y="3766406"/>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3</a:t>
            </a:r>
            <a:r>
              <a:rPr lang="vi-VN" sz="3200" b="1" dirty="0">
                <a:solidFill>
                  <a:srgbClr val="000099"/>
                </a:solidFill>
                <a:ea typeface="Calibri" panose="020F0502020204030204" pitchFamily="34" charset="0"/>
                <a:cs typeface="Times New Roman" panose="02020603050405020304" pitchFamily="18" charset="0"/>
              </a:rPr>
              <a:t> : Độ dài của một cung tròn</a:t>
            </a: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55222" y="1727089"/>
                <a:ext cx="10770414"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r>
                  <a:rPr lang="en-US" dirty="0">
                    <a:latin typeface="Aarial"/>
                  </a:rPr>
                  <a:t>Cung </a:t>
                </a:r>
                <a:r>
                  <a:rPr lang="en-US" dirty="0" err="1">
                    <a:latin typeface="Aarial"/>
                  </a:rPr>
                  <a:t>có</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14:m>
                  <m:oMath xmlns:m="http://schemas.openxmlformats.org/officeDocument/2006/math">
                    <m:r>
                      <a:rPr lang="en-US" i="1">
                        <a:latin typeface="Cambria Math" panose="02040503050406030204" pitchFamily="18" charset="0"/>
                      </a:rPr>
                      <m:t>𝛼</m:t>
                    </m:r>
                    <m:r>
                      <m:rPr>
                        <m:nor/>
                      </m:rPr>
                      <a:rPr lang="en-US">
                        <a:latin typeface="Aarial"/>
                      </a:rPr>
                      <m:t> </m:t>
                    </m:r>
                    <m:r>
                      <m:rPr>
                        <m:nor/>
                      </m:rPr>
                      <a:rPr lang="en-US">
                        <a:latin typeface="Aarial"/>
                      </a:rPr>
                      <m:t>rad</m:t>
                    </m:r>
                  </m:oMath>
                </a14:m>
                <a:r>
                  <a:rPr lang="en-US" dirty="0">
                    <a:latin typeface="Aarial"/>
                  </a:rPr>
                  <a:t> </a:t>
                </a:r>
                <a:r>
                  <a:rPr lang="en-US" dirty="0" err="1">
                    <a:latin typeface="Aarial"/>
                  </a:rPr>
                  <a:t>của</a:t>
                </a:r>
                <a:r>
                  <a:rPr lang="en-US" dirty="0">
                    <a:latin typeface="Aarial"/>
                  </a:rPr>
                  <a:t> </a:t>
                </a:r>
                <a:r>
                  <a:rPr lang="en-US" dirty="0" err="1">
                    <a:latin typeface="Aarial"/>
                  </a:rPr>
                  <a:t>đường</a:t>
                </a:r>
                <a:r>
                  <a:rPr lang="en-US" dirty="0">
                    <a:latin typeface="Aarial"/>
                  </a:rPr>
                  <a:t> </a:t>
                </a:r>
                <a:r>
                  <a:rPr lang="en-US" dirty="0" err="1">
                    <a:latin typeface="Aarial"/>
                  </a:rPr>
                  <a:t>tròn</a:t>
                </a:r>
                <a:r>
                  <a:rPr lang="en-US" dirty="0">
                    <a:latin typeface="Aarial"/>
                  </a:rPr>
                  <a:t> </a:t>
                </a:r>
                <a:r>
                  <a:rPr lang="en-US" dirty="0" err="1">
                    <a:latin typeface="Aarial"/>
                  </a:rPr>
                  <a:t>bán</a:t>
                </a:r>
                <a:r>
                  <a:rPr lang="en-US" dirty="0">
                    <a:latin typeface="Aarial"/>
                  </a:rPr>
                  <a:t> </a:t>
                </a:r>
                <a:r>
                  <a:rPr lang="en-US" dirty="0" err="1">
                    <a:latin typeface="Aarial"/>
                  </a:rPr>
                  <a:t>kính</a:t>
                </a:r>
                <a:r>
                  <a:rPr lang="en-US" dirty="0">
                    <a:latin typeface="Aarial"/>
                  </a:rPr>
                  <a:t> </a:t>
                </a:r>
                <a14:m>
                  <m:oMath xmlns:m="http://schemas.openxmlformats.org/officeDocument/2006/math">
                    <m:r>
                      <a:rPr lang="en-US" i="1">
                        <a:latin typeface="Cambria Math" panose="02040503050406030204" pitchFamily="18" charset="0"/>
                      </a:rPr>
                      <m:t>𝑅</m:t>
                    </m:r>
                  </m:oMath>
                </a14:m>
                <a:r>
                  <a:rPr lang="en-US" dirty="0">
                    <a:latin typeface="Aarial"/>
                  </a:rPr>
                  <a:t> </a:t>
                </a:r>
                <a:r>
                  <a:rPr lang="en-US" dirty="0" err="1">
                    <a:latin typeface="Aarial"/>
                  </a:rPr>
                  <a:t>có</a:t>
                </a:r>
                <a:r>
                  <a:rPr lang="en-US" dirty="0">
                    <a:latin typeface="Aarial"/>
                  </a:rPr>
                  <a:t> </a:t>
                </a:r>
                <a:r>
                  <a:rPr lang="en-US" dirty="0" err="1">
                    <a:latin typeface="Aarial"/>
                  </a:rPr>
                  <a:t>độ</a:t>
                </a:r>
                <a:r>
                  <a:rPr lang="en-US" dirty="0">
                    <a:latin typeface="Aarial"/>
                  </a:rPr>
                  <a:t> </a:t>
                </a:r>
                <a:r>
                  <a:rPr lang="en-US" dirty="0" err="1">
                    <a:latin typeface="Aarial"/>
                  </a:rPr>
                  <a:t>dài</a:t>
                </a:r>
                <a:r>
                  <a:rPr lang="en-US" dirty="0">
                    <a:latin typeface="Aarial"/>
                  </a:rPr>
                  <a:t> </a:t>
                </a:r>
                <a:r>
                  <a:rPr lang="en-US" dirty="0" err="1">
                    <a:latin typeface="Aarial"/>
                  </a:rPr>
                  <a:t>là</a:t>
                </a:r>
                <a:r>
                  <a:rPr lang="en-US" dirty="0">
                    <a:latin typeface="Aarial"/>
                  </a:rPr>
                  <a:t> </a:t>
                </a:r>
                <a14:m>
                  <m:oMath xmlns:m="http://schemas.openxmlformats.org/officeDocument/2006/math">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𝑅</m:t>
                    </m:r>
                    <m:r>
                      <a:rPr lang="en-US" i="1">
                        <a:latin typeface="Cambria Math" panose="02040503050406030204" pitchFamily="18" charset="0"/>
                      </a:rPr>
                      <m:t>.</m:t>
                    </m:r>
                    <m:r>
                      <a:rPr lang="en-US" i="1">
                        <a:latin typeface="Cambria Math" panose="02040503050406030204" pitchFamily="18" charset="0"/>
                      </a:rPr>
                      <m:t>𝛼</m:t>
                    </m:r>
                  </m:oMath>
                </a14:m>
                <a:endParaRPr lang="en-US" dirty="0">
                  <a:latin typeface="Aarial"/>
                </a:endParaRP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55222" y="1727089"/>
                <a:ext cx="10770414" cy="3935637"/>
              </a:xfrm>
              <a:prstGeom prst="rect">
                <a:avLst/>
              </a:prstGeom>
              <a:blipFill>
                <a:blip r:embed="rId3"/>
                <a:stretch>
                  <a:fillRect l="-1302" t="-2167"/>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6737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14911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en-US" dirty="0" err="1">
                <a:solidFill>
                  <a:srgbClr val="800080"/>
                </a:solidFill>
                <a:latin typeface="Aarial"/>
                <a:ea typeface="Calibri" panose="020F0502020204030204" pitchFamily="34" charset="0"/>
              </a:rPr>
              <a:t>Một</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cung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lượng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giác</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trên</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đường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tròn</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định</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hướng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có</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độ</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dài</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bằng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một</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nửa</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bán</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kính</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Số</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đo</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theo</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rađian</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của</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cung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đó</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bằng</a:t>
            </a:r>
            <a:r>
              <a:rPr lang="en-US" dirty="0">
                <a:solidFill>
                  <a:srgbClr val="800080"/>
                </a:solidFill>
                <a:latin typeface="Aarial"/>
                <a:ea typeface="Calibri" panose="020F0502020204030204" pitchFamily="34" charset="0"/>
              </a:rPr>
              <a:t>?</a:t>
            </a:r>
            <a:r>
              <a:rPr lang="fr-FR" dirty="0">
                <a:solidFill>
                  <a:srgbClr val="800080"/>
                </a:solidFill>
                <a:latin typeface="Aarial"/>
                <a:ea typeface="Times New Roman" panose="02020603050405020304" pitchFamily="18" charset="0"/>
              </a:rPr>
              <a:t>	</a:t>
            </a:r>
            <a:endParaRPr lang="en-US" sz="2800" dirty="0">
              <a:solidFill>
                <a:srgbClr val="800080"/>
              </a:solidFill>
              <a:latin typeface="Aarial"/>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800080"/>
                </a:solidFill>
                <a:ea typeface="Times New Roman" panose="02020603050405020304" pitchFamily="18" charset="0"/>
              </a:rPr>
              <a:t>	</a:t>
            </a:r>
            <a:endParaRPr lang="en-US" sz="2800" dirty="0">
              <a:solidFill>
                <a:srgbClr val="800080"/>
              </a:solidFill>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3"/>
                <a:ext cx="11838471" cy="3716497"/>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r>
                  <a:rPr lang="en-US" dirty="0">
                    <a:latin typeface="Aarial"/>
                  </a:rPr>
                  <a:t>Gọi </a:t>
                </a:r>
                <a14:m>
                  <m:oMath xmlns:m="http://schemas.openxmlformats.org/officeDocument/2006/math">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𝑅</m:t>
                    </m:r>
                  </m:oMath>
                </a14:m>
                <a:r>
                  <a:rPr lang="en-US" dirty="0">
                    <a:latin typeface="Aarial"/>
                  </a:rPr>
                  <a:t> </a:t>
                </a:r>
                <a:r>
                  <a:rPr lang="en-US" dirty="0" err="1">
                    <a:latin typeface="Aarial"/>
                  </a:rPr>
                  <a:t>lần</a:t>
                </a:r>
                <a:r>
                  <a:rPr lang="en-US" dirty="0">
                    <a:latin typeface="Aarial"/>
                  </a:rPr>
                  <a:t> </a:t>
                </a:r>
                <a:r>
                  <a:rPr lang="en-US" dirty="0" err="1">
                    <a:latin typeface="Aarial"/>
                  </a:rPr>
                  <a:t>lượt</a:t>
                </a:r>
                <a:r>
                  <a:rPr lang="en-US" dirty="0">
                    <a:latin typeface="Aarial"/>
                  </a:rPr>
                  <a:t> </a:t>
                </a:r>
                <a:r>
                  <a:rPr lang="en-US" dirty="0" err="1">
                    <a:latin typeface="Aarial"/>
                  </a:rPr>
                  <a:t>là</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cung</a:t>
                </a:r>
                <a:r>
                  <a:rPr lang="en-US" dirty="0">
                    <a:latin typeface="Aarial"/>
                  </a:rPr>
                  <a:t>, </a:t>
                </a:r>
                <a:r>
                  <a:rPr lang="en-US" dirty="0" err="1">
                    <a:latin typeface="Aarial"/>
                  </a:rPr>
                  <a:t>độ</a:t>
                </a:r>
                <a:r>
                  <a:rPr lang="en-US" dirty="0">
                    <a:latin typeface="Aarial"/>
                  </a:rPr>
                  <a:t> </a:t>
                </a:r>
                <a:r>
                  <a:rPr lang="en-US" dirty="0" err="1">
                    <a:latin typeface="Aarial"/>
                  </a:rPr>
                  <a:t>dài</a:t>
                </a:r>
                <a:r>
                  <a:rPr lang="en-US" dirty="0">
                    <a:latin typeface="Aarial"/>
                  </a:rPr>
                  <a:t> </a:t>
                </a:r>
                <a:r>
                  <a:rPr lang="en-US" dirty="0" err="1">
                    <a:latin typeface="Aarial"/>
                  </a:rPr>
                  <a:t>cung</a:t>
                </a:r>
                <a:r>
                  <a:rPr lang="en-US" dirty="0">
                    <a:latin typeface="Aarial"/>
                  </a:rPr>
                  <a:t> </a:t>
                </a:r>
                <a:r>
                  <a:rPr lang="en-US" dirty="0" err="1">
                    <a:latin typeface="Aarial"/>
                  </a:rPr>
                  <a:t>và</a:t>
                </a:r>
                <a:r>
                  <a:rPr lang="en-US" dirty="0">
                    <a:latin typeface="Aarial"/>
                  </a:rPr>
                  <a:t> </a:t>
                </a:r>
                <a:r>
                  <a:rPr lang="en-US" dirty="0" err="1">
                    <a:latin typeface="Aarial"/>
                  </a:rPr>
                  <a:t>bán</a:t>
                </a:r>
                <a:r>
                  <a:rPr lang="en-US" dirty="0">
                    <a:latin typeface="Aarial"/>
                  </a:rPr>
                  <a:t> </a:t>
                </a:r>
                <a:r>
                  <a:rPr lang="en-US" dirty="0" err="1">
                    <a:latin typeface="Aarial"/>
                  </a:rPr>
                  <a:t>kính</a:t>
                </a:r>
                <a:r>
                  <a:rPr lang="en-US" dirty="0">
                    <a:latin typeface="Aarial"/>
                  </a:rPr>
                  <a:t> </a:t>
                </a:r>
                <a:r>
                  <a:rPr lang="en-US" dirty="0" err="1">
                    <a:latin typeface="Aarial"/>
                  </a:rPr>
                  <a:t>của</a:t>
                </a:r>
                <a:r>
                  <a:rPr lang="en-US" dirty="0">
                    <a:latin typeface="Aarial"/>
                  </a:rPr>
                  <a:t> </a:t>
                </a:r>
                <a:r>
                  <a:rPr lang="en-US" dirty="0" err="1">
                    <a:latin typeface="Aarial"/>
                  </a:rPr>
                  <a:t>đường</a:t>
                </a:r>
                <a:r>
                  <a:rPr lang="en-US" dirty="0">
                    <a:latin typeface="Aarial"/>
                  </a:rPr>
                  <a:t> </a:t>
                </a:r>
                <a:r>
                  <a:rPr lang="en-US" dirty="0" err="1">
                    <a:latin typeface="Aarial"/>
                  </a:rPr>
                  <a:t>tròn</a:t>
                </a:r>
                <a:endParaRPr lang="en-US" dirty="0">
                  <a:latin typeface="Aarial"/>
                </a:endParaRPr>
              </a:p>
              <a:p>
                <a:r>
                  <a:rPr lang="en-US" dirty="0" err="1">
                    <a:latin typeface="Aarial"/>
                  </a:rPr>
                  <a:t>Vì</a:t>
                </a:r>
                <a:r>
                  <a:rPr lang="en-US" dirty="0">
                    <a:latin typeface="Aarial"/>
                  </a:rPr>
                  <a:t> </a:t>
                </a:r>
                <a:r>
                  <a:rPr lang="en-US" dirty="0" err="1">
                    <a:latin typeface="Aarial"/>
                  </a:rPr>
                  <a:t>độ</a:t>
                </a:r>
                <a:r>
                  <a:rPr lang="en-US" dirty="0">
                    <a:latin typeface="Aarial"/>
                  </a:rPr>
                  <a:t> </a:t>
                </a:r>
                <a:r>
                  <a:rPr lang="en-US" dirty="0" err="1">
                    <a:latin typeface="Aarial"/>
                  </a:rPr>
                  <a:t>dài</a:t>
                </a:r>
                <a:r>
                  <a:rPr lang="en-US" dirty="0">
                    <a:latin typeface="Aarial"/>
                  </a:rPr>
                  <a:t> </a:t>
                </a:r>
                <a:r>
                  <a:rPr lang="en-US" dirty="0" err="1">
                    <a:latin typeface="Aarial"/>
                  </a:rPr>
                  <a:t>bằng</a:t>
                </a:r>
                <a:r>
                  <a:rPr lang="en-US" dirty="0">
                    <a:latin typeface="Aarial"/>
                  </a:rPr>
                  <a:t> </a:t>
                </a:r>
                <a:r>
                  <a:rPr lang="en-US" dirty="0" err="1">
                    <a:latin typeface="Aarial"/>
                  </a:rPr>
                  <a:t>nửa</a:t>
                </a:r>
                <a:r>
                  <a:rPr lang="en-US" dirty="0">
                    <a:latin typeface="Aarial"/>
                  </a:rPr>
                  <a:t> </a:t>
                </a:r>
                <a:r>
                  <a:rPr lang="en-US" dirty="0" err="1">
                    <a:latin typeface="Aarial"/>
                  </a:rPr>
                  <a:t>bán</a:t>
                </a:r>
                <a:r>
                  <a:rPr lang="en-US" dirty="0">
                    <a:latin typeface="Aarial"/>
                  </a:rPr>
                  <a:t> </a:t>
                </a:r>
                <a:r>
                  <a:rPr lang="en-US" dirty="0" err="1">
                    <a:latin typeface="Aarial"/>
                  </a:rPr>
                  <a:t>kính</a:t>
                </a:r>
                <a:r>
                  <a:rPr lang="en-US" dirty="0">
                    <a:latin typeface="Aarial"/>
                  </a:rPr>
                  <a:t> </a:t>
                </a:r>
                <a:r>
                  <a:rPr lang="en-US" dirty="0" err="1">
                    <a:latin typeface="Aarial"/>
                  </a:rPr>
                  <a:t>nên</a:t>
                </a:r>
                <a:r>
                  <a:rPr lang="en-US" dirty="0">
                    <a:latin typeface="Aarial"/>
                  </a:rPr>
                  <a:t> </a:t>
                </a:r>
                <a14:m>
                  <m:oMath xmlns:m="http://schemas.openxmlformats.org/officeDocument/2006/math">
                    <m:r>
                      <a:rPr lang="en-US" i="1">
                        <a:latin typeface="Cambria Math" panose="02040503050406030204" pitchFamily="18" charset="0"/>
                      </a:rPr>
                      <m:t>𝐼</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𝑅</m:t>
                    </m:r>
                  </m:oMath>
                </a14:m>
                <a:endParaRPr lang="en-US" dirty="0">
                  <a:latin typeface="Aarial"/>
                </a:endParaRPr>
              </a:p>
              <a:p>
                <a:r>
                  <a:rPr lang="en-US" dirty="0">
                    <a:latin typeface="Aarial"/>
                  </a:rPr>
                  <a:t>Ta </a:t>
                </a:r>
                <a:r>
                  <a:rPr lang="en-US" dirty="0" err="1">
                    <a:latin typeface="Aarial"/>
                  </a:rPr>
                  <a:t>có</a:t>
                </a:r>
                <a:r>
                  <a:rPr lang="en-US" dirty="0">
                    <a:latin typeface="Aarial"/>
                  </a:rPr>
                  <a:t> </a:t>
                </a:r>
                <a14:m>
                  <m:oMath xmlns:m="http://schemas.openxmlformats.org/officeDocument/2006/math">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𝑅</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𝐼</m:t>
                        </m:r>
                      </m:num>
                      <m:den>
                        <m:r>
                          <a:rPr lang="en-US" i="1">
                            <a:latin typeface="Cambria Math" panose="02040503050406030204" pitchFamily="18" charset="0"/>
                          </a:rPr>
                          <m:t>𝑅</m:t>
                        </m:r>
                      </m:den>
                    </m:f>
                    <m:r>
                      <a:rPr lang="en-US" i="1">
                        <a:latin typeface="Cambria Math" panose="02040503050406030204" pitchFamily="18" charset="0"/>
                      </a:rPr>
                      <m:t>=</m:t>
                    </m:r>
                    <m:f>
                      <m:fPr>
                        <m:ctrlPr>
                          <a:rPr lang="en-US" i="1">
                            <a:latin typeface="Cambria Math" panose="02040503050406030204" pitchFamily="18" charset="0"/>
                          </a:rPr>
                        </m:ctrlPr>
                      </m:fPr>
                      <m:num>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𝑅</m:t>
                        </m:r>
                      </m:num>
                      <m:den>
                        <m:r>
                          <a:rPr lang="en-US" i="1">
                            <a:latin typeface="Cambria Math" panose="02040503050406030204" pitchFamily="18" charset="0"/>
                          </a:rPr>
                          <m:t>𝑅</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d>
                      <m:dPr>
                        <m:ctrlPr>
                          <a:rPr lang="en-US" i="1">
                            <a:latin typeface="Cambria Math" panose="02040503050406030204" pitchFamily="18" charset="0"/>
                          </a:rPr>
                        </m:ctrlPr>
                      </m:dPr>
                      <m:e>
                        <m:r>
                          <m:rPr>
                            <m:nor/>
                          </m:rPr>
                          <a:rPr lang="en-US">
                            <a:latin typeface="Aarial"/>
                          </a:rPr>
                          <m:t>rad</m:t>
                        </m:r>
                      </m:e>
                    </m:d>
                  </m:oMath>
                </a14:m>
                <a:endParaRPr lang="en-US" dirty="0">
                  <a:latin typeface="Aarial"/>
                </a:endParaRP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3170683"/>
                <a:ext cx="11838471" cy="3716497"/>
              </a:xfrm>
              <a:prstGeom prst="rect">
                <a:avLst/>
              </a:prstGeom>
              <a:blipFill>
                <a:blip r:embed="rId3"/>
                <a:stretch>
                  <a:fillRect l="-1132" t="-2124" r="-154"/>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185833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up)">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wipe(up)">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wipe(up)">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wipe(up)">
                                      <p:cBhvr>
                                        <p:cTn id="3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14911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100"/>
                  </a:spcBef>
                  <a:spcAft>
                    <a:spcPts val="100"/>
                  </a:spcAft>
                  <a:buFont typeface="Wingdings" panose="05000000000000000000" pitchFamily="2" charset="2"/>
                  <a:buChar char="q"/>
                  <a:tabLst>
                    <a:tab pos="629920" algn="l"/>
                  </a:tabLst>
                </a:pPr>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 </a:t>
                </a:r>
                <a:r>
                  <a:rPr lang="en-US" dirty="0">
                    <a:solidFill>
                      <a:srgbClr val="800080"/>
                    </a:solidFill>
                    <a:latin typeface="Aarial"/>
                  </a:rPr>
                  <a:t>Một </a:t>
                </a:r>
                <a:r>
                  <a:rPr lang="en-US" dirty="0" err="1">
                    <a:solidFill>
                      <a:srgbClr val="800080"/>
                    </a:solidFill>
                    <a:latin typeface="Aarial"/>
                  </a:rPr>
                  <a:t>đường</a:t>
                </a:r>
                <a:r>
                  <a:rPr lang="en-US" dirty="0">
                    <a:solidFill>
                      <a:srgbClr val="800080"/>
                    </a:solidFill>
                    <a:latin typeface="Aarial"/>
                  </a:rPr>
                  <a:t> </a:t>
                </a:r>
                <a:r>
                  <a:rPr lang="en-US" dirty="0" err="1">
                    <a:solidFill>
                      <a:srgbClr val="800080"/>
                    </a:solidFill>
                    <a:latin typeface="Aarial"/>
                  </a:rPr>
                  <a:t>tròn</a:t>
                </a:r>
                <a:r>
                  <a:rPr lang="en-US" dirty="0">
                    <a:solidFill>
                      <a:srgbClr val="800080"/>
                    </a:solidFill>
                    <a:latin typeface="Aarial"/>
                  </a:rPr>
                  <a:t> </a:t>
                </a:r>
                <a:r>
                  <a:rPr lang="en-US" dirty="0" err="1">
                    <a:solidFill>
                      <a:srgbClr val="800080"/>
                    </a:solidFill>
                    <a:latin typeface="Aarial"/>
                  </a:rPr>
                  <a:t>có</a:t>
                </a:r>
                <a:r>
                  <a:rPr lang="en-US" dirty="0">
                    <a:solidFill>
                      <a:srgbClr val="800080"/>
                    </a:solidFill>
                    <a:latin typeface="Aarial"/>
                  </a:rPr>
                  <a:t> </a:t>
                </a:r>
                <a:r>
                  <a:rPr lang="en-US" dirty="0" err="1">
                    <a:solidFill>
                      <a:srgbClr val="800080"/>
                    </a:solidFill>
                    <a:latin typeface="Aarial"/>
                  </a:rPr>
                  <a:t>bán</a:t>
                </a:r>
                <a:r>
                  <a:rPr lang="en-US" dirty="0">
                    <a:solidFill>
                      <a:srgbClr val="800080"/>
                    </a:solidFill>
                    <a:latin typeface="Aarial"/>
                  </a:rPr>
                  <a:t> </a:t>
                </a:r>
                <a:r>
                  <a:rPr lang="en-US" dirty="0" err="1">
                    <a:solidFill>
                      <a:srgbClr val="800080"/>
                    </a:solidFill>
                    <a:latin typeface="Aarial"/>
                  </a:rPr>
                  <a:t>kính</a:t>
                </a:r>
                <a:r>
                  <a:rPr lang="en-US" dirty="0">
                    <a:solidFill>
                      <a:srgbClr val="800080"/>
                    </a:solidFill>
                    <a:latin typeface="Aarial"/>
                  </a:rPr>
                  <a:t> </a:t>
                </a:r>
                <a14:m>
                  <m:oMath xmlns:m="http://schemas.openxmlformats.org/officeDocument/2006/math">
                    <m:r>
                      <m:rPr>
                        <m:nor/>
                      </m:rPr>
                      <a:rPr lang="en-US">
                        <a:solidFill>
                          <a:srgbClr val="800080"/>
                        </a:solidFill>
                        <a:latin typeface="Aarial"/>
                      </a:rPr>
                      <m:t>30 </m:t>
                    </m:r>
                    <m:r>
                      <m:rPr>
                        <m:nor/>
                      </m:rPr>
                      <a:rPr lang="en-US">
                        <a:solidFill>
                          <a:srgbClr val="800080"/>
                        </a:solidFill>
                        <a:latin typeface="Aarial"/>
                      </a:rPr>
                      <m:t>cm</m:t>
                    </m:r>
                  </m:oMath>
                </a14:m>
                <a:r>
                  <a:rPr lang="en-US" dirty="0">
                    <a:solidFill>
                      <a:srgbClr val="800080"/>
                    </a:solidFill>
                    <a:latin typeface="Aarial"/>
                  </a:rPr>
                  <a:t>. </a:t>
                </a:r>
                <a:r>
                  <a:rPr lang="en-US" dirty="0" err="1">
                    <a:solidFill>
                      <a:srgbClr val="800080"/>
                    </a:solidFill>
                    <a:latin typeface="Aarial"/>
                  </a:rPr>
                  <a:t>Tìm</a:t>
                </a:r>
                <a:r>
                  <a:rPr lang="en-US" dirty="0">
                    <a:solidFill>
                      <a:srgbClr val="800080"/>
                    </a:solidFill>
                    <a:latin typeface="Aarial"/>
                  </a:rPr>
                  <a:t> </a:t>
                </a:r>
                <a:r>
                  <a:rPr lang="en-US" dirty="0" err="1">
                    <a:solidFill>
                      <a:srgbClr val="800080"/>
                    </a:solidFill>
                    <a:latin typeface="Aarial"/>
                  </a:rPr>
                  <a:t>độ</a:t>
                </a:r>
                <a:r>
                  <a:rPr lang="en-US" dirty="0">
                    <a:solidFill>
                      <a:srgbClr val="800080"/>
                    </a:solidFill>
                    <a:latin typeface="Aarial"/>
                  </a:rPr>
                  <a:t> </a:t>
                </a:r>
                <a:r>
                  <a:rPr lang="en-US" dirty="0" err="1">
                    <a:solidFill>
                      <a:srgbClr val="800080"/>
                    </a:solidFill>
                    <a:latin typeface="Aarial"/>
                  </a:rPr>
                  <a:t>dài</a:t>
                </a:r>
                <a:r>
                  <a:rPr lang="en-US" dirty="0">
                    <a:solidFill>
                      <a:srgbClr val="800080"/>
                    </a:solidFill>
                    <a:latin typeface="Aarial"/>
                  </a:rPr>
                  <a:t> </a:t>
                </a:r>
                <a:r>
                  <a:rPr lang="en-US" dirty="0" err="1">
                    <a:solidFill>
                      <a:srgbClr val="800080"/>
                    </a:solidFill>
                    <a:latin typeface="Aarial"/>
                  </a:rPr>
                  <a:t>của</a:t>
                </a:r>
                <a:r>
                  <a:rPr lang="en-US" dirty="0">
                    <a:solidFill>
                      <a:srgbClr val="800080"/>
                    </a:solidFill>
                    <a:latin typeface="Aarial"/>
                  </a:rPr>
                  <a:t> </a:t>
                </a:r>
                <a:r>
                  <a:rPr lang="en-US" dirty="0" err="1">
                    <a:solidFill>
                      <a:srgbClr val="800080"/>
                    </a:solidFill>
                    <a:latin typeface="Aarial"/>
                  </a:rPr>
                  <a:t>các</a:t>
                </a:r>
                <a:r>
                  <a:rPr lang="en-US" dirty="0">
                    <a:solidFill>
                      <a:srgbClr val="800080"/>
                    </a:solidFill>
                    <a:latin typeface="Aarial"/>
                  </a:rPr>
                  <a:t> </a:t>
                </a:r>
                <a:r>
                  <a:rPr lang="en-US" dirty="0" err="1">
                    <a:solidFill>
                      <a:srgbClr val="800080"/>
                    </a:solidFill>
                    <a:latin typeface="Aarial"/>
                  </a:rPr>
                  <a:t>cung</a:t>
                </a:r>
                <a:r>
                  <a:rPr lang="en-US" dirty="0">
                    <a:solidFill>
                      <a:srgbClr val="800080"/>
                    </a:solidFill>
                    <a:latin typeface="Aarial"/>
                  </a:rPr>
                  <a:t> </a:t>
                </a:r>
                <a:r>
                  <a:rPr lang="en-US" dirty="0" err="1">
                    <a:solidFill>
                      <a:srgbClr val="800080"/>
                    </a:solidFill>
                    <a:latin typeface="Aarial"/>
                  </a:rPr>
                  <a:t>trên</a:t>
                </a:r>
                <a:r>
                  <a:rPr lang="en-US" dirty="0">
                    <a:solidFill>
                      <a:srgbClr val="800080"/>
                    </a:solidFill>
                    <a:latin typeface="Aarial"/>
                  </a:rPr>
                  <a:t> </a:t>
                </a:r>
                <a:r>
                  <a:rPr lang="en-US" dirty="0" err="1">
                    <a:solidFill>
                      <a:srgbClr val="800080"/>
                    </a:solidFill>
                    <a:latin typeface="Aarial"/>
                  </a:rPr>
                  <a:t>đường</a:t>
                </a:r>
                <a:r>
                  <a:rPr lang="en-US" dirty="0">
                    <a:solidFill>
                      <a:srgbClr val="800080"/>
                    </a:solidFill>
                    <a:latin typeface="Aarial"/>
                  </a:rPr>
                  <a:t> </a:t>
                </a:r>
                <a:r>
                  <a:rPr lang="en-US" dirty="0" err="1">
                    <a:solidFill>
                      <a:srgbClr val="800080"/>
                    </a:solidFill>
                    <a:latin typeface="Aarial"/>
                  </a:rPr>
                  <a:t>tròn</a:t>
                </a:r>
                <a:r>
                  <a:rPr lang="en-US" dirty="0">
                    <a:solidFill>
                      <a:srgbClr val="800080"/>
                    </a:solidFill>
                    <a:latin typeface="Aarial"/>
                  </a:rPr>
                  <a:t> </a:t>
                </a:r>
                <a:r>
                  <a:rPr lang="en-US" dirty="0" err="1">
                    <a:solidFill>
                      <a:srgbClr val="800080"/>
                    </a:solidFill>
                    <a:latin typeface="Aarial"/>
                  </a:rPr>
                  <a:t>có</a:t>
                </a:r>
                <a:r>
                  <a:rPr lang="en-US" dirty="0">
                    <a:solidFill>
                      <a:srgbClr val="800080"/>
                    </a:solidFill>
                    <a:latin typeface="Aarial"/>
                  </a:rPr>
                  <a:t> </a:t>
                </a:r>
                <a:r>
                  <a:rPr lang="en-US" dirty="0" err="1">
                    <a:solidFill>
                      <a:srgbClr val="800080"/>
                    </a:solidFill>
                    <a:latin typeface="Aarial"/>
                  </a:rPr>
                  <a:t>số</a:t>
                </a:r>
                <a:r>
                  <a:rPr lang="en-US" dirty="0">
                    <a:solidFill>
                      <a:srgbClr val="800080"/>
                    </a:solidFill>
                    <a:latin typeface="Aarial"/>
                  </a:rPr>
                  <a:t> </a:t>
                </a:r>
                <a:r>
                  <a:rPr lang="en-US" dirty="0" err="1">
                    <a:solidFill>
                      <a:srgbClr val="800080"/>
                    </a:solidFill>
                    <a:latin typeface="Aarial"/>
                  </a:rPr>
                  <a:t>đo</a:t>
                </a:r>
                <a:r>
                  <a:rPr lang="en-US" dirty="0">
                    <a:solidFill>
                      <a:srgbClr val="800080"/>
                    </a:solidFill>
                    <a:latin typeface="Aarial"/>
                  </a:rPr>
                  <a:t> </a:t>
                </a:r>
                <a:r>
                  <a:rPr lang="en-US" dirty="0" err="1">
                    <a:solidFill>
                      <a:srgbClr val="800080"/>
                    </a:solidFill>
                    <a:latin typeface="Aarial"/>
                  </a:rPr>
                  <a:t>sau</a:t>
                </a:r>
                <a:r>
                  <a:rPr lang="en-US" dirty="0">
                    <a:solidFill>
                      <a:srgbClr val="800080"/>
                    </a:solidFill>
                    <a:latin typeface="Aarial"/>
                  </a:rPr>
                  <a:t> </a:t>
                </a:r>
                <a:r>
                  <a:rPr lang="en-US" dirty="0" err="1">
                    <a:solidFill>
                      <a:srgbClr val="800080"/>
                    </a:solidFill>
                    <a:latin typeface="Aarial"/>
                  </a:rPr>
                  <a:t>đây</a:t>
                </a:r>
                <a:r>
                  <a:rPr lang="en-US" dirty="0">
                    <a:solidFill>
                      <a:srgbClr val="800080"/>
                    </a:solidFill>
                    <a:latin typeface="Aarial"/>
                  </a:rPr>
                  <a:t>: </a:t>
                </a:r>
                <a14:m>
                  <m:oMath xmlns:m="http://schemas.openxmlformats.org/officeDocument/2006/math">
                    <m:f>
                      <m:fPr>
                        <m:ctrlPr>
                          <a:rPr lang="en-US" i="1">
                            <a:solidFill>
                              <a:srgbClr val="800080"/>
                            </a:solidFill>
                            <a:latin typeface="Cambria Math" panose="02040503050406030204" pitchFamily="18" charset="0"/>
                          </a:rPr>
                        </m:ctrlPr>
                      </m:fPr>
                      <m:num>
                        <m:r>
                          <a:rPr lang="en-US" i="1">
                            <a:solidFill>
                              <a:srgbClr val="800080"/>
                            </a:solidFill>
                            <a:latin typeface="Cambria Math" panose="02040503050406030204" pitchFamily="18" charset="0"/>
                          </a:rPr>
                          <m:t>𝜋</m:t>
                        </m:r>
                      </m:num>
                      <m:den>
                        <m:r>
                          <a:rPr lang="en-US" i="1">
                            <a:solidFill>
                              <a:srgbClr val="800080"/>
                            </a:solidFill>
                            <a:latin typeface="Cambria Math" panose="02040503050406030204" pitchFamily="18" charset="0"/>
                          </a:rPr>
                          <m:t>15</m:t>
                        </m:r>
                      </m:den>
                    </m:f>
                    <m:r>
                      <m:rPr>
                        <m:nor/>
                      </m:rPr>
                      <a:rPr lang="en-US">
                        <a:solidFill>
                          <a:srgbClr val="800080"/>
                        </a:solidFill>
                        <a:latin typeface="Aarial"/>
                      </a:rPr>
                      <m:t> </m:t>
                    </m:r>
                    <m:r>
                      <m:rPr>
                        <m:nor/>
                      </m:rPr>
                      <a:rPr lang="en-US">
                        <a:solidFill>
                          <a:srgbClr val="800080"/>
                        </a:solidFill>
                        <a:latin typeface="Aarial"/>
                      </a:rPr>
                      <m:t>rad</m:t>
                    </m:r>
                    <m:r>
                      <a:rPr lang="en-US">
                        <a:solidFill>
                          <a:srgbClr val="800080"/>
                        </a:solidFill>
                        <a:latin typeface="Cambria Math" panose="02040503050406030204" pitchFamily="18" charset="0"/>
                      </a:rPr>
                      <m:t>;70°</m:t>
                    </m:r>
                  </m:oMath>
                </a14:m>
                <a:endParaRPr lang="en-US" sz="4400" dirty="0">
                  <a:solidFill>
                    <a:srgbClr val="800080"/>
                  </a:solidFill>
                  <a:latin typeface="Aarial"/>
                  <a:ea typeface="Calibri" panose="020F0502020204030204" pitchFamily="34" charset="0"/>
                </a:endParaRPr>
              </a:p>
              <a:p>
                <a:pPr marL="0" marR="0" indent="0">
                  <a:lnSpc>
                    <a:spcPct val="110000"/>
                  </a:lnSpc>
                  <a:spcBef>
                    <a:spcPts val="100"/>
                  </a:spcBef>
                  <a:spcAft>
                    <a:spcPts val="100"/>
                  </a:spcAft>
                  <a:buNone/>
                  <a:tabLst>
                    <a:tab pos="629920" algn="l"/>
                  </a:tabLst>
                </a:pPr>
                <a:endParaRPr lang="en-US" sz="2800" dirty="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dirty="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3"/>
                <a:ext cx="11813836" cy="1491174"/>
              </a:xfrm>
              <a:prstGeom prst="rect">
                <a:avLst/>
              </a:prstGeom>
              <a:blipFill>
                <a:blip r:embed="rId2"/>
                <a:stretch>
                  <a:fillRect l="-1082" t="-4453"/>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3"/>
                <a:ext cx="11838471" cy="3716497"/>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sz="2800" b="1" dirty="0">
                    <a:solidFill>
                      <a:srgbClr val="0000FF"/>
                    </a:solidFill>
                    <a:ea typeface="Times New Roman" panose="02020603050405020304" pitchFamily="18" charset="0"/>
                  </a:rPr>
                  <a:t> </a:t>
                </a:r>
                <a:r>
                  <a:rPr lang="en-US" sz="2800" b="1" dirty="0" err="1">
                    <a:solidFill>
                      <a:srgbClr val="0000FF"/>
                    </a:solidFill>
                    <a:ea typeface="Times New Roman" panose="02020603050405020304" pitchFamily="18" charset="0"/>
                  </a:rPr>
                  <a:t>Lời</a:t>
                </a:r>
                <a:r>
                  <a:rPr lang="en-US" sz="2800" b="1" dirty="0">
                    <a:solidFill>
                      <a:srgbClr val="0000FF"/>
                    </a:solidFill>
                    <a:ea typeface="Times New Roman" panose="02020603050405020304" pitchFamily="18" charset="0"/>
                  </a:rPr>
                  <a:t> </a:t>
                </a:r>
                <a:r>
                  <a:rPr lang="en-US" sz="2800" b="1" dirty="0" err="1">
                    <a:solidFill>
                      <a:srgbClr val="0000FF"/>
                    </a:solidFill>
                    <a:ea typeface="Times New Roman" panose="02020603050405020304" pitchFamily="18" charset="0"/>
                  </a:rPr>
                  <a:t>giải</a:t>
                </a:r>
                <a:r>
                  <a:rPr lang="en-US" sz="2800" b="1" dirty="0">
                    <a:solidFill>
                      <a:srgbClr val="1F3763"/>
                    </a:solidFill>
                    <a:ea typeface="Calibri" panose="020F0502020204030204" pitchFamily="34" charset="0"/>
                  </a:rPr>
                  <a:t>	</a:t>
                </a:r>
                <a:endParaRPr lang="en-US" sz="2800" b="1" dirty="0">
                  <a:solidFill>
                    <a:srgbClr val="1F3763"/>
                  </a:solidFill>
                  <a:latin typeface="Calibri Light" panose="020F0302020204030204" pitchFamily="34" charset="0"/>
                  <a:ea typeface="Times New Roman" panose="02020603050405020304" pitchFamily="18" charset="0"/>
                </a:endParaRPr>
              </a:p>
              <a:p>
                <a:pPr marL="0" marR="0">
                  <a:lnSpc>
                    <a:spcPct val="100000"/>
                  </a:lnSpc>
                  <a:spcBef>
                    <a:spcPts val="0"/>
                  </a:spcBef>
                  <a:spcAft>
                    <a:spcPts val="800"/>
                  </a:spcAft>
                </a:pPr>
                <a:r>
                  <a:rPr lang="en-US" sz="2800" dirty="0">
                    <a:latin typeface="Aarial"/>
                    <a:ea typeface="Calibri" panose="020F0502020204030204" pitchFamily="34" charset="0"/>
                  </a:rPr>
                  <a:t>Gọi </a:t>
                </a:r>
                <a14:m>
                  <m:oMath xmlns:m="http://schemas.openxmlformats.org/officeDocument/2006/math">
                    <m:r>
                      <a:rPr lang="en-US" sz="2800" i="1">
                        <a:latin typeface="Cambria Math" panose="02040503050406030204" pitchFamily="18" charset="0"/>
                        <a:ea typeface="Calibri" panose="020F0502020204030204" pitchFamily="34" charset="0"/>
                      </a:rPr>
                      <m:t>𝛼</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𝑙</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𝑅</m:t>
                    </m:r>
                  </m:oMath>
                </a14:m>
                <a:r>
                  <a:rPr lang="en-US" sz="2800" dirty="0">
                    <a:latin typeface="Aarial"/>
                    <a:ea typeface="Calibri" panose="020F0502020204030204" pitchFamily="34" charset="0"/>
                  </a:rPr>
                  <a:t> </a:t>
                </a:r>
                <a:r>
                  <a:rPr lang="en-US" sz="2800" dirty="0" err="1">
                    <a:latin typeface="Aarial"/>
                    <a:ea typeface="Calibri" panose="020F0502020204030204" pitchFamily="34" charset="0"/>
                  </a:rPr>
                  <a:t>lần</a:t>
                </a:r>
                <a:r>
                  <a:rPr lang="en-US" sz="2800" dirty="0">
                    <a:latin typeface="Aarial"/>
                    <a:ea typeface="Calibri" panose="020F0502020204030204" pitchFamily="34" charset="0"/>
                  </a:rPr>
                  <a:t> </a:t>
                </a:r>
                <a:r>
                  <a:rPr lang="en-US" sz="2800" dirty="0" err="1">
                    <a:latin typeface="Aarial"/>
                    <a:ea typeface="Calibri" panose="020F0502020204030204" pitchFamily="34" charset="0"/>
                  </a:rPr>
                  <a:t>lượt</a:t>
                </a:r>
                <a:r>
                  <a:rPr lang="en-US" sz="2800" dirty="0">
                    <a:latin typeface="Aarial"/>
                    <a:ea typeface="Calibri" panose="020F0502020204030204" pitchFamily="34" charset="0"/>
                  </a:rPr>
                  <a:t> </a:t>
                </a:r>
                <a:r>
                  <a:rPr lang="en-US" sz="2800" dirty="0" err="1">
                    <a:latin typeface="Aarial"/>
                    <a:ea typeface="Calibri" panose="020F0502020204030204" pitchFamily="34" charset="0"/>
                  </a:rPr>
                  <a:t>là</a:t>
                </a:r>
                <a:r>
                  <a:rPr lang="en-US" sz="2800" dirty="0">
                    <a:latin typeface="Aarial"/>
                    <a:ea typeface="Calibri" panose="020F0502020204030204" pitchFamily="34" charset="0"/>
                  </a:rPr>
                  <a:t> </a:t>
                </a:r>
                <a:r>
                  <a:rPr lang="en-US" sz="2800" dirty="0" err="1">
                    <a:latin typeface="Aarial"/>
                    <a:ea typeface="Calibri" panose="020F0502020204030204" pitchFamily="34" charset="0"/>
                  </a:rPr>
                  <a:t>số</a:t>
                </a:r>
                <a:r>
                  <a:rPr lang="en-US" sz="2800" dirty="0">
                    <a:latin typeface="Aarial"/>
                    <a:ea typeface="Calibri" panose="020F0502020204030204" pitchFamily="34" charset="0"/>
                  </a:rPr>
                  <a:t> </a:t>
                </a:r>
                <a:r>
                  <a:rPr lang="en-US" sz="2800" dirty="0" err="1">
                    <a:latin typeface="Aarial"/>
                    <a:ea typeface="Calibri" panose="020F0502020204030204" pitchFamily="34" charset="0"/>
                  </a:rPr>
                  <a:t>đo</a:t>
                </a:r>
                <a:r>
                  <a:rPr lang="en-US" sz="2800" dirty="0">
                    <a:latin typeface="Aarial"/>
                    <a:ea typeface="Calibri" panose="020F0502020204030204" pitchFamily="34" charset="0"/>
                  </a:rPr>
                  <a:t> </a:t>
                </a:r>
                <a:r>
                  <a:rPr lang="en-US" sz="2800" dirty="0" err="1">
                    <a:latin typeface="Aarial"/>
                    <a:ea typeface="Calibri" panose="020F0502020204030204" pitchFamily="34" charset="0"/>
                  </a:rPr>
                  <a:t>cung</a:t>
                </a:r>
                <a:r>
                  <a:rPr lang="en-US" sz="2800" dirty="0">
                    <a:latin typeface="Aarial"/>
                    <a:ea typeface="Calibri" panose="020F0502020204030204" pitchFamily="34" charset="0"/>
                  </a:rPr>
                  <a:t>, </a:t>
                </a:r>
                <a:r>
                  <a:rPr lang="en-US" sz="2800" dirty="0" err="1">
                    <a:latin typeface="Aarial"/>
                    <a:ea typeface="Calibri" panose="020F0502020204030204" pitchFamily="34" charset="0"/>
                  </a:rPr>
                  <a:t>độ</a:t>
                </a:r>
                <a:r>
                  <a:rPr lang="en-US" sz="2800" dirty="0">
                    <a:latin typeface="Aarial"/>
                    <a:ea typeface="Calibri" panose="020F0502020204030204" pitchFamily="34" charset="0"/>
                  </a:rPr>
                  <a:t> </a:t>
                </a:r>
                <a:r>
                  <a:rPr lang="en-US" sz="2800" dirty="0" err="1">
                    <a:latin typeface="Aarial"/>
                    <a:ea typeface="Calibri" panose="020F0502020204030204" pitchFamily="34" charset="0"/>
                  </a:rPr>
                  <a:t>dài</a:t>
                </a:r>
                <a:r>
                  <a:rPr lang="en-US" sz="2800" dirty="0">
                    <a:latin typeface="Aarial"/>
                    <a:ea typeface="Calibri" panose="020F0502020204030204" pitchFamily="34" charset="0"/>
                  </a:rPr>
                  <a:t> </a:t>
                </a:r>
                <a:r>
                  <a:rPr lang="en-US" sz="2800" dirty="0" err="1">
                    <a:latin typeface="Aarial"/>
                    <a:ea typeface="Calibri" panose="020F0502020204030204" pitchFamily="34" charset="0"/>
                  </a:rPr>
                  <a:t>cung</a:t>
                </a:r>
                <a:r>
                  <a:rPr lang="en-US" sz="2800" dirty="0">
                    <a:latin typeface="Aarial"/>
                    <a:ea typeface="Calibri" panose="020F0502020204030204" pitchFamily="34" charset="0"/>
                  </a:rPr>
                  <a:t> </a:t>
                </a:r>
                <a:r>
                  <a:rPr lang="en-US" sz="2800" dirty="0" err="1">
                    <a:latin typeface="Aarial"/>
                    <a:ea typeface="Calibri" panose="020F0502020204030204" pitchFamily="34" charset="0"/>
                  </a:rPr>
                  <a:t>và</a:t>
                </a:r>
                <a:r>
                  <a:rPr lang="en-US" sz="2800" dirty="0">
                    <a:latin typeface="Aarial"/>
                    <a:ea typeface="Calibri" panose="020F0502020204030204" pitchFamily="34" charset="0"/>
                  </a:rPr>
                  <a:t> </a:t>
                </a:r>
                <a:r>
                  <a:rPr lang="en-US" sz="2800" dirty="0" err="1">
                    <a:latin typeface="Aarial"/>
                    <a:ea typeface="Calibri" panose="020F0502020204030204" pitchFamily="34" charset="0"/>
                  </a:rPr>
                  <a:t>bán</a:t>
                </a:r>
                <a:r>
                  <a:rPr lang="en-US" sz="2800" dirty="0">
                    <a:latin typeface="Aarial"/>
                    <a:ea typeface="Calibri" panose="020F0502020204030204" pitchFamily="34" charset="0"/>
                  </a:rPr>
                  <a:t> </a:t>
                </a:r>
                <a:r>
                  <a:rPr lang="en-US" sz="2800" dirty="0" err="1">
                    <a:latin typeface="Aarial"/>
                    <a:ea typeface="Calibri" panose="020F0502020204030204" pitchFamily="34" charset="0"/>
                  </a:rPr>
                  <a:t>kính</a:t>
                </a:r>
                <a:r>
                  <a:rPr lang="en-US" sz="2800" dirty="0">
                    <a:latin typeface="Aarial"/>
                    <a:ea typeface="Calibri" panose="020F0502020204030204" pitchFamily="34" charset="0"/>
                  </a:rPr>
                  <a:t> </a:t>
                </a:r>
                <a:r>
                  <a:rPr lang="en-US" sz="2800" dirty="0" err="1">
                    <a:latin typeface="Aarial"/>
                    <a:ea typeface="Calibri" panose="020F0502020204030204" pitchFamily="34" charset="0"/>
                  </a:rPr>
                  <a:t>của</a:t>
                </a:r>
                <a:r>
                  <a:rPr lang="en-US" sz="2800" dirty="0">
                    <a:latin typeface="Aarial"/>
                    <a:ea typeface="Calibri" panose="020F0502020204030204" pitchFamily="34" charset="0"/>
                  </a:rPr>
                  <a:t> </a:t>
                </a:r>
                <a:r>
                  <a:rPr lang="en-US" sz="2800" dirty="0" err="1">
                    <a:latin typeface="Aarial"/>
                    <a:ea typeface="Calibri" panose="020F0502020204030204" pitchFamily="34" charset="0"/>
                  </a:rPr>
                  <a:t>đường</a:t>
                </a:r>
                <a:r>
                  <a:rPr lang="en-US" sz="2800" dirty="0">
                    <a:latin typeface="Aarial"/>
                    <a:ea typeface="Calibri" panose="020F0502020204030204" pitchFamily="34" charset="0"/>
                  </a:rPr>
                  <a:t> </a:t>
                </a:r>
                <a:r>
                  <a:rPr lang="en-US" sz="2800" dirty="0" err="1">
                    <a:latin typeface="Aarial"/>
                    <a:ea typeface="Calibri" panose="020F0502020204030204" pitchFamily="34" charset="0"/>
                  </a:rPr>
                  <a:t>tròn</a:t>
                </a:r>
                <a:r>
                  <a:rPr lang="en-US" sz="2800" dirty="0">
                    <a:latin typeface="Aarial"/>
                    <a:ea typeface="Calibri" panose="020F0502020204030204" pitchFamily="34" charset="0"/>
                  </a:rPr>
                  <a:t>. Khi </a:t>
                </a:r>
                <a:r>
                  <a:rPr lang="en-US" sz="2800" dirty="0" err="1">
                    <a:latin typeface="Aarial"/>
                    <a:ea typeface="Calibri" panose="020F0502020204030204" pitchFamily="34" charset="0"/>
                  </a:rPr>
                  <a:t>đó</a:t>
                </a:r>
                <a:r>
                  <a:rPr lang="en-US" sz="2800" dirty="0">
                    <a:latin typeface="Aarial"/>
                    <a:ea typeface="Calibri" panose="020F0502020204030204" pitchFamily="34" charset="0"/>
                  </a:rPr>
                  <a:t> </a:t>
                </a:r>
                <a14:m>
                  <m:oMath xmlns:m="http://schemas.openxmlformats.org/officeDocument/2006/math">
                    <m:r>
                      <a:rPr lang="en-US" sz="2800" i="1">
                        <a:latin typeface="Cambria Math" panose="02040503050406030204" pitchFamily="18" charset="0"/>
                        <a:ea typeface="Calibri" panose="020F0502020204030204" pitchFamily="34" charset="0"/>
                      </a:rPr>
                      <m:t>𝑅</m:t>
                    </m:r>
                    <m:r>
                      <a:rPr lang="en-US" sz="2800" i="1">
                        <a:latin typeface="Cambria Math" panose="02040503050406030204" pitchFamily="18" charset="0"/>
                        <a:ea typeface="Calibri" panose="020F0502020204030204" pitchFamily="34" charset="0"/>
                      </a:rPr>
                      <m:t>=30</m:t>
                    </m:r>
                    <m:r>
                      <m:rPr>
                        <m:nor/>
                      </m:rPr>
                      <a:rPr lang="en-US" sz="2800">
                        <a:latin typeface="Aarial"/>
                        <a:ea typeface="Calibri" panose="020F0502020204030204" pitchFamily="34" charset="0"/>
                      </a:rPr>
                      <m:t> </m:t>
                    </m:r>
                    <m:r>
                      <m:rPr>
                        <m:nor/>
                      </m:rPr>
                      <a:rPr lang="en-US" sz="2800">
                        <a:latin typeface="Aarial"/>
                        <a:ea typeface="Calibri" panose="020F0502020204030204" pitchFamily="34" charset="0"/>
                      </a:rPr>
                      <m:t>cm</m:t>
                    </m:r>
                  </m:oMath>
                </a14:m>
                <a:endParaRPr lang="en-US" sz="2800" dirty="0">
                  <a:latin typeface="Aarial"/>
                  <a:ea typeface="Calibri" panose="020F0502020204030204" pitchFamily="34" charset="0"/>
                </a:endParaRPr>
              </a:p>
              <a:p>
                <a:pPr marL="0" marR="0">
                  <a:lnSpc>
                    <a:spcPct val="100000"/>
                  </a:lnSpc>
                  <a:spcBef>
                    <a:spcPts val="0"/>
                  </a:spcBef>
                  <a:spcAft>
                    <a:spcPts val="800"/>
                  </a:spcAft>
                </a:pPr>
                <a:r>
                  <a:rPr lang="en-US" sz="2800" dirty="0" err="1">
                    <a:latin typeface="Aarial"/>
                    <a:ea typeface="Calibri" panose="020F0502020204030204" pitchFamily="34" charset="0"/>
                  </a:rPr>
                  <a:t>Độ</a:t>
                </a:r>
                <a:r>
                  <a:rPr lang="en-US" sz="2800" dirty="0">
                    <a:latin typeface="Aarial"/>
                    <a:ea typeface="Calibri" panose="020F0502020204030204" pitchFamily="34" charset="0"/>
                  </a:rPr>
                  <a:t> </a:t>
                </a:r>
                <a:r>
                  <a:rPr lang="en-US" sz="2800" dirty="0" err="1">
                    <a:latin typeface="Aarial"/>
                    <a:ea typeface="Calibri" panose="020F0502020204030204" pitchFamily="34" charset="0"/>
                  </a:rPr>
                  <a:t>dài</a:t>
                </a:r>
                <a:r>
                  <a:rPr lang="en-US" sz="2800" dirty="0">
                    <a:latin typeface="Aarial"/>
                    <a:ea typeface="Calibri" panose="020F0502020204030204" pitchFamily="34" charset="0"/>
                  </a:rPr>
                  <a:t> </a:t>
                </a:r>
                <a:r>
                  <a:rPr lang="en-US" sz="2800" dirty="0" err="1">
                    <a:latin typeface="Aarial"/>
                    <a:ea typeface="Calibri" panose="020F0502020204030204" pitchFamily="34" charset="0"/>
                  </a:rPr>
                  <a:t>cung</a:t>
                </a:r>
                <a:r>
                  <a:rPr lang="en-US" sz="2800" dirty="0">
                    <a:latin typeface="Aarial"/>
                    <a:ea typeface="Calibri" panose="020F0502020204030204" pitchFamily="34" charset="0"/>
                  </a:rPr>
                  <a:t> </a:t>
                </a:r>
                <a:r>
                  <a:rPr lang="en-US" sz="2800" dirty="0" err="1">
                    <a:latin typeface="Aarial"/>
                    <a:ea typeface="Calibri" panose="020F0502020204030204" pitchFamily="34" charset="0"/>
                  </a:rPr>
                  <a:t>có</a:t>
                </a:r>
                <a:r>
                  <a:rPr lang="en-US" sz="2800" dirty="0">
                    <a:latin typeface="Aarial"/>
                    <a:ea typeface="Calibri" panose="020F0502020204030204" pitchFamily="34" charset="0"/>
                  </a:rPr>
                  <a:t> </a:t>
                </a:r>
                <a:r>
                  <a:rPr lang="en-US" sz="2800" dirty="0" err="1">
                    <a:latin typeface="Aarial"/>
                    <a:ea typeface="Calibri" panose="020F0502020204030204" pitchFamily="34" charset="0"/>
                  </a:rPr>
                  <a:t>số</a:t>
                </a:r>
                <a:r>
                  <a:rPr lang="en-US" sz="2800" dirty="0">
                    <a:latin typeface="Aarial"/>
                    <a:ea typeface="Calibri" panose="020F0502020204030204" pitchFamily="34" charset="0"/>
                  </a:rPr>
                  <a:t> </a:t>
                </a:r>
                <a:r>
                  <a:rPr lang="en-US" sz="2800" dirty="0" err="1">
                    <a:latin typeface="Aarial"/>
                    <a:ea typeface="Calibri" panose="020F0502020204030204" pitchFamily="34" charset="0"/>
                  </a:rPr>
                  <a:t>đo</a:t>
                </a:r>
                <a:r>
                  <a:rPr lang="en-US" sz="2800" dirty="0">
                    <a:latin typeface="Aarial"/>
                    <a:ea typeface="Calibri" panose="020F0502020204030204" pitchFamily="34" charset="0"/>
                  </a:rPr>
                  <a:t> </a:t>
                </a:r>
                <a14:m>
                  <m:oMath xmlns:m="http://schemas.openxmlformats.org/officeDocument/2006/math">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15</m:t>
                        </m:r>
                      </m:den>
                    </m:f>
                    <m:r>
                      <m:rPr>
                        <m:nor/>
                      </m:rPr>
                      <a:rPr lang="en-US" sz="2800">
                        <a:latin typeface="Aarial"/>
                        <a:ea typeface="Calibri" panose="020F0502020204030204" pitchFamily="34" charset="0"/>
                      </a:rPr>
                      <m:t> </m:t>
                    </m:r>
                    <m:r>
                      <m:rPr>
                        <m:nor/>
                      </m:rPr>
                      <a:rPr lang="en-US" sz="2800">
                        <a:latin typeface="Aarial"/>
                        <a:ea typeface="Calibri" panose="020F0502020204030204" pitchFamily="34" charset="0"/>
                      </a:rPr>
                      <m:t>rad</m:t>
                    </m:r>
                  </m:oMath>
                </a14:m>
                <a:r>
                  <a:rPr lang="en-US" sz="2800" dirty="0">
                    <a:latin typeface="Aarial"/>
                    <a:ea typeface="Calibri" panose="020F0502020204030204" pitchFamily="34" charset="0"/>
                  </a:rPr>
                  <a:t> </a:t>
                </a:r>
                <a:r>
                  <a:rPr lang="en-US" sz="2800" dirty="0" err="1">
                    <a:latin typeface="Aarial"/>
                    <a:ea typeface="Calibri" panose="020F0502020204030204" pitchFamily="34" charset="0"/>
                  </a:rPr>
                  <a:t>là</a:t>
                </a:r>
                <a:r>
                  <a:rPr lang="en-US" sz="2800" dirty="0">
                    <a:latin typeface="Aarial"/>
                    <a:ea typeface="Calibri" panose="020F0502020204030204" pitchFamily="34" charset="0"/>
                  </a:rPr>
                  <a:t>:</a:t>
                </a:r>
                <a14:m>
                  <m:oMath xmlns:m="http://schemas.openxmlformats.org/officeDocument/2006/math">
                    <m:r>
                      <a:rPr lang="en-US" sz="2800" i="1">
                        <a:latin typeface="Cambria Math" panose="02040503050406030204" pitchFamily="18" charset="0"/>
                        <a:ea typeface="Calibri" panose="020F0502020204030204" pitchFamily="34" charset="0"/>
                      </a:rPr>
                      <m:t>𝑙</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𝑅</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𝛼</m:t>
                    </m:r>
                    <m:r>
                      <a:rPr lang="en-US" sz="2800" i="1">
                        <a:latin typeface="Cambria Math" panose="02040503050406030204" pitchFamily="18" charset="0"/>
                        <a:ea typeface="Calibri" panose="020F0502020204030204" pitchFamily="34" charset="0"/>
                      </a:rPr>
                      <m:t>=30.</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15</m:t>
                        </m:r>
                      </m:den>
                    </m:f>
                    <m:r>
                      <a:rPr lang="en-US" sz="2800" i="1">
                        <a:latin typeface="Cambria Math" panose="02040503050406030204" pitchFamily="18" charset="0"/>
                        <a:ea typeface="Calibri" panose="020F0502020204030204" pitchFamily="34" charset="0"/>
                      </a:rPr>
                      <m:t>=2</m:t>
                    </m:r>
                    <m:r>
                      <a:rPr lang="en-US" sz="2800" i="1">
                        <a:latin typeface="Cambria Math" panose="02040503050406030204" pitchFamily="18" charset="0"/>
                        <a:ea typeface="Calibri" panose="020F0502020204030204" pitchFamily="34" charset="0"/>
                      </a:rPr>
                      <m:t>𝜋</m:t>
                    </m:r>
                    <m:r>
                      <a:rPr lang="en-US" sz="2800" i="1">
                        <a:latin typeface="Cambria Math" panose="02040503050406030204" pitchFamily="18" charset="0"/>
                        <a:ea typeface="Calibri" panose="020F0502020204030204" pitchFamily="34" charset="0"/>
                      </a:rPr>
                      <m:t> </m:t>
                    </m:r>
                    <m:d>
                      <m:dPr>
                        <m:ctrlPr>
                          <a:rPr lang="en-US" sz="2800" i="1">
                            <a:latin typeface="Cambria Math" panose="02040503050406030204" pitchFamily="18" charset="0"/>
                            <a:ea typeface="Calibri" panose="020F0502020204030204" pitchFamily="34" charset="0"/>
                          </a:rPr>
                        </m:ctrlPr>
                      </m:dPr>
                      <m:e>
                        <m:r>
                          <m:rPr>
                            <m:nor/>
                          </m:rPr>
                          <a:rPr lang="en-US" sz="2800">
                            <a:latin typeface="Aarial"/>
                            <a:ea typeface="Calibri" panose="020F0502020204030204" pitchFamily="34" charset="0"/>
                          </a:rPr>
                          <m:t>cm</m:t>
                        </m:r>
                      </m:e>
                    </m:d>
                  </m:oMath>
                </a14:m>
                <a:endParaRPr lang="en-US" sz="2800" dirty="0">
                  <a:latin typeface="Aarial"/>
                  <a:ea typeface="Calibri" panose="020F0502020204030204" pitchFamily="34" charset="0"/>
                </a:endParaRPr>
              </a:p>
              <a:p>
                <a:pPr marL="0" marR="0">
                  <a:lnSpc>
                    <a:spcPct val="100000"/>
                  </a:lnSpc>
                  <a:spcBef>
                    <a:spcPts val="0"/>
                  </a:spcBef>
                  <a:spcAft>
                    <a:spcPts val="800"/>
                  </a:spcAft>
                </a:pPr>
                <a:r>
                  <a:rPr lang="en-US" sz="2800" dirty="0" err="1">
                    <a:latin typeface="Aarial"/>
                    <a:ea typeface="Calibri" panose="020F0502020204030204" pitchFamily="34" charset="0"/>
                  </a:rPr>
                  <a:t>Chuyển</a:t>
                </a:r>
                <a:r>
                  <a:rPr lang="en-US" sz="2800" dirty="0">
                    <a:latin typeface="Aarial"/>
                    <a:ea typeface="Calibri" panose="020F0502020204030204" pitchFamily="34" charset="0"/>
                  </a:rPr>
                  <a:t> </a:t>
                </a:r>
                <a:r>
                  <a:rPr lang="en-US" sz="2800" dirty="0" err="1">
                    <a:latin typeface="Aarial"/>
                    <a:ea typeface="Calibri" panose="020F0502020204030204" pitchFamily="34" charset="0"/>
                  </a:rPr>
                  <a:t>từ</a:t>
                </a:r>
                <a:r>
                  <a:rPr lang="en-US" sz="2800" dirty="0">
                    <a:latin typeface="Aarial"/>
                    <a:ea typeface="Calibri" panose="020F0502020204030204" pitchFamily="34" charset="0"/>
                  </a:rPr>
                  <a:t> </a:t>
                </a:r>
                <a:r>
                  <a:rPr lang="en-US" sz="2800" dirty="0" err="1">
                    <a:latin typeface="Aarial"/>
                    <a:ea typeface="Calibri" panose="020F0502020204030204" pitchFamily="34" charset="0"/>
                  </a:rPr>
                  <a:t>độ</a:t>
                </a:r>
                <a:r>
                  <a:rPr lang="en-US" sz="2800" dirty="0">
                    <a:latin typeface="Aarial"/>
                    <a:ea typeface="Calibri" panose="020F0502020204030204" pitchFamily="34" charset="0"/>
                  </a:rPr>
                  <a:t> sang </a:t>
                </a:r>
                <a:r>
                  <a:rPr lang="en-US" sz="2800" dirty="0" err="1">
                    <a:latin typeface="Aarial"/>
                    <a:ea typeface="Calibri" panose="020F0502020204030204" pitchFamily="34" charset="0"/>
                  </a:rPr>
                  <a:t>rađian</a:t>
                </a:r>
                <a:r>
                  <a:rPr lang="en-US" sz="2800" dirty="0">
                    <a:latin typeface="Aarial"/>
                    <a:ea typeface="Calibri" panose="020F0502020204030204" pitchFamily="34" charset="0"/>
                  </a:rPr>
                  <a:t>: </a:t>
                </a:r>
                <a14:m>
                  <m:oMath xmlns:m="http://schemas.openxmlformats.org/officeDocument/2006/math">
                    <m:r>
                      <a:rPr lang="en-US" sz="2800" i="1">
                        <a:latin typeface="Cambria Math" panose="02040503050406030204" pitchFamily="18" charset="0"/>
                        <a:ea typeface="Calibri" panose="020F0502020204030204" pitchFamily="34" charset="0"/>
                      </a:rPr>
                      <m:t>70°=70°.</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180°</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7</m:t>
                        </m:r>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18</m:t>
                        </m:r>
                      </m:den>
                    </m:f>
                  </m:oMath>
                </a14:m>
                <a:endParaRPr lang="en-US" sz="2800" dirty="0">
                  <a:latin typeface="Aarial"/>
                  <a:ea typeface="Calibri" panose="020F0502020204030204" pitchFamily="34" charset="0"/>
                </a:endParaRPr>
              </a:p>
              <a:p>
                <a:pPr marL="0" marR="0">
                  <a:lnSpc>
                    <a:spcPct val="100000"/>
                  </a:lnSpc>
                  <a:spcBef>
                    <a:spcPts val="0"/>
                  </a:spcBef>
                  <a:spcAft>
                    <a:spcPts val="800"/>
                  </a:spcAft>
                </a:pPr>
                <a:r>
                  <a:rPr lang="en-US" sz="2800" dirty="0" err="1">
                    <a:latin typeface="Aarial"/>
                    <a:ea typeface="Calibri" panose="020F0502020204030204" pitchFamily="34" charset="0"/>
                  </a:rPr>
                  <a:t>Độ</a:t>
                </a:r>
                <a:r>
                  <a:rPr lang="en-US" sz="2800" dirty="0">
                    <a:latin typeface="Aarial"/>
                    <a:ea typeface="Calibri" panose="020F0502020204030204" pitchFamily="34" charset="0"/>
                  </a:rPr>
                  <a:t> </a:t>
                </a:r>
                <a:r>
                  <a:rPr lang="en-US" sz="2800" dirty="0" err="1">
                    <a:latin typeface="Aarial"/>
                    <a:ea typeface="Calibri" panose="020F0502020204030204" pitchFamily="34" charset="0"/>
                  </a:rPr>
                  <a:t>dài</a:t>
                </a:r>
                <a:r>
                  <a:rPr lang="en-US" sz="2800" dirty="0">
                    <a:latin typeface="Aarial"/>
                    <a:ea typeface="Calibri" panose="020F0502020204030204" pitchFamily="34" charset="0"/>
                  </a:rPr>
                  <a:t> </a:t>
                </a:r>
                <a:r>
                  <a:rPr lang="en-US" sz="2800" dirty="0" err="1">
                    <a:latin typeface="Aarial"/>
                    <a:ea typeface="Calibri" panose="020F0502020204030204" pitchFamily="34" charset="0"/>
                  </a:rPr>
                  <a:t>cung</a:t>
                </a:r>
                <a:r>
                  <a:rPr lang="en-US" sz="2800" dirty="0">
                    <a:latin typeface="Aarial"/>
                    <a:ea typeface="Calibri" panose="020F0502020204030204" pitchFamily="34" charset="0"/>
                  </a:rPr>
                  <a:t>: </a:t>
                </a:r>
                <a14:m>
                  <m:oMath xmlns:m="http://schemas.openxmlformats.org/officeDocument/2006/math">
                    <m:r>
                      <a:rPr lang="en-US" sz="2800" i="1">
                        <a:latin typeface="Cambria Math" panose="02040503050406030204" pitchFamily="18" charset="0"/>
                        <a:ea typeface="Calibri" panose="020F0502020204030204" pitchFamily="34" charset="0"/>
                      </a:rPr>
                      <m:t>𝑙</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𝑅</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𝛼</m:t>
                    </m:r>
                    <m:r>
                      <a:rPr lang="en-US" sz="2800" i="1">
                        <a:latin typeface="Cambria Math" panose="02040503050406030204" pitchFamily="18" charset="0"/>
                        <a:ea typeface="Calibri" panose="020F0502020204030204" pitchFamily="34" charset="0"/>
                      </a:rPr>
                      <m:t>=30.</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7</m:t>
                        </m:r>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18</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35</m:t>
                        </m:r>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3</m:t>
                        </m:r>
                      </m:den>
                    </m:f>
                    <m:r>
                      <a:rPr lang="en-US" sz="2800" i="1">
                        <a:latin typeface="Cambria Math" panose="02040503050406030204" pitchFamily="18" charset="0"/>
                        <a:ea typeface="Calibri" panose="020F0502020204030204" pitchFamily="34" charset="0"/>
                      </a:rPr>
                      <m:t> </m:t>
                    </m:r>
                    <m:d>
                      <m:dPr>
                        <m:ctrlPr>
                          <a:rPr lang="en-US" sz="2800" i="1">
                            <a:latin typeface="Cambria Math" panose="02040503050406030204" pitchFamily="18" charset="0"/>
                            <a:ea typeface="Calibri" panose="020F0502020204030204" pitchFamily="34" charset="0"/>
                          </a:rPr>
                        </m:ctrlPr>
                      </m:dPr>
                      <m:e>
                        <m:r>
                          <m:rPr>
                            <m:nor/>
                          </m:rPr>
                          <a:rPr lang="en-US" sz="2800">
                            <a:latin typeface="Aarial"/>
                            <a:ea typeface="Calibri" panose="020F0502020204030204" pitchFamily="34" charset="0"/>
                          </a:rPr>
                          <m:t>cm</m:t>
                        </m:r>
                      </m:e>
                    </m:d>
                  </m:oMath>
                </a14:m>
                <a:endParaRPr lang="en-US" sz="2800" dirty="0">
                  <a:latin typeface="Aarial"/>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3170683"/>
                <a:ext cx="11838471" cy="3716497"/>
              </a:xfrm>
              <a:prstGeom prst="rect">
                <a:avLst/>
              </a:prstGeom>
              <a:blipFill>
                <a:blip r:embed="rId4"/>
                <a:stretch>
                  <a:fillRect l="-977" t="-1471"/>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3491016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up)">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wipe(up)">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wipe(up)">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wipe(up)">
                                      <p:cBhvr>
                                        <p:cTn id="37" dur="500"/>
                                        <p:tgtEl>
                                          <p:spTgt spid="1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4" end="4"/>
                                            </p:txEl>
                                          </p:spTgt>
                                        </p:tgtEl>
                                        <p:attrNameLst>
                                          <p:attrName>style.visibility</p:attrName>
                                        </p:attrNameLst>
                                      </p:cBhvr>
                                      <p:to>
                                        <p:strVal val="visible"/>
                                      </p:to>
                                    </p:set>
                                    <p:animEffect transition="in" filter="wipe(up)">
                                      <p:cBhvr>
                                        <p:cTn id="4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1163643"/>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4</a:t>
            </a:r>
            <a:r>
              <a:rPr lang="vi-VN" sz="3200" b="1" dirty="0">
                <a:solidFill>
                  <a:srgbClr val="000099"/>
                </a:solidFill>
                <a:ea typeface="Calibri" panose="020F0502020204030204" pitchFamily="34" charset="0"/>
                <a:cs typeface="Times New Roman" panose="02020603050405020304" pitchFamily="18" charset="0"/>
              </a:rPr>
              <a:t> : Tính giá trị của góc còn lại hoặc của một biểu thức lượng giác khi biết một giá trị lượng giác.</a:t>
            </a: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55222" y="2302513"/>
            <a:ext cx="11404682"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marR="0" indent="0" algn="just">
              <a:lnSpc>
                <a:spcPct val="107000"/>
              </a:lnSpc>
              <a:spcBef>
                <a:spcPts val="200"/>
              </a:spcBef>
              <a:spcAft>
                <a:spcPts val="0"/>
              </a:spcAft>
              <a:buNone/>
            </a:pPr>
            <a:r>
              <a:rPr lang="vi-VN" b="1" dirty="0">
                <a:solidFill>
                  <a:srgbClr val="0000FF"/>
                </a:solidFill>
                <a:ea typeface="Times New Roman" panose="02020603050405020304" pitchFamily="18" charset="0"/>
              </a:rPr>
              <a:t>•</a:t>
            </a:r>
            <a:r>
              <a:rPr lang="en-US" b="1" dirty="0">
                <a:solidFill>
                  <a:srgbClr val="0000FF"/>
                </a:solidFill>
                <a:ea typeface="Times New Roman" panose="02020603050405020304" pitchFamily="18" charset="0"/>
              </a:rPr>
              <a:t> </a:t>
            </a:r>
            <a:r>
              <a:rPr lang="vi-VN" dirty="0">
                <a:latin typeface="Aarial"/>
                <a:ea typeface="Times New Roman" panose="02020603050405020304" pitchFamily="18" charset="0"/>
              </a:rPr>
              <a:t>Từ hệ thức lượng giác cơ bản là mối liên hệ giữa hai giá trị lượng giác, khi biết một giá trị lượng giác ta sẽ suy ra được giá trị còn lại. Cần lưu ý tới dấu của giá trị lượng giác để chọn cho phù hợp.</a:t>
            </a:r>
          </a:p>
          <a:p>
            <a:pPr marL="0" marR="0" indent="0" algn="just">
              <a:lnSpc>
                <a:spcPct val="107000"/>
              </a:lnSpc>
              <a:spcBef>
                <a:spcPts val="200"/>
              </a:spcBef>
              <a:spcAft>
                <a:spcPts val="0"/>
              </a:spcAft>
              <a:buNone/>
            </a:pPr>
            <a:r>
              <a:rPr lang="vi-VN" dirty="0">
                <a:latin typeface="Aarial"/>
                <a:ea typeface="Times New Roman" panose="02020603050405020304" pitchFamily="18" charset="0"/>
              </a:rPr>
              <a:t>•</a:t>
            </a:r>
            <a:r>
              <a:rPr lang="en-US" dirty="0">
                <a:latin typeface="Aarial"/>
                <a:ea typeface="Times New Roman" panose="02020603050405020304" pitchFamily="18" charset="0"/>
              </a:rPr>
              <a:t> </a:t>
            </a:r>
            <a:r>
              <a:rPr lang="vi-VN" dirty="0">
                <a:latin typeface="Aarial"/>
                <a:ea typeface="Times New Roman" panose="02020603050405020304" pitchFamily="18" charset="0"/>
              </a:rPr>
              <a:t>Sử dụng các hằng đẳng thức đáng nhớ trong đại s</a:t>
            </a:r>
            <a:r>
              <a:rPr lang="en-US" dirty="0">
                <a:latin typeface="Aarial"/>
                <a:ea typeface="Times New Roman" panose="02020603050405020304" pitchFamily="18" charset="0"/>
              </a:rPr>
              <a:t>ố</a:t>
            </a:r>
            <a:r>
              <a:rPr lang="vi-VN" dirty="0">
                <a:latin typeface="Aarial"/>
                <a:ea typeface="Times New Roman" panose="02020603050405020304" pitchFamily="18" charset="0"/>
              </a:rPr>
              <a:t>.</a:t>
            </a: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3792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60597" y="1510272"/>
            <a:ext cx="11813836" cy="1660412"/>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4"/>
            <a:ext cx="11838471" cy="3506342"/>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p>
          <a:p>
            <a:pPr marL="0" marR="0" indent="0">
              <a:lnSpc>
                <a:spcPct val="107000"/>
              </a:lnSpc>
              <a:spcBef>
                <a:spcPts val="200"/>
              </a:spcBef>
              <a:spcAft>
                <a:spcPts val="0"/>
              </a:spcAft>
              <a:buNone/>
            </a:pPr>
            <a:endParaRPr lang="en-US" b="1" dirty="0">
              <a:solidFill>
                <a:srgbClr val="1F3763"/>
              </a:solidFill>
              <a:latin typeface="Calibri Light" panose="020F0302020204030204" pitchFamily="34" charset="0"/>
              <a:ea typeface="Times New Roman" panose="02020603050405020304" pitchFamily="18" charset="0"/>
            </a:endParaRPr>
          </a:p>
        </p:txBody>
      </p:sp>
      <p:pic>
        <p:nvPicPr>
          <p:cNvPr id="12" name="Picture 11">
            <a:extLst>
              <a:ext uri="{FF2B5EF4-FFF2-40B4-BE49-F238E27FC236}">
                <a16:creationId xmlns:a16="http://schemas.microsoft.com/office/drawing/2014/main" id="{A24898FF-520D-9322-AFDD-490284ADA196}"/>
              </a:ext>
            </a:extLst>
          </p:cNvPr>
          <p:cNvPicPr>
            <a:picLocks noChangeAspect="1"/>
          </p:cNvPicPr>
          <p:nvPr/>
        </p:nvPicPr>
        <p:blipFill>
          <a:blip r:embed="rId3"/>
          <a:stretch>
            <a:fillRect/>
          </a:stretch>
        </p:blipFill>
        <p:spPr>
          <a:xfrm>
            <a:off x="1439168" y="3780838"/>
            <a:ext cx="9351710" cy="588353"/>
          </a:xfrm>
          <a:prstGeom prst="rect">
            <a:avLst/>
          </a:prstGeom>
        </p:spPr>
      </p:pic>
      <p:pic>
        <p:nvPicPr>
          <p:cNvPr id="14" name="Picture 13">
            <a:extLst>
              <a:ext uri="{FF2B5EF4-FFF2-40B4-BE49-F238E27FC236}">
                <a16:creationId xmlns:a16="http://schemas.microsoft.com/office/drawing/2014/main" id="{032868C2-D613-D933-73A5-E7FEE8C3417A}"/>
              </a:ext>
            </a:extLst>
          </p:cNvPr>
          <p:cNvPicPr>
            <a:picLocks noChangeAspect="1"/>
          </p:cNvPicPr>
          <p:nvPr/>
        </p:nvPicPr>
        <p:blipFill>
          <a:blip r:embed="rId4"/>
          <a:stretch>
            <a:fillRect/>
          </a:stretch>
        </p:blipFill>
        <p:spPr>
          <a:xfrm>
            <a:off x="1287359" y="4445154"/>
            <a:ext cx="7035990" cy="1020370"/>
          </a:xfrm>
          <a:prstGeom prst="rect">
            <a:avLst/>
          </a:prstGeom>
        </p:spPr>
      </p:pic>
      <p:pic>
        <p:nvPicPr>
          <p:cNvPr id="16" name="Picture 15">
            <a:extLst>
              <a:ext uri="{FF2B5EF4-FFF2-40B4-BE49-F238E27FC236}">
                <a16:creationId xmlns:a16="http://schemas.microsoft.com/office/drawing/2014/main" id="{694CA264-77D6-F70D-EE4C-488D6D485872}"/>
              </a:ext>
            </a:extLst>
          </p:cNvPr>
          <p:cNvPicPr>
            <a:picLocks noChangeAspect="1"/>
          </p:cNvPicPr>
          <p:nvPr/>
        </p:nvPicPr>
        <p:blipFill>
          <a:blip r:embed="rId5"/>
          <a:stretch>
            <a:fillRect/>
          </a:stretch>
        </p:blipFill>
        <p:spPr>
          <a:xfrm>
            <a:off x="1437052" y="5161854"/>
            <a:ext cx="5834209" cy="1479899"/>
          </a:xfrm>
          <a:prstGeom prst="rect">
            <a:avLst/>
          </a:prstGeom>
        </p:spPr>
      </p:pic>
      <p:pic>
        <p:nvPicPr>
          <p:cNvPr id="17" name="Picture 16">
            <a:extLst>
              <a:ext uri="{FF2B5EF4-FFF2-40B4-BE49-F238E27FC236}">
                <a16:creationId xmlns:a16="http://schemas.microsoft.com/office/drawing/2014/main" id="{CCF9FF85-F37F-37A2-F744-C15535FEF8A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371150" y="1706738"/>
            <a:ext cx="9287450" cy="1338769"/>
          </a:xfrm>
          <a:prstGeom prst="rect">
            <a:avLst/>
          </a:prstGeom>
        </p:spPr>
      </p:pic>
    </p:spTree>
    <p:extLst>
      <p:ext uri="{BB962C8B-B14F-4D97-AF65-F5344CB8AC3E}">
        <p14:creationId xmlns:p14="http://schemas.microsoft.com/office/powerpoint/2010/main" val="380165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wipe(up)">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up)">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60597" y="1510272"/>
            <a:ext cx="11813836" cy="1660412"/>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4"/>
            <a:ext cx="11838471" cy="3506342"/>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p>
          <a:p>
            <a:pPr marL="0" marR="0" indent="0">
              <a:lnSpc>
                <a:spcPct val="107000"/>
              </a:lnSpc>
              <a:spcBef>
                <a:spcPts val="200"/>
              </a:spcBef>
              <a:spcAft>
                <a:spcPts val="0"/>
              </a:spcAft>
              <a:buNone/>
            </a:pPr>
            <a:endParaRPr lang="en-US" b="1" dirty="0">
              <a:solidFill>
                <a:srgbClr val="1F3763"/>
              </a:solidFill>
              <a:latin typeface="Calibri Light" panose="020F0302020204030204" pitchFamily="34" charset="0"/>
              <a:ea typeface="Times New Roman" panose="02020603050405020304" pitchFamily="18" charset="0"/>
            </a:endParaRPr>
          </a:p>
        </p:txBody>
      </p:sp>
      <p:pic>
        <p:nvPicPr>
          <p:cNvPr id="11" name="Picture 10">
            <a:extLst>
              <a:ext uri="{FF2B5EF4-FFF2-40B4-BE49-F238E27FC236}">
                <a16:creationId xmlns:a16="http://schemas.microsoft.com/office/drawing/2014/main" id="{575AA6E0-95E5-CB05-BB10-5078A4A5C948}"/>
              </a:ext>
            </a:extLst>
          </p:cNvPr>
          <p:cNvPicPr>
            <a:picLocks noChangeAspect="1"/>
          </p:cNvPicPr>
          <p:nvPr/>
        </p:nvPicPr>
        <p:blipFill>
          <a:blip r:embed="rId3"/>
          <a:stretch>
            <a:fillRect/>
          </a:stretch>
        </p:blipFill>
        <p:spPr>
          <a:xfrm>
            <a:off x="498327" y="3687320"/>
            <a:ext cx="8398537" cy="871276"/>
          </a:xfrm>
          <a:prstGeom prst="rect">
            <a:avLst/>
          </a:prstGeom>
        </p:spPr>
      </p:pic>
      <p:pic>
        <p:nvPicPr>
          <p:cNvPr id="15" name="Picture 14">
            <a:extLst>
              <a:ext uri="{FF2B5EF4-FFF2-40B4-BE49-F238E27FC236}">
                <a16:creationId xmlns:a16="http://schemas.microsoft.com/office/drawing/2014/main" id="{9AA9411F-985B-D1FC-F94B-64174A64A0D5}"/>
              </a:ext>
            </a:extLst>
          </p:cNvPr>
          <p:cNvPicPr>
            <a:picLocks noChangeAspect="1"/>
          </p:cNvPicPr>
          <p:nvPr/>
        </p:nvPicPr>
        <p:blipFill>
          <a:blip r:embed="rId4"/>
          <a:stretch>
            <a:fillRect/>
          </a:stretch>
        </p:blipFill>
        <p:spPr>
          <a:xfrm>
            <a:off x="726894" y="4389982"/>
            <a:ext cx="8169970" cy="1010570"/>
          </a:xfrm>
          <a:prstGeom prst="rect">
            <a:avLst/>
          </a:prstGeom>
        </p:spPr>
      </p:pic>
      <p:pic>
        <p:nvPicPr>
          <p:cNvPr id="18" name="Picture 17">
            <a:extLst>
              <a:ext uri="{FF2B5EF4-FFF2-40B4-BE49-F238E27FC236}">
                <a16:creationId xmlns:a16="http://schemas.microsoft.com/office/drawing/2014/main" id="{15918AF8-5E03-9F69-BE80-4F544098872C}"/>
              </a:ext>
            </a:extLst>
          </p:cNvPr>
          <p:cNvPicPr>
            <a:picLocks noChangeAspect="1"/>
          </p:cNvPicPr>
          <p:nvPr/>
        </p:nvPicPr>
        <p:blipFill>
          <a:blip r:embed="rId5"/>
          <a:stretch>
            <a:fillRect/>
          </a:stretch>
        </p:blipFill>
        <p:spPr>
          <a:xfrm>
            <a:off x="666833" y="5253415"/>
            <a:ext cx="7598097" cy="1323622"/>
          </a:xfrm>
          <a:prstGeom prst="rect">
            <a:avLst/>
          </a:prstGeom>
        </p:spPr>
      </p:pic>
      <p:pic>
        <p:nvPicPr>
          <p:cNvPr id="20" name="Picture 19">
            <a:extLst>
              <a:ext uri="{FF2B5EF4-FFF2-40B4-BE49-F238E27FC236}">
                <a16:creationId xmlns:a16="http://schemas.microsoft.com/office/drawing/2014/main" id="{45CE1BF6-AC9A-E3BC-C606-F1607642A80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327189" y="1671093"/>
            <a:ext cx="8980907" cy="1338769"/>
          </a:xfrm>
          <a:prstGeom prst="rect">
            <a:avLst/>
          </a:prstGeom>
        </p:spPr>
      </p:pic>
    </p:spTree>
    <p:extLst>
      <p:ext uri="{BB962C8B-B14F-4D97-AF65-F5344CB8AC3E}">
        <p14:creationId xmlns:p14="http://schemas.microsoft.com/office/powerpoint/2010/main" val="1717237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415251"/>
            <a:ext cx="11813836" cy="1055892"/>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a:t>
            </a:r>
            <a:endParaRPr lang="en-US" sz="2800" dirty="0">
              <a:latin typeface="Aarial"/>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2570005"/>
            <a:ext cx="11838471" cy="4317175"/>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p>
          <a:p>
            <a:pPr marL="0" marR="0" indent="0">
              <a:lnSpc>
                <a:spcPct val="107000"/>
              </a:lnSpc>
              <a:spcBef>
                <a:spcPts val="200"/>
              </a:spcBef>
              <a:spcAft>
                <a:spcPts val="0"/>
              </a:spcAft>
              <a:buNone/>
            </a:pPr>
            <a:endParaRPr lang="en-US" b="1" dirty="0">
              <a:solidFill>
                <a:srgbClr val="1F3763"/>
              </a:solidFill>
              <a:latin typeface="Calibri Light" panose="020F0302020204030204" pitchFamily="34" charset="0"/>
              <a:ea typeface="Times New Roman" panose="02020603050405020304" pitchFamily="18" charset="0"/>
            </a:endParaRPr>
          </a:p>
        </p:txBody>
      </p:sp>
      <p:pic>
        <p:nvPicPr>
          <p:cNvPr id="8" name="Picture 7">
            <a:extLst>
              <a:ext uri="{FF2B5EF4-FFF2-40B4-BE49-F238E27FC236}">
                <a16:creationId xmlns:a16="http://schemas.microsoft.com/office/drawing/2014/main" id="{CA5D5878-AE63-798E-5093-F4524AB8CF9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871674" y="1522580"/>
            <a:ext cx="10148677" cy="800029"/>
          </a:xfrm>
          <a:prstGeom prst="rect">
            <a:avLst/>
          </a:prstGeom>
        </p:spPr>
      </p:pic>
      <p:pic>
        <p:nvPicPr>
          <p:cNvPr id="12" name="Picture 11">
            <a:extLst>
              <a:ext uri="{FF2B5EF4-FFF2-40B4-BE49-F238E27FC236}">
                <a16:creationId xmlns:a16="http://schemas.microsoft.com/office/drawing/2014/main" id="{E7A7C664-C333-1CDA-BDD1-143D59AA7F1F}"/>
              </a:ext>
            </a:extLst>
          </p:cNvPr>
          <p:cNvPicPr>
            <a:picLocks noChangeAspect="1"/>
          </p:cNvPicPr>
          <p:nvPr/>
        </p:nvPicPr>
        <p:blipFill>
          <a:blip r:embed="rId4"/>
          <a:stretch>
            <a:fillRect/>
          </a:stretch>
        </p:blipFill>
        <p:spPr>
          <a:xfrm>
            <a:off x="788958" y="3144179"/>
            <a:ext cx="8688673" cy="1164702"/>
          </a:xfrm>
          <a:prstGeom prst="rect">
            <a:avLst/>
          </a:prstGeom>
        </p:spPr>
      </p:pic>
      <p:pic>
        <p:nvPicPr>
          <p:cNvPr id="14" name="Picture 13">
            <a:extLst>
              <a:ext uri="{FF2B5EF4-FFF2-40B4-BE49-F238E27FC236}">
                <a16:creationId xmlns:a16="http://schemas.microsoft.com/office/drawing/2014/main" id="{85689ACB-A66D-6232-50A4-62BB680033AD}"/>
              </a:ext>
            </a:extLst>
          </p:cNvPr>
          <p:cNvPicPr>
            <a:picLocks noChangeAspect="1"/>
          </p:cNvPicPr>
          <p:nvPr/>
        </p:nvPicPr>
        <p:blipFill>
          <a:blip r:embed="rId5"/>
          <a:stretch>
            <a:fillRect/>
          </a:stretch>
        </p:blipFill>
        <p:spPr>
          <a:xfrm>
            <a:off x="888896" y="4354673"/>
            <a:ext cx="9725558" cy="571406"/>
          </a:xfrm>
          <a:prstGeom prst="rect">
            <a:avLst/>
          </a:prstGeom>
        </p:spPr>
      </p:pic>
      <p:pic>
        <p:nvPicPr>
          <p:cNvPr id="16" name="Picture 15">
            <a:extLst>
              <a:ext uri="{FF2B5EF4-FFF2-40B4-BE49-F238E27FC236}">
                <a16:creationId xmlns:a16="http://schemas.microsoft.com/office/drawing/2014/main" id="{3CE63E78-C175-0F8F-2B8E-A7B355CC7F9C}"/>
              </a:ext>
            </a:extLst>
          </p:cNvPr>
          <p:cNvPicPr>
            <a:picLocks noChangeAspect="1"/>
          </p:cNvPicPr>
          <p:nvPr/>
        </p:nvPicPr>
        <p:blipFill>
          <a:blip r:embed="rId6"/>
          <a:stretch>
            <a:fillRect/>
          </a:stretch>
        </p:blipFill>
        <p:spPr>
          <a:xfrm>
            <a:off x="888896" y="4975510"/>
            <a:ext cx="7390131" cy="879171"/>
          </a:xfrm>
          <a:prstGeom prst="rect">
            <a:avLst/>
          </a:prstGeom>
        </p:spPr>
      </p:pic>
      <p:pic>
        <p:nvPicPr>
          <p:cNvPr id="18" name="Picture 17">
            <a:extLst>
              <a:ext uri="{FF2B5EF4-FFF2-40B4-BE49-F238E27FC236}">
                <a16:creationId xmlns:a16="http://schemas.microsoft.com/office/drawing/2014/main" id="{CCCF0A40-5465-564E-752E-6F086849CDE5}"/>
              </a:ext>
            </a:extLst>
          </p:cNvPr>
          <p:cNvPicPr>
            <a:picLocks noChangeAspect="1"/>
          </p:cNvPicPr>
          <p:nvPr/>
        </p:nvPicPr>
        <p:blipFill>
          <a:blip r:embed="rId7"/>
          <a:stretch>
            <a:fillRect/>
          </a:stretch>
        </p:blipFill>
        <p:spPr>
          <a:xfrm>
            <a:off x="1142239" y="5812616"/>
            <a:ext cx="6605448" cy="883912"/>
          </a:xfrm>
          <a:prstGeom prst="rect">
            <a:avLst/>
          </a:prstGeom>
        </p:spPr>
      </p:pic>
    </p:spTree>
    <p:extLst>
      <p:ext uri="{BB962C8B-B14F-4D97-AF65-F5344CB8AC3E}">
        <p14:creationId xmlns:p14="http://schemas.microsoft.com/office/powerpoint/2010/main" val="1215766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wipe(up)">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up)">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up)">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1163643"/>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5</a:t>
            </a:r>
            <a:r>
              <a:rPr lang="vi-VN"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Xác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định</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trị</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biểu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thức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chứa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đặc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biệt</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liên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quan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đặc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biệt</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và</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dấu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trị</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a:t>
            </a:r>
            <a:endParaRPr lang="en-US" sz="1800" b="1" dirty="0">
              <a:solidFill>
                <a:srgbClr val="000099"/>
              </a:solidFill>
              <a:effectLst/>
              <a:ea typeface="Times New Roman" panose="02020603050405020304" pitchFamily="18"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55222" y="2302513"/>
            <a:ext cx="11404682" cy="4207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lvl="0" indent="0">
              <a:buNone/>
            </a:pPr>
            <a:r>
              <a:rPr lang="vi-VN" b="1" dirty="0">
                <a:ea typeface="Times New Roman" panose="02020603050405020304" pitchFamily="18" charset="0"/>
              </a:rPr>
              <a:t>•</a:t>
            </a:r>
            <a:r>
              <a:rPr lang="en-US" b="1" dirty="0">
                <a:solidFill>
                  <a:srgbClr val="0000FF"/>
                </a:solidFill>
                <a:ea typeface="Times New Roman" panose="02020603050405020304" pitchFamily="18" charset="0"/>
              </a:rPr>
              <a:t> </a:t>
            </a:r>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định</a:t>
            </a:r>
            <a:r>
              <a:rPr lang="en-US" dirty="0">
                <a:latin typeface="Aarial"/>
              </a:rPr>
              <a:t> </a:t>
            </a:r>
            <a:r>
              <a:rPr lang="en-US" dirty="0" err="1">
                <a:latin typeface="Aarial"/>
              </a:rPr>
              <a:t>nghĩa</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p>
          <a:p>
            <a:pPr lvl="0"/>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tính</a:t>
            </a:r>
            <a:r>
              <a:rPr lang="en-US" dirty="0">
                <a:latin typeface="Aarial"/>
              </a:rPr>
              <a:t> </a:t>
            </a:r>
            <a:r>
              <a:rPr lang="en-US" dirty="0" err="1">
                <a:latin typeface="Aarial"/>
              </a:rPr>
              <a:t>chất</a:t>
            </a:r>
            <a:r>
              <a:rPr lang="en-US" dirty="0">
                <a:latin typeface="Aarial"/>
              </a:rPr>
              <a:t> </a:t>
            </a:r>
            <a:r>
              <a:rPr lang="en-US" dirty="0" err="1">
                <a:latin typeface="Aarial"/>
              </a:rPr>
              <a:t>và</a:t>
            </a:r>
            <a:r>
              <a:rPr lang="en-US" dirty="0">
                <a:latin typeface="Aarial"/>
              </a:rPr>
              <a:t> </a:t>
            </a:r>
            <a:r>
              <a:rPr lang="en-US" dirty="0" err="1">
                <a:latin typeface="Aarial"/>
              </a:rPr>
              <a:t>bảng</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đặc</a:t>
            </a:r>
            <a:r>
              <a:rPr lang="en-US" dirty="0">
                <a:latin typeface="Aarial"/>
              </a:rPr>
              <a:t> </a:t>
            </a:r>
            <a:r>
              <a:rPr lang="en-US" dirty="0" err="1">
                <a:latin typeface="Aarial"/>
              </a:rPr>
              <a:t>biệt</a:t>
            </a:r>
            <a:r>
              <a:rPr lang="en-US" dirty="0">
                <a:latin typeface="Aarial"/>
              </a:rPr>
              <a:t> </a:t>
            </a:r>
          </a:p>
          <a:p>
            <a:pPr lvl="0"/>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các</a:t>
            </a:r>
            <a:r>
              <a:rPr lang="en-US" dirty="0">
                <a:latin typeface="Aarial"/>
              </a:rPr>
              <a:t> </a:t>
            </a:r>
            <a:r>
              <a:rPr lang="en-US" dirty="0" err="1">
                <a:latin typeface="Aarial"/>
              </a:rPr>
              <a:t>hệ</a:t>
            </a:r>
            <a:r>
              <a:rPr lang="en-US" dirty="0">
                <a:latin typeface="Aarial"/>
              </a:rPr>
              <a:t> </a:t>
            </a:r>
            <a:r>
              <a:rPr lang="en-US" dirty="0" err="1">
                <a:latin typeface="Aarial"/>
              </a:rPr>
              <a:t>thức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cơ</a:t>
            </a:r>
            <a:r>
              <a:rPr lang="en-US" dirty="0">
                <a:latin typeface="Aarial"/>
              </a:rPr>
              <a:t> </a:t>
            </a:r>
            <a:r>
              <a:rPr lang="en-US" dirty="0" err="1">
                <a:latin typeface="Aarial"/>
              </a:rPr>
              <a:t>bản</a:t>
            </a:r>
            <a:r>
              <a:rPr lang="en-US" dirty="0">
                <a:latin typeface="Aarial"/>
              </a:rPr>
              <a:t> </a:t>
            </a:r>
            <a:r>
              <a:rPr lang="en-US" dirty="0" err="1">
                <a:latin typeface="Aarial"/>
              </a:rPr>
              <a:t>và</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liên</a:t>
            </a:r>
            <a:r>
              <a:rPr lang="en-US" dirty="0">
                <a:latin typeface="Aarial"/>
              </a:rPr>
              <a:t> </a:t>
            </a:r>
            <a:r>
              <a:rPr lang="en-US" dirty="0" err="1">
                <a:latin typeface="Aarial"/>
              </a:rPr>
              <a:t>quan</a:t>
            </a:r>
            <a:r>
              <a:rPr lang="en-US" dirty="0">
                <a:latin typeface="Aarial"/>
              </a:rPr>
              <a:t> </a:t>
            </a:r>
            <a:r>
              <a:rPr lang="en-US" dirty="0" err="1">
                <a:latin typeface="Aarial"/>
              </a:rPr>
              <a:t>đặc</a:t>
            </a:r>
            <a:r>
              <a:rPr lang="en-US" dirty="0">
                <a:latin typeface="Aarial"/>
              </a:rPr>
              <a:t> </a:t>
            </a:r>
            <a:r>
              <a:rPr lang="en-US" dirty="0" err="1">
                <a:latin typeface="Aarial"/>
              </a:rPr>
              <a:t>biệt</a:t>
            </a:r>
            <a:endParaRPr lang="en-US" dirty="0">
              <a:latin typeface="Aarial"/>
            </a:endParaRPr>
          </a:p>
          <a:p>
            <a:pPr lvl="0"/>
            <a:r>
              <a:rPr lang="en-US" dirty="0" err="1">
                <a:latin typeface="Aarial"/>
              </a:rPr>
              <a:t>Để</a:t>
            </a:r>
            <a:r>
              <a:rPr lang="en-US" dirty="0">
                <a:latin typeface="Aarial"/>
              </a:rPr>
              <a:t> </a:t>
            </a:r>
            <a:r>
              <a:rPr lang="en-US" dirty="0" err="1">
                <a:latin typeface="Aarial"/>
              </a:rPr>
              <a:t>xác</a:t>
            </a:r>
            <a:r>
              <a:rPr lang="en-US" dirty="0">
                <a:latin typeface="Aarial"/>
              </a:rPr>
              <a:t> </a:t>
            </a:r>
            <a:r>
              <a:rPr lang="en-US" dirty="0" err="1">
                <a:latin typeface="Aarial"/>
              </a:rPr>
              <a:t>định</a:t>
            </a:r>
            <a:r>
              <a:rPr lang="en-US" dirty="0">
                <a:latin typeface="Aarial"/>
              </a:rPr>
              <a:t> </a:t>
            </a:r>
            <a:r>
              <a:rPr lang="en-US" dirty="0" err="1">
                <a:latin typeface="Aarial"/>
              </a:rPr>
              <a:t>dấu</a:t>
            </a:r>
            <a:r>
              <a:rPr lang="en-US" dirty="0">
                <a:latin typeface="Aarial"/>
              </a:rPr>
              <a:t> </a:t>
            </a:r>
            <a:r>
              <a:rPr lang="en-US" dirty="0" err="1">
                <a:latin typeface="Aarial"/>
              </a:rPr>
              <a:t>của</a:t>
            </a:r>
            <a:r>
              <a:rPr lang="en-US" dirty="0">
                <a:latin typeface="Aarial"/>
              </a:rPr>
              <a:t> </a:t>
            </a:r>
            <a:r>
              <a:rPr lang="en-US" dirty="0" err="1">
                <a:latin typeface="Aarial"/>
              </a:rPr>
              <a:t>các</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của</a:t>
            </a:r>
            <a:r>
              <a:rPr lang="en-US" dirty="0">
                <a:latin typeface="Aarial"/>
              </a:rPr>
              <a:t> </a:t>
            </a:r>
            <a:r>
              <a:rPr lang="en-US" dirty="0" err="1">
                <a:latin typeface="Aarial"/>
              </a:rPr>
              <a:t>một</a:t>
            </a:r>
            <a:r>
              <a:rPr lang="en-US" dirty="0">
                <a:latin typeface="Aarial"/>
              </a:rPr>
              <a:t> </a:t>
            </a:r>
            <a:r>
              <a:rPr lang="en-US" dirty="0" err="1">
                <a:latin typeface="Aarial"/>
              </a:rPr>
              <a:t>cung</a:t>
            </a:r>
            <a:r>
              <a:rPr lang="en-US" dirty="0">
                <a:latin typeface="Aarial"/>
              </a:rPr>
              <a:t> (</a:t>
            </a:r>
            <a:r>
              <a:rPr lang="en-US" dirty="0" err="1">
                <a:latin typeface="Aarial"/>
              </a:rPr>
              <a:t>góc</a:t>
            </a:r>
            <a:r>
              <a:rPr lang="en-US" dirty="0">
                <a:latin typeface="Aarial"/>
              </a:rPr>
              <a:t>) ta </a:t>
            </a:r>
            <a:r>
              <a:rPr lang="en-US" dirty="0" err="1">
                <a:latin typeface="Aarial"/>
              </a:rPr>
              <a:t>xác</a:t>
            </a:r>
            <a:r>
              <a:rPr lang="en-US" dirty="0">
                <a:latin typeface="Aarial"/>
              </a:rPr>
              <a:t> </a:t>
            </a:r>
            <a:r>
              <a:rPr lang="en-US" dirty="0" err="1">
                <a:latin typeface="Aarial"/>
              </a:rPr>
              <a:t>định</a:t>
            </a:r>
            <a:r>
              <a:rPr lang="en-US" dirty="0">
                <a:latin typeface="Aarial"/>
              </a:rPr>
              <a:t> </a:t>
            </a:r>
            <a:r>
              <a:rPr lang="en-US" dirty="0" err="1">
                <a:latin typeface="Aarial"/>
              </a:rPr>
              <a:t>điểm</a:t>
            </a:r>
            <a:r>
              <a:rPr lang="en-US" dirty="0">
                <a:latin typeface="Aarial"/>
              </a:rPr>
              <a:t> </a:t>
            </a:r>
            <a:r>
              <a:rPr lang="en-US" dirty="0" err="1">
                <a:latin typeface="Aarial"/>
              </a:rPr>
              <a:t>ngọn</a:t>
            </a:r>
            <a:r>
              <a:rPr lang="en-US" dirty="0">
                <a:latin typeface="Aarial"/>
              </a:rPr>
              <a:t> </a:t>
            </a:r>
            <a:r>
              <a:rPr lang="en-US" dirty="0" err="1">
                <a:latin typeface="Aarial"/>
              </a:rPr>
              <a:t>của</a:t>
            </a:r>
            <a:r>
              <a:rPr lang="en-US" dirty="0">
                <a:latin typeface="Aarial"/>
              </a:rPr>
              <a:t> </a:t>
            </a:r>
            <a:r>
              <a:rPr lang="en-US" dirty="0" err="1">
                <a:latin typeface="Aarial"/>
              </a:rPr>
              <a:t>cung</a:t>
            </a:r>
            <a:r>
              <a:rPr lang="en-US" dirty="0">
                <a:latin typeface="Aarial"/>
              </a:rPr>
              <a:t> (</a:t>
            </a:r>
            <a:r>
              <a:rPr lang="en-US" dirty="0" err="1">
                <a:latin typeface="Aarial"/>
              </a:rPr>
              <a:t>tia</a:t>
            </a:r>
            <a:r>
              <a:rPr lang="en-US" dirty="0">
                <a:latin typeface="Aarial"/>
              </a:rPr>
              <a:t> </a:t>
            </a:r>
            <a:r>
              <a:rPr lang="en-US" dirty="0" err="1">
                <a:latin typeface="Aarial"/>
              </a:rPr>
              <a:t>cuối</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thuộc</a:t>
            </a:r>
            <a:r>
              <a:rPr lang="en-US" dirty="0">
                <a:latin typeface="Aarial"/>
              </a:rPr>
              <a:t> </a:t>
            </a:r>
            <a:r>
              <a:rPr lang="en-US" dirty="0" err="1">
                <a:latin typeface="Aarial"/>
              </a:rPr>
              <a:t>góc</a:t>
            </a:r>
            <a:r>
              <a:rPr lang="en-US" dirty="0">
                <a:latin typeface="Aarial"/>
              </a:rPr>
              <a:t> </a:t>
            </a:r>
            <a:r>
              <a:rPr lang="en-US" dirty="0" err="1">
                <a:latin typeface="Aarial"/>
              </a:rPr>
              <a:t>phần</a:t>
            </a:r>
            <a:r>
              <a:rPr lang="en-US" dirty="0">
                <a:latin typeface="Aarial"/>
              </a:rPr>
              <a:t> </a:t>
            </a:r>
            <a:r>
              <a:rPr lang="en-US" dirty="0" err="1">
                <a:latin typeface="Aarial"/>
              </a:rPr>
              <a:t>tư</a:t>
            </a:r>
            <a:r>
              <a:rPr lang="en-US" dirty="0">
                <a:latin typeface="Aarial"/>
              </a:rPr>
              <a:t> </a:t>
            </a:r>
            <a:r>
              <a:rPr lang="en-US" dirty="0" err="1">
                <a:latin typeface="Aarial"/>
              </a:rPr>
              <a:t>nào</a:t>
            </a:r>
            <a:r>
              <a:rPr lang="en-US" dirty="0">
                <a:latin typeface="Aarial"/>
              </a:rPr>
              <a:t> </a:t>
            </a:r>
            <a:r>
              <a:rPr lang="en-US" dirty="0" err="1">
                <a:latin typeface="Aarial"/>
              </a:rPr>
              <a:t>và</a:t>
            </a:r>
            <a:r>
              <a:rPr lang="en-US" dirty="0">
                <a:latin typeface="Aarial"/>
              </a:rPr>
              <a:t> </a:t>
            </a:r>
            <a:r>
              <a:rPr lang="en-US" dirty="0" err="1">
                <a:latin typeface="Aarial"/>
              </a:rPr>
              <a:t>áp</a:t>
            </a:r>
            <a:r>
              <a:rPr lang="en-US" dirty="0">
                <a:latin typeface="Aarial"/>
              </a:rPr>
              <a:t> </a:t>
            </a:r>
            <a:r>
              <a:rPr lang="en-US" dirty="0" err="1">
                <a:latin typeface="Aarial"/>
              </a:rPr>
              <a:t>dụng</a:t>
            </a:r>
            <a:r>
              <a:rPr lang="en-US" dirty="0">
                <a:latin typeface="Aarial"/>
              </a:rPr>
              <a:t> </a:t>
            </a:r>
            <a:r>
              <a:rPr lang="en-US" dirty="0" err="1">
                <a:latin typeface="Aarial"/>
              </a:rPr>
              <a:t>bảng</a:t>
            </a:r>
            <a:r>
              <a:rPr lang="en-US" dirty="0">
                <a:latin typeface="Aarial"/>
              </a:rPr>
              <a:t> </a:t>
            </a:r>
            <a:r>
              <a:rPr lang="en-US" dirty="0" err="1">
                <a:latin typeface="Aarial"/>
              </a:rPr>
              <a:t>xét</a:t>
            </a:r>
            <a:r>
              <a:rPr lang="en-US" dirty="0">
                <a:latin typeface="Aarial"/>
              </a:rPr>
              <a:t> </a:t>
            </a:r>
            <a:r>
              <a:rPr lang="en-US" dirty="0" err="1">
                <a:latin typeface="Aarial"/>
              </a:rPr>
              <a:t>dấu</a:t>
            </a:r>
            <a:r>
              <a:rPr lang="en-US" dirty="0">
                <a:latin typeface="Aarial"/>
              </a:rPr>
              <a:t> </a:t>
            </a:r>
            <a:r>
              <a:rPr lang="en-US" dirty="0" err="1">
                <a:latin typeface="Aarial"/>
              </a:rPr>
              <a:t>các</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a:t>
            </a: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9641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13836" cy="175741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nl-NL" dirty="0">
                <a:latin typeface="Aarial"/>
              </a:rPr>
              <a:t>	</a:t>
            </a:r>
            <a:endParaRPr lang="en-US" dirty="0">
              <a:latin typeface="Aarial"/>
            </a:endParaRPr>
          </a:p>
          <a:p>
            <a:pPr marL="0" marR="0" indent="0">
              <a:lnSpc>
                <a:spcPct val="110000"/>
              </a:lnSpc>
              <a:spcBef>
                <a:spcPts val="100"/>
              </a:spcBef>
              <a:spcAft>
                <a:spcPts val="100"/>
              </a:spcAft>
              <a:buNone/>
              <a:tabLst>
                <a:tab pos="629920" algn="l"/>
              </a:tabLst>
            </a:pPr>
            <a:r>
              <a:rPr lang="fr-FR" dirty="0">
                <a:solidFill>
                  <a:srgbClr val="663300"/>
                </a:solidFill>
                <a:latin typeface="Aarial"/>
                <a:ea typeface="Times New Roman" panose="02020603050405020304" pitchFamily="18" charset="0"/>
              </a:rPr>
              <a:t>	</a:t>
            </a:r>
            <a:endParaRPr lang="en-US" sz="2800" dirty="0">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351658"/>
            <a:ext cx="11838471" cy="3506342"/>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p:txBody>
      </p:sp>
      <p:pic>
        <p:nvPicPr>
          <p:cNvPr id="8" name="Picture 7">
            <a:extLst>
              <a:ext uri="{FF2B5EF4-FFF2-40B4-BE49-F238E27FC236}">
                <a16:creationId xmlns:a16="http://schemas.microsoft.com/office/drawing/2014/main" id="{85425EE6-3985-7EEE-F203-1685C411E58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13091" y="1663785"/>
            <a:ext cx="6962514" cy="1458070"/>
          </a:xfrm>
          <a:prstGeom prst="rect">
            <a:avLst/>
          </a:prstGeom>
        </p:spPr>
      </p:pic>
      <p:pic>
        <p:nvPicPr>
          <p:cNvPr id="12" name="Picture 11">
            <a:extLst>
              <a:ext uri="{FF2B5EF4-FFF2-40B4-BE49-F238E27FC236}">
                <a16:creationId xmlns:a16="http://schemas.microsoft.com/office/drawing/2014/main" id="{B5ACAC2F-AD30-F6D0-13E6-76187BA85ED8}"/>
              </a:ext>
            </a:extLst>
          </p:cNvPr>
          <p:cNvPicPr>
            <a:picLocks noChangeAspect="1"/>
          </p:cNvPicPr>
          <p:nvPr/>
        </p:nvPicPr>
        <p:blipFill>
          <a:blip r:embed="rId4"/>
          <a:stretch>
            <a:fillRect/>
          </a:stretch>
        </p:blipFill>
        <p:spPr>
          <a:xfrm>
            <a:off x="776459" y="4013063"/>
            <a:ext cx="9183087" cy="1037247"/>
          </a:xfrm>
          <a:prstGeom prst="rect">
            <a:avLst/>
          </a:prstGeom>
        </p:spPr>
      </p:pic>
      <p:pic>
        <p:nvPicPr>
          <p:cNvPr id="14" name="Picture 13">
            <a:extLst>
              <a:ext uri="{FF2B5EF4-FFF2-40B4-BE49-F238E27FC236}">
                <a16:creationId xmlns:a16="http://schemas.microsoft.com/office/drawing/2014/main" id="{758A02AB-A80C-2789-CCF8-97D7F8926827}"/>
              </a:ext>
            </a:extLst>
          </p:cNvPr>
          <p:cNvPicPr>
            <a:picLocks noChangeAspect="1"/>
          </p:cNvPicPr>
          <p:nvPr/>
        </p:nvPicPr>
        <p:blipFill>
          <a:blip r:embed="rId5"/>
          <a:stretch>
            <a:fillRect/>
          </a:stretch>
        </p:blipFill>
        <p:spPr>
          <a:xfrm>
            <a:off x="776459" y="5126273"/>
            <a:ext cx="8591632" cy="996741"/>
          </a:xfrm>
          <a:prstGeom prst="rect">
            <a:avLst/>
          </a:prstGeom>
        </p:spPr>
      </p:pic>
    </p:spTree>
    <p:extLst>
      <p:ext uri="{BB962C8B-B14F-4D97-AF65-F5344CB8AC3E}">
        <p14:creationId xmlns:p14="http://schemas.microsoft.com/office/powerpoint/2010/main" val="2080103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up)">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up)">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dirty="0">
                <a:ea typeface="Segoe UI Symbol" panose="020B0502040204020203" pitchFamily="34" charset="0"/>
                <a:cs typeface="Times New Roman" panose="02020603050405020304" pitchFamily="18" charset="0"/>
              </a:rPr>
              <a:t>➽</a:t>
            </a:r>
            <a:r>
              <a:rPr lang="vi-VN" sz="3200" b="1" dirty="0">
                <a:ea typeface="Calibri" panose="020F0502020204030204" pitchFamily="34" charset="0"/>
                <a:cs typeface="Times New Roman" panose="02020603050405020304" pitchFamily="18" charset="0"/>
              </a:rPr>
              <a:t>Các ví dụ minh họa.</a:t>
            </a:r>
            <a:endParaRPr lang="en-US" sz="3200" dirty="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13836" cy="191488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 </a:t>
            </a:r>
            <a:r>
              <a:rPr lang="en-US" dirty="0"/>
              <a:t>	</a:t>
            </a: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35962" y="3482342"/>
            <a:ext cx="11838471" cy="3004956"/>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Calibri" panose="020F0502020204030204" pitchFamily="34" charset="0"/>
            </a:endParaRPr>
          </a:p>
          <a:p>
            <a:pPr marL="0" lvl="0" indent="0">
              <a:buNone/>
            </a:pPr>
            <a:endParaRPr lang="en-US" dirty="0"/>
          </a:p>
        </p:txBody>
      </p:sp>
      <p:pic>
        <p:nvPicPr>
          <p:cNvPr id="12" name="Picture 11">
            <a:extLst>
              <a:ext uri="{FF2B5EF4-FFF2-40B4-BE49-F238E27FC236}">
                <a16:creationId xmlns:a16="http://schemas.microsoft.com/office/drawing/2014/main" id="{88CC7429-5036-130B-8D8B-9E522C68C88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120898" y="1673686"/>
            <a:ext cx="8518270" cy="1649081"/>
          </a:xfrm>
          <a:prstGeom prst="rect">
            <a:avLst/>
          </a:prstGeom>
        </p:spPr>
      </p:pic>
      <p:pic>
        <p:nvPicPr>
          <p:cNvPr id="8" name="Picture 7">
            <a:extLst>
              <a:ext uri="{FF2B5EF4-FFF2-40B4-BE49-F238E27FC236}">
                <a16:creationId xmlns:a16="http://schemas.microsoft.com/office/drawing/2014/main" id="{F8AA3C98-7993-B6A7-E15A-270CA6D5CEF4}"/>
              </a:ext>
            </a:extLst>
          </p:cNvPr>
          <p:cNvPicPr>
            <a:picLocks noChangeAspect="1"/>
          </p:cNvPicPr>
          <p:nvPr/>
        </p:nvPicPr>
        <p:blipFill>
          <a:blip r:embed="rId4"/>
          <a:stretch>
            <a:fillRect/>
          </a:stretch>
        </p:blipFill>
        <p:spPr>
          <a:xfrm>
            <a:off x="484192" y="4113787"/>
            <a:ext cx="9537138" cy="1112203"/>
          </a:xfrm>
          <a:prstGeom prst="rect">
            <a:avLst/>
          </a:prstGeom>
        </p:spPr>
      </p:pic>
      <p:pic>
        <p:nvPicPr>
          <p:cNvPr id="13" name="Picture 12">
            <a:extLst>
              <a:ext uri="{FF2B5EF4-FFF2-40B4-BE49-F238E27FC236}">
                <a16:creationId xmlns:a16="http://schemas.microsoft.com/office/drawing/2014/main" id="{FD59B736-3029-3E21-96A1-CAE938417247}"/>
              </a:ext>
            </a:extLst>
          </p:cNvPr>
          <p:cNvPicPr>
            <a:picLocks noChangeAspect="1"/>
          </p:cNvPicPr>
          <p:nvPr/>
        </p:nvPicPr>
        <p:blipFill>
          <a:blip r:embed="rId5"/>
          <a:stretch>
            <a:fillRect/>
          </a:stretch>
        </p:blipFill>
        <p:spPr>
          <a:xfrm>
            <a:off x="662800" y="5348488"/>
            <a:ext cx="9537138" cy="1022785"/>
          </a:xfrm>
          <a:prstGeom prst="rect">
            <a:avLst/>
          </a:prstGeom>
        </p:spPr>
      </p:pic>
    </p:spTree>
    <p:extLst>
      <p:ext uri="{BB962C8B-B14F-4D97-AF65-F5344CB8AC3E}">
        <p14:creationId xmlns:p14="http://schemas.microsoft.com/office/powerpoint/2010/main" val="2976916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up)">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1 : Đơn vị đo độ và rađian</a:t>
            </a: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902551" y="1674716"/>
                <a:ext cx="10770414"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marR="0">
                  <a:lnSpc>
                    <a:spcPct val="107000"/>
                  </a:lnSpc>
                  <a:spcBef>
                    <a:spcPts val="0"/>
                  </a:spcBef>
                  <a:spcAft>
                    <a:spcPts val="800"/>
                  </a:spcAft>
                </a:pPr>
                <a:r>
                  <a:rPr lang="en-US" dirty="0" err="1">
                    <a:latin typeface="Aarial"/>
                    <a:ea typeface="Calibri" panose="020F0502020204030204" pitchFamily="34" charset="0"/>
                  </a:rPr>
                  <a:t>Dùng</a:t>
                </a:r>
                <a:r>
                  <a:rPr lang="en-US" dirty="0">
                    <a:latin typeface="Aarial"/>
                    <a:ea typeface="Calibri" panose="020F0502020204030204" pitchFamily="34" charset="0"/>
                  </a:rPr>
                  <a:t> </a:t>
                </a:r>
                <a:r>
                  <a:rPr lang="en-US" dirty="0" err="1">
                    <a:latin typeface="Aarial"/>
                    <a:ea typeface="Calibri" panose="020F0502020204030204" pitchFamily="34" charset="0"/>
                  </a:rPr>
                  <a:t>mối</a:t>
                </a:r>
                <a:r>
                  <a:rPr lang="en-US" dirty="0">
                    <a:latin typeface="Aarial"/>
                    <a:ea typeface="Calibri" panose="020F0502020204030204" pitchFamily="34" charset="0"/>
                  </a:rPr>
                  <a:t> </a:t>
                </a:r>
                <a:r>
                  <a:rPr lang="en-US" dirty="0" err="1">
                    <a:latin typeface="Aarial"/>
                    <a:ea typeface="Calibri" panose="020F0502020204030204" pitchFamily="34" charset="0"/>
                  </a:rPr>
                  <a:t>quan</a:t>
                </a:r>
                <a:r>
                  <a:rPr lang="en-US" dirty="0">
                    <a:latin typeface="Aarial"/>
                    <a:ea typeface="Calibri" panose="020F0502020204030204" pitchFamily="34" charset="0"/>
                  </a:rPr>
                  <a:t> </a:t>
                </a:r>
                <a:r>
                  <a:rPr lang="en-US" dirty="0" err="1">
                    <a:latin typeface="Aarial"/>
                    <a:ea typeface="Calibri" panose="020F0502020204030204" pitchFamily="34" charset="0"/>
                  </a:rPr>
                  <a:t>hệ</a:t>
                </a:r>
                <a:r>
                  <a:rPr lang="en-US" dirty="0">
                    <a:latin typeface="Aarial"/>
                    <a:ea typeface="Calibri" panose="020F0502020204030204" pitchFamily="34" charset="0"/>
                  </a:rPr>
                  <a:t> </a:t>
                </a:r>
                <a:r>
                  <a:rPr lang="en-US" dirty="0" err="1">
                    <a:latin typeface="Aarial"/>
                    <a:ea typeface="Calibri" panose="020F0502020204030204" pitchFamily="34" charset="0"/>
                  </a:rPr>
                  <a:t>giữ</a:t>
                </a:r>
                <a:r>
                  <a:rPr lang="en-US" dirty="0">
                    <a:latin typeface="Aarial"/>
                    <a:ea typeface="Calibri" panose="020F0502020204030204" pitchFamily="34" charset="0"/>
                  </a:rPr>
                  <a:t> </a:t>
                </a:r>
                <a:r>
                  <a:rPr lang="en-US" dirty="0" err="1">
                    <a:latin typeface="Aarial"/>
                    <a:ea typeface="Calibri" panose="020F0502020204030204" pitchFamily="34" charset="0"/>
                  </a:rPr>
                  <a:t>độ</a:t>
                </a:r>
                <a:r>
                  <a:rPr lang="en-US" dirty="0">
                    <a:latin typeface="Aarial"/>
                    <a:ea typeface="Calibri" panose="020F0502020204030204" pitchFamily="34" charset="0"/>
                  </a:rPr>
                  <a:t> </a:t>
                </a:r>
                <a:r>
                  <a:rPr lang="en-US" dirty="0" err="1">
                    <a:latin typeface="Aarial"/>
                    <a:ea typeface="Calibri" panose="020F0502020204030204" pitchFamily="34" charset="0"/>
                  </a:rPr>
                  <a:t>và</a:t>
                </a:r>
                <a:r>
                  <a:rPr lang="en-US" dirty="0">
                    <a:latin typeface="Aarial"/>
                    <a:ea typeface="Calibri" panose="020F0502020204030204" pitchFamily="34" charset="0"/>
                  </a:rPr>
                  <a:t> </a:t>
                </a:r>
                <a:r>
                  <a:rPr lang="en-US" dirty="0" err="1">
                    <a:latin typeface="Aarial"/>
                    <a:ea typeface="Calibri" panose="020F0502020204030204" pitchFamily="34" charset="0"/>
                  </a:rPr>
                  <a:t>rađian</a:t>
                </a:r>
                <a:r>
                  <a:rPr lang="en-US" dirty="0">
                    <a:latin typeface="Aarial"/>
                    <a:ea typeface="Calibri" panose="020F050202020403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rPr>
                      <m:t>180°=</m:t>
                    </m:r>
                    <m:r>
                      <a:rPr lang="en-US" i="1">
                        <a:latin typeface="Cambria Math" panose="02040503050406030204" pitchFamily="18" charset="0"/>
                        <a:ea typeface="Calibri" panose="020F0502020204030204" pitchFamily="34" charset="0"/>
                      </a:rPr>
                      <m:t>𝜋</m:t>
                    </m:r>
                    <m:r>
                      <m:rPr>
                        <m:nor/>
                      </m:rPr>
                      <a:rPr lang="en-US">
                        <a:latin typeface="Aarial"/>
                        <a:ea typeface="Calibri" panose="020F0502020204030204" pitchFamily="34" charset="0"/>
                      </a:rPr>
                      <m:t> </m:t>
                    </m:r>
                    <m:r>
                      <m:rPr>
                        <m:nor/>
                      </m:rPr>
                      <a:rPr lang="en-US">
                        <a:latin typeface="Aarial"/>
                        <a:ea typeface="Calibri" panose="020F0502020204030204" pitchFamily="34" charset="0"/>
                      </a:rPr>
                      <m:t>rad</m:t>
                    </m:r>
                  </m:oMath>
                </a14:m>
                <a:endParaRPr lang="en-US" sz="2800" dirty="0">
                  <a:latin typeface="Aarial"/>
                  <a:ea typeface="Calibri" panose="020F0502020204030204" pitchFamily="34" charset="0"/>
                </a:endParaRPr>
              </a:p>
              <a:p>
                <a:pPr marL="0" marR="0" algn="just">
                  <a:lnSpc>
                    <a:spcPct val="107000"/>
                  </a:lnSpc>
                  <a:spcBef>
                    <a:spcPts val="0"/>
                  </a:spcBef>
                  <a:spcAft>
                    <a:spcPts val="0"/>
                  </a:spcAft>
                </a:pPr>
                <a:r>
                  <a:rPr lang="en-US" dirty="0" err="1">
                    <a:latin typeface="Aarial"/>
                    <a:ea typeface="Calibri" panose="020F0502020204030204" pitchFamily="34" charset="0"/>
                  </a:rPr>
                  <a:t>Đổi</a:t>
                </a:r>
                <a:r>
                  <a:rPr lang="en-US" dirty="0">
                    <a:latin typeface="Aarial"/>
                    <a:ea typeface="Calibri" panose="020F0502020204030204" pitchFamily="34" charset="0"/>
                  </a:rPr>
                  <a:t> </a:t>
                </a:r>
                <a:r>
                  <a:rPr lang="en-US" dirty="0" err="1">
                    <a:latin typeface="Aarial"/>
                    <a:ea typeface="Calibri" panose="020F0502020204030204" pitchFamily="34" charset="0"/>
                  </a:rPr>
                  <a:t>cung</a:t>
                </a:r>
                <a:r>
                  <a:rPr lang="en-US" dirty="0">
                    <a:latin typeface="Aarial"/>
                    <a:ea typeface="Calibri" panose="020F050202020403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rPr>
                      <m:t>𝑎</m:t>
                    </m:r>
                  </m:oMath>
                </a14:m>
                <a:r>
                  <a:rPr lang="en-US" dirty="0">
                    <a:latin typeface="Aarial"/>
                    <a:ea typeface="Calibri" panose="020F0502020204030204" pitchFamily="34" charset="0"/>
                  </a:rPr>
                  <a:t> </a:t>
                </a:r>
                <a:r>
                  <a:rPr lang="en-US" dirty="0" err="1">
                    <a:latin typeface="Aarial"/>
                    <a:ea typeface="Calibri" panose="020F0502020204030204" pitchFamily="34" charset="0"/>
                  </a:rPr>
                  <a:t>có</a:t>
                </a:r>
                <a:r>
                  <a:rPr lang="en-US" dirty="0">
                    <a:latin typeface="Aarial"/>
                    <a:ea typeface="Calibri" panose="020F0502020204030204" pitchFamily="34" charset="0"/>
                  </a:rPr>
                  <a:t> </a:t>
                </a:r>
                <a:r>
                  <a:rPr lang="en-US" dirty="0" err="1">
                    <a:latin typeface="Aarial"/>
                    <a:ea typeface="Calibri" panose="020F0502020204030204" pitchFamily="34" charset="0"/>
                  </a:rPr>
                  <a:t>số</a:t>
                </a:r>
                <a:r>
                  <a:rPr lang="en-US" dirty="0">
                    <a:latin typeface="Aarial"/>
                    <a:ea typeface="Calibri" panose="020F0502020204030204" pitchFamily="34" charset="0"/>
                  </a:rPr>
                  <a:t> </a:t>
                </a:r>
                <a:r>
                  <a:rPr lang="en-US" dirty="0" err="1">
                    <a:latin typeface="Aarial"/>
                    <a:ea typeface="Calibri" panose="020F0502020204030204" pitchFamily="34" charset="0"/>
                  </a:rPr>
                  <a:t>đo</a:t>
                </a:r>
                <a:r>
                  <a:rPr lang="en-US" dirty="0">
                    <a:latin typeface="Aarial"/>
                    <a:ea typeface="Calibri" panose="020F0502020204030204" pitchFamily="34" charset="0"/>
                  </a:rPr>
                  <a:t> </a:t>
                </a:r>
                <a:r>
                  <a:rPr lang="en-US" dirty="0" err="1">
                    <a:latin typeface="Aarial"/>
                    <a:ea typeface="Calibri" panose="020F0502020204030204" pitchFamily="34" charset="0"/>
                  </a:rPr>
                  <a:t>từ</a:t>
                </a:r>
                <a:r>
                  <a:rPr lang="en-US" dirty="0">
                    <a:latin typeface="Aarial"/>
                    <a:ea typeface="Calibri" panose="020F0502020204030204" pitchFamily="34" charset="0"/>
                  </a:rPr>
                  <a:t> </a:t>
                </a:r>
                <a:r>
                  <a:rPr lang="en-US" dirty="0" err="1">
                    <a:latin typeface="Aarial"/>
                    <a:ea typeface="Calibri" panose="020F0502020204030204" pitchFamily="34" charset="0"/>
                  </a:rPr>
                  <a:t>rađian</a:t>
                </a:r>
                <a:r>
                  <a:rPr lang="en-US" dirty="0">
                    <a:latin typeface="Aarial"/>
                    <a:ea typeface="Calibri" panose="020F0502020204030204" pitchFamily="34" charset="0"/>
                  </a:rPr>
                  <a:t> sang </a:t>
                </a:r>
                <a:r>
                  <a:rPr lang="en-US" dirty="0" err="1">
                    <a:latin typeface="Aarial"/>
                    <a:ea typeface="Calibri" panose="020F0502020204030204" pitchFamily="34" charset="0"/>
                  </a:rPr>
                  <a:t>độ</a:t>
                </a:r>
                <a:r>
                  <a:rPr lang="en-US" dirty="0">
                    <a:latin typeface="Aarial"/>
                    <a:ea typeface="Calibri" panose="020F050202020403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rPr>
                      <m:t>𝑎</m:t>
                    </m:r>
                    <m:r>
                      <a:rPr lang="en-US" i="1">
                        <a:latin typeface="Cambria Math" panose="02040503050406030204" pitchFamily="18" charset="0"/>
                        <a:ea typeface="Calibri" panose="020F0502020204030204" pitchFamily="34" charset="0"/>
                      </a:rPr>
                      <m:t>.</m:t>
                    </m:r>
                    <m:f>
                      <m:fPr>
                        <m:ctrlPr>
                          <a:rPr lang="en-US" i="1">
                            <a:latin typeface="Cambria Math" panose="02040503050406030204" pitchFamily="18" charset="0"/>
                            <a:ea typeface="Calibri" panose="020F0502020204030204" pitchFamily="34" charset="0"/>
                          </a:rPr>
                        </m:ctrlPr>
                      </m:fPr>
                      <m:num>
                        <m:r>
                          <a:rPr lang="en-US" i="1">
                            <a:latin typeface="Cambria Math" panose="02040503050406030204" pitchFamily="18" charset="0"/>
                            <a:ea typeface="Calibri" panose="020F0502020204030204" pitchFamily="34" charset="0"/>
                          </a:rPr>
                          <m:t>180°</m:t>
                        </m:r>
                      </m:num>
                      <m:den>
                        <m:r>
                          <a:rPr lang="en-US" i="1">
                            <a:latin typeface="Cambria Math" panose="02040503050406030204" pitchFamily="18" charset="0"/>
                            <a:ea typeface="Calibri" panose="020F0502020204030204" pitchFamily="34" charset="0"/>
                          </a:rPr>
                          <m:t>𝜋</m:t>
                        </m:r>
                      </m:den>
                    </m:f>
                  </m:oMath>
                </a14:m>
                <a:endParaRPr lang="en-US" sz="2800" dirty="0">
                  <a:latin typeface="Aarial"/>
                  <a:ea typeface="Calibri" panose="020F0502020204030204" pitchFamily="34" charset="0"/>
                </a:endParaRPr>
              </a:p>
              <a:p>
                <a:pPr marL="0" marR="0" algn="just">
                  <a:lnSpc>
                    <a:spcPct val="107000"/>
                  </a:lnSpc>
                  <a:spcBef>
                    <a:spcPts val="0"/>
                  </a:spcBef>
                  <a:spcAft>
                    <a:spcPts val="0"/>
                  </a:spcAft>
                </a:pPr>
                <a:r>
                  <a:rPr lang="en-US" dirty="0" err="1">
                    <a:latin typeface="Aarial"/>
                    <a:ea typeface="Calibri" panose="020F0502020204030204" pitchFamily="34" charset="0"/>
                  </a:rPr>
                  <a:t>Đổi</a:t>
                </a:r>
                <a:r>
                  <a:rPr lang="en-US" dirty="0">
                    <a:latin typeface="Aarial"/>
                    <a:ea typeface="Calibri" panose="020F0502020204030204" pitchFamily="34" charset="0"/>
                  </a:rPr>
                  <a:t> </a:t>
                </a:r>
                <a:r>
                  <a:rPr lang="en-US" dirty="0" err="1">
                    <a:latin typeface="Aarial"/>
                    <a:ea typeface="Calibri" panose="020F0502020204030204" pitchFamily="34" charset="0"/>
                  </a:rPr>
                  <a:t>cung</a:t>
                </a:r>
                <a:r>
                  <a:rPr lang="en-US" dirty="0">
                    <a:latin typeface="Aarial"/>
                    <a:ea typeface="Calibri" panose="020F050202020403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rPr>
                      <m:t>𝑥</m:t>
                    </m:r>
                    <m:r>
                      <a:rPr lang="en-US" i="1">
                        <a:latin typeface="Cambria Math" panose="02040503050406030204" pitchFamily="18" charset="0"/>
                        <a:ea typeface="Calibri" panose="020F0502020204030204" pitchFamily="34" charset="0"/>
                      </a:rPr>
                      <m:t>°</m:t>
                    </m:r>
                  </m:oMath>
                </a14:m>
                <a:r>
                  <a:rPr lang="en-US" dirty="0">
                    <a:latin typeface="Aarial"/>
                    <a:ea typeface="Calibri" panose="020F0502020204030204" pitchFamily="34" charset="0"/>
                  </a:rPr>
                  <a:t> </a:t>
                </a:r>
                <a:r>
                  <a:rPr lang="en-US" dirty="0" err="1">
                    <a:latin typeface="Aarial"/>
                    <a:ea typeface="Calibri" panose="020F0502020204030204" pitchFamily="34" charset="0"/>
                  </a:rPr>
                  <a:t>có</a:t>
                </a:r>
                <a:r>
                  <a:rPr lang="en-US" dirty="0">
                    <a:latin typeface="Aarial"/>
                    <a:ea typeface="Calibri" panose="020F0502020204030204" pitchFamily="34" charset="0"/>
                  </a:rPr>
                  <a:t> </a:t>
                </a:r>
                <a:r>
                  <a:rPr lang="en-US" dirty="0" err="1">
                    <a:latin typeface="Aarial"/>
                    <a:ea typeface="Calibri" panose="020F0502020204030204" pitchFamily="34" charset="0"/>
                  </a:rPr>
                  <a:t>số</a:t>
                </a:r>
                <a:r>
                  <a:rPr lang="en-US" dirty="0">
                    <a:latin typeface="Aarial"/>
                    <a:ea typeface="Calibri" panose="020F0502020204030204" pitchFamily="34" charset="0"/>
                  </a:rPr>
                  <a:t> </a:t>
                </a:r>
                <a:r>
                  <a:rPr lang="en-US" dirty="0" err="1">
                    <a:latin typeface="Aarial"/>
                    <a:ea typeface="Calibri" panose="020F0502020204030204" pitchFamily="34" charset="0"/>
                  </a:rPr>
                  <a:t>đo</a:t>
                </a:r>
                <a:r>
                  <a:rPr lang="en-US" dirty="0">
                    <a:latin typeface="Aarial"/>
                    <a:ea typeface="Calibri" panose="020F0502020204030204" pitchFamily="34" charset="0"/>
                  </a:rPr>
                  <a:t> </a:t>
                </a:r>
                <a:r>
                  <a:rPr lang="en-US" dirty="0" err="1">
                    <a:latin typeface="Aarial"/>
                    <a:ea typeface="Calibri" panose="020F0502020204030204" pitchFamily="34" charset="0"/>
                  </a:rPr>
                  <a:t>từ</a:t>
                </a:r>
                <a:r>
                  <a:rPr lang="en-US" dirty="0">
                    <a:latin typeface="Aarial"/>
                    <a:ea typeface="Calibri" panose="020F0502020204030204" pitchFamily="34" charset="0"/>
                  </a:rPr>
                  <a:t> </a:t>
                </a:r>
                <a:r>
                  <a:rPr lang="en-US" dirty="0" err="1">
                    <a:latin typeface="Aarial"/>
                    <a:ea typeface="Calibri" panose="020F0502020204030204" pitchFamily="34" charset="0"/>
                  </a:rPr>
                  <a:t>độ</a:t>
                </a:r>
                <a:r>
                  <a:rPr lang="en-US" dirty="0">
                    <a:latin typeface="Aarial"/>
                    <a:ea typeface="Calibri" panose="020F0502020204030204" pitchFamily="34" charset="0"/>
                  </a:rPr>
                  <a:t> </a:t>
                </a:r>
                <a:r>
                  <a:rPr lang="en-US" dirty="0" err="1">
                    <a:latin typeface="Aarial"/>
                    <a:ea typeface="Calibri" panose="020F0502020204030204" pitchFamily="34" charset="0"/>
                  </a:rPr>
                  <a:t>ra</a:t>
                </a:r>
                <a:r>
                  <a:rPr lang="en-US" dirty="0">
                    <a:latin typeface="Aarial"/>
                    <a:ea typeface="Calibri" panose="020F0502020204030204" pitchFamily="34" charset="0"/>
                  </a:rPr>
                  <a:t> </a:t>
                </a:r>
                <a:r>
                  <a:rPr lang="en-US" dirty="0" err="1">
                    <a:latin typeface="Aarial"/>
                    <a:ea typeface="Calibri" panose="020F0502020204030204" pitchFamily="34" charset="0"/>
                  </a:rPr>
                  <a:t>rađian</a:t>
                </a:r>
                <a:r>
                  <a:rPr lang="en-US" dirty="0">
                    <a:latin typeface="Aarial"/>
                    <a:ea typeface="Calibri" panose="020F050202020403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rPr>
                      <m:t>𝑥</m:t>
                    </m:r>
                    <m:r>
                      <a:rPr lang="en-US" i="1">
                        <a:latin typeface="Cambria Math" panose="02040503050406030204" pitchFamily="18" charset="0"/>
                        <a:ea typeface="Calibri" panose="020F0502020204030204" pitchFamily="34" charset="0"/>
                      </a:rPr>
                      <m:t>°.</m:t>
                    </m:r>
                    <m:f>
                      <m:fPr>
                        <m:ctrlPr>
                          <a:rPr lang="en-US" i="1">
                            <a:latin typeface="Cambria Math" panose="02040503050406030204" pitchFamily="18" charset="0"/>
                            <a:ea typeface="Calibri" panose="020F0502020204030204" pitchFamily="34" charset="0"/>
                          </a:rPr>
                        </m:ctrlPr>
                      </m:fPr>
                      <m:num>
                        <m:r>
                          <a:rPr lang="en-US" i="1">
                            <a:latin typeface="Cambria Math" panose="02040503050406030204" pitchFamily="18" charset="0"/>
                            <a:ea typeface="Calibri" panose="020F0502020204030204" pitchFamily="34" charset="0"/>
                          </a:rPr>
                          <m:t>𝜋</m:t>
                        </m:r>
                      </m:num>
                      <m:den>
                        <m:r>
                          <a:rPr lang="en-US" i="1">
                            <a:latin typeface="Cambria Math" panose="02040503050406030204" pitchFamily="18" charset="0"/>
                            <a:ea typeface="Calibri" panose="020F0502020204030204" pitchFamily="34" charset="0"/>
                          </a:rPr>
                          <m:t>180°</m:t>
                        </m:r>
                      </m:den>
                    </m:f>
                  </m:oMath>
                </a14:m>
                <a:endParaRPr lang="en-US" sz="2800" dirty="0">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902551" y="1674716"/>
                <a:ext cx="10770414" cy="3935637"/>
              </a:xfrm>
              <a:prstGeom prst="rect">
                <a:avLst/>
              </a:prstGeom>
              <a:blipFill>
                <a:blip r:embed="rId3"/>
                <a:stretch>
                  <a:fillRect l="-1302" t="-2171"/>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2056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dirty="0">
                <a:ea typeface="Segoe UI Symbol" panose="020B0502040204020203" pitchFamily="34" charset="0"/>
                <a:cs typeface="Times New Roman" panose="02020603050405020304" pitchFamily="18" charset="0"/>
              </a:rPr>
              <a:t>➽</a:t>
            </a:r>
            <a:r>
              <a:rPr lang="vi-VN" sz="3200" b="1" dirty="0">
                <a:ea typeface="Calibri" panose="020F0502020204030204" pitchFamily="34" charset="0"/>
                <a:cs typeface="Times New Roman" panose="02020603050405020304" pitchFamily="18" charset="0"/>
              </a:rPr>
              <a:t>Các ví dụ minh họa.</a:t>
            </a:r>
            <a:endParaRPr lang="en-US" sz="3200" dirty="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13836" cy="180865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 </a:t>
            </a:r>
            <a:r>
              <a:rPr lang="en-US" dirty="0"/>
              <a:t>	</a:t>
            </a: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22099" y="3376981"/>
            <a:ext cx="11838471" cy="3200056"/>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Calibri" panose="020F0502020204030204" pitchFamily="34" charset="0"/>
            </a:endParaRPr>
          </a:p>
          <a:p>
            <a:pPr marL="0" lvl="0" indent="0">
              <a:buNone/>
            </a:pPr>
            <a:endParaRPr lang="en-US" dirty="0"/>
          </a:p>
        </p:txBody>
      </p:sp>
      <p:pic>
        <p:nvPicPr>
          <p:cNvPr id="12" name="Picture 11">
            <a:extLst>
              <a:ext uri="{FF2B5EF4-FFF2-40B4-BE49-F238E27FC236}">
                <a16:creationId xmlns:a16="http://schemas.microsoft.com/office/drawing/2014/main" id="{88CC7429-5036-130B-8D8B-9E522C68C88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182444" y="1622939"/>
            <a:ext cx="8518270" cy="1649081"/>
          </a:xfrm>
          <a:prstGeom prst="rect">
            <a:avLst/>
          </a:prstGeom>
        </p:spPr>
      </p:pic>
      <p:pic>
        <p:nvPicPr>
          <p:cNvPr id="11" name="Picture 10">
            <a:extLst>
              <a:ext uri="{FF2B5EF4-FFF2-40B4-BE49-F238E27FC236}">
                <a16:creationId xmlns:a16="http://schemas.microsoft.com/office/drawing/2014/main" id="{4E14A566-A3A1-5AFF-63F8-B9E03B433672}"/>
              </a:ext>
            </a:extLst>
          </p:cNvPr>
          <p:cNvPicPr>
            <a:picLocks noChangeAspect="1"/>
          </p:cNvPicPr>
          <p:nvPr/>
        </p:nvPicPr>
        <p:blipFill>
          <a:blip r:embed="rId4"/>
          <a:stretch>
            <a:fillRect/>
          </a:stretch>
        </p:blipFill>
        <p:spPr>
          <a:xfrm>
            <a:off x="626145" y="3911418"/>
            <a:ext cx="8816607" cy="948023"/>
          </a:xfrm>
          <a:prstGeom prst="rect">
            <a:avLst/>
          </a:prstGeom>
        </p:spPr>
      </p:pic>
      <p:pic>
        <p:nvPicPr>
          <p:cNvPr id="15" name="Picture 14">
            <a:extLst>
              <a:ext uri="{FF2B5EF4-FFF2-40B4-BE49-F238E27FC236}">
                <a16:creationId xmlns:a16="http://schemas.microsoft.com/office/drawing/2014/main" id="{A083E8F6-A0B6-1A18-95BA-1D6D6C03AEDD}"/>
              </a:ext>
            </a:extLst>
          </p:cNvPr>
          <p:cNvPicPr>
            <a:picLocks noChangeAspect="1"/>
          </p:cNvPicPr>
          <p:nvPr/>
        </p:nvPicPr>
        <p:blipFill>
          <a:blip r:embed="rId5"/>
          <a:stretch>
            <a:fillRect/>
          </a:stretch>
        </p:blipFill>
        <p:spPr>
          <a:xfrm>
            <a:off x="918061" y="4672667"/>
            <a:ext cx="6040605" cy="948022"/>
          </a:xfrm>
          <a:prstGeom prst="rect">
            <a:avLst/>
          </a:prstGeom>
        </p:spPr>
      </p:pic>
      <p:pic>
        <p:nvPicPr>
          <p:cNvPr id="17" name="Picture 16">
            <a:extLst>
              <a:ext uri="{FF2B5EF4-FFF2-40B4-BE49-F238E27FC236}">
                <a16:creationId xmlns:a16="http://schemas.microsoft.com/office/drawing/2014/main" id="{50C6F366-3E7D-5E94-1C8A-7A8A2E93E74F}"/>
              </a:ext>
            </a:extLst>
          </p:cNvPr>
          <p:cNvPicPr>
            <a:picLocks noChangeAspect="1"/>
          </p:cNvPicPr>
          <p:nvPr/>
        </p:nvPicPr>
        <p:blipFill>
          <a:blip r:embed="rId6"/>
          <a:stretch>
            <a:fillRect/>
          </a:stretch>
        </p:blipFill>
        <p:spPr>
          <a:xfrm>
            <a:off x="626145" y="5441670"/>
            <a:ext cx="6040604" cy="1097029"/>
          </a:xfrm>
          <a:prstGeom prst="rect">
            <a:avLst/>
          </a:prstGeom>
        </p:spPr>
      </p:pic>
    </p:spTree>
    <p:extLst>
      <p:ext uri="{BB962C8B-B14F-4D97-AF65-F5344CB8AC3E}">
        <p14:creationId xmlns:p14="http://schemas.microsoft.com/office/powerpoint/2010/main" val="1664713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up)">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1163643"/>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6</a:t>
            </a:r>
            <a:r>
              <a:rPr lang="vi-VN"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Xác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định</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trị</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biểu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thức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chứa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đặc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biệt</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liên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quan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đặc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biệt</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và</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dấu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trị</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a:t>
            </a:r>
            <a:endParaRPr lang="en-US" sz="1800" b="1" dirty="0">
              <a:solidFill>
                <a:srgbClr val="000099"/>
              </a:solidFill>
              <a:effectLst/>
              <a:ea typeface="Times New Roman" panose="02020603050405020304" pitchFamily="18"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93111" y="2146562"/>
                <a:ext cx="11404682" cy="4490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indent="0" algn="just">
                  <a:buNone/>
                </a:pPr>
                <a:r>
                  <a:rPr lang="vi-VN" b="1" dirty="0">
                    <a:ea typeface="Times New Roman" panose="02020603050405020304" pitchFamily="18" charset="0"/>
                  </a:rPr>
                  <a:t>•</a:t>
                </a:r>
                <a:r>
                  <a:rPr lang="en-US" b="1" dirty="0">
                    <a:solidFill>
                      <a:srgbClr val="0000FF"/>
                    </a:solidFill>
                    <a:ea typeface="Times New Roman" panose="02020603050405020304" pitchFamily="18" charset="0"/>
                  </a:rPr>
                  <a:t> </a:t>
                </a:r>
                <a:r>
                  <a:rPr lang="en-US" dirty="0" err="1"/>
                  <a:t>Sử</a:t>
                </a:r>
                <a:r>
                  <a:rPr lang="en-US" dirty="0"/>
                  <a:t> </a:t>
                </a:r>
                <a:r>
                  <a:rPr lang="en-US" dirty="0" err="1"/>
                  <a:t>dụng</a:t>
                </a:r>
                <a:r>
                  <a:rPr lang="en-US" dirty="0"/>
                  <a:t> </a:t>
                </a:r>
                <a:r>
                  <a:rPr lang="en-US" dirty="0" err="1"/>
                  <a:t>các</a:t>
                </a:r>
                <a:r>
                  <a:rPr lang="en-US" dirty="0"/>
                  <a:t> </a:t>
                </a:r>
                <a:r>
                  <a:rPr lang="en-US" dirty="0" err="1"/>
                  <a:t>hệ</a:t>
                </a:r>
                <a:r>
                  <a:rPr lang="en-US" dirty="0"/>
                  <a:t> </a:t>
                </a:r>
                <a:r>
                  <a:rPr lang="en-US" dirty="0" err="1"/>
                  <a:t>thức</a:t>
                </a:r>
                <a:r>
                  <a:rPr lang="en-US" dirty="0"/>
                  <a:t> </a:t>
                </a:r>
                <a:r>
                  <a:rPr lang="en-US" dirty="0" err="1"/>
                  <a:t>lượng</a:t>
                </a:r>
                <a:r>
                  <a:rPr lang="en-US" dirty="0"/>
                  <a:t> </a:t>
                </a:r>
                <a:r>
                  <a:rPr lang="en-US" dirty="0" err="1"/>
                  <a:t>giác</a:t>
                </a:r>
                <a:r>
                  <a:rPr lang="en-US" dirty="0"/>
                  <a:t> </a:t>
                </a:r>
                <a:r>
                  <a:rPr lang="en-US" dirty="0" err="1"/>
                  <a:t>cơ</a:t>
                </a:r>
                <a:r>
                  <a:rPr lang="en-US" dirty="0"/>
                  <a:t> </a:t>
                </a:r>
                <a:r>
                  <a:rPr lang="en-US" dirty="0" err="1"/>
                  <a:t>bản</a:t>
                </a:r>
                <a:r>
                  <a:rPr lang="en-US" dirty="0"/>
                  <a:t>, </a:t>
                </a:r>
                <a:r>
                  <a:rPr lang="en-US" dirty="0" err="1"/>
                  <a:t>các</a:t>
                </a:r>
                <a:r>
                  <a:rPr lang="en-US" dirty="0"/>
                  <a:t> </a:t>
                </a:r>
                <a:r>
                  <a:rPr lang="en-US" dirty="0" err="1"/>
                  <a:t>hằng</a:t>
                </a:r>
                <a:r>
                  <a:rPr lang="en-US" dirty="0"/>
                  <a:t> </a:t>
                </a:r>
                <a:r>
                  <a:rPr lang="en-US" dirty="0" err="1"/>
                  <a:t>đẳng</a:t>
                </a:r>
                <a:r>
                  <a:rPr lang="en-US" dirty="0"/>
                  <a:t> </a:t>
                </a:r>
                <a:r>
                  <a:rPr lang="en-US" dirty="0" err="1"/>
                  <a:t>thức</a:t>
                </a:r>
                <a:r>
                  <a:rPr lang="en-US" dirty="0"/>
                  <a:t> </a:t>
                </a:r>
                <a:r>
                  <a:rPr lang="en-US" dirty="0" err="1"/>
                  <a:t>đáng</a:t>
                </a:r>
                <a:r>
                  <a:rPr lang="en-US" dirty="0"/>
                  <a:t> </a:t>
                </a:r>
                <a:r>
                  <a:rPr lang="en-US" dirty="0" err="1"/>
                  <a:t>nhớ</a:t>
                </a:r>
                <a:r>
                  <a:rPr lang="en-US" dirty="0"/>
                  <a:t> </a:t>
                </a:r>
                <a:r>
                  <a:rPr lang="en-US" dirty="0" err="1"/>
                  <a:t>và</a:t>
                </a:r>
                <a:r>
                  <a:rPr lang="en-US" dirty="0"/>
                  <a:t> </a:t>
                </a:r>
                <a:r>
                  <a:rPr lang="en-US" dirty="0" err="1"/>
                  <a:t>sử</a:t>
                </a:r>
                <a:r>
                  <a:rPr lang="en-US" dirty="0"/>
                  <a:t> </a:t>
                </a:r>
                <a:r>
                  <a:rPr lang="en-US" dirty="0" err="1"/>
                  <a:t>dụng</a:t>
                </a:r>
                <a:r>
                  <a:rPr lang="en-US" dirty="0"/>
                  <a:t> </a:t>
                </a:r>
                <a:r>
                  <a:rPr lang="en-US" dirty="0" err="1"/>
                  <a:t>tính</a:t>
                </a:r>
                <a:r>
                  <a:rPr lang="en-US" dirty="0"/>
                  <a:t> </a:t>
                </a:r>
                <a:r>
                  <a:rPr lang="en-US" dirty="0" err="1"/>
                  <a:t>chất</a:t>
                </a:r>
                <a:r>
                  <a:rPr lang="en-US" dirty="0"/>
                  <a:t> </a:t>
                </a:r>
                <a:r>
                  <a:rPr lang="en-US" dirty="0" err="1"/>
                  <a:t>của</a:t>
                </a:r>
                <a:r>
                  <a:rPr lang="en-US" dirty="0"/>
                  <a:t> </a:t>
                </a:r>
                <a:r>
                  <a:rPr lang="en-US" dirty="0" err="1"/>
                  <a:t>giá</a:t>
                </a:r>
                <a:r>
                  <a:rPr lang="en-US" dirty="0"/>
                  <a:t> </a:t>
                </a:r>
                <a:r>
                  <a:rPr lang="en-US" dirty="0" err="1"/>
                  <a:t>trị</a:t>
                </a:r>
                <a:r>
                  <a:rPr lang="en-US" dirty="0"/>
                  <a:t> </a:t>
                </a:r>
                <a:r>
                  <a:rPr lang="en-US" dirty="0" err="1"/>
                  <a:t>lượng</a:t>
                </a:r>
                <a:r>
                  <a:rPr lang="en-US" dirty="0"/>
                  <a:t> </a:t>
                </a:r>
                <a:r>
                  <a:rPr lang="en-US" dirty="0" err="1"/>
                  <a:t>giác</a:t>
                </a:r>
                <a:r>
                  <a:rPr lang="en-US" dirty="0"/>
                  <a:t> </a:t>
                </a:r>
                <a:r>
                  <a:rPr lang="en-US" dirty="0" err="1"/>
                  <a:t>để</a:t>
                </a:r>
                <a:r>
                  <a:rPr lang="en-US" dirty="0"/>
                  <a:t> </a:t>
                </a:r>
                <a:r>
                  <a:rPr lang="en-US" dirty="0" err="1"/>
                  <a:t>biến</a:t>
                </a:r>
                <a:r>
                  <a:rPr lang="en-US" dirty="0"/>
                  <a:t> </a:t>
                </a:r>
                <a:r>
                  <a:rPr lang="en-US" dirty="0" err="1"/>
                  <a:t>đổi</a:t>
                </a:r>
                <a:endParaRPr lang="en-US" dirty="0"/>
              </a:p>
              <a:p>
                <a:pPr algn="just"/>
                <a:r>
                  <a:rPr lang="en-US" dirty="0"/>
                  <a:t>Khi </a:t>
                </a:r>
                <a:r>
                  <a:rPr lang="en-US" dirty="0" err="1"/>
                  <a:t>chứng</a:t>
                </a:r>
                <a:r>
                  <a:rPr lang="en-US" dirty="0"/>
                  <a:t> </a:t>
                </a:r>
                <a:r>
                  <a:rPr lang="en-US" dirty="0" err="1"/>
                  <a:t>minh</a:t>
                </a:r>
                <a:r>
                  <a:rPr lang="en-US" dirty="0"/>
                  <a:t> </a:t>
                </a:r>
                <a:r>
                  <a:rPr lang="en-US" dirty="0" err="1"/>
                  <a:t>một</a:t>
                </a:r>
                <a:r>
                  <a:rPr lang="en-US" dirty="0"/>
                  <a:t> </a:t>
                </a:r>
                <a:r>
                  <a:rPr lang="en-US" dirty="0" err="1"/>
                  <a:t>đẳng</a:t>
                </a:r>
                <a:r>
                  <a:rPr lang="en-US" dirty="0"/>
                  <a:t> </a:t>
                </a:r>
                <a:r>
                  <a:rPr lang="en-US" dirty="0" err="1"/>
                  <a:t>thức</a:t>
                </a:r>
                <a:r>
                  <a:rPr lang="en-US" dirty="0"/>
                  <a:t> ta </a:t>
                </a:r>
                <a:r>
                  <a:rPr lang="en-US" dirty="0" err="1"/>
                  <a:t>có</a:t>
                </a:r>
                <a:r>
                  <a:rPr lang="en-US" dirty="0"/>
                  <a:t> </a:t>
                </a:r>
                <a:r>
                  <a:rPr lang="en-US" dirty="0" err="1"/>
                  <a:t>thể</a:t>
                </a:r>
                <a:r>
                  <a:rPr lang="en-US" dirty="0"/>
                  <a:t> </a:t>
                </a:r>
                <a:r>
                  <a:rPr lang="en-US" dirty="0" err="1"/>
                  <a:t>biến</a:t>
                </a:r>
                <a:r>
                  <a:rPr lang="en-US" dirty="0"/>
                  <a:t> </a:t>
                </a:r>
                <a:r>
                  <a:rPr lang="en-US" dirty="0" err="1"/>
                  <a:t>đổi</a:t>
                </a:r>
                <a:r>
                  <a:rPr lang="en-US" dirty="0"/>
                  <a:t> </a:t>
                </a:r>
                <a:r>
                  <a:rPr lang="en-US" dirty="0" err="1"/>
                  <a:t>vế</a:t>
                </a:r>
                <a:r>
                  <a:rPr lang="en-US" dirty="0"/>
                  <a:t> </a:t>
                </a:r>
                <a:r>
                  <a:rPr lang="en-US" dirty="0" err="1"/>
                  <a:t>này</a:t>
                </a:r>
                <a:r>
                  <a:rPr lang="en-US" dirty="0"/>
                  <a:t> </a:t>
                </a:r>
                <a:r>
                  <a:rPr lang="en-US" dirty="0" err="1"/>
                  <a:t>thành</a:t>
                </a:r>
                <a:r>
                  <a:rPr lang="en-US" dirty="0"/>
                  <a:t> </a:t>
                </a:r>
                <a:r>
                  <a:rPr lang="en-US" dirty="0" err="1"/>
                  <a:t>vế</a:t>
                </a:r>
                <a:r>
                  <a:rPr lang="en-US" dirty="0"/>
                  <a:t> kia, </a:t>
                </a:r>
                <a:r>
                  <a:rPr lang="en-US" dirty="0" err="1"/>
                  <a:t>biến</a:t>
                </a:r>
                <a:r>
                  <a:rPr lang="en-US" dirty="0"/>
                  <a:t> </a:t>
                </a:r>
                <a:r>
                  <a:rPr lang="en-US" dirty="0" err="1"/>
                  <a:t>đổi</a:t>
                </a:r>
                <a:r>
                  <a:rPr lang="en-US" dirty="0"/>
                  <a:t> </a:t>
                </a:r>
                <a:r>
                  <a:rPr lang="en-US" dirty="0" err="1"/>
                  <a:t>tương</a:t>
                </a:r>
                <a:r>
                  <a:rPr lang="en-US" dirty="0"/>
                  <a:t> </a:t>
                </a:r>
                <a:r>
                  <a:rPr lang="en-US" dirty="0" err="1"/>
                  <a:t>đương</a:t>
                </a:r>
                <a:r>
                  <a:rPr lang="en-US" dirty="0"/>
                  <a:t>, </a:t>
                </a:r>
                <a:r>
                  <a:rPr lang="en-US" dirty="0" err="1"/>
                  <a:t>biến</a:t>
                </a:r>
                <a:r>
                  <a:rPr lang="en-US" dirty="0"/>
                  <a:t> </a:t>
                </a:r>
                <a:r>
                  <a:rPr lang="en-US" dirty="0" err="1"/>
                  <a:t>đổi</a:t>
                </a:r>
                <a:r>
                  <a:rPr lang="en-US" dirty="0"/>
                  <a:t> </a:t>
                </a:r>
                <a:r>
                  <a:rPr lang="en-US" dirty="0" err="1"/>
                  <a:t>hai</a:t>
                </a:r>
                <a:r>
                  <a:rPr lang="en-US" dirty="0"/>
                  <a:t> </a:t>
                </a:r>
                <a:r>
                  <a:rPr lang="en-US" dirty="0" err="1"/>
                  <a:t>vế</a:t>
                </a:r>
                <a:r>
                  <a:rPr lang="en-US" dirty="0"/>
                  <a:t> </a:t>
                </a:r>
                <a:r>
                  <a:rPr lang="en-US" dirty="0" err="1"/>
                  <a:t>cùng</a:t>
                </a:r>
                <a:r>
                  <a:rPr lang="en-US" dirty="0"/>
                  <a:t> </a:t>
                </a:r>
                <a:r>
                  <a:rPr lang="en-US" dirty="0" err="1"/>
                  <a:t>bằng</a:t>
                </a:r>
                <a:r>
                  <a:rPr lang="en-US" dirty="0"/>
                  <a:t> </a:t>
                </a:r>
                <a:r>
                  <a:rPr lang="en-US" dirty="0" err="1"/>
                  <a:t>một</a:t>
                </a:r>
                <a:r>
                  <a:rPr lang="en-US" dirty="0"/>
                  <a:t> </a:t>
                </a:r>
                <a:r>
                  <a:rPr lang="en-US" dirty="0" err="1"/>
                  <a:t>đại</a:t>
                </a:r>
                <a:r>
                  <a:rPr lang="en-US" dirty="0"/>
                  <a:t> </a:t>
                </a:r>
                <a:r>
                  <a:rPr lang="en-US" dirty="0" err="1"/>
                  <a:t>lượng</a:t>
                </a:r>
                <a:r>
                  <a:rPr lang="en-US" dirty="0"/>
                  <a:t> </a:t>
                </a:r>
                <a:r>
                  <a:rPr lang="en-US" dirty="0" err="1"/>
                  <a:t>khác</a:t>
                </a:r>
                <a:r>
                  <a:rPr lang="en-US" dirty="0"/>
                  <a:t>.</a:t>
                </a:r>
              </a:p>
              <a:p>
                <a:pPr algn="just"/>
                <a:r>
                  <a:rPr lang="en-US" dirty="0" err="1"/>
                  <a:t>Chứng</a:t>
                </a:r>
                <a:r>
                  <a:rPr lang="en-US" dirty="0"/>
                  <a:t> </a:t>
                </a:r>
                <a:r>
                  <a:rPr lang="en-US" dirty="0" err="1"/>
                  <a:t>minh</a:t>
                </a:r>
                <a:r>
                  <a:rPr lang="en-US" dirty="0"/>
                  <a:t> </a:t>
                </a:r>
                <a:r>
                  <a:rPr lang="en-US" dirty="0" err="1"/>
                  <a:t>biểu</a:t>
                </a:r>
                <a:r>
                  <a:rPr lang="en-US" dirty="0"/>
                  <a:t> </a:t>
                </a:r>
                <a:r>
                  <a:rPr lang="en-US" dirty="0" err="1"/>
                  <a:t>thức</a:t>
                </a:r>
                <a:r>
                  <a:rPr lang="en-US" dirty="0"/>
                  <a:t> </a:t>
                </a:r>
                <a:r>
                  <a:rPr lang="en-US" dirty="0" err="1"/>
                  <a:t>không</a:t>
                </a:r>
                <a:r>
                  <a:rPr lang="en-US" dirty="0"/>
                  <a:t> </a:t>
                </a:r>
                <a:r>
                  <a:rPr lang="en-US" dirty="0" err="1"/>
                  <a:t>phụ</a:t>
                </a:r>
                <a:r>
                  <a:rPr lang="en-US" dirty="0"/>
                  <a:t> </a:t>
                </a:r>
                <a:r>
                  <a:rPr lang="en-US" dirty="0" err="1"/>
                  <a:t>thuộc</a:t>
                </a:r>
                <a:r>
                  <a:rPr lang="en-US" dirty="0"/>
                  <a:t> </a:t>
                </a:r>
                <a:r>
                  <a:rPr lang="en-US" dirty="0" err="1"/>
                  <a:t>góc</a:t>
                </a:r>
                <a:r>
                  <a:rPr lang="en-US" dirty="0"/>
                  <a:t> </a:t>
                </a:r>
                <a14:m>
                  <m:oMath xmlns:m="http://schemas.openxmlformats.org/officeDocument/2006/math">
                    <m:r>
                      <a:rPr lang="en-US" i="1">
                        <a:latin typeface="Cambria Math" panose="02040503050406030204" pitchFamily="18" charset="0"/>
                      </a:rPr>
                      <m:t>𝑥</m:t>
                    </m:r>
                  </m:oMath>
                </a14:m>
                <a:r>
                  <a:rPr lang="en-US" dirty="0"/>
                  <a:t> hay </a:t>
                </a:r>
                <a:r>
                  <a:rPr lang="en-US" dirty="0" err="1"/>
                  <a:t>đơn</a:t>
                </a:r>
                <a:r>
                  <a:rPr lang="en-US" dirty="0"/>
                  <a:t> </a:t>
                </a:r>
                <a:r>
                  <a:rPr lang="en-US" dirty="0" err="1"/>
                  <a:t>giản</a:t>
                </a:r>
                <a:r>
                  <a:rPr lang="en-US" dirty="0"/>
                  <a:t> </a:t>
                </a:r>
                <a:r>
                  <a:rPr lang="en-US" dirty="0" err="1"/>
                  <a:t>biểu</a:t>
                </a:r>
                <a:r>
                  <a:rPr lang="en-US" dirty="0"/>
                  <a:t> </a:t>
                </a:r>
                <a:r>
                  <a:rPr lang="en-US" dirty="0" err="1"/>
                  <a:t>thức</a:t>
                </a:r>
                <a:r>
                  <a:rPr lang="en-US" dirty="0"/>
                  <a:t> ta </a:t>
                </a:r>
                <a:r>
                  <a:rPr lang="en-US" dirty="0" err="1"/>
                  <a:t>cố</a:t>
                </a:r>
                <a:r>
                  <a:rPr lang="en-US" dirty="0"/>
                  <a:t> </a:t>
                </a:r>
                <a:r>
                  <a:rPr lang="en-US" dirty="0" err="1"/>
                  <a:t>gắng</a:t>
                </a:r>
                <a:r>
                  <a:rPr lang="en-US" dirty="0"/>
                  <a:t> </a:t>
                </a:r>
                <a:r>
                  <a:rPr lang="en-US" dirty="0" err="1"/>
                  <a:t>làm</a:t>
                </a:r>
                <a:r>
                  <a:rPr lang="en-US" dirty="0"/>
                  <a:t> </a:t>
                </a:r>
                <a:r>
                  <a:rPr lang="en-US" dirty="0" err="1"/>
                  <a:t>xuất</a:t>
                </a:r>
                <a:r>
                  <a:rPr lang="en-US" dirty="0"/>
                  <a:t> </a:t>
                </a:r>
                <a:r>
                  <a:rPr lang="en-US" dirty="0" err="1"/>
                  <a:t>hiện</a:t>
                </a:r>
                <a:r>
                  <a:rPr lang="en-US" dirty="0"/>
                  <a:t> </a:t>
                </a:r>
                <a:r>
                  <a:rPr lang="en-US" dirty="0" err="1"/>
                  <a:t>nhân</a:t>
                </a:r>
                <a:r>
                  <a:rPr lang="en-US" dirty="0"/>
                  <a:t> </a:t>
                </a:r>
                <a:r>
                  <a:rPr lang="en-US" dirty="0" err="1"/>
                  <a:t>tử</a:t>
                </a:r>
                <a:r>
                  <a:rPr lang="en-US" dirty="0"/>
                  <a:t> </a:t>
                </a:r>
                <a:r>
                  <a:rPr lang="en-US" dirty="0" err="1"/>
                  <a:t>chung</a:t>
                </a:r>
                <a:r>
                  <a:rPr lang="en-US" dirty="0"/>
                  <a:t> ở </a:t>
                </a:r>
                <a:r>
                  <a:rPr lang="en-US" dirty="0" err="1"/>
                  <a:t>tử</a:t>
                </a:r>
                <a:r>
                  <a:rPr lang="en-US" dirty="0"/>
                  <a:t> </a:t>
                </a:r>
                <a:r>
                  <a:rPr lang="en-US" dirty="0" err="1"/>
                  <a:t>và</a:t>
                </a:r>
                <a:r>
                  <a:rPr lang="en-US" dirty="0"/>
                  <a:t> </a:t>
                </a:r>
                <a:r>
                  <a:rPr lang="en-US" dirty="0" err="1"/>
                  <a:t>mẫu</a:t>
                </a:r>
                <a:r>
                  <a:rPr lang="en-US" dirty="0"/>
                  <a:t> </a:t>
                </a:r>
                <a:r>
                  <a:rPr lang="en-US" dirty="0" err="1"/>
                  <a:t>để</a:t>
                </a:r>
                <a:r>
                  <a:rPr lang="en-US" dirty="0"/>
                  <a:t> </a:t>
                </a:r>
                <a:r>
                  <a:rPr lang="en-US" dirty="0" err="1"/>
                  <a:t>rút</a:t>
                </a:r>
                <a:r>
                  <a:rPr lang="en-US" dirty="0"/>
                  <a:t> </a:t>
                </a:r>
                <a:r>
                  <a:rPr lang="en-US" dirty="0" err="1"/>
                  <a:t>gọn</a:t>
                </a:r>
                <a:r>
                  <a:rPr lang="en-US" dirty="0"/>
                  <a:t> </a:t>
                </a:r>
                <a:r>
                  <a:rPr lang="en-US" dirty="0" err="1"/>
                  <a:t>hoặc</a:t>
                </a:r>
                <a:r>
                  <a:rPr lang="en-US" dirty="0"/>
                  <a:t> </a:t>
                </a:r>
                <a:r>
                  <a:rPr lang="en-US" dirty="0" err="1"/>
                  <a:t>làm</a:t>
                </a:r>
                <a:r>
                  <a:rPr lang="en-US" dirty="0"/>
                  <a:t> </a:t>
                </a:r>
                <a:r>
                  <a:rPr lang="en-US" dirty="0" err="1"/>
                  <a:t>xuất</a:t>
                </a:r>
                <a:r>
                  <a:rPr lang="en-US" dirty="0"/>
                  <a:t> </a:t>
                </a:r>
                <a:r>
                  <a:rPr lang="en-US" dirty="0" err="1"/>
                  <a:t>hiện</a:t>
                </a:r>
                <a:r>
                  <a:rPr lang="en-US" dirty="0"/>
                  <a:t> </a:t>
                </a:r>
                <a:r>
                  <a:rPr lang="en-US" dirty="0" err="1"/>
                  <a:t>các</a:t>
                </a:r>
                <a:r>
                  <a:rPr lang="en-US" dirty="0"/>
                  <a:t> </a:t>
                </a:r>
                <a:r>
                  <a:rPr lang="en-US" dirty="0" err="1"/>
                  <a:t>hạng</a:t>
                </a:r>
                <a:r>
                  <a:rPr lang="en-US" dirty="0"/>
                  <a:t> </a:t>
                </a:r>
                <a:r>
                  <a:rPr lang="en-US" dirty="0" err="1"/>
                  <a:t>tử</a:t>
                </a:r>
                <a:r>
                  <a:rPr lang="en-US" dirty="0"/>
                  <a:t> </a:t>
                </a:r>
                <a:r>
                  <a:rPr lang="en-US" dirty="0" err="1"/>
                  <a:t>trái</a:t>
                </a:r>
                <a:r>
                  <a:rPr lang="en-US" dirty="0"/>
                  <a:t> </a:t>
                </a:r>
                <a:r>
                  <a:rPr lang="en-US" dirty="0" err="1"/>
                  <a:t>dấu</a:t>
                </a:r>
                <a:r>
                  <a:rPr lang="en-US" dirty="0"/>
                  <a:t> </a:t>
                </a:r>
                <a:r>
                  <a:rPr lang="en-US" dirty="0" err="1"/>
                  <a:t>để</a:t>
                </a:r>
                <a:r>
                  <a:rPr lang="en-US" dirty="0"/>
                  <a:t> </a:t>
                </a:r>
                <a:r>
                  <a:rPr lang="en-US" dirty="0" err="1"/>
                  <a:t>rút</a:t>
                </a:r>
                <a:r>
                  <a:rPr lang="en-US" dirty="0"/>
                  <a:t> </a:t>
                </a:r>
                <a:r>
                  <a:rPr lang="en-US" dirty="0" err="1"/>
                  <a:t>gọn</a:t>
                </a:r>
                <a:r>
                  <a:rPr lang="en-US" dirty="0"/>
                  <a:t> </a:t>
                </a:r>
                <a:r>
                  <a:rPr lang="en-US" dirty="0" err="1"/>
                  <a:t>cho</a:t>
                </a:r>
                <a:r>
                  <a:rPr lang="en-US" dirty="0"/>
                  <a:t> </a:t>
                </a:r>
                <a:r>
                  <a:rPr lang="en-US" dirty="0" err="1"/>
                  <a:t>nhau</a:t>
                </a:r>
                <a:r>
                  <a:rPr lang="en-US" dirty="0"/>
                  <a:t>.</a:t>
                </a: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93111" y="2146562"/>
                <a:ext cx="11404682" cy="4490461"/>
              </a:xfrm>
              <a:prstGeom prst="rect">
                <a:avLst/>
              </a:prstGeom>
              <a:blipFill>
                <a:blip r:embed="rId3"/>
                <a:stretch>
                  <a:fillRect l="-1390" t="-1900" r="-1336" b="-4613"/>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4972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98532" cy="191488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err="1">
                    <a:solidFill>
                      <a:srgbClr val="0000FF"/>
                    </a:solidFill>
                    <a:ea typeface="Calibri" panose="020F0502020204030204" pitchFamily="34" charset="0"/>
                  </a:rPr>
                  <a:t>Ví</a:t>
                </a:r>
                <a:r>
                  <a:rPr lang="en-US" sz="2800" b="1" dirty="0">
                    <a:solidFill>
                      <a:srgbClr val="0000FF"/>
                    </a:solidFill>
                    <a:ea typeface="Calibri" panose="020F0502020204030204" pitchFamily="34" charset="0"/>
                  </a:rPr>
                  <a:t> </a:t>
                </a:r>
                <a:r>
                  <a:rPr lang="en-US" sz="2800" b="1" dirty="0" err="1">
                    <a:solidFill>
                      <a:srgbClr val="0000FF"/>
                    </a:solidFill>
                    <a:ea typeface="Calibri" panose="020F0502020204030204" pitchFamily="34" charset="0"/>
                  </a:rPr>
                  <a:t>dụ</a:t>
                </a:r>
                <a:r>
                  <a:rPr lang="en-US" sz="2800" b="1" dirty="0">
                    <a:solidFill>
                      <a:srgbClr val="0000FF"/>
                    </a:solidFill>
                    <a:ea typeface="Calibri" panose="020F0502020204030204" pitchFamily="34" charset="0"/>
                  </a:rPr>
                  <a:t> </a:t>
                </a:r>
                <a:r>
                  <a:rPr lang="en-US" sz="2800" b="1" dirty="0">
                    <a:solidFill>
                      <a:srgbClr val="0000FF"/>
                    </a:solidFill>
                    <a:latin typeface="Segoe UI Symbol" panose="020B0502040204020203" pitchFamily="34" charset="0"/>
                    <a:ea typeface="Segoe UI Symbol" panose="020B0502040204020203" pitchFamily="34" charset="0"/>
                  </a:rPr>
                  <a:t>➀</a:t>
                </a:r>
                <a:r>
                  <a:rPr lang="en-US" sz="2800" dirty="0">
                    <a:solidFill>
                      <a:srgbClr val="0000FF"/>
                    </a:solidFill>
                    <a:ea typeface="Calibri" panose="020F0502020204030204" pitchFamily="34" charset="0"/>
                  </a:rPr>
                  <a:t>: </a:t>
                </a:r>
                <a:r>
                  <a:rPr lang="en-US" sz="2800" dirty="0">
                    <a:solidFill>
                      <a:srgbClr val="800080"/>
                    </a:solidFill>
                    <a:latin typeface="Aarial"/>
                  </a:rPr>
                  <a:t>Chứng </a:t>
                </a:r>
                <a:r>
                  <a:rPr lang="en-US" sz="2800" dirty="0" err="1">
                    <a:solidFill>
                      <a:srgbClr val="800080"/>
                    </a:solidFill>
                    <a:latin typeface="Aarial"/>
                  </a:rPr>
                  <a:t>minh</a:t>
                </a:r>
                <a:r>
                  <a:rPr lang="en-US" sz="2800" dirty="0">
                    <a:solidFill>
                      <a:srgbClr val="800080"/>
                    </a:solidFill>
                    <a:latin typeface="Aarial"/>
                  </a:rPr>
                  <a:t> </a:t>
                </a:r>
                <a:r>
                  <a:rPr lang="en-US" sz="2800" dirty="0" err="1">
                    <a:solidFill>
                      <a:srgbClr val="800080"/>
                    </a:solidFill>
                    <a:latin typeface="Aarial"/>
                  </a:rPr>
                  <a:t>các</a:t>
                </a:r>
                <a:r>
                  <a:rPr lang="en-US" sz="2800" dirty="0">
                    <a:solidFill>
                      <a:srgbClr val="800080"/>
                    </a:solidFill>
                    <a:latin typeface="Aarial"/>
                  </a:rPr>
                  <a:t> </a:t>
                </a:r>
                <a:r>
                  <a:rPr lang="en-US" sz="2800" dirty="0" err="1">
                    <a:solidFill>
                      <a:srgbClr val="800080"/>
                    </a:solidFill>
                    <a:latin typeface="Aarial"/>
                  </a:rPr>
                  <a:t>đẳng</a:t>
                </a:r>
                <a:r>
                  <a:rPr lang="en-US" sz="2800" dirty="0">
                    <a:solidFill>
                      <a:srgbClr val="800080"/>
                    </a:solidFill>
                    <a:latin typeface="Aarial"/>
                  </a:rPr>
                  <a:t> </a:t>
                </a:r>
                <a:r>
                  <a:rPr lang="en-US" sz="2800" dirty="0" err="1">
                    <a:solidFill>
                      <a:srgbClr val="800080"/>
                    </a:solidFill>
                    <a:latin typeface="Aarial"/>
                  </a:rPr>
                  <a:t>thức</a:t>
                </a:r>
                <a:r>
                  <a:rPr lang="en-US" sz="2800" dirty="0">
                    <a:solidFill>
                      <a:srgbClr val="800080"/>
                    </a:solidFill>
                    <a:latin typeface="Aarial"/>
                  </a:rPr>
                  <a:t> </a:t>
                </a:r>
                <a:r>
                  <a:rPr lang="en-US" sz="2800" dirty="0" err="1">
                    <a:solidFill>
                      <a:srgbClr val="800080"/>
                    </a:solidFill>
                    <a:latin typeface="Aarial"/>
                  </a:rPr>
                  <a:t>sau</a:t>
                </a:r>
                <a:r>
                  <a:rPr lang="en-US" sz="2800" dirty="0">
                    <a:solidFill>
                      <a:srgbClr val="800080"/>
                    </a:solidFill>
                    <a:latin typeface="Aarial"/>
                  </a:rPr>
                  <a:t>(</a:t>
                </a:r>
                <a:r>
                  <a:rPr lang="en-US" sz="2800" dirty="0" err="1">
                    <a:solidFill>
                      <a:srgbClr val="800080"/>
                    </a:solidFill>
                    <a:latin typeface="Aarial"/>
                  </a:rPr>
                  <a:t>giả</a:t>
                </a:r>
                <a:r>
                  <a:rPr lang="en-US" sz="2800" dirty="0">
                    <a:solidFill>
                      <a:srgbClr val="800080"/>
                    </a:solidFill>
                    <a:latin typeface="Aarial"/>
                  </a:rPr>
                  <a:t> </a:t>
                </a:r>
                <a:r>
                  <a:rPr lang="en-US" sz="2800" dirty="0" err="1">
                    <a:solidFill>
                      <a:srgbClr val="800080"/>
                    </a:solidFill>
                    <a:latin typeface="Aarial"/>
                  </a:rPr>
                  <a:t>sử</a:t>
                </a:r>
                <a:r>
                  <a:rPr lang="en-US" sz="2800" dirty="0">
                    <a:solidFill>
                      <a:srgbClr val="800080"/>
                    </a:solidFill>
                    <a:latin typeface="Aarial"/>
                  </a:rPr>
                  <a:t> </a:t>
                </a:r>
                <a:r>
                  <a:rPr lang="en-US" sz="2800" dirty="0" err="1">
                    <a:solidFill>
                      <a:srgbClr val="800080"/>
                    </a:solidFill>
                    <a:latin typeface="Aarial"/>
                  </a:rPr>
                  <a:t>các</a:t>
                </a:r>
                <a:r>
                  <a:rPr lang="en-US" sz="2800" dirty="0">
                    <a:solidFill>
                      <a:srgbClr val="800080"/>
                    </a:solidFill>
                    <a:latin typeface="Aarial"/>
                  </a:rPr>
                  <a:t> </a:t>
                </a:r>
                <a:r>
                  <a:rPr lang="en-US" sz="2800" dirty="0" err="1">
                    <a:solidFill>
                      <a:srgbClr val="800080"/>
                    </a:solidFill>
                    <a:latin typeface="Aarial"/>
                  </a:rPr>
                  <a:t>biểu</a:t>
                </a:r>
                <a:r>
                  <a:rPr lang="en-US" sz="2800" dirty="0">
                    <a:solidFill>
                      <a:srgbClr val="800080"/>
                    </a:solidFill>
                    <a:latin typeface="Aarial"/>
                  </a:rPr>
                  <a:t> </a:t>
                </a:r>
                <a:r>
                  <a:rPr lang="en-US" sz="2800" dirty="0" err="1">
                    <a:solidFill>
                      <a:srgbClr val="800080"/>
                    </a:solidFill>
                    <a:latin typeface="Aarial"/>
                  </a:rPr>
                  <a:t>thức</a:t>
                </a:r>
                <a:r>
                  <a:rPr lang="en-US" sz="2800" dirty="0">
                    <a:solidFill>
                      <a:srgbClr val="800080"/>
                    </a:solidFill>
                    <a:latin typeface="Aarial"/>
                  </a:rPr>
                  <a:t> </a:t>
                </a:r>
                <a:r>
                  <a:rPr lang="en-US" sz="2800" dirty="0" err="1">
                    <a:solidFill>
                      <a:srgbClr val="800080"/>
                    </a:solidFill>
                    <a:latin typeface="Aarial"/>
                  </a:rPr>
                  <a:t>sau</a:t>
                </a:r>
                <a:r>
                  <a:rPr lang="en-US" sz="2800" dirty="0">
                    <a:solidFill>
                      <a:srgbClr val="800080"/>
                    </a:solidFill>
                    <a:latin typeface="Aarial"/>
                  </a:rPr>
                  <a:t> </a:t>
                </a:r>
                <a:r>
                  <a:rPr lang="en-US" sz="2800" dirty="0" err="1">
                    <a:solidFill>
                      <a:srgbClr val="800080"/>
                    </a:solidFill>
                    <a:latin typeface="Aarial"/>
                  </a:rPr>
                  <a:t>đều</a:t>
                </a:r>
                <a:r>
                  <a:rPr lang="en-US" sz="2800" dirty="0">
                    <a:solidFill>
                      <a:srgbClr val="800080"/>
                    </a:solidFill>
                    <a:latin typeface="Aarial"/>
                  </a:rPr>
                  <a:t> </a:t>
                </a:r>
                <a:r>
                  <a:rPr lang="en-US" sz="2800" dirty="0" err="1">
                    <a:solidFill>
                      <a:srgbClr val="800080"/>
                    </a:solidFill>
                    <a:latin typeface="Aarial"/>
                  </a:rPr>
                  <a:t>có</a:t>
                </a:r>
                <a:r>
                  <a:rPr lang="en-US" sz="2800" dirty="0">
                    <a:solidFill>
                      <a:srgbClr val="800080"/>
                    </a:solidFill>
                    <a:latin typeface="Aarial"/>
                  </a:rPr>
                  <a:t> </a:t>
                </a:r>
                <a:r>
                  <a:rPr lang="en-US" sz="2800" dirty="0" err="1">
                    <a:solidFill>
                      <a:srgbClr val="800080"/>
                    </a:solidFill>
                    <a:latin typeface="Aarial"/>
                  </a:rPr>
                  <a:t>nghĩa</a:t>
                </a:r>
                <a:r>
                  <a:rPr lang="en-US" sz="2800" dirty="0">
                    <a:solidFill>
                      <a:srgbClr val="800080"/>
                    </a:solidFill>
                    <a:latin typeface="Aarial"/>
                  </a:rPr>
                  <a:t>)</a:t>
                </a:r>
              </a:p>
              <a:p>
                <a:pPr marL="0" indent="0">
                  <a:buNone/>
                </a:pPr>
                <a:r>
                  <a:rPr lang="en-US" sz="2800" dirty="0">
                    <a:solidFill>
                      <a:srgbClr val="800080"/>
                    </a:solidFill>
                    <a:latin typeface="Aarial"/>
                  </a:rPr>
                  <a:t>a) </a:t>
                </a:r>
                <a14:m>
                  <m:oMath xmlns:m="http://schemas.openxmlformats.org/officeDocument/2006/math">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s</m:t>
                        </m:r>
                      </m:e>
                      <m:sup>
                        <m:r>
                          <a:rPr lang="en-US" sz="2800">
                            <a:solidFill>
                              <a:srgbClr val="800080"/>
                            </a:solidFill>
                            <a:latin typeface="Cambria Math" panose="02040503050406030204" pitchFamily="18" charset="0"/>
                          </a:rPr>
                          <m:t>4</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2</m:t>
                    </m:r>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2</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1</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4</m:t>
                        </m:r>
                      </m:sup>
                    </m:sSup>
                    <m:r>
                      <a:rPr lang="en-US" sz="2800" i="1">
                        <a:solidFill>
                          <a:srgbClr val="800080"/>
                        </a:solidFill>
                        <a:latin typeface="Cambria Math" panose="02040503050406030204" pitchFamily="18" charset="0"/>
                      </a:rPr>
                      <m:t>𝑥</m:t>
                    </m:r>
                  </m:oMath>
                </a14:m>
                <a:r>
                  <a:rPr lang="en-US" sz="2800" dirty="0">
                    <a:solidFill>
                      <a:srgbClr val="800080"/>
                    </a:solidFill>
                    <a:latin typeface="Aarial"/>
                  </a:rPr>
                  <a:t>  	</a:t>
                </a:r>
              </a:p>
              <a:p>
                <a:pPr marL="0" indent="0">
                  <a:buNone/>
                </a:pPr>
                <a:r>
                  <a:rPr lang="en-US" sz="2800" dirty="0">
                    <a:solidFill>
                      <a:srgbClr val="800080"/>
                    </a:solidFill>
                    <a:latin typeface="Aarial"/>
                  </a:rPr>
                  <a:t>b) </a:t>
                </a:r>
                <a14:m>
                  <m:oMath xmlns:m="http://schemas.openxmlformats.org/officeDocument/2006/math">
                    <m:f>
                      <m:fPr>
                        <m:ctrlPr>
                          <a:rPr lang="en-US" sz="2800" i="1">
                            <a:solidFill>
                              <a:srgbClr val="800080"/>
                            </a:solidFill>
                            <a:latin typeface="Cambria Math" panose="02040503050406030204" pitchFamily="18" charset="0"/>
                          </a:rPr>
                        </m:ctrlPr>
                      </m:fPr>
                      <m:num>
                        <m:r>
                          <m:rPr>
                            <m:sty m:val="p"/>
                          </m:rPr>
                          <a:rPr lang="en-US" sz="2800">
                            <a:solidFill>
                              <a:srgbClr val="800080"/>
                            </a:solidFill>
                            <a:latin typeface="Cambria Math" panose="02040503050406030204" pitchFamily="18" charset="0"/>
                          </a:rPr>
                          <m:t>sin</m:t>
                        </m:r>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cos</m:t>
                        </m:r>
                        <m:r>
                          <a:rPr lang="en-US" sz="2800" i="1">
                            <a:solidFill>
                              <a:srgbClr val="800080"/>
                            </a:solidFill>
                            <a:latin typeface="Cambria Math" panose="02040503050406030204" pitchFamily="18" charset="0"/>
                          </a:rPr>
                          <m:t>𝑥</m:t>
                        </m:r>
                      </m:num>
                      <m:den>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3</m:t>
                            </m:r>
                          </m:sup>
                        </m:sSup>
                        <m:r>
                          <a:rPr lang="en-US" sz="2800" i="1">
                            <a:solidFill>
                              <a:srgbClr val="800080"/>
                            </a:solidFill>
                            <a:latin typeface="Cambria Math" panose="02040503050406030204" pitchFamily="18" charset="0"/>
                          </a:rPr>
                          <m:t>𝑥</m:t>
                        </m:r>
                      </m:den>
                    </m:f>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t</m:t>
                        </m:r>
                      </m:e>
                      <m:sup>
                        <m:r>
                          <a:rPr lang="en-US" sz="2800">
                            <a:solidFill>
                              <a:srgbClr val="800080"/>
                            </a:solidFill>
                            <a:latin typeface="Cambria Math" panose="02040503050406030204" pitchFamily="18" charset="0"/>
                          </a:rPr>
                          <m:t>3</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t</m:t>
                        </m:r>
                      </m:e>
                      <m:sup>
                        <m:r>
                          <a:rPr lang="en-US" sz="2800">
                            <a:solidFill>
                              <a:srgbClr val="800080"/>
                            </a:solidFill>
                            <a:latin typeface="Cambria Math" panose="02040503050406030204" pitchFamily="18" charset="0"/>
                          </a:rPr>
                          <m:t>2</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cot</m:t>
                    </m:r>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1</m:t>
                    </m:r>
                  </m:oMath>
                </a14:m>
                <a:endParaRPr lang="en-US" sz="2800" dirty="0">
                  <a:solidFill>
                    <a:srgbClr val="800080"/>
                  </a:solidFill>
                  <a:latin typeface="Aarial"/>
                </a:endParaRPr>
              </a:p>
              <a:p>
                <a:pPr marL="0" marR="0" indent="0">
                  <a:lnSpc>
                    <a:spcPct val="110000"/>
                  </a:lnSpc>
                  <a:spcBef>
                    <a:spcPts val="100"/>
                  </a:spcBef>
                  <a:spcAft>
                    <a:spcPts val="100"/>
                  </a:spcAft>
                  <a:buNone/>
                  <a:tabLst>
                    <a:tab pos="629920" algn="l"/>
                  </a:tabLst>
                </a:pPr>
                <a:r>
                  <a:rPr lang="fr-FR" sz="2800" dirty="0">
                    <a:solidFill>
                      <a:srgbClr val="663300"/>
                    </a:solidFill>
                    <a:ea typeface="Times New Roman" panose="02020603050405020304" pitchFamily="18" charset="0"/>
                  </a:rPr>
                  <a:t>	</a:t>
                </a:r>
                <a:endParaRPr lang="en-US" sz="24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2"/>
                <a:ext cx="11898532" cy="1914888"/>
              </a:xfrm>
              <a:prstGeom prst="rect">
                <a:avLst/>
              </a:prstGeom>
              <a:blipFill>
                <a:blip r:embed="rId2"/>
                <a:stretch>
                  <a:fillRect l="-972" t="-5678" r="-614"/>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35962" y="3497095"/>
                <a:ext cx="11838471" cy="3106859"/>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sz="3000" b="1" dirty="0">
                    <a:solidFill>
                      <a:srgbClr val="0000FF"/>
                    </a:solidFill>
                    <a:ea typeface="Times New Roman" panose="02020603050405020304" pitchFamily="18" charset="0"/>
                  </a:rPr>
                  <a:t> </a:t>
                </a:r>
                <a:r>
                  <a:rPr lang="en-US" sz="3000" b="1" dirty="0" err="1">
                    <a:solidFill>
                      <a:srgbClr val="0000FF"/>
                    </a:solidFill>
                    <a:ea typeface="Times New Roman" panose="02020603050405020304" pitchFamily="18" charset="0"/>
                  </a:rPr>
                  <a:t>Lời</a:t>
                </a:r>
                <a:r>
                  <a:rPr lang="en-US" sz="3000" b="1" dirty="0">
                    <a:solidFill>
                      <a:srgbClr val="0000FF"/>
                    </a:solidFill>
                    <a:ea typeface="Times New Roman" panose="02020603050405020304" pitchFamily="18" charset="0"/>
                  </a:rPr>
                  <a:t> </a:t>
                </a:r>
                <a:r>
                  <a:rPr lang="en-US" sz="3000" b="1" dirty="0" err="1">
                    <a:solidFill>
                      <a:srgbClr val="0000FF"/>
                    </a:solidFill>
                    <a:ea typeface="Times New Roman" panose="02020603050405020304" pitchFamily="18" charset="0"/>
                  </a:rPr>
                  <a:t>giải</a:t>
                </a:r>
                <a:r>
                  <a:rPr lang="en-US" sz="3000" b="1" dirty="0">
                    <a:solidFill>
                      <a:srgbClr val="1F3763"/>
                    </a:solidFill>
                    <a:ea typeface="Calibri" panose="020F0502020204030204" pitchFamily="34" charset="0"/>
                  </a:rPr>
                  <a:t>	</a:t>
                </a:r>
                <a:endParaRPr lang="en-US" sz="3000" b="1" dirty="0">
                  <a:solidFill>
                    <a:srgbClr val="1F3763"/>
                  </a:solidFill>
                  <a:latin typeface="Calibri Light" panose="020F0302020204030204" pitchFamily="34" charset="0"/>
                  <a:ea typeface="Times New Roman" panose="02020603050405020304" pitchFamily="18" charset="0"/>
                </a:endParaRPr>
              </a:p>
              <a:p>
                <a:pPr marL="0" indent="0">
                  <a:buNone/>
                </a:pPr>
                <a:r>
                  <a:rPr lang="en-US" sz="3000" dirty="0">
                    <a:latin typeface="Aarial"/>
                  </a:rPr>
                  <a:t>a) </a:t>
                </a:r>
                <a:r>
                  <a:rPr lang="en-US" sz="3000" dirty="0" err="1">
                    <a:latin typeface="Aarial"/>
                  </a:rPr>
                  <a:t>Đẳng</a:t>
                </a:r>
                <a:r>
                  <a:rPr lang="en-US" sz="3000" dirty="0">
                    <a:latin typeface="Aarial"/>
                  </a:rPr>
                  <a:t> </a:t>
                </a:r>
                <a:r>
                  <a:rPr lang="en-US" sz="3000" dirty="0" err="1">
                    <a:latin typeface="Aarial"/>
                  </a:rPr>
                  <a:t>thức</a:t>
                </a:r>
                <a:r>
                  <a:rPr lang="en-US" sz="3000" dirty="0">
                    <a:latin typeface="Aarial"/>
                  </a:rPr>
                  <a:t> </a:t>
                </a:r>
                <a:r>
                  <a:rPr lang="en-US" sz="3000" dirty="0" err="1">
                    <a:latin typeface="Aarial"/>
                  </a:rPr>
                  <a:t>tương</a:t>
                </a:r>
                <a:r>
                  <a:rPr lang="en-US" sz="3000" dirty="0">
                    <a:latin typeface="Aarial"/>
                  </a:rPr>
                  <a:t> </a:t>
                </a:r>
                <a:r>
                  <a:rPr lang="en-US" sz="3000" dirty="0" err="1">
                    <a:latin typeface="Aarial"/>
                  </a:rPr>
                  <a:t>đương</a:t>
                </a:r>
                <a:r>
                  <a:rPr lang="en-US" sz="3000" dirty="0">
                    <a:latin typeface="Aarial"/>
                  </a:rPr>
                  <a:t> </a:t>
                </a:r>
                <a:r>
                  <a:rPr lang="en-US" sz="3000" dirty="0" err="1">
                    <a:latin typeface="Aarial"/>
                  </a:rPr>
                  <a:t>với</a:t>
                </a:r>
                <a:r>
                  <a:rPr lang="en-US" sz="3000" dirty="0">
                    <a:latin typeface="Aarial"/>
                  </a:rPr>
                  <a:t> </a:t>
                </a:r>
                <a14:m>
                  <m:oMath xmlns:m="http://schemas.openxmlformats.org/officeDocument/2006/math">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4</m:t>
                        </m:r>
                      </m:sup>
                    </m:sSup>
                    <m:r>
                      <a:rPr lang="en-US" sz="3000" i="1">
                        <a:latin typeface="Cambria Math" panose="02040503050406030204" pitchFamily="18" charset="0"/>
                      </a:rPr>
                      <m:t>𝑥</m:t>
                    </m:r>
                    <m:r>
                      <a:rPr lang="en-US" sz="3000" i="1">
                        <a:latin typeface="Cambria Math" panose="02040503050406030204" pitchFamily="18" charset="0"/>
                      </a:rPr>
                      <m:t>=</m:t>
                    </m:r>
                    <m:r>
                      <a:rPr lang="en-US" sz="3000">
                        <a:latin typeface="Cambria Math" panose="02040503050406030204" pitchFamily="18" charset="0"/>
                      </a:rPr>
                      <m:t>1</m:t>
                    </m:r>
                    <m:r>
                      <a:rPr lang="en-US" sz="3000" i="1">
                        <a:latin typeface="Cambria Math" panose="02040503050406030204" pitchFamily="18" charset="0"/>
                      </a:rPr>
                      <m:t>−</m:t>
                    </m:r>
                    <m:r>
                      <a:rPr lang="en-US" sz="3000">
                        <a:latin typeface="Cambria Math" panose="02040503050406030204" pitchFamily="18" charset="0"/>
                      </a:rPr>
                      <m:t>2</m:t>
                    </m:r>
                    <m:r>
                      <m:rPr>
                        <m:sty m:val="p"/>
                      </m:rPr>
                      <a:rPr lang="en-US" sz="3000">
                        <a:latin typeface="Cambria Math" panose="02040503050406030204" pitchFamily="18" charset="0"/>
                      </a:rPr>
                      <m:t>si</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n</m:t>
                        </m:r>
                      </m:e>
                      <m:sup>
                        <m:r>
                          <a:rPr lang="en-US" sz="3000">
                            <a:latin typeface="Cambria Math" panose="02040503050406030204" pitchFamily="18" charset="0"/>
                          </a:rPr>
                          <m:t>2</m:t>
                        </m:r>
                      </m:sup>
                    </m:sSup>
                    <m:r>
                      <a:rPr lang="en-US" sz="3000" i="1">
                        <a:latin typeface="Cambria Math" panose="02040503050406030204" pitchFamily="18" charset="0"/>
                      </a:rPr>
                      <m:t>𝑥</m:t>
                    </m:r>
                    <m:r>
                      <a:rPr lang="en-US" sz="3000" i="1">
                        <a:latin typeface="Cambria Math" panose="02040503050406030204" pitchFamily="18" charset="0"/>
                      </a:rPr>
                      <m:t>+</m:t>
                    </m:r>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r>
                              <m:rPr>
                                <m:sty m:val="p"/>
                              </m:rPr>
                              <a:rPr lang="en-US" sz="3000">
                                <a:latin typeface="Cambria Math" panose="02040503050406030204" pitchFamily="18" charset="0"/>
                              </a:rPr>
                              <m:t>si</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n</m:t>
                                </m:r>
                              </m:e>
                              <m:sup>
                                <m:r>
                                  <a:rPr lang="en-US" sz="3000">
                                    <a:latin typeface="Cambria Math" panose="02040503050406030204" pitchFamily="18" charset="0"/>
                                  </a:rPr>
                                  <m:t>2</m:t>
                                </m:r>
                              </m:sup>
                            </m:sSup>
                            <m:r>
                              <a:rPr lang="en-US" sz="3000" i="1">
                                <a:latin typeface="Cambria Math" panose="02040503050406030204" pitchFamily="18" charset="0"/>
                              </a:rPr>
                              <m:t>𝑥</m:t>
                            </m:r>
                          </m:e>
                        </m:d>
                      </m:e>
                      <m:sup>
                        <m:r>
                          <a:rPr lang="en-US" sz="3000">
                            <a:latin typeface="Cambria Math" panose="02040503050406030204" pitchFamily="18" charset="0"/>
                          </a:rPr>
                          <m:t>2</m:t>
                        </m:r>
                      </m:sup>
                    </m:sSup>
                  </m:oMath>
                </a14:m>
                <a:r>
                  <a:rPr lang="en-US" sz="3000" dirty="0">
                    <a:latin typeface="Aarial"/>
                  </a:rPr>
                  <a:t> </a:t>
                </a:r>
              </a:p>
              <a:p>
                <a:pPr marL="0" indent="0">
                  <a:buNone/>
                </a:pPr>
                <a14:m>
                  <m:oMath xmlns:m="http://schemas.openxmlformats.org/officeDocument/2006/math">
                    <m:r>
                      <a:rPr lang="en-US" sz="3000" i="1">
                        <a:latin typeface="Cambria Math" panose="02040503050406030204" pitchFamily="18" charset="0"/>
                      </a:rPr>
                      <m:t>⇔</m:t>
                    </m:r>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4</m:t>
                        </m:r>
                      </m:sup>
                    </m:sSup>
                    <m:r>
                      <a:rPr lang="en-US" sz="3000" i="1">
                        <a:latin typeface="Cambria Math" panose="02040503050406030204" pitchFamily="18" charset="0"/>
                      </a:rPr>
                      <m:t>𝑥</m:t>
                    </m:r>
                    <m:r>
                      <a:rPr lang="en-US" sz="3000" i="1">
                        <a:latin typeface="Cambria Math" panose="02040503050406030204" pitchFamily="18" charset="0"/>
                      </a:rPr>
                      <m:t>=</m:t>
                    </m:r>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r>
                              <a:rPr lang="en-US" sz="3000">
                                <a:latin typeface="Cambria Math" panose="02040503050406030204" pitchFamily="18" charset="0"/>
                              </a:rPr>
                              <m:t>1</m:t>
                            </m:r>
                            <m:r>
                              <a:rPr lang="en-US" sz="3000" i="1">
                                <a:latin typeface="Cambria Math" panose="02040503050406030204" pitchFamily="18" charset="0"/>
                              </a:rPr>
                              <m:t>−</m:t>
                            </m:r>
                            <m:r>
                              <m:rPr>
                                <m:sty m:val="p"/>
                              </m:rPr>
                              <a:rPr lang="en-US" sz="3000">
                                <a:latin typeface="Cambria Math" panose="02040503050406030204" pitchFamily="18" charset="0"/>
                              </a:rPr>
                              <m:t>si</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n</m:t>
                                </m:r>
                              </m:e>
                              <m:sup>
                                <m:r>
                                  <a:rPr lang="en-US" sz="3000">
                                    <a:latin typeface="Cambria Math" panose="02040503050406030204" pitchFamily="18" charset="0"/>
                                  </a:rPr>
                                  <m:t>2</m:t>
                                </m:r>
                              </m:sup>
                            </m:sSup>
                            <m:r>
                              <a:rPr lang="en-US" sz="3000" i="1">
                                <a:latin typeface="Cambria Math" panose="02040503050406030204" pitchFamily="18" charset="0"/>
                              </a:rPr>
                              <m:t>𝑥</m:t>
                            </m:r>
                          </m:e>
                        </m:d>
                      </m:e>
                      <m:sup>
                        <m:r>
                          <a:rPr lang="en-US" sz="3000">
                            <a:latin typeface="Cambria Math" panose="02040503050406030204" pitchFamily="18" charset="0"/>
                          </a:rPr>
                          <m:t>2</m:t>
                        </m:r>
                      </m:sup>
                    </m:sSup>
                  </m:oMath>
                </a14:m>
                <a:r>
                  <a:rPr lang="en-US" sz="3000" dirty="0">
                    <a:latin typeface="Aarial"/>
                  </a:rPr>
                  <a:t> (*)</a:t>
                </a:r>
              </a:p>
              <a:p>
                <a:pPr marL="0" indent="0">
                  <a:buNone/>
                </a:pPr>
                <a:r>
                  <a:rPr lang="en-US" sz="3000" dirty="0" err="1">
                    <a:latin typeface="Aarial"/>
                  </a:rPr>
                  <a:t>Mà</a:t>
                </a:r>
                <a:r>
                  <a:rPr lang="en-US" sz="3000" dirty="0">
                    <a:latin typeface="Aarial"/>
                  </a:rPr>
                  <a:t> </a:t>
                </a:r>
                <a14:m>
                  <m:oMath xmlns:m="http://schemas.openxmlformats.org/officeDocument/2006/math">
                    <m:r>
                      <m:rPr>
                        <m:sty m:val="p"/>
                      </m:rPr>
                      <a:rPr lang="en-US" sz="3000">
                        <a:latin typeface="Cambria Math" panose="02040503050406030204" pitchFamily="18" charset="0"/>
                      </a:rPr>
                      <m:t>si</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n</m:t>
                        </m:r>
                      </m:e>
                      <m:sup>
                        <m:r>
                          <a:rPr lang="en-US" sz="3000">
                            <a:latin typeface="Cambria Math" panose="02040503050406030204" pitchFamily="18" charset="0"/>
                          </a:rPr>
                          <m:t>2</m:t>
                        </m:r>
                      </m:sup>
                    </m:sSup>
                    <m:r>
                      <a:rPr lang="en-US" sz="3000" i="1">
                        <a:latin typeface="Cambria Math" panose="02040503050406030204" pitchFamily="18" charset="0"/>
                      </a:rPr>
                      <m:t>𝑥</m:t>
                    </m:r>
                    <m:r>
                      <a:rPr lang="en-US" sz="3000" i="1">
                        <a:latin typeface="Cambria Math" panose="02040503050406030204" pitchFamily="18" charset="0"/>
                      </a:rPr>
                      <m:t>+</m:t>
                    </m:r>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2</m:t>
                        </m:r>
                      </m:sup>
                    </m:sSup>
                    <m:r>
                      <a:rPr lang="en-US" sz="3000" i="1">
                        <a:latin typeface="Cambria Math" panose="02040503050406030204" pitchFamily="18" charset="0"/>
                      </a:rPr>
                      <m:t>𝑥</m:t>
                    </m:r>
                    <m:r>
                      <a:rPr lang="en-US" sz="3000" i="1">
                        <a:latin typeface="Cambria Math" panose="02040503050406030204" pitchFamily="18" charset="0"/>
                      </a:rPr>
                      <m:t>=</m:t>
                    </m:r>
                    <m:r>
                      <a:rPr lang="en-US" sz="3000">
                        <a:latin typeface="Cambria Math" panose="02040503050406030204" pitchFamily="18" charset="0"/>
                      </a:rPr>
                      <m:t>1</m:t>
                    </m:r>
                    <m:r>
                      <a:rPr lang="en-US" sz="3000" i="1">
                        <a:latin typeface="Cambria Math" panose="02040503050406030204" pitchFamily="18" charset="0"/>
                      </a:rPr>
                      <m:t>⇒</m:t>
                    </m:r>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2</m:t>
                        </m:r>
                      </m:sup>
                    </m:sSup>
                    <m:r>
                      <a:rPr lang="en-US" sz="3000" i="1">
                        <a:latin typeface="Cambria Math" panose="02040503050406030204" pitchFamily="18" charset="0"/>
                      </a:rPr>
                      <m:t>𝑥</m:t>
                    </m:r>
                    <m:r>
                      <a:rPr lang="en-US" sz="3000" i="1">
                        <a:latin typeface="Cambria Math" panose="02040503050406030204" pitchFamily="18" charset="0"/>
                      </a:rPr>
                      <m:t>=</m:t>
                    </m:r>
                    <m:r>
                      <a:rPr lang="en-US" sz="3000">
                        <a:latin typeface="Cambria Math" panose="02040503050406030204" pitchFamily="18" charset="0"/>
                      </a:rPr>
                      <m:t>1</m:t>
                    </m:r>
                    <m:r>
                      <a:rPr lang="en-US" sz="3000" i="1">
                        <a:latin typeface="Cambria Math" panose="02040503050406030204" pitchFamily="18" charset="0"/>
                      </a:rPr>
                      <m:t>−</m:t>
                    </m:r>
                    <m:r>
                      <m:rPr>
                        <m:sty m:val="p"/>
                      </m:rPr>
                      <a:rPr lang="en-US" sz="3000">
                        <a:latin typeface="Cambria Math" panose="02040503050406030204" pitchFamily="18" charset="0"/>
                      </a:rPr>
                      <m:t>si</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n</m:t>
                        </m:r>
                      </m:e>
                      <m:sup>
                        <m:r>
                          <a:rPr lang="en-US" sz="3000">
                            <a:latin typeface="Cambria Math" panose="02040503050406030204" pitchFamily="18" charset="0"/>
                          </a:rPr>
                          <m:t>2</m:t>
                        </m:r>
                      </m:sup>
                    </m:sSup>
                    <m:r>
                      <a:rPr lang="en-US" sz="3000" i="1">
                        <a:latin typeface="Cambria Math" panose="02040503050406030204" pitchFamily="18" charset="0"/>
                      </a:rPr>
                      <m:t>𝑥</m:t>
                    </m:r>
                  </m:oMath>
                </a14:m>
                <a:r>
                  <a:rPr lang="en-US" sz="3000" dirty="0">
                    <a:latin typeface="Aarial"/>
                  </a:rPr>
                  <a:t> </a:t>
                </a:r>
              </a:p>
              <a:p>
                <a:pPr marL="0" indent="0">
                  <a:buNone/>
                </a:pPr>
                <a:r>
                  <a:rPr lang="en-US" sz="3000" dirty="0">
                    <a:latin typeface="Aarial"/>
                  </a:rPr>
                  <a:t>Do </a:t>
                </a:r>
                <a:r>
                  <a:rPr lang="en-US" sz="3000" dirty="0" err="1">
                    <a:latin typeface="Aarial"/>
                  </a:rPr>
                  <a:t>đó</a:t>
                </a:r>
                <a:r>
                  <a:rPr lang="en-US" sz="3000" dirty="0">
                    <a:latin typeface="Aarial"/>
                  </a:rPr>
                  <a:t> (*)</a:t>
                </a:r>
                <a14:m>
                  <m:oMath xmlns:m="http://schemas.openxmlformats.org/officeDocument/2006/math">
                    <m:r>
                      <a:rPr lang="en-US" sz="3000" i="1">
                        <a:latin typeface="Cambria Math" panose="02040503050406030204" pitchFamily="18" charset="0"/>
                      </a:rPr>
                      <m:t>⇔</m:t>
                    </m:r>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4</m:t>
                        </m:r>
                      </m:sup>
                    </m:sSup>
                    <m:r>
                      <a:rPr lang="en-US" sz="3000" i="1">
                        <a:latin typeface="Cambria Math" panose="02040503050406030204" pitchFamily="18" charset="0"/>
                      </a:rPr>
                      <m:t>𝑥</m:t>
                    </m:r>
                    <m:r>
                      <a:rPr lang="en-US" sz="3000" i="1">
                        <a:latin typeface="Cambria Math" panose="02040503050406030204" pitchFamily="18" charset="0"/>
                      </a:rPr>
                      <m:t>=</m:t>
                    </m:r>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2</m:t>
                                </m:r>
                              </m:sup>
                            </m:sSup>
                            <m:r>
                              <a:rPr lang="en-US" sz="3000" i="1">
                                <a:latin typeface="Cambria Math" panose="02040503050406030204" pitchFamily="18" charset="0"/>
                              </a:rPr>
                              <m:t>𝑥</m:t>
                            </m:r>
                          </m:e>
                        </m:d>
                      </m:e>
                      <m:sup>
                        <m:r>
                          <a:rPr lang="en-US" sz="3000">
                            <a:latin typeface="Cambria Math" panose="02040503050406030204" pitchFamily="18" charset="0"/>
                          </a:rPr>
                          <m:t>2</m:t>
                        </m:r>
                      </m:sup>
                    </m:sSup>
                  </m:oMath>
                </a14:m>
                <a:r>
                  <a:rPr lang="en-US" sz="3000" dirty="0">
                    <a:latin typeface="Aarial"/>
                  </a:rPr>
                  <a:t> (</a:t>
                </a:r>
                <a:r>
                  <a:rPr lang="en-US" sz="3000" dirty="0" err="1">
                    <a:latin typeface="Aarial"/>
                  </a:rPr>
                  <a:t>đúng</a:t>
                </a:r>
                <a:r>
                  <a:rPr lang="en-US" sz="3000" dirty="0">
                    <a:latin typeface="Aarial"/>
                  </a:rPr>
                  <a:t>) </a:t>
                </a:r>
                <a:r>
                  <a:rPr lang="en-US" sz="3000" dirty="0" err="1">
                    <a:latin typeface="Aarial"/>
                  </a:rPr>
                  <a:t>đpcm</a:t>
                </a:r>
                <a:r>
                  <a:rPr lang="en-US" sz="3000" dirty="0">
                    <a:latin typeface="Aarial"/>
                  </a:rPr>
                  <a:t>.</a:t>
                </a: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35962" y="3497095"/>
                <a:ext cx="11838471" cy="3106859"/>
              </a:xfrm>
              <a:prstGeom prst="rect">
                <a:avLst/>
              </a:prstGeom>
              <a:blipFill>
                <a:blip r:embed="rId4"/>
                <a:stretch>
                  <a:fillRect l="-1183" t="-2348" b="-7632"/>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506397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up)">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wipe(up)">
                                      <p:cBhvr>
                                        <p:cTn id="42" dur="500"/>
                                        <p:tgtEl>
                                          <p:spTgt spid="1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wipe(up)">
                                      <p:cBhvr>
                                        <p:cTn id="47" dur="500"/>
                                        <p:tgtEl>
                                          <p:spTgt spid="1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3" end="3"/>
                                            </p:txEl>
                                          </p:spTgt>
                                        </p:tgtEl>
                                        <p:attrNameLst>
                                          <p:attrName>style.visibility</p:attrName>
                                        </p:attrNameLst>
                                      </p:cBhvr>
                                      <p:to>
                                        <p:strVal val="visible"/>
                                      </p:to>
                                    </p:set>
                                    <p:animEffect transition="in" filter="wipe(up)">
                                      <p:cBhvr>
                                        <p:cTn id="52" dur="500"/>
                                        <p:tgtEl>
                                          <p:spTgt spid="10">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0">
                                            <p:txEl>
                                              <p:pRg st="4" end="4"/>
                                            </p:txEl>
                                          </p:spTgt>
                                        </p:tgtEl>
                                        <p:attrNameLst>
                                          <p:attrName>style.visibility</p:attrName>
                                        </p:attrNameLst>
                                      </p:cBhvr>
                                      <p:to>
                                        <p:strVal val="visible"/>
                                      </p:to>
                                    </p:set>
                                    <p:animEffect transition="in" filter="wipe(up)">
                                      <p:cBhvr>
                                        <p:cTn id="5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13836" cy="210641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err="1">
                    <a:solidFill>
                      <a:srgbClr val="0000FF"/>
                    </a:solidFill>
                    <a:ea typeface="Calibri" panose="020F0502020204030204" pitchFamily="34" charset="0"/>
                  </a:rPr>
                  <a:t>Ví</a:t>
                </a:r>
                <a:r>
                  <a:rPr lang="en-US" sz="2800" b="1" dirty="0">
                    <a:solidFill>
                      <a:srgbClr val="0000FF"/>
                    </a:solidFill>
                    <a:ea typeface="Calibri" panose="020F0502020204030204" pitchFamily="34" charset="0"/>
                  </a:rPr>
                  <a:t> </a:t>
                </a:r>
                <a:r>
                  <a:rPr lang="en-US" sz="2800" b="1" dirty="0" err="1">
                    <a:solidFill>
                      <a:srgbClr val="0000FF"/>
                    </a:solidFill>
                    <a:ea typeface="Calibri" panose="020F0502020204030204" pitchFamily="34" charset="0"/>
                  </a:rPr>
                  <a:t>dụ</a:t>
                </a:r>
                <a:r>
                  <a:rPr lang="en-US" sz="2800" b="1" dirty="0">
                    <a:solidFill>
                      <a:srgbClr val="0000FF"/>
                    </a:solidFill>
                    <a:ea typeface="Calibri" panose="020F0502020204030204" pitchFamily="34" charset="0"/>
                  </a:rPr>
                  <a:t> </a:t>
                </a:r>
                <a:r>
                  <a:rPr lang="en-US" sz="2800" b="1" dirty="0">
                    <a:solidFill>
                      <a:srgbClr val="0000FF"/>
                    </a:solidFill>
                    <a:latin typeface="Segoe UI Symbol" panose="020B0502040204020203" pitchFamily="34" charset="0"/>
                    <a:ea typeface="Segoe UI Symbol" panose="020B0502040204020203" pitchFamily="34" charset="0"/>
                  </a:rPr>
                  <a:t>➀</a:t>
                </a:r>
                <a:r>
                  <a:rPr lang="en-US" sz="2800" dirty="0">
                    <a:solidFill>
                      <a:srgbClr val="0000FF"/>
                    </a:solidFill>
                    <a:ea typeface="Calibri" panose="020F0502020204030204" pitchFamily="34" charset="0"/>
                  </a:rPr>
                  <a:t>: </a:t>
                </a:r>
                <a:r>
                  <a:rPr lang="en-US" sz="2800" dirty="0">
                    <a:solidFill>
                      <a:srgbClr val="800080"/>
                    </a:solidFill>
                    <a:latin typeface="Aarial"/>
                  </a:rPr>
                  <a:t>Chứng </a:t>
                </a:r>
                <a:r>
                  <a:rPr lang="en-US" sz="2800" dirty="0" err="1">
                    <a:solidFill>
                      <a:srgbClr val="800080"/>
                    </a:solidFill>
                    <a:latin typeface="Aarial"/>
                  </a:rPr>
                  <a:t>minh</a:t>
                </a:r>
                <a:r>
                  <a:rPr lang="en-US" sz="2800" dirty="0">
                    <a:solidFill>
                      <a:srgbClr val="800080"/>
                    </a:solidFill>
                    <a:latin typeface="Aarial"/>
                  </a:rPr>
                  <a:t> </a:t>
                </a:r>
                <a:r>
                  <a:rPr lang="en-US" sz="2800" dirty="0" err="1">
                    <a:solidFill>
                      <a:srgbClr val="800080"/>
                    </a:solidFill>
                    <a:latin typeface="Aarial"/>
                  </a:rPr>
                  <a:t>các</a:t>
                </a:r>
                <a:r>
                  <a:rPr lang="en-US" sz="2800" dirty="0">
                    <a:solidFill>
                      <a:srgbClr val="800080"/>
                    </a:solidFill>
                    <a:latin typeface="Aarial"/>
                  </a:rPr>
                  <a:t> </a:t>
                </a:r>
                <a:r>
                  <a:rPr lang="en-US" sz="2800" dirty="0" err="1">
                    <a:solidFill>
                      <a:srgbClr val="800080"/>
                    </a:solidFill>
                    <a:latin typeface="Aarial"/>
                  </a:rPr>
                  <a:t>đẳng</a:t>
                </a:r>
                <a:r>
                  <a:rPr lang="en-US" sz="2800" dirty="0">
                    <a:solidFill>
                      <a:srgbClr val="800080"/>
                    </a:solidFill>
                    <a:latin typeface="Aarial"/>
                  </a:rPr>
                  <a:t> </a:t>
                </a:r>
                <a:r>
                  <a:rPr lang="en-US" sz="2800" dirty="0" err="1">
                    <a:solidFill>
                      <a:srgbClr val="800080"/>
                    </a:solidFill>
                    <a:latin typeface="Aarial"/>
                  </a:rPr>
                  <a:t>thức</a:t>
                </a:r>
                <a:r>
                  <a:rPr lang="en-US" sz="2800" dirty="0">
                    <a:solidFill>
                      <a:srgbClr val="800080"/>
                    </a:solidFill>
                    <a:latin typeface="Aarial"/>
                  </a:rPr>
                  <a:t> </a:t>
                </a:r>
                <a:r>
                  <a:rPr lang="en-US" sz="2800" dirty="0" err="1">
                    <a:solidFill>
                      <a:srgbClr val="800080"/>
                    </a:solidFill>
                    <a:latin typeface="Aarial"/>
                  </a:rPr>
                  <a:t>sau</a:t>
                </a:r>
                <a:r>
                  <a:rPr lang="en-US" sz="2800" dirty="0">
                    <a:solidFill>
                      <a:srgbClr val="800080"/>
                    </a:solidFill>
                    <a:latin typeface="Aarial"/>
                  </a:rPr>
                  <a:t> (</a:t>
                </a:r>
                <a:r>
                  <a:rPr lang="en-US" sz="2800" dirty="0" err="1">
                    <a:solidFill>
                      <a:srgbClr val="800080"/>
                    </a:solidFill>
                    <a:latin typeface="Aarial"/>
                  </a:rPr>
                  <a:t>giả</a:t>
                </a:r>
                <a:r>
                  <a:rPr lang="en-US" sz="2800" dirty="0">
                    <a:solidFill>
                      <a:srgbClr val="800080"/>
                    </a:solidFill>
                    <a:latin typeface="Aarial"/>
                  </a:rPr>
                  <a:t> </a:t>
                </a:r>
                <a:r>
                  <a:rPr lang="en-US" sz="2800" dirty="0" err="1">
                    <a:solidFill>
                      <a:srgbClr val="800080"/>
                    </a:solidFill>
                    <a:latin typeface="Aarial"/>
                  </a:rPr>
                  <a:t>sử</a:t>
                </a:r>
                <a:r>
                  <a:rPr lang="en-US" sz="2800" dirty="0">
                    <a:solidFill>
                      <a:srgbClr val="800080"/>
                    </a:solidFill>
                    <a:latin typeface="Aarial"/>
                  </a:rPr>
                  <a:t> </a:t>
                </a:r>
                <a:r>
                  <a:rPr lang="en-US" sz="2800" dirty="0" err="1">
                    <a:solidFill>
                      <a:srgbClr val="800080"/>
                    </a:solidFill>
                    <a:latin typeface="Aarial"/>
                  </a:rPr>
                  <a:t>các</a:t>
                </a:r>
                <a:r>
                  <a:rPr lang="en-US" sz="2800" dirty="0">
                    <a:solidFill>
                      <a:srgbClr val="800080"/>
                    </a:solidFill>
                    <a:latin typeface="Aarial"/>
                  </a:rPr>
                  <a:t> </a:t>
                </a:r>
                <a:r>
                  <a:rPr lang="en-US" sz="2800" dirty="0" err="1">
                    <a:solidFill>
                      <a:srgbClr val="800080"/>
                    </a:solidFill>
                    <a:latin typeface="Aarial"/>
                  </a:rPr>
                  <a:t>biểu</a:t>
                </a:r>
                <a:r>
                  <a:rPr lang="en-US" sz="2800" dirty="0">
                    <a:solidFill>
                      <a:srgbClr val="800080"/>
                    </a:solidFill>
                    <a:latin typeface="Aarial"/>
                  </a:rPr>
                  <a:t> </a:t>
                </a:r>
                <a:r>
                  <a:rPr lang="en-US" sz="2800" dirty="0" err="1">
                    <a:solidFill>
                      <a:srgbClr val="800080"/>
                    </a:solidFill>
                    <a:latin typeface="Aarial"/>
                  </a:rPr>
                  <a:t>thức</a:t>
                </a:r>
                <a:r>
                  <a:rPr lang="en-US" sz="2800" dirty="0">
                    <a:solidFill>
                      <a:srgbClr val="800080"/>
                    </a:solidFill>
                    <a:latin typeface="Aarial"/>
                  </a:rPr>
                  <a:t> </a:t>
                </a:r>
                <a:r>
                  <a:rPr lang="en-US" sz="2800" dirty="0" err="1">
                    <a:solidFill>
                      <a:srgbClr val="800080"/>
                    </a:solidFill>
                    <a:latin typeface="Aarial"/>
                  </a:rPr>
                  <a:t>sau</a:t>
                </a:r>
                <a:r>
                  <a:rPr lang="en-US" sz="2800" dirty="0">
                    <a:solidFill>
                      <a:srgbClr val="800080"/>
                    </a:solidFill>
                    <a:latin typeface="Aarial"/>
                  </a:rPr>
                  <a:t> </a:t>
                </a:r>
                <a:r>
                  <a:rPr lang="en-US" sz="2800" dirty="0" err="1">
                    <a:solidFill>
                      <a:srgbClr val="800080"/>
                    </a:solidFill>
                    <a:latin typeface="Aarial"/>
                  </a:rPr>
                  <a:t>đều</a:t>
                </a:r>
                <a:r>
                  <a:rPr lang="en-US" sz="2800" dirty="0">
                    <a:solidFill>
                      <a:srgbClr val="800080"/>
                    </a:solidFill>
                    <a:latin typeface="Aarial"/>
                  </a:rPr>
                  <a:t> </a:t>
                </a:r>
                <a:r>
                  <a:rPr lang="en-US" sz="2800" dirty="0" err="1">
                    <a:solidFill>
                      <a:srgbClr val="800080"/>
                    </a:solidFill>
                    <a:latin typeface="Aarial"/>
                  </a:rPr>
                  <a:t>có</a:t>
                </a:r>
                <a:r>
                  <a:rPr lang="en-US" sz="2800" dirty="0">
                    <a:solidFill>
                      <a:srgbClr val="800080"/>
                    </a:solidFill>
                    <a:latin typeface="Aarial"/>
                  </a:rPr>
                  <a:t> </a:t>
                </a:r>
                <a:r>
                  <a:rPr lang="en-US" sz="2800" dirty="0" err="1">
                    <a:solidFill>
                      <a:srgbClr val="800080"/>
                    </a:solidFill>
                    <a:latin typeface="Aarial"/>
                  </a:rPr>
                  <a:t>nghĩa</a:t>
                </a:r>
                <a:r>
                  <a:rPr lang="en-US" sz="2800" dirty="0">
                    <a:solidFill>
                      <a:srgbClr val="800080"/>
                    </a:solidFill>
                    <a:latin typeface="Aarial"/>
                  </a:rPr>
                  <a:t>)</a:t>
                </a:r>
              </a:p>
              <a:p>
                <a:pPr marL="0" indent="0">
                  <a:buNone/>
                </a:pPr>
                <a:r>
                  <a:rPr lang="en-US" sz="2800" dirty="0">
                    <a:solidFill>
                      <a:srgbClr val="800080"/>
                    </a:solidFill>
                    <a:latin typeface="Aarial"/>
                  </a:rPr>
                  <a:t>a) </a:t>
                </a:r>
                <a14:m>
                  <m:oMath xmlns:m="http://schemas.openxmlformats.org/officeDocument/2006/math">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s</m:t>
                        </m:r>
                      </m:e>
                      <m:sup>
                        <m:r>
                          <a:rPr lang="en-US" sz="2800">
                            <a:solidFill>
                              <a:srgbClr val="800080"/>
                            </a:solidFill>
                            <a:latin typeface="Cambria Math" panose="02040503050406030204" pitchFamily="18" charset="0"/>
                          </a:rPr>
                          <m:t>4</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2</m:t>
                    </m:r>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2</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1</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4</m:t>
                        </m:r>
                      </m:sup>
                    </m:sSup>
                    <m:r>
                      <a:rPr lang="en-US" sz="2800" i="1">
                        <a:solidFill>
                          <a:srgbClr val="800080"/>
                        </a:solidFill>
                        <a:latin typeface="Cambria Math" panose="02040503050406030204" pitchFamily="18" charset="0"/>
                      </a:rPr>
                      <m:t>𝑥</m:t>
                    </m:r>
                  </m:oMath>
                </a14:m>
                <a:r>
                  <a:rPr lang="en-US" sz="2800" dirty="0">
                    <a:solidFill>
                      <a:srgbClr val="800080"/>
                    </a:solidFill>
                    <a:latin typeface="Aarial"/>
                  </a:rPr>
                  <a:t>  	</a:t>
                </a:r>
              </a:p>
              <a:p>
                <a:pPr marL="0" indent="0">
                  <a:buNone/>
                </a:pPr>
                <a:r>
                  <a:rPr lang="en-US" sz="2800" dirty="0">
                    <a:solidFill>
                      <a:srgbClr val="800080"/>
                    </a:solidFill>
                    <a:latin typeface="Aarial"/>
                  </a:rPr>
                  <a:t>b) </a:t>
                </a:r>
                <a14:m>
                  <m:oMath xmlns:m="http://schemas.openxmlformats.org/officeDocument/2006/math">
                    <m:f>
                      <m:fPr>
                        <m:ctrlPr>
                          <a:rPr lang="en-US" sz="2800" i="1">
                            <a:solidFill>
                              <a:srgbClr val="800080"/>
                            </a:solidFill>
                            <a:latin typeface="Cambria Math" panose="02040503050406030204" pitchFamily="18" charset="0"/>
                          </a:rPr>
                        </m:ctrlPr>
                      </m:fPr>
                      <m:num>
                        <m:r>
                          <m:rPr>
                            <m:sty m:val="p"/>
                          </m:rPr>
                          <a:rPr lang="en-US" sz="2800">
                            <a:solidFill>
                              <a:srgbClr val="800080"/>
                            </a:solidFill>
                            <a:latin typeface="Cambria Math" panose="02040503050406030204" pitchFamily="18" charset="0"/>
                          </a:rPr>
                          <m:t>sin</m:t>
                        </m:r>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cos</m:t>
                        </m:r>
                        <m:r>
                          <a:rPr lang="en-US" sz="2800" i="1">
                            <a:solidFill>
                              <a:srgbClr val="800080"/>
                            </a:solidFill>
                            <a:latin typeface="Cambria Math" panose="02040503050406030204" pitchFamily="18" charset="0"/>
                          </a:rPr>
                          <m:t>𝑥</m:t>
                        </m:r>
                      </m:num>
                      <m:den>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3</m:t>
                            </m:r>
                          </m:sup>
                        </m:sSup>
                        <m:r>
                          <a:rPr lang="en-US" sz="2800" i="1">
                            <a:solidFill>
                              <a:srgbClr val="800080"/>
                            </a:solidFill>
                            <a:latin typeface="Cambria Math" panose="02040503050406030204" pitchFamily="18" charset="0"/>
                          </a:rPr>
                          <m:t>𝑥</m:t>
                        </m:r>
                      </m:den>
                    </m:f>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t</m:t>
                        </m:r>
                      </m:e>
                      <m:sup>
                        <m:r>
                          <a:rPr lang="en-US" sz="2800">
                            <a:solidFill>
                              <a:srgbClr val="800080"/>
                            </a:solidFill>
                            <a:latin typeface="Cambria Math" panose="02040503050406030204" pitchFamily="18" charset="0"/>
                          </a:rPr>
                          <m:t>3</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t</m:t>
                        </m:r>
                      </m:e>
                      <m:sup>
                        <m:r>
                          <a:rPr lang="en-US" sz="2800">
                            <a:solidFill>
                              <a:srgbClr val="800080"/>
                            </a:solidFill>
                            <a:latin typeface="Cambria Math" panose="02040503050406030204" pitchFamily="18" charset="0"/>
                          </a:rPr>
                          <m:t>2</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cot</m:t>
                    </m:r>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1</m:t>
                    </m:r>
                  </m:oMath>
                </a14:m>
                <a:endParaRPr lang="en-US" sz="2800" dirty="0">
                  <a:solidFill>
                    <a:srgbClr val="800080"/>
                  </a:solidFill>
                  <a:latin typeface="Aarial"/>
                </a:endParaRPr>
              </a:p>
              <a:p>
                <a:pPr marL="0" marR="0" indent="0">
                  <a:lnSpc>
                    <a:spcPct val="110000"/>
                  </a:lnSpc>
                  <a:spcBef>
                    <a:spcPts val="100"/>
                  </a:spcBef>
                  <a:spcAft>
                    <a:spcPts val="100"/>
                  </a:spcAft>
                  <a:buNone/>
                  <a:tabLst>
                    <a:tab pos="629920" algn="l"/>
                  </a:tabLst>
                </a:pPr>
                <a:r>
                  <a:rPr lang="fr-FR" sz="2800" dirty="0">
                    <a:solidFill>
                      <a:srgbClr val="663300"/>
                    </a:solidFill>
                    <a:ea typeface="Times New Roman" panose="02020603050405020304" pitchFamily="18" charset="0"/>
                  </a:rPr>
                  <a:t>	</a:t>
                </a:r>
                <a:endParaRPr lang="en-US" sz="24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2"/>
                <a:ext cx="11813836" cy="2106418"/>
              </a:xfrm>
              <a:prstGeom prst="rect">
                <a:avLst/>
              </a:prstGeom>
              <a:blipFill>
                <a:blip r:embed="rId2"/>
                <a:stretch>
                  <a:fillRect l="-979" t="-5172" b="-2011"/>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22099" y="3671012"/>
                <a:ext cx="11838471" cy="3106859"/>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sz="3000" b="1" dirty="0">
                    <a:solidFill>
                      <a:srgbClr val="0000FF"/>
                    </a:solidFill>
                    <a:ea typeface="Times New Roman" panose="02020603050405020304" pitchFamily="18" charset="0"/>
                  </a:rPr>
                  <a:t> </a:t>
                </a:r>
                <a:r>
                  <a:rPr lang="en-US" sz="3000" b="1" dirty="0" err="1">
                    <a:solidFill>
                      <a:srgbClr val="0000FF"/>
                    </a:solidFill>
                    <a:ea typeface="Times New Roman" panose="02020603050405020304" pitchFamily="18" charset="0"/>
                  </a:rPr>
                  <a:t>Lời</a:t>
                </a:r>
                <a:r>
                  <a:rPr lang="en-US" sz="3000" b="1" dirty="0">
                    <a:solidFill>
                      <a:srgbClr val="0000FF"/>
                    </a:solidFill>
                    <a:ea typeface="Times New Roman" panose="02020603050405020304" pitchFamily="18" charset="0"/>
                  </a:rPr>
                  <a:t> </a:t>
                </a:r>
                <a:r>
                  <a:rPr lang="en-US" sz="3000" b="1" dirty="0" err="1">
                    <a:solidFill>
                      <a:srgbClr val="0000FF"/>
                    </a:solidFill>
                    <a:ea typeface="Times New Roman" panose="02020603050405020304" pitchFamily="18" charset="0"/>
                  </a:rPr>
                  <a:t>giải</a:t>
                </a:r>
                <a:r>
                  <a:rPr lang="en-US" sz="3000" b="1" dirty="0">
                    <a:solidFill>
                      <a:srgbClr val="1F3763"/>
                    </a:solidFill>
                    <a:ea typeface="Calibri" panose="020F0502020204030204" pitchFamily="34" charset="0"/>
                  </a:rPr>
                  <a:t>	</a:t>
                </a:r>
                <a:endParaRPr lang="en-US" sz="3000" b="1" dirty="0">
                  <a:solidFill>
                    <a:srgbClr val="1F3763"/>
                  </a:solidFill>
                  <a:latin typeface="Calibri Light" panose="020F0302020204030204" pitchFamily="34" charset="0"/>
                  <a:ea typeface="Times New Roman" panose="02020603050405020304" pitchFamily="18" charset="0"/>
                </a:endParaRPr>
              </a:p>
              <a:p>
                <a:pPr marL="0" indent="0">
                  <a:buNone/>
                </a:pPr>
                <a:r>
                  <a:rPr lang="en-US" dirty="0">
                    <a:latin typeface="Aarial"/>
                  </a:rPr>
                  <a:t>b) Ta </a:t>
                </a:r>
                <a:r>
                  <a:rPr lang="en-US" dirty="0" err="1">
                    <a:latin typeface="Aarial"/>
                  </a:rPr>
                  <a:t>có</a:t>
                </a:r>
                <a:r>
                  <a:rPr lang="en-US" dirty="0">
                    <a:latin typeface="Aarial"/>
                  </a:rPr>
                  <a:t> </a:t>
                </a:r>
                <a14:m>
                  <m:oMath xmlns:m="http://schemas.openxmlformats.org/officeDocument/2006/math">
                    <m:r>
                      <a:rPr lang="en-US" i="1">
                        <a:latin typeface="Cambria Math" panose="02040503050406030204" pitchFamily="18" charset="0"/>
                      </a:rPr>
                      <m:t>𝑉𝑇</m:t>
                    </m:r>
                    <m:r>
                      <a:rPr lang="en-US" i="1">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sin</m:t>
                        </m:r>
                        <m:r>
                          <a:rPr lang="en-US" i="1">
                            <a:latin typeface="Cambria Math" panose="02040503050406030204" pitchFamily="18" charset="0"/>
                          </a:rPr>
                          <m:t>𝑥</m:t>
                        </m:r>
                        <m:r>
                          <a:rPr lang="en-US" i="1">
                            <a:latin typeface="Cambria Math" panose="02040503050406030204" pitchFamily="18" charset="0"/>
                          </a:rPr>
                          <m:t>+</m:t>
                        </m:r>
                        <m:r>
                          <m:rPr>
                            <m:sty m:val="p"/>
                          </m:rPr>
                          <a:rPr lang="en-US">
                            <a:latin typeface="Cambria Math" panose="02040503050406030204" pitchFamily="18" charset="0"/>
                          </a:rPr>
                          <m:t>cos</m:t>
                        </m:r>
                        <m:r>
                          <a:rPr lang="en-US" i="1">
                            <a:latin typeface="Cambria Math" panose="02040503050406030204" pitchFamily="18" charset="0"/>
                          </a:rPr>
                          <m:t>𝑥</m:t>
                        </m:r>
                      </m:num>
                      <m:den>
                        <m:r>
                          <m:rPr>
                            <m:sty m:val="p"/>
                          </m:rPr>
                          <a:rPr lang="en-US">
                            <a:latin typeface="Cambria Math" panose="02040503050406030204" pitchFamily="18" charset="0"/>
                          </a:rPr>
                          <m:t>si</m:t>
                        </m:r>
                        <m:sSup>
                          <m:sSupPr>
                            <m:ctrlPr>
                              <a:rPr lang="en-US" i="1">
                                <a:latin typeface="Cambria Math" panose="02040503050406030204" pitchFamily="18" charset="0"/>
                              </a:rPr>
                            </m:ctrlPr>
                          </m:sSupPr>
                          <m:e>
                            <m:r>
                              <m:rPr>
                                <m:sty m:val="p"/>
                              </m:rPr>
                              <a:rPr lang="en-US">
                                <a:latin typeface="Cambria Math" panose="02040503050406030204" pitchFamily="18" charset="0"/>
                              </a:rPr>
                              <m:t>n</m:t>
                            </m:r>
                          </m:e>
                          <m:sup>
                            <m:r>
                              <a:rPr lang="en-US">
                                <a:latin typeface="Cambria Math" panose="02040503050406030204" pitchFamily="18" charset="0"/>
                              </a:rPr>
                              <m:t>3</m:t>
                            </m:r>
                          </m:sup>
                        </m:sSup>
                        <m:r>
                          <a:rPr lang="en-US" i="1">
                            <a:latin typeface="Cambria Math" panose="02040503050406030204" pitchFamily="18" charset="0"/>
                          </a:rPr>
                          <m:t>𝑥</m:t>
                        </m:r>
                      </m:den>
                    </m:f>
                    <m:r>
                      <a:rPr lang="en-US" i="1">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m:rPr>
                            <m:sty m:val="p"/>
                          </m:rPr>
                          <a:rPr lang="en-US">
                            <a:latin typeface="Cambria Math" panose="02040503050406030204" pitchFamily="18" charset="0"/>
                          </a:rPr>
                          <m:t>si</m:t>
                        </m:r>
                        <m:sSup>
                          <m:sSupPr>
                            <m:ctrlPr>
                              <a:rPr lang="en-US" i="1">
                                <a:latin typeface="Cambria Math" panose="02040503050406030204" pitchFamily="18" charset="0"/>
                              </a:rPr>
                            </m:ctrlPr>
                          </m:sSupPr>
                          <m:e>
                            <m:r>
                              <m:rPr>
                                <m:sty m:val="p"/>
                              </m:rPr>
                              <a:rPr lang="en-US">
                                <a:latin typeface="Cambria Math" panose="02040503050406030204" pitchFamily="18" charset="0"/>
                              </a:rPr>
                              <m:t>n</m:t>
                            </m:r>
                          </m:e>
                          <m:sup>
                            <m:r>
                              <a:rPr lang="en-US">
                                <a:latin typeface="Cambria Math" panose="02040503050406030204" pitchFamily="18" charset="0"/>
                              </a:rPr>
                              <m:t>2</m:t>
                            </m:r>
                          </m:sup>
                        </m:sSup>
                        <m:r>
                          <a:rPr lang="en-US" i="1">
                            <a:latin typeface="Cambria Math" panose="02040503050406030204" pitchFamily="18" charset="0"/>
                          </a:rPr>
                          <m:t>𝑥</m:t>
                        </m:r>
                      </m:den>
                    </m:f>
                    <m:r>
                      <a:rPr lang="en-US" i="1">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cos</m:t>
                        </m:r>
                        <m:r>
                          <a:rPr lang="en-US" i="1">
                            <a:latin typeface="Cambria Math" panose="02040503050406030204" pitchFamily="18" charset="0"/>
                          </a:rPr>
                          <m:t>𝑥</m:t>
                        </m:r>
                      </m:num>
                      <m:den>
                        <m:r>
                          <m:rPr>
                            <m:sty m:val="p"/>
                          </m:rPr>
                          <a:rPr lang="en-US">
                            <a:latin typeface="Cambria Math" panose="02040503050406030204" pitchFamily="18" charset="0"/>
                          </a:rPr>
                          <m:t>si</m:t>
                        </m:r>
                        <m:sSup>
                          <m:sSupPr>
                            <m:ctrlPr>
                              <a:rPr lang="en-US" i="1">
                                <a:latin typeface="Cambria Math" panose="02040503050406030204" pitchFamily="18" charset="0"/>
                              </a:rPr>
                            </m:ctrlPr>
                          </m:sSupPr>
                          <m:e>
                            <m:r>
                              <m:rPr>
                                <m:sty m:val="p"/>
                              </m:rPr>
                              <a:rPr lang="en-US">
                                <a:latin typeface="Cambria Math" panose="02040503050406030204" pitchFamily="18" charset="0"/>
                              </a:rPr>
                              <m:t>n</m:t>
                            </m:r>
                          </m:e>
                          <m:sup>
                            <m:r>
                              <a:rPr lang="en-US">
                                <a:latin typeface="Cambria Math" panose="02040503050406030204" pitchFamily="18" charset="0"/>
                              </a:rPr>
                              <m:t>3</m:t>
                            </m:r>
                          </m:sup>
                        </m:sSup>
                        <m:r>
                          <a:rPr lang="en-US" i="1">
                            <a:latin typeface="Cambria Math" panose="02040503050406030204" pitchFamily="18" charset="0"/>
                          </a:rPr>
                          <m:t>𝑥</m:t>
                        </m:r>
                      </m:den>
                    </m:f>
                  </m:oMath>
                </a14:m>
                <a:endParaRPr lang="en-US" dirty="0">
                  <a:latin typeface="Aarial"/>
                </a:endParaRPr>
              </a:p>
              <a:p>
                <a:pPr marL="0" indent="0">
                  <a:buNone/>
                </a:pPr>
                <a:r>
                  <a:rPr lang="en-US" dirty="0" err="1">
                    <a:latin typeface="Aarial"/>
                  </a:rPr>
                  <a:t>Mà</a:t>
                </a:r>
                <a:r>
                  <a:rPr lang="en-US" dirty="0">
                    <a:latin typeface="Aarial"/>
                  </a:rPr>
                  <a:t> </a:t>
                </a:r>
                <a14:m>
                  <m:oMath xmlns:m="http://schemas.openxmlformats.org/officeDocument/2006/math">
                    <m:r>
                      <m:rPr>
                        <m:sty m:val="p"/>
                      </m:rPr>
                      <a:rPr lang="en-US">
                        <a:latin typeface="Cambria Math" panose="02040503050406030204" pitchFamily="18" charset="0"/>
                      </a:rPr>
                      <m:t>co</m:t>
                    </m:r>
                    <m:sSup>
                      <m:sSupPr>
                        <m:ctrlPr>
                          <a:rPr lang="en-US" i="1">
                            <a:latin typeface="Cambria Math" panose="02040503050406030204" pitchFamily="18" charset="0"/>
                          </a:rPr>
                        </m:ctrlPr>
                      </m:sSupPr>
                      <m:e>
                        <m:r>
                          <m:rPr>
                            <m:sty m:val="p"/>
                          </m:rPr>
                          <a:rPr lang="en-US">
                            <a:latin typeface="Cambria Math" panose="02040503050406030204" pitchFamily="18" charset="0"/>
                          </a:rPr>
                          <m:t>t</m:t>
                        </m:r>
                      </m:e>
                      <m:sup>
                        <m:r>
                          <a:rPr lang="en-US">
                            <a:latin typeface="Cambria Math" panose="02040503050406030204" pitchFamily="18" charset="0"/>
                          </a:rPr>
                          <m:t>2</m:t>
                        </m:r>
                      </m:sup>
                    </m:sSup>
                    <m:r>
                      <a:rPr lang="en-US" i="1">
                        <a:latin typeface="Cambria Math" panose="02040503050406030204" pitchFamily="18" charset="0"/>
                      </a:rPr>
                      <m:t>𝑥</m:t>
                    </m:r>
                    <m:r>
                      <a:rPr lang="en-US" i="1">
                        <a:latin typeface="Cambria Math" panose="02040503050406030204" pitchFamily="18" charset="0"/>
                      </a:rPr>
                      <m:t>+</m:t>
                    </m:r>
                    <m:r>
                      <a:rPr lang="en-US">
                        <a:latin typeface="Cambria Math" panose="02040503050406030204" pitchFamily="18" charset="0"/>
                      </a:rPr>
                      <m:t>1</m:t>
                    </m:r>
                    <m:r>
                      <a:rPr lang="en-US" i="1">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m:rPr>
                            <m:sty m:val="p"/>
                          </m:rPr>
                          <a:rPr lang="en-US">
                            <a:latin typeface="Cambria Math" panose="02040503050406030204" pitchFamily="18" charset="0"/>
                          </a:rPr>
                          <m:t>si</m:t>
                        </m:r>
                        <m:sSup>
                          <m:sSupPr>
                            <m:ctrlPr>
                              <a:rPr lang="en-US" i="1">
                                <a:latin typeface="Cambria Math" panose="02040503050406030204" pitchFamily="18" charset="0"/>
                              </a:rPr>
                            </m:ctrlPr>
                          </m:sSupPr>
                          <m:e>
                            <m:r>
                              <m:rPr>
                                <m:sty m:val="p"/>
                              </m:rPr>
                              <a:rPr lang="en-US">
                                <a:latin typeface="Cambria Math" panose="02040503050406030204" pitchFamily="18" charset="0"/>
                              </a:rPr>
                              <m:t>n</m:t>
                            </m:r>
                          </m:e>
                          <m:sup>
                            <m:r>
                              <a:rPr lang="en-US">
                                <a:latin typeface="Cambria Math" panose="02040503050406030204" pitchFamily="18" charset="0"/>
                              </a:rPr>
                              <m:t>2</m:t>
                            </m:r>
                          </m:sup>
                        </m:sSup>
                        <m:r>
                          <a:rPr lang="en-US" i="1">
                            <a:latin typeface="Cambria Math" panose="02040503050406030204" pitchFamily="18" charset="0"/>
                          </a:rPr>
                          <m:t>𝑥</m:t>
                        </m:r>
                      </m:den>
                    </m:f>
                  </m:oMath>
                </a14:m>
                <a:r>
                  <a:rPr lang="en-US" dirty="0">
                    <a:latin typeface="Aarial"/>
                  </a:rPr>
                  <a:t> </a:t>
                </a:r>
                <a:r>
                  <a:rPr lang="en-US" dirty="0" err="1">
                    <a:latin typeface="Aarial"/>
                  </a:rPr>
                  <a:t>và</a:t>
                </a:r>
                <a:r>
                  <a:rPr lang="en-US" dirty="0">
                    <a:latin typeface="Aarial"/>
                  </a:rPr>
                  <a:t> </a:t>
                </a:r>
                <a14:m>
                  <m:oMath xmlns:m="http://schemas.openxmlformats.org/officeDocument/2006/math">
                    <m:r>
                      <m:rPr>
                        <m:sty m:val="p"/>
                      </m:rPr>
                      <a:rPr lang="en-US">
                        <a:latin typeface="Cambria Math" panose="02040503050406030204" pitchFamily="18" charset="0"/>
                      </a:rPr>
                      <m:t>tan</m:t>
                    </m:r>
                    <m:r>
                      <a:rPr lang="en-US" i="1">
                        <a:latin typeface="Cambria Math" panose="02040503050406030204" pitchFamily="18" charset="0"/>
                      </a:rPr>
                      <m:t>𝑥</m:t>
                    </m:r>
                    <m:r>
                      <a:rPr lang="en-US" i="1">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sin</m:t>
                        </m:r>
                        <m:r>
                          <a:rPr lang="en-US" i="1">
                            <a:latin typeface="Cambria Math" panose="02040503050406030204" pitchFamily="18" charset="0"/>
                          </a:rPr>
                          <m:t>𝑥</m:t>
                        </m:r>
                      </m:num>
                      <m:den>
                        <m:r>
                          <m:rPr>
                            <m:sty m:val="p"/>
                          </m:rPr>
                          <a:rPr lang="en-US">
                            <a:latin typeface="Cambria Math" panose="02040503050406030204" pitchFamily="18" charset="0"/>
                          </a:rPr>
                          <m:t>cos</m:t>
                        </m:r>
                        <m:r>
                          <a:rPr lang="en-US" i="1">
                            <a:latin typeface="Cambria Math" panose="02040503050406030204" pitchFamily="18" charset="0"/>
                          </a:rPr>
                          <m:t>𝑥</m:t>
                        </m:r>
                      </m:den>
                    </m:f>
                  </m:oMath>
                </a14:m>
                <a:r>
                  <a:rPr lang="en-US" dirty="0">
                    <a:latin typeface="Aarial"/>
                  </a:rPr>
                  <a:t> </a:t>
                </a:r>
                <a:r>
                  <a:rPr lang="en-US" dirty="0" err="1">
                    <a:latin typeface="Aarial"/>
                  </a:rPr>
                  <a:t>nên</a:t>
                </a:r>
                <a:endParaRPr lang="en-US" dirty="0">
                  <a:latin typeface="Aarial"/>
                </a:endParaRP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𝑉𝑇</m:t>
                      </m:r>
                      <m:r>
                        <a:rPr lang="en-US" i="1">
                          <a:latin typeface="Cambria Math" panose="02040503050406030204" pitchFamily="18" charset="0"/>
                        </a:rPr>
                        <m:t>=</m:t>
                      </m:r>
                      <m:r>
                        <m:rPr>
                          <m:sty m:val="p"/>
                        </m:rPr>
                        <a:rPr lang="en-US">
                          <a:latin typeface="Cambria Math" panose="02040503050406030204" pitchFamily="18" charset="0"/>
                        </a:rPr>
                        <m:t>co</m:t>
                      </m:r>
                      <m:sSup>
                        <m:sSupPr>
                          <m:ctrlPr>
                            <a:rPr lang="en-US" i="1">
                              <a:latin typeface="Cambria Math" panose="02040503050406030204" pitchFamily="18" charset="0"/>
                            </a:rPr>
                          </m:ctrlPr>
                        </m:sSupPr>
                        <m:e>
                          <m:r>
                            <m:rPr>
                              <m:sty m:val="p"/>
                            </m:rPr>
                            <a:rPr lang="en-US">
                              <a:latin typeface="Cambria Math" panose="02040503050406030204" pitchFamily="18" charset="0"/>
                            </a:rPr>
                            <m:t>t</m:t>
                          </m:r>
                        </m:e>
                        <m:sup>
                          <m:r>
                            <a:rPr lang="en-US">
                              <a:latin typeface="Cambria Math" panose="02040503050406030204" pitchFamily="18" charset="0"/>
                            </a:rPr>
                            <m:t>2</m:t>
                          </m:r>
                        </m:sup>
                      </m:sSup>
                      <m:r>
                        <a:rPr lang="en-US" i="1">
                          <a:latin typeface="Cambria Math" panose="02040503050406030204" pitchFamily="18" charset="0"/>
                        </a:rPr>
                        <m:t>𝑥</m:t>
                      </m:r>
                      <m:r>
                        <a:rPr lang="en-US" i="1">
                          <a:latin typeface="Cambria Math" panose="02040503050406030204" pitchFamily="18" charset="0"/>
                        </a:rPr>
                        <m:t>+</m:t>
                      </m:r>
                      <m:r>
                        <a:rPr lang="en-US">
                          <a:latin typeface="Cambria Math" panose="02040503050406030204" pitchFamily="18" charset="0"/>
                        </a:rPr>
                        <m:t>1</m:t>
                      </m:r>
                      <m:r>
                        <a:rPr lang="en-US" i="1">
                          <a:latin typeface="Cambria Math" panose="02040503050406030204" pitchFamily="18" charset="0"/>
                        </a:rPr>
                        <m:t>+</m:t>
                      </m:r>
                      <m:r>
                        <m:rPr>
                          <m:sty m:val="p"/>
                        </m:rPr>
                        <a:rPr lang="en-US">
                          <a:latin typeface="Cambria Math" panose="02040503050406030204" pitchFamily="18" charset="0"/>
                        </a:rPr>
                        <m:t>cot</m:t>
                      </m:r>
                      <m:r>
                        <a:rPr lang="en-US" i="1">
                          <a:latin typeface="Cambria Math" panose="02040503050406030204" pitchFamily="18" charset="0"/>
                        </a:rPr>
                        <m:t>𝑥</m:t>
                      </m:r>
                      <m:d>
                        <m:dPr>
                          <m:ctrlPr>
                            <a:rPr lang="en-US" i="1">
                              <a:latin typeface="Cambria Math" panose="02040503050406030204" pitchFamily="18" charset="0"/>
                            </a:rPr>
                          </m:ctrlPr>
                        </m:dPr>
                        <m:e>
                          <m:r>
                            <m:rPr>
                              <m:sty m:val="p"/>
                            </m:rPr>
                            <a:rPr lang="en-US">
                              <a:latin typeface="Cambria Math" panose="02040503050406030204" pitchFamily="18" charset="0"/>
                            </a:rPr>
                            <m:t>co</m:t>
                          </m:r>
                          <m:sSup>
                            <m:sSupPr>
                              <m:ctrlPr>
                                <a:rPr lang="en-US" i="1">
                                  <a:latin typeface="Cambria Math" panose="02040503050406030204" pitchFamily="18" charset="0"/>
                                </a:rPr>
                              </m:ctrlPr>
                            </m:sSupPr>
                            <m:e>
                              <m:r>
                                <m:rPr>
                                  <m:sty m:val="p"/>
                                </m:rPr>
                                <a:rPr lang="en-US">
                                  <a:latin typeface="Cambria Math" panose="02040503050406030204" pitchFamily="18" charset="0"/>
                                </a:rPr>
                                <m:t>t</m:t>
                              </m:r>
                            </m:e>
                            <m:sup>
                              <m:r>
                                <a:rPr lang="en-US">
                                  <a:latin typeface="Cambria Math" panose="02040503050406030204" pitchFamily="18" charset="0"/>
                                </a:rPr>
                                <m:t>2</m:t>
                              </m:r>
                            </m:sup>
                          </m:sSup>
                          <m:r>
                            <a:rPr lang="en-US" i="1">
                              <a:latin typeface="Cambria Math" panose="02040503050406030204" pitchFamily="18" charset="0"/>
                            </a:rPr>
                            <m:t>𝑥</m:t>
                          </m:r>
                          <m:r>
                            <a:rPr lang="en-US" i="1">
                              <a:latin typeface="Cambria Math" panose="02040503050406030204" pitchFamily="18" charset="0"/>
                            </a:rPr>
                            <m:t>+</m:t>
                          </m:r>
                          <m:r>
                            <a:rPr lang="en-US">
                              <a:latin typeface="Cambria Math" panose="02040503050406030204" pitchFamily="18" charset="0"/>
                            </a:rPr>
                            <m:t>1</m:t>
                          </m:r>
                        </m:e>
                      </m:d>
                      <m:r>
                        <a:rPr lang="en-US" i="1">
                          <a:latin typeface="Cambria Math" panose="02040503050406030204" pitchFamily="18" charset="0"/>
                        </a:rPr>
                        <m:t>=</m:t>
                      </m:r>
                      <m:r>
                        <m:rPr>
                          <m:sty m:val="p"/>
                        </m:rPr>
                        <a:rPr lang="en-US">
                          <a:latin typeface="Cambria Math" panose="02040503050406030204" pitchFamily="18" charset="0"/>
                        </a:rPr>
                        <m:t>co</m:t>
                      </m:r>
                      <m:sSup>
                        <m:sSupPr>
                          <m:ctrlPr>
                            <a:rPr lang="en-US" i="1">
                              <a:latin typeface="Cambria Math" panose="02040503050406030204" pitchFamily="18" charset="0"/>
                            </a:rPr>
                          </m:ctrlPr>
                        </m:sSupPr>
                        <m:e>
                          <m:r>
                            <m:rPr>
                              <m:sty m:val="p"/>
                            </m:rPr>
                            <a:rPr lang="en-US">
                              <a:latin typeface="Cambria Math" panose="02040503050406030204" pitchFamily="18" charset="0"/>
                            </a:rPr>
                            <m:t>t</m:t>
                          </m:r>
                        </m:e>
                        <m:sup>
                          <m:r>
                            <a:rPr lang="en-US">
                              <a:latin typeface="Cambria Math" panose="02040503050406030204" pitchFamily="18" charset="0"/>
                            </a:rPr>
                            <m:t>3</m:t>
                          </m:r>
                        </m:sup>
                      </m:sSup>
                      <m:r>
                        <a:rPr lang="en-US" i="1">
                          <a:latin typeface="Cambria Math" panose="02040503050406030204" pitchFamily="18" charset="0"/>
                        </a:rPr>
                        <m:t>𝑥</m:t>
                      </m:r>
                      <m:r>
                        <a:rPr lang="en-US" i="1">
                          <a:latin typeface="Cambria Math" panose="02040503050406030204" pitchFamily="18" charset="0"/>
                        </a:rPr>
                        <m:t>+</m:t>
                      </m:r>
                      <m:r>
                        <m:rPr>
                          <m:sty m:val="p"/>
                        </m:rPr>
                        <a:rPr lang="en-US">
                          <a:latin typeface="Cambria Math" panose="02040503050406030204" pitchFamily="18" charset="0"/>
                        </a:rPr>
                        <m:t>co</m:t>
                      </m:r>
                      <m:sSup>
                        <m:sSupPr>
                          <m:ctrlPr>
                            <a:rPr lang="en-US" i="1">
                              <a:latin typeface="Cambria Math" panose="02040503050406030204" pitchFamily="18" charset="0"/>
                            </a:rPr>
                          </m:ctrlPr>
                        </m:sSupPr>
                        <m:e>
                          <m:r>
                            <m:rPr>
                              <m:sty m:val="p"/>
                            </m:rPr>
                            <a:rPr lang="en-US">
                              <a:latin typeface="Cambria Math" panose="02040503050406030204" pitchFamily="18" charset="0"/>
                            </a:rPr>
                            <m:t>t</m:t>
                          </m:r>
                        </m:e>
                        <m:sup>
                          <m:r>
                            <a:rPr lang="en-US">
                              <a:latin typeface="Cambria Math" panose="02040503050406030204" pitchFamily="18" charset="0"/>
                            </a:rPr>
                            <m:t>2</m:t>
                          </m:r>
                        </m:sup>
                      </m:sSup>
                      <m:r>
                        <a:rPr lang="en-US" i="1">
                          <a:latin typeface="Cambria Math" panose="02040503050406030204" pitchFamily="18" charset="0"/>
                        </a:rPr>
                        <m:t>𝑥</m:t>
                      </m:r>
                      <m:r>
                        <a:rPr lang="en-US" i="1">
                          <a:latin typeface="Cambria Math" panose="02040503050406030204" pitchFamily="18" charset="0"/>
                        </a:rPr>
                        <m:t>+</m:t>
                      </m:r>
                      <m:r>
                        <m:rPr>
                          <m:sty m:val="p"/>
                        </m:rPr>
                        <a:rPr lang="en-US">
                          <a:latin typeface="Cambria Math" panose="02040503050406030204" pitchFamily="18" charset="0"/>
                        </a:rPr>
                        <m:t>cot</m:t>
                      </m:r>
                      <m:r>
                        <a:rPr lang="en-US" i="1">
                          <a:latin typeface="Cambria Math" panose="02040503050406030204" pitchFamily="18" charset="0"/>
                        </a:rPr>
                        <m:t>𝑥</m:t>
                      </m:r>
                      <m:r>
                        <a:rPr lang="en-US" i="1">
                          <a:latin typeface="Cambria Math" panose="02040503050406030204" pitchFamily="18" charset="0"/>
                        </a:rPr>
                        <m:t>+</m:t>
                      </m:r>
                      <m:r>
                        <a:rPr lang="en-US">
                          <a:latin typeface="Cambria Math" panose="02040503050406030204" pitchFamily="18" charset="0"/>
                        </a:rPr>
                        <m:t>1</m:t>
                      </m:r>
                    </m:oMath>
                  </m:oMathPara>
                </a14:m>
                <a:endParaRPr lang="en-US">
                  <a:latin typeface="Cambria Math" panose="02040503050406030204" pitchFamily="18" charset="0"/>
                </a:endParaRPr>
              </a:p>
              <a:p>
                <a:pPr marL="0" indent="0">
                  <a:buNone/>
                </a:pPr>
                <a14:m>
                  <m:oMath xmlns:m="http://schemas.openxmlformats.org/officeDocument/2006/math">
                    <m:r>
                      <a:rPr lang="en-US" b="0" i="1" smtClean="0">
                        <a:latin typeface="Cambria Math" panose="02040503050406030204" pitchFamily="18" charset="0"/>
                      </a:rPr>
                      <m:t>           </m:t>
                    </m:r>
                    <m:r>
                      <a:rPr lang="en-US" i="1">
                        <a:latin typeface="Cambria Math" panose="02040503050406030204" pitchFamily="18" charset="0"/>
                      </a:rPr>
                      <m:t>=</m:t>
                    </m:r>
                    <m:r>
                      <a:rPr lang="en-US" i="1">
                        <a:latin typeface="Cambria Math" panose="02040503050406030204" pitchFamily="18" charset="0"/>
                      </a:rPr>
                      <m:t>𝑉𝑃</m:t>
                    </m:r>
                  </m:oMath>
                </a14:m>
                <a:r>
                  <a:rPr lang="en-US" dirty="0">
                    <a:latin typeface="Aarial"/>
                  </a:rPr>
                  <a:t> </a:t>
                </a:r>
                <a:r>
                  <a:rPr lang="en-US">
                    <a:latin typeface="Aarial"/>
                  </a:rPr>
                  <a:t>(đpcm)</a:t>
                </a:r>
                <a:endParaRPr lang="en-US" dirty="0">
                  <a:latin typeface="Aarial"/>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22099" y="3671012"/>
                <a:ext cx="11838471" cy="3106859"/>
              </a:xfrm>
              <a:prstGeom prst="rect">
                <a:avLst/>
              </a:prstGeom>
              <a:blipFill>
                <a:blip r:embed="rId4"/>
                <a:stretch>
                  <a:fillRect l="-1235" t="-2344" b="-6641"/>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3576970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wipe(up)">
                                      <p:cBhvr>
                                        <p:cTn id="7" dur="500"/>
                                        <p:tgtEl>
                                          <p:spTgt spid="7">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wipe(up)">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wipe(up)">
                                      <p:cBhvr>
                                        <p:cTn id="3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dirty="0">
                <a:ea typeface="Segoe UI Symbol" panose="020B0502040204020203" pitchFamily="34" charset="0"/>
                <a:cs typeface="Times New Roman" panose="02020603050405020304" pitchFamily="18" charset="0"/>
              </a:rPr>
              <a:t>➽</a:t>
            </a:r>
            <a:r>
              <a:rPr lang="vi-VN" sz="3200" b="1" dirty="0">
                <a:ea typeface="Calibri" panose="020F0502020204030204" pitchFamily="34" charset="0"/>
                <a:cs typeface="Times New Roman" panose="02020603050405020304" pitchFamily="18" charset="0"/>
              </a:rPr>
              <a:t>Các ví dụ minh họa.</a:t>
            </a:r>
            <a:endParaRPr lang="en-US" sz="32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13836" cy="149518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err="1">
                    <a:solidFill>
                      <a:srgbClr val="0000FF"/>
                    </a:solidFill>
                    <a:ea typeface="Calibri" panose="020F0502020204030204" pitchFamily="34" charset="0"/>
                  </a:rPr>
                  <a:t>Ví</a:t>
                </a:r>
                <a:r>
                  <a:rPr lang="en-US" sz="2800" b="1" dirty="0">
                    <a:solidFill>
                      <a:srgbClr val="0000FF"/>
                    </a:solidFill>
                    <a:ea typeface="Calibri" panose="020F0502020204030204" pitchFamily="34" charset="0"/>
                  </a:rPr>
                  <a:t> </a:t>
                </a:r>
                <a:r>
                  <a:rPr lang="en-US" sz="2800" b="1" dirty="0" err="1">
                    <a:solidFill>
                      <a:srgbClr val="0000FF"/>
                    </a:solidFill>
                    <a:ea typeface="Calibri" panose="020F0502020204030204" pitchFamily="34" charset="0"/>
                  </a:rPr>
                  <a:t>dụ</a:t>
                </a:r>
                <a:r>
                  <a:rPr lang="en-US" sz="2800" b="1" dirty="0">
                    <a:solidFill>
                      <a:srgbClr val="0000FF"/>
                    </a:solidFill>
                    <a:ea typeface="Calibri" panose="020F0502020204030204" pitchFamily="34" charset="0"/>
                  </a:rPr>
                  <a:t> </a:t>
                </a:r>
                <a:r>
                  <a:rPr lang="en-US" sz="2800" b="1" dirty="0">
                    <a:solidFill>
                      <a:srgbClr val="0000FF"/>
                    </a:solidFill>
                    <a:latin typeface="Segoe UI Symbol" panose="020B0502040204020203" pitchFamily="34" charset="0"/>
                    <a:ea typeface="Segoe UI Symbol" panose="020B0502040204020203" pitchFamily="34" charset="0"/>
                  </a:rPr>
                  <a:t>➁</a:t>
                </a:r>
                <a:r>
                  <a:rPr lang="en-US" sz="2800" dirty="0">
                    <a:solidFill>
                      <a:srgbClr val="0000FF"/>
                    </a:solidFill>
                    <a:ea typeface="Calibri" panose="020F0502020204030204" pitchFamily="34" charset="0"/>
                  </a:rPr>
                  <a:t>: </a:t>
                </a:r>
                <a:r>
                  <a:rPr lang="pt-BR" sz="2800" dirty="0">
                    <a:solidFill>
                      <a:srgbClr val="993366"/>
                    </a:solidFill>
                    <a:latin typeface="Aarial"/>
                  </a:rPr>
                  <a:t>Đơn giản các biểu thức sau (giả sử các biểu thức sau đều có nghĩa)</a:t>
                </a:r>
                <a:endParaRPr lang="en-US" sz="2800" dirty="0">
                  <a:solidFill>
                    <a:srgbClr val="993366"/>
                  </a:solidFill>
                  <a:latin typeface="Aarial"/>
                </a:endParaRPr>
              </a:p>
              <a:p>
                <a:pPr marL="0" indent="0">
                  <a:buNone/>
                </a:pPr>
                <a14:m>
                  <m:oMathPara xmlns:m="http://schemas.openxmlformats.org/officeDocument/2006/math">
                    <m:oMathParaPr>
                      <m:jc m:val="centerGroup"/>
                    </m:oMathParaPr>
                    <m:oMath xmlns:m="http://schemas.openxmlformats.org/officeDocument/2006/math">
                      <m:r>
                        <a:rPr lang="en-US" sz="2800" i="1">
                          <a:solidFill>
                            <a:srgbClr val="993366"/>
                          </a:solidFill>
                          <a:latin typeface="Cambria Math" panose="02040503050406030204" pitchFamily="18" charset="0"/>
                        </a:rPr>
                        <m:t>𝐴</m:t>
                      </m:r>
                      <m:r>
                        <a:rPr lang="en-US" sz="2800" i="1">
                          <a:solidFill>
                            <a:srgbClr val="993366"/>
                          </a:solidFill>
                          <a:latin typeface="Cambria Math" panose="02040503050406030204" pitchFamily="18" charset="0"/>
                        </a:rPr>
                        <m:t>=</m:t>
                      </m:r>
                      <m:r>
                        <m:rPr>
                          <m:sty m:val="p"/>
                        </m:rPr>
                        <a:rPr lang="en-US" sz="2800">
                          <a:solidFill>
                            <a:srgbClr val="993366"/>
                          </a:solidFill>
                          <a:latin typeface="Cambria Math" panose="02040503050406030204" pitchFamily="18" charset="0"/>
                        </a:rPr>
                        <m:t>cos</m:t>
                      </m:r>
                      <m:r>
                        <a:rPr lang="en-US" sz="2800">
                          <a:solidFill>
                            <a:srgbClr val="993366"/>
                          </a:solidFill>
                          <a:latin typeface="Cambria Math" panose="02040503050406030204" pitchFamily="18" charset="0"/>
                        </a:rPr>
                        <m:t>(5</m:t>
                      </m:r>
                      <m:r>
                        <a:rPr lang="en-US" sz="2800" i="1">
                          <a:solidFill>
                            <a:srgbClr val="993366"/>
                          </a:solidFill>
                          <a:latin typeface="Cambria Math" panose="02040503050406030204" pitchFamily="18" charset="0"/>
                        </a:rPr>
                        <m:t>𝜋</m:t>
                      </m:r>
                      <m:r>
                        <a:rPr lang="en-US" sz="2800" i="1">
                          <a:solidFill>
                            <a:srgbClr val="993366"/>
                          </a:solidFill>
                          <a:latin typeface="Cambria Math" panose="02040503050406030204" pitchFamily="18" charset="0"/>
                        </a:rPr>
                        <m:t>−</m:t>
                      </m:r>
                      <m:r>
                        <a:rPr lang="en-US" sz="2800" i="1">
                          <a:solidFill>
                            <a:srgbClr val="993366"/>
                          </a:solidFill>
                          <a:latin typeface="Cambria Math" panose="02040503050406030204" pitchFamily="18" charset="0"/>
                        </a:rPr>
                        <m:t>𝑥</m:t>
                      </m:r>
                      <m:r>
                        <a:rPr lang="en-US" sz="2800">
                          <a:solidFill>
                            <a:srgbClr val="993366"/>
                          </a:solidFill>
                          <a:latin typeface="Cambria Math" panose="02040503050406030204" pitchFamily="18" charset="0"/>
                        </a:rPr>
                        <m:t>)</m:t>
                      </m:r>
                      <m:r>
                        <a:rPr lang="en-US" sz="2800" i="1">
                          <a:solidFill>
                            <a:srgbClr val="993366"/>
                          </a:solidFill>
                          <a:latin typeface="Cambria Math" panose="02040503050406030204" pitchFamily="18" charset="0"/>
                        </a:rPr>
                        <m:t>−</m:t>
                      </m:r>
                      <m:r>
                        <m:rPr>
                          <m:sty m:val="p"/>
                        </m:rPr>
                        <a:rPr lang="en-US" sz="2800">
                          <a:solidFill>
                            <a:srgbClr val="993366"/>
                          </a:solidFill>
                          <a:latin typeface="Cambria Math" panose="02040503050406030204" pitchFamily="18" charset="0"/>
                        </a:rPr>
                        <m:t>sin</m:t>
                      </m:r>
                      <m:d>
                        <m:dPr>
                          <m:ctrlPr>
                            <a:rPr lang="en-US" sz="2800" i="1">
                              <a:solidFill>
                                <a:srgbClr val="993366"/>
                              </a:solidFill>
                              <a:latin typeface="Cambria Math" panose="02040503050406030204" pitchFamily="18" charset="0"/>
                            </a:rPr>
                          </m:ctrlPr>
                        </m:dPr>
                        <m:e>
                          <m:f>
                            <m:fPr>
                              <m:ctrlPr>
                                <a:rPr lang="en-US" sz="2800" i="1">
                                  <a:solidFill>
                                    <a:srgbClr val="993366"/>
                                  </a:solidFill>
                                  <a:latin typeface="Cambria Math" panose="02040503050406030204" pitchFamily="18" charset="0"/>
                                </a:rPr>
                              </m:ctrlPr>
                            </m:fPr>
                            <m:num>
                              <m:r>
                                <a:rPr lang="en-US" sz="2800">
                                  <a:solidFill>
                                    <a:srgbClr val="993366"/>
                                  </a:solidFill>
                                  <a:latin typeface="Cambria Math" panose="02040503050406030204" pitchFamily="18" charset="0"/>
                                </a:rPr>
                                <m:t>3</m:t>
                              </m:r>
                              <m:r>
                                <a:rPr lang="en-US" sz="2800" i="1">
                                  <a:solidFill>
                                    <a:srgbClr val="993366"/>
                                  </a:solidFill>
                                  <a:latin typeface="Cambria Math" panose="02040503050406030204" pitchFamily="18" charset="0"/>
                                </a:rPr>
                                <m:t>𝜋</m:t>
                              </m:r>
                            </m:num>
                            <m:den>
                              <m:r>
                                <a:rPr lang="en-US" sz="2800">
                                  <a:solidFill>
                                    <a:srgbClr val="993366"/>
                                  </a:solidFill>
                                  <a:latin typeface="Cambria Math" panose="02040503050406030204" pitchFamily="18" charset="0"/>
                                </a:rPr>
                                <m:t>2</m:t>
                              </m:r>
                            </m:den>
                          </m:f>
                          <m:r>
                            <a:rPr lang="en-US" sz="2800" i="1">
                              <a:solidFill>
                                <a:srgbClr val="993366"/>
                              </a:solidFill>
                              <a:latin typeface="Cambria Math" panose="02040503050406030204" pitchFamily="18" charset="0"/>
                            </a:rPr>
                            <m:t>+</m:t>
                          </m:r>
                          <m:r>
                            <a:rPr lang="en-US" sz="2800" i="1">
                              <a:solidFill>
                                <a:srgbClr val="993366"/>
                              </a:solidFill>
                              <a:latin typeface="Cambria Math" panose="02040503050406030204" pitchFamily="18" charset="0"/>
                            </a:rPr>
                            <m:t>𝑥</m:t>
                          </m:r>
                        </m:e>
                      </m:d>
                      <m:r>
                        <a:rPr lang="en-US" sz="2800" i="1">
                          <a:solidFill>
                            <a:srgbClr val="993366"/>
                          </a:solidFill>
                          <a:latin typeface="Cambria Math" panose="02040503050406030204" pitchFamily="18" charset="0"/>
                        </a:rPr>
                        <m:t>+</m:t>
                      </m:r>
                      <m:r>
                        <m:rPr>
                          <m:sty m:val="p"/>
                        </m:rPr>
                        <a:rPr lang="en-US" sz="2800">
                          <a:solidFill>
                            <a:srgbClr val="993366"/>
                          </a:solidFill>
                          <a:latin typeface="Cambria Math" panose="02040503050406030204" pitchFamily="18" charset="0"/>
                        </a:rPr>
                        <m:t>tan</m:t>
                      </m:r>
                      <m:d>
                        <m:dPr>
                          <m:ctrlPr>
                            <a:rPr lang="en-US" sz="2800" i="1">
                              <a:solidFill>
                                <a:srgbClr val="993366"/>
                              </a:solidFill>
                              <a:latin typeface="Cambria Math" panose="02040503050406030204" pitchFamily="18" charset="0"/>
                            </a:rPr>
                          </m:ctrlPr>
                        </m:dPr>
                        <m:e>
                          <m:f>
                            <m:fPr>
                              <m:ctrlPr>
                                <a:rPr lang="en-US" sz="2800" i="1">
                                  <a:solidFill>
                                    <a:srgbClr val="993366"/>
                                  </a:solidFill>
                                  <a:latin typeface="Cambria Math" panose="02040503050406030204" pitchFamily="18" charset="0"/>
                                </a:rPr>
                              </m:ctrlPr>
                            </m:fPr>
                            <m:num>
                              <m:r>
                                <a:rPr lang="en-US" sz="2800">
                                  <a:solidFill>
                                    <a:srgbClr val="993366"/>
                                  </a:solidFill>
                                  <a:latin typeface="Cambria Math" panose="02040503050406030204" pitchFamily="18" charset="0"/>
                                </a:rPr>
                                <m:t>3</m:t>
                              </m:r>
                              <m:r>
                                <a:rPr lang="en-US" sz="2800" i="1">
                                  <a:solidFill>
                                    <a:srgbClr val="993366"/>
                                  </a:solidFill>
                                  <a:latin typeface="Cambria Math" panose="02040503050406030204" pitchFamily="18" charset="0"/>
                                </a:rPr>
                                <m:t>𝜋</m:t>
                              </m:r>
                            </m:num>
                            <m:den>
                              <m:r>
                                <a:rPr lang="en-US" sz="2800">
                                  <a:solidFill>
                                    <a:srgbClr val="993366"/>
                                  </a:solidFill>
                                  <a:latin typeface="Cambria Math" panose="02040503050406030204" pitchFamily="18" charset="0"/>
                                </a:rPr>
                                <m:t>2</m:t>
                              </m:r>
                            </m:den>
                          </m:f>
                          <m:r>
                            <a:rPr lang="en-US" sz="2800" i="1">
                              <a:solidFill>
                                <a:srgbClr val="993366"/>
                              </a:solidFill>
                              <a:latin typeface="Cambria Math" panose="02040503050406030204" pitchFamily="18" charset="0"/>
                            </a:rPr>
                            <m:t>−</m:t>
                          </m:r>
                          <m:r>
                            <a:rPr lang="en-US" sz="2800" i="1">
                              <a:solidFill>
                                <a:srgbClr val="993366"/>
                              </a:solidFill>
                              <a:latin typeface="Cambria Math" panose="02040503050406030204" pitchFamily="18" charset="0"/>
                            </a:rPr>
                            <m:t>𝑥</m:t>
                          </m:r>
                        </m:e>
                      </m:d>
                      <m:r>
                        <a:rPr lang="en-US" sz="2800" i="1">
                          <a:solidFill>
                            <a:srgbClr val="993366"/>
                          </a:solidFill>
                          <a:latin typeface="Cambria Math" panose="02040503050406030204" pitchFamily="18" charset="0"/>
                        </a:rPr>
                        <m:t>+</m:t>
                      </m:r>
                      <m:r>
                        <m:rPr>
                          <m:sty m:val="p"/>
                        </m:rPr>
                        <a:rPr lang="en-US" sz="2800">
                          <a:solidFill>
                            <a:srgbClr val="993366"/>
                          </a:solidFill>
                          <a:latin typeface="Cambria Math" panose="02040503050406030204" pitchFamily="18" charset="0"/>
                        </a:rPr>
                        <m:t>cot</m:t>
                      </m:r>
                      <m:r>
                        <a:rPr lang="en-US" sz="2800">
                          <a:solidFill>
                            <a:srgbClr val="993366"/>
                          </a:solidFill>
                          <a:latin typeface="Cambria Math" panose="02040503050406030204" pitchFamily="18" charset="0"/>
                        </a:rPr>
                        <m:t>(3</m:t>
                      </m:r>
                      <m:r>
                        <a:rPr lang="en-US" sz="2800" i="1">
                          <a:solidFill>
                            <a:srgbClr val="993366"/>
                          </a:solidFill>
                          <a:latin typeface="Cambria Math" panose="02040503050406030204" pitchFamily="18" charset="0"/>
                        </a:rPr>
                        <m:t>𝜋</m:t>
                      </m:r>
                      <m:r>
                        <a:rPr lang="en-US" sz="2800" i="1">
                          <a:solidFill>
                            <a:srgbClr val="993366"/>
                          </a:solidFill>
                          <a:latin typeface="Cambria Math" panose="02040503050406030204" pitchFamily="18" charset="0"/>
                        </a:rPr>
                        <m:t>−</m:t>
                      </m:r>
                      <m:r>
                        <a:rPr lang="en-US" sz="2800" i="1">
                          <a:solidFill>
                            <a:srgbClr val="993366"/>
                          </a:solidFill>
                          <a:latin typeface="Cambria Math" panose="02040503050406030204" pitchFamily="18" charset="0"/>
                        </a:rPr>
                        <m:t>𝑥</m:t>
                      </m:r>
                      <m:r>
                        <a:rPr lang="en-US" sz="2800">
                          <a:solidFill>
                            <a:srgbClr val="993366"/>
                          </a:solidFill>
                          <a:latin typeface="Cambria Math" panose="02040503050406030204" pitchFamily="18" charset="0"/>
                        </a:rPr>
                        <m:t>)</m:t>
                      </m:r>
                    </m:oMath>
                  </m:oMathPara>
                </a14:m>
                <a:endParaRPr lang="en-US" sz="2800" dirty="0">
                  <a:solidFill>
                    <a:srgbClr val="993366"/>
                  </a:solidFill>
                  <a:latin typeface="Aarial"/>
                </a:endParaRPr>
              </a:p>
              <a:p>
                <a:pPr marL="0" marR="0" indent="0">
                  <a:lnSpc>
                    <a:spcPct val="110000"/>
                  </a:lnSpc>
                  <a:spcBef>
                    <a:spcPts val="100"/>
                  </a:spcBef>
                  <a:spcAft>
                    <a:spcPts val="100"/>
                  </a:spcAft>
                  <a:buNone/>
                  <a:tabLst>
                    <a:tab pos="629920" algn="l"/>
                  </a:tabLst>
                </a:pPr>
                <a:r>
                  <a:rPr lang="fr-FR" sz="2800" dirty="0">
                    <a:solidFill>
                      <a:srgbClr val="663300"/>
                    </a:solidFill>
                    <a:ea typeface="Times New Roman" panose="02020603050405020304" pitchFamily="18" charset="0"/>
                  </a:rPr>
                  <a:t>	</a:t>
                </a:r>
                <a:endParaRPr lang="en-US" sz="24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2"/>
                <a:ext cx="11813836" cy="1495185"/>
              </a:xfrm>
              <a:prstGeom prst="rect">
                <a:avLst/>
              </a:prstGeom>
              <a:blipFill>
                <a:blip r:embed="rId2"/>
                <a:stretch>
                  <a:fillRect l="-876" t="-7258"/>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22099" y="3160320"/>
                <a:ext cx="11838471" cy="3443634"/>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sz="2800" b="1" dirty="0">
                    <a:solidFill>
                      <a:srgbClr val="0000FF"/>
                    </a:solidFill>
                    <a:ea typeface="Times New Roman" panose="02020603050405020304" pitchFamily="18" charset="0"/>
                  </a:rPr>
                  <a:t> </a:t>
                </a:r>
                <a:r>
                  <a:rPr lang="en-US" sz="2800" b="1" dirty="0" err="1">
                    <a:solidFill>
                      <a:srgbClr val="0000FF"/>
                    </a:solidFill>
                    <a:ea typeface="Times New Roman" panose="02020603050405020304" pitchFamily="18" charset="0"/>
                  </a:rPr>
                  <a:t>Lời</a:t>
                </a:r>
                <a:r>
                  <a:rPr lang="en-US" sz="2800" b="1" dirty="0">
                    <a:solidFill>
                      <a:srgbClr val="0000FF"/>
                    </a:solidFill>
                    <a:ea typeface="Times New Roman" panose="02020603050405020304" pitchFamily="18" charset="0"/>
                  </a:rPr>
                  <a:t> </a:t>
                </a:r>
                <a:r>
                  <a:rPr lang="en-US" sz="2800" b="1" dirty="0" err="1">
                    <a:solidFill>
                      <a:srgbClr val="0000FF"/>
                    </a:solidFill>
                    <a:ea typeface="Times New Roman" panose="02020603050405020304" pitchFamily="18" charset="0"/>
                  </a:rPr>
                  <a:t>giải</a:t>
                </a:r>
                <a:r>
                  <a:rPr lang="en-US" sz="2800" b="1" dirty="0">
                    <a:solidFill>
                      <a:srgbClr val="1F3763"/>
                    </a:solidFill>
                    <a:ea typeface="Calibri" panose="020F0502020204030204" pitchFamily="34" charset="0"/>
                  </a:rPr>
                  <a:t>	</a:t>
                </a:r>
              </a:p>
              <a:p>
                <a:pPr marL="0" marR="0" indent="0">
                  <a:lnSpc>
                    <a:spcPct val="107000"/>
                  </a:lnSpc>
                  <a:spcBef>
                    <a:spcPts val="200"/>
                  </a:spcBef>
                  <a:spcAft>
                    <a:spcPts val="0"/>
                  </a:spcAft>
                  <a:buNone/>
                </a:pPr>
                <a14:m>
                  <m:oMathPara xmlns:m="http://schemas.openxmlformats.org/officeDocument/2006/math">
                    <m:oMathParaPr>
                      <m:jc m:val="left"/>
                    </m:oMathParaPr>
                    <m:oMath xmlns:m="http://schemas.openxmlformats.org/officeDocument/2006/math">
                      <m:r>
                        <m:rPr>
                          <m:nor/>
                        </m:rPr>
                        <a:rPr lang="en-US" sz="2800">
                          <a:latin typeface="Aarial"/>
                        </a:rPr>
                        <m:t> </m:t>
                      </m:r>
                      <m:r>
                        <m:rPr>
                          <m:nor/>
                        </m:rPr>
                        <a:rPr lang="en-US" sz="2800">
                          <a:latin typeface="Aarial"/>
                        </a:rPr>
                        <m:t>Ta</m:t>
                      </m:r>
                      <m:r>
                        <m:rPr>
                          <m:nor/>
                        </m:rPr>
                        <a:rPr lang="en-US" sz="2800">
                          <a:latin typeface="Aarial"/>
                        </a:rPr>
                        <m:t> </m:t>
                      </m:r>
                      <m:r>
                        <m:rPr>
                          <m:nor/>
                        </m:rPr>
                        <a:rPr lang="en-US" sz="2800">
                          <a:latin typeface="Aarial"/>
                        </a:rPr>
                        <m:t>c</m:t>
                      </m:r>
                      <m:r>
                        <m:rPr>
                          <m:nor/>
                        </m:rPr>
                        <a:rPr lang="en-US" sz="2800">
                          <a:latin typeface="Aarial"/>
                        </a:rPr>
                        <m:t>ó </m:t>
                      </m:r>
                      <m:r>
                        <m:rPr>
                          <m:sty m:val="p"/>
                        </m:rPr>
                        <a:rPr lang="en-US" sz="2800">
                          <a:latin typeface="Cambria Math" panose="02040503050406030204" pitchFamily="18" charset="0"/>
                        </a:rPr>
                        <m:t>cos</m:t>
                      </m:r>
                      <m:r>
                        <a:rPr lang="en-US" sz="2800">
                          <a:latin typeface="Cambria Math" panose="02040503050406030204" pitchFamily="18" charset="0"/>
                        </a:rPr>
                        <m:t>(5</m:t>
                      </m:r>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𝑥</m:t>
                      </m:r>
                      <m:r>
                        <a:rPr lang="en-US" sz="2800">
                          <a:latin typeface="Cambria Math" panose="02040503050406030204" pitchFamily="18" charset="0"/>
                        </a:rPr>
                        <m:t>)</m:t>
                      </m:r>
                      <m:r>
                        <a:rPr lang="en-US" sz="2800" i="1">
                          <a:latin typeface="Cambria Math" panose="02040503050406030204" pitchFamily="18" charset="0"/>
                        </a:rPr>
                        <m:t>=</m:t>
                      </m:r>
                      <m:r>
                        <m:rPr>
                          <m:sty m:val="p"/>
                        </m:rPr>
                        <a:rPr lang="en-US" sz="2800">
                          <a:latin typeface="Cambria Math" panose="02040503050406030204" pitchFamily="18" charset="0"/>
                        </a:rPr>
                        <m:t>cos</m:t>
                      </m:r>
                      <m:d>
                        <m:dPr>
                          <m:ctrlPr>
                            <a:rPr lang="en-US" sz="2800" i="1">
                              <a:latin typeface="Cambria Math" panose="02040503050406030204" pitchFamily="18" charset="0"/>
                            </a:rPr>
                          </m:ctrlPr>
                        </m:dPr>
                        <m:e>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𝑥</m:t>
                          </m:r>
                          <m:r>
                            <a:rPr lang="en-US" sz="2800" i="1">
                              <a:latin typeface="Cambria Math" panose="02040503050406030204" pitchFamily="18" charset="0"/>
                            </a:rPr>
                            <m:t>+</m:t>
                          </m:r>
                          <m:r>
                            <a:rPr lang="en-US" sz="2800">
                              <a:latin typeface="Cambria Math" panose="02040503050406030204" pitchFamily="18" charset="0"/>
                            </a:rPr>
                            <m:t>2.2</m:t>
                          </m:r>
                          <m:r>
                            <a:rPr lang="en-US" sz="2800" i="1">
                              <a:latin typeface="Cambria Math" panose="02040503050406030204" pitchFamily="18" charset="0"/>
                            </a:rPr>
                            <m:t>𝜋</m:t>
                          </m:r>
                        </m:e>
                      </m:d>
                      <m:r>
                        <a:rPr lang="en-US" sz="2800" i="1">
                          <a:latin typeface="Cambria Math" panose="02040503050406030204" pitchFamily="18" charset="0"/>
                        </a:rPr>
                        <m:t>=</m:t>
                      </m:r>
                      <m:r>
                        <m:rPr>
                          <m:sty m:val="p"/>
                        </m:rPr>
                        <a:rPr lang="en-US" sz="2800">
                          <a:latin typeface="Cambria Math" panose="02040503050406030204" pitchFamily="18" charset="0"/>
                        </a:rPr>
                        <m:t>cos</m:t>
                      </m:r>
                      <m:d>
                        <m:dPr>
                          <m:ctrlPr>
                            <a:rPr lang="en-US" sz="2800" i="1">
                              <a:latin typeface="Cambria Math" panose="02040503050406030204" pitchFamily="18" charset="0"/>
                            </a:rPr>
                          </m:ctrlPr>
                        </m:dPr>
                        <m:e>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cos</m:t>
                      </m:r>
                      <m:r>
                        <a:rPr lang="en-US" sz="2800" i="1">
                          <a:latin typeface="Cambria Math" panose="02040503050406030204" pitchFamily="18" charset="0"/>
                        </a:rPr>
                        <m:t>𝑥</m:t>
                      </m:r>
                    </m:oMath>
                  </m:oMathPara>
                </a14:m>
                <a:endParaRPr lang="en-US" sz="2800" dirty="0">
                  <a:latin typeface="Aarial"/>
                </a:endParaRPr>
              </a:p>
              <a:p>
                <a14:m>
                  <m:oMath xmlns:m="http://schemas.openxmlformats.org/officeDocument/2006/math">
                    <m:r>
                      <m:rPr>
                        <m:sty m:val="p"/>
                      </m:rPr>
                      <a:rPr lang="en-US" sz="2800">
                        <a:latin typeface="Cambria Math" panose="02040503050406030204" pitchFamily="18" charset="0"/>
                      </a:rPr>
                      <m:t>sin</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a:latin typeface="Cambria Math" panose="02040503050406030204" pitchFamily="18" charset="0"/>
                              </a:rPr>
                              <m:t>3</m:t>
                            </m:r>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sin</m:t>
                    </m:r>
                    <m:d>
                      <m:dPr>
                        <m:ctrlPr>
                          <a:rPr lang="en-US" sz="2800" i="1">
                            <a:latin typeface="Cambria Math" panose="02040503050406030204" pitchFamily="18" charset="0"/>
                          </a:rPr>
                        </m:ctrlPr>
                      </m:dPr>
                      <m:e>
                        <m:r>
                          <a:rPr lang="en-US" sz="2800" i="1">
                            <a:latin typeface="Cambria Math" panose="02040503050406030204" pitchFamily="18" charset="0"/>
                          </a:rPr>
                          <m:t>𝜋</m:t>
                        </m:r>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sin</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cos</m:t>
                    </m:r>
                    <m:r>
                      <a:rPr lang="en-US" sz="2800" i="1">
                        <a:latin typeface="Cambria Math" panose="02040503050406030204" pitchFamily="18" charset="0"/>
                      </a:rPr>
                      <m:t>𝑥</m:t>
                    </m:r>
                  </m:oMath>
                </a14:m>
                <a:endParaRPr lang="en-US" sz="2800" dirty="0">
                  <a:latin typeface="Aarial"/>
                </a:endParaRPr>
              </a:p>
              <a:p>
                <a14:m>
                  <m:oMath xmlns:m="http://schemas.openxmlformats.org/officeDocument/2006/math">
                    <m:r>
                      <m:rPr>
                        <m:sty m:val="p"/>
                      </m:rPr>
                      <a:rPr lang="en-US" sz="2800">
                        <a:latin typeface="Cambria Math" panose="02040503050406030204" pitchFamily="18" charset="0"/>
                      </a:rPr>
                      <m:t>tan</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a:latin typeface="Cambria Math" panose="02040503050406030204" pitchFamily="18" charset="0"/>
                              </a:rPr>
                              <m:t>3</m:t>
                            </m:r>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tan</m:t>
                    </m:r>
                    <m:d>
                      <m:dPr>
                        <m:ctrlPr>
                          <a:rPr lang="en-US" sz="2800" i="1">
                            <a:latin typeface="Cambria Math" panose="02040503050406030204" pitchFamily="18" charset="0"/>
                          </a:rPr>
                        </m:ctrlPr>
                      </m:dPr>
                      <m:e>
                        <m:r>
                          <a:rPr lang="en-US" sz="2800" i="1">
                            <a:latin typeface="Cambria Math" panose="02040503050406030204" pitchFamily="18" charset="0"/>
                          </a:rPr>
                          <m:t>𝜋</m:t>
                        </m:r>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tan</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cot</m:t>
                    </m:r>
                    <m:r>
                      <a:rPr lang="en-US" sz="2800" i="1">
                        <a:latin typeface="Cambria Math" panose="02040503050406030204" pitchFamily="18" charset="0"/>
                      </a:rPr>
                      <m:t>𝑥</m:t>
                    </m:r>
                  </m:oMath>
                </a14:m>
                <a:endParaRPr lang="en-US" sz="2800" dirty="0">
                  <a:latin typeface="Aarial"/>
                </a:endParaRPr>
              </a:p>
              <a:p>
                <a14:m>
                  <m:oMath xmlns:m="http://schemas.openxmlformats.org/officeDocument/2006/math">
                    <m:r>
                      <m:rPr>
                        <m:sty m:val="p"/>
                      </m:rPr>
                      <a:rPr lang="en-US" sz="2800">
                        <a:latin typeface="Cambria Math" panose="02040503050406030204" pitchFamily="18" charset="0"/>
                      </a:rPr>
                      <m:t>cot</m:t>
                    </m:r>
                    <m:r>
                      <a:rPr lang="en-US" sz="2800">
                        <a:latin typeface="Cambria Math" panose="02040503050406030204" pitchFamily="18" charset="0"/>
                      </a:rPr>
                      <m:t>(3</m:t>
                    </m:r>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𝑥</m:t>
                    </m:r>
                    <m:r>
                      <a:rPr lang="en-US" sz="2800">
                        <a:latin typeface="Cambria Math" panose="02040503050406030204" pitchFamily="18" charset="0"/>
                      </a:rPr>
                      <m:t>)</m:t>
                    </m:r>
                    <m:r>
                      <a:rPr lang="en-US" sz="2800" i="1">
                        <a:latin typeface="Cambria Math" panose="02040503050406030204" pitchFamily="18" charset="0"/>
                      </a:rPr>
                      <m:t>=</m:t>
                    </m:r>
                    <m:r>
                      <m:rPr>
                        <m:sty m:val="p"/>
                      </m:rPr>
                      <a:rPr lang="en-US" sz="2800">
                        <a:latin typeface="Cambria Math" panose="02040503050406030204" pitchFamily="18" charset="0"/>
                      </a:rPr>
                      <m:t>cot</m:t>
                    </m:r>
                    <m:d>
                      <m:dPr>
                        <m:ctrlPr>
                          <a:rPr lang="en-US" sz="2800" i="1">
                            <a:latin typeface="Cambria Math" panose="02040503050406030204" pitchFamily="18" charset="0"/>
                          </a:rPr>
                        </m:ctrlPr>
                      </m:dPr>
                      <m:e>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cot</m:t>
                    </m:r>
                    <m:r>
                      <a:rPr lang="en-US" sz="2800" i="1">
                        <a:latin typeface="Cambria Math" panose="02040503050406030204" pitchFamily="18" charset="0"/>
                      </a:rPr>
                      <m:t>𝑥</m:t>
                    </m:r>
                  </m:oMath>
                </a14:m>
                <a:endParaRPr lang="en-US" sz="2800" dirty="0">
                  <a:latin typeface="Aarial"/>
                </a:endParaRPr>
              </a:p>
              <a:p>
                <a14:m>
                  <m:oMath xmlns:m="http://schemas.openxmlformats.org/officeDocument/2006/math">
                    <m:r>
                      <m:rPr>
                        <m:nor/>
                      </m:rPr>
                      <a:rPr lang="en-US" sz="2800">
                        <a:latin typeface="Aarial"/>
                      </a:rPr>
                      <m:t>Suy</m:t>
                    </m:r>
                    <m:r>
                      <m:rPr>
                        <m:nor/>
                      </m:rPr>
                      <a:rPr lang="en-US" sz="2800">
                        <a:latin typeface="Aarial"/>
                      </a:rPr>
                      <m:t> </m:t>
                    </m:r>
                    <m:r>
                      <m:rPr>
                        <m:nor/>
                      </m:rPr>
                      <a:rPr lang="en-US" sz="2800">
                        <a:latin typeface="Aarial"/>
                      </a:rPr>
                      <m:t>ra</m:t>
                    </m:r>
                    <m:r>
                      <m:rPr>
                        <m:nor/>
                      </m:rPr>
                      <a:rPr lang="en-US" sz="2800">
                        <a:latin typeface="Aarial"/>
                      </a:rPr>
                      <m:t> </m:t>
                    </m:r>
                    <m:r>
                      <a:rPr lang="en-US" sz="2800" i="1">
                        <a:latin typeface="Cambria Math" panose="02040503050406030204" pitchFamily="18" charset="0"/>
                      </a:rPr>
                      <m:t>𝐴</m:t>
                    </m:r>
                    <m:r>
                      <a:rPr lang="en-US" sz="2800" i="1">
                        <a:latin typeface="Cambria Math" panose="02040503050406030204" pitchFamily="18" charset="0"/>
                      </a:rPr>
                      <m:t>=−</m:t>
                    </m:r>
                    <m:r>
                      <m:rPr>
                        <m:sty m:val="p"/>
                      </m:rPr>
                      <a:rPr lang="en-US" sz="2800">
                        <a:latin typeface="Cambria Math" panose="02040503050406030204" pitchFamily="18" charset="0"/>
                      </a:rPr>
                      <m:t>cos</m:t>
                    </m:r>
                    <m:r>
                      <a:rPr lang="en-US" sz="2800" i="1">
                        <a:latin typeface="Cambria Math" panose="02040503050406030204" pitchFamily="18" charset="0"/>
                      </a:rPr>
                      <m:t>𝑥</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m:t>
                        </m:r>
                        <m:r>
                          <m:rPr>
                            <m:sty m:val="p"/>
                          </m:rPr>
                          <a:rPr lang="en-US" sz="2800">
                            <a:latin typeface="Cambria Math" panose="02040503050406030204" pitchFamily="18" charset="0"/>
                          </a:rPr>
                          <m:t>cos</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cot</m:t>
                    </m:r>
                    <m:r>
                      <a:rPr lang="en-US" sz="2800" i="1">
                        <a:latin typeface="Cambria Math" panose="02040503050406030204" pitchFamily="18" charset="0"/>
                      </a:rPr>
                      <m:t>𝑥</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m:t>
                        </m:r>
                        <m:r>
                          <m:rPr>
                            <m:sty m:val="p"/>
                          </m:rPr>
                          <a:rPr lang="en-US" sz="2800">
                            <a:latin typeface="Cambria Math" panose="02040503050406030204" pitchFamily="18" charset="0"/>
                          </a:rPr>
                          <m:t>cot</m:t>
                        </m:r>
                        <m:r>
                          <a:rPr lang="en-US" sz="2800" i="1">
                            <a:latin typeface="Cambria Math" panose="02040503050406030204" pitchFamily="18" charset="0"/>
                          </a:rPr>
                          <m:t>𝑥</m:t>
                        </m:r>
                      </m:e>
                    </m:d>
                    <m:r>
                      <a:rPr lang="en-US" sz="2800" i="1">
                        <a:latin typeface="Cambria Math" panose="02040503050406030204" pitchFamily="18" charset="0"/>
                      </a:rPr>
                      <m:t>=</m:t>
                    </m:r>
                    <m:r>
                      <a:rPr lang="en-US" sz="2800">
                        <a:latin typeface="Cambria Math" panose="02040503050406030204" pitchFamily="18" charset="0"/>
                      </a:rPr>
                      <m:t>0</m:t>
                    </m:r>
                  </m:oMath>
                </a14:m>
                <a:endParaRPr lang="en-US" sz="2800" dirty="0">
                  <a:latin typeface="Aarial"/>
                </a:endParaRPr>
              </a:p>
              <a:p>
                <a:pPr marL="0" lvl="0" indent="0">
                  <a:buNone/>
                </a:pPr>
                <a:endParaRPr lang="en-US" sz="2800" dirty="0"/>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22099" y="3160320"/>
                <a:ext cx="11838471" cy="3443634"/>
              </a:xfrm>
              <a:prstGeom prst="rect">
                <a:avLst/>
              </a:prstGeom>
              <a:blipFill>
                <a:blip r:embed="rId4"/>
                <a:stretch>
                  <a:fillRect t="-1587"/>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389032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up)">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wipe(up)">
                                      <p:cBhvr>
                                        <p:cTn id="37" dur="500"/>
                                        <p:tgtEl>
                                          <p:spTgt spid="1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2" end="2"/>
                                            </p:txEl>
                                          </p:spTgt>
                                        </p:tgtEl>
                                        <p:attrNameLst>
                                          <p:attrName>style.visibility</p:attrName>
                                        </p:attrNameLst>
                                      </p:cBhvr>
                                      <p:to>
                                        <p:strVal val="visible"/>
                                      </p:to>
                                    </p:set>
                                    <p:animEffect transition="in" filter="wipe(up)">
                                      <p:cBhvr>
                                        <p:cTn id="42" dur="500"/>
                                        <p:tgtEl>
                                          <p:spTgt spid="1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animEffect transition="in" filter="wipe(up)">
                                      <p:cBhvr>
                                        <p:cTn id="47" dur="500"/>
                                        <p:tgtEl>
                                          <p:spTgt spid="10">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4" end="4"/>
                                            </p:txEl>
                                          </p:spTgt>
                                        </p:tgtEl>
                                        <p:attrNameLst>
                                          <p:attrName>style.visibility</p:attrName>
                                        </p:attrNameLst>
                                      </p:cBhvr>
                                      <p:to>
                                        <p:strVal val="visible"/>
                                      </p:to>
                                    </p:set>
                                    <p:animEffect transition="in" filter="wipe(up)">
                                      <p:cBhvr>
                                        <p:cTn id="52" dur="500"/>
                                        <p:tgtEl>
                                          <p:spTgt spid="10">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0">
                                            <p:txEl>
                                              <p:pRg st="5" end="5"/>
                                            </p:txEl>
                                          </p:spTgt>
                                        </p:tgtEl>
                                        <p:attrNameLst>
                                          <p:attrName>style.visibility</p:attrName>
                                        </p:attrNameLst>
                                      </p:cBhvr>
                                      <p:to>
                                        <p:strVal val="visible"/>
                                      </p:to>
                                    </p:set>
                                    <p:animEffect transition="in" filter="wipe(up)">
                                      <p:cBhvr>
                                        <p:cTn id="57"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78295" y="1514113"/>
                <a:ext cx="11750451" cy="14911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0000FF"/>
                    </a:solidFill>
                    <a:ea typeface="Calibri" panose="020F0502020204030204" pitchFamily="34" charset="0"/>
                  </a:rPr>
                  <a:t>Ví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vi-VN" dirty="0">
                    <a:solidFill>
                      <a:srgbClr val="993366"/>
                    </a:solidFill>
                  </a:rPr>
                  <a:t>Đổi số đo cung tròn sang số đo độ:</a:t>
                </a:r>
                <a:endParaRPr lang="en-US" dirty="0">
                  <a:solidFill>
                    <a:srgbClr val="993366"/>
                  </a:solidFill>
                </a:endParaRPr>
              </a:p>
              <a:p>
                <a:pPr marL="0" indent="0">
                  <a:buNone/>
                </a:pPr>
                <a:r>
                  <a:rPr lang="en-US" dirty="0">
                    <a:solidFill>
                      <a:srgbClr val="993366"/>
                    </a:solidFill>
                  </a:rPr>
                  <a:t>a)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4</m:t>
                        </m:r>
                      </m:den>
                    </m:f>
                  </m:oMath>
                </a14:m>
                <a:r>
                  <a:rPr lang="en-US" dirty="0">
                    <a:solidFill>
                      <a:srgbClr val="993366"/>
                    </a:solidFill>
                  </a:rPr>
                  <a:t> 		b)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5</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6</m:t>
                        </m:r>
                      </m:den>
                    </m:f>
                  </m:oMath>
                </a14:m>
                <a:r>
                  <a:rPr lang="en-US" dirty="0">
                    <a:solidFill>
                      <a:srgbClr val="993366"/>
                    </a:solidFill>
                  </a:rPr>
                  <a:t> 	c)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32</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3</m:t>
                        </m:r>
                      </m:den>
                    </m:f>
                  </m:oMath>
                </a14:m>
                <a:r>
                  <a:rPr lang="en-US" dirty="0">
                    <a:solidFill>
                      <a:srgbClr val="993366"/>
                    </a:solidFill>
                  </a:rPr>
                  <a:t> 	d)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7</m:t>
                        </m:r>
                      </m:den>
                    </m:f>
                  </m:oMath>
                </a14:m>
                <a:r>
                  <a:rPr lang="en-US" dirty="0">
                    <a:solidFill>
                      <a:srgbClr val="993366"/>
                    </a:solidFill>
                  </a:rPr>
                  <a:t> 	e)</a:t>
                </a:r>
                <a14:m>
                  <m:oMath xmlns:m="http://schemas.openxmlformats.org/officeDocument/2006/math">
                    <m:r>
                      <a:rPr lang="en-US" b="0" i="0" smtClean="0">
                        <a:solidFill>
                          <a:srgbClr val="993366"/>
                        </a:solidFill>
                        <a:latin typeface="Cambria Math" panose="02040503050406030204" pitchFamily="18" charset="0"/>
                      </a:rPr>
                      <m:t> </m:t>
                    </m:r>
                    <m:r>
                      <a:rPr lang="en-US" i="1">
                        <a:solidFill>
                          <a:srgbClr val="993366"/>
                        </a:solidFill>
                        <a:latin typeface="Cambria Math" panose="02040503050406030204" pitchFamily="18" charset="0"/>
                      </a:rPr>
                      <m:t>2,3</m:t>
                    </m:r>
                  </m:oMath>
                </a14:m>
                <a:r>
                  <a:rPr lang="en-US" dirty="0">
                    <a:solidFill>
                      <a:srgbClr val="993366"/>
                    </a:solidFill>
                  </a:rPr>
                  <a:t> 	f)</a:t>
                </a:r>
                <a14:m>
                  <m:oMath xmlns:m="http://schemas.openxmlformats.org/officeDocument/2006/math">
                    <m:r>
                      <a:rPr lang="en-US" b="0" i="0" smtClean="0">
                        <a:solidFill>
                          <a:srgbClr val="993366"/>
                        </a:solidFill>
                        <a:latin typeface="Cambria Math" panose="02040503050406030204" pitchFamily="18" charset="0"/>
                      </a:rPr>
                      <m:t> </m:t>
                    </m:r>
                    <m:r>
                      <a:rPr lang="en-US" i="1">
                        <a:solidFill>
                          <a:srgbClr val="993366"/>
                        </a:solidFill>
                        <a:latin typeface="Cambria Math" panose="02040503050406030204" pitchFamily="18" charset="0"/>
                      </a:rPr>
                      <m:t>5,6</m:t>
                    </m:r>
                  </m:oMath>
                </a14:m>
                <a:r>
                  <a:rPr lang="en-US" dirty="0">
                    <a:solidFill>
                      <a:srgbClr val="993366"/>
                    </a:solidFill>
                  </a:rPr>
                  <a:t> </a:t>
                </a:r>
              </a:p>
              <a:p>
                <a:pPr marL="0" marR="0" indent="0">
                  <a:lnSpc>
                    <a:spcPct val="110000"/>
                  </a:lnSpc>
                  <a:spcBef>
                    <a:spcPts val="100"/>
                  </a:spcBef>
                  <a:spcAft>
                    <a:spcPts val="100"/>
                  </a:spcAft>
                  <a:buNone/>
                  <a:tabLst>
                    <a:tab pos="629920" algn="l"/>
                  </a:tabLst>
                </a:pPr>
                <a:r>
                  <a:rPr lang="fr-FR" dirty="0">
                    <a:solidFill>
                      <a:srgbClr val="CC0099"/>
                    </a:solidFill>
                    <a:ea typeface="Times New Roman" panose="02020603050405020304" pitchFamily="18" charset="0"/>
                  </a:rPr>
                  <a:t>	</a:t>
                </a:r>
                <a:endParaRPr lang="en-US" sz="2800" dirty="0">
                  <a:solidFill>
                    <a:srgbClr val="CC0099"/>
                  </a:solidFill>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78295" y="1514113"/>
                <a:ext cx="11750451" cy="1491174"/>
              </a:xfrm>
              <a:prstGeom prst="rect">
                <a:avLst/>
              </a:prstGeom>
              <a:blipFill>
                <a:blip r:embed="rId2"/>
                <a:stretch>
                  <a:fillRect l="-1296" t="-8502"/>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3"/>
                <a:ext cx="11838471" cy="3716497"/>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514350" indent="-514350">
                  <a:buAutoNum type="alphaLcParenR"/>
                </a:pPr>
                <a14:m>
                  <m:oMath xmlns:m="http://schemas.openxmlformats.org/officeDocument/2006/math">
                    <m:f>
                      <m:fPr>
                        <m:ctrlPr>
                          <a:rPr lang="en-US" i="1" smtClean="0">
                            <a:latin typeface="Cambria Math" panose="02040503050406030204" pitchFamily="18" charset="0"/>
                          </a:rPr>
                        </m:ctrlPr>
                      </m:fPr>
                      <m:num>
                        <m:r>
                          <a:rPr lang="en-US" i="0">
                            <a:latin typeface="Cambria Math" panose="02040503050406030204" pitchFamily="18" charset="0"/>
                          </a:rPr>
                          <m:t>3</m:t>
                        </m:r>
                        <m:r>
                          <m:rPr>
                            <m:sty m:val="p"/>
                          </m:rPr>
                          <a:rPr lang="en-US" i="0">
                            <a:latin typeface="Cambria Math" panose="02040503050406030204" pitchFamily="18" charset="0"/>
                          </a:rPr>
                          <m:t>π</m:t>
                        </m:r>
                      </m:num>
                      <m:den>
                        <m:r>
                          <a:rPr lang="en-US" i="0">
                            <a:latin typeface="Cambria Math" panose="02040503050406030204" pitchFamily="18" charset="0"/>
                          </a:rPr>
                          <m:t>4</m:t>
                        </m:r>
                      </m:den>
                    </m:f>
                    <m:r>
                      <a:rPr lang="en-US" i="0">
                        <a:latin typeface="Cambria Math" panose="02040503050406030204" pitchFamily="18" charset="0"/>
                      </a:rPr>
                      <m:t>=135°</m:t>
                    </m:r>
                    <m:r>
                      <a:rPr lang="en-US" b="0" i="0" smtClean="0">
                        <a:latin typeface="Cambria Math" panose="02040503050406030204" pitchFamily="18" charset="0"/>
                      </a:rPr>
                      <m:t> </m:t>
                    </m:r>
                  </m:oMath>
                </a14:m>
                <a:r>
                  <a:rPr lang="en-US" dirty="0"/>
                  <a:t> </a:t>
                </a:r>
              </a:p>
              <a:p>
                <a:pPr marL="0" indent="0">
                  <a:buNone/>
                </a:pPr>
                <a:r>
                  <a:rPr lang="en-US" dirty="0"/>
                  <a:t>b)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5</m:t>
                        </m:r>
                        <m:r>
                          <a:rPr lang="en-US" i="1">
                            <a:latin typeface="Cambria Math" panose="02040503050406030204" pitchFamily="18" charset="0"/>
                          </a:rPr>
                          <m:t>𝜋</m:t>
                        </m:r>
                      </m:num>
                      <m:den>
                        <m:r>
                          <a:rPr lang="en-US" i="1">
                            <a:latin typeface="Cambria Math" panose="02040503050406030204" pitchFamily="18" charset="0"/>
                          </a:rPr>
                          <m:t>6</m:t>
                        </m:r>
                      </m:den>
                    </m:f>
                    <m:r>
                      <a:rPr lang="en-US" i="1">
                        <a:latin typeface="Cambria Math" panose="02040503050406030204" pitchFamily="18" charset="0"/>
                      </a:rPr>
                      <m:t>=150°</m:t>
                    </m:r>
                  </m:oMath>
                </a14:m>
                <a:endParaRPr lang="en-US" dirty="0"/>
              </a:p>
              <a:p>
                <a:pPr marL="0" indent="0">
                  <a:buNone/>
                </a:pPr>
                <a:r>
                  <a:rPr lang="en-US" dirty="0"/>
                  <a:t>c)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32</m:t>
                        </m:r>
                        <m:r>
                          <a:rPr lang="en-US" i="1">
                            <a:latin typeface="Cambria Math" panose="02040503050406030204" pitchFamily="18" charset="0"/>
                          </a:rPr>
                          <m:t>𝜋</m:t>
                        </m:r>
                      </m:num>
                      <m:den>
                        <m:r>
                          <a:rPr lang="en-US" i="1">
                            <a:latin typeface="Cambria Math" panose="02040503050406030204" pitchFamily="18" charset="0"/>
                          </a:rPr>
                          <m:t>3</m:t>
                        </m:r>
                      </m:den>
                    </m:f>
                    <m:r>
                      <a:rPr lang="en-US" i="1">
                        <a:latin typeface="Cambria Math" panose="02040503050406030204" pitchFamily="18" charset="0"/>
                      </a:rPr>
                      <m:t>=1920°</m:t>
                    </m:r>
                  </m:oMath>
                </a14:m>
                <a:endParaRPr lang="en-US" dirty="0"/>
              </a:p>
              <a:p>
                <a:pPr marL="0" indent="0">
                  <a:buNone/>
                </a:pPr>
                <a:endParaRPr lang="en-US" sz="2800" dirty="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3170683"/>
                <a:ext cx="11838471" cy="3716497"/>
              </a:xfrm>
              <a:prstGeom prst="rect">
                <a:avLst/>
              </a:prstGeom>
              <a:blipFill>
                <a:blip r:embed="rId4"/>
                <a:stretch>
                  <a:fillRect l="-1235" t="-2124"/>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3465409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up)">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wipe(up)">
                                      <p:cBhvr>
                                        <p:cTn id="37" dur="500"/>
                                        <p:tgtEl>
                                          <p:spTgt spid="1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2" end="2"/>
                                            </p:txEl>
                                          </p:spTgt>
                                        </p:tgtEl>
                                        <p:attrNameLst>
                                          <p:attrName>style.visibility</p:attrName>
                                        </p:attrNameLst>
                                      </p:cBhvr>
                                      <p:to>
                                        <p:strVal val="visible"/>
                                      </p:to>
                                    </p:set>
                                    <p:animEffect transition="in" filter="wipe(up)">
                                      <p:cBhvr>
                                        <p:cTn id="42" dur="500"/>
                                        <p:tgtEl>
                                          <p:spTgt spid="1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animEffect transition="in" filter="wipe(up)">
                                      <p:cBhvr>
                                        <p:cTn id="4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78295" y="1514113"/>
                <a:ext cx="11750451" cy="14911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0000FF"/>
                    </a:solidFill>
                    <a:ea typeface="Calibri" panose="020F0502020204030204" pitchFamily="34" charset="0"/>
                  </a:rPr>
                  <a:t>Ví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vi-VN" dirty="0">
                    <a:solidFill>
                      <a:srgbClr val="993366"/>
                    </a:solidFill>
                  </a:rPr>
                  <a:t>Đổi số đo cung tròn sang số đo độ:</a:t>
                </a:r>
                <a:endParaRPr lang="en-US" dirty="0">
                  <a:solidFill>
                    <a:srgbClr val="993366"/>
                  </a:solidFill>
                </a:endParaRPr>
              </a:p>
              <a:p>
                <a:pPr marL="0" indent="0">
                  <a:buNone/>
                </a:pPr>
                <a:r>
                  <a:rPr lang="en-US" dirty="0">
                    <a:solidFill>
                      <a:srgbClr val="993366"/>
                    </a:solidFill>
                  </a:rPr>
                  <a:t>a)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4</m:t>
                        </m:r>
                      </m:den>
                    </m:f>
                  </m:oMath>
                </a14:m>
                <a:r>
                  <a:rPr lang="en-US" dirty="0">
                    <a:solidFill>
                      <a:srgbClr val="993366"/>
                    </a:solidFill>
                  </a:rPr>
                  <a:t> 		b)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5</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6</m:t>
                        </m:r>
                      </m:den>
                    </m:f>
                  </m:oMath>
                </a14:m>
                <a:r>
                  <a:rPr lang="en-US" dirty="0">
                    <a:solidFill>
                      <a:srgbClr val="993366"/>
                    </a:solidFill>
                  </a:rPr>
                  <a:t> 	c)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32</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3</m:t>
                        </m:r>
                      </m:den>
                    </m:f>
                  </m:oMath>
                </a14:m>
                <a:r>
                  <a:rPr lang="en-US" dirty="0">
                    <a:solidFill>
                      <a:srgbClr val="993366"/>
                    </a:solidFill>
                  </a:rPr>
                  <a:t> 	d)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7</m:t>
                        </m:r>
                      </m:den>
                    </m:f>
                  </m:oMath>
                </a14:m>
                <a:r>
                  <a:rPr lang="en-US" dirty="0">
                    <a:solidFill>
                      <a:srgbClr val="993366"/>
                    </a:solidFill>
                  </a:rPr>
                  <a:t> 	e)</a:t>
                </a:r>
                <a14:m>
                  <m:oMath xmlns:m="http://schemas.openxmlformats.org/officeDocument/2006/math">
                    <m:r>
                      <a:rPr lang="en-US" b="0" i="0" smtClean="0">
                        <a:solidFill>
                          <a:srgbClr val="993366"/>
                        </a:solidFill>
                        <a:latin typeface="Cambria Math" panose="02040503050406030204" pitchFamily="18" charset="0"/>
                      </a:rPr>
                      <m:t> </m:t>
                    </m:r>
                    <m:r>
                      <a:rPr lang="en-US" i="1">
                        <a:solidFill>
                          <a:srgbClr val="993366"/>
                        </a:solidFill>
                        <a:latin typeface="Cambria Math" panose="02040503050406030204" pitchFamily="18" charset="0"/>
                      </a:rPr>
                      <m:t>2,3</m:t>
                    </m:r>
                  </m:oMath>
                </a14:m>
                <a:r>
                  <a:rPr lang="en-US" dirty="0">
                    <a:solidFill>
                      <a:srgbClr val="993366"/>
                    </a:solidFill>
                  </a:rPr>
                  <a:t> 	f)</a:t>
                </a:r>
                <a14:m>
                  <m:oMath xmlns:m="http://schemas.openxmlformats.org/officeDocument/2006/math">
                    <m:r>
                      <a:rPr lang="en-US" b="0" i="0" smtClean="0">
                        <a:solidFill>
                          <a:srgbClr val="993366"/>
                        </a:solidFill>
                        <a:latin typeface="Cambria Math" panose="02040503050406030204" pitchFamily="18" charset="0"/>
                      </a:rPr>
                      <m:t> </m:t>
                    </m:r>
                    <m:r>
                      <a:rPr lang="en-US" i="1">
                        <a:solidFill>
                          <a:srgbClr val="993366"/>
                        </a:solidFill>
                        <a:latin typeface="Cambria Math" panose="02040503050406030204" pitchFamily="18" charset="0"/>
                      </a:rPr>
                      <m:t>5,6</m:t>
                    </m:r>
                  </m:oMath>
                </a14:m>
                <a:r>
                  <a:rPr lang="en-US" dirty="0">
                    <a:solidFill>
                      <a:srgbClr val="993366"/>
                    </a:solidFill>
                  </a:rPr>
                  <a:t> </a:t>
                </a: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78295" y="1514113"/>
                <a:ext cx="11750451" cy="1491174"/>
              </a:xfrm>
              <a:prstGeom prst="rect">
                <a:avLst/>
              </a:prstGeom>
              <a:blipFill>
                <a:blip r:embed="rId2"/>
                <a:stretch>
                  <a:fillRect l="-1296" t="-8502"/>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3"/>
                <a:ext cx="11838471" cy="3716497"/>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endParaRPr lang="en-US" b="1" dirty="0">
                  <a:solidFill>
                    <a:srgbClr val="1F3763"/>
                  </a:solidFill>
                  <a:ea typeface="Times New Roman" panose="02020603050405020304" pitchFamily="18" charset="0"/>
                </a:endParaRPr>
              </a:p>
              <a:p>
                <a:pPr marL="0" indent="0">
                  <a:buNone/>
                </a:pPr>
                <a:r>
                  <a:rPr lang="en-US" dirty="0"/>
                  <a:t>d)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3</m:t>
                        </m:r>
                        <m:r>
                          <a:rPr lang="en-US" i="1">
                            <a:latin typeface="Cambria Math" panose="02040503050406030204" pitchFamily="18" charset="0"/>
                          </a:rPr>
                          <m:t>𝜋</m:t>
                        </m:r>
                      </m:num>
                      <m:den>
                        <m:r>
                          <a:rPr lang="en-US" i="1">
                            <a:latin typeface="Cambria Math" panose="02040503050406030204" pitchFamily="18" charset="0"/>
                          </a:rPr>
                          <m:t>7</m:t>
                        </m:r>
                      </m:den>
                    </m:f>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540</m:t>
                                </m:r>
                              </m:num>
                              <m:den>
                                <m:r>
                                  <a:rPr lang="en-US" i="1">
                                    <a:latin typeface="Cambria Math" panose="02040503050406030204" pitchFamily="18" charset="0"/>
                                  </a:rPr>
                                  <m:t>7</m:t>
                                </m:r>
                              </m:den>
                            </m:f>
                          </m:e>
                        </m:d>
                      </m:e>
                      <m:sup>
                        <m:r>
                          <a:rPr lang="en-US" i="1">
                            <a:latin typeface="Cambria Math" panose="02040503050406030204" pitchFamily="18" charset="0"/>
                          </a:rPr>
                          <m:t>°</m:t>
                        </m:r>
                      </m:sup>
                    </m:sSup>
                  </m:oMath>
                </a14:m>
                <a:r>
                  <a:rPr lang="en-US" dirty="0"/>
                  <a:t>.</a:t>
                </a:r>
              </a:p>
              <a:p>
                <a:pPr marL="0" indent="0">
                  <a:buNone/>
                </a:pPr>
                <a:r>
                  <a:rPr lang="en-US" dirty="0"/>
                  <a:t>e) </a:t>
                </a:r>
                <a14:m>
                  <m:oMath xmlns:m="http://schemas.openxmlformats.org/officeDocument/2006/math">
                    <m:r>
                      <a:rPr lang="en-US" i="1">
                        <a:latin typeface="Cambria Math" panose="02040503050406030204" pitchFamily="18" charset="0"/>
                      </a:rPr>
                      <m:t>2,3=</m:t>
                    </m:r>
                    <m:f>
                      <m:fPr>
                        <m:ctrlPr>
                          <a:rPr lang="en-US" i="1">
                            <a:latin typeface="Cambria Math" panose="02040503050406030204" pitchFamily="18" charset="0"/>
                          </a:rPr>
                        </m:ctrlPr>
                      </m:fPr>
                      <m:num>
                        <m:r>
                          <a:rPr lang="en-US" i="1">
                            <a:latin typeface="Cambria Math" panose="02040503050406030204" pitchFamily="18" charset="0"/>
                          </a:rPr>
                          <m:t>2,3.180°</m:t>
                        </m:r>
                      </m:num>
                      <m:den>
                        <m:r>
                          <a:rPr lang="en-US" i="1">
                            <a:latin typeface="Cambria Math" panose="02040503050406030204" pitchFamily="18" charset="0"/>
                          </a:rPr>
                          <m:t>𝜋</m:t>
                        </m:r>
                      </m:den>
                    </m:f>
                    <m:r>
                      <a:rPr lang="en-US" i="1">
                        <a:latin typeface="Cambria Math" panose="02040503050406030204" pitchFamily="18" charset="0"/>
                      </a:rPr>
                      <m:t>≈131,78°</m:t>
                    </m:r>
                  </m:oMath>
                </a14:m>
                <a:endParaRPr lang="en-US" dirty="0"/>
              </a:p>
              <a:p>
                <a:pPr marL="0" indent="0">
                  <a:buNone/>
                </a:pPr>
                <a:r>
                  <a:rPr lang="en-US" dirty="0"/>
                  <a:t>f) </a:t>
                </a:r>
                <a14:m>
                  <m:oMath xmlns:m="http://schemas.openxmlformats.org/officeDocument/2006/math">
                    <m:r>
                      <a:rPr lang="en-US" i="1">
                        <a:latin typeface="Cambria Math" panose="02040503050406030204" pitchFamily="18" charset="0"/>
                      </a:rPr>
                      <m:t>5,6=</m:t>
                    </m:r>
                    <m:f>
                      <m:fPr>
                        <m:ctrlPr>
                          <a:rPr lang="en-US" i="1">
                            <a:latin typeface="Cambria Math" panose="02040503050406030204" pitchFamily="18" charset="0"/>
                          </a:rPr>
                        </m:ctrlPr>
                      </m:fPr>
                      <m:num>
                        <m:r>
                          <a:rPr lang="en-US" i="1">
                            <a:latin typeface="Cambria Math" panose="02040503050406030204" pitchFamily="18" charset="0"/>
                          </a:rPr>
                          <m:t>5,6.180°</m:t>
                        </m:r>
                      </m:num>
                      <m:den>
                        <m:r>
                          <a:rPr lang="en-US" i="1">
                            <a:latin typeface="Cambria Math" panose="02040503050406030204" pitchFamily="18" charset="0"/>
                          </a:rPr>
                          <m:t>𝜋</m:t>
                        </m:r>
                      </m:den>
                    </m:f>
                    <m:r>
                      <a:rPr lang="en-US" i="1">
                        <a:latin typeface="Cambria Math" panose="02040503050406030204" pitchFamily="18" charset="0"/>
                      </a:rPr>
                      <m:t>≈320,856°</m:t>
                    </m:r>
                  </m:oMath>
                </a14:m>
                <a:endParaRPr lang="en-US" dirty="0"/>
              </a:p>
              <a:p>
                <a:pPr marL="0" indent="0">
                  <a:buNone/>
                </a:pPr>
                <a:endParaRPr lang="en-US" dirty="0"/>
              </a:p>
              <a:p>
                <a:pPr marL="0" indent="0">
                  <a:buNone/>
                </a:pPr>
                <a:endParaRPr lang="en-US" sz="2800" dirty="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3170683"/>
                <a:ext cx="11838471" cy="3716497"/>
              </a:xfrm>
              <a:prstGeom prst="rect">
                <a:avLst/>
              </a:prstGeom>
              <a:blipFill>
                <a:blip r:embed="rId4"/>
                <a:stretch>
                  <a:fillRect l="-1235" t="-2124"/>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737511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up)">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up)">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up)">
                                      <p:cBhvr>
                                        <p:cTn id="2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78295" y="1514113"/>
                <a:ext cx="11750451" cy="129087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 </a:t>
                </a:r>
                <a:r>
                  <a:rPr lang="en-US" dirty="0">
                    <a:solidFill>
                      <a:srgbClr val="993366"/>
                    </a:solidFill>
                  </a:rPr>
                  <a:t>Đổi </a:t>
                </a:r>
                <a:r>
                  <a:rPr lang="en-US" dirty="0" err="1">
                    <a:solidFill>
                      <a:srgbClr val="993366"/>
                    </a:solidFill>
                  </a:rPr>
                  <a:t>số</a:t>
                </a:r>
                <a:r>
                  <a:rPr lang="en-US" dirty="0">
                    <a:solidFill>
                      <a:srgbClr val="993366"/>
                    </a:solidFill>
                  </a:rPr>
                  <a:t> </a:t>
                </a:r>
                <a:r>
                  <a:rPr lang="en-US" dirty="0" err="1">
                    <a:solidFill>
                      <a:srgbClr val="993366"/>
                    </a:solidFill>
                  </a:rPr>
                  <a:t>đo</a:t>
                </a:r>
                <a:r>
                  <a:rPr lang="en-US" dirty="0">
                    <a:solidFill>
                      <a:srgbClr val="993366"/>
                    </a:solidFill>
                  </a:rPr>
                  <a:t> </a:t>
                </a:r>
                <a:r>
                  <a:rPr lang="en-US" dirty="0" err="1">
                    <a:solidFill>
                      <a:srgbClr val="993366"/>
                    </a:solidFill>
                  </a:rPr>
                  <a:t>cung</a:t>
                </a:r>
                <a:r>
                  <a:rPr lang="en-US" dirty="0">
                    <a:solidFill>
                      <a:srgbClr val="993366"/>
                    </a:solidFill>
                  </a:rPr>
                  <a:t> </a:t>
                </a:r>
                <a:r>
                  <a:rPr lang="en-US" dirty="0" err="1">
                    <a:solidFill>
                      <a:srgbClr val="993366"/>
                    </a:solidFill>
                  </a:rPr>
                  <a:t>tròn</a:t>
                </a:r>
                <a:r>
                  <a:rPr lang="en-US" dirty="0">
                    <a:solidFill>
                      <a:srgbClr val="993366"/>
                    </a:solidFill>
                  </a:rPr>
                  <a:t> sang </a:t>
                </a:r>
                <a:r>
                  <a:rPr lang="en-US" dirty="0" err="1">
                    <a:solidFill>
                      <a:srgbClr val="993366"/>
                    </a:solidFill>
                  </a:rPr>
                  <a:t>số</a:t>
                </a:r>
                <a:r>
                  <a:rPr lang="en-US" dirty="0">
                    <a:solidFill>
                      <a:srgbClr val="993366"/>
                    </a:solidFill>
                  </a:rPr>
                  <a:t> </a:t>
                </a:r>
                <a:r>
                  <a:rPr lang="en-US" dirty="0" err="1">
                    <a:solidFill>
                      <a:srgbClr val="993366"/>
                    </a:solidFill>
                  </a:rPr>
                  <a:t>đo</a:t>
                </a:r>
                <a:r>
                  <a:rPr lang="en-US" dirty="0">
                    <a:solidFill>
                      <a:srgbClr val="993366"/>
                    </a:solidFill>
                  </a:rPr>
                  <a:t> radian:</a:t>
                </a:r>
              </a:p>
              <a:p>
                <a:pPr marL="0" indent="0">
                  <a:buNone/>
                </a:pPr>
                <a:r>
                  <a:rPr lang="en-US" dirty="0">
                    <a:solidFill>
                      <a:srgbClr val="993366"/>
                    </a:solidFill>
                  </a:rPr>
                  <a:t>a) </a:t>
                </a:r>
                <a14:m>
                  <m:oMath xmlns:m="http://schemas.openxmlformats.org/officeDocument/2006/math">
                    <m:r>
                      <a:rPr lang="en-US" i="1">
                        <a:solidFill>
                          <a:srgbClr val="993366"/>
                        </a:solidFill>
                        <a:latin typeface="Cambria Math" panose="02040503050406030204" pitchFamily="18" charset="0"/>
                      </a:rPr>
                      <m:t>45°</m:t>
                    </m:r>
                  </m:oMath>
                </a14:m>
                <a:r>
                  <a:rPr lang="en-US" dirty="0">
                    <a:solidFill>
                      <a:srgbClr val="993366"/>
                    </a:solidFill>
                  </a:rPr>
                  <a:t>	 	b) </a:t>
                </a:r>
                <a14:m>
                  <m:oMath xmlns:m="http://schemas.openxmlformats.org/officeDocument/2006/math">
                    <m:r>
                      <a:rPr lang="en-US" i="1">
                        <a:solidFill>
                          <a:srgbClr val="993366"/>
                        </a:solidFill>
                        <a:latin typeface="Cambria Math" panose="02040503050406030204" pitchFamily="18" charset="0"/>
                      </a:rPr>
                      <m:t>150°</m:t>
                    </m:r>
                  </m:oMath>
                </a14:m>
                <a:r>
                  <a:rPr lang="en-US" dirty="0">
                    <a:solidFill>
                      <a:srgbClr val="993366"/>
                    </a:solidFill>
                  </a:rPr>
                  <a:t>		 c) </a:t>
                </a:r>
                <a14:m>
                  <m:oMath xmlns:m="http://schemas.openxmlformats.org/officeDocument/2006/math">
                    <m:r>
                      <a:rPr lang="en-US" i="1">
                        <a:solidFill>
                          <a:srgbClr val="993366"/>
                        </a:solidFill>
                        <a:latin typeface="Cambria Math" panose="02040503050406030204" pitchFamily="18" charset="0"/>
                      </a:rPr>
                      <m:t>72°</m:t>
                    </m:r>
                  </m:oMath>
                </a14:m>
                <a:r>
                  <a:rPr lang="en-US" dirty="0">
                    <a:solidFill>
                      <a:srgbClr val="993366"/>
                    </a:solidFill>
                  </a:rPr>
                  <a:t> 		d) </a:t>
                </a:r>
                <a14:m>
                  <m:oMath xmlns:m="http://schemas.openxmlformats.org/officeDocument/2006/math">
                    <m:r>
                      <a:rPr lang="en-US" i="1">
                        <a:solidFill>
                          <a:srgbClr val="993366"/>
                        </a:solidFill>
                        <a:latin typeface="Cambria Math" panose="02040503050406030204" pitchFamily="18" charset="0"/>
                      </a:rPr>
                      <m:t>75°</m:t>
                    </m:r>
                  </m:oMath>
                </a14:m>
                <a:r>
                  <a:rPr lang="en-US" dirty="0">
                    <a:solidFill>
                      <a:srgbClr val="993366"/>
                    </a:solidFill>
                  </a:rPr>
                  <a:t> </a:t>
                </a:r>
              </a:p>
              <a:p>
                <a:pPr marL="0" marR="0" indent="0" algn="just">
                  <a:lnSpc>
                    <a:spcPct val="107000"/>
                  </a:lnSpc>
                  <a:spcBef>
                    <a:spcPts val="0"/>
                  </a:spcBef>
                  <a:spcAft>
                    <a:spcPts val="800"/>
                  </a:spcAft>
                  <a:buNone/>
                </a:pPr>
                <a:endParaRPr lang="en-US" sz="2800" dirty="0">
                  <a:solidFill>
                    <a:srgbClr val="993366"/>
                  </a:solidFill>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78295" y="1514113"/>
                <a:ext cx="11750451" cy="1290871"/>
              </a:xfrm>
              <a:prstGeom prst="rect">
                <a:avLst/>
              </a:prstGeom>
              <a:blipFill>
                <a:blip r:embed="rId2"/>
                <a:stretch>
                  <a:fillRect l="-1296" t="-9813"/>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2903847"/>
                <a:ext cx="11838471" cy="3983334"/>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endParaRPr lang="en-US" b="1" dirty="0">
                  <a:solidFill>
                    <a:srgbClr val="0000FF"/>
                  </a:solidFill>
                  <a:ea typeface="Times New Roman" panose="02020603050405020304" pitchFamily="18" charset="0"/>
                </a:endParaRPr>
              </a:p>
              <a:p>
                <a:pPr marL="514350" indent="-514350">
                  <a:lnSpc>
                    <a:spcPct val="107000"/>
                  </a:lnSpc>
                  <a:spcBef>
                    <a:spcPts val="200"/>
                  </a:spcBef>
                  <a:buAutoNum type="alphaLcParenR"/>
                </a:pPr>
                <a14:m>
                  <m:oMath xmlns:m="http://schemas.openxmlformats.org/officeDocument/2006/math">
                    <m:r>
                      <a:rPr lang="en-US" i="0">
                        <a:latin typeface="Cambria Math" panose="02040503050406030204" pitchFamily="18" charset="0"/>
                      </a:rPr>
                      <m:t>45°=</m:t>
                    </m:r>
                    <m:f>
                      <m:fPr>
                        <m:ctrlPr>
                          <a:rPr lang="en-US" i="1">
                            <a:latin typeface="Cambria Math" panose="02040503050406030204" pitchFamily="18" charset="0"/>
                          </a:rPr>
                        </m:ctrlPr>
                      </m:fPr>
                      <m:num>
                        <m:r>
                          <m:rPr>
                            <m:sty m:val="p"/>
                          </m:rPr>
                          <a:rPr lang="en-US" i="0">
                            <a:latin typeface="Cambria Math" panose="02040503050406030204" pitchFamily="18" charset="0"/>
                          </a:rPr>
                          <m:t>π</m:t>
                        </m:r>
                      </m:num>
                      <m:den>
                        <m:r>
                          <a:rPr lang="en-US" i="0">
                            <a:latin typeface="Cambria Math" panose="02040503050406030204" pitchFamily="18" charset="0"/>
                          </a:rPr>
                          <m:t>4</m:t>
                        </m:r>
                      </m:den>
                    </m:f>
                  </m:oMath>
                </a14:m>
                <a:r>
                  <a:rPr lang="en-US" dirty="0"/>
                  <a:t> </a:t>
                </a:r>
              </a:p>
              <a:p>
                <a:pPr marL="0" indent="0">
                  <a:lnSpc>
                    <a:spcPct val="107000"/>
                  </a:lnSpc>
                  <a:spcBef>
                    <a:spcPts val="200"/>
                  </a:spcBef>
                  <a:buNone/>
                </a:pPr>
                <a:r>
                  <a:rPr lang="en-US" dirty="0"/>
                  <a:t>b) </a:t>
                </a:r>
                <a14:m>
                  <m:oMath xmlns:m="http://schemas.openxmlformats.org/officeDocument/2006/math">
                    <m:r>
                      <a:rPr lang="en-US" i="1">
                        <a:latin typeface="Cambria Math" panose="02040503050406030204" pitchFamily="18" charset="0"/>
                      </a:rPr>
                      <m:t>150°=</m:t>
                    </m:r>
                    <m:f>
                      <m:fPr>
                        <m:ctrlPr>
                          <a:rPr lang="en-US" i="1">
                            <a:latin typeface="Cambria Math" panose="02040503050406030204" pitchFamily="18" charset="0"/>
                          </a:rPr>
                        </m:ctrlPr>
                      </m:fPr>
                      <m:num>
                        <m:r>
                          <a:rPr lang="en-US" i="1">
                            <a:latin typeface="Cambria Math" panose="02040503050406030204" pitchFamily="18" charset="0"/>
                          </a:rPr>
                          <m:t>5</m:t>
                        </m:r>
                        <m:r>
                          <a:rPr lang="en-US" i="1">
                            <a:latin typeface="Cambria Math" panose="02040503050406030204" pitchFamily="18" charset="0"/>
                          </a:rPr>
                          <m:t>𝜋</m:t>
                        </m:r>
                      </m:num>
                      <m:den>
                        <m:r>
                          <a:rPr lang="en-US" i="1">
                            <a:latin typeface="Cambria Math" panose="02040503050406030204" pitchFamily="18" charset="0"/>
                          </a:rPr>
                          <m:t>6</m:t>
                        </m:r>
                      </m:den>
                    </m:f>
                  </m:oMath>
                </a14:m>
                <a:r>
                  <a:rPr lang="en-US" dirty="0"/>
                  <a:t> </a:t>
                </a:r>
              </a:p>
              <a:p>
                <a:pPr marL="0" indent="0">
                  <a:lnSpc>
                    <a:spcPct val="107000"/>
                  </a:lnSpc>
                  <a:spcBef>
                    <a:spcPts val="200"/>
                  </a:spcBef>
                  <a:buNone/>
                </a:pPr>
                <a:r>
                  <a:rPr lang="en-US" dirty="0"/>
                  <a:t>c) </a:t>
                </a:r>
                <a14:m>
                  <m:oMath xmlns:m="http://schemas.openxmlformats.org/officeDocument/2006/math">
                    <m:r>
                      <a:rPr lang="en-US" i="1">
                        <a:latin typeface="Cambria Math" panose="02040503050406030204" pitchFamily="18" charset="0"/>
                      </a:rPr>
                      <m:t>72°=</m:t>
                    </m:r>
                    <m:f>
                      <m:fPr>
                        <m:ctrlPr>
                          <a:rPr lang="en-US" i="1">
                            <a:latin typeface="Cambria Math" panose="02040503050406030204" pitchFamily="18" charset="0"/>
                          </a:rPr>
                        </m:ctrlPr>
                      </m:fPr>
                      <m:num>
                        <m:r>
                          <a:rPr lang="en-US" i="1">
                            <a:latin typeface="Cambria Math" panose="02040503050406030204" pitchFamily="18" charset="0"/>
                          </a:rPr>
                          <m:t>2</m:t>
                        </m:r>
                        <m:r>
                          <a:rPr lang="en-US" i="1">
                            <a:latin typeface="Cambria Math" panose="02040503050406030204" pitchFamily="18" charset="0"/>
                          </a:rPr>
                          <m:t>𝜋</m:t>
                        </m:r>
                      </m:num>
                      <m:den>
                        <m:r>
                          <a:rPr lang="en-US" i="1">
                            <a:latin typeface="Cambria Math" panose="02040503050406030204" pitchFamily="18" charset="0"/>
                          </a:rPr>
                          <m:t>5</m:t>
                        </m:r>
                      </m:den>
                    </m:f>
                  </m:oMath>
                </a14:m>
                <a:r>
                  <a:rPr lang="en-US" dirty="0"/>
                  <a:t> </a:t>
                </a:r>
              </a:p>
              <a:p>
                <a:pPr marL="0" indent="0">
                  <a:lnSpc>
                    <a:spcPct val="107000"/>
                  </a:lnSpc>
                  <a:spcBef>
                    <a:spcPts val="200"/>
                  </a:spcBef>
                  <a:buNone/>
                </a:pPr>
                <a:r>
                  <a:rPr lang="en-US" dirty="0"/>
                  <a:t>d) </a:t>
                </a:r>
                <a14:m>
                  <m:oMath xmlns:m="http://schemas.openxmlformats.org/officeDocument/2006/math">
                    <m:r>
                      <a:rPr lang="en-US" i="1">
                        <a:latin typeface="Cambria Math" panose="02040503050406030204" pitchFamily="18" charset="0"/>
                      </a:rPr>
                      <m:t>75°=</m:t>
                    </m:r>
                    <m:f>
                      <m:fPr>
                        <m:ctrlPr>
                          <a:rPr lang="en-US" i="1">
                            <a:latin typeface="Cambria Math" panose="02040503050406030204" pitchFamily="18" charset="0"/>
                          </a:rPr>
                        </m:ctrlPr>
                      </m:fPr>
                      <m:num>
                        <m:r>
                          <a:rPr lang="en-US" i="1">
                            <a:latin typeface="Cambria Math" panose="02040503050406030204" pitchFamily="18" charset="0"/>
                          </a:rPr>
                          <m:t>5</m:t>
                        </m:r>
                        <m:r>
                          <a:rPr lang="en-US" i="1">
                            <a:latin typeface="Cambria Math" panose="02040503050406030204" pitchFamily="18" charset="0"/>
                          </a:rPr>
                          <m:t>𝜋</m:t>
                        </m:r>
                      </m:num>
                      <m:den>
                        <m:r>
                          <a:rPr lang="en-US" i="1">
                            <a:latin typeface="Cambria Math" panose="02040503050406030204" pitchFamily="18" charset="0"/>
                          </a:rPr>
                          <m:t>12</m:t>
                        </m:r>
                      </m:den>
                    </m:f>
                  </m:oMath>
                </a14:m>
                <a:endParaRPr lang="en-US" dirty="0"/>
              </a:p>
              <a:p>
                <a:pPr marL="0" marR="0" indent="0">
                  <a:lnSpc>
                    <a:spcPct val="107000"/>
                  </a:lnSpc>
                  <a:spcBef>
                    <a:spcPts val="200"/>
                  </a:spcBef>
                  <a:spcAft>
                    <a:spcPts val="0"/>
                  </a:spcAft>
                  <a:buNone/>
                </a:pP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indent="0">
                  <a:buNone/>
                </a:pPr>
                <a:endParaRPr lang="en-US" sz="2800" dirty="0">
                  <a:latin typeface="Calibri" panose="020F0502020204030204" pitchFamily="34" charset="0"/>
                  <a:ea typeface="Calibri" panose="020F0502020204030204" pitchFamily="34" charset="0"/>
                </a:endParaRPr>
              </a:p>
              <a:p>
                <a:pPr marL="0" indent="0">
                  <a:buNone/>
                </a:pPr>
                <a:endParaRPr lang="en-US" sz="2800" dirty="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2903847"/>
                <a:ext cx="11838471" cy="3983334"/>
              </a:xfrm>
              <a:prstGeom prst="rect">
                <a:avLst/>
              </a:prstGeom>
              <a:blipFill>
                <a:blip r:embed="rId4"/>
                <a:stretch>
                  <a:fillRect l="-1235" t="-1982"/>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0449191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up)">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up)">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animEffect transition="in" filter="wipe(up)">
                                      <p:cBhvr>
                                        <p:cTn id="37" dur="500"/>
                                        <p:tgtEl>
                                          <p:spTgt spid="1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wipe(up)">
                                      <p:cBhvr>
                                        <p:cTn id="42" dur="500"/>
                                        <p:tgtEl>
                                          <p:spTgt spid="1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wipe(up)">
                                      <p:cBhvr>
                                        <p:cTn id="47" dur="500"/>
                                        <p:tgtEl>
                                          <p:spTgt spid="1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3" end="3"/>
                                            </p:txEl>
                                          </p:spTgt>
                                        </p:tgtEl>
                                        <p:attrNameLst>
                                          <p:attrName>style.visibility</p:attrName>
                                        </p:attrNameLst>
                                      </p:cBhvr>
                                      <p:to>
                                        <p:strVal val="visible"/>
                                      </p:to>
                                    </p:set>
                                    <p:animEffect transition="in" filter="wipe(up)">
                                      <p:cBhvr>
                                        <p:cTn id="52" dur="500"/>
                                        <p:tgtEl>
                                          <p:spTgt spid="10">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0">
                                            <p:txEl>
                                              <p:pRg st="4" end="4"/>
                                            </p:txEl>
                                          </p:spTgt>
                                        </p:tgtEl>
                                        <p:attrNameLst>
                                          <p:attrName>style.visibility</p:attrName>
                                        </p:attrNameLst>
                                      </p:cBhvr>
                                      <p:to>
                                        <p:strVal val="visible"/>
                                      </p:to>
                                    </p:set>
                                    <p:animEffect transition="in" filter="wipe(up)">
                                      <p:cBhvr>
                                        <p:cTn id="5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2</a:t>
            </a:r>
            <a:r>
              <a:rPr lang="vi-VN" sz="3200" b="1" dirty="0">
                <a:solidFill>
                  <a:srgbClr val="000099"/>
                </a:solidFill>
                <a:ea typeface="Calibri" panose="020F0502020204030204" pitchFamily="34" charset="0"/>
                <a:cs typeface="Times New Roman" panose="02020603050405020304" pitchFamily="18" charset="0"/>
              </a:rPr>
              <a:t> : </a:t>
            </a:r>
            <a:r>
              <a:rPr lang="en-US" sz="3200" b="1" dirty="0" err="1">
                <a:solidFill>
                  <a:srgbClr val="000099"/>
                </a:solidFill>
                <a:effectLst/>
                <a:ea typeface="Times New Roman" panose="02020603050405020304" pitchFamily="18" charset="0"/>
                <a:cs typeface="Times New Roman" panose="02020603050405020304" pitchFamily="18" charset="0"/>
              </a:rPr>
              <a:t>Biểu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diễn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cung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trên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đường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tròn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endParaRPr lang="en-US" sz="3200" b="1" dirty="0">
              <a:solidFill>
                <a:srgbClr val="000099"/>
              </a:solidFill>
              <a:effectLst/>
              <a:ea typeface="Times New Roman" panose="02020603050405020304" pitchFamily="18"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710793" y="1727089"/>
                <a:ext cx="10770414"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r>
                  <a:rPr lang="en-US" dirty="0" err="1">
                    <a:latin typeface="Aarial"/>
                  </a:rPr>
                  <a:t>Để</a:t>
                </a:r>
                <a:r>
                  <a:rPr lang="en-US" dirty="0">
                    <a:latin typeface="Aarial"/>
                  </a:rPr>
                  <a:t> </a:t>
                </a:r>
                <a:r>
                  <a:rPr lang="en-US" dirty="0" err="1">
                    <a:latin typeface="Aarial"/>
                  </a:rPr>
                  <a:t>biểu</a:t>
                </a:r>
                <a:r>
                  <a:rPr lang="en-US" dirty="0">
                    <a:latin typeface="Aarial"/>
                  </a:rPr>
                  <a:t> </a:t>
                </a:r>
                <a:r>
                  <a:rPr lang="en-US" dirty="0" err="1">
                    <a:latin typeface="Aarial"/>
                  </a:rPr>
                  <a:t>diễn</a:t>
                </a:r>
                <a:r>
                  <a:rPr lang="en-US" dirty="0">
                    <a:latin typeface="Aarial"/>
                  </a:rPr>
                  <a:t> </a:t>
                </a:r>
                <a:r>
                  <a:rPr lang="en-US" dirty="0" err="1">
                    <a:latin typeface="Aarial"/>
                  </a:rPr>
                  <a:t>cung</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có</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trên</a:t>
                </a:r>
                <a:r>
                  <a:rPr lang="en-US" dirty="0">
                    <a:latin typeface="Aarial"/>
                  </a:rPr>
                  <a:t> </a:t>
                </a:r>
                <a:r>
                  <a:rPr lang="en-US" dirty="0" err="1">
                    <a:latin typeface="Aarial"/>
                  </a:rPr>
                  <a:t>đường</a:t>
                </a:r>
                <a:r>
                  <a:rPr lang="en-US" dirty="0">
                    <a:latin typeface="Aarial"/>
                  </a:rPr>
                  <a:t> </a:t>
                </a:r>
                <a:r>
                  <a:rPr lang="en-US" dirty="0" err="1">
                    <a:latin typeface="Aarial"/>
                  </a:rPr>
                  <a:t>tròn</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ta </a:t>
                </a:r>
                <a:r>
                  <a:rPr lang="en-US" dirty="0" err="1">
                    <a:latin typeface="Aarial"/>
                  </a:rPr>
                  <a:t>thực</a:t>
                </a:r>
                <a:r>
                  <a:rPr lang="en-US" dirty="0">
                    <a:latin typeface="Aarial"/>
                  </a:rPr>
                  <a:t> </a:t>
                </a:r>
                <a:r>
                  <a:rPr lang="en-US" dirty="0" err="1">
                    <a:latin typeface="Aarial"/>
                  </a:rPr>
                  <a:t>hiện</a:t>
                </a:r>
                <a:r>
                  <a:rPr lang="en-US" dirty="0">
                    <a:latin typeface="Aarial"/>
                  </a:rPr>
                  <a:t> </a:t>
                </a:r>
                <a:r>
                  <a:rPr lang="en-US" dirty="0" err="1">
                    <a:latin typeface="Aarial"/>
                  </a:rPr>
                  <a:t>như</a:t>
                </a:r>
                <a:r>
                  <a:rPr lang="en-US" dirty="0">
                    <a:latin typeface="Aarial"/>
                  </a:rPr>
                  <a:t> </a:t>
                </a:r>
                <a:r>
                  <a:rPr lang="en-US" dirty="0" err="1">
                    <a:latin typeface="Aarial"/>
                  </a:rPr>
                  <a:t>sau</a:t>
                </a:r>
                <a:r>
                  <a:rPr lang="en-US" dirty="0">
                    <a:latin typeface="Aarial"/>
                  </a:rPr>
                  <a:t>:</a:t>
                </a:r>
              </a:p>
              <a:p>
                <a:pPr lvl="0"/>
                <a:r>
                  <a:rPr lang="en-US" dirty="0" err="1">
                    <a:latin typeface="Aarial"/>
                  </a:rPr>
                  <a:t>Chọn</a:t>
                </a:r>
                <a:r>
                  <a:rPr lang="en-US" dirty="0">
                    <a:latin typeface="Aarial"/>
                  </a:rPr>
                  <a:t> </a:t>
                </a:r>
                <a:r>
                  <a:rPr lang="en-US" dirty="0" err="1">
                    <a:latin typeface="Aarial"/>
                  </a:rPr>
                  <a:t>điểm</a:t>
                </a:r>
                <a:r>
                  <a:rPr lang="en-US" dirty="0">
                    <a:latin typeface="Aarial"/>
                  </a:rPr>
                  <a:t> </a:t>
                </a:r>
                <a14:m>
                  <m:oMath xmlns:m="http://schemas.openxmlformats.org/officeDocument/2006/math">
                    <m:r>
                      <a:rPr lang="en-US" i="1">
                        <a:latin typeface="Cambria Math" panose="02040503050406030204" pitchFamily="18" charset="0"/>
                      </a:rPr>
                      <m:t>𝐴</m:t>
                    </m:r>
                    <m:d>
                      <m:dPr>
                        <m:ctrlPr>
                          <a:rPr lang="en-US" i="1">
                            <a:latin typeface="Cambria Math" panose="02040503050406030204" pitchFamily="18" charset="0"/>
                          </a:rPr>
                        </m:ctrlPr>
                      </m:dPr>
                      <m:e>
                        <m:r>
                          <a:rPr lang="en-US">
                            <a:latin typeface="Cambria Math" panose="02040503050406030204" pitchFamily="18" charset="0"/>
                          </a:rPr>
                          <m:t>1;0</m:t>
                        </m:r>
                      </m:e>
                    </m:d>
                  </m:oMath>
                </a14:m>
                <a:r>
                  <a:rPr lang="en-US" dirty="0">
                    <a:latin typeface="Aarial"/>
                  </a:rPr>
                  <a:t> </a:t>
                </a:r>
                <a:r>
                  <a:rPr lang="en-US" dirty="0" err="1">
                    <a:latin typeface="Aarial"/>
                  </a:rPr>
                  <a:t>làm</a:t>
                </a:r>
                <a:r>
                  <a:rPr lang="en-US" dirty="0">
                    <a:latin typeface="Aarial"/>
                  </a:rPr>
                  <a:t> </a:t>
                </a:r>
                <a:r>
                  <a:rPr lang="en-US" dirty="0" err="1">
                    <a:latin typeface="Aarial"/>
                  </a:rPr>
                  <a:t>điểm</a:t>
                </a:r>
                <a:r>
                  <a:rPr lang="en-US" dirty="0">
                    <a:latin typeface="Aarial"/>
                  </a:rPr>
                  <a:t> </a:t>
                </a:r>
                <a:r>
                  <a:rPr lang="en-US" dirty="0" err="1">
                    <a:latin typeface="Aarial"/>
                  </a:rPr>
                  <a:t>đầu</a:t>
                </a:r>
                <a:r>
                  <a:rPr lang="en-US" dirty="0">
                    <a:latin typeface="Aarial"/>
                  </a:rPr>
                  <a:t> </a:t>
                </a:r>
                <a:r>
                  <a:rPr lang="en-US" dirty="0" err="1">
                    <a:latin typeface="Aarial"/>
                  </a:rPr>
                  <a:t>của</a:t>
                </a:r>
                <a:r>
                  <a:rPr lang="en-US" dirty="0">
                    <a:latin typeface="Aarial"/>
                  </a:rPr>
                  <a:t> </a:t>
                </a:r>
                <a:r>
                  <a:rPr lang="en-US" dirty="0" err="1">
                    <a:latin typeface="Aarial"/>
                  </a:rPr>
                  <a:t>cung</a:t>
                </a:r>
                <a:r>
                  <a:rPr lang="en-US" dirty="0">
                    <a:latin typeface="Aarial"/>
                  </a:rPr>
                  <a:t>.</a:t>
                </a:r>
              </a:p>
              <a:p>
                <a:pPr lvl="0"/>
                <a:r>
                  <a:rPr lang="en-US" dirty="0" err="1">
                    <a:latin typeface="Aarial"/>
                  </a:rPr>
                  <a:t>Xác</a:t>
                </a:r>
                <a:r>
                  <a:rPr lang="en-US" dirty="0">
                    <a:latin typeface="Aarial"/>
                  </a:rPr>
                  <a:t> </a:t>
                </a:r>
                <a:r>
                  <a:rPr lang="en-US" dirty="0" err="1">
                    <a:latin typeface="Aarial"/>
                  </a:rPr>
                  <a:t>định</a:t>
                </a:r>
                <a:r>
                  <a:rPr lang="en-US" dirty="0">
                    <a:latin typeface="Aarial"/>
                  </a:rPr>
                  <a:t> </a:t>
                </a:r>
                <a:r>
                  <a:rPr lang="en-US" dirty="0" err="1">
                    <a:latin typeface="Aarial"/>
                  </a:rPr>
                  <a:t>điểm</a:t>
                </a:r>
                <a:r>
                  <a:rPr lang="en-US" dirty="0">
                    <a:latin typeface="Aarial"/>
                  </a:rPr>
                  <a:t> </a:t>
                </a:r>
                <a:r>
                  <a:rPr lang="en-US" dirty="0" err="1">
                    <a:latin typeface="Aarial"/>
                  </a:rPr>
                  <a:t>cuối</a:t>
                </a:r>
                <a:r>
                  <a:rPr lang="en-US" dirty="0">
                    <a:latin typeface="Aarial"/>
                  </a:rPr>
                  <a:t> </a:t>
                </a:r>
                <a14:m>
                  <m:oMath xmlns:m="http://schemas.openxmlformats.org/officeDocument/2006/math">
                    <m:r>
                      <a:rPr lang="en-US" i="1">
                        <a:latin typeface="Cambria Math" panose="02040503050406030204" pitchFamily="18" charset="0"/>
                      </a:rPr>
                      <m:t>𝑀</m:t>
                    </m:r>
                  </m:oMath>
                </a14:m>
                <a:r>
                  <a:rPr lang="en-US" dirty="0">
                    <a:latin typeface="Aarial"/>
                  </a:rPr>
                  <a:t> </a:t>
                </a:r>
                <a:r>
                  <a:rPr lang="en-US" dirty="0" err="1">
                    <a:latin typeface="Aarial"/>
                  </a:rPr>
                  <a:t>của</a:t>
                </a:r>
                <a:r>
                  <a:rPr lang="en-US" dirty="0">
                    <a:latin typeface="Aarial"/>
                  </a:rPr>
                  <a:t> </a:t>
                </a:r>
                <a:r>
                  <a:rPr lang="en-US" dirty="0" err="1">
                    <a:latin typeface="Aarial"/>
                  </a:rPr>
                  <a:t>cung</a:t>
                </a:r>
                <a:r>
                  <a:rPr lang="en-US" dirty="0">
                    <a:latin typeface="Aarial"/>
                  </a:rPr>
                  <a:t> </a:t>
                </a:r>
                <a:r>
                  <a:rPr lang="en-US" dirty="0" err="1">
                    <a:latin typeface="Aarial"/>
                  </a:rPr>
                  <a:t>sao</a:t>
                </a:r>
                <a:r>
                  <a:rPr lang="en-US" dirty="0">
                    <a:latin typeface="Aarial"/>
                  </a:rPr>
                  <a:t> </a:t>
                </a:r>
                <a:r>
                  <a:rPr lang="en-US" dirty="0" err="1">
                    <a:latin typeface="Aarial"/>
                  </a:rPr>
                  <a:t>cho</a:t>
                </a:r>
                <a:r>
                  <a:rPr lang="en-US" dirty="0">
                    <a:latin typeface="Aarial"/>
                  </a:rPr>
                  <a:t> </a:t>
                </a:r>
                <a14:m>
                  <m:oMath xmlns:m="http://schemas.openxmlformats.org/officeDocument/2006/math">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a:latin typeface="Cambria Math" panose="02040503050406030204" pitchFamily="18" charset="0"/>
                          </a:rPr>
                          <m:t>↷</m:t>
                        </m:r>
                      </m:lim>
                    </m:limUpp>
                    <m:r>
                      <a:rPr lang="en-US" i="1">
                        <a:latin typeface="Cambria Math" panose="02040503050406030204" pitchFamily="18" charset="0"/>
                      </a:rPr>
                      <m:t>=</m:t>
                    </m:r>
                    <m:r>
                      <a:rPr lang="en-US" i="1">
                        <a:latin typeface="Cambria Math" panose="02040503050406030204" pitchFamily="18" charset="0"/>
                      </a:rPr>
                      <m:t>𝛼</m:t>
                    </m:r>
                  </m:oMath>
                </a14:m>
                <a:endParaRPr lang="en-US" dirty="0">
                  <a:latin typeface="Aarial"/>
                </a:endParaRP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710793" y="1727089"/>
                <a:ext cx="10770414" cy="3935637"/>
              </a:xfrm>
              <a:prstGeom prst="rect">
                <a:avLst/>
              </a:prstGeom>
              <a:blipFill>
                <a:blip r:embed="rId3"/>
                <a:stretch>
                  <a:fillRect l="-1302" t="-2167"/>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4202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2</a:t>
            </a:r>
            <a:r>
              <a:rPr lang="vi-VN" sz="3200" b="1" dirty="0">
                <a:solidFill>
                  <a:srgbClr val="000099"/>
                </a:solidFill>
                <a:ea typeface="Calibri" panose="020F0502020204030204" pitchFamily="34" charset="0"/>
                <a:cs typeface="Times New Roman" panose="02020603050405020304" pitchFamily="18" charset="0"/>
              </a:rPr>
              <a:t> : </a:t>
            </a:r>
            <a:r>
              <a:rPr lang="en-US" sz="3200" b="1" dirty="0" err="1">
                <a:solidFill>
                  <a:srgbClr val="000099"/>
                </a:solidFill>
                <a:effectLst/>
                <a:ea typeface="Times New Roman" panose="02020603050405020304" pitchFamily="18" charset="0"/>
                <a:cs typeface="Times New Roman" panose="02020603050405020304" pitchFamily="18" charset="0"/>
              </a:rPr>
              <a:t>Biểu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diễn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cung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trên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đường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tròn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endParaRPr lang="en-US" sz="3200" b="1" dirty="0">
              <a:solidFill>
                <a:srgbClr val="000099"/>
              </a:solidFill>
              <a:effectLst/>
              <a:ea typeface="Times New Roman" panose="02020603050405020304" pitchFamily="18"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55221" y="1579006"/>
                <a:ext cx="11486569" cy="5120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r>
                  <a:rPr lang="en-US" b="1" dirty="0" err="1">
                    <a:latin typeface="Aarial"/>
                  </a:rPr>
                  <a:t>Lưu</a:t>
                </a:r>
                <a:r>
                  <a:rPr lang="en-US" b="1" dirty="0">
                    <a:latin typeface="Aarial"/>
                  </a:rPr>
                  <a:t> ý: </a:t>
                </a:r>
                <a:endParaRPr lang="en-US" dirty="0">
                  <a:latin typeface="Aarial"/>
                </a:endParaRPr>
              </a:p>
              <a:p>
                <a:pPr lvl="0"/>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của</a:t>
                </a:r>
                <a:r>
                  <a:rPr lang="en-US" dirty="0">
                    <a:latin typeface="Aarial"/>
                  </a:rPr>
                  <a:t> </a:t>
                </a:r>
                <a:r>
                  <a:rPr lang="en-US" dirty="0" err="1">
                    <a:latin typeface="Aarial"/>
                  </a:rPr>
                  <a:t>các</a:t>
                </a:r>
                <a:r>
                  <a:rPr lang="en-US" dirty="0">
                    <a:latin typeface="Aarial"/>
                  </a:rPr>
                  <a:t> </a:t>
                </a:r>
                <a:r>
                  <a:rPr lang="en-US" dirty="0" err="1">
                    <a:latin typeface="Aarial"/>
                  </a:rPr>
                  <a:t>cung</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có</a:t>
                </a:r>
                <a:r>
                  <a:rPr lang="en-US" dirty="0">
                    <a:latin typeface="Aarial"/>
                  </a:rPr>
                  <a:t> </a:t>
                </a:r>
                <a:r>
                  <a:rPr lang="en-US" dirty="0" err="1">
                    <a:latin typeface="Aarial"/>
                  </a:rPr>
                  <a:t>cùng</a:t>
                </a:r>
                <a:r>
                  <a:rPr lang="en-US" dirty="0">
                    <a:latin typeface="Aarial"/>
                  </a:rPr>
                  <a:t> </a:t>
                </a:r>
                <a:r>
                  <a:rPr lang="en-US" dirty="0" err="1">
                    <a:latin typeface="Aarial"/>
                  </a:rPr>
                  <a:t>điểm</a:t>
                </a:r>
                <a:r>
                  <a:rPr lang="en-US" dirty="0">
                    <a:latin typeface="Aarial"/>
                  </a:rPr>
                  <a:t> </a:t>
                </a:r>
                <a:r>
                  <a:rPr lang="en-US" dirty="0" err="1">
                    <a:latin typeface="Aarial"/>
                  </a:rPr>
                  <a:t>đầu</a:t>
                </a:r>
                <a:r>
                  <a:rPr lang="en-US" dirty="0">
                    <a:latin typeface="Aarial"/>
                  </a:rPr>
                  <a:t> </a:t>
                </a:r>
                <a:r>
                  <a:rPr lang="en-US" dirty="0" err="1">
                    <a:latin typeface="Aarial"/>
                  </a:rPr>
                  <a:t>và</a:t>
                </a:r>
                <a:r>
                  <a:rPr lang="en-US" dirty="0">
                    <a:latin typeface="Aarial"/>
                  </a:rPr>
                  <a:t> </a:t>
                </a:r>
                <a:r>
                  <a:rPr lang="en-US" dirty="0" err="1">
                    <a:latin typeface="Aarial"/>
                  </a:rPr>
                  <a:t>điểm</a:t>
                </a:r>
                <a:r>
                  <a:rPr lang="en-US" dirty="0">
                    <a:latin typeface="Aarial"/>
                  </a:rPr>
                  <a:t> </a:t>
                </a:r>
                <a:r>
                  <a:rPr lang="en-US" dirty="0" err="1">
                    <a:latin typeface="Aarial"/>
                  </a:rPr>
                  <a:t>cuối</a:t>
                </a:r>
                <a:r>
                  <a:rPr lang="en-US" dirty="0">
                    <a:latin typeface="Aarial"/>
                  </a:rPr>
                  <a:t> </a:t>
                </a:r>
                <a:r>
                  <a:rPr lang="en-US" dirty="0" err="1">
                    <a:latin typeface="Aarial"/>
                  </a:rPr>
                  <a:t>sai</a:t>
                </a:r>
                <a:r>
                  <a:rPr lang="en-US" dirty="0">
                    <a:latin typeface="Aarial"/>
                  </a:rPr>
                  <a:t> </a:t>
                </a:r>
                <a:r>
                  <a:rPr lang="en-US" dirty="0" err="1">
                    <a:latin typeface="Aarial"/>
                  </a:rPr>
                  <a:t>khác</a:t>
                </a:r>
                <a:r>
                  <a:rPr lang="en-US" dirty="0">
                    <a:latin typeface="Aarial"/>
                  </a:rPr>
                  <a:t> </a:t>
                </a:r>
                <a:r>
                  <a:rPr lang="en-US" dirty="0" err="1">
                    <a:latin typeface="Aarial"/>
                  </a:rPr>
                  <a:t>nhau</a:t>
                </a:r>
                <a:r>
                  <a:rPr lang="en-US" dirty="0">
                    <a:latin typeface="Aarial"/>
                  </a:rPr>
                  <a:t> </a:t>
                </a:r>
                <a:r>
                  <a:rPr lang="en-US" dirty="0" err="1">
                    <a:latin typeface="Aarial"/>
                  </a:rPr>
                  <a:t>một</a:t>
                </a:r>
                <a:r>
                  <a:rPr lang="en-US" dirty="0">
                    <a:latin typeface="Aarial"/>
                  </a:rPr>
                  <a:t> </a:t>
                </a:r>
                <a:r>
                  <a:rPr lang="en-US" dirty="0" err="1">
                    <a:latin typeface="Aarial"/>
                  </a:rPr>
                  <a:t>bội</a:t>
                </a:r>
                <a:r>
                  <a:rPr lang="en-US" dirty="0">
                    <a:latin typeface="Aarial"/>
                  </a:rPr>
                  <a:t> </a:t>
                </a:r>
                <a:r>
                  <a:rPr lang="en-US" dirty="0" err="1">
                    <a:latin typeface="Aarial"/>
                  </a:rPr>
                  <a:t>của</a:t>
                </a:r>
                <a:r>
                  <a:rPr lang="en-US" dirty="0">
                    <a:latin typeface="Aarial"/>
                  </a:rPr>
                  <a:t> </a:t>
                </a:r>
                <a14:m>
                  <m:oMath xmlns:m="http://schemas.openxmlformats.org/officeDocument/2006/math">
                    <m:r>
                      <a:rPr lang="en-US">
                        <a:latin typeface="Cambria Math" panose="02040503050406030204" pitchFamily="18" charset="0"/>
                      </a:rPr>
                      <m:t>2</m:t>
                    </m:r>
                    <m:r>
                      <a:rPr lang="en-US" i="1">
                        <a:latin typeface="Cambria Math" panose="02040503050406030204" pitchFamily="18" charset="0"/>
                      </a:rPr>
                      <m:t>𝜋</m:t>
                    </m:r>
                  </m:oMath>
                </a14:m>
                <a:r>
                  <a:rPr lang="en-US" dirty="0">
                    <a:latin typeface="Aarial"/>
                  </a:rPr>
                  <a:t> </a:t>
                </a:r>
                <a:r>
                  <a:rPr lang="en-US" dirty="0" err="1">
                    <a:latin typeface="Aarial"/>
                  </a:rPr>
                  <a:t>là</a:t>
                </a:r>
                <a:r>
                  <a:rPr lang="en-US" dirty="0">
                    <a:latin typeface="Aarial"/>
                  </a:rPr>
                  <a:t>:</a:t>
                </a:r>
              </a:p>
              <a:p>
                <a14:m>
                  <m:oMath xmlns:m="http://schemas.openxmlformats.org/officeDocument/2006/math">
                    <m:r>
                      <m:rPr>
                        <m:sty m:val="p"/>
                      </m:rPr>
                      <a:rPr lang="en-US">
                        <a:latin typeface="Cambria Math" panose="02040503050406030204" pitchFamily="18" charset="0"/>
                      </a:rPr>
                      <m:t>s</m:t>
                    </m:r>
                    <m:r>
                      <a:rPr lang="en-US" b="0" i="1" smtClean="0">
                        <a:latin typeface="Cambria Math" panose="02040503050406030204" pitchFamily="18" charset="0"/>
                      </a:rPr>
                      <m:t>đ</m:t>
                    </m:r>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a:latin typeface="Cambria Math" panose="02040503050406030204" pitchFamily="18" charset="0"/>
                          </a:rPr>
                          <m:t>↷</m:t>
                        </m:r>
                      </m:lim>
                    </m:limUpp>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𝑘</m:t>
                    </m:r>
                    <m:r>
                      <a:rPr lang="en-US">
                        <a:latin typeface="Cambria Math" panose="02040503050406030204" pitchFamily="18" charset="0"/>
                      </a:rPr>
                      <m:t>2</m:t>
                    </m:r>
                    <m:r>
                      <a:rPr lang="en-US" i="1">
                        <a:latin typeface="Cambria Math" panose="02040503050406030204" pitchFamily="18" charset="0"/>
                      </a:rPr>
                      <m:t>𝜋</m:t>
                    </m:r>
                    <m:r>
                      <a:rPr lang="en-US">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endParaRPr lang="en-US" dirty="0">
                  <a:latin typeface="Aarial"/>
                </a:endParaRPr>
              </a:p>
              <a:p>
                <a:r>
                  <a:rPr lang="en-US" dirty="0" err="1">
                    <a:latin typeface="Aarial"/>
                  </a:rPr>
                  <a:t>Ngoài</a:t>
                </a:r>
                <a:r>
                  <a:rPr lang="en-US" dirty="0">
                    <a:latin typeface="Aarial"/>
                  </a:rPr>
                  <a:t> </a:t>
                </a:r>
                <a:r>
                  <a:rPr lang="en-US" dirty="0" err="1">
                    <a:latin typeface="Aarial"/>
                  </a:rPr>
                  <a:t>ra</a:t>
                </a:r>
                <a:r>
                  <a:rPr lang="en-US" dirty="0">
                    <a:latin typeface="Aarial"/>
                  </a:rPr>
                  <a:t>, ta </a:t>
                </a:r>
                <a:r>
                  <a:rPr lang="en-US" dirty="0" err="1">
                    <a:latin typeface="Aarial"/>
                  </a:rPr>
                  <a:t>cũng</a:t>
                </a:r>
                <a:r>
                  <a:rPr lang="en-US" dirty="0">
                    <a:latin typeface="Aarial"/>
                  </a:rPr>
                  <a:t> </a:t>
                </a:r>
                <a:r>
                  <a:rPr lang="en-US" dirty="0" err="1">
                    <a:latin typeface="Aarial"/>
                  </a:rPr>
                  <a:t>có</a:t>
                </a:r>
                <a:r>
                  <a:rPr lang="en-US" dirty="0">
                    <a:latin typeface="Aarial"/>
                  </a:rPr>
                  <a:t> </a:t>
                </a:r>
                <a:r>
                  <a:rPr lang="en-US" dirty="0" err="1">
                    <a:latin typeface="Aarial"/>
                  </a:rPr>
                  <a:t>thể</a:t>
                </a:r>
                <a:r>
                  <a:rPr lang="en-US" dirty="0">
                    <a:latin typeface="Aarial"/>
                  </a:rPr>
                  <a:t> </a:t>
                </a:r>
                <a:r>
                  <a:rPr lang="en-US" dirty="0" err="1">
                    <a:latin typeface="Aarial"/>
                  </a:rPr>
                  <a:t>viết</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bằng</a:t>
                </a:r>
                <a:r>
                  <a:rPr lang="en-US" dirty="0">
                    <a:latin typeface="Aarial"/>
                  </a:rPr>
                  <a:t> </a:t>
                </a:r>
                <a:r>
                  <a:rPr lang="en-US" dirty="0" err="1">
                    <a:latin typeface="Aarial"/>
                  </a:rPr>
                  <a:t>độ</a:t>
                </a:r>
                <a:r>
                  <a:rPr lang="en-US" dirty="0">
                    <a:latin typeface="Aarial"/>
                  </a:rPr>
                  <a:t>:</a:t>
                </a:r>
              </a:p>
              <a:p>
                <a14:m>
                  <m:oMath xmlns:m="http://schemas.openxmlformats.org/officeDocument/2006/math">
                    <m:r>
                      <m:rPr>
                        <m:sty m:val="p"/>
                      </m:rPr>
                      <a:rPr lang="en-US">
                        <a:latin typeface="Cambria Math" panose="02040503050406030204" pitchFamily="18" charset="0"/>
                      </a:rPr>
                      <m:t>s</m:t>
                    </m:r>
                    <m:r>
                      <a:rPr lang="en-US" b="0" i="1" smtClean="0">
                        <a:latin typeface="Cambria Math" panose="02040503050406030204" pitchFamily="18" charset="0"/>
                      </a:rPr>
                      <m:t>đ</m:t>
                    </m:r>
                    <m:limUpp>
                      <m:limUppPr>
                        <m:ctrlPr>
                          <a:rPr lang="en-US" i="1" smtClean="0">
                            <a:latin typeface="Cambria Math" panose="02040503050406030204" pitchFamily="18" charset="0"/>
                          </a:rPr>
                        </m:ctrlPr>
                      </m:limUppPr>
                      <m:e>
                        <m:r>
                          <a:rPr lang="en-US" i="1">
                            <a:latin typeface="Cambria Math" panose="02040503050406030204" pitchFamily="18" charset="0"/>
                          </a:rPr>
                          <m:t>𝐴𝑀</m:t>
                        </m:r>
                      </m:e>
                      <m:lim>
                        <m:r>
                          <a:rPr lang="en-US">
                            <a:latin typeface="Cambria Math" panose="02040503050406030204" pitchFamily="18" charset="0"/>
                          </a:rPr>
                          <m:t>↷</m:t>
                        </m:r>
                      </m:lim>
                    </m:limUpp>
                    <m:r>
                      <a:rPr lang="en-US" i="1">
                        <a:latin typeface="Cambria Math" panose="02040503050406030204" pitchFamily="18" charset="0"/>
                      </a:rPr>
                      <m:t>=</m:t>
                    </m:r>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𝑘</m:t>
                    </m:r>
                    <m:r>
                      <a:rPr lang="en-US">
                        <a:latin typeface="Cambria Math" panose="02040503050406030204" pitchFamily="18" charset="0"/>
                      </a:rPr>
                      <m:t>360</m:t>
                    </m:r>
                    <m:r>
                      <a:rPr lang="en-US" i="1">
                        <a:latin typeface="Cambria Math" panose="02040503050406030204" pitchFamily="18" charset="0"/>
                      </a:rPr>
                      <m:t>°</m:t>
                    </m:r>
                    <m:r>
                      <a:rPr lang="en-US">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endParaRPr lang="en-US" dirty="0">
                  <a:latin typeface="Aarial"/>
                </a:endParaRPr>
              </a:p>
              <a:p>
                <a:pPr lvl="0"/>
                <a:r>
                  <a:rPr lang="en-US" dirty="0" err="1">
                    <a:latin typeface="Aarial"/>
                  </a:rPr>
                  <a:t>Nếu</a:t>
                </a:r>
                <a:r>
                  <a:rPr lang="en-US" dirty="0">
                    <a:latin typeface="Aarial"/>
                  </a:rPr>
                  <a:t> ta </a:t>
                </a:r>
                <a:r>
                  <a:rPr lang="en-US" dirty="0" err="1">
                    <a:latin typeface="Aarial"/>
                  </a:rPr>
                  <a:t>có</a:t>
                </a:r>
                <a:r>
                  <a:rPr lang="en-US" dirty="0">
                    <a:latin typeface="Aarial"/>
                  </a:rPr>
                  <a:t> </a:t>
                </a:r>
                <a14:m>
                  <m:oMath xmlns:m="http://schemas.openxmlformats.org/officeDocument/2006/math">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a:latin typeface="Cambria Math" panose="02040503050406030204" pitchFamily="18" charset="0"/>
                          </a:rPr>
                          <m:t>↷</m:t>
                        </m:r>
                      </m:lim>
                    </m:limUpp>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𝑘</m:t>
                    </m:r>
                    <m:f>
                      <m:fPr>
                        <m:ctrlPr>
                          <a:rPr lang="en-US" i="1">
                            <a:latin typeface="Cambria Math" panose="02040503050406030204" pitchFamily="18" charset="0"/>
                          </a:rPr>
                        </m:ctrlPr>
                      </m:fPr>
                      <m:num>
                        <m:r>
                          <a:rPr lang="en-US">
                            <a:latin typeface="Cambria Math" panose="02040503050406030204" pitchFamily="18" charset="0"/>
                          </a:rPr>
                          <m:t>2</m:t>
                        </m:r>
                        <m:r>
                          <a:rPr lang="en-US" i="1">
                            <a:latin typeface="Cambria Math" panose="02040503050406030204" pitchFamily="18" charset="0"/>
                          </a:rPr>
                          <m:t>𝜋</m:t>
                        </m:r>
                      </m:num>
                      <m:den>
                        <m:r>
                          <a:rPr lang="en-US" i="1">
                            <a:latin typeface="Cambria Math" panose="02040503050406030204" pitchFamily="18" charset="0"/>
                          </a:rPr>
                          <m:t>𝑛</m:t>
                        </m:r>
                      </m:den>
                    </m:f>
                    <m:r>
                      <a:rPr lang="en-US">
                        <a:latin typeface="Cambria Math" panose="02040503050406030204" pitchFamily="18" charset="0"/>
                      </a:rPr>
                      <m:t>;</m:t>
                    </m:r>
                    <m:r>
                      <a:rPr lang="en-US" i="1">
                        <a:latin typeface="Cambria Math" panose="02040503050406030204" pitchFamily="18" charset="0"/>
                      </a:rPr>
                      <m:t>𝑘</m:t>
                    </m:r>
                    <m:r>
                      <a:rPr lang="en-US">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ℤ</m:t>
                    </m:r>
                  </m:oMath>
                </a14:m>
                <a:r>
                  <a:rPr lang="en-US" dirty="0">
                    <a:latin typeface="Aarial"/>
                  </a:rPr>
                  <a:t> </a:t>
                </a:r>
                <a:r>
                  <a:rPr lang="en-US" dirty="0" err="1">
                    <a:latin typeface="Aarial"/>
                  </a:rPr>
                  <a:t>thì</a:t>
                </a:r>
                <a:r>
                  <a:rPr lang="en-US" dirty="0">
                    <a:latin typeface="Aarial"/>
                  </a:rPr>
                  <a:t> </a:t>
                </a:r>
                <a:r>
                  <a:rPr lang="en-US" dirty="0" err="1">
                    <a:latin typeface="Aarial"/>
                  </a:rPr>
                  <a:t>sẽ</a:t>
                </a:r>
                <a:r>
                  <a:rPr lang="en-US" dirty="0">
                    <a:latin typeface="Aarial"/>
                  </a:rPr>
                  <a:t> </a:t>
                </a:r>
                <a:r>
                  <a:rPr lang="en-US" dirty="0" err="1">
                    <a:latin typeface="Aarial"/>
                  </a:rPr>
                  <a:t>có</a:t>
                </a:r>
                <a:r>
                  <a:rPr lang="en-US" dirty="0">
                    <a:latin typeface="Aarial"/>
                  </a:rPr>
                  <a:t> </a:t>
                </a:r>
                <a14:m>
                  <m:oMath xmlns:m="http://schemas.openxmlformats.org/officeDocument/2006/math">
                    <m:r>
                      <a:rPr lang="en-US" i="1">
                        <a:latin typeface="Cambria Math" panose="02040503050406030204" pitchFamily="18" charset="0"/>
                      </a:rPr>
                      <m:t>𝑛</m:t>
                    </m:r>
                  </m:oMath>
                </a14:m>
                <a:r>
                  <a:rPr lang="en-US" dirty="0">
                    <a:latin typeface="Aarial"/>
                  </a:rPr>
                  <a:t> </a:t>
                </a:r>
                <a:r>
                  <a:rPr lang="en-US" dirty="0" err="1">
                    <a:latin typeface="Aarial"/>
                  </a:rPr>
                  <a:t>điểm</a:t>
                </a:r>
                <a:r>
                  <a:rPr lang="en-US" dirty="0">
                    <a:latin typeface="Aarial"/>
                  </a:rPr>
                  <a:t> </a:t>
                </a:r>
                <a:r>
                  <a:rPr lang="en-US" dirty="0" err="1">
                    <a:latin typeface="Aarial"/>
                  </a:rPr>
                  <a:t>ngọn</a:t>
                </a:r>
                <a:r>
                  <a:rPr lang="en-US" dirty="0">
                    <a:latin typeface="Aarial"/>
                  </a:rPr>
                  <a:t>.</a:t>
                </a: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55221" y="1579006"/>
                <a:ext cx="11486569" cy="5120315"/>
              </a:xfrm>
              <a:prstGeom prst="rect">
                <a:avLst/>
              </a:prstGeom>
              <a:blipFill>
                <a:blip r:embed="rId3"/>
                <a:stretch>
                  <a:fillRect l="-1221" t="-1667" b="-2381"/>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60508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wipe(up)">
                                      <p:cBhvr>
                                        <p:cTn id="37" dur="500"/>
                                        <p:tgtEl>
                                          <p:spTgt spid="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wipe(up)">
                                      <p:cBhvr>
                                        <p:cTn id="42"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136501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en-US" dirty="0">
                    <a:solidFill>
                      <a:srgbClr val="993366"/>
                    </a:solidFill>
                  </a:rPr>
                  <a:t>Biểu </a:t>
                </a:r>
                <a:r>
                  <a:rPr lang="en-US" dirty="0" err="1">
                    <a:solidFill>
                      <a:srgbClr val="993366"/>
                    </a:solidFill>
                  </a:rPr>
                  <a:t>diễn</a:t>
                </a:r>
                <a:r>
                  <a:rPr lang="en-US" dirty="0">
                    <a:solidFill>
                      <a:srgbClr val="993366"/>
                    </a:solidFill>
                  </a:rPr>
                  <a:t> </a:t>
                </a:r>
                <a:r>
                  <a:rPr lang="en-US" dirty="0" err="1">
                    <a:solidFill>
                      <a:srgbClr val="993366"/>
                    </a:solidFill>
                  </a:rPr>
                  <a:t>trên</a:t>
                </a:r>
                <a:r>
                  <a:rPr lang="en-US" dirty="0">
                    <a:solidFill>
                      <a:srgbClr val="993366"/>
                    </a:solidFill>
                  </a:rPr>
                  <a:t> </a:t>
                </a:r>
                <a:r>
                  <a:rPr lang="en-US" dirty="0" err="1">
                    <a:solidFill>
                      <a:srgbClr val="993366"/>
                    </a:solidFill>
                  </a:rPr>
                  <a:t>đường</a:t>
                </a:r>
                <a:r>
                  <a:rPr lang="en-US" dirty="0">
                    <a:solidFill>
                      <a:srgbClr val="993366"/>
                    </a:solidFill>
                  </a:rPr>
                  <a:t> </a:t>
                </a:r>
                <a:r>
                  <a:rPr lang="en-US" dirty="0" err="1">
                    <a:solidFill>
                      <a:srgbClr val="993366"/>
                    </a:solidFill>
                  </a:rPr>
                  <a:t>tròn</a:t>
                </a:r>
                <a:r>
                  <a:rPr lang="en-US" dirty="0">
                    <a:solidFill>
                      <a:srgbClr val="993366"/>
                    </a:solidFill>
                  </a:rPr>
                  <a:t> </a:t>
                </a:r>
                <a:r>
                  <a:rPr lang="en-US" dirty="0" err="1">
                    <a:solidFill>
                      <a:srgbClr val="993366"/>
                    </a:solidFill>
                  </a:rPr>
                  <a:t>lượng</a:t>
                </a:r>
                <a:r>
                  <a:rPr lang="en-US" dirty="0">
                    <a:solidFill>
                      <a:srgbClr val="993366"/>
                    </a:solidFill>
                  </a:rPr>
                  <a:t> </a:t>
                </a:r>
                <a:r>
                  <a:rPr lang="en-US" dirty="0" err="1">
                    <a:solidFill>
                      <a:srgbClr val="993366"/>
                    </a:solidFill>
                  </a:rPr>
                  <a:t>giác</a:t>
                </a:r>
                <a:r>
                  <a:rPr lang="en-US" dirty="0">
                    <a:solidFill>
                      <a:srgbClr val="993366"/>
                    </a:solidFill>
                  </a:rPr>
                  <a:t> </a:t>
                </a:r>
                <a:r>
                  <a:rPr lang="en-US" dirty="0" err="1">
                    <a:solidFill>
                      <a:srgbClr val="993366"/>
                    </a:solidFill>
                  </a:rPr>
                  <a:t>điểm</a:t>
                </a:r>
                <a:r>
                  <a:rPr lang="en-US" dirty="0">
                    <a:solidFill>
                      <a:srgbClr val="993366"/>
                    </a:solidFill>
                  </a:rPr>
                  <a:t> </a:t>
                </a:r>
                <a:r>
                  <a:rPr lang="en-US" dirty="0" err="1">
                    <a:solidFill>
                      <a:srgbClr val="993366"/>
                    </a:solidFill>
                  </a:rPr>
                  <a:t>ngọn</a:t>
                </a:r>
                <a:r>
                  <a:rPr lang="en-US" dirty="0">
                    <a:solidFill>
                      <a:srgbClr val="993366"/>
                    </a:solidFill>
                  </a:rPr>
                  <a:t> </a:t>
                </a:r>
                <a:r>
                  <a:rPr lang="en-US" dirty="0" err="1">
                    <a:solidFill>
                      <a:srgbClr val="993366"/>
                    </a:solidFill>
                  </a:rPr>
                  <a:t>của</a:t>
                </a:r>
                <a:r>
                  <a:rPr lang="en-US" dirty="0">
                    <a:solidFill>
                      <a:srgbClr val="993366"/>
                    </a:solidFill>
                  </a:rPr>
                  <a:t> </a:t>
                </a:r>
                <a:r>
                  <a:rPr lang="en-US" dirty="0" err="1">
                    <a:solidFill>
                      <a:srgbClr val="993366"/>
                    </a:solidFill>
                  </a:rPr>
                  <a:t>cung</a:t>
                </a:r>
                <a:r>
                  <a:rPr lang="en-US" dirty="0">
                    <a:solidFill>
                      <a:srgbClr val="993366"/>
                    </a:solidFill>
                  </a:rPr>
                  <a:t> </a:t>
                </a:r>
                <a:r>
                  <a:rPr lang="en-US" dirty="0" err="1">
                    <a:solidFill>
                      <a:srgbClr val="993366"/>
                    </a:solidFill>
                  </a:rPr>
                  <a:t>lượng</a:t>
                </a:r>
                <a:r>
                  <a:rPr lang="en-US" dirty="0">
                    <a:solidFill>
                      <a:srgbClr val="993366"/>
                    </a:solidFill>
                  </a:rPr>
                  <a:t> </a:t>
                </a:r>
                <a:r>
                  <a:rPr lang="en-US" dirty="0" err="1">
                    <a:solidFill>
                      <a:srgbClr val="993366"/>
                    </a:solidFill>
                  </a:rPr>
                  <a:t>giác</a:t>
                </a:r>
                <a:r>
                  <a:rPr lang="en-US" dirty="0">
                    <a:solidFill>
                      <a:srgbClr val="993366"/>
                    </a:solidFill>
                  </a:rPr>
                  <a:t> </a:t>
                </a:r>
                <a:r>
                  <a:rPr lang="en-US" dirty="0" err="1">
                    <a:solidFill>
                      <a:srgbClr val="993366"/>
                    </a:solidFill>
                  </a:rPr>
                  <a:t>có</a:t>
                </a:r>
                <a:r>
                  <a:rPr lang="en-US" dirty="0">
                    <a:solidFill>
                      <a:srgbClr val="993366"/>
                    </a:solidFill>
                  </a:rPr>
                  <a:t> </a:t>
                </a:r>
                <a:r>
                  <a:rPr lang="en-US" dirty="0" err="1">
                    <a:solidFill>
                      <a:srgbClr val="993366"/>
                    </a:solidFill>
                  </a:rPr>
                  <a:t>số</a:t>
                </a:r>
                <a:r>
                  <a:rPr lang="en-US" dirty="0">
                    <a:solidFill>
                      <a:srgbClr val="993366"/>
                    </a:solidFill>
                  </a:rPr>
                  <a:t> </a:t>
                </a:r>
                <a:r>
                  <a:rPr lang="en-US" dirty="0" err="1">
                    <a:solidFill>
                      <a:srgbClr val="993366"/>
                    </a:solidFill>
                  </a:rPr>
                  <a:t>đo</a:t>
                </a:r>
                <a:r>
                  <a:rPr lang="en-US" dirty="0">
                    <a:solidFill>
                      <a:srgbClr val="993366"/>
                    </a:solidFill>
                  </a:rPr>
                  <a:t> </a:t>
                </a:r>
                <a:r>
                  <a:rPr lang="en-US" dirty="0" err="1">
                    <a:solidFill>
                      <a:srgbClr val="993366"/>
                    </a:solidFill>
                  </a:rPr>
                  <a:t>là</a:t>
                </a:r>
                <a:r>
                  <a:rPr lang="en-US" dirty="0">
                    <a:solidFill>
                      <a:srgbClr val="993366"/>
                    </a:solidFill>
                  </a:rPr>
                  <a:t>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25</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4</m:t>
                        </m:r>
                      </m:den>
                    </m:f>
                  </m:oMath>
                </a14:m>
                <a:endParaRPr lang="en-US" dirty="0">
                  <a:solidFill>
                    <a:srgbClr val="993366"/>
                  </a:solidFill>
                </a:endParaRPr>
              </a:p>
              <a:p>
                <a:pPr marL="0" marR="0" indent="0" algn="just">
                  <a:lnSpc>
                    <a:spcPct val="107000"/>
                  </a:lnSpc>
                  <a:spcBef>
                    <a:spcPts val="0"/>
                  </a:spcBef>
                  <a:spcAft>
                    <a:spcPts val="800"/>
                  </a:spcAft>
                  <a:buNone/>
                </a:pPr>
                <a:endParaRPr lang="en-US" sz="2800" dirty="0">
                  <a:solidFill>
                    <a:srgbClr val="993366"/>
                  </a:solidFill>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3"/>
                <a:ext cx="11813836" cy="1365011"/>
              </a:xfrm>
              <a:prstGeom prst="rect">
                <a:avLst/>
              </a:prstGeom>
              <a:blipFill>
                <a:blip r:embed="rId2"/>
                <a:stretch>
                  <a:fillRect l="-1134" t="-9292"/>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70439" y="2977986"/>
                <a:ext cx="11838471" cy="3599051"/>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indent="0">
                  <a:buNone/>
                </a:pPr>
                <a:r>
                  <a:rPr lang="en-US" dirty="0"/>
                  <a:t>Ta </a:t>
                </a:r>
                <a:r>
                  <a:rPr lang="en-US" dirty="0" err="1"/>
                  <a:t>có</a:t>
                </a:r>
                <a:r>
                  <a:rPr lang="en-US" dirty="0"/>
                  <a:t>: </a:t>
                </a:r>
              </a:p>
              <a:p>
                <a:pPr marL="0" indent="0">
                  <a:buNone/>
                </a:pPr>
                <a14:m>
                  <m:oMathPara xmlns:m="http://schemas.openxmlformats.org/officeDocument/2006/math">
                    <m:oMathParaPr>
                      <m:jc m:val="left"/>
                    </m:oMathParaPr>
                    <m:oMath xmlns:m="http://schemas.openxmlformats.org/officeDocument/2006/math">
                      <m:r>
                        <m:rPr>
                          <m:nor/>
                        </m:rPr>
                        <a:rPr lang="en-US"/>
                        <m:t>s</m:t>
                      </m:r>
                      <m:r>
                        <a:rPr lang="en-US" b="0" i="1" smtClean="0">
                          <a:latin typeface="Cambria Math" panose="02040503050406030204" pitchFamily="18" charset="0"/>
                        </a:rPr>
                        <m:t>đ</m:t>
                      </m:r>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i="1">
                              <a:latin typeface="Cambria Math" panose="02040503050406030204" pitchFamily="18" charset="0"/>
                            </a:rPr>
                            <m:t>↷</m:t>
                          </m:r>
                        </m:lim>
                      </m:limUpp>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25</m:t>
                          </m:r>
                          <m:r>
                            <a:rPr lang="en-US" i="1">
                              <a:latin typeface="Cambria Math" panose="02040503050406030204" pitchFamily="18" charset="0"/>
                            </a:rPr>
                            <m:t>𝜋</m:t>
                          </m:r>
                        </m:num>
                        <m:den>
                          <m:r>
                            <a:rPr lang="en-US" i="1">
                              <a:latin typeface="Cambria Math" panose="02040503050406030204" pitchFamily="18" charset="0"/>
                            </a:rPr>
                            <m:t>4</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4</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24</m:t>
                          </m:r>
                          <m:r>
                            <a:rPr lang="en-US" i="1">
                              <a:latin typeface="Cambria Math" panose="02040503050406030204" pitchFamily="18" charset="0"/>
                            </a:rPr>
                            <m:t>𝜋</m:t>
                          </m:r>
                        </m:num>
                        <m:den>
                          <m:r>
                            <a:rPr lang="en-US" i="1">
                              <a:latin typeface="Cambria Math" panose="02040503050406030204" pitchFamily="18" charset="0"/>
                            </a:rPr>
                            <m:t>4</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4</m:t>
                          </m:r>
                        </m:den>
                      </m:f>
                      <m:r>
                        <a:rPr lang="en-US" i="1">
                          <a:latin typeface="Cambria Math" panose="02040503050406030204" pitchFamily="18" charset="0"/>
                        </a:rPr>
                        <m:t>+6</m:t>
                      </m:r>
                      <m:r>
                        <a:rPr lang="en-US" i="1">
                          <a:latin typeface="Cambria Math" panose="02040503050406030204" pitchFamily="18" charset="0"/>
                        </a:rPr>
                        <m:t>𝜋</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4</m:t>
                          </m:r>
                        </m:den>
                      </m:f>
                      <m:r>
                        <a:rPr lang="en-US" i="1">
                          <a:latin typeface="Cambria Math" panose="02040503050406030204" pitchFamily="18" charset="0"/>
                        </a:rPr>
                        <m:t>+2.3.</m:t>
                      </m:r>
                      <m:r>
                        <a:rPr lang="en-US" i="1">
                          <a:latin typeface="Cambria Math" panose="02040503050406030204" pitchFamily="18" charset="0"/>
                        </a:rPr>
                        <m:t>𝜋</m:t>
                      </m:r>
                    </m:oMath>
                  </m:oMathPara>
                </a14:m>
                <a:endParaRPr lang="en-US" dirty="0"/>
              </a:p>
              <a:p>
                <a:pPr marL="0" indent="0">
                  <a:buNone/>
                </a:pPr>
                <a:r>
                  <a:rPr lang="en-US" dirty="0" err="1"/>
                  <a:t>Vậy</a:t>
                </a:r>
                <a:r>
                  <a:rPr lang="en-US" dirty="0"/>
                  <a:t> </a:t>
                </a:r>
                <a:r>
                  <a:rPr lang="en-US" dirty="0" err="1"/>
                  <a:t>điểm</a:t>
                </a:r>
                <a:r>
                  <a:rPr lang="en-US" dirty="0"/>
                  <a:t> </a:t>
                </a:r>
                <a:r>
                  <a:rPr lang="en-US" dirty="0" err="1"/>
                  <a:t>cuối</a:t>
                </a:r>
                <a:r>
                  <a:rPr lang="en-US" dirty="0"/>
                  <a:t> </a:t>
                </a:r>
                <a14:m>
                  <m:oMath xmlns:m="http://schemas.openxmlformats.org/officeDocument/2006/math">
                    <m:r>
                      <a:rPr lang="en-US" i="1">
                        <a:latin typeface="Cambria Math" panose="02040503050406030204" pitchFamily="18" charset="0"/>
                      </a:rPr>
                      <m:t>𝑀</m:t>
                    </m:r>
                  </m:oMath>
                </a14:m>
                <a:r>
                  <a:rPr lang="en-US" dirty="0"/>
                  <a:t> </a:t>
                </a:r>
                <a:r>
                  <a:rPr lang="en-US" dirty="0" err="1"/>
                  <a:t>của</a:t>
                </a:r>
                <a:r>
                  <a:rPr lang="en-US" dirty="0"/>
                  <a:t> </a:t>
                </a:r>
                <a:r>
                  <a:rPr lang="en-US" dirty="0" err="1"/>
                  <a:t>cung</a:t>
                </a:r>
                <a:r>
                  <a:rPr lang="en-US" dirty="0"/>
                  <a:t> </a:t>
                </a:r>
                <a14:m>
                  <m:oMath xmlns:m="http://schemas.openxmlformats.org/officeDocument/2006/math">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i="1">
                            <a:latin typeface="Cambria Math" panose="02040503050406030204" pitchFamily="18" charset="0"/>
                          </a:rPr>
                          <m:t>↷</m:t>
                        </m:r>
                      </m:lim>
                    </m:limUpp>
                  </m:oMath>
                </a14:m>
                <a:r>
                  <a:rPr lang="en-US" dirty="0"/>
                  <a:t> </a:t>
                </a:r>
                <a:r>
                  <a:rPr lang="en-US" dirty="0" err="1"/>
                  <a:t>sẽ</a:t>
                </a:r>
                <a:r>
                  <a:rPr lang="en-US" dirty="0"/>
                  <a:t> </a:t>
                </a:r>
                <a:r>
                  <a:rPr lang="en-US" dirty="0" err="1"/>
                  <a:t>trùng</a:t>
                </a:r>
                <a:r>
                  <a:rPr lang="en-US" dirty="0"/>
                  <a:t> </a:t>
                </a:r>
                <a:r>
                  <a:rPr lang="en-US" dirty="0" err="1"/>
                  <a:t>với</a:t>
                </a:r>
                <a:r>
                  <a:rPr lang="en-US" dirty="0"/>
                  <a:t> </a:t>
                </a:r>
                <a:r>
                  <a:rPr lang="en-US" dirty="0" err="1"/>
                  <a:t>điểm</a:t>
                </a:r>
                <a:r>
                  <a:rPr lang="en-US" dirty="0"/>
                  <a:t> </a:t>
                </a:r>
                <a:r>
                  <a:rPr lang="en-US" dirty="0" err="1"/>
                  <a:t>ngọn</a:t>
                </a:r>
                <a:endParaRPr lang="en-US" dirty="0"/>
              </a:p>
              <a:p>
                <a:pPr marL="0" indent="0">
                  <a:buNone/>
                </a:pPr>
                <a:r>
                  <a:rPr lang="en-US" dirty="0"/>
                  <a:t> </a:t>
                </a:r>
                <a:r>
                  <a:rPr lang="en-US" dirty="0" err="1"/>
                  <a:t>của</a:t>
                </a:r>
                <a:r>
                  <a:rPr lang="en-US" dirty="0"/>
                  <a:t> </a:t>
                </a:r>
                <a:r>
                  <a:rPr lang="en-US" dirty="0" err="1"/>
                  <a:t>cung</a:t>
                </a:r>
                <a:r>
                  <a:rPr lang="en-US" dirty="0"/>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4</m:t>
                        </m:r>
                      </m:den>
                    </m:f>
                  </m:oMath>
                </a14:m>
                <a:r>
                  <a:rPr lang="en-US" dirty="0"/>
                  <a:t>. </a:t>
                </a:r>
                <a:r>
                  <a:rPr lang="en-US" dirty="0" err="1"/>
                  <a:t>Suy</a:t>
                </a:r>
                <a:r>
                  <a:rPr lang="en-US" dirty="0"/>
                  <a:t> </a:t>
                </a:r>
                <a:r>
                  <a:rPr lang="en-US" dirty="0" err="1"/>
                  <a:t>ra</a:t>
                </a:r>
                <a:r>
                  <a:rPr lang="en-US" dirty="0"/>
                  <a:t> </a:t>
                </a:r>
                <a14:m>
                  <m:oMath xmlns:m="http://schemas.openxmlformats.org/officeDocument/2006/math">
                    <m:r>
                      <a:rPr lang="en-US" i="1">
                        <a:latin typeface="Cambria Math" panose="02040503050406030204" pitchFamily="18" charset="0"/>
                      </a:rPr>
                      <m:t>𝑀</m:t>
                    </m:r>
                  </m:oMath>
                </a14:m>
                <a:r>
                  <a:rPr lang="en-US" dirty="0"/>
                  <a:t> </a:t>
                </a:r>
                <a:r>
                  <a:rPr lang="en-US" dirty="0" err="1"/>
                  <a:t>là</a:t>
                </a:r>
                <a:r>
                  <a:rPr lang="en-US" dirty="0"/>
                  <a:t> </a:t>
                </a:r>
                <a:r>
                  <a:rPr lang="en-US" dirty="0" err="1"/>
                  <a:t>điểm</a:t>
                </a:r>
                <a:r>
                  <a:rPr lang="en-US" dirty="0"/>
                  <a:t> </a:t>
                </a:r>
                <a:r>
                  <a:rPr lang="en-US" dirty="0" err="1"/>
                  <a:t>chính</a:t>
                </a:r>
                <a:r>
                  <a:rPr lang="en-US" dirty="0"/>
                  <a:t> </a:t>
                </a:r>
                <a:r>
                  <a:rPr lang="en-US" dirty="0" err="1"/>
                  <a:t>giữa</a:t>
                </a:r>
                <a:r>
                  <a:rPr lang="en-US" dirty="0"/>
                  <a:t> </a:t>
                </a:r>
                <a:r>
                  <a:rPr lang="en-US" dirty="0" err="1"/>
                  <a:t>của</a:t>
                </a:r>
                <a:r>
                  <a:rPr lang="en-US" dirty="0"/>
                  <a:t> </a:t>
                </a:r>
                <a:r>
                  <a:rPr lang="en-US" dirty="0" err="1"/>
                  <a:t>cung</a:t>
                </a:r>
                <a:r>
                  <a:rPr lang="en-US" dirty="0"/>
                  <a:t> </a:t>
                </a:r>
                <a:r>
                  <a:rPr lang="en-US" dirty="0" err="1"/>
                  <a:t>nhỏ</a:t>
                </a:r>
                <a:r>
                  <a:rPr lang="en-US" dirty="0"/>
                  <a:t> </a:t>
                </a:r>
                <a14:m>
                  <m:oMath xmlns:m="http://schemas.openxmlformats.org/officeDocument/2006/math">
                    <m:groupChr>
                      <m:groupChrPr>
                        <m:chr m:val="⏜"/>
                        <m:pos m:val="top"/>
                        <m:vertJc m:val="bot"/>
                        <m:ctrlPr>
                          <a:rPr lang="en-US" i="1">
                            <a:latin typeface="Cambria Math" panose="02040503050406030204" pitchFamily="18" charset="0"/>
                          </a:rPr>
                        </m:ctrlPr>
                      </m:groupChrPr>
                      <m:e>
                        <m:r>
                          <a:rPr lang="en-US" i="1">
                            <a:latin typeface="Cambria Math" panose="02040503050406030204" pitchFamily="18" charset="0"/>
                          </a:rPr>
                          <m:t>𝐴𝐵</m:t>
                        </m:r>
                      </m:e>
                    </m:groupChr>
                  </m:oMath>
                </a14:m>
                <a:r>
                  <a:rPr lang="en-US" dirty="0"/>
                  <a:t>.</a:t>
                </a: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170439" y="2977986"/>
                <a:ext cx="11838471" cy="3599051"/>
              </a:xfrm>
              <a:prstGeom prst="rect">
                <a:avLst/>
              </a:prstGeom>
              <a:blipFill>
                <a:blip r:embed="rId4"/>
                <a:stretch>
                  <a:fillRect l="-1286" t="-2196"/>
                </a:stretch>
              </a:blipFill>
              <a:ln>
                <a:solidFill>
                  <a:srgbClr val="0000FF"/>
                </a:solidFill>
              </a:ln>
            </p:spPr>
            <p:txBody>
              <a:bodyPr/>
              <a:lstStyle/>
              <a:p>
                <a:r>
                  <a:rPr lang="en-US">
                    <a:noFill/>
                  </a:rPr>
                  <a:t> </a:t>
                </a:r>
              </a:p>
            </p:txBody>
          </p:sp>
        </mc:Fallback>
      </mc:AlternateContent>
      <p:pic>
        <p:nvPicPr>
          <p:cNvPr id="8" name="Picture 7">
            <a:extLst>
              <a:ext uri="{FF2B5EF4-FFF2-40B4-BE49-F238E27FC236}">
                <a16:creationId xmlns:a16="http://schemas.microsoft.com/office/drawing/2014/main" id="{B0D0E8E1-4349-0A21-67BD-F8907C2B715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3313" y="3095978"/>
            <a:ext cx="2622898" cy="2165052"/>
          </a:xfrm>
          <a:prstGeom prst="rect">
            <a:avLst/>
          </a:prstGeom>
          <a:noFill/>
          <a:ln>
            <a:noFill/>
          </a:ln>
        </p:spPr>
      </p:pic>
    </p:spTree>
    <p:extLst>
      <p:ext uri="{BB962C8B-B14F-4D97-AF65-F5344CB8AC3E}">
        <p14:creationId xmlns:p14="http://schemas.microsoft.com/office/powerpoint/2010/main" val="1369695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wipe(up)">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wipe(up)">
                                      <p:cBhvr>
                                        <p:cTn id="37" dur="500"/>
                                        <p:tgtEl>
                                          <p:spTgt spid="1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2" end="2"/>
                                            </p:txEl>
                                          </p:spTgt>
                                        </p:tgtEl>
                                        <p:attrNameLst>
                                          <p:attrName>style.visibility</p:attrName>
                                        </p:attrNameLst>
                                      </p:cBhvr>
                                      <p:to>
                                        <p:strVal val="visible"/>
                                      </p:to>
                                    </p:set>
                                    <p:animEffect transition="in" filter="wipe(up)">
                                      <p:cBhvr>
                                        <p:cTn id="42" dur="500"/>
                                        <p:tgtEl>
                                          <p:spTgt spid="1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animEffect transition="in" filter="wipe(up)">
                                      <p:cBhvr>
                                        <p:cTn id="47" dur="500"/>
                                        <p:tgtEl>
                                          <p:spTgt spid="10">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4" end="4"/>
                                            </p:txEl>
                                          </p:spTgt>
                                        </p:tgtEl>
                                        <p:attrNameLst>
                                          <p:attrName>style.visibility</p:attrName>
                                        </p:attrNameLst>
                                      </p:cBhvr>
                                      <p:to>
                                        <p:strVal val="visible"/>
                                      </p:to>
                                    </p:set>
                                    <p:animEffect transition="in" filter="wipe(up)">
                                      <p:cBhvr>
                                        <p:cTn id="5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125858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 </a:t>
                </a:r>
                <a:r>
                  <a:rPr lang="en-US" dirty="0">
                    <a:solidFill>
                      <a:srgbClr val="993366"/>
                    </a:solidFill>
                  </a:rPr>
                  <a:t>Biểu </a:t>
                </a:r>
                <a:r>
                  <a:rPr lang="en-US" dirty="0" err="1">
                    <a:solidFill>
                      <a:srgbClr val="993366"/>
                    </a:solidFill>
                  </a:rPr>
                  <a:t>diễn</a:t>
                </a:r>
                <a:r>
                  <a:rPr lang="en-US" dirty="0">
                    <a:solidFill>
                      <a:srgbClr val="993366"/>
                    </a:solidFill>
                  </a:rPr>
                  <a:t> </a:t>
                </a:r>
                <a:r>
                  <a:rPr lang="en-US" dirty="0" err="1">
                    <a:solidFill>
                      <a:srgbClr val="993366"/>
                    </a:solidFill>
                  </a:rPr>
                  <a:t>trên</a:t>
                </a:r>
                <a:r>
                  <a:rPr lang="en-US" dirty="0">
                    <a:solidFill>
                      <a:srgbClr val="993366"/>
                    </a:solidFill>
                  </a:rPr>
                  <a:t> </a:t>
                </a:r>
                <a:r>
                  <a:rPr lang="en-US" dirty="0" err="1">
                    <a:solidFill>
                      <a:srgbClr val="993366"/>
                    </a:solidFill>
                  </a:rPr>
                  <a:t>đường</a:t>
                </a:r>
                <a:r>
                  <a:rPr lang="en-US" dirty="0">
                    <a:solidFill>
                      <a:srgbClr val="993366"/>
                    </a:solidFill>
                  </a:rPr>
                  <a:t> </a:t>
                </a:r>
                <a:r>
                  <a:rPr lang="en-US" dirty="0" err="1">
                    <a:solidFill>
                      <a:srgbClr val="993366"/>
                    </a:solidFill>
                  </a:rPr>
                  <a:t>tròn</a:t>
                </a:r>
                <a:r>
                  <a:rPr lang="en-US" dirty="0">
                    <a:solidFill>
                      <a:srgbClr val="993366"/>
                    </a:solidFill>
                  </a:rPr>
                  <a:t> </a:t>
                </a:r>
                <a:r>
                  <a:rPr lang="en-US" dirty="0" err="1">
                    <a:solidFill>
                      <a:srgbClr val="993366"/>
                    </a:solidFill>
                  </a:rPr>
                  <a:t>lượng</a:t>
                </a:r>
                <a:r>
                  <a:rPr lang="en-US" dirty="0">
                    <a:solidFill>
                      <a:srgbClr val="993366"/>
                    </a:solidFill>
                  </a:rPr>
                  <a:t> </a:t>
                </a:r>
                <a:r>
                  <a:rPr lang="en-US" dirty="0" err="1">
                    <a:solidFill>
                      <a:srgbClr val="993366"/>
                    </a:solidFill>
                  </a:rPr>
                  <a:t>giác</a:t>
                </a:r>
                <a:r>
                  <a:rPr lang="en-US" dirty="0">
                    <a:solidFill>
                      <a:srgbClr val="993366"/>
                    </a:solidFill>
                  </a:rPr>
                  <a:t> </a:t>
                </a:r>
                <a:r>
                  <a:rPr lang="en-US" dirty="0" err="1">
                    <a:solidFill>
                      <a:srgbClr val="993366"/>
                    </a:solidFill>
                  </a:rPr>
                  <a:t>các</a:t>
                </a:r>
                <a:r>
                  <a:rPr lang="en-US" dirty="0">
                    <a:solidFill>
                      <a:srgbClr val="993366"/>
                    </a:solidFill>
                  </a:rPr>
                  <a:t> </a:t>
                </a:r>
                <a:r>
                  <a:rPr lang="en-US" dirty="0" err="1">
                    <a:solidFill>
                      <a:srgbClr val="993366"/>
                    </a:solidFill>
                  </a:rPr>
                  <a:t>điểm</a:t>
                </a:r>
                <a:r>
                  <a:rPr lang="en-US" dirty="0">
                    <a:solidFill>
                      <a:srgbClr val="993366"/>
                    </a:solidFill>
                  </a:rPr>
                  <a:t> </a:t>
                </a:r>
                <a:r>
                  <a:rPr lang="en-US" dirty="0" err="1">
                    <a:solidFill>
                      <a:srgbClr val="993366"/>
                    </a:solidFill>
                  </a:rPr>
                  <a:t>ngọn</a:t>
                </a:r>
                <a:r>
                  <a:rPr lang="en-US" dirty="0">
                    <a:solidFill>
                      <a:srgbClr val="993366"/>
                    </a:solidFill>
                  </a:rPr>
                  <a:t> </a:t>
                </a:r>
                <a:r>
                  <a:rPr lang="en-US" dirty="0" err="1">
                    <a:solidFill>
                      <a:srgbClr val="993366"/>
                    </a:solidFill>
                  </a:rPr>
                  <a:t>của</a:t>
                </a:r>
                <a:r>
                  <a:rPr lang="en-US" dirty="0">
                    <a:solidFill>
                      <a:srgbClr val="993366"/>
                    </a:solidFill>
                  </a:rPr>
                  <a:t> </a:t>
                </a:r>
                <a:r>
                  <a:rPr lang="en-US" dirty="0" err="1">
                    <a:solidFill>
                      <a:srgbClr val="993366"/>
                    </a:solidFill>
                  </a:rPr>
                  <a:t>cung</a:t>
                </a:r>
                <a:r>
                  <a:rPr lang="en-US" dirty="0">
                    <a:solidFill>
                      <a:srgbClr val="993366"/>
                    </a:solidFill>
                  </a:rPr>
                  <a:t> </a:t>
                </a:r>
                <a:r>
                  <a:rPr lang="en-US" dirty="0" err="1">
                    <a:solidFill>
                      <a:srgbClr val="993366"/>
                    </a:solidFill>
                  </a:rPr>
                  <a:t>lượng</a:t>
                </a:r>
                <a:r>
                  <a:rPr lang="en-US" dirty="0">
                    <a:solidFill>
                      <a:srgbClr val="993366"/>
                    </a:solidFill>
                  </a:rPr>
                  <a:t> </a:t>
                </a:r>
                <a:r>
                  <a:rPr lang="en-US" dirty="0" err="1">
                    <a:solidFill>
                      <a:srgbClr val="993366"/>
                    </a:solidFill>
                  </a:rPr>
                  <a:t>giác</a:t>
                </a:r>
                <a:r>
                  <a:rPr lang="en-US" dirty="0">
                    <a:solidFill>
                      <a:srgbClr val="993366"/>
                    </a:solidFill>
                  </a:rPr>
                  <a:t> </a:t>
                </a:r>
                <a:r>
                  <a:rPr lang="en-US" dirty="0" err="1">
                    <a:solidFill>
                      <a:srgbClr val="993366"/>
                    </a:solidFill>
                  </a:rPr>
                  <a:t>có</a:t>
                </a:r>
                <a:r>
                  <a:rPr lang="en-US" dirty="0">
                    <a:solidFill>
                      <a:srgbClr val="993366"/>
                    </a:solidFill>
                  </a:rPr>
                  <a:t> </a:t>
                </a:r>
                <a:r>
                  <a:rPr lang="en-US" dirty="0" err="1">
                    <a:solidFill>
                      <a:srgbClr val="993366"/>
                    </a:solidFill>
                  </a:rPr>
                  <a:t>số</a:t>
                </a:r>
                <a:r>
                  <a:rPr lang="en-US" dirty="0">
                    <a:solidFill>
                      <a:srgbClr val="993366"/>
                    </a:solidFill>
                  </a:rPr>
                  <a:t> </a:t>
                </a:r>
                <a:r>
                  <a:rPr lang="en-US" dirty="0" err="1">
                    <a:solidFill>
                      <a:srgbClr val="993366"/>
                    </a:solidFill>
                  </a:rPr>
                  <a:t>đo</a:t>
                </a:r>
                <a:r>
                  <a:rPr lang="en-US" dirty="0">
                    <a:solidFill>
                      <a:srgbClr val="993366"/>
                    </a:solidFill>
                  </a:rPr>
                  <a:t> </a:t>
                </a:r>
                <a:r>
                  <a:rPr lang="en-US" dirty="0" err="1">
                    <a:solidFill>
                      <a:srgbClr val="993366"/>
                    </a:solidFill>
                  </a:rPr>
                  <a:t>là</a:t>
                </a:r>
                <a:r>
                  <a:rPr lang="en-US" dirty="0">
                    <a:solidFill>
                      <a:srgbClr val="993366"/>
                    </a:solidFill>
                  </a:rPr>
                  <a:t> </a:t>
                </a:r>
                <a14:m>
                  <m:oMath xmlns:m="http://schemas.openxmlformats.org/officeDocument/2006/math">
                    <m:r>
                      <a:rPr lang="en-US" i="1">
                        <a:solidFill>
                          <a:srgbClr val="993366"/>
                        </a:solidFill>
                        <a:latin typeface="Cambria Math" panose="02040503050406030204" pitchFamily="18" charset="0"/>
                      </a:rPr>
                      <m:t>−1485°</m:t>
                    </m:r>
                  </m:oMath>
                </a14:m>
                <a:endParaRPr lang="en-US" dirty="0">
                  <a:solidFill>
                    <a:srgbClr val="993366"/>
                  </a:solidFill>
                </a:endParaRPr>
              </a:p>
              <a:p>
                <a:pPr marL="0" marR="0" indent="0" algn="just">
                  <a:lnSpc>
                    <a:spcPct val="107000"/>
                  </a:lnSpc>
                  <a:spcBef>
                    <a:spcPts val="0"/>
                  </a:spcBef>
                  <a:spcAft>
                    <a:spcPts val="800"/>
                  </a:spcAft>
                  <a:buNone/>
                </a:pPr>
                <a:endParaRPr lang="en-US" sz="2800" dirty="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3"/>
                <a:ext cx="11813836" cy="1258584"/>
              </a:xfrm>
              <a:prstGeom prst="rect">
                <a:avLst/>
              </a:prstGeom>
              <a:blipFill>
                <a:blip r:embed="rId2"/>
                <a:stretch>
                  <a:fillRect l="-1134" t="-10048"/>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22099" y="2871559"/>
                <a:ext cx="11838471" cy="3705478"/>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Calibri" panose="020F0502020204030204" pitchFamily="34" charset="0"/>
                </a:endParaRPr>
              </a:p>
              <a:p>
                <a:r>
                  <a:rPr lang="en-US" dirty="0"/>
                  <a:t>Ta </a:t>
                </a:r>
                <a:r>
                  <a:rPr lang="en-US" dirty="0" err="1"/>
                  <a:t>có</a:t>
                </a:r>
                <a:r>
                  <a:rPr lang="en-US" dirty="0"/>
                  <a:t> </a:t>
                </a:r>
                <a14:m>
                  <m:oMath xmlns:m="http://schemas.openxmlformats.org/officeDocument/2006/math">
                    <m:r>
                      <m:rPr>
                        <m:nor/>
                      </m:rPr>
                      <a:rPr lang="en-US"/>
                      <m:t>s</m:t>
                    </m:r>
                    <m:r>
                      <a:rPr lang="en-US" b="0" i="1" smtClean="0">
                        <a:latin typeface="Cambria Math" panose="02040503050406030204" pitchFamily="18" charset="0"/>
                      </a:rPr>
                      <m:t>đ</m:t>
                    </m:r>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i="1">
                            <a:latin typeface="Cambria Math" panose="02040503050406030204" pitchFamily="18" charset="0"/>
                          </a:rPr>
                          <m:t>↷</m:t>
                        </m:r>
                      </m:lim>
                    </m:limUpp>
                    <m:r>
                      <a:rPr lang="en-US" i="1">
                        <a:latin typeface="Cambria Math" panose="02040503050406030204" pitchFamily="18" charset="0"/>
                      </a:rPr>
                      <m:t>=−1485°=−45°+</m:t>
                    </m:r>
                    <m:d>
                      <m:dPr>
                        <m:ctrlPr>
                          <a:rPr lang="en-US" i="1">
                            <a:latin typeface="Cambria Math" panose="02040503050406030204" pitchFamily="18" charset="0"/>
                          </a:rPr>
                        </m:ctrlPr>
                      </m:dPr>
                      <m:e>
                        <m:r>
                          <a:rPr lang="en-US" i="1">
                            <a:latin typeface="Cambria Math" panose="02040503050406030204" pitchFamily="18" charset="0"/>
                          </a:rPr>
                          <m:t>−4</m:t>
                        </m:r>
                      </m:e>
                    </m:d>
                    <m:r>
                      <a:rPr lang="en-US" i="1">
                        <a:latin typeface="Cambria Math" panose="02040503050406030204" pitchFamily="18" charset="0"/>
                      </a:rPr>
                      <m:t>.360°</m:t>
                    </m:r>
                  </m:oMath>
                </a14:m>
                <a:endParaRPr lang="en-US" dirty="0"/>
              </a:p>
              <a:p>
                <a:r>
                  <a:rPr lang="en-US" dirty="0" err="1"/>
                  <a:t>Vậy</a:t>
                </a:r>
                <a:r>
                  <a:rPr lang="en-US" dirty="0"/>
                  <a:t> </a:t>
                </a:r>
                <a:r>
                  <a:rPr lang="en-US" dirty="0" err="1"/>
                  <a:t>điểm</a:t>
                </a:r>
                <a:r>
                  <a:rPr lang="en-US" dirty="0"/>
                  <a:t> </a:t>
                </a:r>
                <a:r>
                  <a:rPr lang="en-US" dirty="0" err="1"/>
                  <a:t>cuối</a:t>
                </a:r>
                <a:r>
                  <a:rPr lang="en-US" dirty="0"/>
                  <a:t> </a:t>
                </a:r>
                <a14:m>
                  <m:oMath xmlns:m="http://schemas.openxmlformats.org/officeDocument/2006/math">
                    <m:r>
                      <a:rPr lang="en-US" i="1">
                        <a:latin typeface="Cambria Math" panose="02040503050406030204" pitchFamily="18" charset="0"/>
                      </a:rPr>
                      <m:t>𝑀</m:t>
                    </m:r>
                  </m:oMath>
                </a14:m>
                <a:r>
                  <a:rPr lang="en-US" dirty="0"/>
                  <a:t> </a:t>
                </a:r>
                <a:r>
                  <a:rPr lang="en-US" dirty="0" err="1"/>
                  <a:t>của</a:t>
                </a:r>
                <a:r>
                  <a:rPr lang="en-US" dirty="0"/>
                  <a:t> </a:t>
                </a:r>
                <a:r>
                  <a:rPr lang="en-US" dirty="0" err="1"/>
                  <a:t>cung</a:t>
                </a:r>
                <a:r>
                  <a:rPr lang="en-US" dirty="0"/>
                  <a:t> </a:t>
                </a:r>
                <a14:m>
                  <m:oMath xmlns:m="http://schemas.openxmlformats.org/officeDocument/2006/math">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i="1">
                            <a:latin typeface="Cambria Math" panose="02040503050406030204" pitchFamily="18" charset="0"/>
                          </a:rPr>
                          <m:t>↷</m:t>
                        </m:r>
                      </m:lim>
                    </m:limUpp>
                  </m:oMath>
                </a14:m>
                <a:r>
                  <a:rPr lang="en-US" dirty="0"/>
                  <a:t> </a:t>
                </a:r>
                <a:r>
                  <a:rPr lang="en-US" dirty="0" err="1"/>
                  <a:t>sẽ</a:t>
                </a:r>
                <a:r>
                  <a:rPr lang="en-US" dirty="0"/>
                  <a:t> </a:t>
                </a:r>
                <a:r>
                  <a:rPr lang="en-US" dirty="0" err="1"/>
                  <a:t>trùng</a:t>
                </a:r>
                <a:r>
                  <a:rPr lang="en-US" dirty="0"/>
                  <a:t> </a:t>
                </a:r>
                <a:r>
                  <a:rPr lang="en-US" dirty="0" err="1"/>
                  <a:t>với</a:t>
                </a:r>
                <a:r>
                  <a:rPr lang="en-US" dirty="0"/>
                  <a:t> </a:t>
                </a:r>
              </a:p>
              <a:p>
                <a:pPr marL="0" indent="0">
                  <a:buNone/>
                </a:pPr>
                <a:r>
                  <a:rPr lang="en-US" dirty="0" err="1"/>
                  <a:t>điểm</a:t>
                </a:r>
                <a:r>
                  <a:rPr lang="en-US" dirty="0"/>
                  <a:t> </a:t>
                </a:r>
                <a:r>
                  <a:rPr lang="en-US" dirty="0" err="1"/>
                  <a:t>ngọn</a:t>
                </a:r>
                <a:r>
                  <a:rPr lang="en-US" dirty="0"/>
                  <a:t> </a:t>
                </a:r>
                <a:r>
                  <a:rPr lang="en-US" dirty="0" err="1"/>
                  <a:t>của</a:t>
                </a:r>
                <a:r>
                  <a:rPr lang="en-US" dirty="0"/>
                  <a:t> </a:t>
                </a:r>
                <a:r>
                  <a:rPr lang="en-US" dirty="0" err="1"/>
                  <a:t>cung</a:t>
                </a:r>
                <a:r>
                  <a:rPr lang="en-US" dirty="0"/>
                  <a:t> </a:t>
                </a:r>
                <a14:m>
                  <m:oMath xmlns:m="http://schemas.openxmlformats.org/officeDocument/2006/math">
                    <m:r>
                      <a:rPr lang="en-US" i="1">
                        <a:latin typeface="Cambria Math" panose="02040503050406030204" pitchFamily="18" charset="0"/>
                      </a:rPr>
                      <m:t>−45°</m:t>
                    </m:r>
                  </m:oMath>
                </a14:m>
                <a:r>
                  <a:rPr lang="en-US" dirty="0"/>
                  <a:t>. </a:t>
                </a:r>
              </a:p>
              <a:p>
                <a:r>
                  <a:rPr lang="en-US" dirty="0" err="1"/>
                  <a:t>Suy</a:t>
                </a:r>
                <a:r>
                  <a:rPr lang="en-US" dirty="0"/>
                  <a:t> </a:t>
                </a:r>
                <a:r>
                  <a:rPr lang="en-US" dirty="0" err="1"/>
                  <a:t>ra</a:t>
                </a:r>
                <a:r>
                  <a:rPr lang="en-US" dirty="0"/>
                  <a:t> </a:t>
                </a:r>
                <a14:m>
                  <m:oMath xmlns:m="http://schemas.openxmlformats.org/officeDocument/2006/math">
                    <m:r>
                      <a:rPr lang="en-US" i="1">
                        <a:latin typeface="Cambria Math" panose="02040503050406030204" pitchFamily="18" charset="0"/>
                      </a:rPr>
                      <m:t>𝑀</m:t>
                    </m:r>
                  </m:oMath>
                </a14:m>
                <a:r>
                  <a:rPr lang="en-US" dirty="0"/>
                  <a:t> </a:t>
                </a:r>
                <a:r>
                  <a:rPr lang="en-US" dirty="0" err="1"/>
                  <a:t>là</a:t>
                </a:r>
                <a:r>
                  <a:rPr lang="en-US" dirty="0"/>
                  <a:t> </a:t>
                </a:r>
                <a:r>
                  <a:rPr lang="en-US" dirty="0" err="1"/>
                  <a:t>điểm</a:t>
                </a:r>
                <a:r>
                  <a:rPr lang="en-US" dirty="0"/>
                  <a:t> </a:t>
                </a:r>
                <a:r>
                  <a:rPr lang="en-US" dirty="0" err="1"/>
                  <a:t>chính</a:t>
                </a:r>
                <a:r>
                  <a:rPr lang="en-US" dirty="0"/>
                  <a:t> </a:t>
                </a:r>
                <a:r>
                  <a:rPr lang="en-US" dirty="0" err="1"/>
                  <a:t>giữa</a:t>
                </a:r>
                <a:r>
                  <a:rPr lang="en-US" dirty="0"/>
                  <a:t> </a:t>
                </a:r>
                <a:r>
                  <a:rPr lang="en-US" dirty="0" err="1"/>
                  <a:t>của</a:t>
                </a:r>
                <a:r>
                  <a:rPr lang="en-US" dirty="0"/>
                  <a:t> </a:t>
                </a:r>
                <a:r>
                  <a:rPr lang="en-US" dirty="0" err="1"/>
                  <a:t>cung</a:t>
                </a:r>
                <a:r>
                  <a:rPr lang="en-US" dirty="0"/>
                  <a:t> </a:t>
                </a:r>
                <a:r>
                  <a:rPr lang="en-US" dirty="0" err="1"/>
                  <a:t>nhỏ</a:t>
                </a:r>
                <a:r>
                  <a:rPr lang="en-US" dirty="0"/>
                  <a:t> </a:t>
                </a:r>
                <a14:m>
                  <m:oMath xmlns:m="http://schemas.openxmlformats.org/officeDocument/2006/math">
                    <m:groupChr>
                      <m:groupChrPr>
                        <m:chr m:val="⏜"/>
                        <m:pos m:val="top"/>
                        <m:vertJc m:val="bot"/>
                        <m:ctrlPr>
                          <a:rPr lang="en-US" i="1">
                            <a:latin typeface="Cambria Math" panose="02040503050406030204" pitchFamily="18" charset="0"/>
                          </a:rPr>
                        </m:ctrlPr>
                      </m:groupChrPr>
                      <m:e>
                        <m:r>
                          <a:rPr lang="en-US" i="1">
                            <a:latin typeface="Cambria Math" panose="02040503050406030204" pitchFamily="18" charset="0"/>
                          </a:rPr>
                          <m:t>𝐴</m:t>
                        </m:r>
                        <m:sSup>
                          <m:sSupPr>
                            <m:ctrlPr>
                              <a:rPr lang="en-US" i="1">
                                <a:latin typeface="Cambria Math" panose="02040503050406030204" pitchFamily="18" charset="0"/>
                              </a:rPr>
                            </m:ctrlPr>
                          </m:sSupPr>
                          <m:e>
                            <m:r>
                              <a:rPr lang="en-US" i="1">
                                <a:latin typeface="Cambria Math" panose="02040503050406030204" pitchFamily="18" charset="0"/>
                              </a:rPr>
                              <m:t>𝐵</m:t>
                            </m:r>
                          </m:e>
                          <m:sup>
                            <m:r>
                              <a:rPr lang="en-US" i="1">
                                <a:latin typeface="Cambria Math" panose="02040503050406030204" pitchFamily="18" charset="0"/>
                              </a:rPr>
                              <m:t>′</m:t>
                            </m:r>
                          </m:sup>
                        </m:sSup>
                      </m:e>
                    </m:groupChr>
                  </m:oMath>
                </a14:m>
                <a:r>
                  <a:rPr lang="en-US" dirty="0"/>
                  <a:t>.</a:t>
                </a: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22099" y="2871559"/>
                <a:ext cx="11838471" cy="3705478"/>
              </a:xfrm>
              <a:prstGeom prst="rect">
                <a:avLst/>
              </a:prstGeom>
              <a:blipFill>
                <a:blip r:embed="rId4"/>
                <a:stretch>
                  <a:fillRect l="-1235" t="-2131"/>
                </a:stretch>
              </a:blipFill>
              <a:ln>
                <a:solidFill>
                  <a:srgbClr val="0000FF"/>
                </a:solidFill>
              </a:ln>
            </p:spPr>
            <p:txBody>
              <a:bodyPr/>
              <a:lstStyle/>
              <a:p>
                <a:r>
                  <a:rPr lang="en-US">
                    <a:noFill/>
                  </a:rPr>
                  <a:t> </a:t>
                </a:r>
              </a:p>
            </p:txBody>
          </p:sp>
        </mc:Fallback>
      </mc:AlternateContent>
      <p:pic>
        <p:nvPicPr>
          <p:cNvPr id="8" name="Picture 7">
            <a:extLst>
              <a:ext uri="{FF2B5EF4-FFF2-40B4-BE49-F238E27FC236}">
                <a16:creationId xmlns:a16="http://schemas.microsoft.com/office/drawing/2014/main" id="{3D270F11-25A3-DDDC-3727-D4E2F5BAC12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29024" y="3429000"/>
            <a:ext cx="2936949" cy="2288712"/>
          </a:xfrm>
          <a:prstGeom prst="rect">
            <a:avLst/>
          </a:prstGeom>
          <a:noFill/>
          <a:ln>
            <a:noFill/>
          </a:ln>
        </p:spPr>
      </p:pic>
    </p:spTree>
    <p:extLst>
      <p:ext uri="{BB962C8B-B14F-4D97-AF65-F5344CB8AC3E}">
        <p14:creationId xmlns:p14="http://schemas.microsoft.com/office/powerpoint/2010/main" val="4150178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wipe(up)">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wipe(up)">
                                      <p:cBhvr>
                                        <p:cTn id="3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854</TotalTime>
  <Words>1884</Words>
  <Application>Microsoft Office PowerPoint</Application>
  <PresentationFormat>Widescreen</PresentationFormat>
  <Paragraphs>181</Paragraphs>
  <Slides>24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Yu Gothic</vt:lpstr>
      <vt:lpstr>Aarial</vt:lpstr>
      <vt:lpstr>Arial</vt:lpstr>
      <vt:lpstr>Calibri</vt:lpstr>
      <vt:lpstr>Calibri Light</vt:lpstr>
      <vt:lpstr>Cambria Math</vt:lpstr>
      <vt:lpstr>Georgia Pro Cond Black</vt:lpstr>
      <vt:lpstr>Segoe UI 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KCOM</cp:lastModifiedBy>
  <cp:revision>155</cp:revision>
  <cp:lastPrinted>2023-04-28T05:43:14Z</cp:lastPrinted>
  <dcterms:created xsi:type="dcterms:W3CDTF">2023-03-24T14:43:27Z</dcterms:created>
  <dcterms:modified xsi:type="dcterms:W3CDTF">2023-07-16T21:08:32Z</dcterms:modified>
</cp:coreProperties>
</file>