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9" r:id="rId5"/>
    <p:sldId id="270" r:id="rId6"/>
    <p:sldId id="271" r:id="rId7"/>
    <p:sldId id="268" r:id="rId8"/>
    <p:sldId id="272" r:id="rId9"/>
    <p:sldId id="273" r:id="rId10"/>
    <p:sldId id="275" r:id="rId11"/>
    <p:sldId id="274" r:id="rId12"/>
    <p:sldId id="276" r:id="rId13"/>
    <p:sldId id="277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tm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8.tm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8.tm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8" y="796753"/>
                <a:ext cx="11791455" cy="115131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hộp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𝐴𝐵𝐶𝐷</m:t>
                    </m:r>
                    <m:r>
                      <a:rPr lang="en-US" sz="2600"/>
                      <m:t>⋅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𝐴𝐶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𝐵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600"/>
                      <m:t>//</m:t>
                    </m:r>
                    <m:d>
                      <m:dPr>
                        <m:ctrlPr>
                          <a:rPr lang="en-US" sz="2600" i="1"/>
                        </m:ctrlPr>
                      </m:dPr>
                      <m:e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𝐴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r>
                          <a:rPr lang="en-US" sz="2600" i="1"/>
                          <m:t>𝐷</m:t>
                        </m:r>
                      </m:e>
                    </m:d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8" y="796753"/>
                <a:ext cx="11791455" cy="1151317"/>
              </a:xfrm>
              <a:prstGeom prst="rect">
                <a:avLst/>
              </a:prstGeom>
              <a:blipFill>
                <a:blip r:embed="rId2"/>
                <a:stretch>
                  <a:fillRect l="-878" t="-3665" b="-628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4437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8" y="2080591"/>
                <a:ext cx="11810506" cy="4545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/>
                  <a:t>a)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//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C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=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C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𝐴𝐷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endParaRPr lang="en-US" sz="2800" dirty="0"/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AB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//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DC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//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𝐴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𝐶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  <m:r>
                          <a:rPr lang="en-US" sz="2800" i="1"/>
                          <m:t>𝐷</m:t>
                        </m:r>
                      </m:e>
                    </m:d>
                    <m:r>
                      <a:rPr lang="en-US" sz="2800"/>
                      <m:t>(1)</m:t>
                    </m:r>
                  </m:oMath>
                </a14:m>
                <a:endParaRPr lang="en-US" sz="2800" dirty="0"/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𝐴𝐶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𝐶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𝐴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AC</m:t>
                    </m:r>
                    <m:r>
                      <a:rPr lang="en-US" sz="2800"/>
                      <m:t>//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A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C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AC</m:t>
                    </m:r>
                    <m:r>
                      <a:rPr lang="en-US" sz="2800"/>
                      <m:t>//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/>
                              <m:t>A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/>
                              <m:t>C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2800"/>
                          <m:t>D</m:t>
                        </m:r>
                      </m:e>
                    </m:d>
                    <m:r>
                      <a:rPr lang="en-US" sz="2800"/>
                      <m:t>(2)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r>
                      <a:rPr lang="en-US" sz="2800" i="1"/>
                      <m:t>𝐴𝐶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𝐴𝐶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𝐵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800"/>
                      <m:t>(3)</m:t>
                    </m:r>
                  </m:oMath>
                </a14:m>
                <a:endParaRPr lang="en-US" sz="2800" dirty="0"/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/>
                      <m:t>(1)(2)(3)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𝐴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𝐵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800"/>
                      <m:t>//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𝐴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𝐶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  <m:r>
                          <a:rPr lang="en-US" sz="2800" i="1"/>
                          <m:t>𝐷</m:t>
                        </m:r>
                      </m:e>
                    </m:d>
                  </m:oMath>
                </a14:m>
                <a:br>
                  <a:rPr lang="en-US" sz="2800" dirty="0"/>
                </a:b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8" y="2080591"/>
                <a:ext cx="11810506" cy="4545497"/>
              </a:xfrm>
              <a:prstGeom prst="rect">
                <a:avLst/>
              </a:prstGeom>
              <a:blipFill>
                <a:blip r:embed="rId6"/>
                <a:stretch>
                  <a:fillRect l="-877" t="-173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3B6511C5-8029-46B5-9459-CE0664A48E66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786" y="2080591"/>
            <a:ext cx="2193884" cy="168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2"/>
                <a:ext cx="11675166" cy="216598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lăng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trụ</a:t>
                </a:r>
                <a:r>
                  <a:rPr lang="en-US" sz="2600" dirty="0"/>
                  <a:t> tam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𝐴𝐵𝐶</m:t>
                    </m:r>
                    <m:r>
                      <a:rPr lang="en-US" sz="2600"/>
                      <m:t>⋅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𝐸</m:t>
                    </m:r>
                    <m:r>
                      <a:rPr lang="en-US" sz="2600"/>
                      <m:t>,</m:t>
                    </m:r>
                    <m:r>
                      <a:rPr lang="en-US" sz="2600" i="1"/>
                      <m:t>𝐹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cạnh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𝐴𝐶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𝐸𝐹</m:t>
                    </m:r>
                    <m:r>
                      <a:rPr lang="en-US" sz="2600"/>
                      <m:t>//</m:t>
                    </m:r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𝐵𝐶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𝐵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𝐼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đường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𝐶𝐹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𝐴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r>
                          <a:rPr lang="en-US" sz="2600" i="1"/>
                          <m:t>𝐵</m:t>
                        </m:r>
                      </m:e>
                    </m:d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𝐼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đoạn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𝐶𝐹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2"/>
                <a:ext cx="11675166" cy="2165985"/>
              </a:xfrm>
              <a:prstGeom prst="rect">
                <a:avLst/>
              </a:prstGeom>
              <a:blipFill>
                <a:blip r:embed="rId2"/>
                <a:stretch>
                  <a:fillRect l="-887" t="-560" b="-896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8953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87" y="3140813"/>
                <a:ext cx="11675166" cy="348527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a)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H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𝐵𝐶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800"/>
                      <m:t>△</m:t>
                    </m:r>
                    <m:r>
                      <m:rPr>
                        <m:sty m:val="p"/>
                      </m:rPr>
                      <a:rPr lang="en-US" sz="2800"/>
                      <m:t>ABC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E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AC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H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BC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a:rPr lang="en-US" sz="2800" i="1"/>
                      <m:t>𝐸𝐻</m:t>
                    </m:r>
                    <m:r>
                      <a:rPr lang="en-US" sz="2800"/>
                      <m:t>//</m:t>
                    </m:r>
                    <m:r>
                      <a:rPr lang="en-US" sz="2800" i="1"/>
                      <m:t>𝐴𝐵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AB</m:t>
                    </m:r>
                    <m:r>
                      <a:rPr lang="en-US" sz="2800"/>
                      <m:t>//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A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endParaRPr lang="en-US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EH</m:t>
                    </m:r>
                    <m:r>
                      <a:rPr lang="en-US" sz="2800"/>
                      <m:t>//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A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EH</m:t>
                    </m:r>
                    <m:r>
                      <a:rPr lang="en-US" sz="2800"/>
                      <m:t>//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en-US" sz="2800"/>
                      <m:t>F</m:t>
                    </m:r>
                  </m:oMath>
                </a14:m>
                <a:r>
                  <a:rPr lang="en-US" sz="2800" dirty="0"/>
                  <a:t> (1)</a:t>
                </a: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br>
                  <a:rPr lang="en-US" sz="2800" dirty="0"/>
                </a:br>
                <a:br>
                  <a:rPr lang="en-US" sz="2400" dirty="0"/>
                </a:b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87" y="3140813"/>
                <a:ext cx="11675166" cy="3485274"/>
              </a:xfrm>
              <a:prstGeom prst="rect">
                <a:avLst/>
              </a:prstGeom>
              <a:blipFill>
                <a:blip r:embed="rId6"/>
                <a:stretch>
                  <a:fillRect l="-887" t="-226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0502C8F4-4E00-4DA1-BA2A-B26286669C2B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9638" y="2963589"/>
            <a:ext cx="2735649" cy="348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68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2"/>
                <a:ext cx="11675166" cy="216598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lăng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trụ</a:t>
                </a:r>
                <a:r>
                  <a:rPr lang="en-US" sz="2600" dirty="0"/>
                  <a:t> tam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𝐴𝐵𝐶</m:t>
                    </m:r>
                    <m:r>
                      <a:rPr lang="en-US" sz="2600"/>
                      <m:t>⋅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𝐸</m:t>
                    </m:r>
                    <m:r>
                      <a:rPr lang="en-US" sz="2600"/>
                      <m:t>,</m:t>
                    </m:r>
                    <m:r>
                      <a:rPr lang="en-US" sz="2600" i="1"/>
                      <m:t>𝐹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cạnh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𝐴𝐶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𝐸𝐹</m:t>
                    </m:r>
                    <m:r>
                      <a:rPr lang="en-US" sz="2600"/>
                      <m:t>//</m:t>
                    </m:r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𝐵𝐶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𝐵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𝐼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đường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𝐶𝐹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𝐴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r>
                          <a:rPr lang="en-US" sz="2600" i="1"/>
                          <m:t>𝐵</m:t>
                        </m:r>
                      </m:e>
                    </m:d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𝐼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đoạn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𝐶𝐹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2"/>
                <a:ext cx="11675166" cy="2165985"/>
              </a:xfrm>
              <a:prstGeom prst="rect">
                <a:avLst/>
              </a:prstGeom>
              <a:blipFill>
                <a:blip r:embed="rId2"/>
                <a:stretch>
                  <a:fillRect l="-887" t="-560" b="-896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88206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87" y="3140813"/>
                <a:ext cx="11675166" cy="348527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/>
                      <m:t>𝐸𝐻</m:t>
                    </m:r>
                    <m:r>
                      <a:rPr lang="en-US" sz="2800"/>
                      <m:t>//</m:t>
                    </m:r>
                    <m:r>
                      <a:rPr lang="en-US" sz="2800" i="1"/>
                      <m:t>𝐴𝐵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𝐸𝐻</m:t>
                        </m:r>
                      </m:num>
                      <m:den>
                        <m:r>
                          <a:rPr lang="en-US" sz="2800" i="1"/>
                          <m:t>𝐴𝐵</m:t>
                        </m:r>
                      </m:den>
                    </m:f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𝐸𝐶</m:t>
                        </m:r>
                      </m:num>
                      <m:den>
                        <m:r>
                          <a:rPr lang="en-US" sz="2800" i="1"/>
                          <m:t>𝐴𝐶</m:t>
                        </m:r>
                      </m:den>
                    </m:f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1</m:t>
                        </m:r>
                      </m:num>
                      <m:den>
                        <m:r>
                          <a:rPr lang="en-US" sz="2800"/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</m:t>
                    </m:r>
                    <m:r>
                      <a:rPr lang="en-US" sz="2800"/>
                      <m:t>=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 i="1"/>
                      <m:t>𝐹</m:t>
                    </m:r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1</m:t>
                        </m:r>
                      </m:num>
                      <m:den>
                        <m:r>
                          <a:rPr lang="en-US" sz="2800"/>
                          <m:t>2</m:t>
                        </m:r>
                      </m:den>
                    </m:f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Nên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/>
                      <m:t>𝐸𝐻</m:t>
                    </m:r>
                    <m:r>
                      <a:rPr lang="en-US" sz="2800"/>
                      <m:t>=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 i="1"/>
                      <m:t>𝐹</m:t>
                    </m:r>
                    <m:r>
                      <a:rPr lang="en-US" sz="2800"/>
                      <m:t>(2)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(1)(2)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ra: EHB'F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. 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EF</m:t>
                    </m:r>
                    <m:r>
                      <a:rPr lang="en-US" sz="2800"/>
                      <m:t>//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 i="1"/>
                      <m:t>𝐻</m:t>
                    </m:r>
                  </m:oMath>
                </a14:m>
                <a:endParaRPr lang="en-US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 i="1"/>
                      <m:t>𝐻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𝐵𝐶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𝐶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𝐵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br>
                  <a:rPr lang="en-US" sz="2800" dirty="0"/>
                </a:br>
                <a:br>
                  <a:rPr lang="en-US" sz="2400" dirty="0"/>
                </a:b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87" y="3140813"/>
                <a:ext cx="11675166" cy="3485274"/>
              </a:xfrm>
              <a:prstGeom prst="rect">
                <a:avLst/>
              </a:prstGeom>
              <a:blipFill>
                <a:blip r:embed="rId6"/>
                <a:stretch>
                  <a:fillRect l="-887" t="-2265" b="-209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9547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2"/>
                <a:ext cx="11675166" cy="216598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lăng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trụ</a:t>
                </a:r>
                <a:r>
                  <a:rPr lang="en-US" sz="2600" dirty="0"/>
                  <a:t> tam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𝐴𝐵𝐶</m:t>
                    </m:r>
                    <m:r>
                      <a:rPr lang="en-US" sz="2600"/>
                      <m:t>⋅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𝐸</m:t>
                    </m:r>
                    <m:r>
                      <a:rPr lang="en-US" sz="2600"/>
                      <m:t>,</m:t>
                    </m:r>
                    <m:r>
                      <a:rPr lang="en-US" sz="2600" i="1"/>
                      <m:t>𝐹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cạnh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𝐴𝐶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𝐸𝐹</m:t>
                    </m:r>
                    <m:r>
                      <a:rPr lang="en-US" sz="2600"/>
                      <m:t>//</m:t>
                    </m:r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𝐵𝐶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𝐵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𝐼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đường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𝐶𝐹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𝐴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r>
                          <a:rPr lang="en-US" sz="2600" i="1"/>
                          <m:t>𝐵</m:t>
                        </m:r>
                      </m:e>
                    </m:d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𝐼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đoạn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𝐶𝐹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2"/>
                <a:ext cx="11675166" cy="2165985"/>
              </a:xfrm>
              <a:prstGeom prst="rect">
                <a:avLst/>
              </a:prstGeom>
              <a:blipFill>
                <a:blip r:embed="rId2"/>
                <a:stretch>
                  <a:fillRect l="-887" t="-560" b="-896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88206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87" y="3140813"/>
                <a:ext cx="11675166" cy="348527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EF//(BCC'B’)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b)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K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Dễ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dàng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được</a:t>
                </a:r>
                <a:r>
                  <a:rPr lang="en-US" sz="2800" dirty="0"/>
                  <a:t> FKBB'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FK//B’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//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CC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endParaRPr lang="en-US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FK//CC'(1)</a:t>
                </a: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br>
                  <a:rPr lang="en-US" sz="2800" dirty="0"/>
                </a:br>
                <a:br>
                  <a:rPr lang="en-US" sz="2400" dirty="0"/>
                </a:b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87" y="3140813"/>
                <a:ext cx="11675166" cy="3485274"/>
              </a:xfrm>
              <a:prstGeom prst="rect">
                <a:avLst/>
              </a:prstGeom>
              <a:blipFill>
                <a:blip r:embed="rId6"/>
                <a:stretch>
                  <a:fillRect l="-887" t="-2265" b="-104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1629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2"/>
                <a:ext cx="11675166" cy="216598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lăng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trụ</a:t>
                </a:r>
                <a:r>
                  <a:rPr lang="en-US" sz="2600" dirty="0"/>
                  <a:t> tam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𝐴𝐵𝐶</m:t>
                    </m:r>
                    <m:r>
                      <a:rPr lang="en-US" sz="2600"/>
                      <m:t>⋅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𝐸</m:t>
                    </m:r>
                    <m:r>
                      <a:rPr lang="en-US" sz="2600"/>
                      <m:t>,</m:t>
                    </m:r>
                    <m:r>
                      <a:rPr lang="en-US" sz="2600" i="1"/>
                      <m:t>𝐹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cạnh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𝐴𝐶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𝐸𝐹</m:t>
                    </m:r>
                    <m:r>
                      <a:rPr lang="en-US" sz="2600"/>
                      <m:t>//</m:t>
                    </m:r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𝐵𝐶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𝐵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𝐼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đường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𝐶𝐹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𝐴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r>
                          <a:rPr lang="en-US" sz="2600" i="1"/>
                          <m:t>𝐵</m:t>
                        </m:r>
                      </m:e>
                    </m:d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𝐼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đoạn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𝐶𝐹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2"/>
                <a:ext cx="11675166" cy="2165985"/>
              </a:xfrm>
              <a:prstGeom prst="rect">
                <a:avLst/>
              </a:prstGeom>
              <a:blipFill>
                <a:blip r:embed="rId2"/>
                <a:stretch>
                  <a:fillRect l="-887" t="-560" b="-896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88206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87" y="3140813"/>
                <a:ext cx="11675166" cy="348527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dirty="0"/>
                  <a:t>Ta </a:t>
                </a:r>
                <a:r>
                  <a:rPr lang="en-US" dirty="0" err="1"/>
                  <a:t>có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/>
                      <m:t>𝐹𝐾</m:t>
                    </m:r>
                    <m:r>
                      <a:rPr lang="en-US"/>
                      <m:t>=</m:t>
                    </m:r>
                    <m:r>
                      <a:rPr lang="en-US" i="1"/>
                      <m:t>𝐵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𝐵</m:t>
                        </m:r>
                      </m:e>
                      <m:sup>
                        <m:r>
                          <a:rPr lang="en-US" i="1"/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mà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/>
                          <m:t>BB</m:t>
                        </m:r>
                      </m:e>
                      <m:sup>
                        <m:r>
                          <a:rPr lang="en-US" i="1"/>
                          <m:t>′</m:t>
                        </m:r>
                      </m:sup>
                    </m:sSup>
                    <m:r>
                      <a:rPr lang="en-US"/>
                      <m:t>=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/>
                          <m:t>CC</m:t>
                        </m:r>
                      </m:e>
                      <m:sup>
                        <m:r>
                          <a:rPr lang="en-US" i="1"/>
                          <m:t>′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Do </a:t>
                </a:r>
                <a:r>
                  <a:rPr lang="en-US" dirty="0" err="1"/>
                  <a:t>đó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FK</m:t>
                    </m:r>
                    <m:r>
                      <a:rPr lang="en-US"/>
                      <m:t>=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/>
                          <m:t>CC</m:t>
                        </m:r>
                      </m:e>
                      <m:sup>
                        <m:r>
                          <a:rPr lang="en-US" i="1"/>
                          <m:t>′</m:t>
                        </m:r>
                      </m:sup>
                    </m:sSup>
                    <m:d>
                      <m:dPr>
                        <m:ctrlPr>
                          <a:rPr lang="en-US" i="1"/>
                        </m:ctrlPr>
                      </m:dPr>
                      <m:e>
                        <m:r>
                          <a:rPr lang="en-US"/>
                          <m:t>2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(1)(2) </a:t>
                </a:r>
                <a:r>
                  <a:rPr lang="en-US" dirty="0" err="1"/>
                  <a:t>suy</a:t>
                </a:r>
                <a:r>
                  <a:rPr lang="en-US" dirty="0"/>
                  <a:t> ra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FKCC</m:t>
                    </m:r>
                  </m:oMath>
                </a14:m>
                <a:r>
                  <a:rPr lang="en-US" dirty="0"/>
                  <a:t> '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dirty="0" err="1"/>
                  <a:t>hình</a:t>
                </a:r>
                <a:r>
                  <a:rPr lang="en-US" dirty="0"/>
                  <a:t> </a:t>
                </a:r>
                <a:r>
                  <a:rPr lang="en-US" dirty="0" err="1"/>
                  <a:t>bình</a:t>
                </a:r>
                <a:r>
                  <a:rPr lang="en-US" dirty="0"/>
                  <a:t> </a:t>
                </a:r>
                <a:r>
                  <a:rPr lang="en-US" dirty="0" err="1"/>
                  <a:t>hành</a:t>
                </a:r>
                <a:endParaRPr lang="en-US" dirty="0"/>
              </a:p>
              <a:p>
                <a:r>
                  <a:rPr lang="en-US" dirty="0" err="1"/>
                  <a:t>Mà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chéo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hình</a:t>
                </a:r>
                <a:r>
                  <a:rPr lang="en-US" dirty="0"/>
                  <a:t> </a:t>
                </a:r>
                <a:r>
                  <a:rPr lang="en-US" dirty="0" err="1"/>
                  <a:t>bình</a:t>
                </a:r>
                <a:r>
                  <a:rPr lang="en-US" dirty="0"/>
                  <a:t> </a:t>
                </a:r>
                <a:r>
                  <a:rPr lang="en-US" dirty="0" err="1"/>
                  <a:t>hành</a:t>
                </a:r>
                <a:r>
                  <a:rPr lang="en-US" dirty="0"/>
                  <a:t> </a:t>
                </a:r>
                <a:r>
                  <a:rPr lang="en-US" dirty="0" err="1"/>
                  <a:t>cắt</a:t>
                </a:r>
                <a:r>
                  <a:rPr lang="en-US" dirty="0"/>
                  <a:t> </a:t>
                </a:r>
                <a:r>
                  <a:rPr lang="en-US" dirty="0" err="1"/>
                  <a:t>nhau</a:t>
                </a:r>
                <a:r>
                  <a:rPr lang="en-US" dirty="0"/>
                  <a:t> </a:t>
                </a:r>
                <a:r>
                  <a:rPr lang="en-US" dirty="0" err="1"/>
                  <a:t>tại</a:t>
                </a:r>
                <a:r>
                  <a:rPr lang="en-US" dirty="0"/>
                  <a:t> </a:t>
                </a:r>
                <a:r>
                  <a:rPr lang="en-US" dirty="0" err="1"/>
                  <a:t>trung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mỗi</a:t>
                </a:r>
                <a:r>
                  <a:rPr lang="en-US" dirty="0"/>
                  <a:t>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𝐶</m:t>
                        </m:r>
                      </m:e>
                      <m:sup>
                        <m:r>
                          <a:rPr lang="en-US" i="1"/>
                          <m:t>′</m:t>
                        </m:r>
                      </m:sup>
                    </m:sSup>
                    <m:r>
                      <a:rPr lang="en-US" i="1"/>
                      <m:t>𝐾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cắt</a:t>
                </a:r>
                <a:r>
                  <a:rPr lang="en-US" dirty="0"/>
                  <a:t> </a:t>
                </a: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br>
                  <a:rPr lang="en-US" sz="2800" dirty="0"/>
                </a:br>
                <a:br>
                  <a:rPr lang="en-US" sz="2400" dirty="0"/>
                </a:b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87" y="3140813"/>
                <a:ext cx="11675166" cy="3485274"/>
              </a:xfrm>
              <a:prstGeom prst="rect">
                <a:avLst/>
              </a:prstGeom>
              <a:blipFill>
                <a:blip r:embed="rId6"/>
                <a:stretch>
                  <a:fillRect l="-1148" t="-2265" b="-348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3945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2"/>
                <a:ext cx="11675166" cy="216598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lăng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trụ</a:t>
                </a:r>
                <a:r>
                  <a:rPr lang="en-US" sz="2600" dirty="0"/>
                  <a:t> tam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𝐴𝐵𝐶</m:t>
                    </m:r>
                    <m:r>
                      <a:rPr lang="en-US" sz="2600"/>
                      <m:t>⋅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𝐸</m:t>
                    </m:r>
                    <m:r>
                      <a:rPr lang="en-US" sz="2600"/>
                      <m:t>,</m:t>
                    </m:r>
                    <m:r>
                      <a:rPr lang="en-US" sz="2600" i="1"/>
                      <m:t>𝐹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cạnh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𝐴𝐶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𝐸𝐹</m:t>
                    </m:r>
                    <m:r>
                      <a:rPr lang="en-US" sz="2600"/>
                      <m:t>//</m:t>
                    </m:r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𝐵𝐶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𝐵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𝐼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đường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𝐶𝐹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𝐴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r>
                          <a:rPr lang="en-US" sz="2600" i="1"/>
                          <m:t>𝐵</m:t>
                        </m:r>
                      </m:e>
                    </m:d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𝐼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đoạn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𝐶𝐹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2"/>
                <a:ext cx="11675166" cy="2165985"/>
              </a:xfrm>
              <a:prstGeom prst="rect">
                <a:avLst/>
              </a:prstGeom>
              <a:blipFill>
                <a:blip r:embed="rId2"/>
                <a:stretch>
                  <a:fillRect l="-887" t="-560" b="-896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88206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87" y="3140813"/>
                <a:ext cx="11675166" cy="348527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/>
                      <m:t>𝐶𝐹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tại</a:t>
                </a:r>
                <a:r>
                  <a:rPr lang="en-US" dirty="0"/>
                  <a:t> </a:t>
                </a:r>
                <a:r>
                  <a:rPr lang="en-US" dirty="0" err="1"/>
                  <a:t>trung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:r>
                  <a:rPr lang="en-US" dirty="0" err="1"/>
                  <a:t>mà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𝐶</m:t>
                        </m:r>
                      </m:e>
                      <m:sup>
                        <m:r>
                          <a:rPr lang="en-US" i="1"/>
                          <m:t>′</m:t>
                        </m:r>
                      </m:sup>
                    </m:sSup>
                    <m:r>
                      <a:rPr lang="en-US" i="1"/>
                      <m:t>𝐾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thuộc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/>
                        </m:ctrlPr>
                      </m:dPr>
                      <m:e>
                        <m:r>
                          <a:rPr lang="en-US" i="1"/>
                          <m:t>𝐴</m:t>
                        </m:r>
                        <m:sSup>
                          <m:sSupPr>
                            <m:ctrlPr>
                              <a:rPr lang="en-US" i="1"/>
                            </m:ctrlPr>
                          </m:sSupPr>
                          <m:e>
                            <m:r>
                              <a:rPr lang="en-US" i="1"/>
                              <m:t>𝐶</m:t>
                            </m:r>
                          </m:e>
                          <m:sup>
                            <m:r>
                              <a:rPr lang="en-US" i="1"/>
                              <m:t>′</m:t>
                            </m:r>
                          </m:sup>
                        </m:sSup>
                        <m:r>
                          <a:rPr lang="en-US" i="1"/>
                          <m:t>𝐵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CF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cắt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/>
                        </m:ctrlPr>
                      </m:dPr>
                      <m:e>
                        <m:r>
                          <a:rPr lang="en-US" i="1"/>
                          <m:t>𝐴</m:t>
                        </m:r>
                        <m:sSup>
                          <m:sSupPr>
                            <m:ctrlPr>
                              <a:rPr lang="en-US" i="1"/>
                            </m:ctrlPr>
                          </m:sSupPr>
                          <m:e>
                            <m:r>
                              <a:rPr lang="en-US" i="1"/>
                              <m:t>𝐶</m:t>
                            </m:r>
                          </m:e>
                          <m:sup>
                            <m:r>
                              <a:rPr lang="en-US" i="1"/>
                              <m:t>′</m:t>
                            </m:r>
                          </m:sup>
                        </m:sSup>
                        <m:r>
                          <a:rPr lang="en-US" i="1"/>
                          <m:t>𝐵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tại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I</m:t>
                    </m:r>
                  </m:oMath>
                </a14:m>
                <a:r>
                  <a:rPr lang="en-US" dirty="0"/>
                  <a:t> (</a:t>
                </a:r>
                <a:r>
                  <a:rPr lang="en-US" dirty="0" err="1"/>
                  <a:t>đề</a:t>
                </a:r>
                <a:r>
                  <a:rPr lang="en-US" dirty="0"/>
                  <a:t> </a:t>
                </a:r>
                <a:r>
                  <a:rPr lang="en-US" dirty="0" err="1"/>
                  <a:t>bài</a:t>
                </a:r>
                <a:r>
                  <a:rPr lang="en-US" dirty="0"/>
                  <a:t>) Do </a:t>
                </a:r>
                <a:r>
                  <a:rPr lang="en-US" dirty="0" err="1"/>
                  <a:t>đó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I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dirty="0" err="1"/>
                  <a:t>trung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CF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br>
                  <a:rPr lang="en-US" sz="2800" dirty="0"/>
                </a:br>
                <a:br>
                  <a:rPr lang="en-US" sz="2400" dirty="0"/>
                </a:b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87" y="3140813"/>
                <a:ext cx="11675166" cy="3485274"/>
              </a:xfrm>
              <a:prstGeom prst="rect">
                <a:avLst/>
              </a:prstGeom>
              <a:blipFill>
                <a:blip r:embed="rId6"/>
                <a:stretch>
                  <a:fillRect t="-226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6474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3"/>
                <a:ext cx="11675166" cy="162176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hộp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𝐴𝐵𝐶𝐷</m:t>
                    </m:r>
                    <m:r>
                      <a:rPr lang="en-US" sz="2600"/>
                      <m:t>⋅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r>
                      <a:rPr lang="en-US" sz="2600"/>
                      <m:t>,</m:t>
                    </m:r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2</m:t>
                        </m:r>
                      </m:sub>
                    </m:sSub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𝐵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𝐴𝐶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𝐵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/>
                        </m:ctrlPr>
                      </m:dPr>
                      <m:e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𝐴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r>
                          <a:rPr lang="en-US" sz="2600" i="1"/>
                          <m:t>𝐷</m:t>
                        </m:r>
                      </m:e>
                    </m:d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r>
                      <a:rPr lang="en-US" sz="2600"/>
                      <m:t>,</m:t>
                    </m:r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2</m:t>
                        </m:r>
                      </m:sub>
                    </m:sSub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trọng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tâm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tam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𝐴𝐶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r>
                      <a:rPr lang="en-US" sz="2600" i="1"/>
                      <m:t>𝐷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3"/>
                <a:ext cx="11675166" cy="1621769"/>
              </a:xfrm>
              <a:prstGeom prst="rect">
                <a:avLst/>
              </a:prstGeom>
              <a:blipFill>
                <a:blip r:embed="rId2"/>
                <a:stretch>
                  <a:fillRect l="-887" t="-2612" b="-559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8" y="2531165"/>
                <a:ext cx="11675166" cy="409492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b)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𝑂</m:t>
                    </m:r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𝑂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𝐴𝐵𝐶𝐷</m:t>
                    </m:r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/>
                              <m:t>BDD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/>
                              <m:t>B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/>
                  <a:t>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en-US" sz="2800"/>
                      <m:t>O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BD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en-US" sz="2800"/>
                      <m:t>O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ACB</m:t>
                    </m:r>
                    <m:r>
                      <a:rPr lang="en-US" sz="2800"/>
                      <m:t>),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BD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ACB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1</m:t>
                        </m:r>
                      </m:sub>
                    </m:sSub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B'O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BD</m:t>
                    </m:r>
                  </m:oMath>
                </a14:m>
                <a:r>
                  <a:rPr lang="en-US" sz="2800" dirty="0"/>
                  <a:t> '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1</m:t>
                        </m:r>
                      </m:sub>
                    </m:sSub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Tương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tự</a:t>
                </a:r>
                <a:r>
                  <a:rPr lang="en-US" sz="2800" dirty="0"/>
                  <a:t>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DO</m:t>
                    </m:r>
                  </m:oMath>
                </a14:m>
                <a:r>
                  <a:rPr lang="en-US" sz="2800" dirty="0"/>
                  <a:t> '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BD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2</m:t>
                        </m:r>
                      </m:sub>
                    </m:sSub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Δ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800"/>
                      <m:t>OB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đồng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Δ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/>
                          <m:t> </m:t>
                        </m:r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D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(do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BD</m:t>
                    </m:r>
                    <m:r>
                      <a:rPr lang="en-US" sz="2800"/>
                      <m:t>//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D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)</a:t>
                </a:r>
                <a:br>
                  <a:rPr lang="en-US" sz="2800" dirty="0"/>
                </a:br>
                <a:br>
                  <a:rPr lang="en-US" sz="2800" dirty="0"/>
                </a:b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8" y="2531165"/>
                <a:ext cx="11675166" cy="4094923"/>
              </a:xfrm>
              <a:prstGeom prst="rect">
                <a:avLst/>
              </a:prstGeom>
              <a:blipFill>
                <a:blip r:embed="rId6"/>
                <a:stretch>
                  <a:fillRect l="-887" t="-192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130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3"/>
                <a:ext cx="11675166" cy="162176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hộp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𝐴𝐵𝐶𝐷</m:t>
                    </m:r>
                    <m:r>
                      <a:rPr lang="en-US" sz="2600"/>
                      <m:t>⋅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r>
                      <a:rPr lang="en-US" sz="2600"/>
                      <m:t>,</m:t>
                    </m:r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2</m:t>
                        </m:r>
                      </m:sub>
                    </m:sSub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𝐵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/>
                        </m:ctrlPr>
                      </m:dPr>
                      <m:e>
                        <m:r>
                          <a:rPr lang="en-US" sz="2600" i="1"/>
                          <m:t>𝐴𝐶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𝐵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/>
                        </m:ctrlPr>
                      </m:dPr>
                      <m:e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𝐴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𝐶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r>
                          <a:rPr lang="en-US" sz="2600" i="1"/>
                          <m:t>𝐷</m:t>
                        </m:r>
                      </m:e>
                    </m:d>
                  </m:oMath>
                </a14:m>
                <a:r>
                  <a:rPr lang="en-US" sz="2600" dirty="0"/>
                  <a:t>.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r>
                      <a:rPr lang="en-US" sz="2600"/>
                      <m:t>,</m:t>
                    </m:r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2</m:t>
                        </m:r>
                      </m:sub>
                    </m:sSub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trọng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tâm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tam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𝐴𝐶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r>
                      <a:rPr lang="en-US" sz="2600" i="1"/>
                      <m:t>𝐷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3"/>
                <a:ext cx="11675166" cy="1621769"/>
              </a:xfrm>
              <a:prstGeom prst="rect">
                <a:avLst/>
              </a:prstGeom>
              <a:blipFill>
                <a:blip r:embed="rId2"/>
                <a:stretch>
                  <a:fillRect l="-887" t="-2612" b="-559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8" y="2531165"/>
                <a:ext cx="11675166" cy="409492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Suy ra: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𝑂</m:t>
                        </m:r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𝑂𝐵</m:t>
                        </m:r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Nên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𝑂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𝑂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ACB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tự</a:t>
                </a:r>
                <a:r>
                  <a:rPr lang="en-US" sz="2800" dirty="0"/>
                  <a:t>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br>
                  <a:rPr lang="en-US" sz="2800" dirty="0"/>
                </a:b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8" y="2531165"/>
                <a:ext cx="11675166" cy="4094923"/>
              </a:xfrm>
              <a:prstGeom prst="rect">
                <a:avLst/>
              </a:prstGeom>
              <a:blipFill>
                <a:blip r:embed="rId6"/>
                <a:stretch>
                  <a:fillRect l="-887" t="-192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3015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3"/>
                <a:ext cx="11675166" cy="12175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hộp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𝐴𝐵𝐶𝐷</m:t>
                    </m:r>
                    <m:r>
                      <a:rPr lang="en-US" sz="2600"/>
                      <m:t>⋅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𝐴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𝐵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𝐵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1</m:t>
                        </m:r>
                      </m:sub>
                    </m:sSub>
                    <m:r>
                      <a:rPr lang="en-US" sz="2800"/>
                      <m:t>=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2</m:t>
                        </m:r>
                      </m:sub>
                    </m:sSub>
                    <m:r>
                      <a:rPr lang="en-US" sz="2800"/>
                      <m:t>=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2</m:t>
                        </m:r>
                      </m:sub>
                    </m:sSub>
                  </m:oMath>
                </a14:m>
                <a:r>
                  <a:rPr lang="en-US" sz="2800" dirty="0"/>
                  <a:t>.</a:t>
                </a: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3"/>
                <a:ext cx="11675166" cy="1217577"/>
              </a:xfrm>
              <a:prstGeom prst="rect">
                <a:avLst/>
              </a:prstGeom>
              <a:blipFill>
                <a:blip r:embed="rId2"/>
                <a:stretch>
                  <a:fillRect l="-1043" t="-3483" b="-298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2133600"/>
                <a:ext cx="11675166" cy="4452730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/>
                  <a:t>c) 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/>
                      <m:t>Δ</m:t>
                    </m:r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600"/>
                      <m:t>OB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đông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dạng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/>
                      <m:t>Δ</m:t>
                    </m:r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/>
                          <m:t> </m:t>
                        </m:r>
                        <m:r>
                          <m:rPr>
                            <m:sty m:val="p"/>
                          </m:rPr>
                          <a:rPr lang="en-US" sz="2600"/>
                          <m:t>B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600"/>
                          <m:t>D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Suy</a:t>
                </a:r>
                <a:r>
                  <a:rPr lang="en-US" sz="2600" dirty="0"/>
                  <a:t> ra: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sSub>
                          <m:sSubPr>
                            <m:ctrlPr>
                              <a:rPr lang="en-US" sz="2600" i="1"/>
                            </m:ctrlPr>
                          </m:sSubPr>
                          <m:e>
                            <m:r>
                              <a:rPr lang="en-US" sz="2600" i="1"/>
                              <m:t>𝐺</m:t>
                            </m:r>
                          </m:e>
                          <m:sub>
                            <m:r>
                              <a:rPr lang="en-US" sz="2600"/>
                              <m:t>1</m:t>
                            </m:r>
                          </m:sub>
                        </m:sSub>
                        <m:r>
                          <a:rPr lang="en-US" sz="2600" i="1"/>
                          <m:t>𝐵</m:t>
                        </m:r>
                      </m:num>
                      <m:den>
                        <m:sSub>
                          <m:sSubPr>
                            <m:ctrlPr>
                              <a:rPr lang="en-US" sz="2600" i="1"/>
                            </m:ctrlPr>
                          </m:sSubPr>
                          <m:e>
                            <m:r>
                              <a:rPr lang="en-US" sz="2600" i="1"/>
                              <m:t>𝐺</m:t>
                            </m:r>
                          </m:e>
                          <m:sub>
                            <m:r>
                              <a:rPr lang="en-US" sz="2600"/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𝐷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den>
                    </m:f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𝑂𝐵</m:t>
                        </m:r>
                      </m:num>
                      <m:den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𝐵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𝐷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den>
                    </m:f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/>
                          <m:t>1</m:t>
                        </m:r>
                      </m:num>
                      <m:den>
                        <m:r>
                          <a:rPr lang="en-US" sz="2600"/>
                          <m:t>2</m:t>
                        </m:r>
                      </m:den>
                    </m:f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Nên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r>
                      <a:rPr lang="en-US" sz="2600" i="1"/>
                      <m:t>𝐵</m:t>
                    </m:r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/>
                          <m:t>1</m:t>
                        </m:r>
                      </m:num>
                      <m:den>
                        <m:r>
                          <a:rPr lang="en-US" sz="2600"/>
                          <m:t>3</m:t>
                        </m:r>
                      </m:den>
                    </m:f>
                    <m:r>
                      <a:rPr lang="en-US" sz="2600" i="1"/>
                      <m:t>𝐵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r>
                      <a:rPr lang="en-US" sz="2600"/>
                      <m:t>(1)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Tương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tự</a:t>
                </a:r>
                <a:r>
                  <a:rPr lang="en-US" sz="2600" dirty="0"/>
                  <a:t> 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sSub>
                          <m:sSubPr>
                            <m:ctrlPr>
                              <a:rPr lang="en-US" sz="2600" i="1"/>
                            </m:ctrlPr>
                          </m:sSubPr>
                          <m:e>
                            <m:r>
                              <a:rPr lang="en-US" sz="2600" i="1"/>
                              <m:t>𝐺</m:t>
                            </m:r>
                          </m:e>
                          <m:sub>
                            <m:r>
                              <a:rPr lang="en-US" sz="2600"/>
                              <m:t>2</m:t>
                            </m:r>
                          </m:sub>
                        </m:sSub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𝐷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sz="2600" i="1"/>
                            </m:ctrlPr>
                          </m:sSubPr>
                          <m:e>
                            <m:r>
                              <a:rPr lang="en-US" sz="2600" i="1"/>
                              <m:t>𝐺</m:t>
                            </m:r>
                          </m:e>
                          <m:sub>
                            <m:r>
                              <a:rPr lang="en-US" sz="2600"/>
                              <m:t>2</m:t>
                            </m:r>
                          </m:sub>
                        </m:sSub>
                        <m:r>
                          <a:rPr lang="en-US" sz="2600" i="1"/>
                          <m:t>𝐵</m:t>
                        </m:r>
                      </m:den>
                    </m:f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𝑂</m:t>
                        </m:r>
                        <m:sSup>
                          <m:sSupPr>
                            <m:ctrlPr>
                              <a:rPr lang="en-US" sz="2600" i="1"/>
                            </m:ctrlPr>
                          </m:sSupPr>
                          <m:e>
                            <m:r>
                              <a:rPr lang="en-US" sz="2600" i="1"/>
                              <m:t>𝐷</m:t>
                            </m:r>
                          </m:e>
                          <m:sup>
                            <m:r>
                              <a:rPr lang="en-US" sz="2600" i="1"/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sz="2600" i="1"/>
                          <m:t>𝐷𝐵</m:t>
                        </m:r>
                      </m:den>
                    </m:f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/>
                          <m:t>1</m:t>
                        </m:r>
                      </m:num>
                      <m:den>
                        <m:r>
                          <a:rPr lang="en-US" sz="2600"/>
                          <m:t>2</m:t>
                        </m:r>
                      </m:den>
                    </m:f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Nên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/>
                          <m:t>1</m:t>
                        </m:r>
                      </m:num>
                      <m:den>
                        <m:r>
                          <a:rPr lang="en-US" sz="2600"/>
                          <m:t>3</m:t>
                        </m:r>
                      </m:den>
                    </m:f>
                    <m:r>
                      <a:rPr lang="en-US" sz="2600" i="1"/>
                      <m:t>𝐷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r>
                      <a:rPr lang="en-US" sz="2600"/>
                      <m:t>(2)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/>
                  <a:t>(1)(2) </a:t>
                </a:r>
                <a:r>
                  <a:rPr lang="en-US" sz="2600" dirty="0" err="1"/>
                  <a:t>suy</a:t>
                </a:r>
                <a:r>
                  <a:rPr lang="en-US" sz="2600" dirty="0"/>
                  <a:t> 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r>
                      <a:rPr lang="en-US" sz="2600" i="1"/>
                      <m:t>𝐵</m:t>
                    </m:r>
                    <m:r>
                      <a:rPr lang="en-US" sz="2600"/>
                      <m:t>=</m:t>
                    </m:r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2</m:t>
                        </m:r>
                      </m:sub>
                    </m:sSub>
                    <m:r>
                      <a:rPr lang="en-US" sz="2600"/>
                      <m:t>=</m:t>
                    </m:r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.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br>
                  <a:rPr lang="en-US" sz="2800" dirty="0"/>
                </a:b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2133600"/>
                <a:ext cx="11675166" cy="4452730"/>
              </a:xfrm>
              <a:prstGeom prst="rect">
                <a:avLst/>
              </a:prstGeom>
              <a:blipFill>
                <a:blip r:embed="rId6"/>
                <a:stretch>
                  <a:fillRect l="-782" t="-177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1992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3"/>
                <a:ext cx="11675166" cy="198004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hộp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𝐴𝐵𝐶𝐷</m:t>
                    </m:r>
                    <m:r>
                      <a:rPr lang="en-US" sz="2800"/>
                      <m:t>⋅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𝑀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𝑁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𝑄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𝐵𝐶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a:rPr lang="en-US" sz="2800" i="1"/>
                      <m:t>𝑁𝑄</m:t>
                    </m:r>
                    <m:r>
                      <a:rPr lang="en-US" sz="2800"/>
                      <m:t>//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𝑁𝑄</m:t>
                    </m:r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1</m:t>
                        </m:r>
                      </m:num>
                      <m:den>
                        <m:r>
                          <a:rPr lang="en-US" sz="2800"/>
                          <m:t>2</m:t>
                        </m:r>
                      </m:den>
                    </m:f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;</a:t>
                </a:r>
                <a:br>
                  <a:rPr lang="en-US" sz="2800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3"/>
                <a:ext cx="11675166" cy="1980042"/>
              </a:xfrm>
              <a:prstGeom prst="rect">
                <a:avLst/>
              </a:prstGeom>
              <a:blipFill>
                <a:blip r:embed="rId2"/>
                <a:stretch>
                  <a:fillRect l="-1043" b="-397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97482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87" y="2954870"/>
                <a:ext cx="11675166" cy="367121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N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AA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𝐴𝑁</m:t>
                        </m:r>
                      </m:num>
                      <m:den>
                        <m:r>
                          <a:rPr lang="en-US" sz="2800" i="1"/>
                          <m:t>𝐴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𝐴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den>
                    </m:f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1</m:t>
                        </m:r>
                      </m:num>
                      <m:den>
                        <m:r>
                          <a:rPr lang="en-US" sz="2800"/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Q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AD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𝐴𝑄</m:t>
                        </m:r>
                      </m:num>
                      <m:den>
                        <m:r>
                          <a:rPr lang="en-US" sz="2800" i="1"/>
                          <m:t>𝐴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𝐷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den>
                    </m:f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1</m:t>
                        </m:r>
                      </m:num>
                      <m:den>
                        <m:r>
                          <a:rPr lang="en-US" sz="2800"/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Theo </a:t>
                </a: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lí</a:t>
                </a:r>
                <a:r>
                  <a:rPr lang="en-US" sz="2800" dirty="0"/>
                  <a:t> Ta-</a:t>
                </a:r>
                <a:r>
                  <a:rPr lang="en-US" sz="2800" dirty="0" err="1"/>
                  <a:t>lét</a:t>
                </a:r>
                <a:r>
                  <a:rPr lang="en-US" sz="2800" dirty="0"/>
                  <a:t>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NQ//AD’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𝑁𝑄</m:t>
                        </m:r>
                      </m:num>
                      <m:den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𝐴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𝐷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den>
                    </m:f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𝐴𝑁</m:t>
                        </m:r>
                      </m:num>
                      <m:den>
                        <m:r>
                          <a:rPr lang="en-US" sz="2800" i="1"/>
                          <m:t>𝐴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𝐴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den>
                    </m:f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1</m:t>
                        </m:r>
                      </m:num>
                      <m:den>
                        <m:r>
                          <a:rPr lang="en-US" sz="2800"/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𝑁𝑄</m:t>
                    </m:r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1</m:t>
                        </m:r>
                      </m:num>
                      <m:den>
                        <m:r>
                          <a:rPr lang="en-US" sz="2800"/>
                          <m:t>2</m:t>
                        </m:r>
                      </m:den>
                    </m:f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∣</m:t>
                    </m:r>
                  </m:oMath>
                </a14:m>
                <a:endParaRPr lang="en-US" sz="2800" dirty="0"/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br>
                  <a:rPr lang="en-US" sz="2400" dirty="0"/>
                </a:b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87" y="2954870"/>
                <a:ext cx="11675166" cy="3671217"/>
              </a:xfrm>
              <a:prstGeom prst="rect">
                <a:avLst/>
              </a:prstGeom>
              <a:blipFill>
                <a:blip r:embed="rId6"/>
                <a:stretch>
                  <a:fillRect l="-887" t="-215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53A662C6-15BC-4747-8AFF-9C67273E5C64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090" y="3120478"/>
            <a:ext cx="4054710" cy="317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24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3"/>
                <a:ext cx="11675166" cy="198004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hộp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𝐴𝐵𝐶𝐷</m:t>
                    </m:r>
                    <m:r>
                      <a:rPr lang="en-US" sz="2800"/>
                      <m:t>⋅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𝑀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𝑁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𝑄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𝐵𝐶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Tứ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𝑀𝑁𝑄𝐶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;</a:t>
                </a:r>
                <a:br>
                  <a:rPr lang="en-US" dirty="0"/>
                </a:br>
                <a:br>
                  <a:rPr lang="en-US" sz="2800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3"/>
                <a:ext cx="11675166" cy="1980042"/>
              </a:xfrm>
              <a:prstGeom prst="rect">
                <a:avLst/>
              </a:prstGeom>
              <a:blipFill>
                <a:blip r:embed="rId2"/>
                <a:stretch>
                  <a:fillRect l="-104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97482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87" y="2954870"/>
                <a:ext cx="11675166" cy="367121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b)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/>
                      <m:t>𝑁𝑄</m:t>
                    </m:r>
                    <m:r>
                      <a:rPr lang="en-US" sz="2800"/>
                      <m:t>//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𝑁𝑄</m:t>
                    </m:r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</m:oMath>
                </a14:m>
                <a:r>
                  <a:rPr lang="en-US" sz="2800" dirty="0"/>
                  <a:t> hay </a:t>
                </a:r>
                <a14:m>
                  <m:oMath xmlns:m="http://schemas.openxmlformats.org/officeDocument/2006/math">
                    <m:r>
                      <a:rPr lang="en-US" sz="2800" i="1"/>
                      <m:t>𝑁𝑄</m:t>
                    </m:r>
                    <m:r>
                      <a:rPr lang="en-US" sz="2800"/>
                      <m:t>//</m:t>
                    </m:r>
                    <m:r>
                      <a:rPr lang="en-US" sz="2800" i="1"/>
                      <m:t>𝑀𝐶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/>
                      <m:t>𝑁𝑄</m:t>
                    </m:r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1</m:t>
                        </m:r>
                      </m:num>
                      <m:den>
                        <m:r>
                          <a:rPr lang="en-US" sz="2800"/>
                          <m:t>2</m:t>
                        </m:r>
                      </m:den>
                    </m:f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A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D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=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MC</m:t>
                    </m:r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1</m:t>
                        </m:r>
                      </m:num>
                      <m:den>
                        <m:r>
                          <a:rPr lang="en-US" sz="2800"/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800"/>
                      <m:t>BC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NQ</m:t>
                    </m:r>
                    <m:r>
                      <a:rPr lang="en-US" sz="2800"/>
                      <m:t>=</m:t>
                    </m:r>
                    <m:r>
                      <m:rPr>
                        <m:sty m:val="p"/>
                      </m:rPr>
                      <a:rPr lang="en-US" sz="2800"/>
                      <m:t>MC</m:t>
                    </m:r>
                  </m:oMath>
                </a14:m>
                <a:r>
                  <a:rPr lang="en-US" sz="2800" dirty="0"/>
                  <a:t> (2)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(1)(2)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a:rPr lang="en-US" sz="2800" i="1"/>
                      <m:t>𝑀𝑁𝑄𝐶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br>
                  <a:rPr lang="en-US" dirty="0"/>
                </a:br>
                <a:br>
                  <a:rPr lang="en-US" sz="2800" dirty="0"/>
                </a:br>
                <a:br>
                  <a:rPr lang="en-US" sz="2400" dirty="0"/>
                </a:b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87" y="2954870"/>
                <a:ext cx="11675166" cy="3671217"/>
              </a:xfrm>
              <a:prstGeom prst="rect">
                <a:avLst/>
              </a:prstGeom>
              <a:blipFill>
                <a:blip r:embed="rId6"/>
                <a:stretch>
                  <a:fillRect l="-887" t="-215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0306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3"/>
                <a:ext cx="11675166" cy="198004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hộp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𝐴𝐵𝐶𝐷</m:t>
                    </m:r>
                    <m:r>
                      <a:rPr lang="en-US" sz="2800"/>
                      <m:t>⋅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𝑀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𝑁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𝑄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𝐵𝐶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400" dirty="0"/>
                  <a:t>c) </a:t>
                </a:r>
                <a14:m>
                  <m:oMath xmlns:m="http://schemas.openxmlformats.org/officeDocument/2006/math">
                    <m:r>
                      <a:rPr lang="en-US" sz="2800" i="1"/>
                      <m:t>𝑀𝑁</m:t>
                    </m:r>
                    <m:r>
                      <a:rPr lang="en-US" sz="2800"/>
                      <m:t>//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𝐴𝐶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𝐷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/>
                  <a:t>;</a:t>
                </a:r>
                <a:br>
                  <a:rPr lang="en-US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3"/>
                <a:ext cx="11675166" cy="1980042"/>
              </a:xfrm>
              <a:prstGeom prst="rect">
                <a:avLst/>
              </a:prstGeom>
              <a:blipFill>
                <a:blip r:embed="rId2"/>
                <a:stretch>
                  <a:fillRect l="-104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97482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87" y="2954870"/>
                <a:ext cx="11675166" cy="367121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c)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MNCQ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MN</m:t>
                    </m:r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CQ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Mà</a:t>
                </a:r>
                <a:r>
                  <a:rPr lang="en-US" sz="2800" dirty="0"/>
                  <a:t> CQ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𝐴𝐶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𝐷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𝑀𝑁</m:t>
                    </m:r>
                    <m:r>
                      <a:rPr lang="en-US" sz="2800"/>
                      <m:t>//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𝐴𝐶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𝐷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br>
                  <a:rPr lang="en-US" sz="2800" dirty="0"/>
                </a:br>
                <a:br>
                  <a:rPr lang="en-US" sz="2400" dirty="0"/>
                </a:b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87" y="2954870"/>
                <a:ext cx="11675166" cy="3671217"/>
              </a:xfrm>
              <a:prstGeom prst="rect">
                <a:avLst/>
              </a:prstGeom>
              <a:blipFill>
                <a:blip r:embed="rId6"/>
                <a:stretch>
                  <a:fillRect l="-887" t="-215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8691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3"/>
                <a:ext cx="11675166" cy="198004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hộp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𝐴𝐵𝐶𝐷</m:t>
                    </m:r>
                    <m:r>
                      <a:rPr lang="en-US" sz="2800"/>
                      <m:t>⋅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𝑀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𝑁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𝑄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𝐵𝐶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𝑀𝑁𝑃</m:t>
                    </m:r>
                    <m:r>
                      <a:rPr lang="en-US" sz="2800"/>
                      <m:t>)//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𝐴𝐶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𝐷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3"/>
                <a:ext cx="11675166" cy="1980042"/>
              </a:xfrm>
              <a:prstGeom prst="rect">
                <a:avLst/>
              </a:prstGeom>
              <a:blipFill>
                <a:blip r:embed="rId2"/>
                <a:stretch>
                  <a:fillRect l="-104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97482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87" y="2954870"/>
                <a:ext cx="11675166" cy="367121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/>
                  <a:t>d)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/>
                      <m:t>O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𝐴𝐶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600"/>
                      <m:t>△</m:t>
                    </m:r>
                    <m:r>
                      <a:rPr lang="en-US" sz="2600" i="1"/>
                      <m:t>𝐴𝐶𝐵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r>
                      <a:rPr lang="en-US" sz="2600" i="1"/>
                      <m:t>𝑂</m:t>
                    </m:r>
                    <m:r>
                      <a:rPr lang="en-US" sz="2600"/>
                      <m:t>,</m:t>
                    </m:r>
                    <m:r>
                      <a:rPr lang="en-US" sz="2600" i="1"/>
                      <m:t>𝑀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𝐴𝐶</m:t>
                    </m:r>
                    <m:r>
                      <a:rPr lang="en-US" sz="2600"/>
                      <m:t>,</m:t>
                    </m:r>
                    <m:r>
                      <a:rPr lang="en-US" sz="2600" i="1"/>
                      <m:t>𝐵𝐶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Suy</a:t>
                </a:r>
                <a:r>
                  <a:rPr lang="en-US" sz="2600" dirty="0"/>
                  <a:t> ra: </a:t>
                </a:r>
                <a14:m>
                  <m:oMath xmlns:m="http://schemas.openxmlformats.org/officeDocument/2006/math">
                    <m:r>
                      <a:rPr lang="en-US" sz="2600" i="1"/>
                      <m:t>𝑂𝑀</m:t>
                    </m:r>
                    <m:r>
                      <a:rPr lang="en-US" sz="2600"/>
                      <m:t>//</m:t>
                    </m:r>
                    <m:r>
                      <a:rPr lang="en-US" sz="2600" i="1"/>
                      <m:t>𝐴𝐵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nên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𝑂𝑀</m:t>
                    </m:r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/>
                          <m:t>1</m:t>
                        </m:r>
                      </m:num>
                      <m:den>
                        <m:r>
                          <a:rPr lang="en-US" sz="2600"/>
                          <m:t>2</m:t>
                        </m:r>
                      </m:den>
                    </m:f>
                    <m:r>
                      <a:rPr lang="en-US" sz="2600" i="1"/>
                      <m:t>𝐴𝐵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Mà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𝐴𝐵</m:t>
                    </m:r>
                    <m:r>
                      <a:rPr lang="en-US" sz="2600"/>
                      <m:t>=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r>
                      <a:rPr lang="en-US" sz="2600"/>
                      <m:t>,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r>
                      <a:rPr lang="en-US" sz="2600" i="1"/>
                      <m:t>𝑃</m:t>
                    </m:r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/>
                          <m:t>1</m:t>
                        </m:r>
                      </m:num>
                      <m:den>
                        <m:r>
                          <a:rPr lang="en-US" sz="2600"/>
                          <m:t>2</m:t>
                        </m:r>
                      </m:den>
                    </m:f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r>
                      <a:rPr lang="en-US" sz="2600" i="1"/>
                      <m:t>𝐷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Suy</a:t>
                </a:r>
                <a:r>
                  <a:rPr lang="en-US" sz="26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/>
                      <m:t>OM</m:t>
                    </m:r>
                    <m:r>
                      <a:rPr lang="en-US" sz="2600"/>
                      <m:t>=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600"/>
                          <m:t>D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en-US" sz="2600"/>
                      <m:t>P</m:t>
                    </m:r>
                    <m:r>
                      <a:rPr lang="en-US" sz="2600"/>
                      <m:t>(1)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/>
                  <a:t>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r>
                      <a:rPr lang="en-US" sz="2600" i="1"/>
                      <m:t>𝑂𝑀</m:t>
                    </m:r>
                    <m:r>
                      <a:rPr lang="en-US" sz="2600"/>
                      <m:t>//</m:t>
                    </m:r>
                    <m:r>
                      <a:rPr lang="en-US" sz="2600" i="1"/>
                      <m:t>𝐴𝐵</m:t>
                    </m:r>
                    <m:r>
                      <a:rPr lang="en-US" sz="2600"/>
                      <m:t>,</m:t>
                    </m:r>
                    <m:r>
                      <a:rPr lang="en-US" sz="2600" i="1"/>
                      <m:t>𝐴𝐵</m:t>
                    </m:r>
                    <m:r>
                      <a:rPr lang="en-US" sz="2600"/>
                      <m:t>//</m:t>
                    </m:r>
                    <m:r>
                      <a:rPr lang="en-US" sz="2600" i="1"/>
                      <m:t>𝐶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nên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/>
                      <m:t>𝑂𝑀</m:t>
                    </m:r>
                    <m:r>
                      <a:rPr lang="en-US" sz="2600"/>
                      <m:t>//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𝐶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</m:oMath>
                </a14:m>
                <a:r>
                  <a:rPr lang="en-US" sz="2600" dirty="0"/>
                  <a:t> ' hay </a:t>
                </a:r>
                <a14:m>
                  <m:oMath xmlns:m="http://schemas.openxmlformats.org/officeDocument/2006/math">
                    <m:r>
                      <a:rPr lang="en-US" sz="2600" i="1"/>
                      <m:t>𝑂𝑀</m:t>
                    </m:r>
                    <m:r>
                      <a:rPr lang="en-US" sz="2600"/>
                      <m:t>//</m:t>
                    </m:r>
                    <m:sSup>
                      <m:sSupPr>
                        <m:ctrlPr>
                          <a:rPr lang="en-US" sz="2600" i="1"/>
                        </m:ctrlPr>
                      </m:sSupPr>
                      <m:e>
                        <m:r>
                          <a:rPr lang="en-US" sz="2600" i="1"/>
                          <m:t>𝐷</m:t>
                        </m:r>
                      </m:e>
                      <m:sup>
                        <m:r>
                          <a:rPr lang="en-US" sz="2600" i="1"/>
                          <m:t>′</m:t>
                        </m:r>
                      </m:sup>
                    </m:sSup>
                    <m:r>
                      <a:rPr lang="en-US" sz="2600" i="1"/>
                      <m:t>𝑃</m:t>
                    </m:r>
                    <m:r>
                      <a:rPr lang="en-US" sz="2600"/>
                      <m:t>(2)</m:t>
                    </m:r>
                  </m:oMath>
                </a14:m>
                <a:br>
                  <a:rPr lang="en-US" dirty="0"/>
                </a:b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br>
                  <a:rPr lang="en-US" sz="2800" dirty="0"/>
                </a:br>
                <a:br>
                  <a:rPr lang="en-US" sz="2400" dirty="0"/>
                </a:b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87" y="2954870"/>
                <a:ext cx="11675166" cy="3671217"/>
              </a:xfrm>
              <a:prstGeom prst="rect">
                <a:avLst/>
              </a:prstGeom>
              <a:blipFill>
                <a:blip r:embed="rId6"/>
                <a:stretch>
                  <a:fillRect l="-782" t="-2152" b="-99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8401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809" y="796753"/>
                <a:ext cx="11675166" cy="198004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dirty="0"/>
                  <a:t> 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hộp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𝐴𝐵𝐶𝐷</m:t>
                    </m:r>
                    <m:r>
                      <a:rPr lang="en-US" sz="2800"/>
                      <m:t>⋅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𝑀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𝑁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𝑄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𝐵𝐶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r>
                      <a:rPr lang="en-US" sz="2800" i="1"/>
                      <m:t>𝐴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𝑀𝑁𝑃</m:t>
                    </m:r>
                    <m:r>
                      <a:rPr lang="en-US" sz="2800"/>
                      <m:t>)//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𝐴𝐶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𝐷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br>
                  <a:rPr lang="en-US" dirty="0"/>
                </a:br>
                <a:endParaRPr lang="en-US" sz="26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796753"/>
                <a:ext cx="11675166" cy="1980042"/>
              </a:xfrm>
              <a:prstGeom prst="rect">
                <a:avLst/>
              </a:prstGeom>
              <a:blipFill>
                <a:blip r:embed="rId2"/>
                <a:stretch>
                  <a:fillRect l="-104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00" y="97482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687" y="2954870"/>
                <a:ext cx="11675166" cy="367121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dirty="0"/>
                  <a:t> </a:t>
                </a:r>
                <a:r>
                  <a:rPr lang="en-US" sz="2800" dirty="0"/>
                  <a:t>(1)(2)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 OMPD'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. 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MP</m:t>
                    </m:r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OD</m:t>
                    </m:r>
                  </m:oMath>
                </a14:m>
                <a:r>
                  <a:rPr lang="en-US" sz="2800" dirty="0"/>
                  <a:t> ‘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𝑂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𝐴𝐶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𝐷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MP // (ACD’)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MN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r>
                          <a:rPr lang="en-US" sz="2800" i="1"/>
                          <m:t>𝐴𝐶</m:t>
                        </m:r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a:rPr lang="en-US" sz="2800" i="1"/>
                              <m:t>𝐷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/>
                  <a:t> (</a:t>
                </a:r>
                <a:r>
                  <a:rPr lang="en-US" sz="2800" dirty="0" err="1"/>
                  <a:t>câu</a:t>
                </a:r>
                <a:r>
                  <a:rPr lang="en-US" sz="2800" dirty="0"/>
                  <a:t> c)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MNP</m:t>
                    </m:r>
                    <m:r>
                      <a:rPr lang="en-US" sz="2800"/>
                      <m:t>)//</m:t>
                    </m:r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p>
                          <m:sSupPr>
                            <m:ctrlPr>
                              <a:rPr lang="en-US" sz="2800" i="1"/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/>
                              <m:t>ACD</m:t>
                            </m:r>
                          </m:e>
                          <m:sup>
                            <m:r>
                              <a:rPr lang="en-US" sz="2800" i="1"/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/>
                  <a:t>.</a:t>
                </a: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br>
                  <a:rPr lang="en-US" sz="2800" dirty="0"/>
                </a:br>
                <a:br>
                  <a:rPr lang="en-US" sz="2400" dirty="0"/>
                </a:b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1C73DC-295D-4409-AC01-EE0B5CF8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87" y="2954870"/>
                <a:ext cx="11675166" cy="3671217"/>
              </a:xfrm>
              <a:prstGeom prst="rect">
                <a:avLst/>
              </a:prstGeom>
              <a:blipFill>
                <a:blip r:embed="rId6"/>
                <a:stretch>
                  <a:fillRect l="-1148" t="-215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2767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1785</Words>
  <Application>Microsoft Office PowerPoint</Application>
  <PresentationFormat>Widescreen</PresentationFormat>
  <Paragraphs>126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 Pro Cond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153</cp:revision>
  <cp:lastPrinted>2023-04-28T05:43:14Z</cp:lastPrinted>
  <dcterms:created xsi:type="dcterms:W3CDTF">2023-03-24T14:43:27Z</dcterms:created>
  <dcterms:modified xsi:type="dcterms:W3CDTF">2023-08-03T05:02:00Z</dcterms:modified>
</cp:coreProperties>
</file>