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5" r:id="rId3"/>
    <p:sldId id="274" r:id="rId4"/>
    <p:sldId id="277" r:id="rId5"/>
    <p:sldId id="278" r:id="rId6"/>
    <p:sldId id="276" r:id="rId7"/>
    <p:sldId id="280" r:id="rId8"/>
    <p:sldId id="281" r:id="rId9"/>
    <p:sldId id="279" r:id="rId10"/>
    <p:sldId id="283" r:id="rId11"/>
    <p:sldId id="28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uong Hung" initials="DH" lastIdx="1" clrIdx="0">
    <p:extLst>
      <p:ext uri="{19B8F6BF-5375-455C-9EA6-DF929625EA0E}">
        <p15:presenceInfo xmlns:p15="http://schemas.microsoft.com/office/powerpoint/2012/main" userId="159ce12b0739129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FF"/>
    <a:srgbClr val="FCFFEB"/>
    <a:srgbClr val="3333FF"/>
    <a:srgbClr val="CCECFF"/>
    <a:srgbClr val="DFFED2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892" autoAdjust="0"/>
    <p:restoredTop sz="94660"/>
  </p:normalViewPr>
  <p:slideViewPr>
    <p:cSldViewPr snapToGrid="0">
      <p:cViewPr>
        <p:scale>
          <a:sx n="60" d="100"/>
          <a:sy n="60" d="100"/>
        </p:scale>
        <p:origin x="174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1AB05-D0AD-4661-A563-ED0A973E87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4F8AAF-B3D6-43E0-8BE6-ACC045CA8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ED0CB0-ACD0-4F2D-999E-A38C11D61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35AAC0-AB66-45C6-8716-DDDEB5A1E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5496D-219E-4DC5-B6CB-0D09372B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B525EB-EDE9-454B-97E8-BA4EA8A5BD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D34CDC-813E-42F1-AF2B-E4C69DF07BA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655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C3267-A90C-45D6-BA22-0CF355786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A3D663-20CA-49F7-9088-6A48A3D5AB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FDDACA-6EE9-4082-908E-56F4087D9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34AFB-8600-422C-8FE6-3D694E843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994D0-9BDB-4F1F-A1AB-664075547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083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F261DE-9197-4D26-B4B9-FF0D391344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83B291-7E96-497B-BF77-354A929E57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0F37F-EFAB-474E-833C-F3A45D4CF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71406C-BE5D-4AF2-A987-F31D5F67F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F6D1E-FD61-44A6-9E7F-192733997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949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7DDAB8-4858-4218-A8DC-8FD3E20B70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A1FA8D-21B3-44D8-B273-98A7438BEA8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1129"/>
          <a:stretch>
            <a:fillRect/>
          </a:stretch>
        </p:blipFill>
        <p:spPr>
          <a:xfrm rot="5400000" flipV="1">
            <a:off x="-2751421" y="3330291"/>
            <a:ext cx="5697036" cy="720206"/>
          </a:xfrm>
          <a:custGeom>
            <a:avLst/>
            <a:gdLst>
              <a:gd name="connsiteX0" fmla="*/ 0 w 3316895"/>
              <a:gd name="connsiteY0" fmla="*/ 0 h 1710480"/>
              <a:gd name="connsiteX1" fmla="*/ 0 w 3316895"/>
              <a:gd name="connsiteY1" fmla="*/ 1710480 h 1710480"/>
              <a:gd name="connsiteX2" fmla="*/ 3316895 w 3316895"/>
              <a:gd name="connsiteY2" fmla="*/ 1710480 h 1710480"/>
              <a:gd name="connsiteX3" fmla="*/ 3316895 w 3316895"/>
              <a:gd name="connsiteY3" fmla="*/ 0 h 171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6895" h="1710480">
                <a:moveTo>
                  <a:pt x="0" y="0"/>
                </a:moveTo>
                <a:lnTo>
                  <a:pt x="0" y="1710480"/>
                </a:lnTo>
                <a:lnTo>
                  <a:pt x="3316895" y="1710480"/>
                </a:lnTo>
                <a:lnTo>
                  <a:pt x="3316895" y="0"/>
                </a:lnTo>
                <a:close/>
              </a:path>
            </a:pathLst>
          </a:cu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502BBA3-2BFD-43FF-B8A0-E55627E9FA9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635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375C5-0B2B-42C5-8A7D-B896CBF96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F36B3-5183-422A-AD77-A0BDC58CC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055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8B002-73E3-4A59-97CF-80D6E2B63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981138-737A-4841-991D-4A6DC18E60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5B2B0-16C2-4497-A60F-28ED6CA05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9DC5C9-9957-4FDF-BF89-2833D58B7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DB18C5-C816-4A36-B672-12859720B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512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B16FE-AFBF-4941-97DE-A1D2C9219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3DDBE-57EF-48AF-AD79-133927320C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D39D72-66A3-4407-8621-82423B2348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11A51D-CA18-4B33-8FE1-25BC167DB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BD2AA3-3E11-44B8-8421-726D3EB6A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63108C-8C3E-47F3-B675-38C54FF9A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805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834F3-A85C-45D5-8A6A-6F06AD2F9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C0BB03-7E04-4A15-9F04-3E57667AE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DC36E7-DB1F-4044-9DF4-57AC3C1584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02FB26-7839-4EF2-9099-450DDC9680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149131-45CB-4AAD-B16F-CF3E54DC60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32D7F6-EE1D-4AD4-9744-9AEDBDB01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0DB634-987D-4F59-8D47-1C4B935A1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18064A-455F-4C62-8123-2DDC2D165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830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C62BC-2C50-485B-97B0-378993786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AA93BF-A87D-4B1C-ABB9-A67F6BED4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FE16EC-2185-4091-8D15-DBCF6C3CA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CDF470-98F0-4603-A341-9C53C55A3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619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EEAA94-1BDC-42DD-B24B-C4FA5C707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3B2FC-2C28-419E-8F7B-005F39D58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8D0AE7-0247-4B68-B6B7-C9CA5C7A1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672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1FA3F-BF8D-4D4C-ADB2-5579AACD6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F2AFD-C213-4B15-9A0E-745342CE2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D9834B-3759-4C6C-AEED-6B13CA338F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64F9FD-D2C6-4CA2-8083-7E832774D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BC3B6B-A0E1-41D3-97AF-D8653D2C3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4B3D31-D4E1-4232-AA98-8EAE7789E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542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9DC08-0059-434E-A005-8567C32A5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759BE8-FACC-4FFF-8F02-32E6E6F704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6B837E-755E-4B80-9050-49344F333A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933D91-2280-4452-B770-9F1222173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19EA15-6A4F-45B2-AC34-7EB39A041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7541D7-3872-4DFC-AC84-07869D29A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067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accent4">
                <a:lumMod val="0"/>
                <a:lumOff val="100000"/>
              </a:schemeClr>
            </a:gs>
            <a:gs pos="100000">
              <a:srgbClr val="FCFFEB"/>
            </a:gs>
            <a:gs pos="0">
              <a:srgbClr val="FFFFFF"/>
            </a:gs>
            <a:gs pos="60000">
              <a:schemeClr val="bg1"/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2AE268-8DC3-45A7-AC9B-F0654C96B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223FA5-FF0A-4701-89C0-67D667D95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68BED3-A4CA-478B-8CB8-08D7BF863D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ECD91-F9DD-4E35-8C18-96CD1F729712}" type="datetimeFigureOut">
              <a:rPr lang="en-US" smtClean="0"/>
              <a:t>8/1/2023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BDB85B-639E-44C8-B825-D3A7C36C4F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EB2C0-62B7-4AE6-B9B9-AB1E080B8C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B91FBD-4AD4-42F2-918E-E98DC24A8C70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136525"/>
            <a:ext cx="1162049" cy="519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946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3.wdp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4.wdp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4.wdp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1296" y="804787"/>
                <a:ext cx="12090703" cy="1842879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6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700" dirty="0" err="1"/>
                  <a:t>Hằng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ngày</a:t>
                </a:r>
                <a:r>
                  <a:rPr lang="en-US" sz="2700" dirty="0"/>
                  <a:t>, </a:t>
                </a:r>
                <a:r>
                  <a:rPr lang="en-US" sz="2700" dirty="0" err="1"/>
                  <a:t>mực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nước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của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một</a:t>
                </a:r>
                <a:r>
                  <a:rPr lang="en-US" sz="2700" dirty="0"/>
                  <a:t> con </a:t>
                </a:r>
                <a:r>
                  <a:rPr lang="en-US" sz="2700" dirty="0" err="1"/>
                  <a:t>kênh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lên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xuống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theo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thủy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triều</a:t>
                </a:r>
                <a:r>
                  <a:rPr lang="en-US" sz="2700" dirty="0"/>
                  <a:t>. </a:t>
                </a:r>
                <a:r>
                  <a:rPr lang="en-US" sz="2700" dirty="0" err="1"/>
                  <a:t>Độ</a:t>
                </a:r>
                <a:r>
                  <a:rPr lang="en-US" sz="2700" dirty="0"/>
                  <a:t> </a:t>
                </a:r>
                <a:r>
                  <a:rPr lang="en-US" sz="2700" dirty="0" err="1"/>
                  <a:t>sâu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70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2700"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sz="27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của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mực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nước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trong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kênh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tính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theo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thời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gian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latin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en-US" sz="2700" dirty="0"/>
                  <a:t> (</a:t>
                </a:r>
                <a:r>
                  <a:rPr lang="en-US" sz="2700" dirty="0" err="1"/>
                  <a:t>giờ</a:t>
                </a:r>
                <a:r>
                  <a:rPr lang="en-US" sz="2700" dirty="0"/>
                  <a:t>) </a:t>
                </a:r>
                <a:r>
                  <a:rPr lang="en-US" sz="2700" dirty="0" err="1"/>
                  <a:t>trong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một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ngày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>
                        <a:latin typeface="Cambria Math" panose="02040503050406030204" pitchFamily="18" charset="0"/>
                      </a:rPr>
                      <m:t>(0≤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latin typeface="Cambria Math" panose="02040503050406030204" pitchFamily="18" charset="0"/>
                      </a:rPr>
                      <m:t>&lt;24)</m:t>
                    </m:r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cho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bởi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công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thức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700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sty m:val="p"/>
                      </m:rPr>
                      <a:rPr lang="en-US" sz="2700">
                        <a:latin typeface="Cambria Math" panose="02040503050406030204" pitchFamily="18" charset="0"/>
                      </a:rPr>
                      <m:t>cos</m:t>
                    </m:r>
                    <m:d>
                      <m:dPr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7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num>
                          <m:den>
                            <m:r>
                              <a:rPr lang="en-US" sz="2700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  <m:r>
                          <a:rPr lang="en-US" sz="270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US" sz="2700">
                        <a:latin typeface="Cambria Math" panose="02040503050406030204" pitchFamily="18" charset="0"/>
                      </a:rPr>
                      <m:t>+12</m:t>
                    </m:r>
                  </m:oMath>
                </a14:m>
                <a:r>
                  <a:rPr lang="en-US" sz="2700" dirty="0"/>
                  <a:t>. </a:t>
                </a:r>
                <a:r>
                  <a:rPr lang="en-US" sz="2700" dirty="0" err="1"/>
                  <a:t>Tìm</a:t>
                </a:r>
                <a:r>
                  <a:rPr lang="en-US" sz="2700" dirty="0"/>
                  <a:t> t </a:t>
                </a:r>
                <a:r>
                  <a:rPr lang="en-US" sz="2700" dirty="0" err="1"/>
                  <a:t>để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độ</a:t>
                </a:r>
                <a:r>
                  <a:rPr lang="en-US" sz="2700" dirty="0"/>
                  <a:t> </a:t>
                </a:r>
                <a:r>
                  <a:rPr lang="en-US" sz="2700" dirty="0" err="1"/>
                  <a:t>sâu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của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mực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nước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là</a:t>
                </a:r>
                <a:br>
                  <a:rPr lang="en-US" sz="2800" dirty="0"/>
                </a:br>
                <a:r>
                  <a:rPr lang="en-US" sz="2800" dirty="0"/>
                  <a:t>		a)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15 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r>
                  <a:rPr lang="en-US" sz="2800" dirty="0"/>
                  <a:t>		b)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9 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r>
                  <a:rPr lang="en-US" sz="2800" dirty="0"/>
                  <a:t>		c)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10,5 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endParaRPr lang="en-US" sz="2800" dirty="0"/>
              </a:p>
              <a:p>
                <a:pPr algn="just"/>
                <a:endParaRPr lang="en-US" sz="32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96" y="804787"/>
                <a:ext cx="12090703" cy="1842879"/>
              </a:xfrm>
              <a:prstGeom prst="rect">
                <a:avLst/>
              </a:prstGeom>
              <a:blipFill>
                <a:blip r:embed="rId2"/>
                <a:stretch>
                  <a:fillRect l="-504" t="-6579" b="-8882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1297" y="2647666"/>
                <a:ext cx="12090703" cy="4210334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3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>
                    <a:ea typeface="Calibri" panose="020F0502020204030204" pitchFamily="34" charset="0"/>
                  </a:rPr>
                  <a:t>  </a:t>
                </a:r>
                <a:r>
                  <a:rPr lang="en-US" sz="2800" dirty="0" err="1">
                    <a:ea typeface="Calibri" panose="020F0502020204030204" pitchFamily="34" charset="0"/>
                  </a:rPr>
                  <a:t>Độ</a:t>
                </a:r>
                <a:r>
                  <a:rPr lang="en-US" sz="2800" dirty="0">
                    <a:ea typeface="Calibri" panose="020F0502020204030204" pitchFamily="34" charset="0"/>
                  </a:rPr>
                  <a:t> </a:t>
                </a:r>
                <a:r>
                  <a:rPr lang="en-US" sz="2800" dirty="0" err="1">
                    <a:ea typeface="Calibri" panose="020F0502020204030204" pitchFamily="34" charset="0"/>
                  </a:rPr>
                  <a:t>sâu</a:t>
                </a:r>
                <a:r>
                  <a:rPr lang="en-US" sz="2800" dirty="0">
                    <a:ea typeface="Calibri" panose="020F0502020204030204" pitchFamily="34" charset="0"/>
                  </a:rPr>
                  <a:t> </a:t>
                </a:r>
                <a:r>
                  <a:rPr lang="en-US" sz="2800" dirty="0" err="1">
                    <a:ea typeface="Calibri" panose="020F0502020204030204" pitchFamily="34" charset="0"/>
                  </a:rPr>
                  <a:t>của</a:t>
                </a:r>
                <a:r>
                  <a:rPr lang="en-US" sz="2800" dirty="0">
                    <a:ea typeface="Calibri" panose="020F0502020204030204" pitchFamily="34" charset="0"/>
                  </a:rPr>
                  <a:t> </a:t>
                </a:r>
                <a:r>
                  <a:rPr lang="en-US" sz="2800" dirty="0" err="1">
                    <a:ea typeface="Calibri" panose="020F0502020204030204" pitchFamily="34" charset="0"/>
                  </a:rPr>
                  <a:t>mặt</a:t>
                </a:r>
                <a:r>
                  <a:rPr lang="en-US" sz="2800" dirty="0">
                    <a:ea typeface="Calibri" panose="020F0502020204030204" pitchFamily="34" charset="0"/>
                  </a:rPr>
                  <a:t> </a:t>
                </a:r>
                <a:r>
                  <a:rPr lang="en-US" sz="2800" dirty="0" err="1">
                    <a:ea typeface="Calibri" panose="020F0502020204030204" pitchFamily="34" charset="0"/>
                  </a:rPr>
                  <a:t>nước</a:t>
                </a:r>
                <a:r>
                  <a:rPr lang="en-US" sz="2800" dirty="0">
                    <a:ea typeface="Calibri" panose="020F0502020204030204" pitchFamily="34" charset="0"/>
                  </a:rPr>
                  <a:t> </a:t>
                </a:r>
                <a:r>
                  <a:rPr lang="en-US" sz="2800" dirty="0" err="1">
                    <a:ea typeface="Calibri" panose="020F0502020204030204" pitchFamily="34" charset="0"/>
                  </a:rPr>
                  <a:t>là</a:t>
                </a:r>
                <a:r>
                  <a:rPr lang="en-US" sz="2800" dirty="0">
                    <a:ea typeface="Calibri" panose="020F0502020204030204" pitchFamily="34" charset="0"/>
                  </a:rPr>
                  <a:t> 15m </a:t>
                </a:r>
                <a:r>
                  <a:rPr lang="en-US" sz="2800" dirty="0" err="1">
                    <a:ea typeface="Calibri" panose="020F0502020204030204" pitchFamily="34" charset="0"/>
                  </a:rPr>
                  <a:t>thì</a:t>
                </a:r>
                <a:r>
                  <a:rPr lang="en-US" sz="2800" dirty="0">
                    <a:ea typeface="Calibri" panose="020F0502020204030204" pitchFamily="34" charset="0"/>
                  </a:rPr>
                  <a:t> h=15</a:t>
                </a:r>
              </a:p>
              <a:p>
                <a:pPr marL="457200" marR="269875" indent="-45720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2800" dirty="0" err="1">
                    <a:ea typeface="Calibri" panose="020F0502020204030204" pitchFamily="34" charset="0"/>
                  </a:rPr>
                  <a:t>Khi</a:t>
                </a:r>
                <a:r>
                  <a:rPr lang="en-US" sz="2800" dirty="0">
                    <a:ea typeface="Calibri" panose="020F0502020204030204" pitchFamily="34" charset="0"/>
                  </a:rPr>
                  <a:t> </a:t>
                </a:r>
                <a:r>
                  <a:rPr lang="en-US" sz="2800" dirty="0" err="1">
                    <a:ea typeface="Calibri" panose="020F0502020204030204" pitchFamily="34" charset="0"/>
                  </a:rPr>
                  <a:t>đó</a:t>
                </a:r>
                <a:r>
                  <a:rPr lang="en-US" sz="2800" dirty="0">
                    <a:ea typeface="Calibri" panose="020F0502020204030204" pitchFamily="34" charset="0"/>
                  </a:rPr>
                  <a:t> </a:t>
                </a:r>
                <a:endParaRPr lang="en-US" sz="2800" i="1" dirty="0">
                  <a:latin typeface="Cambria Math" panose="02040503050406030204" pitchFamily="18" charset="0"/>
                  <a:ea typeface="Calibri" panose="020F0502020204030204" pitchFamily="34" charset="0"/>
                </a:endParaRPr>
              </a:p>
              <a:p>
                <a:pPr marL="457200" marR="269875" indent="-45720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1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5=3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𝑐𝑜𝑠</m:t>
                        </m:r>
                      </m:fName>
                      <m:e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  <m:t>𝜋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  <m:t>𝑡</m:t>
                                </m:r>
                              </m:num>
                              <m:den>
                                <m:r>
                                  <a:rPr lang="en-US" sz="2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  <m:t>6</m:t>
                                </m:r>
                              </m:den>
                            </m:f>
                            <m:r>
                              <a:rPr lang="en-US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+1</m:t>
                            </m:r>
                          </m:e>
                        </m:d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+12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𝑛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Cambria Math" panose="02040503050406030204" pitchFamily="18" charset="0"/>
                      </a:rPr>
                      <m:t>⇔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𝑐𝑜𝑠</m:t>
                        </m:r>
                      </m:fName>
                      <m:e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  <m:t>𝜋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  <m:t>𝑡</m:t>
                                </m:r>
                              </m:num>
                              <m:den>
                                <m:r>
                                  <a:rPr lang="en-US" sz="2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  <m:t>6</m:t>
                                </m:r>
                              </m:den>
                            </m:f>
                            <m:r>
                              <a:rPr lang="en-US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+1</m:t>
                            </m:r>
                          </m:e>
                        </m:d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=1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Cambria Math" panose="02040503050406030204" pitchFamily="18" charset="0"/>
                      </a:rPr>
                      <m:t>⇔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𝑐𝑜𝑠</m:t>
                        </m:r>
                      </m:fName>
                      <m:e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  <m:t>𝜋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  <m:t>𝑡</m:t>
                                </m:r>
                              </m:num>
                              <m:den>
                                <m:r>
                                  <a:rPr lang="en-US" sz="2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  <m:t>6</m:t>
                                </m:r>
                              </m:den>
                            </m:f>
                            <m:r>
                              <a:rPr lang="en-US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+1</m:t>
                            </m:r>
                          </m:e>
                        </m:d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𝑐𝑜𝑠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0</m:t>
                        </m:r>
                      </m:e>
                    </m:func>
                  </m:oMath>
                </a14:m>
                <a:endParaRPr lang="en-US" sz="2800" i="1" dirty="0">
                  <a:latin typeface="Cambria Math" panose="02040503050406030204" pitchFamily="18" charset="0"/>
                  <a:ea typeface="Calibri" panose="020F0502020204030204" pitchFamily="34" charset="0"/>
                </a:endParaRPr>
              </a:p>
              <a:p>
                <a:pPr marL="457200" marR="269875" indent="-457200"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Cambria Math" panose="02040503050406030204" pitchFamily="18" charset="0"/>
                      </a:rPr>
                      <m:t>⇔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𝜋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𝑡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6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+1=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𝑘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2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𝜋</m:t>
                    </m:r>
                  </m:oMath>
                </a14:m>
                <a:endParaRPr lang="en-US" sz="24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457200" marR="269875" indent="-457200"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Cambria Math" panose="02040503050406030204" pitchFamily="18" charset="0"/>
                      </a:rPr>
                      <m:t>⇔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𝑡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6(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𝑘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𝜋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−1)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𝜋</m:t>
                        </m:r>
                      </m:den>
                    </m:f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;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𝑘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Cambria Math" panose="02040503050406030204" pitchFamily="18" charset="0"/>
                      </a:rPr>
                      <m:t>∈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𝑍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en-US" sz="2800" b="1" dirty="0">
                    <a:ea typeface="Calibri" panose="020F0502020204030204" pitchFamily="34" charset="0"/>
                  </a:rPr>
                  <a:t>	</a:t>
                </a:r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endParaRPr lang="en-US" sz="2800" b="1" dirty="0"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97" y="2647666"/>
                <a:ext cx="12090703" cy="4210334"/>
              </a:xfrm>
              <a:prstGeom prst="rect">
                <a:avLst/>
              </a:prstGeom>
              <a:blipFill>
                <a:blip r:embed="rId4"/>
                <a:stretch>
                  <a:fillRect l="-856" t="-1876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94447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4799" y="804789"/>
                <a:ext cx="11758863" cy="166569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7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endParaRPr lang="en-US" sz="3200" b="1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r>
                  <a:rPr lang="en-US" sz="2800" dirty="0"/>
                  <a:t>c) </a:t>
                </a:r>
                <a:r>
                  <a:rPr lang="en-US" sz="2800" dirty="0" err="1"/>
                  <a:t>Một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lan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khác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cũng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chở</a:t>
                </a:r>
                <a:r>
                  <a:rPr lang="en-US" sz="2800" dirty="0"/>
                  <a:t> </a:t>
                </a:r>
                <a:r>
                  <a:rPr lang="en-US" sz="2800" dirty="0" err="1"/>
                  <a:t>khối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hóa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được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xếp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thành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hộp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chữ</a:t>
                </a:r>
                <a:r>
                  <a:rPr lang="en-US" sz="2800" dirty="0"/>
                  <a:t> </a:t>
                </a:r>
                <a:r>
                  <a:rPr lang="en-US" sz="2800" dirty="0" err="1"/>
                  <a:t>nhật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chiều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rộng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khối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hóa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đó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9 </m:t>
                    </m:r>
                    <m:r>
                      <m:rPr>
                        <m:sty m:val="p"/>
                      </m:rPr>
                      <a:rPr lang="en-US" sz="2800"/>
                      <m:t>m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sao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lan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thể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</a:t>
                </a:r>
                <a:r>
                  <a:rPr lang="en-US" sz="2800" dirty="0"/>
                  <a:t> qua </a:t>
                </a:r>
                <a:r>
                  <a:rPr lang="en-US" sz="2800" dirty="0" err="1"/>
                  <a:t>được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gầm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cầu</a:t>
                </a:r>
                <a:r>
                  <a:rPr lang="en-US" sz="2800" dirty="0"/>
                  <a:t>. </a:t>
                </a:r>
                <a:r>
                  <a:rPr lang="en-US" sz="2800" dirty="0" err="1"/>
                  <a:t>Chứng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minh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rằng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chiều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khối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hóa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đó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phải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nhỏ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hơn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4,3 </m:t>
                    </m:r>
                    <m:r>
                      <m:rPr>
                        <m:sty m:val="p"/>
                      </m:rPr>
                      <a:rPr lang="en-US" sz="2800"/>
                      <m:t>m</m:t>
                    </m:r>
                  </m:oMath>
                </a14:m>
                <a:endParaRPr lang="en-US" sz="2800" dirty="0"/>
              </a:p>
              <a:p>
                <a:endParaRPr lang="en-US" sz="3200" b="1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en-US" sz="2800" dirty="0"/>
              </a:p>
              <a:p>
                <a:endParaRPr lang="en-US" sz="3200" dirty="0"/>
              </a:p>
            </p:txBody>
          </p:sp>
        </mc:Choice>
        <mc:Fallback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799" y="804789"/>
                <a:ext cx="11758863" cy="1665695"/>
              </a:xfrm>
              <a:prstGeom prst="rect">
                <a:avLst/>
              </a:prstGeom>
              <a:blipFill>
                <a:blip r:embed="rId2"/>
                <a:stretch>
                  <a:fillRect l="-984" t="-7273" b="-11273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747FA525-07E5-422D-BCBE-B75DCA00254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4800" y="2566825"/>
                <a:ext cx="11758863" cy="4291175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3"/>
                  </a:buBlip>
                </a:pPr>
                <a:r>
                  <a:rPr lang="en-US" sz="2800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 </a:t>
                </a:r>
                <a:r>
                  <a:rPr lang="en-US" sz="2800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sz="2800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sz="2800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700" dirty="0"/>
                  <a:t>c) Cho </a:t>
                </a:r>
                <a14:m>
                  <m:oMath xmlns:m="http://schemas.openxmlformats.org/officeDocument/2006/math">
                    <m:r>
                      <a:rPr lang="en-US" sz="2700" i="1"/>
                      <m:t>0&lt;</m:t>
                    </m:r>
                    <m:r>
                      <a:rPr lang="en-US" sz="2700" i="1"/>
                      <m:t>𝑚</m:t>
                    </m:r>
                    <m:r>
                      <a:rPr lang="en-US" sz="2700" i="1"/>
                      <m:t>&lt;4,8</m:t>
                    </m:r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đường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thẳng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/>
                      <m:t>𝑦</m:t>
                    </m:r>
                    <m:r>
                      <a:rPr lang="en-US" sz="2700" i="1"/>
                      <m:t>=</m:t>
                    </m:r>
                    <m:r>
                      <a:rPr lang="en-US" sz="2700" i="1"/>
                      <m:t>𝑚</m:t>
                    </m:r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cắt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i="1"/>
                        </m:ctrlPr>
                      </m:dPr>
                      <m:e>
                        <m:r>
                          <a:rPr lang="en-US" sz="2700" i="1"/>
                          <m:t>𝐶</m:t>
                        </m:r>
                      </m:e>
                    </m:d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tại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hai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điểm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𝑃</m:t>
                    </m:r>
                    <m:d>
                      <m:dPr>
                        <m:ctrlPr>
                          <a:rPr lang="en-US" sz="2800" i="1"/>
                        </m:ctrlPr>
                      </m:dPr>
                      <m:e>
                        <m:sSub>
                          <m:sSubPr>
                            <m:ctrlPr>
                              <a:rPr lang="en-US" sz="2800" i="1"/>
                            </m:ctrlPr>
                          </m:sSubPr>
                          <m:e>
                            <m:r>
                              <a:rPr lang="en-US" sz="2800" i="1"/>
                              <m:t>𝑥</m:t>
                            </m:r>
                          </m:e>
                          <m:sub>
                            <m:r>
                              <a:rPr lang="en-US" sz="2800" i="1"/>
                              <m:t>3</m:t>
                            </m:r>
                          </m:sub>
                        </m:sSub>
                        <m:func>
                          <m:funcPr>
                            <m:ctrlPr>
                              <a:rPr lang="en-US" sz="2800" i="1"/>
                            </m:ctrlPr>
                          </m:funcPr>
                          <m:fName>
                            <m:r>
                              <a:rPr lang="en-US" sz="2800" i="1"/>
                              <m:t>;</m:t>
                            </m:r>
                          </m:fName>
                          <m:e>
                            <m:r>
                              <a:rPr lang="en-US" sz="2800" i="1"/>
                              <m:t>𝑚</m:t>
                            </m:r>
                          </m:e>
                        </m:func>
                      </m:e>
                    </m:d>
                    <m:r>
                      <a:rPr lang="en-US" sz="2800" i="1"/>
                      <m:t>,</m:t>
                    </m:r>
                    <m:r>
                      <a:rPr lang="en-US" sz="2800" i="1"/>
                      <m:t>𝑄</m:t>
                    </m:r>
                    <m:d>
                      <m:dPr>
                        <m:ctrlPr>
                          <a:rPr lang="en-US" sz="2800" i="1"/>
                        </m:ctrlPr>
                      </m:dPr>
                      <m:e>
                        <m:sSub>
                          <m:sSubPr>
                            <m:ctrlPr>
                              <a:rPr lang="en-US" sz="2800" i="1"/>
                            </m:ctrlPr>
                          </m:sSubPr>
                          <m:e>
                            <m:r>
                              <a:rPr lang="en-US" sz="2800" i="1"/>
                              <m:t>𝑥</m:t>
                            </m:r>
                          </m:e>
                          <m:sub>
                            <m:r>
                              <a:rPr lang="en-US" sz="2800" i="1"/>
                              <m:t>4</m:t>
                            </m:r>
                          </m:sub>
                        </m:sSub>
                        <m:func>
                          <m:funcPr>
                            <m:ctrlPr>
                              <a:rPr lang="en-US" sz="2800" i="1"/>
                            </m:ctrlPr>
                          </m:funcPr>
                          <m:fName>
                            <m:r>
                              <a:rPr lang="en-US" sz="2800" i="1"/>
                              <m:t>;</m:t>
                            </m:r>
                          </m:fName>
                          <m:e>
                            <m:r>
                              <a:rPr lang="en-US" sz="2800" i="1"/>
                              <m:t>𝑚</m:t>
                            </m:r>
                          </m:e>
                        </m:func>
                      </m:e>
                    </m:d>
                    <m:r>
                      <a:rPr lang="en-US" sz="2800" i="1"/>
                      <m:t>,</m:t>
                    </m:r>
                    <m:sSub>
                      <m:sSubPr>
                        <m:ctrlPr>
                          <a:rPr lang="en-US" sz="2800" i="1"/>
                        </m:ctrlPr>
                      </m:sSubPr>
                      <m:e>
                        <m:r>
                          <a:rPr lang="en-US" sz="2800" i="1"/>
                          <m:t>𝑥</m:t>
                        </m:r>
                      </m:e>
                      <m:sub>
                        <m:r>
                          <a:rPr lang="en-US" sz="2800" i="1"/>
                          <m:t>3</m:t>
                        </m:r>
                      </m:sub>
                    </m:sSub>
                    <m:r>
                      <a:rPr lang="en-US" sz="2800" i="1"/>
                      <m:t>,</m:t>
                    </m:r>
                    <m:sSub>
                      <m:sSubPr>
                        <m:ctrlPr>
                          <a:rPr lang="en-US" sz="2800" i="1"/>
                        </m:ctrlPr>
                      </m:sSubPr>
                      <m:e>
                        <m:r>
                          <a:rPr lang="en-US" sz="2800" i="1"/>
                          <m:t>𝑥</m:t>
                        </m:r>
                      </m:e>
                      <m:sub>
                        <m:r>
                          <a:rPr lang="en-US" sz="2800" i="1"/>
                          <m:t>4</m:t>
                        </m:r>
                      </m:sub>
                    </m:sSub>
                  </m:oMath>
                </a14:m>
                <a:r>
                  <a:rPr lang="en-US" sz="2800" dirty="0"/>
                  <a:t> </a:t>
                </a:r>
              </a:p>
              <a:p>
                <a:r>
                  <a:rPr lang="en-US" sz="2700" dirty="0"/>
                  <a:t>là </a:t>
                </a:r>
                <a:r>
                  <a:rPr lang="en-US" sz="2700" dirty="0" err="1"/>
                  <a:t>hai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nghiệm</a:t>
                </a:r>
                <a:r>
                  <a:rPr lang="en-US" sz="2700" dirty="0"/>
                  <a:t> </a:t>
                </a:r>
                <a:r>
                  <a:rPr lang="en-US" sz="2700" dirty="0" err="1"/>
                  <a:t>dương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nhỏ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nhất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của</a:t>
                </a:r>
                <a:r>
                  <a:rPr lang="en-US" sz="2700" dirty="0"/>
                  <a:t> </a:t>
                </a:r>
                <a:r>
                  <a:rPr lang="en-US" sz="2700" dirty="0" err="1"/>
                  <a:t>phương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trình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/>
                      <m:t>4,8</m:t>
                    </m:r>
                    <m:func>
                      <m:funcPr>
                        <m:ctrlPr>
                          <a:rPr lang="en-US" sz="2700" i="1"/>
                        </m:ctrlPr>
                      </m:funcPr>
                      <m:fName>
                        <m:r>
                          <a:rPr lang="en-US" sz="2700" i="1"/>
                          <m:t>𝑠𝑖𝑛</m:t>
                        </m:r>
                      </m:fName>
                      <m:e>
                        <m:f>
                          <m:fPr>
                            <m:ctrlPr>
                              <a:rPr lang="en-US" sz="2700" i="1"/>
                            </m:ctrlPr>
                          </m:fPr>
                          <m:num>
                            <m:r>
                              <a:rPr lang="en-US" sz="2700" i="1"/>
                              <m:t>𝑥</m:t>
                            </m:r>
                          </m:num>
                          <m:den>
                            <m:r>
                              <a:rPr lang="en-US" sz="2700" i="1"/>
                              <m:t>9</m:t>
                            </m:r>
                          </m:den>
                        </m:f>
                      </m:e>
                    </m:func>
                    <m:r>
                      <a:rPr lang="en-US" sz="2700" i="1"/>
                      <m:t>=</m:t>
                    </m:r>
                    <m:r>
                      <a:rPr lang="en-US" sz="2700" i="1"/>
                      <m:t>𝑚</m:t>
                    </m:r>
                    <m:r>
                      <a:rPr lang="en-US" sz="2700" i="1"/>
                      <m:t> </m:t>
                    </m:r>
                    <m:d>
                      <m:dPr>
                        <m:ctrlPr>
                          <a:rPr lang="en-US" sz="2700" i="1"/>
                        </m:ctrlPr>
                      </m:dPr>
                      <m:e>
                        <m:r>
                          <a:rPr lang="en-US" sz="2700" i="1"/>
                          <m:t>2</m:t>
                        </m:r>
                      </m:e>
                    </m:d>
                    <m:func>
                      <m:funcPr>
                        <m:ctrlPr>
                          <a:rPr lang="en-US" sz="2700" i="1"/>
                        </m:ctrlPr>
                      </m:funcPr>
                      <m:fName>
                        <m:sSub>
                          <m:sSubPr>
                            <m:ctrlPr>
                              <a:rPr lang="en-US" sz="2700" i="1"/>
                            </m:ctrlPr>
                          </m:sSubPr>
                          <m:e>
                            <m:r>
                              <a:rPr lang="en-US" sz="2700" i="1"/>
                              <m:t>;</m:t>
                            </m:r>
                            <m:r>
                              <a:rPr lang="en-US" sz="2700" i="1"/>
                              <m:t>𝑥</m:t>
                            </m:r>
                          </m:e>
                          <m:sub>
                            <m:r>
                              <a:rPr lang="en-US" sz="2700" i="1"/>
                              <m:t>4</m:t>
                            </m:r>
                          </m:sub>
                        </m:sSub>
                      </m:fName>
                      <m:e>
                        <m:r>
                          <a:rPr lang="en-US" sz="2700" i="1"/>
                          <m:t>−</m:t>
                        </m:r>
                      </m:e>
                    </m:func>
                    <m:sSub>
                      <m:sSubPr>
                        <m:ctrlPr>
                          <a:rPr lang="en-US" sz="2700" i="1"/>
                        </m:ctrlPr>
                      </m:sSubPr>
                      <m:e>
                        <m:r>
                          <a:rPr lang="en-US" sz="2700" i="1"/>
                          <m:t>𝑥</m:t>
                        </m:r>
                      </m:e>
                      <m:sub>
                        <m:r>
                          <a:rPr lang="en-US" sz="2700" i="1"/>
                          <m:t>3</m:t>
                        </m:r>
                      </m:sub>
                    </m:sSub>
                    <m:r>
                      <a:rPr lang="en-US" sz="2700" i="1"/>
                      <m:t>=9.</m:t>
                    </m:r>
                  </m:oMath>
                </a14:m>
                <a:endParaRPr lang="en-US" sz="2700" dirty="0"/>
              </a:p>
              <a:p>
                <a14:m>
                  <m:oMath xmlns:m="http://schemas.openxmlformats.org/officeDocument/2006/math">
                    <m:r>
                      <a:rPr lang="en-US" sz="2700" i="1"/>
                      <m:t>⇔</m:t>
                    </m:r>
                    <m:func>
                      <m:funcPr>
                        <m:ctrlPr>
                          <a:rPr lang="en-US" sz="2700" i="1"/>
                        </m:ctrlPr>
                      </m:funcPr>
                      <m:fName>
                        <m:r>
                          <a:rPr lang="en-US" sz="2700" i="1"/>
                          <m:t>𝑠𝑖𝑛</m:t>
                        </m:r>
                      </m:fName>
                      <m:e>
                        <m:f>
                          <m:fPr>
                            <m:ctrlPr>
                              <a:rPr lang="en-US" sz="2700" i="1"/>
                            </m:ctrlPr>
                          </m:fPr>
                          <m:num>
                            <m:r>
                              <a:rPr lang="en-US" sz="2700" i="1"/>
                              <m:t>𝑥</m:t>
                            </m:r>
                          </m:num>
                          <m:den>
                            <m:r>
                              <a:rPr lang="en-US" sz="2700" i="1"/>
                              <m:t>9</m:t>
                            </m:r>
                          </m:den>
                        </m:f>
                      </m:e>
                    </m:func>
                    <m:r>
                      <a:rPr lang="en-US" sz="2700" i="1"/>
                      <m:t>=</m:t>
                    </m:r>
                    <m:f>
                      <m:fPr>
                        <m:ctrlPr>
                          <a:rPr lang="en-US" sz="2700" i="1"/>
                        </m:ctrlPr>
                      </m:fPr>
                      <m:num>
                        <m:r>
                          <a:rPr lang="en-US" sz="2700" i="1"/>
                          <m:t>𝑚</m:t>
                        </m:r>
                      </m:num>
                      <m:den>
                        <m:r>
                          <a:rPr lang="en-US" sz="2700" i="1"/>
                          <m:t>4,8</m:t>
                        </m:r>
                      </m:den>
                    </m:f>
                    <m:r>
                      <a:rPr lang="en-US" sz="2700" i="1"/>
                      <m:t>,</m:t>
                    </m:r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vì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/>
                      <m:t>0&lt;</m:t>
                    </m:r>
                    <m:f>
                      <m:fPr>
                        <m:ctrlPr>
                          <a:rPr lang="en-US" sz="2700" i="1"/>
                        </m:ctrlPr>
                      </m:fPr>
                      <m:num>
                        <m:r>
                          <a:rPr lang="en-US" sz="2700" i="1"/>
                          <m:t>𝑚</m:t>
                        </m:r>
                      </m:num>
                      <m:den>
                        <m:r>
                          <a:rPr lang="en-US" sz="2700" i="1"/>
                          <m:t>4,8</m:t>
                        </m:r>
                      </m:den>
                    </m:f>
                    <m:r>
                      <a:rPr lang="en-US" sz="2700" i="1"/>
                      <m:t>&lt;1</m:t>
                    </m:r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nên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/>
                      <m:t>∃</m:t>
                    </m:r>
                    <m:r>
                      <a:rPr lang="en-US" sz="2700" i="1"/>
                      <m:t>𝛽</m:t>
                    </m:r>
                    <m:r>
                      <a:rPr lang="en-US" sz="2700" i="1"/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sz="2700" i="1"/>
                        </m:ctrlPr>
                      </m:dPr>
                      <m:e>
                        <m:r>
                          <a:rPr lang="en-US" sz="2700" i="1"/>
                          <m:t>−</m:t>
                        </m:r>
                        <m:f>
                          <m:fPr>
                            <m:ctrlPr>
                              <a:rPr lang="en-US" sz="2700" i="1"/>
                            </m:ctrlPr>
                          </m:fPr>
                          <m:num>
                            <m:r>
                              <a:rPr lang="en-US" sz="2700" i="1"/>
                              <m:t>𝜋</m:t>
                            </m:r>
                          </m:num>
                          <m:den>
                            <m:r>
                              <a:rPr lang="en-US" sz="2700" i="1"/>
                              <m:t>2</m:t>
                            </m:r>
                          </m:den>
                        </m:f>
                        <m:func>
                          <m:funcPr>
                            <m:ctrlPr>
                              <a:rPr lang="en-US" sz="2700" i="1"/>
                            </m:ctrlPr>
                          </m:funcPr>
                          <m:fName>
                            <m:r>
                              <a:rPr lang="en-US" sz="2700" i="1"/>
                              <m:t>;</m:t>
                            </m:r>
                          </m:fName>
                          <m:e>
                            <m:f>
                              <m:fPr>
                                <m:ctrlPr>
                                  <a:rPr lang="en-US" sz="2700" i="1"/>
                                </m:ctrlPr>
                              </m:fPr>
                              <m:num>
                                <m:r>
                                  <a:rPr lang="en-US" sz="2700" i="1"/>
                                  <m:t>𝜋</m:t>
                                </m:r>
                              </m:num>
                              <m:den>
                                <m:r>
                                  <a:rPr lang="en-US" sz="2700" i="1"/>
                                  <m:t>2</m:t>
                                </m:r>
                              </m:den>
                            </m:f>
                          </m:e>
                        </m:func>
                      </m:e>
                    </m:d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sao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cho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700" i="1"/>
                        </m:ctrlPr>
                      </m:funcPr>
                      <m:fName>
                        <m:r>
                          <a:rPr lang="en-US" sz="2700" i="1"/>
                          <m:t>𝑠𝑖𝑛</m:t>
                        </m:r>
                      </m:fName>
                      <m:e>
                        <m:r>
                          <a:rPr lang="en-US" sz="2700" i="1"/>
                          <m:t>𝛽</m:t>
                        </m:r>
                      </m:e>
                    </m:func>
                    <m:r>
                      <a:rPr lang="en-US" sz="2700" i="1"/>
                      <m:t>=</m:t>
                    </m:r>
                    <m:f>
                      <m:fPr>
                        <m:ctrlPr>
                          <a:rPr lang="en-US" sz="2700" i="1"/>
                        </m:ctrlPr>
                      </m:fPr>
                      <m:num>
                        <m:r>
                          <a:rPr lang="en-US" sz="2700" i="1"/>
                          <m:t>𝑚</m:t>
                        </m:r>
                      </m:num>
                      <m:den>
                        <m:r>
                          <a:rPr lang="en-US" sz="2700"/>
                          <m:t>4,8</m:t>
                        </m:r>
                      </m:den>
                    </m:f>
                    <m:d>
                      <m:dPr>
                        <m:ctrlPr>
                          <a:rPr lang="en-US" sz="2700" i="1"/>
                        </m:ctrlPr>
                      </m:dPr>
                      <m:e>
                        <m:r>
                          <a:rPr lang="en-US" sz="2700" i="1"/>
                          <m:t>∗</m:t>
                        </m:r>
                      </m:e>
                    </m:d>
                  </m:oMath>
                </a14:m>
                <a:endParaRPr lang="en-US" sz="2700" dirty="0"/>
              </a:p>
              <a:p>
                <a:r>
                  <a:rPr lang="en-US" sz="2700" dirty="0" err="1"/>
                  <a:t>Khi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đó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i="1"/>
                        </m:ctrlPr>
                      </m:dPr>
                      <m:e>
                        <m:r>
                          <a:rPr lang="en-US" sz="2700" i="1"/>
                          <m:t>2</m:t>
                        </m:r>
                      </m:e>
                    </m:d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trở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thành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/>
                      <m:t>⇔</m:t>
                    </m:r>
                    <m:func>
                      <m:funcPr>
                        <m:ctrlPr>
                          <a:rPr lang="en-US" sz="2700" i="1"/>
                        </m:ctrlPr>
                      </m:funcPr>
                      <m:fName>
                        <m:r>
                          <a:rPr lang="en-US" sz="2700" i="1"/>
                          <m:t>𝑠𝑖𝑛</m:t>
                        </m:r>
                      </m:fName>
                      <m:e>
                        <m:f>
                          <m:fPr>
                            <m:ctrlPr>
                              <a:rPr lang="en-US" sz="2700" i="1"/>
                            </m:ctrlPr>
                          </m:fPr>
                          <m:num>
                            <m:r>
                              <a:rPr lang="en-US" sz="2700" i="1"/>
                              <m:t>𝑥</m:t>
                            </m:r>
                          </m:num>
                          <m:den>
                            <m:r>
                              <a:rPr lang="en-US" sz="2700" i="1"/>
                              <m:t>9</m:t>
                            </m:r>
                          </m:den>
                        </m:f>
                      </m:e>
                    </m:func>
                    <m:r>
                      <a:rPr lang="en-US" sz="2700" i="1"/>
                      <m:t>=</m:t>
                    </m:r>
                    <m:func>
                      <m:funcPr>
                        <m:ctrlPr>
                          <a:rPr lang="en-US" sz="2700" i="1"/>
                        </m:ctrlPr>
                      </m:funcPr>
                      <m:fName>
                        <m:r>
                          <a:rPr lang="en-US" sz="2700" i="1"/>
                          <m:t>𝑠𝑖𝑛</m:t>
                        </m:r>
                      </m:fName>
                      <m:e>
                        <m:r>
                          <a:rPr lang="en-US" sz="2700" i="1"/>
                          <m:t>𝛽</m:t>
                        </m:r>
                      </m:e>
                    </m:func>
                    <m:r>
                      <a:rPr lang="en-US" sz="2700" i="1"/>
                      <m:t>⇔</m:t>
                    </m:r>
                    <m:d>
                      <m:dPr>
                        <m:begChr m:val="["/>
                        <m:endChr m:val=""/>
                        <m:ctrlPr>
                          <a:rPr lang="en-US" sz="2700" i="1"/>
                        </m:ctrlPr>
                      </m:dPr>
                      <m:e>
                        <m:eqArr>
                          <m:eqArrPr>
                            <m:ctrlPr>
                              <a:rPr lang="en-US" sz="2700" i="1"/>
                            </m:ctrlPr>
                          </m:eqArrPr>
                          <m:e>
                            <m:r>
                              <a:rPr lang="en-US" sz="2700" i="1"/>
                              <m:t>𝑥</m:t>
                            </m:r>
                            <m:r>
                              <a:rPr lang="en-US" sz="2700" i="1"/>
                              <m:t>=9</m:t>
                            </m:r>
                            <m:r>
                              <a:rPr lang="en-US" sz="2700" i="1"/>
                              <m:t>𝛽</m:t>
                            </m:r>
                            <m:r>
                              <a:rPr lang="en-US" sz="2700" i="1"/>
                              <m:t>+</m:t>
                            </m:r>
                            <m:r>
                              <a:rPr lang="en-US" sz="2700" i="1"/>
                              <m:t>𝑘</m:t>
                            </m:r>
                            <m:r>
                              <a:rPr lang="en-US" sz="2700" i="1"/>
                              <m:t>18</m:t>
                            </m:r>
                            <m:r>
                              <a:rPr lang="en-US" sz="2700" i="1"/>
                              <m:t>𝜋</m:t>
                            </m:r>
                          </m:e>
                          <m:e>
                            <m:r>
                              <a:rPr lang="en-US" sz="2700" i="1"/>
                              <m:t>𝑥</m:t>
                            </m:r>
                            <m:r>
                              <a:rPr lang="en-US" sz="2700" i="1"/>
                              <m:t>=9</m:t>
                            </m:r>
                            <m:d>
                              <m:dPr>
                                <m:ctrlPr>
                                  <a:rPr lang="en-US" sz="2700" i="1"/>
                                </m:ctrlPr>
                              </m:dPr>
                              <m:e>
                                <m:r>
                                  <a:rPr lang="en-US" sz="2700" i="1"/>
                                  <m:t>𝜋</m:t>
                                </m:r>
                                <m:r>
                                  <a:rPr lang="en-US" sz="2700" i="1"/>
                                  <m:t>−</m:t>
                                </m:r>
                                <m:r>
                                  <a:rPr lang="en-US" sz="2700" i="1"/>
                                  <m:t>𝛽</m:t>
                                </m:r>
                              </m:e>
                            </m:d>
                            <m:r>
                              <a:rPr lang="en-US" sz="2700" i="1"/>
                              <m:t>+</m:t>
                            </m:r>
                            <m:r>
                              <a:rPr lang="en-US" sz="2700" i="1"/>
                              <m:t>𝑘</m:t>
                            </m:r>
                            <m:r>
                              <a:rPr lang="en-US" sz="2700" i="1"/>
                              <m:t>18</m:t>
                            </m:r>
                            <m:r>
                              <a:rPr lang="en-US" sz="2700" i="1"/>
                              <m:t>𝜋</m:t>
                            </m:r>
                          </m:e>
                        </m:eqArr>
                      </m:e>
                    </m:d>
                    <m:r>
                      <a:rPr lang="en-US" sz="2700" i="1"/>
                      <m:t>𝑘</m:t>
                    </m:r>
                    <m:r>
                      <a:rPr lang="en-US" sz="2700" i="1"/>
                      <m:t>∈</m:t>
                    </m:r>
                    <m:r>
                      <a:rPr lang="en-US" sz="2700" i="1"/>
                      <m:t>ℤ</m:t>
                    </m:r>
                  </m:oMath>
                </a14:m>
                <a:endParaRPr lang="en-US" sz="2700" dirty="0"/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endParaRPr lang="en-US" sz="2800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sz="2800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sz="2800" b="1" dirty="0">
                  <a:solidFill>
                    <a:srgbClr val="0000FF"/>
                  </a:solidFill>
                </a:endParaRPr>
              </a:p>
              <a:p>
                <a:pPr marL="0" indent="0">
                  <a:buNone/>
                </a:pPr>
                <a:endParaRPr lang="en-US" sz="2800" b="1" dirty="0">
                  <a:solidFill>
                    <a:srgbClr val="0000FF"/>
                  </a:solidFill>
                </a:endParaRPr>
              </a:p>
              <a:p>
                <a:pPr marL="0" indent="0">
                  <a:buNone/>
                </a:pPr>
                <a:endParaRPr lang="en-US" sz="2800" b="1" dirty="0">
                  <a:solidFill>
                    <a:srgbClr val="0000FF"/>
                  </a:solidFill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747FA525-07E5-422D-BCBE-B75DCA0025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2566825"/>
                <a:ext cx="11758863" cy="4291175"/>
              </a:xfrm>
              <a:prstGeom prst="rect">
                <a:avLst/>
              </a:prstGeom>
              <a:blipFill>
                <a:blip r:embed="rId4"/>
                <a:stretch>
                  <a:fillRect l="-932" t="-1275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70403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4799" y="804789"/>
                <a:ext cx="11758863" cy="166569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7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endParaRPr lang="en-US" sz="3200" b="1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r>
                  <a:rPr lang="en-US" sz="2800" dirty="0"/>
                  <a:t>c) </a:t>
                </a:r>
                <a:r>
                  <a:rPr lang="en-US" sz="2800" dirty="0" err="1"/>
                  <a:t>Một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lan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khác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cũng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chở</a:t>
                </a:r>
                <a:r>
                  <a:rPr lang="en-US" sz="2800" dirty="0"/>
                  <a:t> </a:t>
                </a:r>
                <a:r>
                  <a:rPr lang="en-US" sz="2800" dirty="0" err="1"/>
                  <a:t>khối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hóa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được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xếp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thành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hộp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chữ</a:t>
                </a:r>
                <a:r>
                  <a:rPr lang="en-US" sz="2800" dirty="0"/>
                  <a:t> </a:t>
                </a:r>
                <a:r>
                  <a:rPr lang="en-US" sz="2800" dirty="0" err="1"/>
                  <a:t>nhật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chiều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rộng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khối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hóa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đó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9 </m:t>
                    </m:r>
                    <m:r>
                      <m:rPr>
                        <m:sty m:val="p"/>
                      </m:rPr>
                      <a:rPr lang="en-US" sz="2800"/>
                      <m:t>m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sao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lan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thể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</a:t>
                </a:r>
                <a:r>
                  <a:rPr lang="en-US" sz="2800" dirty="0"/>
                  <a:t> qua </a:t>
                </a:r>
                <a:r>
                  <a:rPr lang="en-US" sz="2800" dirty="0" err="1"/>
                  <a:t>được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gầm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cầu</a:t>
                </a:r>
                <a:r>
                  <a:rPr lang="en-US" sz="2800" dirty="0"/>
                  <a:t>. </a:t>
                </a:r>
                <a:r>
                  <a:rPr lang="en-US" sz="2800" dirty="0" err="1"/>
                  <a:t>Chứng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minh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rằng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chiều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khối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hóa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đó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phải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nhỏ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hơn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4,3 </m:t>
                    </m:r>
                    <m:r>
                      <m:rPr>
                        <m:sty m:val="p"/>
                      </m:rPr>
                      <a:rPr lang="en-US" sz="2800"/>
                      <m:t>m</m:t>
                    </m:r>
                  </m:oMath>
                </a14:m>
                <a:endParaRPr lang="en-US" sz="2800" dirty="0"/>
              </a:p>
              <a:p>
                <a:endParaRPr lang="en-US" sz="3200" b="1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en-US" sz="2800" dirty="0"/>
              </a:p>
              <a:p>
                <a:endParaRPr lang="en-US" sz="3200" dirty="0"/>
              </a:p>
            </p:txBody>
          </p:sp>
        </mc:Choice>
        <mc:Fallback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799" y="804789"/>
                <a:ext cx="11758863" cy="1665695"/>
              </a:xfrm>
              <a:prstGeom prst="rect">
                <a:avLst/>
              </a:prstGeom>
              <a:blipFill>
                <a:blip r:embed="rId2"/>
                <a:stretch>
                  <a:fillRect l="-984" t="-7273" b="-11273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747FA525-07E5-422D-BCBE-B75DCA00254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4800" y="2566825"/>
                <a:ext cx="11758863" cy="4291175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3"/>
                  </a:buBlip>
                </a:pPr>
                <a:r>
                  <a:rPr lang="en-US" sz="2800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sz="2800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sz="2800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r>
                  <a:rPr lang="en-US" dirty="0"/>
                  <a:t>Hai </a:t>
                </a:r>
                <a:r>
                  <a:rPr lang="en-US" dirty="0" err="1"/>
                  <a:t>nghiệm</a:t>
                </a:r>
                <a:r>
                  <a:rPr lang="en-US" dirty="0"/>
                  <a:t> </a:t>
                </a:r>
                <a:r>
                  <a:rPr lang="en-US" dirty="0" err="1"/>
                  <a:t>dương</a:t>
                </a:r>
                <a:r>
                  <a:rPr lang="en-US" dirty="0"/>
                  <a:t> </a:t>
                </a:r>
                <a:r>
                  <a:rPr lang="en-US" dirty="0" err="1"/>
                  <a:t>nhỏ</a:t>
                </a:r>
                <a:r>
                  <a:rPr lang="en-US" dirty="0"/>
                  <a:t> </a:t>
                </a:r>
                <a:r>
                  <a:rPr lang="en-US" dirty="0" err="1"/>
                  <a:t>nhất</a:t>
                </a:r>
                <a:r>
                  <a:rPr lang="en-US" dirty="0"/>
                  <a:t> </a:t>
                </a:r>
                <a:r>
                  <a:rPr lang="en-US" dirty="0" err="1"/>
                  <a:t>của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/>
                        </m:ctrlPr>
                      </m:dPr>
                      <m:e>
                        <m:r>
                          <a:rPr lang="en-US" i="1"/>
                          <m:t>2</m:t>
                        </m:r>
                      </m:e>
                    </m:d>
                  </m:oMath>
                </a14:m>
                <a:r>
                  <a:rPr lang="en-US" dirty="0" err="1"/>
                  <a:t>là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/>
                        </m:ctrlPr>
                      </m:sSubPr>
                      <m:e>
                        <m:r>
                          <a:rPr lang="en-US" i="1"/>
                          <m:t>𝑥</m:t>
                        </m:r>
                      </m:e>
                      <m:sub>
                        <m:r>
                          <a:rPr lang="en-US" i="1"/>
                          <m:t>3</m:t>
                        </m:r>
                      </m:sub>
                    </m:sSub>
                    <m:r>
                      <a:rPr lang="en-US" i="1"/>
                      <m:t>=9</m:t>
                    </m:r>
                    <m:r>
                      <a:rPr lang="en-US" i="1"/>
                      <m:t>𝛽</m:t>
                    </m:r>
                    <m:r>
                      <a:rPr lang="en-US" i="1"/>
                      <m:t>,</m:t>
                    </m:r>
                    <m:sSub>
                      <m:sSubPr>
                        <m:ctrlPr>
                          <a:rPr lang="en-US" i="1"/>
                        </m:ctrlPr>
                      </m:sSubPr>
                      <m:e>
                        <m:r>
                          <a:rPr lang="en-US" i="1"/>
                          <m:t>𝑥</m:t>
                        </m:r>
                      </m:e>
                      <m:sub>
                        <m:r>
                          <a:rPr lang="en-US" i="1"/>
                          <m:t>4</m:t>
                        </m:r>
                      </m:sub>
                    </m:sSub>
                    <m:r>
                      <a:rPr lang="en-US" i="1"/>
                      <m:t>=9</m:t>
                    </m:r>
                    <m:d>
                      <m:dPr>
                        <m:ctrlPr>
                          <a:rPr lang="en-US" i="1"/>
                        </m:ctrlPr>
                      </m:dPr>
                      <m:e>
                        <m:r>
                          <a:rPr lang="en-US" i="1"/>
                          <m:t>𝜋</m:t>
                        </m:r>
                        <m:r>
                          <a:rPr lang="en-US" i="1"/>
                          <m:t>−</m:t>
                        </m:r>
                        <m:r>
                          <a:rPr lang="en-US" i="1"/>
                          <m:t>𝛽</m:t>
                        </m:r>
                      </m:e>
                    </m:d>
                  </m:oMath>
                </a14:m>
                <a:endParaRPr lang="en-US" dirty="0"/>
              </a:p>
              <a:p>
                <a:r>
                  <a:rPr lang="en-US" dirty="0"/>
                  <a:t>Ta </a:t>
                </a:r>
                <a:r>
                  <a:rPr lang="en-US" dirty="0" err="1"/>
                  <a:t>có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/>
                        </m:ctrlPr>
                      </m:sSubPr>
                      <m:e>
                        <m:r>
                          <a:rPr lang="en-US" i="1"/>
                          <m:t>𝑥</m:t>
                        </m:r>
                      </m:e>
                      <m:sub>
                        <m:r>
                          <a:rPr lang="en-US" i="1"/>
                          <m:t>4</m:t>
                        </m:r>
                      </m:sub>
                    </m:sSub>
                    <m:r>
                      <a:rPr lang="en-US" i="1"/>
                      <m:t>−</m:t>
                    </m:r>
                    <m:sSub>
                      <m:sSubPr>
                        <m:ctrlPr>
                          <a:rPr lang="en-US" i="1"/>
                        </m:ctrlPr>
                      </m:sSubPr>
                      <m:e>
                        <m:r>
                          <a:rPr lang="en-US" i="1"/>
                          <m:t>𝑥</m:t>
                        </m:r>
                      </m:e>
                      <m:sub>
                        <m:r>
                          <a:rPr lang="en-US" i="1"/>
                          <m:t>3</m:t>
                        </m:r>
                      </m:sub>
                    </m:sSub>
                    <m:r>
                      <a:rPr lang="en-US" i="1"/>
                      <m:t>=9</m:t>
                    </m:r>
                    <m:d>
                      <m:dPr>
                        <m:ctrlPr>
                          <a:rPr lang="en-US" i="1"/>
                        </m:ctrlPr>
                      </m:dPr>
                      <m:e>
                        <m:r>
                          <a:rPr lang="en-US" i="1"/>
                          <m:t>𝜋</m:t>
                        </m:r>
                        <m:r>
                          <a:rPr lang="en-US" i="1"/>
                          <m:t>−</m:t>
                        </m:r>
                        <m:r>
                          <a:rPr lang="en-US" i="1"/>
                          <m:t>𝛽</m:t>
                        </m:r>
                      </m:e>
                    </m:d>
                    <m:r>
                      <a:rPr lang="en-US" i="1"/>
                      <m:t>−9</m:t>
                    </m:r>
                    <m:r>
                      <a:rPr lang="en-US" i="1"/>
                      <m:t>𝛽</m:t>
                    </m:r>
                    <m:r>
                      <a:rPr lang="en-US" i="1"/>
                      <m:t>=0.</m:t>
                    </m:r>
                  </m:oMath>
                </a14:m>
                <a:endParaRPr lang="en-US" dirty="0"/>
              </a:p>
              <a:p>
                <a:r>
                  <a:rPr lang="en-US" dirty="0"/>
                  <a:t>Do </a:t>
                </a:r>
                <a:r>
                  <a:rPr lang="en-US" dirty="0" err="1"/>
                  <a:t>vậy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/>
                      <m:t>𝑚</m:t>
                    </m:r>
                    <m:r>
                      <a:rPr lang="en-US" i="1"/>
                      <m:t>=4,8</m:t>
                    </m:r>
                    <m:func>
                      <m:funcPr>
                        <m:ctrlPr>
                          <a:rPr lang="en-US" i="1"/>
                        </m:ctrlPr>
                      </m:funcPr>
                      <m:fName>
                        <m:r>
                          <a:rPr lang="en-US" i="1"/>
                          <m:t>𝑠𝑖𝑛</m:t>
                        </m:r>
                      </m:fName>
                      <m:e>
                        <m:r>
                          <a:rPr lang="en-US" i="1"/>
                          <m:t>𝛽</m:t>
                        </m:r>
                      </m:e>
                    </m:func>
                  </m:oMath>
                </a14:m>
                <a:r>
                  <a:rPr lang="en-US" dirty="0"/>
                  <a:t> hay </a:t>
                </a:r>
                <a14:m>
                  <m:oMath xmlns:m="http://schemas.openxmlformats.org/officeDocument/2006/math">
                    <m:r>
                      <a:rPr lang="en-US" i="1"/>
                      <m:t>𝑚</m:t>
                    </m:r>
                    <m:r>
                      <a:rPr lang="en-US" i="1"/>
                      <m:t>=4,8</m:t>
                    </m:r>
                    <m:func>
                      <m:funcPr>
                        <m:ctrlPr>
                          <a:rPr lang="en-US" i="1"/>
                        </m:ctrlPr>
                      </m:funcPr>
                      <m:fName>
                        <m:r>
                          <a:rPr lang="en-US" i="1"/>
                          <m:t>𝑠𝑖𝑛</m:t>
                        </m:r>
                      </m:fName>
                      <m:e>
                        <m:f>
                          <m:fPr>
                            <m:ctrlPr>
                              <a:rPr lang="en-US" i="1"/>
                            </m:ctrlPr>
                          </m:fPr>
                          <m:num>
                            <m:r>
                              <a:rPr lang="en-US" i="1"/>
                              <m:t>𝜋</m:t>
                            </m:r>
                            <m:r>
                              <a:rPr lang="en-US" i="1"/>
                              <m:t>−1</m:t>
                            </m:r>
                          </m:num>
                          <m:den>
                            <m:r>
                              <a:rPr lang="en-US" i="1"/>
                              <m:t>2</m:t>
                            </m:r>
                          </m:den>
                        </m:f>
                      </m:e>
                    </m:func>
                    <m:r>
                      <a:rPr lang="en-US" i="1"/>
                      <m:t>≈4,2124&lt;4,3.</m:t>
                    </m:r>
                  </m:oMath>
                </a14:m>
                <a:endParaRPr lang="en-US" dirty="0"/>
              </a:p>
              <a:p>
                <a:r>
                  <a:rPr lang="en-US" dirty="0" err="1"/>
                  <a:t>Vậy</a:t>
                </a:r>
                <a:r>
                  <a:rPr lang="en-US" dirty="0"/>
                  <a:t> </a:t>
                </a:r>
                <a:r>
                  <a:rPr lang="en-US" dirty="0" err="1"/>
                  <a:t>chiều</a:t>
                </a:r>
                <a:r>
                  <a:rPr lang="en-US" dirty="0"/>
                  <a:t> </a:t>
                </a:r>
                <a:r>
                  <a:rPr lang="en-US" dirty="0" err="1"/>
                  <a:t>cao</a:t>
                </a:r>
                <a:r>
                  <a:rPr lang="en-US" dirty="0"/>
                  <a:t> </a:t>
                </a:r>
                <a:r>
                  <a:rPr lang="en-US" dirty="0" err="1"/>
                  <a:t>của</a:t>
                </a:r>
                <a:r>
                  <a:rPr lang="en-US" dirty="0"/>
                  <a:t> </a:t>
                </a:r>
                <a:r>
                  <a:rPr lang="en-US" dirty="0" err="1"/>
                  <a:t>mỗi</a:t>
                </a:r>
                <a:r>
                  <a:rPr lang="en-US" dirty="0"/>
                  <a:t> </a:t>
                </a:r>
                <a:r>
                  <a:rPr lang="en-US" dirty="0" err="1"/>
                  <a:t>khối</a:t>
                </a:r>
                <a:r>
                  <a:rPr lang="en-US" dirty="0"/>
                  <a:t> </a:t>
                </a:r>
                <a:r>
                  <a:rPr lang="en-US" dirty="0" err="1"/>
                  <a:t>hàng</a:t>
                </a:r>
                <a:r>
                  <a:rPr lang="en-US" dirty="0"/>
                  <a:t> </a:t>
                </a:r>
                <a:r>
                  <a:rPr lang="en-US" dirty="0" err="1"/>
                  <a:t>hoá</a:t>
                </a:r>
                <a:r>
                  <a:rPr lang="en-US" dirty="0"/>
                  <a:t> </a:t>
                </a:r>
                <a:r>
                  <a:rPr lang="en-US" dirty="0" err="1"/>
                  <a:t>bé</a:t>
                </a:r>
                <a:r>
                  <a:rPr lang="en-US" dirty="0"/>
                  <a:t> </a:t>
                </a:r>
                <a:r>
                  <a:rPr lang="en-US" dirty="0" err="1"/>
                  <a:t>hơn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/>
                      <m:t>4,3</m:t>
                    </m:r>
                    <m:r>
                      <a:rPr lang="en-US" i="1"/>
                      <m:t>𝑚</m:t>
                    </m:r>
                    <m:r>
                      <a:rPr lang="en-US" i="1"/>
                      <m:t>.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b="1" dirty="0"/>
                  <a:t> </a:t>
                </a:r>
                <a:endParaRPr lang="en-US" dirty="0"/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endParaRPr lang="en-US" sz="2800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sz="2800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sz="2800" b="1" dirty="0">
                  <a:solidFill>
                    <a:srgbClr val="0000FF"/>
                  </a:solidFill>
                </a:endParaRPr>
              </a:p>
              <a:p>
                <a:pPr marL="0" indent="0">
                  <a:buNone/>
                </a:pPr>
                <a:endParaRPr lang="en-US" sz="2800" b="1" dirty="0">
                  <a:solidFill>
                    <a:srgbClr val="0000FF"/>
                  </a:solidFill>
                </a:endParaRPr>
              </a:p>
              <a:p>
                <a:pPr marL="0" indent="0">
                  <a:buNone/>
                </a:pPr>
                <a:endParaRPr lang="en-US" sz="2800" b="1" dirty="0">
                  <a:solidFill>
                    <a:srgbClr val="0000FF"/>
                  </a:solidFill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747FA525-07E5-422D-BCBE-B75DCA0025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2566825"/>
                <a:ext cx="11758863" cy="4291175"/>
              </a:xfrm>
              <a:prstGeom prst="rect">
                <a:avLst/>
              </a:prstGeom>
              <a:blipFill>
                <a:blip r:embed="rId4"/>
                <a:stretch>
                  <a:fillRect l="-1139" t="-1275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46932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1296" y="804787"/>
                <a:ext cx="12090703" cy="1842879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6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700" dirty="0" err="1"/>
                  <a:t>Hằng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ngày</a:t>
                </a:r>
                <a:r>
                  <a:rPr lang="en-US" sz="2700" dirty="0"/>
                  <a:t>, </a:t>
                </a:r>
                <a:r>
                  <a:rPr lang="en-US" sz="2700" dirty="0" err="1"/>
                  <a:t>mực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nước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của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một</a:t>
                </a:r>
                <a:r>
                  <a:rPr lang="en-US" sz="2700" dirty="0"/>
                  <a:t> con </a:t>
                </a:r>
                <a:r>
                  <a:rPr lang="en-US" sz="2700" dirty="0" err="1"/>
                  <a:t>kênh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lên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xuống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theo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thủy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triều</a:t>
                </a:r>
                <a:r>
                  <a:rPr lang="en-US" sz="2700" dirty="0"/>
                  <a:t>. </a:t>
                </a:r>
                <a:r>
                  <a:rPr lang="en-US" sz="2700" dirty="0" err="1"/>
                  <a:t>Độ</a:t>
                </a:r>
                <a:r>
                  <a:rPr lang="en-US" sz="2700" dirty="0"/>
                  <a:t> </a:t>
                </a:r>
                <a:r>
                  <a:rPr lang="en-US" sz="2700" dirty="0" err="1"/>
                  <a:t>sâu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70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2700"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sz="27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của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mực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nước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trong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kênh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tính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theo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thời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gian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latin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en-US" sz="2700" dirty="0"/>
                  <a:t> (</a:t>
                </a:r>
                <a:r>
                  <a:rPr lang="en-US" sz="2700" dirty="0" err="1"/>
                  <a:t>giờ</a:t>
                </a:r>
                <a:r>
                  <a:rPr lang="en-US" sz="2700" dirty="0"/>
                  <a:t>) </a:t>
                </a:r>
                <a:r>
                  <a:rPr lang="en-US" sz="2700" dirty="0" err="1"/>
                  <a:t>trong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một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ngày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>
                        <a:latin typeface="Cambria Math" panose="02040503050406030204" pitchFamily="18" charset="0"/>
                      </a:rPr>
                      <m:t>(0≤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latin typeface="Cambria Math" panose="02040503050406030204" pitchFamily="18" charset="0"/>
                      </a:rPr>
                      <m:t>&lt;24)</m:t>
                    </m:r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cho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bởi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công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thức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700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sty m:val="p"/>
                      </m:rPr>
                      <a:rPr lang="en-US" sz="2700">
                        <a:latin typeface="Cambria Math" panose="02040503050406030204" pitchFamily="18" charset="0"/>
                      </a:rPr>
                      <m:t>cos</m:t>
                    </m:r>
                    <m:d>
                      <m:dPr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7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num>
                          <m:den>
                            <m:r>
                              <a:rPr lang="en-US" sz="2700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  <m:r>
                          <a:rPr lang="en-US" sz="270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US" sz="2700">
                        <a:latin typeface="Cambria Math" panose="02040503050406030204" pitchFamily="18" charset="0"/>
                      </a:rPr>
                      <m:t>+12</m:t>
                    </m:r>
                  </m:oMath>
                </a14:m>
                <a:r>
                  <a:rPr lang="en-US" sz="2700" dirty="0"/>
                  <a:t>. </a:t>
                </a:r>
                <a:r>
                  <a:rPr lang="en-US" sz="2700" dirty="0" err="1"/>
                  <a:t>Tìm</a:t>
                </a:r>
                <a:r>
                  <a:rPr lang="en-US" sz="2700" dirty="0"/>
                  <a:t> t </a:t>
                </a:r>
                <a:r>
                  <a:rPr lang="en-US" sz="2700" dirty="0" err="1"/>
                  <a:t>để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độ</a:t>
                </a:r>
                <a:r>
                  <a:rPr lang="en-US" sz="2700" dirty="0"/>
                  <a:t> </a:t>
                </a:r>
                <a:r>
                  <a:rPr lang="en-US" sz="2700" dirty="0" err="1"/>
                  <a:t>sâu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của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mực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nước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là</a:t>
                </a:r>
                <a:br>
                  <a:rPr lang="en-US" sz="2800" dirty="0"/>
                </a:br>
                <a:r>
                  <a:rPr lang="en-US" sz="2800" dirty="0"/>
                  <a:t>		a)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15 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r>
                  <a:rPr lang="en-US" sz="2800" dirty="0"/>
                  <a:t>		b)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9 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r>
                  <a:rPr lang="en-US" sz="2800" dirty="0"/>
                  <a:t>		c)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10,5 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endParaRPr lang="en-US" sz="2800" dirty="0"/>
              </a:p>
              <a:p>
                <a:pPr algn="just"/>
                <a:endParaRPr lang="en-US" sz="32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96" y="804787"/>
                <a:ext cx="12090703" cy="1842879"/>
              </a:xfrm>
              <a:prstGeom prst="rect">
                <a:avLst/>
              </a:prstGeom>
              <a:blipFill>
                <a:blip r:embed="rId2"/>
                <a:stretch>
                  <a:fillRect l="-504" t="-6579" b="-8882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1297" y="2647666"/>
                <a:ext cx="12090703" cy="4210334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3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/>
                  <a:t>Lại do </a:t>
                </a:r>
                <a14:m>
                  <m:oMath xmlns:m="http://schemas.openxmlformats.org/officeDocument/2006/math">
                    <m:r>
                      <a:rPr lang="en-US" sz="2800" i="1"/>
                      <m:t>𝑘</m:t>
                    </m:r>
                    <m:r>
                      <a:rPr lang="en-US" sz="2800"/>
                      <m:t>∈</m:t>
                    </m:r>
                    <m:r>
                      <a:rPr lang="en-US" sz="2800" i="1"/>
                      <m:t>𝑍</m:t>
                    </m:r>
                    <m:r>
                      <a:rPr lang="en-US" sz="2800"/>
                      <m:t>⇒</m:t>
                    </m:r>
                    <m:r>
                      <a:rPr lang="en-US" sz="2800" i="1"/>
                      <m:t>𝑘</m:t>
                    </m:r>
                    <m:r>
                      <a:rPr lang="en-US" sz="2800"/>
                      <m:t>∈{1;2}⇒</m:t>
                    </m:r>
                    <m:r>
                      <a:rPr lang="en-US" sz="2800" i="1"/>
                      <m:t>𝑡</m:t>
                    </m:r>
                    <m:r>
                      <a:rPr lang="en-US" sz="2800"/>
                      <m:t>∈</m:t>
                    </m:r>
                    <m:d>
                      <m:dPr>
                        <m:begChr m:val="{"/>
                        <m:endChr m:val="}"/>
                        <m:ctrlPr>
                          <a:rPr lang="en-US" sz="2800" i="1"/>
                        </m:ctrlPr>
                      </m:dPr>
                      <m:e>
                        <m:f>
                          <m:fPr>
                            <m:ctrlPr>
                              <a:rPr lang="en-US" sz="2800" i="1"/>
                            </m:ctrlPr>
                          </m:fPr>
                          <m:num>
                            <m:r>
                              <a:rPr lang="en-US" sz="2800"/>
                              <m:t>6(2</m:t>
                            </m:r>
                            <m:r>
                              <a:rPr lang="en-US" sz="2800" i="1"/>
                              <m:t>𝜋</m:t>
                            </m:r>
                            <m:r>
                              <a:rPr lang="en-US" sz="2800" i="1"/>
                              <m:t>−</m:t>
                            </m:r>
                            <m:r>
                              <a:rPr lang="en-US" sz="2800"/>
                              <m:t>1)</m:t>
                            </m:r>
                          </m:num>
                          <m:den>
                            <m:r>
                              <a:rPr lang="en-US" sz="2800" i="1"/>
                              <m:t>𝜋</m:t>
                            </m:r>
                          </m:den>
                        </m:f>
                        <m:r>
                          <a:rPr lang="en-US" sz="2800"/>
                          <m:t>;</m:t>
                        </m:r>
                        <m:f>
                          <m:fPr>
                            <m:ctrlPr>
                              <a:rPr lang="en-US" sz="2800" i="1"/>
                            </m:ctrlPr>
                          </m:fPr>
                          <m:num>
                            <m:r>
                              <a:rPr lang="en-US" sz="2800"/>
                              <m:t>6(4</m:t>
                            </m:r>
                            <m:r>
                              <a:rPr lang="en-US" sz="2800" i="1"/>
                              <m:t>𝜋</m:t>
                            </m:r>
                            <m:r>
                              <a:rPr lang="en-US" sz="2800" i="1"/>
                              <m:t>−</m:t>
                            </m:r>
                            <m:r>
                              <a:rPr lang="en-US" sz="2800"/>
                              <m:t>1)</m:t>
                            </m:r>
                          </m:num>
                          <m:den>
                            <m:r>
                              <a:rPr lang="en-US" sz="2800" i="1"/>
                              <m:t>𝜋</m:t>
                            </m:r>
                          </m:den>
                        </m:f>
                      </m:e>
                    </m:d>
                  </m:oMath>
                </a14:m>
                <a:endParaRPr lang="en-US" dirty="0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 err="1"/>
                  <a:t>Độ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sâu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mực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nước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9 </m:t>
                    </m:r>
                    <m:r>
                      <m:rPr>
                        <m:sty m:val="p"/>
                      </m:rPr>
                      <a:rPr lang="en-US" sz="2800"/>
                      <m:t>m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thì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h</m:t>
                    </m:r>
                    <m:r>
                      <a:rPr lang="en-US" sz="2800"/>
                      <m:t>=9</m:t>
                    </m:r>
                  </m:oMath>
                </a14:m>
                <a:r>
                  <a:rPr lang="en-US" sz="2800" dirty="0"/>
                  <a:t>.</a:t>
                </a: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 err="1"/>
                  <a:t>Khi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đó</a:t>
                </a:r>
                <a:endParaRPr lang="en-US" sz="2800" dirty="0"/>
              </a:p>
              <a:p>
                <a14:m>
                  <m:oMath xmlns:m="http://schemas.openxmlformats.org/officeDocument/2006/math">
                    <m:r>
                      <a:rPr lang="en-US" sz="2800"/>
                      <m:t>9=3</m:t>
                    </m:r>
                    <m:r>
                      <m:rPr>
                        <m:sty m:val="p"/>
                      </m:rPr>
                      <a:rPr lang="en-US" sz="2800"/>
                      <m:t>cos</m:t>
                    </m:r>
                    <m:d>
                      <m:dPr>
                        <m:ctrlPr>
                          <a:rPr lang="en-US" sz="2800" i="1"/>
                        </m:ctrlPr>
                      </m:dPr>
                      <m:e>
                        <m:f>
                          <m:fPr>
                            <m:ctrlPr>
                              <a:rPr lang="en-US" sz="2800" i="1"/>
                            </m:ctrlPr>
                          </m:fPr>
                          <m:num>
                            <m:r>
                              <a:rPr lang="en-US" sz="2800" i="1"/>
                              <m:t>𝜋</m:t>
                            </m:r>
                            <m:r>
                              <a:rPr lang="en-US" sz="2800" i="1"/>
                              <m:t>𝑡</m:t>
                            </m:r>
                          </m:num>
                          <m:den>
                            <m:r>
                              <a:rPr lang="en-US" sz="2800"/>
                              <m:t>6</m:t>
                            </m:r>
                          </m:den>
                        </m:f>
                        <m:r>
                          <a:rPr lang="en-US" sz="2800"/>
                          <m:t>+1</m:t>
                        </m:r>
                      </m:e>
                    </m:d>
                    <m:r>
                      <a:rPr lang="en-US" sz="2800"/>
                      <m:t>+12⇔</m:t>
                    </m:r>
                    <m:func>
                      <m:funcPr>
                        <m:ctrlPr>
                          <a:rPr lang="en-US" sz="280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/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en-US" sz="2800" i="1"/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800" i="1"/>
                                </m:ctrlPr>
                              </m:fPr>
                              <m:num>
                                <m:r>
                                  <a:rPr lang="en-US" sz="2800" i="1"/>
                                  <m:t>𝜋</m:t>
                                </m:r>
                                <m:r>
                                  <a:rPr lang="en-US" sz="2800" i="1"/>
                                  <m:t>𝑡</m:t>
                                </m:r>
                              </m:num>
                              <m:den>
                                <m:r>
                                  <a:rPr lang="en-US" sz="2800"/>
                                  <m:t>6</m:t>
                                </m:r>
                              </m:den>
                            </m:f>
                            <m:r>
                              <a:rPr lang="en-US" sz="2800"/>
                              <m:t>+1</m:t>
                            </m:r>
                          </m:e>
                        </m:d>
                      </m:e>
                    </m:func>
                    <m:r>
                      <a:rPr lang="en-US" sz="2800"/>
                      <m:t>=</m:t>
                    </m:r>
                    <m:r>
                      <a:rPr lang="en-US" sz="2800" i="1"/>
                      <m:t>−</m:t>
                    </m:r>
                    <m:r>
                      <a:rPr lang="en-US" sz="2800"/>
                      <m:t>1⇔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/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en-US" sz="2800" i="1"/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800" i="1"/>
                                </m:ctrlPr>
                              </m:fPr>
                              <m:num>
                                <m:r>
                                  <a:rPr lang="en-US" sz="2800" i="1"/>
                                  <m:t>𝜋</m:t>
                                </m:r>
                                <m:r>
                                  <a:rPr lang="en-US" sz="2800" i="1"/>
                                  <m:t>𝑡</m:t>
                                </m:r>
                              </m:num>
                              <m:den>
                                <m:r>
                                  <a:rPr lang="en-US" sz="2800"/>
                                  <m:t>6</m:t>
                                </m:r>
                              </m:den>
                            </m:f>
                            <m:r>
                              <a:rPr lang="en-US" sz="2800"/>
                              <m:t>+1</m:t>
                            </m:r>
                          </m:e>
                        </m:d>
                      </m:e>
                    </m:func>
                    <m:r>
                      <a:rPr lang="en-US" sz="2800"/>
                      <m:t>=</m:t>
                    </m:r>
                    <m:r>
                      <m:rPr>
                        <m:sty m:val="p"/>
                      </m:rPr>
                      <a:rPr lang="en-US" sz="2800"/>
                      <m:t>cos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i="1"/>
                      <m:t>𝜋</m:t>
                    </m:r>
                  </m:oMath>
                </a14:m>
                <a:endParaRPr lang="en-US" sz="2800" dirty="0"/>
              </a:p>
              <a:p>
                <a14:m>
                  <m:oMath xmlns:m="http://schemas.openxmlformats.org/officeDocument/2006/math">
                    <m:r>
                      <a:rPr lang="en-US" sz="2800"/>
                      <m:t>⇔</m:t>
                    </m:r>
                    <m:f>
                      <m:fPr>
                        <m:ctrlPr>
                          <a:rPr lang="en-US" sz="2800" i="1"/>
                        </m:ctrlPr>
                      </m:fPr>
                      <m:num>
                        <m:r>
                          <a:rPr lang="en-US" sz="2800" i="1"/>
                          <m:t>𝜋</m:t>
                        </m:r>
                        <m:r>
                          <a:rPr lang="en-US" sz="2800" i="1"/>
                          <m:t>𝑡</m:t>
                        </m:r>
                      </m:num>
                      <m:den>
                        <m:r>
                          <a:rPr lang="en-US" sz="2800"/>
                          <m:t>6</m:t>
                        </m:r>
                      </m:den>
                    </m:f>
                    <m:r>
                      <a:rPr lang="en-US" sz="2800"/>
                      <m:t>+1=</m:t>
                    </m:r>
                    <m:r>
                      <a:rPr lang="en-US" sz="2800" i="1"/>
                      <m:t>𝜋</m:t>
                    </m:r>
                    <m:r>
                      <a:rPr lang="en-US" sz="2800"/>
                      <m:t>+</m:t>
                    </m:r>
                    <m:r>
                      <a:rPr lang="en-US" sz="2800" i="1"/>
                      <m:t>𝑘</m:t>
                    </m:r>
                    <m:r>
                      <a:rPr lang="en-US" sz="2800"/>
                      <m:t>2</m:t>
                    </m:r>
                    <m:r>
                      <a:rPr lang="en-US" sz="2800" i="1"/>
                      <m:t>𝜋</m:t>
                    </m:r>
                    <m:r>
                      <a:rPr lang="en-US" sz="2800"/>
                      <m:t>⇔</m:t>
                    </m:r>
                    <m:r>
                      <a:rPr lang="en-US" sz="2800" i="1"/>
                      <m:t>𝑡</m:t>
                    </m:r>
                    <m:r>
                      <a:rPr lang="en-US" sz="2800"/>
                      <m:t>=</m:t>
                    </m:r>
                    <m:f>
                      <m:fPr>
                        <m:ctrlPr>
                          <a:rPr lang="en-US" sz="2800" i="1"/>
                        </m:ctrlPr>
                      </m:fPr>
                      <m:num>
                        <m:r>
                          <a:rPr lang="en-US" sz="2800"/>
                          <m:t>6(</m:t>
                        </m:r>
                        <m:r>
                          <a:rPr lang="en-US" sz="2800" i="1"/>
                          <m:t>𝑘</m:t>
                        </m:r>
                        <m:r>
                          <a:rPr lang="en-US" sz="2800"/>
                          <m:t>2</m:t>
                        </m:r>
                        <m:r>
                          <a:rPr lang="en-US" sz="2800" i="1"/>
                          <m:t>𝜋</m:t>
                        </m:r>
                        <m:r>
                          <a:rPr lang="en-US" sz="2800"/>
                          <m:t>+</m:t>
                        </m:r>
                        <m:r>
                          <a:rPr lang="en-US" sz="2800" i="1"/>
                          <m:t>𝜋</m:t>
                        </m:r>
                        <m:r>
                          <a:rPr lang="en-US" sz="2800" i="1"/>
                          <m:t>−</m:t>
                        </m:r>
                        <m:r>
                          <a:rPr lang="en-US" sz="2800"/>
                          <m:t>1)</m:t>
                        </m:r>
                      </m:num>
                      <m:den>
                        <m:r>
                          <a:rPr lang="en-US" sz="2800" i="1"/>
                          <m:t>𝜋</m:t>
                        </m:r>
                      </m:den>
                    </m:f>
                    <m:r>
                      <a:rPr lang="en-US" sz="2800"/>
                      <m:t>;</m:t>
                    </m:r>
                    <m:r>
                      <a:rPr lang="en-US" sz="2800" i="1"/>
                      <m:t>𝑘</m:t>
                    </m:r>
                    <m:r>
                      <a:rPr lang="en-US" sz="2800"/>
                      <m:t>∈</m:t>
                    </m:r>
                    <m:r>
                      <a:rPr lang="en-US" sz="2800" i="1"/>
                      <m:t>𝑍</m:t>
                    </m:r>
                  </m:oMath>
                </a14:m>
                <a:endParaRPr lang="en-US" sz="2800" dirty="0"/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endParaRPr lang="en-US" sz="2800" b="1" dirty="0"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97" y="2647666"/>
                <a:ext cx="12090703" cy="4210334"/>
              </a:xfrm>
              <a:prstGeom prst="rect">
                <a:avLst/>
              </a:prstGeom>
              <a:blipFill>
                <a:blip r:embed="rId4"/>
                <a:stretch>
                  <a:fillRect l="-856" t="-1876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05187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1296" y="804787"/>
                <a:ext cx="12090703" cy="1842879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6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700" dirty="0" err="1"/>
                  <a:t>Hằng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ngày</a:t>
                </a:r>
                <a:r>
                  <a:rPr lang="en-US" sz="2700" dirty="0"/>
                  <a:t>, </a:t>
                </a:r>
                <a:r>
                  <a:rPr lang="en-US" sz="2700" dirty="0" err="1"/>
                  <a:t>mực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nước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của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một</a:t>
                </a:r>
                <a:r>
                  <a:rPr lang="en-US" sz="2700" dirty="0"/>
                  <a:t> con </a:t>
                </a:r>
                <a:r>
                  <a:rPr lang="en-US" sz="2700" dirty="0" err="1"/>
                  <a:t>kênh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lên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xuống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theo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thủy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triều</a:t>
                </a:r>
                <a:r>
                  <a:rPr lang="en-US" sz="2700" dirty="0"/>
                  <a:t>. </a:t>
                </a:r>
                <a:r>
                  <a:rPr lang="en-US" sz="2700" dirty="0" err="1"/>
                  <a:t>Độ</a:t>
                </a:r>
                <a:r>
                  <a:rPr lang="en-US" sz="2700" dirty="0"/>
                  <a:t> </a:t>
                </a:r>
                <a:r>
                  <a:rPr lang="en-US" sz="2700" dirty="0" err="1"/>
                  <a:t>sâu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70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2700"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sz="27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của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mực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nước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trong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kênh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tính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theo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thời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gian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latin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en-US" sz="2700" dirty="0"/>
                  <a:t> (</a:t>
                </a:r>
                <a:r>
                  <a:rPr lang="en-US" sz="2700" dirty="0" err="1"/>
                  <a:t>giờ</a:t>
                </a:r>
                <a:r>
                  <a:rPr lang="en-US" sz="2700" dirty="0"/>
                  <a:t>) </a:t>
                </a:r>
                <a:r>
                  <a:rPr lang="en-US" sz="2700" dirty="0" err="1"/>
                  <a:t>trong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một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ngày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>
                        <a:latin typeface="Cambria Math" panose="02040503050406030204" pitchFamily="18" charset="0"/>
                      </a:rPr>
                      <m:t>(0≤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latin typeface="Cambria Math" panose="02040503050406030204" pitchFamily="18" charset="0"/>
                      </a:rPr>
                      <m:t>&lt;24)</m:t>
                    </m:r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cho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bởi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công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thức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700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sty m:val="p"/>
                      </m:rPr>
                      <a:rPr lang="en-US" sz="2700">
                        <a:latin typeface="Cambria Math" panose="02040503050406030204" pitchFamily="18" charset="0"/>
                      </a:rPr>
                      <m:t>cos</m:t>
                    </m:r>
                    <m:d>
                      <m:dPr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7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num>
                          <m:den>
                            <m:r>
                              <a:rPr lang="en-US" sz="2700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  <m:r>
                          <a:rPr lang="en-US" sz="270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US" sz="2700">
                        <a:latin typeface="Cambria Math" panose="02040503050406030204" pitchFamily="18" charset="0"/>
                      </a:rPr>
                      <m:t>+12</m:t>
                    </m:r>
                  </m:oMath>
                </a14:m>
                <a:r>
                  <a:rPr lang="en-US" sz="2700" dirty="0"/>
                  <a:t>. </a:t>
                </a:r>
                <a:r>
                  <a:rPr lang="en-US" sz="2700" dirty="0" err="1"/>
                  <a:t>Tìm</a:t>
                </a:r>
                <a:r>
                  <a:rPr lang="en-US" sz="2700" dirty="0"/>
                  <a:t> t </a:t>
                </a:r>
                <a:r>
                  <a:rPr lang="en-US" sz="2700" dirty="0" err="1"/>
                  <a:t>để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độ</a:t>
                </a:r>
                <a:r>
                  <a:rPr lang="en-US" sz="2700" dirty="0"/>
                  <a:t> </a:t>
                </a:r>
                <a:r>
                  <a:rPr lang="en-US" sz="2700" dirty="0" err="1"/>
                  <a:t>sâu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của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mực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nước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là</a:t>
                </a:r>
                <a:br>
                  <a:rPr lang="en-US" sz="2800" dirty="0"/>
                </a:br>
                <a:r>
                  <a:rPr lang="en-US" sz="2800" dirty="0"/>
                  <a:t>		a)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15 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r>
                  <a:rPr lang="en-US" sz="2800" dirty="0"/>
                  <a:t>		b)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9 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r>
                  <a:rPr lang="en-US" sz="2800" dirty="0"/>
                  <a:t>		c)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10,5 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endParaRPr lang="en-US" sz="2800" dirty="0"/>
              </a:p>
              <a:p>
                <a:pPr algn="just"/>
                <a:endParaRPr lang="en-US" sz="32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96" y="804787"/>
                <a:ext cx="12090703" cy="1842879"/>
              </a:xfrm>
              <a:prstGeom prst="rect">
                <a:avLst/>
              </a:prstGeom>
              <a:blipFill>
                <a:blip r:embed="rId2"/>
                <a:stretch>
                  <a:fillRect l="-504" t="-6579" b="-8882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1297" y="2647666"/>
                <a:ext cx="12090703" cy="4210334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3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/>
                      <m:t>V</m:t>
                    </m:r>
                    <m:r>
                      <m:rPr>
                        <m:nor/>
                      </m:rPr>
                      <a:rPr lang="en-US" sz="2800"/>
                      <m:t>ì</m:t>
                    </m:r>
                    <m:r>
                      <m:rPr>
                        <m:nor/>
                      </m:rPr>
                      <a:rPr lang="en-US" sz="2800" i="1"/>
                      <m:t> </m:t>
                    </m:r>
                    <m:r>
                      <a:rPr lang="en-US" sz="2800"/>
                      <m:t>0≤</m:t>
                    </m:r>
                    <m:r>
                      <a:rPr lang="en-US" sz="2800" i="1"/>
                      <m:t>𝑡</m:t>
                    </m:r>
                    <m:r>
                      <a:rPr lang="en-US" sz="2800"/>
                      <m:t>&lt;24</m:t>
                    </m:r>
                    <m:r>
                      <m:rPr>
                        <m:nor/>
                      </m:rPr>
                      <a:rPr lang="en-US" sz="2800" i="1"/>
                      <m:t> </m:t>
                    </m:r>
                    <m:r>
                      <m:rPr>
                        <m:nor/>
                      </m:rPr>
                      <a:rPr lang="en-US" sz="2800"/>
                      <m:t>n</m:t>
                    </m:r>
                    <m:r>
                      <m:rPr>
                        <m:nor/>
                      </m:rPr>
                      <a:rPr lang="en-US" sz="2800"/>
                      <m:t>ê</m:t>
                    </m:r>
                    <m:r>
                      <m:rPr>
                        <m:nor/>
                      </m:rPr>
                      <a:rPr lang="en-US" sz="2800"/>
                      <m:t>n</m:t>
                    </m:r>
                    <m:r>
                      <m:rPr>
                        <m:nor/>
                      </m:rPr>
                      <a:rPr lang="en-US" sz="2800" i="1"/>
                      <m:t> </m:t>
                    </m:r>
                    <m:r>
                      <a:rPr lang="en-US" sz="2800"/>
                      <m:t>≤</m:t>
                    </m:r>
                    <m:f>
                      <m:fPr>
                        <m:ctrlPr>
                          <a:rPr lang="en-US" sz="2800" i="1"/>
                        </m:ctrlPr>
                      </m:fPr>
                      <m:num>
                        <m:r>
                          <a:rPr lang="en-US" sz="2800"/>
                          <m:t>6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/>
                              <m:t>𝑘</m:t>
                            </m:r>
                            <m:r>
                              <a:rPr lang="en-US" sz="2800"/>
                              <m:t>2</m:t>
                            </m:r>
                            <m:r>
                              <a:rPr lang="en-US" sz="2800" i="1"/>
                              <m:t>𝜋</m:t>
                            </m:r>
                            <m:r>
                              <a:rPr lang="en-US" sz="2800"/>
                              <m:t>+</m:t>
                            </m:r>
                            <m:r>
                              <a:rPr lang="en-US" sz="2800" i="1"/>
                              <m:t>𝜋</m:t>
                            </m:r>
                            <m:r>
                              <a:rPr lang="en-US" sz="2800" i="1"/>
                              <m:t>−</m:t>
                            </m:r>
                            <m:r>
                              <a:rPr lang="en-US" sz="2800"/>
                              <m:t>1</m:t>
                            </m:r>
                          </m:e>
                        </m:d>
                      </m:num>
                      <m:den>
                        <m:r>
                          <a:rPr lang="en-US" sz="2800" i="1"/>
                          <m:t>𝜋</m:t>
                        </m:r>
                      </m:den>
                    </m:f>
                    <m:r>
                      <a:rPr lang="en-US" sz="2800"/>
                      <m:t>≤24⇔0&lt;</m:t>
                    </m:r>
                    <m:r>
                      <a:rPr lang="en-US" sz="2800" i="1"/>
                      <m:t>𝑘</m:t>
                    </m:r>
                    <m:r>
                      <a:rPr lang="en-US" sz="2800"/>
                      <m:t>≤1</m:t>
                    </m:r>
                  </m:oMath>
                </a14:m>
                <a:endParaRPr lang="en-US" sz="2800" dirty="0">
                  <a:latin typeface="Calibri Light" panose="020F0302020204030204" pitchFamily="34" charset="0"/>
                </a:endParaRP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 err="1"/>
                  <a:t>Lại</a:t>
                </a:r>
                <a:r>
                  <a:rPr lang="en-US" sz="2800" dirty="0"/>
                  <a:t> do </a:t>
                </a:r>
                <a14:m>
                  <m:oMath xmlns:m="http://schemas.openxmlformats.org/officeDocument/2006/math">
                    <m:r>
                      <a:rPr lang="en-US" sz="2800" i="1"/>
                      <m:t>𝑘</m:t>
                    </m:r>
                    <m:r>
                      <a:rPr lang="en-US" sz="2800"/>
                      <m:t>∈</m:t>
                    </m:r>
                    <m:r>
                      <a:rPr lang="en-US" sz="2800" i="1"/>
                      <m:t>𝑍</m:t>
                    </m:r>
                    <m:r>
                      <a:rPr lang="en-US" sz="2800"/>
                      <m:t>⇒</m:t>
                    </m:r>
                    <m:r>
                      <a:rPr lang="en-US" sz="2800" i="1"/>
                      <m:t>𝑘</m:t>
                    </m:r>
                    <m:r>
                      <a:rPr lang="en-US" sz="2800"/>
                      <m:t>=1⇒</m:t>
                    </m:r>
                    <m:r>
                      <a:rPr lang="en-US" sz="2800" i="1"/>
                      <m:t>𝑡</m:t>
                    </m:r>
                    <m:r>
                      <a:rPr lang="en-US" sz="2800"/>
                      <m:t>=</m:t>
                    </m:r>
                    <m:f>
                      <m:fPr>
                        <m:ctrlPr>
                          <a:rPr lang="en-US" sz="2800" i="1"/>
                        </m:ctrlPr>
                      </m:fPr>
                      <m:num>
                        <m:r>
                          <a:rPr lang="en-US" sz="2800"/>
                          <m:t>6(3</m:t>
                        </m:r>
                        <m:r>
                          <a:rPr lang="en-US" sz="2800" i="1"/>
                          <m:t>𝜋</m:t>
                        </m:r>
                        <m:r>
                          <a:rPr lang="en-US" sz="2800" i="1"/>
                          <m:t>−</m:t>
                        </m:r>
                        <m:r>
                          <a:rPr lang="en-US" sz="2800"/>
                          <m:t>1)</m:t>
                        </m:r>
                      </m:num>
                      <m:den>
                        <m:r>
                          <a:rPr lang="en-US" sz="2800" i="1"/>
                          <m:t>𝜋</m:t>
                        </m:r>
                      </m:den>
                    </m:f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 err="1"/>
                  <a:t>Độ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sâu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mực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nước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10,5 </m:t>
                    </m:r>
                    <m:r>
                      <m:rPr>
                        <m:sty m:val="p"/>
                      </m:rPr>
                      <a:rPr lang="en-US" sz="2800"/>
                      <m:t>m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thì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h</m:t>
                    </m:r>
                    <m:r>
                      <a:rPr lang="en-US" sz="2800"/>
                      <m:t>=10,5</m:t>
                    </m:r>
                  </m:oMath>
                </a14:m>
                <a:r>
                  <a:rPr lang="en-US" sz="2800" dirty="0"/>
                  <a:t>.</a:t>
                </a: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 err="1"/>
                  <a:t>Khi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đó</a:t>
                </a:r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14:m>
                  <m:oMath xmlns:m="http://schemas.openxmlformats.org/officeDocument/2006/math">
                    <m:r>
                      <a:rPr lang="en-US" sz="2800"/>
                      <m:t>10,5=3</m:t>
                    </m:r>
                    <m:r>
                      <m:rPr>
                        <m:sty m:val="p"/>
                      </m:rPr>
                      <a:rPr lang="en-US" sz="2800"/>
                      <m:t>cos</m:t>
                    </m:r>
                    <m:d>
                      <m:dPr>
                        <m:ctrlPr>
                          <a:rPr lang="en-US" sz="2800" i="1"/>
                        </m:ctrlPr>
                      </m:dPr>
                      <m:e>
                        <m:f>
                          <m:fPr>
                            <m:ctrlPr>
                              <a:rPr lang="en-US" sz="2800" i="1"/>
                            </m:ctrlPr>
                          </m:fPr>
                          <m:num>
                            <m:r>
                              <a:rPr lang="en-US" sz="2800" i="1"/>
                              <m:t>𝜋</m:t>
                            </m:r>
                            <m:r>
                              <a:rPr lang="en-US" sz="2800" i="1"/>
                              <m:t>𝑡</m:t>
                            </m:r>
                          </m:num>
                          <m:den>
                            <m:r>
                              <a:rPr lang="en-US" sz="2800"/>
                              <m:t>6</m:t>
                            </m:r>
                          </m:den>
                        </m:f>
                        <m:r>
                          <a:rPr lang="en-US" sz="2800"/>
                          <m:t>+1</m:t>
                        </m:r>
                      </m:e>
                    </m:d>
                    <m:r>
                      <a:rPr lang="en-US" sz="2800"/>
                      <m:t>+12⇔</m:t>
                    </m:r>
                    <m:r>
                      <m:rPr>
                        <m:sty m:val="p"/>
                      </m:rPr>
                      <a:rPr lang="en-US" sz="2800"/>
                      <m:t>cos</m:t>
                    </m:r>
                    <m:d>
                      <m:dPr>
                        <m:ctrlPr>
                          <a:rPr lang="en-US" sz="2800" i="1"/>
                        </m:ctrlPr>
                      </m:dPr>
                      <m:e>
                        <m:f>
                          <m:fPr>
                            <m:ctrlPr>
                              <a:rPr lang="en-US" sz="2800" i="1"/>
                            </m:ctrlPr>
                          </m:fPr>
                          <m:num>
                            <m:r>
                              <a:rPr lang="en-US" sz="2800" i="1"/>
                              <m:t>𝜋</m:t>
                            </m:r>
                            <m:r>
                              <a:rPr lang="en-US" sz="2800" i="1"/>
                              <m:t>𝑡</m:t>
                            </m:r>
                          </m:num>
                          <m:den>
                            <m:r>
                              <a:rPr lang="en-US" sz="2800"/>
                              <m:t>6</m:t>
                            </m:r>
                          </m:den>
                        </m:f>
                        <m:r>
                          <a:rPr lang="en-US" sz="2800"/>
                          <m:t>+1</m:t>
                        </m:r>
                      </m:e>
                    </m:d>
                    <m:r>
                      <a:rPr lang="en-US" sz="2800"/>
                      <m:t>=</m:t>
                    </m:r>
                    <m:r>
                      <a:rPr lang="en-US" sz="2800" i="1"/>
                      <m:t>−</m:t>
                    </m:r>
                    <m:f>
                      <m:fPr>
                        <m:ctrlPr>
                          <a:rPr lang="en-US" sz="2800" i="1"/>
                        </m:ctrlPr>
                      </m:fPr>
                      <m:num>
                        <m:r>
                          <a:rPr lang="en-US" sz="2800"/>
                          <m:t>1</m:t>
                        </m:r>
                      </m:num>
                      <m:den>
                        <m:r>
                          <a:rPr lang="en-US" sz="2800"/>
                          <m:t>2</m:t>
                        </m:r>
                      </m:den>
                    </m:f>
                  </m:oMath>
                </a14:m>
                <a:endParaRPr lang="en-US" sz="2000" b="1" dirty="0"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97" y="2647666"/>
                <a:ext cx="12090703" cy="4210334"/>
              </a:xfrm>
              <a:prstGeom prst="rect">
                <a:avLst/>
              </a:prstGeom>
              <a:blipFill>
                <a:blip r:embed="rId4"/>
                <a:stretch>
                  <a:fillRect l="-856" t="-1876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59032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1297" y="804787"/>
                <a:ext cx="11866114" cy="1842879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6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700" dirty="0" err="1"/>
                  <a:t>Hằng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ngày</a:t>
                </a:r>
                <a:r>
                  <a:rPr lang="en-US" sz="2700" dirty="0"/>
                  <a:t>, </a:t>
                </a:r>
                <a:r>
                  <a:rPr lang="en-US" sz="2700" dirty="0" err="1"/>
                  <a:t>mực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nước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của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một</a:t>
                </a:r>
                <a:r>
                  <a:rPr lang="en-US" sz="2700" dirty="0"/>
                  <a:t> con </a:t>
                </a:r>
                <a:r>
                  <a:rPr lang="en-US" sz="2700" dirty="0" err="1"/>
                  <a:t>kênh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lên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xuống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theo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thủy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triều</a:t>
                </a:r>
                <a:r>
                  <a:rPr lang="en-US" sz="2700" dirty="0"/>
                  <a:t>. </a:t>
                </a:r>
                <a:r>
                  <a:rPr lang="en-US" sz="2700" dirty="0" err="1"/>
                  <a:t>Độ</a:t>
                </a:r>
                <a:r>
                  <a:rPr lang="en-US" sz="2700" dirty="0"/>
                  <a:t> </a:t>
                </a:r>
                <a:r>
                  <a:rPr lang="en-US" sz="2700" dirty="0" err="1"/>
                  <a:t>sâu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70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2700"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sz="27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của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mực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nước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trong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kênh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tính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theo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thời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gian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latin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en-US" sz="2700" dirty="0"/>
                  <a:t> (</a:t>
                </a:r>
                <a:r>
                  <a:rPr lang="en-US" sz="2700" dirty="0" err="1"/>
                  <a:t>giờ</a:t>
                </a:r>
                <a:r>
                  <a:rPr lang="en-US" sz="2700" dirty="0"/>
                  <a:t>) </a:t>
                </a:r>
                <a:r>
                  <a:rPr lang="en-US" sz="2700" dirty="0" err="1"/>
                  <a:t>trong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một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ngày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>
                        <a:latin typeface="Cambria Math" panose="02040503050406030204" pitchFamily="18" charset="0"/>
                      </a:rPr>
                      <m:t>(0≤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latin typeface="Cambria Math" panose="02040503050406030204" pitchFamily="18" charset="0"/>
                      </a:rPr>
                      <m:t>&lt;24)</m:t>
                    </m:r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cho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bởi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công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thức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700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sty m:val="p"/>
                      </m:rPr>
                      <a:rPr lang="en-US" sz="2700">
                        <a:latin typeface="Cambria Math" panose="02040503050406030204" pitchFamily="18" charset="0"/>
                      </a:rPr>
                      <m:t>cos</m:t>
                    </m:r>
                    <m:d>
                      <m:dPr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7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num>
                          <m:den>
                            <m:r>
                              <a:rPr lang="en-US" sz="2700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  <m:r>
                          <a:rPr lang="en-US" sz="270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US" sz="2700">
                        <a:latin typeface="Cambria Math" panose="02040503050406030204" pitchFamily="18" charset="0"/>
                      </a:rPr>
                      <m:t>+12</m:t>
                    </m:r>
                  </m:oMath>
                </a14:m>
                <a:r>
                  <a:rPr lang="en-US" sz="2700" dirty="0"/>
                  <a:t>. </a:t>
                </a:r>
                <a:r>
                  <a:rPr lang="en-US" sz="2700" dirty="0" err="1"/>
                  <a:t>Tìm</a:t>
                </a:r>
                <a:r>
                  <a:rPr lang="en-US" sz="2700" dirty="0"/>
                  <a:t> t </a:t>
                </a:r>
                <a:r>
                  <a:rPr lang="en-US" sz="2700" dirty="0" err="1"/>
                  <a:t>để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độ</a:t>
                </a:r>
                <a:r>
                  <a:rPr lang="en-US" sz="2700" dirty="0"/>
                  <a:t> </a:t>
                </a:r>
                <a:r>
                  <a:rPr lang="en-US" sz="2700" dirty="0" err="1"/>
                  <a:t>sâu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của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mực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nước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là</a:t>
                </a:r>
                <a:br>
                  <a:rPr lang="en-US" sz="2800" dirty="0"/>
                </a:br>
                <a:r>
                  <a:rPr lang="en-US" sz="2800" dirty="0"/>
                  <a:t>		a)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15 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r>
                  <a:rPr lang="en-US" sz="2800" dirty="0"/>
                  <a:t>		b)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9 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r>
                  <a:rPr lang="en-US" sz="2800" dirty="0"/>
                  <a:t>		c)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10,5 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endParaRPr lang="en-US" sz="2800" dirty="0"/>
              </a:p>
              <a:p>
                <a:pPr algn="just"/>
                <a:endParaRPr lang="en-US" sz="32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97" y="804787"/>
                <a:ext cx="11866114" cy="1842879"/>
              </a:xfrm>
              <a:prstGeom prst="rect">
                <a:avLst/>
              </a:prstGeom>
              <a:blipFill>
                <a:blip r:embed="rId2"/>
                <a:stretch>
                  <a:fillRect l="-513" t="-6579" b="-8882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747FA525-07E5-422D-BCBE-B75DCA00254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1298" y="2716710"/>
                <a:ext cx="11866114" cy="3886639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3"/>
                  </a:buBlip>
                </a:pPr>
                <a:r>
                  <a:rPr lang="en-US" sz="2800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sz="2800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sz="2800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2600"/>
                      <m:t>⇔</m:t>
                    </m:r>
                    <m:r>
                      <m:rPr>
                        <m:sty m:val="p"/>
                      </m:rPr>
                      <a:rPr lang="en-US" sz="2600"/>
                      <m:t>cos</m:t>
                    </m:r>
                    <m:d>
                      <m:dPr>
                        <m:ctrlPr>
                          <a:rPr lang="en-US" sz="2600" i="1"/>
                        </m:ctrlPr>
                      </m:dPr>
                      <m:e>
                        <m:f>
                          <m:fPr>
                            <m:ctrlPr>
                              <a:rPr lang="en-US" sz="2600" i="1"/>
                            </m:ctrlPr>
                          </m:fPr>
                          <m:num>
                            <m:r>
                              <a:rPr lang="en-US" sz="2600" i="1"/>
                              <m:t>𝜋</m:t>
                            </m:r>
                            <m:r>
                              <a:rPr lang="en-US" sz="2600" i="1"/>
                              <m:t>𝑡</m:t>
                            </m:r>
                          </m:num>
                          <m:den>
                            <m:r>
                              <a:rPr lang="en-US" sz="2600"/>
                              <m:t>6</m:t>
                            </m:r>
                          </m:den>
                        </m:f>
                        <m:r>
                          <a:rPr lang="en-US" sz="2600"/>
                          <m:t>+1</m:t>
                        </m:r>
                      </m:e>
                    </m:d>
                    <m:r>
                      <a:rPr lang="en-US" sz="2600"/>
                      <m:t>=</m:t>
                    </m:r>
                    <m:r>
                      <m:rPr>
                        <m:sty m:val="p"/>
                      </m:rPr>
                      <a:rPr lang="en-US" sz="2600"/>
                      <m:t>cos</m:t>
                    </m:r>
                    <m:f>
                      <m:fPr>
                        <m:ctrlPr>
                          <a:rPr lang="en-US" sz="2600" i="1"/>
                        </m:ctrlPr>
                      </m:fPr>
                      <m:num>
                        <m:r>
                          <a:rPr lang="en-US" sz="2600"/>
                          <m:t>2</m:t>
                        </m:r>
                        <m:r>
                          <a:rPr lang="en-US" sz="2600" i="1"/>
                          <m:t>𝜋</m:t>
                        </m:r>
                      </m:num>
                      <m:den>
                        <m:r>
                          <a:rPr lang="en-US" sz="2600"/>
                          <m:t>3</m:t>
                        </m:r>
                      </m:den>
                    </m:f>
                    <m:r>
                      <a:rPr lang="en-US" sz="2600"/>
                      <m:t>⇔</m:t>
                    </m:r>
                    <m:d>
                      <m:dPr>
                        <m:begChr m:val="["/>
                        <m:endChr m:val=""/>
                        <m:ctrlPr>
                          <a:rPr lang="en-US" sz="2600" i="1"/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600" i="1"/>
                            </m:ctrlPr>
                          </m:mPr>
                          <m:mr>
                            <m:e>
                              <m:f>
                                <m:fPr>
                                  <m:ctrlPr>
                                    <a:rPr lang="en-US" sz="2600" i="1"/>
                                  </m:ctrlPr>
                                </m:fPr>
                                <m:num>
                                  <m:r>
                                    <a:rPr lang="en-US" sz="2600" i="1"/>
                                    <m:t>𝜋</m:t>
                                  </m:r>
                                  <m:r>
                                    <a:rPr lang="en-US" sz="2600" i="1"/>
                                    <m:t>𝑡</m:t>
                                  </m:r>
                                </m:num>
                                <m:den>
                                  <m:r>
                                    <a:rPr lang="en-US" sz="2600"/>
                                    <m:t>6</m:t>
                                  </m:r>
                                </m:den>
                              </m:f>
                              <m:r>
                                <a:rPr lang="en-US" sz="2600"/>
                                <m:t>+1=</m:t>
                              </m:r>
                              <m:f>
                                <m:fPr>
                                  <m:ctrlPr>
                                    <a:rPr lang="en-US" sz="2600" i="1"/>
                                  </m:ctrlPr>
                                </m:fPr>
                                <m:num>
                                  <m:r>
                                    <a:rPr lang="en-US" sz="2600"/>
                                    <m:t>2</m:t>
                                  </m:r>
                                  <m:r>
                                    <a:rPr lang="en-US" sz="2600" i="1"/>
                                    <m:t>𝜋</m:t>
                                  </m:r>
                                </m:num>
                                <m:den>
                                  <m:r>
                                    <a:rPr lang="en-US" sz="2600"/>
                                    <m:t>3</m:t>
                                  </m:r>
                                </m:den>
                              </m:f>
                              <m:r>
                                <a:rPr lang="en-US" sz="2600"/>
                                <m:t>+</m:t>
                              </m:r>
                              <m:r>
                                <a:rPr lang="en-US" sz="2600" i="1"/>
                                <m:t>𝑘</m:t>
                              </m:r>
                              <m:r>
                                <a:rPr lang="en-US" sz="2600"/>
                                <m:t>2</m:t>
                              </m:r>
                              <m:r>
                                <a:rPr lang="en-US" sz="2600" i="1"/>
                                <m:t>𝜋</m:t>
                              </m:r>
                            </m:e>
                          </m:mr>
                          <m:mr>
                            <m:e>
                              <m:f>
                                <m:fPr>
                                  <m:ctrlPr>
                                    <a:rPr lang="en-US" sz="2600" i="1"/>
                                  </m:ctrlPr>
                                </m:fPr>
                                <m:num>
                                  <m:r>
                                    <a:rPr lang="en-US" sz="2600" i="1"/>
                                    <m:t>𝜋</m:t>
                                  </m:r>
                                  <m:r>
                                    <a:rPr lang="en-US" sz="2600" i="1"/>
                                    <m:t>𝑡</m:t>
                                  </m:r>
                                </m:num>
                                <m:den>
                                  <m:r>
                                    <a:rPr lang="en-US" sz="2600"/>
                                    <m:t>6</m:t>
                                  </m:r>
                                </m:den>
                              </m:f>
                              <m:r>
                                <a:rPr lang="en-US" sz="2600"/>
                                <m:t>+1=</m:t>
                              </m:r>
                              <m:r>
                                <a:rPr lang="en-US" sz="2600" i="1"/>
                                <m:t>−</m:t>
                              </m:r>
                              <m:f>
                                <m:fPr>
                                  <m:ctrlPr>
                                    <a:rPr lang="en-US" sz="2600" i="1"/>
                                  </m:ctrlPr>
                                </m:fPr>
                                <m:num>
                                  <m:r>
                                    <a:rPr lang="en-US" sz="2600"/>
                                    <m:t>2</m:t>
                                  </m:r>
                                  <m:r>
                                    <a:rPr lang="en-US" sz="2600" i="1"/>
                                    <m:t>𝜋</m:t>
                                  </m:r>
                                </m:num>
                                <m:den>
                                  <m:r>
                                    <a:rPr lang="en-US" sz="2600"/>
                                    <m:t>3</m:t>
                                  </m:r>
                                </m:den>
                              </m:f>
                              <m:r>
                                <a:rPr lang="en-US" sz="2600"/>
                                <m:t>+</m:t>
                              </m:r>
                              <m:r>
                                <a:rPr lang="en-US" sz="2600" i="1"/>
                                <m:t>𝑘</m:t>
                              </m:r>
                              <m:r>
                                <a:rPr lang="en-US" sz="2600"/>
                                <m:t>2</m:t>
                              </m:r>
                              <m:r>
                                <a:rPr lang="en-US" sz="2600" i="1"/>
                                <m:t>𝜋</m:t>
                              </m:r>
                            </m:e>
                          </m:mr>
                        </m:m>
                        <m:r>
                          <a:rPr lang="en-US" sz="2600"/>
                          <m:t>⇔</m:t>
                        </m:r>
                        <m:d>
                          <m:dPr>
                            <m:begChr m:val="["/>
                            <m:endChr m:val=""/>
                            <m:ctrlPr>
                              <a:rPr lang="en-US" sz="2600" i="1"/>
                            </m:ctrlPr>
                          </m:dPr>
                          <m:e>
                            <m:m>
                              <m:mPr>
                                <m:plcHide m:val="on"/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sz="2600" i="1"/>
                                </m:ctrlPr>
                              </m:mPr>
                              <m:mr>
                                <m:e>
                                  <m:r>
                                    <a:rPr lang="en-US" sz="2600" i="1"/>
                                    <m:t>𝑡</m:t>
                                  </m:r>
                                  <m:r>
                                    <a:rPr lang="en-US" sz="2600"/>
                                    <m:t>=</m:t>
                                  </m:r>
                                  <m:f>
                                    <m:fPr>
                                      <m:ctrlPr>
                                        <a:rPr lang="en-US" sz="2600" i="1"/>
                                      </m:ctrlPr>
                                    </m:fPr>
                                    <m:num>
                                      <m:r>
                                        <a:rPr lang="en-US" sz="2600"/>
                                        <m:t>6</m:t>
                                      </m:r>
                                      <m:d>
                                        <m:dPr>
                                          <m:ctrlPr>
                                            <a:rPr lang="en-US" sz="2600" i="1"/>
                                          </m:ctrlPr>
                                        </m:dPr>
                                        <m:e>
                                          <m:f>
                                            <m:fPr>
                                              <m:ctrlPr>
                                                <a:rPr lang="en-US" sz="2600" i="1"/>
                                              </m:ctrlPr>
                                            </m:fPr>
                                            <m:num>
                                              <m:r>
                                                <a:rPr lang="en-US" sz="2600"/>
                                                <m:t>2</m:t>
                                              </m:r>
                                              <m:r>
                                                <a:rPr lang="en-US" sz="2600" i="1"/>
                                                <m:t>𝜋</m:t>
                                              </m:r>
                                            </m:num>
                                            <m:den>
                                              <m:r>
                                                <a:rPr lang="en-US" sz="2600"/>
                                                <m:t>3</m:t>
                                              </m:r>
                                            </m:den>
                                          </m:f>
                                          <m:r>
                                            <a:rPr lang="en-US" sz="2600"/>
                                            <m:t>+</m:t>
                                          </m:r>
                                          <m:r>
                                            <a:rPr lang="en-US" sz="2600" i="1"/>
                                            <m:t>𝑘</m:t>
                                          </m:r>
                                          <m:r>
                                            <a:rPr lang="en-US" sz="2600"/>
                                            <m:t>2</m:t>
                                          </m:r>
                                          <m:r>
                                            <a:rPr lang="en-US" sz="2600" i="1"/>
                                            <m:t>𝜋</m:t>
                                          </m:r>
                                          <m:r>
                                            <a:rPr lang="en-US" sz="2600" i="1"/>
                                            <m:t>−</m:t>
                                          </m:r>
                                          <m:r>
                                            <a:rPr lang="en-US" sz="2600"/>
                                            <m:t>1</m:t>
                                          </m:r>
                                        </m:e>
                                      </m:d>
                                    </m:num>
                                    <m:den>
                                      <m:r>
                                        <a:rPr lang="en-US" sz="2600" i="1"/>
                                        <m:t>𝜋</m:t>
                                      </m:r>
                                    </m:den>
                                  </m:f>
                                  <m:r>
                                    <a:rPr lang="en-US" sz="2600"/>
                                    <m:t>;</m:t>
                                  </m:r>
                                  <m:r>
                                    <a:rPr lang="en-US" sz="2600" i="1"/>
                                    <m:t>𝑘</m:t>
                                  </m:r>
                                  <m:r>
                                    <a:rPr lang="en-US" sz="2600"/>
                                    <m:t>∈</m:t>
                                  </m:r>
                                  <m:r>
                                    <a:rPr lang="en-US" sz="2600" i="1"/>
                                    <m:t>𝑍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sz="2600" i="1"/>
                                    <m:t>𝑡</m:t>
                                  </m:r>
                                  <m:r>
                                    <a:rPr lang="en-US" sz="2600"/>
                                    <m:t>=</m:t>
                                  </m:r>
                                  <m:f>
                                    <m:fPr>
                                      <m:ctrlPr>
                                        <a:rPr lang="en-US" sz="2600" i="1"/>
                                      </m:ctrlPr>
                                    </m:fPr>
                                    <m:num>
                                      <m:r>
                                        <a:rPr lang="en-US" sz="2600"/>
                                        <m:t>6</m:t>
                                      </m:r>
                                      <m:d>
                                        <m:dPr>
                                          <m:ctrlPr>
                                            <a:rPr lang="en-US" sz="2600" i="1"/>
                                          </m:ctrlPr>
                                        </m:dPr>
                                        <m:e>
                                          <m:r>
                                            <a:rPr lang="en-US" sz="2600" i="1"/>
                                            <m:t>−</m:t>
                                          </m:r>
                                          <m:f>
                                            <m:fPr>
                                              <m:ctrlPr>
                                                <a:rPr lang="en-US" sz="2600" i="1"/>
                                              </m:ctrlPr>
                                            </m:fPr>
                                            <m:num>
                                              <m:r>
                                                <a:rPr lang="en-US" sz="2600"/>
                                                <m:t>2</m:t>
                                              </m:r>
                                              <m:r>
                                                <a:rPr lang="en-US" sz="2600" i="1"/>
                                                <m:t>𝜋</m:t>
                                              </m:r>
                                            </m:num>
                                            <m:den>
                                              <m:r>
                                                <a:rPr lang="en-US" sz="2600"/>
                                                <m:t>3</m:t>
                                              </m:r>
                                            </m:den>
                                          </m:f>
                                          <m:r>
                                            <a:rPr lang="en-US" sz="2600"/>
                                            <m:t>+</m:t>
                                          </m:r>
                                          <m:r>
                                            <a:rPr lang="en-US" sz="2600" i="1"/>
                                            <m:t>𝑘</m:t>
                                          </m:r>
                                          <m:r>
                                            <a:rPr lang="en-US" sz="2600"/>
                                            <m:t>2</m:t>
                                          </m:r>
                                          <m:r>
                                            <a:rPr lang="en-US" sz="2600" i="1"/>
                                            <m:t>𝜋</m:t>
                                          </m:r>
                                          <m:r>
                                            <a:rPr lang="en-US" sz="2600" i="1"/>
                                            <m:t>−</m:t>
                                          </m:r>
                                          <m:r>
                                            <a:rPr lang="en-US" sz="2600"/>
                                            <m:t>1</m:t>
                                          </m:r>
                                        </m:e>
                                      </m:d>
                                    </m:num>
                                    <m:den>
                                      <m:r>
                                        <a:rPr lang="en-US" sz="2600" i="1"/>
                                        <m:t>𝜋</m:t>
                                      </m:r>
                                    </m:den>
                                  </m:f>
                                  <m:r>
                                    <a:rPr lang="en-US" sz="2600"/>
                                    <m:t>;</m:t>
                                  </m:r>
                                  <m:r>
                                    <a:rPr lang="en-US" sz="2600" i="1"/>
                                    <m:t>𝑘</m:t>
                                  </m:r>
                                  <m:r>
                                    <a:rPr lang="en-US" sz="2600"/>
                                    <m:t>∈</m:t>
                                  </m:r>
                                  <m:r>
                                    <a:rPr lang="en-US" sz="2600" i="1"/>
                                    <m:t>𝑍</m:t>
                                  </m:r>
                                </m:e>
                              </m:mr>
                            </m:m>
                          </m:e>
                        </m:d>
                      </m:e>
                    </m:d>
                  </m:oMath>
                </a14:m>
                <a:r>
                  <a:rPr lang="en-US" sz="2600" dirty="0"/>
                  <a:t>	</a:t>
                </a:r>
              </a:p>
              <a:p>
                <a:pPr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/>
                      <m:t>V</m:t>
                    </m:r>
                    <m:r>
                      <a:rPr lang="en-US" sz="2600"/>
                      <m:t>ì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600" i="1"/>
                      <m:t>𝑡</m:t>
                    </m:r>
                    <m:r>
                      <a:rPr lang="en-US" sz="2600"/>
                      <m:t>=</m:t>
                    </m:r>
                    <m:f>
                      <m:fPr>
                        <m:ctrlPr>
                          <a:rPr lang="en-US" sz="2600" i="1"/>
                        </m:ctrlPr>
                      </m:fPr>
                      <m:num>
                        <m:r>
                          <a:rPr lang="en-US" sz="2600"/>
                          <m:t>6</m:t>
                        </m:r>
                        <m:d>
                          <m:dPr>
                            <m:ctrlPr>
                              <a:rPr lang="en-US" sz="2600" i="1"/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600" i="1"/>
                                </m:ctrlPr>
                              </m:fPr>
                              <m:num>
                                <m:r>
                                  <a:rPr lang="en-US" sz="2600"/>
                                  <m:t>2</m:t>
                                </m:r>
                                <m:r>
                                  <a:rPr lang="en-US" sz="2600" i="1"/>
                                  <m:t>𝜋</m:t>
                                </m:r>
                              </m:num>
                              <m:den>
                                <m:r>
                                  <a:rPr lang="en-US" sz="2600"/>
                                  <m:t>3</m:t>
                                </m:r>
                              </m:den>
                            </m:f>
                            <m:r>
                              <a:rPr lang="en-US" sz="2600"/>
                              <m:t>+</m:t>
                            </m:r>
                            <m:r>
                              <a:rPr lang="en-US" sz="2600" i="1"/>
                              <m:t>𝑘</m:t>
                            </m:r>
                            <m:r>
                              <a:rPr lang="en-US" sz="2600"/>
                              <m:t>2</m:t>
                            </m:r>
                            <m:r>
                              <a:rPr lang="en-US" sz="2600" i="1"/>
                              <m:t>𝜋</m:t>
                            </m:r>
                            <m:r>
                              <a:rPr lang="en-US" sz="2600" i="1"/>
                              <m:t>−</m:t>
                            </m:r>
                            <m:r>
                              <a:rPr lang="en-US" sz="2600"/>
                              <m:t>1</m:t>
                            </m:r>
                          </m:e>
                        </m:d>
                      </m:num>
                      <m:den>
                        <m:r>
                          <a:rPr lang="en-US" sz="2600" i="1"/>
                          <m:t>𝜋</m:t>
                        </m:r>
                      </m:den>
                    </m:f>
                    <m:r>
                      <a:rPr lang="en-US" sz="2600"/>
                      <m:t>;</m:t>
                    </m:r>
                    <m:r>
                      <a:rPr lang="en-US" sz="2600" i="1"/>
                      <m:t>𝑘</m:t>
                    </m:r>
                    <m:r>
                      <a:rPr lang="en-US" sz="2600"/>
                      <m:t>∈</m:t>
                    </m:r>
                    <m:r>
                      <a:rPr lang="en-US" sz="2600" i="1"/>
                      <m:t>𝑍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600"/>
                      <m:t>V</m:t>
                    </m:r>
                    <m:r>
                      <a:rPr lang="en-US" sz="2600" b="0" i="0" smtClean="0">
                        <a:latin typeface="Cambria Math" panose="02040503050406030204" pitchFamily="18" charset="0"/>
                      </a:rPr>
                      <m:t>ì </m:t>
                    </m:r>
                    <m:r>
                      <a:rPr lang="en-US" sz="2600"/>
                      <m:t>0≤</m:t>
                    </m:r>
                    <m:r>
                      <a:rPr lang="en-US" sz="2600" i="1"/>
                      <m:t>𝑡</m:t>
                    </m:r>
                    <m:r>
                      <a:rPr lang="en-US" sz="2600"/>
                      <m:t>&lt;24</m:t>
                    </m:r>
                    <m:r>
                      <m:rPr>
                        <m:nor/>
                      </m:rPr>
                      <a:rPr lang="en-US" sz="2600" i="1"/>
                      <m:t> </m:t>
                    </m:r>
                    <m:r>
                      <m:rPr>
                        <m:nor/>
                      </m:rPr>
                      <a:rPr lang="en-US" sz="2600"/>
                      <m:t>n</m:t>
                    </m:r>
                    <m:r>
                      <m:rPr>
                        <m:nor/>
                      </m:rPr>
                      <a:rPr lang="en-US" sz="2600"/>
                      <m:t>ê</m:t>
                    </m:r>
                    <m:r>
                      <m:rPr>
                        <m:nor/>
                      </m:rPr>
                      <a:rPr lang="en-US" sz="2600"/>
                      <m:t>n</m:t>
                    </m:r>
                    <m:r>
                      <m:rPr>
                        <m:nor/>
                      </m:rPr>
                      <a:rPr lang="en-US" sz="2600" i="1"/>
                      <m:t> </m:t>
                    </m:r>
                    <m:r>
                      <a:rPr lang="en-US" sz="2600"/>
                      <m:t>0≤</m:t>
                    </m:r>
                    <m:f>
                      <m:fPr>
                        <m:ctrlPr>
                          <a:rPr lang="en-US" sz="2600" i="1"/>
                        </m:ctrlPr>
                      </m:fPr>
                      <m:num>
                        <m:r>
                          <a:rPr lang="en-US" sz="2600"/>
                          <m:t>6</m:t>
                        </m:r>
                        <m:d>
                          <m:dPr>
                            <m:ctrlPr>
                              <a:rPr lang="en-US" sz="2600" i="1"/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600" i="1"/>
                                </m:ctrlPr>
                              </m:fPr>
                              <m:num>
                                <m:r>
                                  <a:rPr lang="en-US" sz="2600"/>
                                  <m:t>2</m:t>
                                </m:r>
                                <m:r>
                                  <a:rPr lang="en-US" sz="2600" i="1"/>
                                  <m:t>𝜋</m:t>
                                </m:r>
                              </m:num>
                              <m:den>
                                <m:r>
                                  <a:rPr lang="en-US" sz="2600"/>
                                  <m:t>3</m:t>
                                </m:r>
                              </m:den>
                            </m:f>
                            <m:r>
                              <a:rPr lang="en-US" sz="2600"/>
                              <m:t>+</m:t>
                            </m:r>
                            <m:r>
                              <a:rPr lang="en-US" sz="2600" i="1"/>
                              <m:t>𝑘</m:t>
                            </m:r>
                            <m:r>
                              <a:rPr lang="en-US" sz="2600"/>
                              <m:t>2</m:t>
                            </m:r>
                            <m:r>
                              <a:rPr lang="en-US" sz="2600" i="1"/>
                              <m:t>𝜋</m:t>
                            </m:r>
                            <m:r>
                              <a:rPr lang="en-US" sz="2600" i="1"/>
                              <m:t>−</m:t>
                            </m:r>
                            <m:r>
                              <a:rPr lang="en-US" sz="2600"/>
                              <m:t>1</m:t>
                            </m:r>
                          </m:e>
                        </m:d>
                      </m:num>
                      <m:den>
                        <m:r>
                          <a:rPr lang="en-US" sz="2600" i="1"/>
                          <m:t>𝜋</m:t>
                        </m:r>
                      </m:den>
                    </m:f>
                    <m:r>
                      <a:rPr lang="en-US" sz="2600"/>
                      <m:t>≤24⇔0≤</m:t>
                    </m:r>
                    <m:r>
                      <a:rPr lang="en-US" sz="2600" i="1"/>
                      <m:t>𝑘</m:t>
                    </m:r>
                    <m:r>
                      <a:rPr lang="en-US" sz="2600"/>
                      <m:t>≤2</m:t>
                    </m:r>
                  </m:oMath>
                </a14:m>
                <a:endParaRPr lang="en-US" sz="2600" dirty="0"/>
              </a:p>
            </p:txBody>
          </p:sp>
        </mc:Choice>
        <mc:Fallback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747FA525-07E5-422D-BCBE-B75DCA0025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98" y="2716710"/>
                <a:ext cx="11866114" cy="3886639"/>
              </a:xfrm>
              <a:prstGeom prst="rect">
                <a:avLst/>
              </a:prstGeom>
              <a:blipFill>
                <a:blip r:embed="rId4"/>
                <a:stretch>
                  <a:fillRect t="-1565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78632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1297" y="804787"/>
                <a:ext cx="11866114" cy="1842879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6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700" dirty="0" err="1"/>
                  <a:t>Hằng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ngày</a:t>
                </a:r>
                <a:r>
                  <a:rPr lang="en-US" sz="2700" dirty="0"/>
                  <a:t>, </a:t>
                </a:r>
                <a:r>
                  <a:rPr lang="en-US" sz="2700" dirty="0" err="1"/>
                  <a:t>mực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nước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của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một</a:t>
                </a:r>
                <a:r>
                  <a:rPr lang="en-US" sz="2700" dirty="0"/>
                  <a:t> con </a:t>
                </a:r>
                <a:r>
                  <a:rPr lang="en-US" sz="2700" dirty="0" err="1"/>
                  <a:t>kênh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lên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xuống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theo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thủy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triều</a:t>
                </a:r>
                <a:r>
                  <a:rPr lang="en-US" sz="2700" dirty="0"/>
                  <a:t>. </a:t>
                </a:r>
                <a:r>
                  <a:rPr lang="en-US" sz="2700" dirty="0" err="1"/>
                  <a:t>Độ</a:t>
                </a:r>
                <a:r>
                  <a:rPr lang="en-US" sz="2700" dirty="0"/>
                  <a:t> </a:t>
                </a:r>
                <a:r>
                  <a:rPr lang="en-US" sz="2700" dirty="0" err="1"/>
                  <a:t>sâu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70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2700"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sz="27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của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mực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nước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trong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kênh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tính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theo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thời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gian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latin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en-US" sz="2700" dirty="0"/>
                  <a:t> (</a:t>
                </a:r>
                <a:r>
                  <a:rPr lang="en-US" sz="2700" dirty="0" err="1"/>
                  <a:t>giờ</a:t>
                </a:r>
                <a:r>
                  <a:rPr lang="en-US" sz="2700" dirty="0"/>
                  <a:t>) </a:t>
                </a:r>
                <a:r>
                  <a:rPr lang="en-US" sz="2700" dirty="0" err="1"/>
                  <a:t>trong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một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ngày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>
                        <a:latin typeface="Cambria Math" panose="02040503050406030204" pitchFamily="18" charset="0"/>
                      </a:rPr>
                      <m:t>(0≤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latin typeface="Cambria Math" panose="02040503050406030204" pitchFamily="18" charset="0"/>
                      </a:rPr>
                      <m:t>&lt;24)</m:t>
                    </m:r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cho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bởi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công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thức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700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sty m:val="p"/>
                      </m:rPr>
                      <a:rPr lang="en-US" sz="2700">
                        <a:latin typeface="Cambria Math" panose="02040503050406030204" pitchFamily="18" charset="0"/>
                      </a:rPr>
                      <m:t>cos</m:t>
                    </m:r>
                    <m:d>
                      <m:dPr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7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num>
                          <m:den>
                            <m:r>
                              <a:rPr lang="en-US" sz="2700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  <m:r>
                          <a:rPr lang="en-US" sz="270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US" sz="2700">
                        <a:latin typeface="Cambria Math" panose="02040503050406030204" pitchFamily="18" charset="0"/>
                      </a:rPr>
                      <m:t>+12</m:t>
                    </m:r>
                  </m:oMath>
                </a14:m>
                <a:r>
                  <a:rPr lang="en-US" sz="2700" dirty="0"/>
                  <a:t>. </a:t>
                </a:r>
                <a:r>
                  <a:rPr lang="en-US" sz="2700" dirty="0" err="1"/>
                  <a:t>Tìm</a:t>
                </a:r>
                <a:r>
                  <a:rPr lang="en-US" sz="2700" dirty="0"/>
                  <a:t> t </a:t>
                </a:r>
                <a:r>
                  <a:rPr lang="en-US" sz="2700" dirty="0" err="1"/>
                  <a:t>để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độ</a:t>
                </a:r>
                <a:r>
                  <a:rPr lang="en-US" sz="2700" dirty="0"/>
                  <a:t> </a:t>
                </a:r>
                <a:r>
                  <a:rPr lang="en-US" sz="2700" dirty="0" err="1"/>
                  <a:t>sâu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của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mực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nước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là</a:t>
                </a:r>
                <a:br>
                  <a:rPr lang="en-US" sz="2800" dirty="0"/>
                </a:br>
                <a:r>
                  <a:rPr lang="en-US" sz="2800" dirty="0"/>
                  <a:t>		a)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15 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r>
                  <a:rPr lang="en-US" sz="2800" dirty="0"/>
                  <a:t>		b)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9 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r>
                  <a:rPr lang="en-US" sz="2800" dirty="0"/>
                  <a:t>		c)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10,5 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endParaRPr lang="en-US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sz="32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800" dirty="0">
                    <a:solidFill>
                      <a:srgbClr val="000099"/>
                    </a:solidFill>
                  </a:rPr>
                  <a:t>Lại do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0099"/>
                        </a:solidFill>
                      </a:rPr>
                      <m:t>𝑘</m:t>
                    </m:r>
                    <m:r>
                      <a:rPr lang="en-US" sz="2800">
                        <a:solidFill>
                          <a:srgbClr val="000099"/>
                        </a:solidFill>
                      </a:rPr>
                      <m:t>∈</m:t>
                    </m:r>
                    <m:r>
                      <a:rPr lang="en-US" sz="2800" i="1">
                        <a:solidFill>
                          <a:srgbClr val="000099"/>
                        </a:solidFill>
                      </a:rPr>
                      <m:t>𝑍</m:t>
                    </m:r>
                    <m:r>
                      <a:rPr lang="en-US" sz="2800">
                        <a:solidFill>
                          <a:srgbClr val="000099"/>
                        </a:solidFill>
                      </a:rPr>
                      <m:t>⇒</m:t>
                    </m:r>
                    <m:r>
                      <a:rPr lang="en-US" sz="2800" i="1">
                        <a:solidFill>
                          <a:srgbClr val="000099"/>
                        </a:solidFill>
                      </a:rPr>
                      <m:t>𝑘</m:t>
                    </m:r>
                    <m:r>
                      <a:rPr lang="en-US" sz="2800">
                        <a:solidFill>
                          <a:srgbClr val="000099"/>
                        </a:solidFill>
                      </a:rPr>
                      <m:t>∈{0;1;2}⇒</m:t>
                    </m:r>
                    <m:r>
                      <a:rPr lang="en-US" sz="2800" i="1">
                        <a:solidFill>
                          <a:srgbClr val="000099"/>
                        </a:solidFill>
                      </a:rPr>
                      <m:t>𝑡</m:t>
                    </m:r>
                    <m:r>
                      <a:rPr lang="en-US" sz="2800">
                        <a:solidFill>
                          <a:srgbClr val="000099"/>
                        </a:solidFill>
                      </a:rPr>
                      <m:t>∈</m:t>
                    </m:r>
                    <m:d>
                      <m:dPr>
                        <m:begChr m:val="{"/>
                        <m:endChr m:val="}"/>
                        <m:ctrlPr>
                          <a:rPr lang="en-US" sz="2800" i="1">
                            <a:solidFill>
                              <a:srgbClr val="000099"/>
                            </a:solidFill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solidFill>
                                  <a:srgbClr val="000099"/>
                                </a:solidFill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solidFill>
                                  <a:srgbClr val="000099"/>
                                </a:solidFill>
                              </a:rPr>
                              <m:t>6</m:t>
                            </m:r>
                            <m:d>
                              <m:dPr>
                                <m:ctrlPr>
                                  <a:rPr lang="en-US" sz="2800" i="1">
                                    <a:solidFill>
                                      <a:srgbClr val="000099"/>
                                    </a:solidFill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800" i="1">
                                        <a:solidFill>
                                          <a:srgbClr val="000099"/>
                                        </a:solidFill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>
                                        <a:solidFill>
                                          <a:srgbClr val="000099"/>
                                        </a:solidFill>
                                      </a:rPr>
                                      <m:t>2</m:t>
                                    </m:r>
                                    <m:r>
                                      <a:rPr lang="en-US" sz="2800" i="1">
                                        <a:solidFill>
                                          <a:srgbClr val="000099"/>
                                        </a:solidFill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 sz="2800">
                                        <a:solidFill>
                                          <a:srgbClr val="000099"/>
                                        </a:solidFill>
                                      </a:rPr>
                                      <m:t>3</m:t>
                                    </m:r>
                                  </m:den>
                                </m:f>
                                <m:r>
                                  <a:rPr lang="en-US" sz="2800" i="1">
                                    <a:solidFill>
                                      <a:srgbClr val="000099"/>
                                    </a:solidFill>
                                  </a:rPr>
                                  <m:t>−</m:t>
                                </m:r>
                                <m:r>
                                  <a:rPr lang="en-US" sz="2800">
                                    <a:solidFill>
                                      <a:srgbClr val="000099"/>
                                    </a:solidFill>
                                  </a:rPr>
                                  <m:t>1</m:t>
                                </m:r>
                              </m:e>
                            </m:d>
                          </m:num>
                          <m:den>
                            <m:r>
                              <a:rPr lang="en-US" sz="2800" i="1">
                                <a:solidFill>
                                  <a:srgbClr val="000099"/>
                                </a:solidFill>
                              </a:rPr>
                              <m:t>𝜋</m:t>
                            </m:r>
                          </m:den>
                        </m:f>
                        <m:r>
                          <a:rPr lang="en-US" sz="2800">
                            <a:solidFill>
                              <a:srgbClr val="000099"/>
                            </a:solidFill>
                          </a:rPr>
                          <m:t>;</m:t>
                        </m:r>
                        <m:f>
                          <m:fPr>
                            <m:ctrlPr>
                              <a:rPr lang="en-US" sz="2800" i="1">
                                <a:solidFill>
                                  <a:srgbClr val="000099"/>
                                </a:solidFill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solidFill>
                                  <a:srgbClr val="000099"/>
                                </a:solidFill>
                              </a:rPr>
                              <m:t>6</m:t>
                            </m:r>
                            <m:d>
                              <m:dPr>
                                <m:ctrlPr>
                                  <a:rPr lang="en-US" sz="2800" i="1">
                                    <a:solidFill>
                                      <a:srgbClr val="000099"/>
                                    </a:solidFill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800" i="1">
                                        <a:solidFill>
                                          <a:srgbClr val="000099"/>
                                        </a:solidFill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>
                                        <a:solidFill>
                                          <a:srgbClr val="000099"/>
                                        </a:solidFill>
                                      </a:rPr>
                                      <m:t>8</m:t>
                                    </m:r>
                                    <m:r>
                                      <a:rPr lang="en-US" sz="2800" i="1">
                                        <a:solidFill>
                                          <a:srgbClr val="000099"/>
                                        </a:solidFill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 sz="2800">
                                        <a:solidFill>
                                          <a:srgbClr val="000099"/>
                                        </a:solidFill>
                                      </a:rPr>
                                      <m:t>3</m:t>
                                    </m:r>
                                  </m:den>
                                </m:f>
                                <m:r>
                                  <a:rPr lang="en-US" sz="2800" i="1">
                                    <a:solidFill>
                                      <a:srgbClr val="000099"/>
                                    </a:solidFill>
                                  </a:rPr>
                                  <m:t>−</m:t>
                                </m:r>
                                <m:r>
                                  <a:rPr lang="en-US" sz="2800">
                                    <a:solidFill>
                                      <a:srgbClr val="000099"/>
                                    </a:solidFill>
                                  </a:rPr>
                                  <m:t>1</m:t>
                                </m:r>
                              </m:e>
                            </m:d>
                          </m:num>
                          <m:den>
                            <m:r>
                              <a:rPr lang="en-US" sz="2800" i="1">
                                <a:solidFill>
                                  <a:srgbClr val="000099"/>
                                </a:solidFill>
                              </a:rPr>
                              <m:t>𝜋</m:t>
                            </m:r>
                          </m:den>
                        </m:f>
                        <m:r>
                          <a:rPr lang="en-US" sz="2800">
                            <a:solidFill>
                              <a:srgbClr val="000099"/>
                            </a:solidFill>
                          </a:rPr>
                          <m:t>;</m:t>
                        </m:r>
                        <m:f>
                          <m:fPr>
                            <m:ctrlPr>
                              <a:rPr lang="en-US" sz="2800" i="1">
                                <a:solidFill>
                                  <a:srgbClr val="000099"/>
                                </a:solidFill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solidFill>
                                  <a:srgbClr val="000099"/>
                                </a:solidFill>
                              </a:rPr>
                              <m:t>6</m:t>
                            </m:r>
                            <m:d>
                              <m:dPr>
                                <m:ctrlPr>
                                  <a:rPr lang="en-US" sz="2800" i="1">
                                    <a:solidFill>
                                      <a:srgbClr val="000099"/>
                                    </a:solidFill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800" i="1">
                                        <a:solidFill>
                                          <a:srgbClr val="000099"/>
                                        </a:solidFill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>
                                        <a:solidFill>
                                          <a:srgbClr val="000099"/>
                                        </a:solidFill>
                                      </a:rPr>
                                      <m:t>14</m:t>
                                    </m:r>
                                    <m:r>
                                      <a:rPr lang="en-US" sz="2800" i="1">
                                        <a:solidFill>
                                          <a:srgbClr val="000099"/>
                                        </a:solidFill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 sz="2800">
                                        <a:solidFill>
                                          <a:srgbClr val="000099"/>
                                        </a:solidFill>
                                      </a:rPr>
                                      <m:t>3</m:t>
                                    </m:r>
                                  </m:den>
                                </m:f>
                                <m:r>
                                  <a:rPr lang="en-US" sz="2800" i="1">
                                    <a:solidFill>
                                      <a:srgbClr val="000099"/>
                                    </a:solidFill>
                                  </a:rPr>
                                  <m:t>−</m:t>
                                </m:r>
                                <m:r>
                                  <a:rPr lang="en-US" sz="2800">
                                    <a:solidFill>
                                      <a:srgbClr val="000099"/>
                                    </a:solidFill>
                                  </a:rPr>
                                  <m:t>1</m:t>
                                </m:r>
                              </m:e>
                            </m:d>
                          </m:num>
                          <m:den>
                            <m:r>
                              <a:rPr lang="en-US" sz="2800" i="1">
                                <a:solidFill>
                                  <a:srgbClr val="000099"/>
                                </a:solidFill>
                              </a:rPr>
                              <m:t>𝜋</m:t>
                            </m:r>
                          </m:den>
                        </m:f>
                      </m:e>
                    </m:d>
                  </m:oMath>
                </a14:m>
                <a:endParaRPr lang="en-US" sz="2800" dirty="0">
                  <a:solidFill>
                    <a:srgbClr val="000099"/>
                  </a:solidFill>
                </a:endParaRP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800" dirty="0" err="1">
                    <a:solidFill>
                      <a:srgbClr val="000099"/>
                    </a:solidFill>
                  </a:rPr>
                  <a:t>Với</a:t>
                </a:r>
                <a:r>
                  <a:rPr lang="en-US" sz="28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0099"/>
                        </a:solidFill>
                      </a:rPr>
                      <m:t>𝑡</m:t>
                    </m:r>
                    <m:r>
                      <a:rPr lang="en-US" sz="2800">
                        <a:solidFill>
                          <a:srgbClr val="000099"/>
                        </a:solidFill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rgbClr val="000099"/>
                            </a:solidFill>
                          </a:rPr>
                        </m:ctrlPr>
                      </m:fPr>
                      <m:num>
                        <m:r>
                          <a:rPr lang="en-US" sz="2800">
                            <a:solidFill>
                              <a:srgbClr val="000099"/>
                            </a:solidFill>
                          </a:rPr>
                          <m:t>6</m:t>
                        </m:r>
                        <m:d>
                          <m:dPr>
                            <m:ctrlPr>
                              <a:rPr lang="en-US" sz="2800" i="1">
                                <a:solidFill>
                                  <a:srgbClr val="000099"/>
                                </a:solidFill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rgbClr val="000099"/>
                                </a:solidFill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800" i="1">
                                    <a:solidFill>
                                      <a:srgbClr val="000099"/>
                                    </a:solidFill>
                                  </a:rPr>
                                </m:ctrlPr>
                              </m:fPr>
                              <m:num>
                                <m:r>
                                  <a:rPr lang="en-US" sz="2800">
                                    <a:solidFill>
                                      <a:srgbClr val="000099"/>
                                    </a:solidFill>
                                  </a:rPr>
                                  <m:t>2</m:t>
                                </m:r>
                                <m:r>
                                  <a:rPr lang="en-US" sz="2800" i="1">
                                    <a:solidFill>
                                      <a:srgbClr val="000099"/>
                                    </a:solidFill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800">
                                    <a:solidFill>
                                      <a:srgbClr val="000099"/>
                                    </a:solidFill>
                                  </a:rPr>
                                  <m:t>3</m:t>
                                </m:r>
                              </m:den>
                            </m:f>
                            <m:r>
                              <a:rPr lang="en-US" sz="2800">
                                <a:solidFill>
                                  <a:srgbClr val="000099"/>
                                </a:solidFill>
                              </a:rPr>
                              <m:t>+</m:t>
                            </m:r>
                            <m:r>
                              <a:rPr lang="en-US" sz="2800" i="1">
                                <a:solidFill>
                                  <a:srgbClr val="000099"/>
                                </a:solidFill>
                              </a:rPr>
                              <m:t>𝑘</m:t>
                            </m:r>
                            <m:r>
                              <a:rPr lang="en-US" sz="2800">
                                <a:solidFill>
                                  <a:srgbClr val="000099"/>
                                </a:solidFill>
                              </a:rPr>
                              <m:t>2</m:t>
                            </m:r>
                            <m:r>
                              <a:rPr lang="en-US" sz="2800" i="1">
                                <a:solidFill>
                                  <a:srgbClr val="000099"/>
                                </a:solidFill>
                              </a:rPr>
                              <m:t>𝜋</m:t>
                            </m:r>
                            <m:r>
                              <a:rPr lang="en-US" sz="2800" i="1">
                                <a:solidFill>
                                  <a:srgbClr val="000099"/>
                                </a:solidFill>
                              </a:rPr>
                              <m:t>−</m:t>
                            </m:r>
                            <m:r>
                              <a:rPr lang="en-US" sz="2800">
                                <a:solidFill>
                                  <a:srgbClr val="000099"/>
                                </a:solidFill>
                              </a:rPr>
                              <m:t>1</m:t>
                            </m:r>
                          </m:e>
                        </m:d>
                      </m:num>
                      <m:den>
                        <m:r>
                          <a:rPr lang="en-US" sz="2800" i="1">
                            <a:solidFill>
                              <a:srgbClr val="000099"/>
                            </a:solidFill>
                          </a:rPr>
                          <m:t>𝜋</m:t>
                        </m:r>
                      </m:den>
                    </m:f>
                    <m:r>
                      <a:rPr lang="en-US" sz="2800">
                        <a:solidFill>
                          <a:srgbClr val="000099"/>
                        </a:solidFill>
                      </a:rPr>
                      <m:t>;</m:t>
                    </m:r>
                    <m:r>
                      <a:rPr lang="en-US" sz="2800" i="1">
                        <a:solidFill>
                          <a:srgbClr val="000099"/>
                        </a:solidFill>
                      </a:rPr>
                      <m:t>𝑘</m:t>
                    </m:r>
                    <m:r>
                      <a:rPr lang="en-US" sz="2800">
                        <a:solidFill>
                          <a:srgbClr val="000099"/>
                        </a:solidFill>
                      </a:rPr>
                      <m:t>∈</m:t>
                    </m:r>
                    <m:r>
                      <a:rPr lang="en-US" sz="2800" i="1">
                        <a:solidFill>
                          <a:srgbClr val="000099"/>
                        </a:solidFill>
                      </a:rPr>
                      <m:t>𝑍</m:t>
                    </m:r>
                  </m:oMath>
                </a14:m>
                <a:endParaRPr lang="en-US" sz="2800" dirty="0">
                  <a:solidFill>
                    <a:srgbClr val="000099"/>
                  </a:solidFill>
                </a:endParaRPr>
              </a:p>
              <a:p>
                <a:endParaRPr lang="en-US" sz="2800" dirty="0">
                  <a:solidFill>
                    <a:srgbClr val="000099"/>
                  </a:solidFill>
                </a:endParaRP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800" dirty="0" err="1">
                    <a:solidFill>
                      <a:srgbClr val="000099"/>
                    </a:solidFill>
                  </a:rPr>
                  <a:t>Vì</a:t>
                </a:r>
                <a:r>
                  <a:rPr lang="en-US" sz="28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solidFill>
                          <a:srgbClr val="000099"/>
                        </a:solidFill>
                      </a:rPr>
                      <m:t>0≤</m:t>
                    </m:r>
                    <m:r>
                      <a:rPr lang="en-US" sz="2800" i="1">
                        <a:solidFill>
                          <a:srgbClr val="000099"/>
                        </a:solidFill>
                      </a:rPr>
                      <m:t>𝑡</m:t>
                    </m:r>
                    <m:r>
                      <a:rPr lang="en-US" sz="2800">
                        <a:solidFill>
                          <a:srgbClr val="000099"/>
                        </a:solidFill>
                      </a:rPr>
                      <m:t>&lt;24</m:t>
                    </m:r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 nên</a:t>
                </a:r>
              </a:p>
              <a:p>
                <a:endParaRPr lang="en-US" sz="2800" dirty="0">
                  <a:solidFill>
                    <a:srgbClr val="000099"/>
                  </a:solidFill>
                </a:endParaRPr>
              </a:p>
              <a:p>
                <a:pPr marL="457200" indent="-457200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800">
                        <a:solidFill>
                          <a:srgbClr val="000099"/>
                        </a:solidFill>
                      </a:rPr>
                      <m:t>0≤</m:t>
                    </m:r>
                    <m:f>
                      <m:fPr>
                        <m:ctrlPr>
                          <a:rPr lang="en-US" sz="2800" i="1">
                            <a:solidFill>
                              <a:srgbClr val="000099"/>
                            </a:solidFill>
                          </a:rPr>
                        </m:ctrlPr>
                      </m:fPr>
                      <m:num>
                        <m:r>
                          <a:rPr lang="en-US" sz="2800">
                            <a:solidFill>
                              <a:srgbClr val="000099"/>
                            </a:solidFill>
                          </a:rPr>
                          <m:t>6</m:t>
                        </m:r>
                        <m:d>
                          <m:dPr>
                            <m:ctrlPr>
                              <a:rPr lang="en-US" sz="2800" i="1">
                                <a:solidFill>
                                  <a:srgbClr val="000099"/>
                                </a:solidFill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rgbClr val="000099"/>
                                </a:solidFill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800" i="1">
                                    <a:solidFill>
                                      <a:srgbClr val="000099"/>
                                    </a:solidFill>
                                  </a:rPr>
                                </m:ctrlPr>
                              </m:fPr>
                              <m:num>
                                <m:r>
                                  <a:rPr lang="en-US" sz="2800">
                                    <a:solidFill>
                                      <a:srgbClr val="000099"/>
                                    </a:solidFill>
                                  </a:rPr>
                                  <m:t>2</m:t>
                                </m:r>
                                <m:r>
                                  <a:rPr lang="en-US" sz="2800" i="1">
                                    <a:solidFill>
                                      <a:srgbClr val="000099"/>
                                    </a:solidFill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800">
                                    <a:solidFill>
                                      <a:srgbClr val="000099"/>
                                    </a:solidFill>
                                  </a:rPr>
                                  <m:t>3</m:t>
                                </m:r>
                              </m:den>
                            </m:f>
                            <m:r>
                              <a:rPr lang="en-US" sz="2800">
                                <a:solidFill>
                                  <a:srgbClr val="000099"/>
                                </a:solidFill>
                              </a:rPr>
                              <m:t>+</m:t>
                            </m:r>
                            <m:r>
                              <a:rPr lang="en-US" sz="2800" i="1">
                                <a:solidFill>
                                  <a:srgbClr val="000099"/>
                                </a:solidFill>
                              </a:rPr>
                              <m:t>𝑘</m:t>
                            </m:r>
                            <m:r>
                              <a:rPr lang="en-US" sz="2800">
                                <a:solidFill>
                                  <a:srgbClr val="000099"/>
                                </a:solidFill>
                              </a:rPr>
                              <m:t>2</m:t>
                            </m:r>
                            <m:r>
                              <a:rPr lang="en-US" sz="2800" i="1">
                                <a:solidFill>
                                  <a:srgbClr val="000099"/>
                                </a:solidFill>
                              </a:rPr>
                              <m:t>𝜋</m:t>
                            </m:r>
                            <m:r>
                              <a:rPr lang="en-US" sz="2800" i="1">
                                <a:solidFill>
                                  <a:srgbClr val="000099"/>
                                </a:solidFill>
                              </a:rPr>
                              <m:t>−</m:t>
                            </m:r>
                            <m:r>
                              <a:rPr lang="en-US" sz="2800">
                                <a:solidFill>
                                  <a:srgbClr val="000099"/>
                                </a:solidFill>
                              </a:rPr>
                              <m:t>1</m:t>
                            </m:r>
                          </m:e>
                        </m:d>
                      </m:num>
                      <m:den>
                        <m:r>
                          <a:rPr lang="en-US" sz="2800" i="1">
                            <a:solidFill>
                              <a:srgbClr val="000099"/>
                            </a:solidFill>
                          </a:rPr>
                          <m:t>𝜋</m:t>
                        </m:r>
                      </m:den>
                    </m:f>
                    <m:r>
                      <a:rPr lang="en-US" sz="2800">
                        <a:solidFill>
                          <a:srgbClr val="000099"/>
                        </a:solidFill>
                      </a:rPr>
                      <m:t>≤24⇔0&lt;</m:t>
                    </m:r>
                    <m:r>
                      <a:rPr lang="en-US" sz="2800" i="1">
                        <a:solidFill>
                          <a:srgbClr val="000099"/>
                        </a:solidFill>
                      </a:rPr>
                      <m:t>𝑘</m:t>
                    </m:r>
                    <m:r>
                      <a:rPr lang="en-US" sz="2800">
                        <a:solidFill>
                          <a:srgbClr val="000099"/>
                        </a:solidFill>
                      </a:rPr>
                      <m:t>≤2</m:t>
                    </m:r>
                  </m:oMath>
                </a14:m>
                <a:endParaRPr lang="en-US" sz="2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97" y="804787"/>
                <a:ext cx="11866114" cy="1842879"/>
              </a:xfrm>
              <a:prstGeom prst="rect">
                <a:avLst/>
              </a:prstGeom>
              <a:blipFill>
                <a:blip r:embed="rId2"/>
                <a:stretch>
                  <a:fillRect l="-873" t="-6579" b="-200329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47FA525-07E5-422D-BCBE-B75DCA002548}"/>
              </a:ext>
            </a:extLst>
          </p:cNvPr>
          <p:cNvSpPr txBox="1">
            <a:spLocks/>
          </p:cNvSpPr>
          <p:nvPr/>
        </p:nvSpPr>
        <p:spPr>
          <a:xfrm>
            <a:off x="101298" y="2716710"/>
            <a:ext cx="11866114" cy="3886639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009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Blip>
                <a:blip r:embed="rId3"/>
              </a:buBlip>
            </a:pPr>
            <a:r>
              <a:rPr lang="en-US" sz="2800" b="1" dirty="0">
                <a:solidFill>
                  <a:srgbClr val="0000FF"/>
                </a:solidFill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a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rgbClr val="0000FF"/>
                </a:solidFill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a typeface="Times New Roman" panose="02020603050405020304" pitchFamily="18" charset="0"/>
              </a:rPr>
              <a:t>giải</a:t>
            </a:r>
            <a:endParaRPr lang="en-US" sz="2800" b="1" dirty="0">
              <a:solidFill>
                <a:srgbClr val="0000FF"/>
              </a:solidFill>
              <a:ea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2600" b="1" dirty="0">
              <a:solidFill>
                <a:srgbClr val="0000FF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774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1297" y="804787"/>
                <a:ext cx="11866114" cy="1842879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6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700" dirty="0" err="1"/>
                  <a:t>Hằng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ngày</a:t>
                </a:r>
                <a:r>
                  <a:rPr lang="en-US" sz="2700" dirty="0"/>
                  <a:t>, </a:t>
                </a:r>
                <a:r>
                  <a:rPr lang="en-US" sz="2700" dirty="0" err="1"/>
                  <a:t>mực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nước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của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một</a:t>
                </a:r>
                <a:r>
                  <a:rPr lang="en-US" sz="2700" dirty="0"/>
                  <a:t> con </a:t>
                </a:r>
                <a:r>
                  <a:rPr lang="en-US" sz="2700" dirty="0" err="1"/>
                  <a:t>kênh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lên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xuống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theo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thủy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triều</a:t>
                </a:r>
                <a:r>
                  <a:rPr lang="en-US" sz="2700" dirty="0"/>
                  <a:t>. </a:t>
                </a:r>
                <a:r>
                  <a:rPr lang="en-US" sz="2700" dirty="0" err="1"/>
                  <a:t>Độ</a:t>
                </a:r>
                <a:r>
                  <a:rPr lang="en-US" sz="2700" dirty="0"/>
                  <a:t> </a:t>
                </a:r>
                <a:r>
                  <a:rPr lang="en-US" sz="2700" dirty="0" err="1"/>
                  <a:t>sâu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70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2700"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sz="27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của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mực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nước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trong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kênh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tính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theo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thời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gian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latin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en-US" sz="2700" dirty="0"/>
                  <a:t> (</a:t>
                </a:r>
                <a:r>
                  <a:rPr lang="en-US" sz="2700" dirty="0" err="1"/>
                  <a:t>giờ</a:t>
                </a:r>
                <a:r>
                  <a:rPr lang="en-US" sz="2700" dirty="0"/>
                  <a:t>) </a:t>
                </a:r>
                <a:r>
                  <a:rPr lang="en-US" sz="2700" dirty="0" err="1"/>
                  <a:t>trong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một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ngày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>
                        <a:latin typeface="Cambria Math" panose="02040503050406030204" pitchFamily="18" charset="0"/>
                      </a:rPr>
                      <m:t>(0≤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latin typeface="Cambria Math" panose="02040503050406030204" pitchFamily="18" charset="0"/>
                      </a:rPr>
                      <m:t>&lt;24)</m:t>
                    </m:r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cho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bởi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công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thức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700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sty m:val="p"/>
                      </m:rPr>
                      <a:rPr lang="en-US" sz="2700">
                        <a:latin typeface="Cambria Math" panose="02040503050406030204" pitchFamily="18" charset="0"/>
                      </a:rPr>
                      <m:t>cos</m:t>
                    </m:r>
                    <m:d>
                      <m:dPr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7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num>
                          <m:den>
                            <m:r>
                              <a:rPr lang="en-US" sz="2700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  <m:r>
                          <a:rPr lang="en-US" sz="270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US" sz="2700">
                        <a:latin typeface="Cambria Math" panose="02040503050406030204" pitchFamily="18" charset="0"/>
                      </a:rPr>
                      <m:t>+12</m:t>
                    </m:r>
                  </m:oMath>
                </a14:m>
                <a:r>
                  <a:rPr lang="en-US" sz="2700" dirty="0"/>
                  <a:t>. </a:t>
                </a:r>
                <a:r>
                  <a:rPr lang="en-US" sz="2700" dirty="0" err="1"/>
                  <a:t>Tìm</a:t>
                </a:r>
                <a:r>
                  <a:rPr lang="en-US" sz="2700" dirty="0"/>
                  <a:t> t </a:t>
                </a:r>
                <a:r>
                  <a:rPr lang="en-US" sz="2700" dirty="0" err="1"/>
                  <a:t>để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độ</a:t>
                </a:r>
                <a:r>
                  <a:rPr lang="en-US" sz="2700" dirty="0"/>
                  <a:t> </a:t>
                </a:r>
                <a:r>
                  <a:rPr lang="en-US" sz="2700" dirty="0" err="1"/>
                  <a:t>sâu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của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mực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nước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là</a:t>
                </a:r>
                <a:br>
                  <a:rPr lang="en-US" sz="2800" dirty="0"/>
                </a:br>
                <a:r>
                  <a:rPr lang="en-US" sz="2800" dirty="0"/>
                  <a:t>		a)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15 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r>
                  <a:rPr lang="en-US" sz="2800" dirty="0"/>
                  <a:t>		b)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9 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r>
                  <a:rPr lang="en-US" sz="2800" dirty="0"/>
                  <a:t>		c)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10,5 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endParaRPr lang="en-US" sz="2800" dirty="0"/>
              </a:p>
              <a:p>
                <a:endParaRPr lang="en-US" sz="3200" dirty="0"/>
              </a:p>
            </p:txBody>
          </p:sp>
        </mc:Choice>
        <mc:Fallback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97" y="804787"/>
                <a:ext cx="11866114" cy="1842879"/>
              </a:xfrm>
              <a:prstGeom prst="rect">
                <a:avLst/>
              </a:prstGeom>
              <a:blipFill>
                <a:blip r:embed="rId2"/>
                <a:stretch>
                  <a:fillRect l="-513" t="-6579" b="-8882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747FA525-07E5-422D-BCBE-B75DCA00254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1298" y="2716710"/>
                <a:ext cx="11866114" cy="3886639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3"/>
                  </a:buBlip>
                </a:pPr>
                <a:r>
                  <a:rPr lang="en-US" sz="2800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sz="2800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sz="2800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/>
                      <m:t>L</m:t>
                    </m:r>
                    <m:r>
                      <m:rPr>
                        <m:nor/>
                      </m:rPr>
                      <a:rPr lang="en-US"/>
                      <m:t>ạ</m:t>
                    </m:r>
                    <m:r>
                      <m:rPr>
                        <m:nor/>
                      </m:rPr>
                      <a:rPr lang="en-US"/>
                      <m:t>i</m:t>
                    </m:r>
                    <m:r>
                      <m:rPr>
                        <m:nor/>
                      </m:rPr>
                      <a:rPr lang="en-US"/>
                      <m:t> </m:t>
                    </m:r>
                    <m:r>
                      <m:rPr>
                        <m:nor/>
                      </m:rPr>
                      <a:rPr lang="en-US"/>
                      <m:t>do</m:t>
                    </m:r>
                    <m:r>
                      <m:rPr>
                        <m:nor/>
                      </m:rPr>
                      <a:rPr lang="en-US" i="1"/>
                      <m:t> </m:t>
                    </m:r>
                    <m:r>
                      <a:rPr lang="en-US" i="1"/>
                      <m:t>𝑘</m:t>
                    </m:r>
                    <m:r>
                      <a:rPr lang="en-US"/>
                      <m:t>∈</m:t>
                    </m:r>
                    <m:r>
                      <a:rPr lang="en-US" i="1"/>
                      <m:t>𝑍</m:t>
                    </m:r>
                    <m:r>
                      <a:rPr lang="en-US"/>
                      <m:t>⇒</m:t>
                    </m:r>
                    <m:r>
                      <a:rPr lang="en-US" i="1"/>
                      <m:t>𝑘</m:t>
                    </m:r>
                    <m:r>
                      <a:rPr lang="en-US"/>
                      <m:t>∈{1;2}⇒</m:t>
                    </m:r>
                    <m:r>
                      <a:rPr lang="en-US" i="1"/>
                      <m:t>𝑡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6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d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den>
                        </m:f>
                        <m:r>
                          <a:rPr lang="en-US"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6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d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den>
                        </m:f>
                        <m:r>
                          <a:rPr lang="en-US"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6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d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den>
                        </m:f>
                      </m:e>
                    </m:d>
                  </m:oMath>
                </a14:m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747FA525-07E5-422D-BCBE-B75DCA0025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98" y="2716710"/>
                <a:ext cx="11866114" cy="3886639"/>
              </a:xfrm>
              <a:prstGeom prst="rect">
                <a:avLst/>
              </a:prstGeom>
              <a:blipFill>
                <a:blip r:embed="rId4"/>
                <a:stretch>
                  <a:fillRect t="-1565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47294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4800" y="804788"/>
                <a:ext cx="8690720" cy="2483843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7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dirty="0"/>
                  <a:t> </a:t>
                </a:r>
                <a:r>
                  <a:rPr lang="en-US" sz="2800" dirty="0" err="1"/>
                  <a:t>Một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cây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cầu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</a:t>
                </a:r>
                <a:r>
                  <a:rPr lang="en-US" sz="2800" dirty="0" err="1"/>
                  <a:t>dạng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cung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𝑂𝐴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đồ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𝑦</m:t>
                    </m:r>
                    <m:r>
                      <a:rPr lang="en-US" sz="2800"/>
                      <m:t>=4,8</m:t>
                    </m:r>
                    <m:r>
                      <m:rPr>
                        <m:sty m:val="p"/>
                      </m:rPr>
                      <a:rPr lang="en-US" sz="2800"/>
                      <m:t>sin</m:t>
                    </m:r>
                    <m:f>
                      <m:fPr>
                        <m:ctrlPr>
                          <a:rPr lang="en-US" sz="2800" i="1"/>
                        </m:ctrlPr>
                      </m:fPr>
                      <m:num>
                        <m:r>
                          <a:rPr lang="en-US" sz="2800" i="1"/>
                          <m:t>𝑥</m:t>
                        </m:r>
                      </m:num>
                      <m:den>
                        <m:r>
                          <a:rPr lang="en-US" sz="2800"/>
                          <m:t>9</m:t>
                        </m:r>
                      </m:den>
                    </m:f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được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mô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tả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trong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hệ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trục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tọa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độ</a:t>
                </a:r>
                <a:r>
                  <a:rPr lang="en-US" sz="2800" dirty="0"/>
                  <a:t>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đơn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vị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trục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mét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như</a:t>
                </a:r>
                <a:r>
                  <a:rPr lang="en-US" sz="2800" dirty="0"/>
                  <a:t> ở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40 .</a:t>
                </a:r>
              </a:p>
              <a:p>
                <a:r>
                  <a:rPr lang="en-US" sz="2800" dirty="0"/>
                  <a:t>a) </a:t>
                </a:r>
                <a:r>
                  <a:rPr lang="en-US" sz="2800" dirty="0" err="1"/>
                  <a:t>Giả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sử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chiều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rộng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con </a:t>
                </a:r>
                <a:r>
                  <a:rPr lang="en-US" sz="2800" dirty="0" err="1"/>
                  <a:t>sông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độ</a:t>
                </a:r>
                <a:r>
                  <a:rPr lang="en-US" sz="2800" dirty="0"/>
                  <a:t> </a:t>
                </a:r>
                <a:r>
                  <a:rPr lang="en-US" sz="2800" dirty="0" err="1"/>
                  <a:t>dài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đoạn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thẳng</a:t>
                </a:r>
                <a:r>
                  <a:rPr lang="en-US" sz="2800" dirty="0"/>
                  <a:t> OA. </a:t>
                </a:r>
                <a:r>
                  <a:rPr lang="en-US" sz="2800" dirty="0" err="1"/>
                  <a:t>Tìm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chiều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rộng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đó</a:t>
                </a:r>
                <a:r>
                  <a:rPr lang="en-US" sz="2800" dirty="0"/>
                  <a:t> (</a:t>
                </a:r>
                <a:r>
                  <a:rPr lang="en-US" sz="2800" dirty="0" err="1"/>
                  <a:t>Làm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tròn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kết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quả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đến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phần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mười</a:t>
                </a:r>
                <a:r>
                  <a:rPr lang="en-US" sz="2800" dirty="0"/>
                  <a:t>)</a:t>
                </a:r>
              </a:p>
              <a:p>
                <a:endParaRPr lang="en-US" sz="2800" dirty="0"/>
              </a:p>
              <a:p>
                <a:endParaRPr lang="en-US" sz="2800" dirty="0"/>
              </a:p>
              <a:p>
                <a:endParaRPr lang="en-US" sz="3200" dirty="0"/>
              </a:p>
            </p:txBody>
          </p:sp>
        </mc:Choice>
        <mc:Fallback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804788"/>
                <a:ext cx="8690720" cy="2483843"/>
              </a:xfrm>
              <a:prstGeom prst="rect">
                <a:avLst/>
              </a:prstGeom>
              <a:blipFill>
                <a:blip r:embed="rId2"/>
                <a:stretch>
                  <a:fillRect l="-1331" t="-1467" r="-2031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747FA525-07E5-422D-BCBE-B75DCA00254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4800" y="3315547"/>
                <a:ext cx="11758863" cy="3287801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3"/>
                  </a:buBlip>
                </a:pPr>
                <a:r>
                  <a:rPr lang="en-US" sz="2800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sz="2800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sz="2800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800" dirty="0"/>
                  <a:t>a) </a:t>
                </a:r>
                <a:r>
                  <a:rPr lang="en-US" sz="2800" dirty="0" err="1"/>
                  <a:t>Giải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phương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trình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𝑦</m:t>
                    </m:r>
                    <m:r>
                      <a:rPr lang="en-US" sz="2800" i="1"/>
                      <m:t>=0⇔4,8</m:t>
                    </m:r>
                    <m:func>
                      <m:funcPr>
                        <m:ctrlPr>
                          <a:rPr lang="en-US" sz="2800" i="1"/>
                        </m:ctrlPr>
                      </m:funcPr>
                      <m:fName>
                        <m:r>
                          <a:rPr lang="en-US" sz="2800" i="1"/>
                          <m:t>𝑠𝑖𝑛</m:t>
                        </m:r>
                      </m:fName>
                      <m:e>
                        <m:f>
                          <m:fPr>
                            <m:ctrlPr>
                              <a:rPr lang="en-US" sz="2800" i="1"/>
                            </m:ctrlPr>
                          </m:fPr>
                          <m:num>
                            <m:r>
                              <a:rPr lang="en-US" sz="2800" i="1"/>
                              <m:t>𝑥</m:t>
                            </m:r>
                          </m:num>
                          <m:den>
                            <m:r>
                              <a:rPr lang="en-US" sz="2800" i="1"/>
                              <m:t>9</m:t>
                            </m:r>
                          </m:den>
                        </m:f>
                      </m:e>
                    </m:func>
                    <m:r>
                      <a:rPr lang="en-US" sz="2800" i="1"/>
                      <m:t>=0⇔</m:t>
                    </m:r>
                    <m:func>
                      <m:funcPr>
                        <m:ctrlPr>
                          <a:rPr lang="en-US" sz="2800" i="1"/>
                        </m:ctrlPr>
                      </m:funcPr>
                      <m:fName>
                        <m:r>
                          <a:rPr lang="en-US" sz="2800" i="1"/>
                          <m:t>𝑠𝑖𝑛</m:t>
                        </m:r>
                      </m:fName>
                      <m:e>
                        <m:f>
                          <m:fPr>
                            <m:ctrlPr>
                              <a:rPr lang="en-US" sz="2800" i="1"/>
                            </m:ctrlPr>
                          </m:fPr>
                          <m:num>
                            <m:r>
                              <a:rPr lang="en-US" sz="2800" i="1"/>
                              <m:t>𝑥</m:t>
                            </m:r>
                          </m:num>
                          <m:den>
                            <m:r>
                              <a:rPr lang="en-US" sz="2800" i="1"/>
                              <m:t>9</m:t>
                            </m:r>
                          </m:den>
                        </m:f>
                      </m:e>
                    </m:func>
                    <m:r>
                      <a:rPr lang="en-US" sz="2800" i="1"/>
                      <m:t>=0⇔</m:t>
                    </m:r>
                    <m:f>
                      <m:fPr>
                        <m:ctrlPr>
                          <a:rPr lang="en-US" sz="2800" i="1"/>
                        </m:ctrlPr>
                      </m:fPr>
                      <m:num>
                        <m:r>
                          <a:rPr lang="en-US" sz="2800" i="1"/>
                          <m:t>𝑥</m:t>
                        </m:r>
                      </m:num>
                      <m:den>
                        <m:r>
                          <a:rPr lang="en-US" sz="2800" i="1"/>
                          <m:t>9</m:t>
                        </m:r>
                      </m:den>
                    </m:f>
                    <m:r>
                      <a:rPr lang="en-US" sz="2800" i="1"/>
                      <m:t>=</m:t>
                    </m:r>
                    <m:r>
                      <a:rPr lang="en-US" sz="2800" i="1"/>
                      <m:t>𝑘</m:t>
                    </m:r>
                    <m:r>
                      <a:rPr lang="en-US" sz="2800" i="1"/>
                      <m:t>𝜋</m:t>
                    </m:r>
                    <m:r>
                      <a:rPr lang="en-US" sz="2800" i="1"/>
                      <m:t>⇔</m:t>
                    </m:r>
                    <m:r>
                      <a:rPr lang="en-US" sz="2800" i="1"/>
                      <m:t>𝑥</m:t>
                    </m:r>
                    <m:r>
                      <a:rPr lang="en-US" sz="2800" i="1"/>
                      <m:t>=</m:t>
                    </m:r>
                    <m:r>
                      <a:rPr lang="en-US" sz="2800" i="1"/>
                      <m:t>𝑘</m:t>
                    </m:r>
                    <m:r>
                      <a:rPr lang="en-US" sz="2800" i="1"/>
                      <m:t>9</m:t>
                    </m:r>
                    <m:r>
                      <a:rPr lang="en-US" sz="2800" i="1"/>
                      <m:t>𝜋</m:t>
                    </m:r>
                    <m:d>
                      <m:dPr>
                        <m:ctrlPr>
                          <a:rPr lang="en-US" sz="2800" i="1"/>
                        </m:ctrlPr>
                      </m:dPr>
                      <m:e>
                        <m:r>
                          <a:rPr lang="en-US" sz="2800" i="1"/>
                          <m:t>𝑘</m:t>
                        </m:r>
                        <m:r>
                          <a:rPr lang="en-US" sz="2800" i="1"/>
                          <m:t>∈</m:t>
                        </m:r>
                        <m:r>
                          <a:rPr lang="en-US" sz="2800" i="1"/>
                          <m:t>ℤ</m:t>
                        </m:r>
                      </m:e>
                    </m:d>
                    <m:r>
                      <a:rPr lang="en-US" sz="2800" i="1"/>
                      <m:t>.</m:t>
                    </m:r>
                  </m:oMath>
                </a14:m>
                <a:endParaRPr lang="en-US" sz="2800" dirty="0"/>
              </a:p>
              <a:p>
                <a:r>
                  <a:rPr lang="en-US" sz="2800" dirty="0"/>
                  <a:t>Do </a:t>
                </a:r>
                <a:r>
                  <a:rPr lang="en-US" sz="2800" dirty="0" err="1"/>
                  <a:t>đó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đồ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cắt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trục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𝑂𝑥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tại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các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hoành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độ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0</m:t>
                    </m:r>
                    <m:func>
                      <m:funcPr>
                        <m:ctrlPr>
                          <a:rPr lang="en-US" sz="2800" i="1"/>
                        </m:ctrlPr>
                      </m:funcPr>
                      <m:fName>
                        <m:r>
                          <a:rPr lang="en-US" sz="2800" i="1"/>
                          <m:t>;</m:t>
                        </m:r>
                      </m:fName>
                      <m:e>
                        <m:r>
                          <a:rPr lang="en-US" sz="2800" i="1"/>
                          <m:t>9</m:t>
                        </m:r>
                      </m:e>
                    </m:func>
                    <m:r>
                      <a:rPr lang="en-US" sz="2800" i="1"/>
                      <m:t>𝜋</m:t>
                    </m:r>
                    <m:func>
                      <m:funcPr>
                        <m:ctrlPr>
                          <a:rPr lang="en-US" sz="2800" i="1"/>
                        </m:ctrlPr>
                      </m:funcPr>
                      <m:fName>
                        <m:r>
                          <a:rPr lang="en-US" sz="2800" i="1"/>
                          <m:t>;</m:t>
                        </m:r>
                      </m:fName>
                      <m:e>
                        <m:r>
                          <a:rPr lang="en-US" sz="2800" i="1"/>
                          <m:t>1</m:t>
                        </m:r>
                      </m:e>
                    </m:func>
                    <m:r>
                      <a:rPr lang="en-US" sz="2800" i="1"/>
                      <m:t>8</m:t>
                    </m:r>
                    <m:r>
                      <a:rPr lang="en-US" sz="2800" i="1"/>
                      <m:t>𝜋</m:t>
                    </m:r>
                    <m:r>
                      <a:rPr lang="en-US" sz="2800" i="1"/>
                      <m:t>;….</m:t>
                    </m:r>
                  </m:oMath>
                </a14:m>
                <a:endParaRPr lang="en-US" sz="2800" dirty="0"/>
              </a:p>
              <a:p>
                <a:r>
                  <a:rPr lang="en-US" sz="2800" dirty="0" err="1"/>
                  <a:t>Vì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thế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𝐴</m:t>
                    </m:r>
                    <m:d>
                      <m:dPr>
                        <m:ctrlPr>
                          <a:rPr lang="en-US" sz="2800" i="1"/>
                        </m:ctrlPr>
                      </m:dPr>
                      <m:e>
                        <m:r>
                          <a:rPr lang="en-US" sz="2800" i="1"/>
                          <m:t>9</m:t>
                        </m:r>
                        <m:r>
                          <a:rPr lang="en-US" sz="2800" i="1"/>
                          <m:t>𝜋</m:t>
                        </m:r>
                        <m:func>
                          <m:funcPr>
                            <m:ctrlPr>
                              <a:rPr lang="en-US" sz="2800" i="1"/>
                            </m:ctrlPr>
                          </m:funcPr>
                          <m:fName>
                            <m:r>
                              <a:rPr lang="en-US" sz="2800" i="1"/>
                              <m:t>;</m:t>
                            </m:r>
                          </m:fName>
                          <m:e>
                            <m:r>
                              <a:rPr lang="en-US" sz="2800" i="1"/>
                              <m:t>0</m:t>
                            </m:r>
                          </m:e>
                        </m:func>
                      </m:e>
                    </m:d>
                  </m:oMath>
                </a14:m>
                <a:endParaRPr lang="en-US" sz="2800" dirty="0"/>
              </a:p>
              <a:p>
                <a:r>
                  <a:rPr lang="en-US" sz="2800" dirty="0" err="1"/>
                  <a:t>Chiều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rộng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con </a:t>
                </a:r>
                <a:r>
                  <a:rPr lang="en-US" sz="2800" dirty="0" err="1"/>
                  <a:t>sông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𝑂𝐴</m:t>
                    </m:r>
                    <m:r>
                      <a:rPr lang="en-US" sz="2800" i="1"/>
                      <m:t>=9</m:t>
                    </m:r>
                    <m:r>
                      <a:rPr lang="en-US" sz="2800" i="1"/>
                      <m:t>𝜋</m:t>
                    </m:r>
                    <m:r>
                      <a:rPr lang="en-US" sz="2800" i="1"/>
                      <m:t>≈28,3</m:t>
                    </m:r>
                    <m:r>
                      <a:rPr lang="en-US" sz="2800" i="1"/>
                      <m:t>𝑚</m:t>
                    </m:r>
                  </m:oMath>
                </a14:m>
                <a:endParaRPr lang="en-US" sz="2800" dirty="0"/>
              </a:p>
              <a:p>
                <a:endParaRPr lang="en-US" sz="2800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sz="2800" b="1" dirty="0">
                  <a:solidFill>
                    <a:srgbClr val="0000FF"/>
                  </a:solidFill>
                </a:endParaRPr>
              </a:p>
              <a:p>
                <a:pPr marL="0" indent="0">
                  <a:buNone/>
                </a:pPr>
                <a:endParaRPr lang="en-US" sz="2800" b="1" dirty="0">
                  <a:solidFill>
                    <a:srgbClr val="0000FF"/>
                  </a:solidFill>
                </a:endParaRPr>
              </a:p>
              <a:p>
                <a:pPr marL="0" indent="0">
                  <a:buNone/>
                </a:pPr>
                <a:endParaRPr lang="en-US" sz="2800" b="1" dirty="0">
                  <a:solidFill>
                    <a:srgbClr val="0000FF"/>
                  </a:solidFill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747FA525-07E5-422D-BCBE-B75DCA0025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3315547"/>
                <a:ext cx="11758863" cy="3287801"/>
              </a:xfrm>
              <a:prstGeom prst="rect">
                <a:avLst/>
              </a:prstGeom>
              <a:blipFill>
                <a:blip r:embed="rId4"/>
                <a:stretch>
                  <a:fillRect l="-984" t="-1848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14">
            <a:extLst>
              <a:ext uri="{FF2B5EF4-FFF2-40B4-BE49-F238E27FC236}">
                <a16:creationId xmlns:a16="http://schemas.microsoft.com/office/drawing/2014/main" id="{B9BD21F9-DAA2-4CEE-9926-0CEE756672F3}"/>
              </a:ext>
            </a:extLst>
          </p:cNvPr>
          <p:cNvPicPr/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95520" y="874211"/>
            <a:ext cx="3234716" cy="1601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0705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304800" y="804789"/>
            <a:ext cx="8690720" cy="2179044"/>
          </a:xfrm>
          <a:prstGeom prst="rect">
            <a:avLst/>
          </a:prstGeom>
          <a:solidFill>
            <a:schemeClr val="accent4">
              <a:lumMod val="20000"/>
              <a:lumOff val="80000"/>
              <a:alpha val="44000"/>
            </a:schemeClr>
          </a:solidFill>
          <a:ln>
            <a:solidFill>
              <a:srgbClr val="FF0000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7</a:t>
            </a:r>
            <a:r>
              <a:rPr lang="vi-VN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3200" b="1" dirty="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900" dirty="0"/>
              <a:t>b) </a:t>
            </a:r>
            <a:r>
              <a:rPr lang="en-US" sz="2900" dirty="0" err="1"/>
              <a:t>Một</a:t>
            </a:r>
            <a:r>
              <a:rPr lang="en-US" sz="2900" dirty="0"/>
              <a:t> </a:t>
            </a:r>
            <a:r>
              <a:rPr lang="en-US" sz="2900" dirty="0" err="1"/>
              <a:t>sà</a:t>
            </a:r>
            <a:r>
              <a:rPr lang="en-US" sz="2900" dirty="0"/>
              <a:t> </a:t>
            </a:r>
            <a:r>
              <a:rPr lang="en-US" sz="2900" dirty="0" err="1"/>
              <a:t>lan</a:t>
            </a:r>
            <a:r>
              <a:rPr lang="en-US" sz="2900" dirty="0"/>
              <a:t> </a:t>
            </a:r>
            <a:r>
              <a:rPr lang="en-US" sz="2900" dirty="0" err="1"/>
              <a:t>chở</a:t>
            </a:r>
            <a:r>
              <a:rPr lang="en-US" sz="2900" dirty="0"/>
              <a:t> </a:t>
            </a:r>
            <a:r>
              <a:rPr lang="en-US" sz="2900" dirty="0" err="1"/>
              <a:t>khối</a:t>
            </a:r>
            <a:r>
              <a:rPr lang="en-US" sz="2900" dirty="0"/>
              <a:t> </a:t>
            </a:r>
            <a:r>
              <a:rPr lang="en-US" sz="2900" dirty="0" err="1"/>
              <a:t>hàng</a:t>
            </a:r>
            <a:r>
              <a:rPr lang="en-US" sz="2900" dirty="0"/>
              <a:t> </a:t>
            </a:r>
            <a:r>
              <a:rPr lang="en-US" sz="2900" dirty="0" err="1"/>
              <a:t>hóa</a:t>
            </a:r>
            <a:r>
              <a:rPr lang="en-US" sz="2900" dirty="0"/>
              <a:t> </a:t>
            </a:r>
            <a:r>
              <a:rPr lang="en-US" sz="2900" dirty="0" err="1"/>
              <a:t>được</a:t>
            </a:r>
            <a:r>
              <a:rPr lang="en-US" sz="2900" dirty="0"/>
              <a:t> </a:t>
            </a:r>
            <a:r>
              <a:rPr lang="en-US" sz="2900" dirty="0" err="1"/>
              <a:t>xếp</a:t>
            </a:r>
            <a:r>
              <a:rPr lang="en-US" sz="2900" dirty="0"/>
              <a:t> </a:t>
            </a:r>
            <a:r>
              <a:rPr lang="en-US" sz="2900" dirty="0" err="1"/>
              <a:t>thành</a:t>
            </a:r>
            <a:r>
              <a:rPr lang="en-US" sz="2900" dirty="0"/>
              <a:t> </a:t>
            </a:r>
            <a:r>
              <a:rPr lang="en-US" sz="2900" dirty="0" err="1"/>
              <a:t>hình</a:t>
            </a:r>
            <a:r>
              <a:rPr lang="en-US" sz="2900" dirty="0"/>
              <a:t> </a:t>
            </a:r>
            <a:r>
              <a:rPr lang="en-US" sz="2900" dirty="0" err="1"/>
              <a:t>hộp</a:t>
            </a:r>
            <a:r>
              <a:rPr lang="en-US" sz="2900" dirty="0"/>
              <a:t> </a:t>
            </a:r>
            <a:r>
              <a:rPr lang="en-US" sz="2900" dirty="0" err="1"/>
              <a:t>chữ</a:t>
            </a:r>
            <a:r>
              <a:rPr lang="en-US" sz="2900" dirty="0"/>
              <a:t> </a:t>
            </a:r>
            <a:r>
              <a:rPr lang="en-US" sz="2900" dirty="0" err="1"/>
              <a:t>nhật</a:t>
            </a:r>
            <a:r>
              <a:rPr lang="en-US" sz="2900" dirty="0"/>
              <a:t> </a:t>
            </a:r>
            <a:r>
              <a:rPr lang="en-US" sz="2900" dirty="0" err="1"/>
              <a:t>với</a:t>
            </a:r>
            <a:r>
              <a:rPr lang="en-US" sz="2900" dirty="0"/>
              <a:t> </a:t>
            </a:r>
            <a:r>
              <a:rPr lang="en-US" sz="2900" dirty="0" err="1"/>
              <a:t>độ</a:t>
            </a:r>
            <a:r>
              <a:rPr lang="en-US" sz="2900" dirty="0"/>
              <a:t> </a:t>
            </a:r>
            <a:r>
              <a:rPr lang="en-US" sz="2900" dirty="0" err="1"/>
              <a:t>cao</a:t>
            </a:r>
            <a:r>
              <a:rPr lang="en-US" sz="2900" dirty="0"/>
              <a:t> 3,6m so </a:t>
            </a:r>
            <a:r>
              <a:rPr lang="en-US" sz="2900" dirty="0" err="1"/>
              <a:t>với</a:t>
            </a:r>
            <a:r>
              <a:rPr lang="en-US" sz="2900" dirty="0"/>
              <a:t> </a:t>
            </a:r>
            <a:r>
              <a:rPr lang="en-US" sz="2900" dirty="0" err="1"/>
              <a:t>mực</a:t>
            </a:r>
            <a:r>
              <a:rPr lang="en-US" sz="2900" dirty="0"/>
              <a:t> </a:t>
            </a:r>
            <a:r>
              <a:rPr lang="en-US" sz="2900" dirty="0" err="1"/>
              <a:t>nước</a:t>
            </a:r>
            <a:r>
              <a:rPr lang="en-US" sz="2900" dirty="0"/>
              <a:t> </a:t>
            </a:r>
            <a:r>
              <a:rPr lang="en-US" sz="2900" dirty="0" err="1"/>
              <a:t>sông</a:t>
            </a:r>
            <a:r>
              <a:rPr lang="en-US" sz="2900" dirty="0"/>
              <a:t> </a:t>
            </a:r>
            <a:r>
              <a:rPr lang="en-US" sz="2900" dirty="0" err="1"/>
              <a:t>sao</a:t>
            </a:r>
            <a:r>
              <a:rPr lang="en-US" sz="2900" dirty="0"/>
              <a:t> </a:t>
            </a:r>
            <a:r>
              <a:rPr lang="en-US" sz="2900" dirty="0" err="1"/>
              <a:t>cho</a:t>
            </a:r>
            <a:r>
              <a:rPr lang="en-US" sz="2900" dirty="0"/>
              <a:t> </a:t>
            </a:r>
            <a:r>
              <a:rPr lang="en-US" sz="2900" dirty="0" err="1"/>
              <a:t>sà</a:t>
            </a:r>
            <a:r>
              <a:rPr lang="en-US" sz="2900" dirty="0"/>
              <a:t> </a:t>
            </a:r>
            <a:r>
              <a:rPr lang="en-US" sz="2900" dirty="0" err="1"/>
              <a:t>lan</a:t>
            </a:r>
            <a:r>
              <a:rPr lang="en-US" sz="2900" dirty="0"/>
              <a:t> </a:t>
            </a:r>
            <a:r>
              <a:rPr lang="en-US" sz="2900" dirty="0" err="1"/>
              <a:t>có</a:t>
            </a:r>
            <a:r>
              <a:rPr lang="en-US" sz="2900" dirty="0"/>
              <a:t> </a:t>
            </a:r>
            <a:r>
              <a:rPr lang="en-US" sz="2900" dirty="0" err="1"/>
              <a:t>thể</a:t>
            </a:r>
            <a:r>
              <a:rPr lang="en-US" sz="2900" dirty="0"/>
              <a:t> </a:t>
            </a:r>
            <a:r>
              <a:rPr lang="en-US" sz="2900" dirty="0" err="1"/>
              <a:t>đi</a:t>
            </a:r>
            <a:r>
              <a:rPr lang="en-US" sz="2900" dirty="0"/>
              <a:t> qua </a:t>
            </a:r>
            <a:r>
              <a:rPr lang="en-US" sz="2900" dirty="0" err="1"/>
              <a:t>được</a:t>
            </a:r>
            <a:r>
              <a:rPr lang="en-US" sz="2900" dirty="0"/>
              <a:t> </a:t>
            </a:r>
            <a:r>
              <a:rPr lang="en-US" sz="2900" dirty="0" err="1"/>
              <a:t>gầm</a:t>
            </a:r>
            <a:r>
              <a:rPr lang="en-US" sz="2900" dirty="0"/>
              <a:t> </a:t>
            </a:r>
            <a:r>
              <a:rPr lang="en-US" sz="2900" dirty="0" err="1"/>
              <a:t>cầu</a:t>
            </a:r>
            <a:r>
              <a:rPr lang="en-US" sz="2900" dirty="0"/>
              <a:t>. </a:t>
            </a:r>
            <a:r>
              <a:rPr lang="en-US" sz="2900" dirty="0" err="1"/>
              <a:t>Chứng</a:t>
            </a:r>
            <a:r>
              <a:rPr lang="en-US" sz="2900" dirty="0"/>
              <a:t> </a:t>
            </a:r>
            <a:r>
              <a:rPr lang="en-US" sz="2900" dirty="0" err="1"/>
              <a:t>minh</a:t>
            </a:r>
            <a:r>
              <a:rPr lang="en-US" sz="2900" dirty="0"/>
              <a:t> </a:t>
            </a:r>
            <a:r>
              <a:rPr lang="en-US" sz="2900" dirty="0" err="1"/>
              <a:t>rằng</a:t>
            </a:r>
            <a:r>
              <a:rPr lang="en-US" sz="2900" dirty="0"/>
              <a:t> </a:t>
            </a:r>
            <a:r>
              <a:rPr lang="en-US" sz="2900" dirty="0" err="1"/>
              <a:t>chiều</a:t>
            </a:r>
            <a:r>
              <a:rPr lang="en-US" sz="2900" dirty="0"/>
              <a:t> </a:t>
            </a:r>
            <a:r>
              <a:rPr lang="en-US" sz="2900" dirty="0" err="1"/>
              <a:t>rộng</a:t>
            </a:r>
            <a:r>
              <a:rPr lang="en-US" sz="2900" dirty="0"/>
              <a:t> </a:t>
            </a:r>
            <a:r>
              <a:rPr lang="en-US" sz="2900" dirty="0" err="1"/>
              <a:t>của</a:t>
            </a:r>
            <a:r>
              <a:rPr lang="en-US" sz="2900" dirty="0"/>
              <a:t> </a:t>
            </a:r>
            <a:r>
              <a:rPr lang="en-US" sz="2900" dirty="0" err="1"/>
              <a:t>khối</a:t>
            </a:r>
            <a:r>
              <a:rPr lang="en-US" sz="2900" dirty="0"/>
              <a:t> </a:t>
            </a:r>
            <a:r>
              <a:rPr lang="en-US" sz="2900" dirty="0" err="1"/>
              <a:t>hàng</a:t>
            </a:r>
            <a:r>
              <a:rPr lang="en-US" sz="2900" dirty="0"/>
              <a:t> </a:t>
            </a:r>
            <a:r>
              <a:rPr lang="en-US" sz="2900" dirty="0" err="1"/>
              <a:t>hóa</a:t>
            </a:r>
            <a:r>
              <a:rPr lang="en-US" sz="2900" dirty="0"/>
              <a:t> </a:t>
            </a:r>
            <a:r>
              <a:rPr lang="en-US" sz="2900" dirty="0" err="1"/>
              <a:t>đó</a:t>
            </a:r>
            <a:r>
              <a:rPr lang="en-US" sz="2900" dirty="0"/>
              <a:t> </a:t>
            </a:r>
            <a:r>
              <a:rPr lang="en-US" sz="2900" dirty="0" err="1"/>
              <a:t>phải</a:t>
            </a:r>
            <a:r>
              <a:rPr lang="en-US" sz="2900" dirty="0"/>
              <a:t> </a:t>
            </a:r>
            <a:r>
              <a:rPr lang="en-US" sz="2900" dirty="0" err="1"/>
              <a:t>nhỏ</a:t>
            </a:r>
            <a:r>
              <a:rPr lang="en-US" sz="2900" dirty="0"/>
              <a:t> </a:t>
            </a:r>
            <a:r>
              <a:rPr lang="en-US" sz="2900" dirty="0" err="1"/>
              <a:t>hơn</a:t>
            </a:r>
            <a:r>
              <a:rPr lang="en-US" sz="2900" dirty="0"/>
              <a:t> 13,1m.</a:t>
            </a:r>
          </a:p>
          <a:p>
            <a:endParaRPr lang="en-US" sz="2800" dirty="0"/>
          </a:p>
          <a:p>
            <a:endParaRPr lang="en-US" sz="32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747FA525-07E5-422D-BCBE-B75DCA00254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4800" y="3053255"/>
                <a:ext cx="11758863" cy="3804745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2"/>
                  </a:buBlip>
                </a:pPr>
                <a:r>
                  <a:rPr lang="en-US" sz="2800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sz="2800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sz="2800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600" dirty="0"/>
                  <a:t>b) </a:t>
                </a:r>
                <a:r>
                  <a:rPr lang="en-US" sz="2600" dirty="0" err="1"/>
                  <a:t>Xét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đường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thẳng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𝑦</m:t>
                    </m:r>
                    <m:r>
                      <a:rPr lang="en-US" sz="2600" i="1"/>
                      <m:t>=3,6</m:t>
                    </m:r>
                  </m:oMath>
                </a14:m>
                <a:endParaRPr lang="en-US" sz="2600" dirty="0"/>
              </a:p>
              <a:p>
                <a:r>
                  <a:rPr lang="en-US" sz="2600" dirty="0"/>
                  <a:t>Ta </a:t>
                </a:r>
                <a:r>
                  <a:rPr lang="en-US" sz="2600" dirty="0" err="1"/>
                  <a:t>có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𝑦</m:t>
                    </m:r>
                    <m:r>
                      <a:rPr lang="en-US" sz="2600" i="1"/>
                      <m:t>=4,8</m:t>
                    </m:r>
                    <m:func>
                      <m:funcPr>
                        <m:ctrlPr>
                          <a:rPr lang="en-US" sz="2600" i="1"/>
                        </m:ctrlPr>
                      </m:funcPr>
                      <m:fName>
                        <m:r>
                          <a:rPr lang="en-US" sz="2600" i="1"/>
                          <m:t>𝑠𝑖𝑛</m:t>
                        </m:r>
                      </m:fName>
                      <m:e>
                        <m:f>
                          <m:fPr>
                            <m:ctrlPr>
                              <a:rPr lang="en-US" sz="2600" i="1"/>
                            </m:ctrlPr>
                          </m:fPr>
                          <m:num>
                            <m:r>
                              <a:rPr lang="en-US" sz="2600" i="1"/>
                              <m:t>𝑥</m:t>
                            </m:r>
                          </m:num>
                          <m:den>
                            <m:r>
                              <a:rPr lang="en-US" sz="2600" i="1"/>
                              <m:t>9</m:t>
                            </m:r>
                          </m:den>
                        </m:f>
                      </m:e>
                    </m:func>
                    <m:r>
                      <a:rPr lang="en-US" sz="2600" i="1"/>
                      <m:t>≤4,8</m:t>
                    </m:r>
                  </m:oMath>
                </a14:m>
                <a:r>
                  <a:rPr lang="en-US" sz="2600" dirty="0"/>
                  <a:t>, </a:t>
                </a:r>
                <a:r>
                  <a:rPr lang="en-US" sz="2600" dirty="0" err="1"/>
                  <a:t>nên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đường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thẳng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𝑦</m:t>
                    </m:r>
                    <m:r>
                      <a:rPr lang="en-US" sz="2600" i="1"/>
                      <m:t>=3,6</m:t>
                    </m:r>
                  </m:oMath>
                </a14:m>
                <a:r>
                  <a:rPr lang="en-US" sz="2600" dirty="0" err="1"/>
                  <a:t>cắt</a:t>
                </a:r>
                <a:r>
                  <a:rPr lang="en-US" sz="2600" dirty="0"/>
                  <a:t> </a:t>
                </a:r>
                <a:r>
                  <a:rPr lang="en-US" sz="2600" dirty="0" err="1"/>
                  <a:t>một</a:t>
                </a:r>
                <a:r>
                  <a:rPr lang="en-US" sz="2600" dirty="0"/>
                  <a:t> </a:t>
                </a:r>
                <a:r>
                  <a:rPr lang="en-US" sz="2600" dirty="0" err="1"/>
                  <a:t>phần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đồ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thị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của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hàm</a:t>
                </a:r>
                <a:r>
                  <a:rPr lang="en-US" sz="2600" dirty="0"/>
                  <a:t> </a:t>
                </a:r>
                <a:r>
                  <a:rPr lang="en-US" sz="2600" dirty="0" err="1"/>
                  <a:t>số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𝑦</m:t>
                    </m:r>
                    <m:r>
                      <a:rPr lang="en-US" sz="2600" i="1"/>
                      <m:t>=4,8</m:t>
                    </m:r>
                    <m:func>
                      <m:funcPr>
                        <m:ctrlPr>
                          <a:rPr lang="en-US" sz="2600" i="1"/>
                        </m:ctrlPr>
                      </m:funcPr>
                      <m:fName>
                        <m:r>
                          <a:rPr lang="en-US" sz="2600" i="1"/>
                          <m:t>𝑠𝑖𝑛</m:t>
                        </m:r>
                      </m:fName>
                      <m:e>
                        <m:f>
                          <m:fPr>
                            <m:ctrlPr>
                              <a:rPr lang="en-US" sz="2600" i="1"/>
                            </m:ctrlPr>
                          </m:fPr>
                          <m:num>
                            <m:r>
                              <a:rPr lang="en-US" sz="2600" i="1"/>
                              <m:t>𝑥</m:t>
                            </m:r>
                          </m:num>
                          <m:den>
                            <m:r>
                              <a:rPr lang="en-US" sz="2600" i="1"/>
                              <m:t>9</m:t>
                            </m:r>
                          </m:den>
                        </m:f>
                      </m:e>
                    </m:func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tại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hai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điểm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𝑀</m:t>
                    </m:r>
                    <m:d>
                      <m:dPr>
                        <m:ctrlPr>
                          <a:rPr lang="en-US" sz="2600" i="1"/>
                        </m:ctrlPr>
                      </m:dPr>
                      <m:e>
                        <m:sSub>
                          <m:sSubPr>
                            <m:ctrlPr>
                              <a:rPr lang="en-US" sz="2600" i="1"/>
                            </m:ctrlPr>
                          </m:sSubPr>
                          <m:e>
                            <m:r>
                              <a:rPr lang="en-US" sz="2600" i="1"/>
                              <m:t>𝑥</m:t>
                            </m:r>
                          </m:e>
                          <m:sub>
                            <m:r>
                              <a:rPr lang="en-US" sz="2600" i="1"/>
                              <m:t>1</m:t>
                            </m:r>
                          </m:sub>
                        </m:sSub>
                        <m:func>
                          <m:funcPr>
                            <m:ctrlPr>
                              <a:rPr lang="en-US" sz="2600" i="1"/>
                            </m:ctrlPr>
                          </m:funcPr>
                          <m:fName>
                            <m:r>
                              <a:rPr lang="en-US" sz="2600" i="1"/>
                              <m:t>;</m:t>
                            </m:r>
                          </m:fName>
                          <m:e>
                            <m:r>
                              <a:rPr lang="en-US" sz="2600" i="1"/>
                              <m:t>3</m:t>
                            </m:r>
                          </m:e>
                        </m:func>
                        <m:r>
                          <a:rPr lang="en-US" sz="2600" i="1"/>
                          <m:t>,6</m:t>
                        </m:r>
                      </m:e>
                    </m:d>
                    <m:r>
                      <a:rPr lang="en-US" sz="2600" i="1"/>
                      <m:t>,</m:t>
                    </m:r>
                    <m:r>
                      <a:rPr lang="en-US" sz="2600" i="1"/>
                      <m:t>𝑁</m:t>
                    </m:r>
                    <m:d>
                      <m:dPr>
                        <m:ctrlPr>
                          <a:rPr lang="en-US" sz="2600" i="1"/>
                        </m:ctrlPr>
                      </m:dPr>
                      <m:e>
                        <m:sSub>
                          <m:sSubPr>
                            <m:ctrlPr>
                              <a:rPr lang="en-US" sz="2600" i="1"/>
                            </m:ctrlPr>
                          </m:sSubPr>
                          <m:e>
                            <m:r>
                              <a:rPr lang="en-US" sz="2600" i="1"/>
                              <m:t>𝑥</m:t>
                            </m:r>
                          </m:e>
                          <m:sub>
                            <m:r>
                              <a:rPr lang="en-US" sz="2600" i="1"/>
                              <m:t>2</m:t>
                            </m:r>
                          </m:sub>
                        </m:sSub>
                        <m:func>
                          <m:funcPr>
                            <m:ctrlPr>
                              <a:rPr lang="en-US" sz="2600" i="1"/>
                            </m:ctrlPr>
                          </m:funcPr>
                          <m:fName>
                            <m:r>
                              <a:rPr lang="en-US" sz="2600" i="1"/>
                              <m:t>;</m:t>
                            </m:r>
                          </m:fName>
                          <m:e>
                            <m:r>
                              <a:rPr lang="en-US" sz="2600" i="1"/>
                              <m:t>3</m:t>
                            </m:r>
                          </m:e>
                        </m:func>
                        <m:r>
                          <a:rPr lang="en-US" sz="2600" i="1"/>
                          <m:t>6</m:t>
                        </m:r>
                      </m:e>
                    </m:d>
                    <m:r>
                      <a:rPr lang="en-US" sz="2600" i="1"/>
                      <m:t>.</m:t>
                    </m:r>
                  </m:oMath>
                </a14:m>
                <a:endParaRPr lang="en-US" sz="2600" dirty="0"/>
              </a:p>
              <a:p>
                <a:r>
                  <a:rPr lang="en-US" sz="2600" dirty="0" err="1"/>
                  <a:t>Giải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phương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trình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4,8</m:t>
                    </m:r>
                    <m:func>
                      <m:funcPr>
                        <m:ctrlPr>
                          <a:rPr lang="en-US" sz="2600" i="1"/>
                        </m:ctrlPr>
                      </m:funcPr>
                      <m:fName>
                        <m:r>
                          <a:rPr lang="en-US" sz="2600" i="1"/>
                          <m:t>𝑠𝑖𝑛</m:t>
                        </m:r>
                      </m:fName>
                      <m:e>
                        <m:f>
                          <m:fPr>
                            <m:ctrlPr>
                              <a:rPr lang="en-US" sz="2600" i="1"/>
                            </m:ctrlPr>
                          </m:fPr>
                          <m:num>
                            <m:r>
                              <a:rPr lang="en-US" sz="2600" i="1"/>
                              <m:t>𝑥</m:t>
                            </m:r>
                          </m:num>
                          <m:den>
                            <m:r>
                              <a:rPr lang="en-US" sz="2600" i="1"/>
                              <m:t>9</m:t>
                            </m:r>
                          </m:den>
                        </m:f>
                      </m:e>
                    </m:func>
                    <m:r>
                      <a:rPr lang="en-US" sz="2600" i="1"/>
                      <m:t>=3,6⇔</m:t>
                    </m:r>
                    <m:func>
                      <m:funcPr>
                        <m:ctrlPr>
                          <a:rPr lang="en-US" sz="2600" i="1"/>
                        </m:ctrlPr>
                      </m:funcPr>
                      <m:fName>
                        <m:r>
                          <a:rPr lang="en-US" sz="2600" i="1"/>
                          <m:t>𝑠𝑖𝑛</m:t>
                        </m:r>
                      </m:fName>
                      <m:e>
                        <m:f>
                          <m:fPr>
                            <m:ctrlPr>
                              <a:rPr lang="en-US" sz="2600" i="1"/>
                            </m:ctrlPr>
                          </m:fPr>
                          <m:num>
                            <m:r>
                              <a:rPr lang="en-US" sz="2600" i="1"/>
                              <m:t>𝑥</m:t>
                            </m:r>
                          </m:num>
                          <m:den>
                            <m:r>
                              <a:rPr lang="en-US" sz="2600" i="1"/>
                              <m:t>9</m:t>
                            </m:r>
                          </m:den>
                        </m:f>
                      </m:e>
                    </m:func>
                    <m:r>
                      <a:rPr lang="en-US" sz="2600" i="1"/>
                      <m:t>=</m:t>
                    </m:r>
                    <m:f>
                      <m:fPr>
                        <m:ctrlPr>
                          <a:rPr lang="en-US" sz="2600" i="1"/>
                        </m:ctrlPr>
                      </m:fPr>
                      <m:num>
                        <m:r>
                          <a:rPr lang="en-US" sz="2600" i="1"/>
                          <m:t>3</m:t>
                        </m:r>
                      </m:num>
                      <m:den>
                        <m:r>
                          <a:rPr lang="en-US" sz="2600" i="1"/>
                          <m:t>4</m:t>
                        </m:r>
                      </m:den>
                    </m:f>
                    <m:d>
                      <m:dPr>
                        <m:ctrlPr>
                          <a:rPr lang="en-US" sz="2600" i="1"/>
                        </m:ctrlPr>
                      </m:dPr>
                      <m:e>
                        <m:r>
                          <a:rPr lang="en-US" sz="2600" i="1"/>
                          <m:t>1</m:t>
                        </m:r>
                      </m:e>
                    </m:d>
                    <m:r>
                      <a:rPr lang="en-US" sz="2600" i="1"/>
                      <m:t>,</m:t>
                    </m:r>
                    <m:sSub>
                      <m:sSubPr>
                        <m:ctrlPr>
                          <a:rPr lang="en-US" sz="2600" i="1"/>
                        </m:ctrlPr>
                      </m:sSubPr>
                      <m:e>
                        <m:r>
                          <a:rPr lang="en-US" sz="2600" i="1"/>
                          <m:t>𝑥</m:t>
                        </m:r>
                      </m:e>
                      <m:sub>
                        <m:r>
                          <a:rPr lang="en-US" sz="2600" i="1"/>
                          <m:t>1</m:t>
                        </m:r>
                      </m:sub>
                    </m:sSub>
                    <m:r>
                      <a:rPr lang="en-US" sz="2600" i="1"/>
                      <m:t>,</m:t>
                    </m:r>
                    <m:sSub>
                      <m:sSubPr>
                        <m:ctrlPr>
                          <a:rPr lang="en-US" sz="2600" i="1"/>
                        </m:ctrlPr>
                      </m:sSubPr>
                      <m:e>
                        <m:r>
                          <a:rPr lang="en-US" sz="2600" i="1"/>
                          <m:t>𝑥</m:t>
                        </m:r>
                      </m:e>
                      <m:sub>
                        <m:r>
                          <a:rPr lang="en-US" sz="2600" i="1"/>
                          <m:t>2</m:t>
                        </m:r>
                      </m:sub>
                    </m:sSub>
                  </m:oMath>
                </a14:m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hai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nghiệm</a:t>
                </a:r>
                <a:r>
                  <a:rPr lang="en-US" sz="2600" dirty="0"/>
                  <a:t> </a:t>
                </a:r>
                <a:r>
                  <a:rPr lang="en-US" sz="2600" dirty="0" err="1"/>
                  <a:t>dương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nhỏ</a:t>
                </a:r>
                <a:r>
                  <a:rPr lang="en-US" sz="2600" dirty="0"/>
                  <a:t> </a:t>
                </a:r>
                <a:r>
                  <a:rPr lang="en-US" sz="2600" dirty="0" err="1"/>
                  <a:t>nhất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của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600" i="1"/>
                        </m:ctrlPr>
                      </m:dPr>
                      <m:e>
                        <m:r>
                          <a:rPr lang="en-US" sz="2600" i="1"/>
                          <m:t>1</m:t>
                        </m:r>
                      </m:e>
                    </m:d>
                  </m:oMath>
                </a14:m>
                <a:endParaRPr lang="en-US" sz="2600" dirty="0"/>
              </a:p>
              <a:p>
                <a14:m>
                  <m:oMath xmlns:m="http://schemas.openxmlformats.org/officeDocument/2006/math">
                    <m:r>
                      <a:rPr lang="en-US" sz="2600" i="1"/>
                      <m:t>−1≤</m:t>
                    </m:r>
                    <m:f>
                      <m:fPr>
                        <m:ctrlPr>
                          <a:rPr lang="en-US" sz="2600" i="1"/>
                        </m:ctrlPr>
                      </m:fPr>
                      <m:num>
                        <m:r>
                          <a:rPr lang="en-US" sz="2600" i="1"/>
                          <m:t>3</m:t>
                        </m:r>
                      </m:num>
                      <m:den>
                        <m:r>
                          <a:rPr lang="en-US" sz="2600" i="1"/>
                          <m:t>4</m:t>
                        </m:r>
                      </m:den>
                    </m:f>
                    <m:r>
                      <a:rPr lang="en-US" sz="2600" i="1"/>
                      <m:t>≤1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nên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tồn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tại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một</a:t>
                </a:r>
                <a:r>
                  <a:rPr lang="en-US" sz="2600" dirty="0"/>
                  <a:t> </a:t>
                </a:r>
                <a:r>
                  <a:rPr lang="en-US" sz="2600" dirty="0" err="1"/>
                  <a:t>số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𝛼</m:t>
                    </m:r>
                    <m:r>
                      <a:rPr lang="en-US" sz="2600" i="1"/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sz="2600" i="1"/>
                        </m:ctrlPr>
                      </m:dPr>
                      <m:e>
                        <m:r>
                          <a:rPr lang="en-US" sz="2600" i="1"/>
                          <m:t>−</m:t>
                        </m:r>
                        <m:f>
                          <m:fPr>
                            <m:ctrlPr>
                              <a:rPr lang="en-US" sz="2600" i="1"/>
                            </m:ctrlPr>
                          </m:fPr>
                          <m:num>
                            <m:r>
                              <a:rPr lang="en-US" sz="2600" i="1"/>
                              <m:t>𝜋</m:t>
                            </m:r>
                          </m:num>
                          <m:den>
                            <m:r>
                              <a:rPr lang="en-US" sz="2600" i="1"/>
                              <m:t>2</m:t>
                            </m:r>
                          </m:den>
                        </m:f>
                        <m:func>
                          <m:funcPr>
                            <m:ctrlPr>
                              <a:rPr lang="en-US" sz="2600" i="1"/>
                            </m:ctrlPr>
                          </m:funcPr>
                          <m:fName>
                            <m:r>
                              <a:rPr lang="en-US" sz="2600" i="1"/>
                              <m:t>;</m:t>
                            </m:r>
                          </m:fName>
                          <m:e>
                            <m:f>
                              <m:fPr>
                                <m:ctrlPr>
                                  <a:rPr lang="en-US" sz="2600" i="1"/>
                                </m:ctrlPr>
                              </m:fPr>
                              <m:num>
                                <m:r>
                                  <a:rPr lang="en-US" sz="2600" i="1"/>
                                  <m:t>𝜋</m:t>
                                </m:r>
                              </m:num>
                              <m:den>
                                <m:r>
                                  <a:rPr lang="en-US" sz="2600" i="1"/>
                                  <m:t>2</m:t>
                                </m:r>
                              </m:den>
                            </m:f>
                          </m:e>
                        </m:func>
                      </m:e>
                    </m:d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sao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cho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600" i="1"/>
                        </m:ctrlPr>
                      </m:funcPr>
                      <m:fName>
                        <m:r>
                          <a:rPr lang="en-US" sz="2600" i="1"/>
                          <m:t>𝑠𝑖𝑛</m:t>
                        </m:r>
                      </m:fName>
                      <m:e>
                        <m:r>
                          <a:rPr lang="en-US" sz="2600" i="1"/>
                          <m:t>𝛼</m:t>
                        </m:r>
                      </m:e>
                    </m:func>
                    <m:r>
                      <a:rPr lang="en-US" sz="2600" i="1"/>
                      <m:t>=</m:t>
                    </m:r>
                    <m:f>
                      <m:fPr>
                        <m:ctrlPr>
                          <a:rPr lang="en-US" sz="2600" i="1"/>
                        </m:ctrlPr>
                      </m:fPr>
                      <m:num>
                        <m:r>
                          <a:rPr lang="en-US" sz="2600" i="1"/>
                          <m:t>3</m:t>
                        </m:r>
                      </m:num>
                      <m:den>
                        <m:r>
                          <a:rPr lang="en-US" sz="2600" i="1"/>
                          <m:t>4</m:t>
                        </m:r>
                      </m:den>
                    </m:f>
                  </m:oMath>
                </a14:m>
                <a:r>
                  <a:rPr lang="en-US" sz="2600" dirty="0"/>
                  <a:t>.</a:t>
                </a:r>
              </a:p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2"/>
                  </a:buBlip>
                </a:pPr>
                <a:endParaRPr lang="en-US" sz="2800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sz="2800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sz="2800" b="1" dirty="0">
                  <a:solidFill>
                    <a:srgbClr val="0000FF"/>
                  </a:solidFill>
                </a:endParaRPr>
              </a:p>
              <a:p>
                <a:pPr marL="0" indent="0">
                  <a:buNone/>
                </a:pPr>
                <a:endParaRPr lang="en-US" sz="2800" b="1" dirty="0">
                  <a:solidFill>
                    <a:srgbClr val="0000FF"/>
                  </a:solidFill>
                </a:endParaRPr>
              </a:p>
              <a:p>
                <a:pPr marL="0" indent="0">
                  <a:buNone/>
                </a:pPr>
                <a:endParaRPr lang="en-US" sz="2800" b="1" dirty="0">
                  <a:solidFill>
                    <a:srgbClr val="0000FF"/>
                  </a:solidFill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747FA525-07E5-422D-BCBE-B75DCA0025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3053255"/>
                <a:ext cx="11758863" cy="3804745"/>
              </a:xfrm>
              <a:prstGeom prst="rect">
                <a:avLst/>
              </a:prstGeom>
              <a:blipFill>
                <a:blip r:embed="rId3"/>
                <a:stretch>
                  <a:fillRect l="-880" t="-1597" b="-479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>
            <a:extLst>
              <a:ext uri="{FF2B5EF4-FFF2-40B4-BE49-F238E27FC236}">
                <a16:creationId xmlns:a16="http://schemas.microsoft.com/office/drawing/2014/main" id="{C53D57C0-4B22-4C59-BE0A-B624C0E861A3}"/>
              </a:ext>
            </a:extLst>
          </p:cNvPr>
          <p:cNvPicPr/>
          <p:nvPr/>
        </p:nvPicPr>
        <p:blipFill>
          <a:blip r:embed="rId4">
            <a:clrChange>
              <a:clrFrom>
                <a:srgbClr val="299669"/>
              </a:clrFrom>
              <a:clrTo>
                <a:srgbClr val="299669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38122" y="1284900"/>
            <a:ext cx="3025541" cy="2084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0940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304800" y="804789"/>
            <a:ext cx="8690720" cy="2179044"/>
          </a:xfrm>
          <a:prstGeom prst="rect">
            <a:avLst/>
          </a:prstGeom>
          <a:solidFill>
            <a:schemeClr val="accent4">
              <a:lumMod val="20000"/>
              <a:lumOff val="80000"/>
              <a:alpha val="44000"/>
            </a:schemeClr>
          </a:solidFill>
          <a:ln>
            <a:solidFill>
              <a:srgbClr val="FF0000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7</a:t>
            </a:r>
            <a:r>
              <a:rPr lang="vi-VN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3200" b="1" dirty="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900" dirty="0"/>
              <a:t>b) </a:t>
            </a:r>
            <a:r>
              <a:rPr lang="en-US" sz="2900" dirty="0" err="1"/>
              <a:t>Một</a:t>
            </a:r>
            <a:r>
              <a:rPr lang="en-US" sz="2900" dirty="0"/>
              <a:t> </a:t>
            </a:r>
            <a:r>
              <a:rPr lang="en-US" sz="2900" dirty="0" err="1"/>
              <a:t>sà</a:t>
            </a:r>
            <a:r>
              <a:rPr lang="en-US" sz="2900" dirty="0"/>
              <a:t> </a:t>
            </a:r>
            <a:r>
              <a:rPr lang="en-US" sz="2900" dirty="0" err="1"/>
              <a:t>lan</a:t>
            </a:r>
            <a:r>
              <a:rPr lang="en-US" sz="2900" dirty="0"/>
              <a:t> </a:t>
            </a:r>
            <a:r>
              <a:rPr lang="en-US" sz="2900" dirty="0" err="1"/>
              <a:t>chở</a:t>
            </a:r>
            <a:r>
              <a:rPr lang="en-US" sz="2900" dirty="0"/>
              <a:t> </a:t>
            </a:r>
            <a:r>
              <a:rPr lang="en-US" sz="2900" dirty="0" err="1"/>
              <a:t>khối</a:t>
            </a:r>
            <a:r>
              <a:rPr lang="en-US" sz="2900" dirty="0"/>
              <a:t> </a:t>
            </a:r>
            <a:r>
              <a:rPr lang="en-US" sz="2900" dirty="0" err="1"/>
              <a:t>hàng</a:t>
            </a:r>
            <a:r>
              <a:rPr lang="en-US" sz="2900" dirty="0"/>
              <a:t> </a:t>
            </a:r>
            <a:r>
              <a:rPr lang="en-US" sz="2900" dirty="0" err="1"/>
              <a:t>hóa</a:t>
            </a:r>
            <a:r>
              <a:rPr lang="en-US" sz="2900" dirty="0"/>
              <a:t> </a:t>
            </a:r>
            <a:r>
              <a:rPr lang="en-US" sz="2900" dirty="0" err="1"/>
              <a:t>được</a:t>
            </a:r>
            <a:r>
              <a:rPr lang="en-US" sz="2900" dirty="0"/>
              <a:t> </a:t>
            </a:r>
            <a:r>
              <a:rPr lang="en-US" sz="2900" dirty="0" err="1"/>
              <a:t>xếp</a:t>
            </a:r>
            <a:r>
              <a:rPr lang="en-US" sz="2900" dirty="0"/>
              <a:t> </a:t>
            </a:r>
            <a:r>
              <a:rPr lang="en-US" sz="2900" dirty="0" err="1"/>
              <a:t>thành</a:t>
            </a:r>
            <a:r>
              <a:rPr lang="en-US" sz="2900" dirty="0"/>
              <a:t> </a:t>
            </a:r>
            <a:r>
              <a:rPr lang="en-US" sz="2900" dirty="0" err="1"/>
              <a:t>hình</a:t>
            </a:r>
            <a:r>
              <a:rPr lang="en-US" sz="2900" dirty="0"/>
              <a:t> </a:t>
            </a:r>
            <a:r>
              <a:rPr lang="en-US" sz="2900" dirty="0" err="1"/>
              <a:t>hộp</a:t>
            </a:r>
            <a:r>
              <a:rPr lang="en-US" sz="2900" dirty="0"/>
              <a:t> </a:t>
            </a:r>
            <a:r>
              <a:rPr lang="en-US" sz="2900" dirty="0" err="1"/>
              <a:t>chữ</a:t>
            </a:r>
            <a:r>
              <a:rPr lang="en-US" sz="2900" dirty="0"/>
              <a:t> </a:t>
            </a:r>
            <a:r>
              <a:rPr lang="en-US" sz="2900" dirty="0" err="1"/>
              <a:t>nhật</a:t>
            </a:r>
            <a:r>
              <a:rPr lang="en-US" sz="2900" dirty="0"/>
              <a:t> </a:t>
            </a:r>
            <a:r>
              <a:rPr lang="en-US" sz="2900" dirty="0" err="1"/>
              <a:t>với</a:t>
            </a:r>
            <a:r>
              <a:rPr lang="en-US" sz="2900" dirty="0"/>
              <a:t> </a:t>
            </a:r>
            <a:r>
              <a:rPr lang="en-US" sz="2900" dirty="0" err="1"/>
              <a:t>độ</a:t>
            </a:r>
            <a:r>
              <a:rPr lang="en-US" sz="2900" dirty="0"/>
              <a:t> </a:t>
            </a:r>
            <a:r>
              <a:rPr lang="en-US" sz="2900" dirty="0" err="1"/>
              <a:t>cao</a:t>
            </a:r>
            <a:r>
              <a:rPr lang="en-US" sz="2900" dirty="0"/>
              <a:t> 3,6m so </a:t>
            </a:r>
            <a:r>
              <a:rPr lang="en-US" sz="2900" dirty="0" err="1"/>
              <a:t>với</a:t>
            </a:r>
            <a:r>
              <a:rPr lang="en-US" sz="2900" dirty="0"/>
              <a:t> </a:t>
            </a:r>
            <a:r>
              <a:rPr lang="en-US" sz="2900" dirty="0" err="1"/>
              <a:t>mực</a:t>
            </a:r>
            <a:r>
              <a:rPr lang="en-US" sz="2900" dirty="0"/>
              <a:t> </a:t>
            </a:r>
            <a:r>
              <a:rPr lang="en-US" sz="2900" dirty="0" err="1"/>
              <a:t>nước</a:t>
            </a:r>
            <a:r>
              <a:rPr lang="en-US" sz="2900" dirty="0"/>
              <a:t> </a:t>
            </a:r>
            <a:r>
              <a:rPr lang="en-US" sz="2900" dirty="0" err="1"/>
              <a:t>sông</a:t>
            </a:r>
            <a:r>
              <a:rPr lang="en-US" sz="2900" dirty="0"/>
              <a:t> </a:t>
            </a:r>
            <a:r>
              <a:rPr lang="en-US" sz="2900" dirty="0" err="1"/>
              <a:t>sao</a:t>
            </a:r>
            <a:r>
              <a:rPr lang="en-US" sz="2900" dirty="0"/>
              <a:t> </a:t>
            </a:r>
            <a:r>
              <a:rPr lang="en-US" sz="2900" dirty="0" err="1"/>
              <a:t>cho</a:t>
            </a:r>
            <a:r>
              <a:rPr lang="en-US" sz="2900" dirty="0"/>
              <a:t> </a:t>
            </a:r>
            <a:r>
              <a:rPr lang="en-US" sz="2900" dirty="0" err="1"/>
              <a:t>sà</a:t>
            </a:r>
            <a:r>
              <a:rPr lang="en-US" sz="2900" dirty="0"/>
              <a:t> </a:t>
            </a:r>
            <a:r>
              <a:rPr lang="en-US" sz="2900" dirty="0" err="1"/>
              <a:t>lan</a:t>
            </a:r>
            <a:r>
              <a:rPr lang="en-US" sz="2900" dirty="0"/>
              <a:t> </a:t>
            </a:r>
            <a:r>
              <a:rPr lang="en-US" sz="2900" dirty="0" err="1"/>
              <a:t>có</a:t>
            </a:r>
            <a:r>
              <a:rPr lang="en-US" sz="2900" dirty="0"/>
              <a:t> </a:t>
            </a:r>
            <a:r>
              <a:rPr lang="en-US" sz="2900" dirty="0" err="1"/>
              <a:t>thể</a:t>
            </a:r>
            <a:r>
              <a:rPr lang="en-US" sz="2900" dirty="0"/>
              <a:t> </a:t>
            </a:r>
            <a:r>
              <a:rPr lang="en-US" sz="2900" dirty="0" err="1"/>
              <a:t>đi</a:t>
            </a:r>
            <a:r>
              <a:rPr lang="en-US" sz="2900" dirty="0"/>
              <a:t> qua </a:t>
            </a:r>
            <a:r>
              <a:rPr lang="en-US" sz="2900" dirty="0" err="1"/>
              <a:t>được</a:t>
            </a:r>
            <a:r>
              <a:rPr lang="en-US" sz="2900" dirty="0"/>
              <a:t> </a:t>
            </a:r>
            <a:r>
              <a:rPr lang="en-US" sz="2900" dirty="0" err="1"/>
              <a:t>gầm</a:t>
            </a:r>
            <a:r>
              <a:rPr lang="en-US" sz="2900" dirty="0"/>
              <a:t> </a:t>
            </a:r>
            <a:r>
              <a:rPr lang="en-US" sz="2900" dirty="0" err="1"/>
              <a:t>cầu</a:t>
            </a:r>
            <a:r>
              <a:rPr lang="en-US" sz="2900" dirty="0"/>
              <a:t>. </a:t>
            </a:r>
            <a:r>
              <a:rPr lang="en-US" sz="2900" dirty="0" err="1"/>
              <a:t>Chứng</a:t>
            </a:r>
            <a:r>
              <a:rPr lang="en-US" sz="2900" dirty="0"/>
              <a:t> </a:t>
            </a:r>
            <a:r>
              <a:rPr lang="en-US" sz="2900" dirty="0" err="1"/>
              <a:t>minh</a:t>
            </a:r>
            <a:r>
              <a:rPr lang="en-US" sz="2900" dirty="0"/>
              <a:t> </a:t>
            </a:r>
            <a:r>
              <a:rPr lang="en-US" sz="2900" dirty="0" err="1"/>
              <a:t>rằng</a:t>
            </a:r>
            <a:r>
              <a:rPr lang="en-US" sz="2900" dirty="0"/>
              <a:t> </a:t>
            </a:r>
            <a:r>
              <a:rPr lang="en-US" sz="2900" dirty="0" err="1"/>
              <a:t>chiều</a:t>
            </a:r>
            <a:r>
              <a:rPr lang="en-US" sz="2900" dirty="0"/>
              <a:t> </a:t>
            </a:r>
            <a:r>
              <a:rPr lang="en-US" sz="2900" dirty="0" err="1"/>
              <a:t>rộng</a:t>
            </a:r>
            <a:r>
              <a:rPr lang="en-US" sz="2900" dirty="0"/>
              <a:t> </a:t>
            </a:r>
            <a:r>
              <a:rPr lang="en-US" sz="2900" dirty="0" err="1"/>
              <a:t>của</a:t>
            </a:r>
            <a:r>
              <a:rPr lang="en-US" sz="2900" dirty="0"/>
              <a:t> </a:t>
            </a:r>
            <a:r>
              <a:rPr lang="en-US" sz="2900" dirty="0" err="1"/>
              <a:t>khối</a:t>
            </a:r>
            <a:r>
              <a:rPr lang="en-US" sz="2900" dirty="0"/>
              <a:t> </a:t>
            </a:r>
            <a:r>
              <a:rPr lang="en-US" sz="2900" dirty="0" err="1"/>
              <a:t>hàng</a:t>
            </a:r>
            <a:r>
              <a:rPr lang="en-US" sz="2900" dirty="0"/>
              <a:t> </a:t>
            </a:r>
            <a:r>
              <a:rPr lang="en-US" sz="2900" dirty="0" err="1"/>
              <a:t>hóa</a:t>
            </a:r>
            <a:r>
              <a:rPr lang="en-US" sz="2900" dirty="0"/>
              <a:t> </a:t>
            </a:r>
            <a:r>
              <a:rPr lang="en-US" sz="2900" dirty="0" err="1"/>
              <a:t>đó</a:t>
            </a:r>
            <a:r>
              <a:rPr lang="en-US" sz="2900" dirty="0"/>
              <a:t> </a:t>
            </a:r>
            <a:r>
              <a:rPr lang="en-US" sz="2900" dirty="0" err="1"/>
              <a:t>phải</a:t>
            </a:r>
            <a:r>
              <a:rPr lang="en-US" sz="2900" dirty="0"/>
              <a:t> </a:t>
            </a:r>
            <a:r>
              <a:rPr lang="en-US" sz="2900" dirty="0" err="1"/>
              <a:t>nhỏ</a:t>
            </a:r>
            <a:r>
              <a:rPr lang="en-US" sz="2900" dirty="0"/>
              <a:t> </a:t>
            </a:r>
            <a:r>
              <a:rPr lang="en-US" sz="2900" dirty="0" err="1"/>
              <a:t>hơn</a:t>
            </a:r>
            <a:r>
              <a:rPr lang="en-US" sz="2900" dirty="0"/>
              <a:t> 13,1m.</a:t>
            </a:r>
          </a:p>
          <a:p>
            <a:endParaRPr lang="en-US" sz="2800" dirty="0"/>
          </a:p>
          <a:p>
            <a:endParaRPr lang="en-US" sz="32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747FA525-07E5-422D-BCBE-B75DCA00254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4800" y="3053255"/>
                <a:ext cx="11758863" cy="3804745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2"/>
                  </a:buBlip>
                </a:pPr>
                <a:r>
                  <a:rPr lang="en-US" sz="2800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 </a:t>
                </a:r>
                <a:r>
                  <a:rPr lang="en-US" sz="2800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sz="2800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sz="2800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r>
                  <a:rPr lang="en-US" sz="2800" dirty="0"/>
                  <a:t>Ta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i="1"/>
                        </m:ctrlPr>
                      </m:funcPr>
                      <m:fName>
                        <m:r>
                          <a:rPr lang="en-US" sz="2800" i="1"/>
                          <m:t>𝑠𝑖𝑛</m:t>
                        </m:r>
                      </m:fName>
                      <m:e>
                        <m:f>
                          <m:fPr>
                            <m:ctrlPr>
                              <a:rPr lang="en-US" sz="2800" i="1"/>
                            </m:ctrlPr>
                          </m:fPr>
                          <m:num>
                            <m:r>
                              <a:rPr lang="en-US" sz="2800" i="1"/>
                              <m:t>𝑥</m:t>
                            </m:r>
                          </m:num>
                          <m:den>
                            <m:r>
                              <a:rPr lang="en-US" sz="2800" i="1"/>
                              <m:t>9</m:t>
                            </m:r>
                          </m:den>
                        </m:f>
                      </m:e>
                    </m:func>
                    <m:r>
                      <a:rPr lang="en-US" sz="2800" i="1"/>
                      <m:t>=</m:t>
                    </m:r>
                    <m:func>
                      <m:funcPr>
                        <m:ctrlPr>
                          <a:rPr lang="en-US" sz="2800" i="1"/>
                        </m:ctrlPr>
                      </m:funcPr>
                      <m:fName>
                        <m:r>
                          <a:rPr lang="en-US" sz="2800" i="1"/>
                          <m:t>𝑠𝑖𝑛</m:t>
                        </m:r>
                      </m:fName>
                      <m:e>
                        <m:r>
                          <a:rPr lang="en-US" sz="2800" i="1"/>
                          <m:t>𝛼</m:t>
                        </m:r>
                      </m:e>
                    </m:func>
                    <m:r>
                      <a:rPr lang="en-US" sz="2800" i="1"/>
                      <m:t>⇔</m:t>
                    </m:r>
                    <m:d>
                      <m:dPr>
                        <m:begChr m:val="["/>
                        <m:endChr m:val=""/>
                        <m:ctrlPr>
                          <a:rPr lang="en-US" sz="2800" i="1"/>
                        </m:ctrlPr>
                      </m:dPr>
                      <m:e>
                        <m:eqArr>
                          <m:eqArrPr>
                            <m:ctrlPr>
                              <a:rPr lang="en-US" sz="2800" i="1"/>
                            </m:ctrlPr>
                          </m:eqArrPr>
                          <m:e>
                            <m:f>
                              <m:fPr>
                                <m:ctrlPr>
                                  <a:rPr lang="en-US" sz="2800" i="1"/>
                                </m:ctrlPr>
                              </m:fPr>
                              <m:num>
                                <m:r>
                                  <a:rPr lang="en-US" sz="2800" i="1"/>
                                  <m:t>𝑥</m:t>
                                </m:r>
                              </m:num>
                              <m:den>
                                <m:r>
                                  <a:rPr lang="en-US" sz="2800" i="1"/>
                                  <m:t>9</m:t>
                                </m:r>
                              </m:den>
                            </m:f>
                            <m:r>
                              <a:rPr lang="en-US" sz="2800" i="1"/>
                              <m:t>=</m:t>
                            </m:r>
                            <m:r>
                              <a:rPr lang="en-US" sz="2800" i="1"/>
                              <m:t>𝛼</m:t>
                            </m:r>
                            <m:r>
                              <a:rPr lang="en-US" sz="2800" i="1"/>
                              <m:t>+</m:t>
                            </m:r>
                            <m:r>
                              <a:rPr lang="en-US" sz="2800" i="1"/>
                              <m:t>𝑘</m:t>
                            </m:r>
                            <m:r>
                              <a:rPr lang="en-US" sz="2800" i="1"/>
                              <m:t>2</m:t>
                            </m:r>
                            <m:r>
                              <a:rPr lang="en-US" sz="2800" i="1"/>
                              <m:t>𝜋</m:t>
                            </m:r>
                          </m:e>
                          <m:e>
                            <m:f>
                              <m:fPr>
                                <m:ctrlPr>
                                  <a:rPr lang="en-US" sz="2800" i="1"/>
                                </m:ctrlPr>
                              </m:fPr>
                              <m:num>
                                <m:r>
                                  <a:rPr lang="en-US" sz="2800" i="1"/>
                                  <m:t>𝑥</m:t>
                                </m:r>
                              </m:num>
                              <m:den>
                                <m:r>
                                  <a:rPr lang="en-US" sz="2800" i="1"/>
                                  <m:t>9</m:t>
                                </m:r>
                              </m:den>
                            </m:f>
                            <m:r>
                              <a:rPr lang="en-US" sz="2800" i="1"/>
                              <m:t>=</m:t>
                            </m:r>
                            <m:r>
                              <a:rPr lang="en-US" sz="2800" i="1"/>
                              <m:t>𝜋</m:t>
                            </m:r>
                            <m:r>
                              <a:rPr lang="en-US" sz="2800" i="1"/>
                              <m:t>−</m:t>
                            </m:r>
                            <m:r>
                              <a:rPr lang="en-US" sz="2800" i="1"/>
                              <m:t>𝛼</m:t>
                            </m:r>
                            <m:r>
                              <a:rPr lang="en-US" sz="2800" i="1"/>
                              <m:t>+</m:t>
                            </m:r>
                            <m:r>
                              <a:rPr lang="en-US" sz="2800" i="1"/>
                              <m:t>𝑘</m:t>
                            </m:r>
                            <m:r>
                              <a:rPr lang="en-US" sz="2800" i="1"/>
                              <m:t>2</m:t>
                            </m:r>
                            <m:r>
                              <a:rPr lang="en-US" sz="2800" i="1"/>
                              <m:t>𝜋</m:t>
                            </m:r>
                          </m:e>
                        </m:eqArr>
                      </m:e>
                    </m:d>
                    <m:r>
                      <a:rPr lang="en-US" sz="2800" i="1"/>
                      <m:t>⇔</m:t>
                    </m:r>
                    <m:d>
                      <m:dPr>
                        <m:begChr m:val="["/>
                        <m:endChr m:val=""/>
                        <m:ctrlPr>
                          <a:rPr lang="en-US" sz="2800" i="1"/>
                        </m:ctrlPr>
                      </m:dPr>
                      <m:e>
                        <m:eqArr>
                          <m:eqArrPr>
                            <m:ctrlPr>
                              <a:rPr lang="en-US" sz="2800" i="1"/>
                            </m:ctrlPr>
                          </m:eqArrPr>
                          <m:e>
                            <m:r>
                              <a:rPr lang="en-US" sz="2800" i="1"/>
                              <m:t>𝑥</m:t>
                            </m:r>
                            <m:r>
                              <a:rPr lang="en-US" sz="2800" i="1"/>
                              <m:t>=9</m:t>
                            </m:r>
                            <m:r>
                              <a:rPr lang="en-US" sz="2800" i="1"/>
                              <m:t>𝛼</m:t>
                            </m:r>
                            <m:r>
                              <a:rPr lang="en-US" sz="2800" i="1"/>
                              <m:t>+</m:t>
                            </m:r>
                            <m:r>
                              <a:rPr lang="en-US" sz="2800" i="1"/>
                              <m:t>𝑘</m:t>
                            </m:r>
                            <m:r>
                              <a:rPr lang="en-US" sz="2800" i="1"/>
                              <m:t>18</m:t>
                            </m:r>
                            <m:r>
                              <a:rPr lang="en-US" sz="2800" i="1"/>
                              <m:t>𝜋</m:t>
                            </m:r>
                          </m:e>
                          <m:e>
                            <m:r>
                              <a:rPr lang="en-US" sz="2800" i="1"/>
                              <m:t>𝑥</m:t>
                            </m:r>
                            <m:r>
                              <a:rPr lang="en-US" sz="2800" i="1"/>
                              <m:t>=9</m:t>
                            </m:r>
                            <m:r>
                              <a:rPr lang="en-US" sz="2800" i="1"/>
                              <m:t>𝜋</m:t>
                            </m:r>
                            <m:r>
                              <a:rPr lang="en-US" sz="2800" i="1"/>
                              <m:t>−9</m:t>
                            </m:r>
                            <m:r>
                              <a:rPr lang="en-US" sz="2800" i="1"/>
                              <m:t>𝛼</m:t>
                            </m:r>
                            <m:r>
                              <a:rPr lang="en-US" sz="2800" i="1"/>
                              <m:t>+</m:t>
                            </m:r>
                            <m:r>
                              <a:rPr lang="en-US" sz="2800" i="1"/>
                              <m:t>𝑘</m:t>
                            </m:r>
                            <m:r>
                              <a:rPr lang="en-US" sz="2800" i="1"/>
                              <m:t>18</m:t>
                            </m:r>
                            <m:r>
                              <a:rPr lang="en-US" sz="2800" i="1"/>
                              <m:t>𝜋</m:t>
                            </m:r>
                          </m:e>
                        </m:eqArr>
                      </m:e>
                    </m:d>
                  </m:oMath>
                </a14:m>
                <a:endParaRPr lang="en-US" sz="2800" dirty="0"/>
              </a:p>
              <a:p>
                <a:r>
                  <a:rPr lang="en-US" sz="2800" dirty="0"/>
                  <a:t>Do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/>
                        </m:ctrlPr>
                      </m:sSubPr>
                      <m:e>
                        <m:r>
                          <a:rPr lang="en-US" sz="2800" i="1"/>
                          <m:t>𝑥</m:t>
                        </m:r>
                      </m:e>
                      <m:sub>
                        <m:r>
                          <a:rPr lang="en-US" sz="2800" i="1"/>
                          <m:t>1</m:t>
                        </m:r>
                      </m:sub>
                    </m:sSub>
                    <m:func>
                      <m:funcPr>
                        <m:ctrlPr>
                          <a:rPr lang="en-US" sz="2800" i="1"/>
                        </m:ctrlPr>
                      </m:funcPr>
                      <m:fName>
                        <m:sSub>
                          <m:sSubPr>
                            <m:ctrlPr>
                              <a:rPr lang="en-US" sz="2800" i="1"/>
                            </m:ctrlPr>
                          </m:sSubPr>
                          <m:e>
                            <m:r>
                              <a:rPr lang="en-US" sz="2800" i="1"/>
                              <m:t>;</m:t>
                            </m:r>
                            <m:r>
                              <a:rPr lang="en-US" sz="2800" i="1"/>
                              <m:t>𝑥</m:t>
                            </m:r>
                          </m:e>
                          <m:sub>
                            <m:r>
                              <a:rPr lang="en-US" sz="2800" i="1"/>
                              <m:t>2</m:t>
                            </m:r>
                          </m:sub>
                        </m:sSub>
                      </m:fName>
                      <m:e>
                        <m:r>
                          <a:rPr lang="en-US" sz="2800" i="1"/>
                          <m:t>∈</m:t>
                        </m:r>
                      </m:e>
                    </m:func>
                    <m:d>
                      <m:dPr>
                        <m:ctrlPr>
                          <a:rPr lang="en-US" sz="2800" i="1"/>
                        </m:ctrlPr>
                      </m:dPr>
                      <m:e>
                        <m:r>
                          <a:rPr lang="en-US" sz="2800" i="1"/>
                          <m:t>0</m:t>
                        </m:r>
                        <m:func>
                          <m:funcPr>
                            <m:ctrlPr>
                              <a:rPr lang="en-US" sz="2800" i="1"/>
                            </m:ctrlPr>
                          </m:funcPr>
                          <m:fName>
                            <m:r>
                              <a:rPr lang="en-US" sz="2800" i="1"/>
                              <m:t>;</m:t>
                            </m:r>
                          </m:fName>
                          <m:e>
                            <m:r>
                              <a:rPr lang="en-US" sz="2800" i="1"/>
                              <m:t>9</m:t>
                            </m:r>
                          </m:e>
                        </m:func>
                        <m:r>
                          <a:rPr lang="en-US" sz="2800" i="1"/>
                          <m:t>𝜋</m:t>
                        </m:r>
                      </m:e>
                    </m:d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nên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/>
                        </m:ctrlPr>
                      </m:sSubPr>
                      <m:e>
                        <m:r>
                          <a:rPr lang="en-US" sz="2800" i="1"/>
                          <m:t>𝑥</m:t>
                        </m:r>
                      </m:e>
                      <m:sub>
                        <m:r>
                          <a:rPr lang="en-US" sz="2800" i="1"/>
                          <m:t>1</m:t>
                        </m:r>
                      </m:sub>
                    </m:sSub>
                    <m:r>
                      <a:rPr lang="en-US" sz="2800" i="1"/>
                      <m:t>≈9</m:t>
                    </m:r>
                    <m:r>
                      <a:rPr lang="en-US" sz="2800" i="1"/>
                      <m:t>𝛼</m:t>
                    </m:r>
                    <m:r>
                      <a:rPr lang="en-US" sz="2800" i="1"/>
                      <m:t>≈7,6325;</m:t>
                    </m:r>
                    <m:sSub>
                      <m:sSubPr>
                        <m:ctrlPr>
                          <a:rPr lang="en-US" sz="2800" i="1"/>
                        </m:ctrlPr>
                      </m:sSubPr>
                      <m:e>
                        <m:r>
                          <a:rPr lang="en-US" sz="2800" i="1"/>
                          <m:t>𝑥</m:t>
                        </m:r>
                      </m:e>
                      <m:sub>
                        <m:r>
                          <a:rPr lang="en-US" sz="2800" i="1"/>
                          <m:t>1</m:t>
                        </m:r>
                      </m:sub>
                    </m:sSub>
                    <m:r>
                      <a:rPr lang="en-US" sz="2800" i="1"/>
                      <m:t>≈9</m:t>
                    </m:r>
                    <m:r>
                      <a:rPr lang="en-US" sz="2800" i="1"/>
                      <m:t>𝜋</m:t>
                    </m:r>
                    <m:r>
                      <a:rPr lang="en-US" sz="2800" i="1"/>
                      <m:t>−9</m:t>
                    </m:r>
                    <m:r>
                      <a:rPr lang="en-US" sz="2800" i="1"/>
                      <m:t>𝛼</m:t>
                    </m:r>
                    <m:r>
                      <a:rPr lang="en-US" sz="2800" i="1"/>
                      <m:t>≈20,6418</m:t>
                    </m:r>
                  </m:oMath>
                </a14:m>
                <a:endParaRPr lang="en-US" sz="2800" dirty="0"/>
              </a:p>
              <a:p>
                <a:r>
                  <a:rPr lang="en-US" sz="2800" dirty="0" err="1"/>
                  <a:t>Nên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/>
                        </m:ctrlPr>
                      </m:sSubPr>
                      <m:e>
                        <m:r>
                          <a:rPr lang="en-US" sz="2800" i="1"/>
                          <m:t>𝑥</m:t>
                        </m:r>
                      </m:e>
                      <m:sub>
                        <m:r>
                          <a:rPr lang="en-US" sz="2800" i="1"/>
                          <m:t>2</m:t>
                        </m:r>
                      </m:sub>
                    </m:sSub>
                    <m:r>
                      <a:rPr lang="en-US" sz="2800" i="1"/>
                      <m:t>−</m:t>
                    </m:r>
                    <m:sSub>
                      <m:sSubPr>
                        <m:ctrlPr>
                          <a:rPr lang="en-US" sz="2800" i="1"/>
                        </m:ctrlPr>
                      </m:sSubPr>
                      <m:e>
                        <m:r>
                          <a:rPr lang="en-US" sz="2800" i="1"/>
                          <m:t>𝑥</m:t>
                        </m:r>
                      </m:e>
                      <m:sub>
                        <m:r>
                          <a:rPr lang="en-US" sz="2800" i="1"/>
                          <m:t>1</m:t>
                        </m:r>
                      </m:sub>
                    </m:sSub>
                    <m:r>
                      <a:rPr lang="en-US" sz="2800" i="1"/>
                      <m:t>&lt;13,1.</m:t>
                    </m:r>
                  </m:oMath>
                </a14:m>
                <a:endParaRPr lang="en-US" sz="2800" dirty="0"/>
              </a:p>
              <a:p>
                <a:r>
                  <a:rPr lang="en-US" sz="2800" dirty="0" err="1"/>
                  <a:t>Vậy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chiều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rộng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khối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hoá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bé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hơn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13,1</m:t>
                    </m:r>
                    <m:r>
                      <a:rPr lang="en-US" sz="2800" i="1"/>
                      <m:t>𝑚</m:t>
                    </m:r>
                  </m:oMath>
                </a14:m>
                <a:endParaRPr lang="en-US" sz="2800" dirty="0"/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endParaRPr lang="en-US" sz="2800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sz="2800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sz="2800" b="1" dirty="0">
                  <a:solidFill>
                    <a:srgbClr val="0000FF"/>
                  </a:solidFill>
                </a:endParaRPr>
              </a:p>
              <a:p>
                <a:pPr marL="0" indent="0">
                  <a:buNone/>
                </a:pPr>
                <a:endParaRPr lang="en-US" sz="2800" b="1" dirty="0">
                  <a:solidFill>
                    <a:srgbClr val="0000FF"/>
                  </a:solidFill>
                </a:endParaRPr>
              </a:p>
              <a:p>
                <a:pPr marL="0" indent="0">
                  <a:buNone/>
                </a:pPr>
                <a:endParaRPr lang="en-US" sz="2800" b="1" dirty="0">
                  <a:solidFill>
                    <a:srgbClr val="0000FF"/>
                  </a:solidFill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747FA525-07E5-422D-BCBE-B75DCA0025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3053255"/>
                <a:ext cx="11758863" cy="3804745"/>
              </a:xfrm>
              <a:prstGeom prst="rect">
                <a:avLst/>
              </a:prstGeom>
              <a:blipFill>
                <a:blip r:embed="rId3"/>
                <a:stretch>
                  <a:fillRect l="-880" t="-1597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>
            <a:extLst>
              <a:ext uri="{FF2B5EF4-FFF2-40B4-BE49-F238E27FC236}">
                <a16:creationId xmlns:a16="http://schemas.microsoft.com/office/drawing/2014/main" id="{C53D57C0-4B22-4C59-BE0A-B624C0E861A3}"/>
              </a:ext>
            </a:extLst>
          </p:cNvPr>
          <p:cNvPicPr/>
          <p:nvPr/>
        </p:nvPicPr>
        <p:blipFill>
          <a:blip r:embed="rId4">
            <a:clrChange>
              <a:clrFrom>
                <a:srgbClr val="299669"/>
              </a:clrFrom>
              <a:clrTo>
                <a:srgbClr val="299669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38122" y="1284900"/>
            <a:ext cx="3025541" cy="2084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5658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781</TotalTime>
  <Words>1549</Words>
  <Application>Microsoft Office PowerPoint</Application>
  <PresentationFormat>Widescreen</PresentationFormat>
  <Paragraphs>106</Paragraphs>
  <Slides>11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3" baseType="lpstr">
      <vt:lpstr>HGPSoeiKakugothicUB</vt:lpstr>
      <vt:lpstr>Yu Gothic</vt:lpstr>
      <vt:lpstr>Aarial</vt:lpstr>
      <vt:lpstr>Arial</vt:lpstr>
      <vt:lpstr>Baumans</vt:lpstr>
      <vt:lpstr>Calibri</vt:lpstr>
      <vt:lpstr>Calibri Light</vt:lpstr>
      <vt:lpstr>Cambria Math</vt:lpstr>
      <vt:lpstr>Georgia Pro Cond Black</vt:lpstr>
      <vt:lpstr>Times New Roman</vt:lpstr>
      <vt:lpstr>Office Theme</vt:lpstr>
      <vt:lpstr>MathType 7.0 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Duong Hung</dc:creator>
  <cp:lastModifiedBy>KCOM</cp:lastModifiedBy>
  <cp:revision>162</cp:revision>
  <cp:lastPrinted>2023-04-28T05:43:14Z</cp:lastPrinted>
  <dcterms:created xsi:type="dcterms:W3CDTF">2023-03-24T14:43:27Z</dcterms:created>
  <dcterms:modified xsi:type="dcterms:W3CDTF">2023-08-01T03:20:52Z</dcterms:modified>
</cp:coreProperties>
</file>