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64"/>
  </p:notesMasterIdLst>
  <p:handoutMasterIdLst>
    <p:handoutMasterId r:id="rId65"/>
  </p:handoutMasterIdLst>
  <p:sldIdLst>
    <p:sldId id="256" r:id="rId2"/>
    <p:sldId id="257" r:id="rId3"/>
    <p:sldId id="272" r:id="rId4"/>
    <p:sldId id="266" r:id="rId5"/>
    <p:sldId id="258" r:id="rId6"/>
    <p:sldId id="259" r:id="rId7"/>
    <p:sldId id="271" r:id="rId8"/>
    <p:sldId id="274" r:id="rId9"/>
    <p:sldId id="275" r:id="rId10"/>
    <p:sldId id="276" r:id="rId11"/>
    <p:sldId id="277" r:id="rId12"/>
    <p:sldId id="278" r:id="rId13"/>
    <p:sldId id="279" r:id="rId14"/>
    <p:sldId id="280" r:id="rId15"/>
    <p:sldId id="281" r:id="rId16"/>
    <p:sldId id="282" r:id="rId17"/>
    <p:sldId id="284" r:id="rId18"/>
    <p:sldId id="286" r:id="rId19"/>
    <p:sldId id="287" r:id="rId20"/>
    <p:sldId id="288" r:id="rId21"/>
    <p:sldId id="260" r:id="rId22"/>
    <p:sldId id="289" r:id="rId23"/>
    <p:sldId id="290" r:id="rId24"/>
    <p:sldId id="291" r:id="rId25"/>
    <p:sldId id="292" r:id="rId26"/>
    <p:sldId id="293" r:id="rId27"/>
    <p:sldId id="294" r:id="rId28"/>
    <p:sldId id="295" r:id="rId29"/>
    <p:sldId id="296" r:id="rId30"/>
    <p:sldId id="297" r:id="rId31"/>
    <p:sldId id="299" r:id="rId32"/>
    <p:sldId id="328" r:id="rId33"/>
    <p:sldId id="301" r:id="rId34"/>
    <p:sldId id="302" r:id="rId35"/>
    <p:sldId id="303" r:id="rId36"/>
    <p:sldId id="305" r:id="rId37"/>
    <p:sldId id="330" r:id="rId38"/>
    <p:sldId id="306" r:id="rId39"/>
    <p:sldId id="307" r:id="rId40"/>
    <p:sldId id="309" r:id="rId41"/>
    <p:sldId id="310" r:id="rId42"/>
    <p:sldId id="332" r:id="rId43"/>
    <p:sldId id="331" r:id="rId44"/>
    <p:sldId id="313" r:id="rId45"/>
    <p:sldId id="314" r:id="rId46"/>
    <p:sldId id="315" r:id="rId47"/>
    <p:sldId id="316" r:id="rId48"/>
    <p:sldId id="261" r:id="rId49"/>
    <p:sldId id="317" r:id="rId50"/>
    <p:sldId id="318" r:id="rId51"/>
    <p:sldId id="319" r:id="rId52"/>
    <p:sldId id="320" r:id="rId53"/>
    <p:sldId id="321" r:id="rId54"/>
    <p:sldId id="322" r:id="rId55"/>
    <p:sldId id="323" r:id="rId56"/>
    <p:sldId id="324" r:id="rId57"/>
    <p:sldId id="325" r:id="rId58"/>
    <p:sldId id="263" r:id="rId59"/>
    <p:sldId id="326" r:id="rId60"/>
    <p:sldId id="327" r:id="rId61"/>
    <p:sldId id="300" r:id="rId62"/>
    <p:sldId id="329" r:id="rId6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8F4E80-BB07-9124-A00B-1219C3CC4B36}" name="Samantha Andrin García" initials="SAG" userId="Samantha Andrin García" providerId="None"/>
  <p188:author id="{5EBDB1DB-79A8-947B-9063-5F17B44521F2}" name="Ruben Martin Sanchez" initials="RMS" userId="e84aa1c1e377097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9900"/>
    <a:srgbClr val="E147A1"/>
    <a:srgbClr val="FFF0C5"/>
    <a:srgbClr val="CC99FF"/>
    <a:srgbClr val="3F7905"/>
    <a:srgbClr val="EBF9FB"/>
    <a:srgbClr val="E0F6F9"/>
    <a:srgbClr val="008080"/>
    <a:srgbClr val="1754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5332" autoAdjust="0"/>
  </p:normalViewPr>
  <p:slideViewPr>
    <p:cSldViewPr snapToGrid="0" showGuides="1">
      <p:cViewPr varScale="1">
        <p:scale>
          <a:sx n="96" d="100"/>
          <a:sy n="96" d="100"/>
        </p:scale>
        <p:origin x="1114" y="86"/>
      </p:cViewPr>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59" d="100"/>
          <a:sy n="59" d="100"/>
        </p:scale>
        <p:origin x="322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8/10/relationships/authors" Target="authors.xml"/></Relationships>
</file>

<file path=ppt/_rels/viewProps.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F192104-3402-4F65-AED3-B31DA82205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E7032665-2619-48B5-9707-A7FD9D9266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72F4F2-D8BE-4F3C-A21D-F0A2CD681FEC}" type="datetimeFigureOut">
              <a:rPr lang="es-ES" smtClean="0"/>
              <a:t>13/09/2023</a:t>
            </a:fld>
            <a:endParaRPr lang="es-ES"/>
          </a:p>
        </p:txBody>
      </p:sp>
      <p:sp>
        <p:nvSpPr>
          <p:cNvPr id="4" name="Marcador de pie de página 3">
            <a:extLst>
              <a:ext uri="{FF2B5EF4-FFF2-40B4-BE49-F238E27FC236}">
                <a16:creationId xmlns:a16="http://schemas.microsoft.com/office/drawing/2014/main" id="{C7D2B2E7-B815-4D97-A27F-BE83E0B1173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D7ACCD78-B188-48CF-B4B3-F0A1B641EF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24379D-FBE7-4E59-AF82-669C80F9DA82}" type="slidenum">
              <a:rPr lang="es-ES" smtClean="0"/>
              <a:t>‹#›</a:t>
            </a:fld>
            <a:endParaRPr lang="es-ES"/>
          </a:p>
        </p:txBody>
      </p:sp>
    </p:spTree>
    <p:extLst>
      <p:ext uri="{BB962C8B-B14F-4D97-AF65-F5344CB8AC3E}">
        <p14:creationId xmlns:p14="http://schemas.microsoft.com/office/powerpoint/2010/main" val="3392569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36D66-C8FB-4C79-AAB4-BB5854257D3C}" type="datetimeFigureOut">
              <a:rPr lang="es-ES" smtClean="0"/>
              <a:t>13/09/2023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58C7C9-515D-4F1B-8147-4CBAA193C254}" type="slidenum">
              <a:rPr lang="es-ES" smtClean="0"/>
              <a:t>‹#›</a:t>
            </a:fld>
            <a:endParaRPr lang="es-ES"/>
          </a:p>
        </p:txBody>
      </p:sp>
    </p:spTree>
    <p:extLst>
      <p:ext uri="{BB962C8B-B14F-4D97-AF65-F5344CB8AC3E}">
        <p14:creationId xmlns:p14="http://schemas.microsoft.com/office/powerpoint/2010/main" val="106150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F58C7C9-515D-4F1B-8147-4CBAA193C254}" type="slidenum">
              <a:rPr lang="es-ES" smtClean="0"/>
              <a:t>5</a:t>
            </a:fld>
            <a:endParaRPr lang="es-ES"/>
          </a:p>
        </p:txBody>
      </p:sp>
    </p:spTree>
    <p:extLst>
      <p:ext uri="{BB962C8B-B14F-4D97-AF65-F5344CB8AC3E}">
        <p14:creationId xmlns:p14="http://schemas.microsoft.com/office/powerpoint/2010/main" val="17933365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5B042DD9-0099-422B-93E3-4CB5E22E305A}"/>
              </a:ext>
            </a:extLst>
          </p:cNvPr>
          <p:cNvGrpSpPr/>
          <p:nvPr userDrawn="1"/>
        </p:nvGrpSpPr>
        <p:grpSpPr>
          <a:xfrm>
            <a:off x="-317090" y="-99551"/>
            <a:ext cx="9461090" cy="5342602"/>
            <a:chOff x="-317090" y="-99551"/>
            <a:chExt cx="9461090" cy="5342602"/>
          </a:xfrm>
        </p:grpSpPr>
        <p:pic>
          <p:nvPicPr>
            <p:cNvPr id="6" name="Imagen 5" descr="Forma, Flecha&#10;&#10;Descripción generada automáticamente">
              <a:extLst>
                <a:ext uri="{FF2B5EF4-FFF2-40B4-BE49-F238E27FC236}">
                  <a16:creationId xmlns:a16="http://schemas.microsoft.com/office/drawing/2014/main" id="{850BABE2-B9C3-49C6-A22F-102B98589EE3}"/>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8191" t="31782" r="-9552" b="8928"/>
            <a:stretch/>
          </p:blipFill>
          <p:spPr>
            <a:xfrm>
              <a:off x="-317090" y="-99551"/>
              <a:ext cx="9144000" cy="5342602"/>
            </a:xfrm>
            <a:prstGeom prst="rect">
              <a:avLst/>
            </a:prstGeom>
          </p:spPr>
        </p:pic>
        <p:pic>
          <p:nvPicPr>
            <p:cNvPr id="5" name="Imagen 4" descr="Diagrama&#10;&#10;Descripción generada automáticamente con confianza media">
              <a:extLst>
                <a:ext uri="{FF2B5EF4-FFF2-40B4-BE49-F238E27FC236}">
                  <a16:creationId xmlns:a16="http://schemas.microsoft.com/office/drawing/2014/main" id="{8AAFFB9A-1428-4B60-8939-92B09A14DA2A}"/>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t="32860" r="31415"/>
            <a:stretch/>
          </p:blipFill>
          <p:spPr>
            <a:xfrm>
              <a:off x="6866234" y="0"/>
              <a:ext cx="2277766" cy="2163963"/>
            </a:xfrm>
            <a:prstGeom prst="rect">
              <a:avLst/>
            </a:prstGeom>
          </p:spPr>
        </p:pic>
        <p:pic>
          <p:nvPicPr>
            <p:cNvPr id="7" name="Imagen 6" descr="Diagrama&#10;&#10;Descripción generada automáticamente con confianza media">
              <a:extLst>
                <a:ext uri="{FF2B5EF4-FFF2-40B4-BE49-F238E27FC236}">
                  <a16:creationId xmlns:a16="http://schemas.microsoft.com/office/drawing/2014/main" id="{A8124E25-FD93-428F-9780-C5EAA0FAE625}"/>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l="-1" t="-2604" r="19484" b="29076"/>
            <a:stretch/>
          </p:blipFill>
          <p:spPr>
            <a:xfrm>
              <a:off x="6469994" y="2832673"/>
              <a:ext cx="2674006" cy="2369820"/>
            </a:xfrm>
            <a:prstGeom prst="rect">
              <a:avLst/>
            </a:prstGeom>
          </p:spPr>
        </p:pic>
      </p:grpSp>
      <p:sp>
        <p:nvSpPr>
          <p:cNvPr id="2" name="Title 1"/>
          <p:cNvSpPr>
            <a:spLocks noGrp="1"/>
          </p:cNvSpPr>
          <p:nvPr userDrawn="1">
            <p:ph type="ctrTitle"/>
          </p:nvPr>
        </p:nvSpPr>
        <p:spPr>
          <a:xfrm>
            <a:off x="1098000" y="1389600"/>
            <a:ext cx="5007600" cy="2026800"/>
          </a:xfrm>
        </p:spPr>
        <p:txBody>
          <a:bodyPr anchor="b">
            <a:noAutofit/>
          </a:bodyPr>
          <a:lstStyle>
            <a:lvl1pPr algn="l">
              <a:defRPr sz="7200" b="1">
                <a:solidFill>
                  <a:schemeClr val="accent3"/>
                </a:solidFill>
                <a:latin typeface="+mj-lt"/>
              </a:defRPr>
            </a:lvl1pPr>
          </a:lstStyle>
          <a:p>
            <a:r>
              <a:rPr lang="en-US" dirty="0"/>
              <a:t>Click to edit Master title style</a:t>
            </a:r>
          </a:p>
        </p:txBody>
      </p:sp>
      <p:sp>
        <p:nvSpPr>
          <p:cNvPr id="3" name="Subtitle 2"/>
          <p:cNvSpPr>
            <a:spLocks noGrp="1"/>
          </p:cNvSpPr>
          <p:nvPr userDrawn="1">
            <p:ph type="subTitle" idx="1"/>
          </p:nvPr>
        </p:nvSpPr>
        <p:spPr>
          <a:xfrm>
            <a:off x="1148400" y="3380400"/>
            <a:ext cx="4564800" cy="324000"/>
          </a:xfrm>
        </p:spPr>
        <p:txBody>
          <a:bodyPr>
            <a:normAutofit/>
          </a:bodyPr>
          <a:lstStyle>
            <a:lvl1pPr marL="0" indent="0" algn="l">
              <a:buNone/>
              <a:defRPr sz="1600">
                <a:solidFill>
                  <a:srgbClr val="1B394A"/>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82300231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numb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8118C-7525-42C5-83E9-649111189F8A}"/>
              </a:ext>
            </a:extLst>
          </p:cNvPr>
          <p:cNvSpPr>
            <a:spLocks noGrp="1"/>
          </p:cNvSpPr>
          <p:nvPr>
            <p:ph type="title"/>
          </p:nvPr>
        </p:nvSpPr>
        <p:spPr>
          <a:xfrm>
            <a:off x="723900" y="1243260"/>
            <a:ext cx="7696200" cy="2656981"/>
          </a:xfrm>
        </p:spPr>
        <p:txBody>
          <a:bodyPr/>
          <a:lstStyle/>
          <a:p>
            <a:r>
              <a:rPr lang="en-US" dirty="0"/>
              <a:t>Click to edit Master title style</a:t>
            </a:r>
          </a:p>
        </p:txBody>
      </p:sp>
    </p:spTree>
    <p:extLst>
      <p:ext uri="{BB962C8B-B14F-4D97-AF65-F5344CB8AC3E}">
        <p14:creationId xmlns:p14="http://schemas.microsoft.com/office/powerpoint/2010/main" val="275814876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63137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four columns">
    <p:spTree>
      <p:nvGrpSpPr>
        <p:cNvPr id="1" name=""/>
        <p:cNvGrpSpPr/>
        <p:nvPr/>
      </p:nvGrpSpPr>
      <p:grpSpPr>
        <a:xfrm>
          <a:off x="0" y="0"/>
          <a:ext cx="0" cy="0"/>
          <a:chOff x="0" y="0"/>
          <a:chExt cx="0" cy="0"/>
        </a:xfrm>
      </p:grpSpPr>
      <p:pic>
        <p:nvPicPr>
          <p:cNvPr id="28" name="Imagen 27" descr="Forma, Flecha&#10;&#10;Descripción generada automáticamente">
            <a:extLst>
              <a:ext uri="{FF2B5EF4-FFF2-40B4-BE49-F238E27FC236}">
                <a16:creationId xmlns:a16="http://schemas.microsoft.com/office/drawing/2014/main" id="{33F5F4F8-39CA-423E-AB89-69A524D06EA3}"/>
              </a:ext>
            </a:extLst>
          </p:cNvPr>
          <p:cNvPicPr>
            <a:picLocks noChangeAspect="1"/>
          </p:cNvPicPr>
          <p:nvPr/>
        </p:nvPicPr>
        <p:blipFill rotWithShape="1">
          <a:blip r:embed="rId2">
            <a:alphaModFix amt="23000"/>
            <a:extLst>
              <a:ext uri="{28A0092B-C50C-407E-A947-70E740481C1C}">
                <a14:useLocalDpi xmlns:a14="http://schemas.microsoft.com/office/drawing/2010/main" val="0"/>
              </a:ext>
            </a:extLst>
          </a:blip>
          <a:srcRect l="28191" t="31782" r="23590" b="8928"/>
          <a:stretch/>
        </p:blipFill>
        <p:spPr>
          <a:xfrm>
            <a:off x="-82919" y="-99551"/>
            <a:ext cx="5419194" cy="5342602"/>
          </a:xfrm>
          <a:prstGeom prst="rect">
            <a:avLst/>
          </a:prstGeom>
        </p:spPr>
      </p:pic>
      <p:pic>
        <p:nvPicPr>
          <p:cNvPr id="29" name="Imagen 28" descr="Diagrama&#10;&#10;Descripción generada automáticamente con confianza media">
            <a:extLst>
              <a:ext uri="{FF2B5EF4-FFF2-40B4-BE49-F238E27FC236}">
                <a16:creationId xmlns:a16="http://schemas.microsoft.com/office/drawing/2014/main" id="{205FBB6A-B9CB-4D62-82F5-D1DE18D8D53D}"/>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t="32860" r="31415"/>
          <a:stretch/>
        </p:blipFill>
        <p:spPr>
          <a:xfrm>
            <a:off x="7100405" y="0"/>
            <a:ext cx="2277766" cy="2163963"/>
          </a:xfrm>
          <a:prstGeom prst="rect">
            <a:avLst/>
          </a:prstGeom>
        </p:spPr>
      </p:pic>
      <p:pic>
        <p:nvPicPr>
          <p:cNvPr id="30" name="Imagen 29" descr="Diagrama&#10;&#10;Descripción generada automáticamente con confianza media">
            <a:extLst>
              <a:ext uri="{FF2B5EF4-FFF2-40B4-BE49-F238E27FC236}">
                <a16:creationId xmlns:a16="http://schemas.microsoft.com/office/drawing/2014/main" id="{669FFF94-94F6-473B-877C-5101D2EC80F4}"/>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l="-1" t="-2604" r="19484" b="29076"/>
          <a:stretch/>
        </p:blipFill>
        <p:spPr>
          <a:xfrm>
            <a:off x="6704165" y="2832673"/>
            <a:ext cx="2674006" cy="2369820"/>
          </a:xfrm>
          <a:prstGeom prst="rect">
            <a:avLst/>
          </a:prstGeom>
        </p:spPr>
      </p:pic>
      <p:sp>
        <p:nvSpPr>
          <p:cNvPr id="11" name="Title 7">
            <a:extLst>
              <a:ext uri="{FF2B5EF4-FFF2-40B4-BE49-F238E27FC236}">
                <a16:creationId xmlns:a16="http://schemas.microsoft.com/office/drawing/2014/main" id="{E1A90284-BB8E-44FF-BAF3-4210A062EBE1}"/>
              </a:ext>
            </a:extLst>
          </p:cNvPr>
          <p:cNvSpPr>
            <a:spLocks noGrp="1"/>
          </p:cNvSpPr>
          <p:nvPr userDrawn="1">
            <p:ph type="title"/>
          </p:nvPr>
        </p:nvSpPr>
        <p:spPr>
          <a:xfrm>
            <a:off x="723900" y="552450"/>
            <a:ext cx="7696200" cy="715566"/>
          </a:xfrm>
        </p:spPr>
        <p:txBody>
          <a:bodyPr/>
          <a:lstStyle>
            <a:lvl1pPr algn="ctr">
              <a:defRPr b="1">
                <a:solidFill>
                  <a:schemeClr val="accent3"/>
                </a:solidFill>
                <a:latin typeface="+mj-lt"/>
              </a:defRPr>
            </a:lvl1pPr>
          </a:lstStyle>
          <a:p>
            <a:r>
              <a:rPr lang="en-US" dirty="0"/>
              <a:t>Click to edit Master title style</a:t>
            </a:r>
          </a:p>
        </p:txBody>
      </p:sp>
      <p:sp>
        <p:nvSpPr>
          <p:cNvPr id="15" name="Text Placeholder 2">
            <a:extLst>
              <a:ext uri="{FF2B5EF4-FFF2-40B4-BE49-F238E27FC236}">
                <a16:creationId xmlns:a16="http://schemas.microsoft.com/office/drawing/2014/main" id="{44EB6436-7B2F-4CF4-A7B3-637707BBD72B}"/>
              </a:ext>
            </a:extLst>
          </p:cNvPr>
          <p:cNvSpPr>
            <a:spLocks noGrp="1"/>
          </p:cNvSpPr>
          <p:nvPr userDrawn="1">
            <p:ph type="body" idx="1"/>
          </p:nvPr>
        </p:nvSpPr>
        <p:spPr>
          <a:xfrm>
            <a:off x="1317600" y="2466000"/>
            <a:ext cx="2550242" cy="392482"/>
          </a:xfrm>
        </p:spPr>
        <p:txBody>
          <a:bodyPr>
            <a:noAutofit/>
          </a:bodyPr>
          <a:lstStyle>
            <a:lvl1pPr marL="0" indent="0" algn="ctr">
              <a:buNone/>
              <a:defRPr sz="1600">
                <a:solidFill>
                  <a:schemeClr val="tx1"/>
                </a:solidFill>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4B9F2CB4-854C-4A2D-8E5A-AE2CAEDF36C6}"/>
              </a:ext>
            </a:extLst>
          </p:cNvPr>
          <p:cNvSpPr>
            <a:spLocks noGrp="1"/>
          </p:cNvSpPr>
          <p:nvPr userDrawn="1">
            <p:ph type="body" idx="13" hasCustomPrompt="1"/>
          </p:nvPr>
        </p:nvSpPr>
        <p:spPr>
          <a:xfrm>
            <a:off x="1317600" y="1987117"/>
            <a:ext cx="2550242" cy="392482"/>
          </a:xfrm>
        </p:spPr>
        <p:txBody>
          <a:bodyPr>
            <a:noAutofit/>
          </a:bodyPr>
          <a:lstStyle>
            <a:lvl1pPr marL="0" indent="0" algn="ctr">
              <a:buNone/>
              <a:defRPr sz="3200" b="1">
                <a:solidFill>
                  <a:schemeClr val="tx1"/>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17" name="Text Placeholder 2">
            <a:extLst>
              <a:ext uri="{FF2B5EF4-FFF2-40B4-BE49-F238E27FC236}">
                <a16:creationId xmlns:a16="http://schemas.microsoft.com/office/drawing/2014/main" id="{02445460-6BB8-4584-BBAD-2A746E4E886E}"/>
              </a:ext>
            </a:extLst>
          </p:cNvPr>
          <p:cNvSpPr>
            <a:spLocks noGrp="1"/>
          </p:cNvSpPr>
          <p:nvPr userDrawn="1">
            <p:ph type="body" idx="14"/>
          </p:nvPr>
        </p:nvSpPr>
        <p:spPr>
          <a:xfrm>
            <a:off x="2340721" y="1360800"/>
            <a:ext cx="504000" cy="392482"/>
          </a:xfrm>
        </p:spPr>
        <p:txBody>
          <a:bodyPr>
            <a:noAutofit/>
          </a:bodyPr>
          <a:lstStyle>
            <a:lvl1pPr marL="0" indent="0" algn="ctr">
              <a:buNone/>
              <a:defRPr sz="3600" b="1">
                <a:solidFill>
                  <a:schemeClr val="accent3"/>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18" name="Text Placeholder 2">
            <a:extLst>
              <a:ext uri="{FF2B5EF4-FFF2-40B4-BE49-F238E27FC236}">
                <a16:creationId xmlns:a16="http://schemas.microsoft.com/office/drawing/2014/main" id="{CD50625D-D1D2-4BED-A57E-AF2558964A5D}"/>
              </a:ext>
            </a:extLst>
          </p:cNvPr>
          <p:cNvSpPr>
            <a:spLocks noGrp="1"/>
          </p:cNvSpPr>
          <p:nvPr userDrawn="1">
            <p:ph type="body" idx="15"/>
          </p:nvPr>
        </p:nvSpPr>
        <p:spPr>
          <a:xfrm>
            <a:off x="4759200" y="2466000"/>
            <a:ext cx="2550242" cy="392482"/>
          </a:xfrm>
        </p:spPr>
        <p:txBody>
          <a:bodyPr>
            <a:noAutofit/>
          </a:bodyPr>
          <a:lstStyle>
            <a:lvl1pPr marL="0" indent="0" algn="ctr">
              <a:buNone/>
              <a:defRPr sz="1600">
                <a:solidFill>
                  <a:schemeClr val="tx1"/>
                </a:solidFill>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19" name="Text Placeholder 2">
            <a:extLst>
              <a:ext uri="{FF2B5EF4-FFF2-40B4-BE49-F238E27FC236}">
                <a16:creationId xmlns:a16="http://schemas.microsoft.com/office/drawing/2014/main" id="{79B24D4A-24D4-4C19-B8E4-B7B34D055A22}"/>
              </a:ext>
            </a:extLst>
          </p:cNvPr>
          <p:cNvSpPr>
            <a:spLocks noGrp="1"/>
          </p:cNvSpPr>
          <p:nvPr userDrawn="1">
            <p:ph type="body" idx="16" hasCustomPrompt="1"/>
          </p:nvPr>
        </p:nvSpPr>
        <p:spPr>
          <a:xfrm>
            <a:off x="4759200" y="1987117"/>
            <a:ext cx="2550242" cy="392482"/>
          </a:xfrm>
        </p:spPr>
        <p:txBody>
          <a:bodyPr>
            <a:noAutofit/>
          </a:bodyPr>
          <a:lstStyle>
            <a:lvl1pPr marL="0" indent="0" algn="ctr">
              <a:buNone/>
              <a:defRPr sz="3200" b="1">
                <a:solidFill>
                  <a:schemeClr val="tx1"/>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0" name="Text Placeholder 2">
            <a:extLst>
              <a:ext uri="{FF2B5EF4-FFF2-40B4-BE49-F238E27FC236}">
                <a16:creationId xmlns:a16="http://schemas.microsoft.com/office/drawing/2014/main" id="{AF97CD13-C2D8-4DF9-B701-0C88073DB5E7}"/>
              </a:ext>
            </a:extLst>
          </p:cNvPr>
          <p:cNvSpPr>
            <a:spLocks noGrp="1"/>
          </p:cNvSpPr>
          <p:nvPr userDrawn="1">
            <p:ph type="body" idx="17"/>
          </p:nvPr>
        </p:nvSpPr>
        <p:spPr>
          <a:xfrm>
            <a:off x="5782321" y="1360800"/>
            <a:ext cx="504000" cy="392400"/>
          </a:xfrm>
        </p:spPr>
        <p:txBody>
          <a:bodyPr>
            <a:noAutofit/>
          </a:bodyPr>
          <a:lstStyle>
            <a:lvl1pPr marL="0" indent="0" algn="ctr">
              <a:buNone/>
              <a:defRPr sz="3600" b="1">
                <a:solidFill>
                  <a:schemeClr val="accent3"/>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1" name="Text Placeholder 2">
            <a:extLst>
              <a:ext uri="{FF2B5EF4-FFF2-40B4-BE49-F238E27FC236}">
                <a16:creationId xmlns:a16="http://schemas.microsoft.com/office/drawing/2014/main" id="{4529610B-4413-481B-B9E0-8FEBA647F1CE}"/>
              </a:ext>
            </a:extLst>
          </p:cNvPr>
          <p:cNvSpPr>
            <a:spLocks noGrp="1"/>
          </p:cNvSpPr>
          <p:nvPr userDrawn="1">
            <p:ph type="body" idx="18"/>
          </p:nvPr>
        </p:nvSpPr>
        <p:spPr>
          <a:xfrm>
            <a:off x="6210000" y="4129200"/>
            <a:ext cx="2224800" cy="392482"/>
          </a:xfrm>
        </p:spPr>
        <p:txBody>
          <a:bodyPr>
            <a:noAutofit/>
          </a:bodyPr>
          <a:lstStyle>
            <a:lvl1pPr marL="0" indent="0" algn="ctr">
              <a:buNone/>
              <a:defRPr sz="1600">
                <a:solidFill>
                  <a:schemeClr val="tx1"/>
                </a:solidFill>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2" name="Text Placeholder 2">
            <a:extLst>
              <a:ext uri="{FF2B5EF4-FFF2-40B4-BE49-F238E27FC236}">
                <a16:creationId xmlns:a16="http://schemas.microsoft.com/office/drawing/2014/main" id="{79E34447-83CD-4552-9429-F4C44AEEADE0}"/>
              </a:ext>
            </a:extLst>
          </p:cNvPr>
          <p:cNvSpPr>
            <a:spLocks noGrp="1"/>
          </p:cNvSpPr>
          <p:nvPr userDrawn="1">
            <p:ph type="body" idx="19" hasCustomPrompt="1"/>
          </p:nvPr>
        </p:nvSpPr>
        <p:spPr>
          <a:xfrm>
            <a:off x="6210000" y="3690000"/>
            <a:ext cx="2224800" cy="392482"/>
          </a:xfrm>
        </p:spPr>
        <p:txBody>
          <a:bodyPr>
            <a:noAutofit/>
          </a:bodyPr>
          <a:lstStyle>
            <a:lvl1pPr marL="0" indent="0" algn="ctr">
              <a:buNone/>
              <a:defRPr sz="3200" b="1">
                <a:solidFill>
                  <a:schemeClr val="tx1"/>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3" name="Text Placeholder 2">
            <a:extLst>
              <a:ext uri="{FF2B5EF4-FFF2-40B4-BE49-F238E27FC236}">
                <a16:creationId xmlns:a16="http://schemas.microsoft.com/office/drawing/2014/main" id="{2D68B7FF-8382-40DA-B2CD-B737321134AF}"/>
              </a:ext>
            </a:extLst>
          </p:cNvPr>
          <p:cNvSpPr>
            <a:spLocks noGrp="1"/>
          </p:cNvSpPr>
          <p:nvPr userDrawn="1">
            <p:ph type="body" idx="20"/>
          </p:nvPr>
        </p:nvSpPr>
        <p:spPr>
          <a:xfrm>
            <a:off x="7070400" y="3074400"/>
            <a:ext cx="504000" cy="392482"/>
          </a:xfrm>
        </p:spPr>
        <p:txBody>
          <a:bodyPr>
            <a:noAutofit/>
          </a:bodyPr>
          <a:lstStyle>
            <a:lvl1pPr marL="0" indent="0" algn="ctr">
              <a:buNone/>
              <a:defRPr sz="3600" b="1">
                <a:solidFill>
                  <a:schemeClr val="accent3"/>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4" name="Text Placeholder 2">
            <a:extLst>
              <a:ext uri="{FF2B5EF4-FFF2-40B4-BE49-F238E27FC236}">
                <a16:creationId xmlns:a16="http://schemas.microsoft.com/office/drawing/2014/main" id="{C1443ACC-3C2E-43B1-9C41-F1B650BA568E}"/>
              </a:ext>
            </a:extLst>
          </p:cNvPr>
          <p:cNvSpPr>
            <a:spLocks noGrp="1"/>
          </p:cNvSpPr>
          <p:nvPr userDrawn="1">
            <p:ph type="body" idx="21"/>
          </p:nvPr>
        </p:nvSpPr>
        <p:spPr>
          <a:xfrm>
            <a:off x="2962800" y="4129200"/>
            <a:ext cx="2550242" cy="392482"/>
          </a:xfrm>
        </p:spPr>
        <p:txBody>
          <a:bodyPr>
            <a:noAutofit/>
          </a:bodyPr>
          <a:lstStyle>
            <a:lvl1pPr marL="0" indent="0" algn="ctr">
              <a:buNone/>
              <a:defRPr sz="1600">
                <a:solidFill>
                  <a:schemeClr val="tx1"/>
                </a:solidFill>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5" name="Text Placeholder 2">
            <a:extLst>
              <a:ext uri="{FF2B5EF4-FFF2-40B4-BE49-F238E27FC236}">
                <a16:creationId xmlns:a16="http://schemas.microsoft.com/office/drawing/2014/main" id="{B307829D-4950-496A-B2D0-D6A3A027FF4A}"/>
              </a:ext>
            </a:extLst>
          </p:cNvPr>
          <p:cNvSpPr>
            <a:spLocks noGrp="1"/>
          </p:cNvSpPr>
          <p:nvPr userDrawn="1">
            <p:ph type="body" idx="22" hasCustomPrompt="1"/>
          </p:nvPr>
        </p:nvSpPr>
        <p:spPr>
          <a:xfrm>
            <a:off x="2962800" y="3690000"/>
            <a:ext cx="2550242" cy="392482"/>
          </a:xfrm>
        </p:spPr>
        <p:txBody>
          <a:bodyPr>
            <a:noAutofit/>
          </a:bodyPr>
          <a:lstStyle>
            <a:lvl1pPr marL="0" indent="0" algn="ctr">
              <a:buNone/>
              <a:defRPr sz="3200" b="1">
                <a:solidFill>
                  <a:schemeClr val="tx1"/>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6" name="Text Placeholder 2">
            <a:extLst>
              <a:ext uri="{FF2B5EF4-FFF2-40B4-BE49-F238E27FC236}">
                <a16:creationId xmlns:a16="http://schemas.microsoft.com/office/drawing/2014/main" id="{0A44834D-2338-486D-8D4E-217E192CEA8D}"/>
              </a:ext>
            </a:extLst>
          </p:cNvPr>
          <p:cNvSpPr>
            <a:spLocks noGrp="1"/>
          </p:cNvSpPr>
          <p:nvPr userDrawn="1">
            <p:ph type="body" idx="23"/>
          </p:nvPr>
        </p:nvSpPr>
        <p:spPr>
          <a:xfrm>
            <a:off x="3985921" y="3074400"/>
            <a:ext cx="504000" cy="392482"/>
          </a:xfrm>
        </p:spPr>
        <p:txBody>
          <a:bodyPr>
            <a:noAutofit/>
          </a:bodyPr>
          <a:lstStyle>
            <a:lvl1pPr marL="0" indent="0" algn="ctr">
              <a:buNone/>
              <a:defRPr sz="3600" b="1">
                <a:solidFill>
                  <a:schemeClr val="accent3"/>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84137160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0" name="Imagen 9" descr="Diagrama&#10;&#10;Descripción generada automáticamente con confianza media">
            <a:extLst>
              <a:ext uri="{FF2B5EF4-FFF2-40B4-BE49-F238E27FC236}">
                <a16:creationId xmlns:a16="http://schemas.microsoft.com/office/drawing/2014/main" id="{5221F7CA-6123-4F83-A85F-B058D1BBFE50}"/>
              </a:ext>
            </a:extLst>
          </p:cNvPr>
          <p:cNvPicPr>
            <a:picLocks noChangeAspect="1"/>
          </p:cNvPicPr>
          <p:nvPr userDrawn="1"/>
        </p:nvPicPr>
        <p:blipFill rotWithShape="1">
          <a:blip r:embed="rId2">
            <a:alphaModFix amt="42000"/>
            <a:extLst>
              <a:ext uri="{28A0092B-C50C-407E-A947-70E740481C1C}">
                <a14:useLocalDpi xmlns:a14="http://schemas.microsoft.com/office/drawing/2010/main" val="0"/>
              </a:ext>
            </a:extLst>
          </a:blip>
          <a:srcRect l="-1" t="-2604" r="19484" b="60618"/>
          <a:stretch/>
        </p:blipFill>
        <p:spPr>
          <a:xfrm>
            <a:off x="3456114" y="3790291"/>
            <a:ext cx="2674006" cy="1353209"/>
          </a:xfrm>
          <a:prstGeom prst="rect">
            <a:avLst/>
          </a:prstGeom>
        </p:spPr>
      </p:pic>
      <p:grpSp>
        <p:nvGrpSpPr>
          <p:cNvPr id="5" name="Grupo 4">
            <a:extLst>
              <a:ext uri="{FF2B5EF4-FFF2-40B4-BE49-F238E27FC236}">
                <a16:creationId xmlns:a16="http://schemas.microsoft.com/office/drawing/2014/main" id="{6D21E202-4326-4AD0-8064-9C2996508D6E}"/>
              </a:ext>
            </a:extLst>
          </p:cNvPr>
          <p:cNvGrpSpPr/>
          <p:nvPr userDrawn="1"/>
        </p:nvGrpSpPr>
        <p:grpSpPr>
          <a:xfrm>
            <a:off x="-317090" y="-99551"/>
            <a:ext cx="9461090" cy="5342602"/>
            <a:chOff x="-317090" y="-99551"/>
            <a:chExt cx="9461090" cy="5342602"/>
          </a:xfrm>
        </p:grpSpPr>
        <p:pic>
          <p:nvPicPr>
            <p:cNvPr id="6" name="Imagen 5" descr="Forma, Flecha&#10;&#10;Descripción generada automáticamente">
              <a:extLst>
                <a:ext uri="{FF2B5EF4-FFF2-40B4-BE49-F238E27FC236}">
                  <a16:creationId xmlns:a16="http://schemas.microsoft.com/office/drawing/2014/main" id="{C7631756-6E2F-4C8E-962F-88FEF2283762}"/>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l="28191" t="31782" r="33651" b="8928"/>
            <a:stretch/>
          </p:blipFill>
          <p:spPr>
            <a:xfrm>
              <a:off x="-317090" y="-99551"/>
              <a:ext cx="4288589" cy="5342602"/>
            </a:xfrm>
            <a:prstGeom prst="rect">
              <a:avLst/>
            </a:prstGeom>
          </p:spPr>
        </p:pic>
        <p:pic>
          <p:nvPicPr>
            <p:cNvPr id="7" name="Imagen 6" descr="Diagrama&#10;&#10;Descripción generada automáticamente con confianza media">
              <a:extLst>
                <a:ext uri="{FF2B5EF4-FFF2-40B4-BE49-F238E27FC236}">
                  <a16:creationId xmlns:a16="http://schemas.microsoft.com/office/drawing/2014/main" id="{5BF9E2BD-28E3-4C90-919E-1BA9C9E1B9B9}"/>
                </a:ext>
              </a:extLst>
            </p:cNvPr>
            <p:cNvPicPr>
              <a:picLocks noChangeAspect="1"/>
            </p:cNvPicPr>
            <p:nvPr/>
          </p:nvPicPr>
          <p:blipFill rotWithShape="1">
            <a:blip r:embed="rId2">
              <a:alphaModFix amt="42000"/>
              <a:extLst>
                <a:ext uri="{28A0092B-C50C-407E-A947-70E740481C1C}">
                  <a14:useLocalDpi xmlns:a14="http://schemas.microsoft.com/office/drawing/2010/main" val="0"/>
                </a:ext>
              </a:extLst>
            </a:blip>
            <a:srcRect l="-6242" t="32859" r="-9442" b="1"/>
            <a:stretch/>
          </p:blipFill>
          <p:spPr>
            <a:xfrm>
              <a:off x="5302045" y="0"/>
              <a:ext cx="3841955" cy="2163963"/>
            </a:xfrm>
            <a:prstGeom prst="rect">
              <a:avLst/>
            </a:prstGeom>
          </p:spPr>
        </p:pic>
        <p:pic>
          <p:nvPicPr>
            <p:cNvPr id="9" name="Imagen 8" descr="Diagrama&#10;&#10;Descripción generada automáticamente con confianza media">
              <a:extLst>
                <a:ext uri="{FF2B5EF4-FFF2-40B4-BE49-F238E27FC236}">
                  <a16:creationId xmlns:a16="http://schemas.microsoft.com/office/drawing/2014/main" id="{0238190F-B40A-4870-88BA-A7E309812E9E}"/>
                </a:ext>
              </a:extLst>
            </p:cNvPr>
            <p:cNvPicPr>
              <a:picLocks noChangeAspect="1"/>
            </p:cNvPicPr>
            <p:nvPr/>
          </p:nvPicPr>
          <p:blipFill rotWithShape="1">
            <a:blip r:embed="rId2">
              <a:alphaModFix amt="42000"/>
              <a:extLst>
                <a:ext uri="{28A0092B-C50C-407E-A947-70E740481C1C}">
                  <a14:useLocalDpi xmlns:a14="http://schemas.microsoft.com/office/drawing/2010/main" val="0"/>
                </a:ext>
              </a:extLst>
            </a:blip>
            <a:srcRect l="-1" t="-2604" r="19484" b="29076"/>
            <a:stretch/>
          </p:blipFill>
          <p:spPr>
            <a:xfrm>
              <a:off x="6469994" y="2832673"/>
              <a:ext cx="2674006" cy="2369820"/>
            </a:xfrm>
            <a:prstGeom prst="rect">
              <a:avLst/>
            </a:prstGeom>
          </p:spPr>
        </p:pic>
      </p:grpSp>
      <p:sp>
        <p:nvSpPr>
          <p:cNvPr id="2" name="Title 1"/>
          <p:cNvSpPr>
            <a:spLocks noGrp="1"/>
          </p:cNvSpPr>
          <p:nvPr>
            <p:ph type="title"/>
          </p:nvPr>
        </p:nvSpPr>
        <p:spPr>
          <a:xfrm>
            <a:off x="3351600" y="2570400"/>
            <a:ext cx="4510800" cy="648552"/>
          </a:xfrm>
        </p:spPr>
        <p:txBody>
          <a:bodyPr anchor="b">
            <a:noAutofit/>
          </a:bodyPr>
          <a:lstStyle>
            <a:lvl1pPr algn="ctr">
              <a:defRPr sz="5000" b="1">
                <a:latin typeface="Amatic SC" panose="00000500000000000000" pitchFamily="2" charset="-79"/>
                <a:cs typeface="Amatic SC" panose="00000500000000000000" pitchFamily="2" charset="-79"/>
              </a:defRPr>
            </a:lvl1pPr>
          </a:lstStyle>
          <a:p>
            <a:r>
              <a:rPr lang="en-US" dirty="0"/>
              <a:t>Click to edit Master title style</a:t>
            </a:r>
          </a:p>
        </p:txBody>
      </p:sp>
      <p:sp>
        <p:nvSpPr>
          <p:cNvPr id="3" name="Text Placeholder 2"/>
          <p:cNvSpPr>
            <a:spLocks noGrp="1"/>
          </p:cNvSpPr>
          <p:nvPr>
            <p:ph type="body" idx="1"/>
          </p:nvPr>
        </p:nvSpPr>
        <p:spPr>
          <a:xfrm>
            <a:off x="3351600" y="3222000"/>
            <a:ext cx="4510800" cy="273224"/>
          </a:xfrm>
        </p:spPr>
        <p:txBody>
          <a:bodyPr/>
          <a:lstStyle>
            <a:lvl1pPr marL="0" indent="0" algn="ctr">
              <a:buNone/>
              <a:defRPr sz="1800">
                <a:solidFill>
                  <a:srgbClr val="1B394A"/>
                </a:solidFill>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8" name="Text Placeholder 2">
            <a:extLst>
              <a:ext uri="{FF2B5EF4-FFF2-40B4-BE49-F238E27FC236}">
                <a16:creationId xmlns:a16="http://schemas.microsoft.com/office/drawing/2014/main" id="{53FEA4E8-678D-4279-BA7C-4E624B9ABEBE}"/>
              </a:ext>
            </a:extLst>
          </p:cNvPr>
          <p:cNvSpPr>
            <a:spLocks noGrp="1"/>
          </p:cNvSpPr>
          <p:nvPr>
            <p:ph type="body" idx="10"/>
          </p:nvPr>
        </p:nvSpPr>
        <p:spPr>
          <a:xfrm>
            <a:off x="5007600" y="1350000"/>
            <a:ext cx="766800" cy="720000"/>
          </a:xfrm>
        </p:spPr>
        <p:txBody>
          <a:bodyPr>
            <a:noAutofit/>
          </a:bodyPr>
          <a:lstStyle>
            <a:lvl1pPr marL="0" indent="0" algn="ctr">
              <a:buNone/>
              <a:defRPr sz="5000" b="1">
                <a:solidFill>
                  <a:schemeClr val="accent3"/>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54539188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body">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DD87CBC3-26C2-417A-86A0-86D0F60452BC}"/>
              </a:ext>
            </a:extLst>
          </p:cNvPr>
          <p:cNvGrpSpPr/>
          <p:nvPr userDrawn="1"/>
        </p:nvGrpSpPr>
        <p:grpSpPr>
          <a:xfrm>
            <a:off x="-252549" y="-296092"/>
            <a:ext cx="9540241" cy="5439592"/>
            <a:chOff x="-252549" y="-296092"/>
            <a:chExt cx="9540241" cy="5439592"/>
          </a:xfrm>
        </p:grpSpPr>
        <p:pic>
          <p:nvPicPr>
            <p:cNvPr id="4" name="Imagen 3" descr="Diagrama&#10;&#10;Descripción generada automáticamente con confianza media">
              <a:extLst>
                <a:ext uri="{FF2B5EF4-FFF2-40B4-BE49-F238E27FC236}">
                  <a16:creationId xmlns:a16="http://schemas.microsoft.com/office/drawing/2014/main" id="{0843BB32-8C87-4386-B40F-ABB4BDE599D9}"/>
                </a:ext>
              </a:extLst>
            </p:cNvPr>
            <p:cNvPicPr>
              <a:picLocks noChangeAspect="1"/>
            </p:cNvPicPr>
            <p:nvPr userDrawn="1"/>
          </p:nvPicPr>
          <p:blipFill rotWithShape="1">
            <a:blip r:embed="rId2">
              <a:alphaModFix amt="42000"/>
              <a:extLst>
                <a:ext uri="{28A0092B-C50C-407E-A947-70E740481C1C}">
                  <a14:useLocalDpi xmlns:a14="http://schemas.microsoft.com/office/drawing/2010/main" val="0"/>
                </a:ext>
              </a:extLst>
            </a:blip>
            <a:srcRect t="32860" r="31415"/>
            <a:stretch/>
          </p:blipFill>
          <p:spPr>
            <a:xfrm>
              <a:off x="6970736" y="-296092"/>
              <a:ext cx="2277766" cy="2163963"/>
            </a:xfrm>
            <a:prstGeom prst="rect">
              <a:avLst/>
            </a:prstGeom>
          </p:spPr>
        </p:pic>
        <p:pic>
          <p:nvPicPr>
            <p:cNvPr id="5" name="Imagen 4" descr="Diagrama&#10;&#10;Descripción generada automáticamente con confianza media">
              <a:extLst>
                <a:ext uri="{FF2B5EF4-FFF2-40B4-BE49-F238E27FC236}">
                  <a16:creationId xmlns:a16="http://schemas.microsoft.com/office/drawing/2014/main" id="{91E51D7D-4DF3-4597-8E72-A02239423B8D}"/>
                </a:ext>
              </a:extLst>
            </p:cNvPr>
            <p:cNvPicPr>
              <a:picLocks noChangeAspect="1"/>
            </p:cNvPicPr>
            <p:nvPr userDrawn="1"/>
          </p:nvPicPr>
          <p:blipFill rotWithShape="1">
            <a:blip r:embed="rId2">
              <a:alphaModFix amt="42000"/>
              <a:extLst>
                <a:ext uri="{28A0092B-C50C-407E-A947-70E740481C1C}">
                  <a14:useLocalDpi xmlns:a14="http://schemas.microsoft.com/office/drawing/2010/main" val="0"/>
                </a:ext>
              </a:extLst>
            </a:blip>
            <a:srcRect t="32860" r="31415"/>
            <a:stretch/>
          </p:blipFill>
          <p:spPr>
            <a:xfrm>
              <a:off x="7009926" y="2198915"/>
              <a:ext cx="2277766" cy="2163963"/>
            </a:xfrm>
            <a:prstGeom prst="rect">
              <a:avLst/>
            </a:prstGeom>
          </p:spPr>
        </p:pic>
        <p:pic>
          <p:nvPicPr>
            <p:cNvPr id="6" name="Imagen 5" descr="Diagrama&#10;&#10;Descripción generada automáticamente con confianza media">
              <a:extLst>
                <a:ext uri="{FF2B5EF4-FFF2-40B4-BE49-F238E27FC236}">
                  <a16:creationId xmlns:a16="http://schemas.microsoft.com/office/drawing/2014/main" id="{3BADD3BA-9B42-4C09-A340-ED17A593F445}"/>
                </a:ext>
              </a:extLst>
            </p:cNvPr>
            <p:cNvPicPr>
              <a:picLocks noChangeAspect="1"/>
            </p:cNvPicPr>
            <p:nvPr userDrawn="1"/>
          </p:nvPicPr>
          <p:blipFill rotWithShape="1">
            <a:blip r:embed="rId2">
              <a:alphaModFix amt="42000"/>
              <a:extLst>
                <a:ext uri="{28A0092B-C50C-407E-A947-70E740481C1C}">
                  <a14:useLocalDpi xmlns:a14="http://schemas.microsoft.com/office/drawing/2010/main" val="0"/>
                </a:ext>
              </a:extLst>
            </a:blip>
            <a:srcRect l="35629" t="66969" r="20055" b="-1825"/>
            <a:stretch/>
          </p:blipFill>
          <p:spPr>
            <a:xfrm>
              <a:off x="-252549" y="-9253"/>
              <a:ext cx="1471749" cy="1123405"/>
            </a:xfrm>
            <a:prstGeom prst="rect">
              <a:avLst/>
            </a:prstGeom>
          </p:spPr>
        </p:pic>
        <p:pic>
          <p:nvPicPr>
            <p:cNvPr id="7" name="Imagen 6" descr="Diagrama&#10;&#10;Descripción generada automáticamente con confianza media">
              <a:extLst>
                <a:ext uri="{FF2B5EF4-FFF2-40B4-BE49-F238E27FC236}">
                  <a16:creationId xmlns:a16="http://schemas.microsoft.com/office/drawing/2014/main" id="{A9FE02CD-ECC5-4B7D-961B-69A513E615F2}"/>
                </a:ext>
              </a:extLst>
            </p:cNvPr>
            <p:cNvPicPr>
              <a:picLocks noChangeAspect="1"/>
            </p:cNvPicPr>
            <p:nvPr userDrawn="1"/>
          </p:nvPicPr>
          <p:blipFill rotWithShape="1">
            <a:blip r:embed="rId2">
              <a:alphaModFix amt="42000"/>
              <a:extLst>
                <a:ext uri="{28A0092B-C50C-407E-A947-70E740481C1C}">
                  <a14:useLocalDpi xmlns:a14="http://schemas.microsoft.com/office/drawing/2010/main" val="0"/>
                </a:ext>
              </a:extLst>
            </a:blip>
            <a:srcRect l="62476" t="30374" r="15727" b="32609"/>
            <a:stretch/>
          </p:blipFill>
          <p:spPr>
            <a:xfrm>
              <a:off x="0" y="2090057"/>
              <a:ext cx="723900" cy="1193075"/>
            </a:xfrm>
            <a:prstGeom prst="rect">
              <a:avLst/>
            </a:prstGeom>
          </p:spPr>
        </p:pic>
        <p:pic>
          <p:nvPicPr>
            <p:cNvPr id="8" name="Imagen 7" descr="Diagrama&#10;&#10;Descripción generada automáticamente con confianza media">
              <a:extLst>
                <a:ext uri="{FF2B5EF4-FFF2-40B4-BE49-F238E27FC236}">
                  <a16:creationId xmlns:a16="http://schemas.microsoft.com/office/drawing/2014/main" id="{5CB84609-5CCE-4BE0-A2F7-2A32A7932086}"/>
                </a:ext>
              </a:extLst>
            </p:cNvPr>
            <p:cNvPicPr>
              <a:picLocks noChangeAspect="1"/>
            </p:cNvPicPr>
            <p:nvPr userDrawn="1"/>
          </p:nvPicPr>
          <p:blipFill rotWithShape="1">
            <a:blip r:embed="rId2">
              <a:alphaModFix amt="42000"/>
              <a:extLst>
                <a:ext uri="{28A0092B-C50C-407E-A947-70E740481C1C}">
                  <a14:useLocalDpi xmlns:a14="http://schemas.microsoft.com/office/drawing/2010/main" val="0"/>
                </a:ext>
              </a:extLst>
            </a:blip>
            <a:srcRect l="30909" t="29158" r="52047" b="32473"/>
            <a:stretch/>
          </p:blipFill>
          <p:spPr>
            <a:xfrm>
              <a:off x="0" y="844731"/>
              <a:ext cx="566059" cy="1236617"/>
            </a:xfrm>
            <a:prstGeom prst="rect">
              <a:avLst/>
            </a:prstGeom>
          </p:spPr>
        </p:pic>
        <p:pic>
          <p:nvPicPr>
            <p:cNvPr id="9" name="Imagen 8" descr="Diagrama&#10;&#10;Descripción generada automáticamente con confianza media">
              <a:extLst>
                <a:ext uri="{FF2B5EF4-FFF2-40B4-BE49-F238E27FC236}">
                  <a16:creationId xmlns:a16="http://schemas.microsoft.com/office/drawing/2014/main" id="{40A3EC55-B339-4E35-BB37-9C765CA68F6B}"/>
                </a:ext>
              </a:extLst>
            </p:cNvPr>
            <p:cNvPicPr>
              <a:picLocks noChangeAspect="1"/>
            </p:cNvPicPr>
            <p:nvPr userDrawn="1"/>
          </p:nvPicPr>
          <p:blipFill rotWithShape="1">
            <a:blip r:embed="rId2">
              <a:alphaModFix amt="42000"/>
              <a:extLst>
                <a:ext uri="{28A0092B-C50C-407E-A947-70E740481C1C}">
                  <a14:useLocalDpi xmlns:a14="http://schemas.microsoft.com/office/drawing/2010/main" val="0"/>
                </a:ext>
              </a:extLst>
            </a:blip>
            <a:srcRect l="1" t="29347" r="-3199" b="45626"/>
            <a:stretch/>
          </p:blipFill>
          <p:spPr>
            <a:xfrm>
              <a:off x="5716702" y="4336869"/>
              <a:ext cx="3427297" cy="806631"/>
            </a:xfrm>
            <a:prstGeom prst="rect">
              <a:avLst/>
            </a:prstGeom>
          </p:spPr>
        </p:pic>
      </p:grpSp>
      <p:sp>
        <p:nvSpPr>
          <p:cNvPr id="2" name="Title 1"/>
          <p:cNvSpPr>
            <a:spLocks noGrp="1"/>
          </p:cNvSpPr>
          <p:nvPr>
            <p:ph type="title"/>
          </p:nvPr>
        </p:nvSpPr>
        <p:spPr/>
        <p:txBody>
          <a:bodyPr/>
          <a:lstStyle>
            <a:lvl1pPr algn="ctr">
              <a:defRPr b="1">
                <a:solidFill>
                  <a:schemeClr val="accent3"/>
                </a:solidFill>
                <a:latin typeface="+mj-lt"/>
              </a:defRPr>
            </a:lvl1pPr>
          </a:lstStyle>
          <a:p>
            <a:r>
              <a:rPr lang="en-US" dirty="0"/>
              <a:t>Click to edit Master title style</a:t>
            </a:r>
          </a:p>
        </p:txBody>
      </p:sp>
      <p:sp>
        <p:nvSpPr>
          <p:cNvPr id="3" name="Content Placeholder 2"/>
          <p:cNvSpPr>
            <a:spLocks noGrp="1"/>
          </p:cNvSpPr>
          <p:nvPr>
            <p:ph idx="1"/>
          </p:nvPr>
        </p:nvSpPr>
        <p:spPr>
          <a:xfrm>
            <a:off x="723900" y="1238400"/>
            <a:ext cx="7696200" cy="3355200"/>
          </a:xfrm>
        </p:spPr>
        <p:txBody>
          <a:bodyPr>
            <a:normAutofit/>
          </a:bodyPr>
          <a:lstStyle>
            <a:lvl1pPr marL="0" indent="0">
              <a:buNone/>
              <a:defRPr sz="1200">
                <a:solidFill>
                  <a:srgbClr val="1B394A"/>
                </a:solidFill>
                <a:latin typeface="+mn-lt"/>
              </a:defRPr>
            </a:lvl1pPr>
            <a:lvl2pPr marL="342900" indent="0">
              <a:buNone/>
              <a:defRPr sz="1200"/>
            </a:lvl2pPr>
            <a:lvl3pPr marL="685800" indent="0">
              <a:buNone/>
              <a:defRPr sz="1200"/>
            </a:lvl3pPr>
            <a:lvl4pPr marL="1028700" indent="0">
              <a:buNone/>
              <a:defRPr sz="1200"/>
            </a:lvl4pPr>
            <a:lvl5pPr marL="1371600" indent="0">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p>
        </p:txBody>
      </p:sp>
    </p:spTree>
    <p:extLst>
      <p:ext uri="{BB962C8B-B14F-4D97-AF65-F5344CB8AC3E}">
        <p14:creationId xmlns:p14="http://schemas.microsoft.com/office/powerpoint/2010/main" val="222659506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7E3E21DC-37A1-4BD0-BDBC-10D4EC3FAC6A}"/>
              </a:ext>
            </a:extLst>
          </p:cNvPr>
          <p:cNvGrpSpPr/>
          <p:nvPr userDrawn="1"/>
        </p:nvGrpSpPr>
        <p:grpSpPr>
          <a:xfrm>
            <a:off x="24108" y="-99555"/>
            <a:ext cx="9297317" cy="5342602"/>
            <a:chOff x="-317090" y="-99551"/>
            <a:chExt cx="9297317" cy="5342602"/>
          </a:xfrm>
        </p:grpSpPr>
        <p:pic>
          <p:nvPicPr>
            <p:cNvPr id="11" name="Imagen 10" descr="Forma, Flecha&#10;&#10;Descripción generada automáticamente">
              <a:extLst>
                <a:ext uri="{FF2B5EF4-FFF2-40B4-BE49-F238E27FC236}">
                  <a16:creationId xmlns:a16="http://schemas.microsoft.com/office/drawing/2014/main" id="{E6BEAEB1-644C-470F-BEB1-C56C60DDEF98}"/>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6855" t="17848" r="-8216" b="22862"/>
            <a:stretch/>
          </p:blipFill>
          <p:spPr>
            <a:xfrm>
              <a:off x="-317090" y="-99551"/>
              <a:ext cx="9144000" cy="5342602"/>
            </a:xfrm>
            <a:prstGeom prst="rect">
              <a:avLst/>
            </a:prstGeom>
          </p:spPr>
        </p:pic>
        <p:pic>
          <p:nvPicPr>
            <p:cNvPr id="12" name="Imagen 11" descr="Diagrama&#10;&#10;Descripción generada automáticamente con confianza media">
              <a:extLst>
                <a:ext uri="{FF2B5EF4-FFF2-40B4-BE49-F238E27FC236}">
                  <a16:creationId xmlns:a16="http://schemas.microsoft.com/office/drawing/2014/main" id="{2DBE0EB2-0BBE-4CA6-BAB2-2B2ED7371644}"/>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t="54879" r="14155"/>
            <a:stretch/>
          </p:blipFill>
          <p:spPr>
            <a:xfrm>
              <a:off x="5951834" y="4"/>
              <a:ext cx="2850968" cy="1454276"/>
            </a:xfrm>
            <a:prstGeom prst="rect">
              <a:avLst/>
            </a:prstGeom>
          </p:spPr>
        </p:pic>
        <p:pic>
          <p:nvPicPr>
            <p:cNvPr id="13" name="Imagen 12" descr="Diagrama&#10;&#10;Descripción generada automáticamente con confianza media">
              <a:extLst>
                <a:ext uri="{FF2B5EF4-FFF2-40B4-BE49-F238E27FC236}">
                  <a16:creationId xmlns:a16="http://schemas.microsoft.com/office/drawing/2014/main" id="{E881366C-F21A-4645-AD10-D1E95F6327DD}"/>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l="-1" t="-2604" r="19484" b="48699"/>
            <a:stretch/>
          </p:blipFill>
          <p:spPr>
            <a:xfrm>
              <a:off x="6306221" y="3406144"/>
              <a:ext cx="2674006" cy="1737360"/>
            </a:xfrm>
            <a:prstGeom prst="rect">
              <a:avLst/>
            </a:prstGeom>
          </p:spPr>
        </p:pic>
      </p:grpSp>
      <p:sp>
        <p:nvSpPr>
          <p:cNvPr id="3" name="Content Placeholder 2"/>
          <p:cNvSpPr>
            <a:spLocks noGrp="1"/>
          </p:cNvSpPr>
          <p:nvPr>
            <p:ph sz="half" idx="1"/>
          </p:nvPr>
        </p:nvSpPr>
        <p:spPr>
          <a:xfrm>
            <a:off x="1098755" y="3315599"/>
            <a:ext cx="2915263" cy="1029600"/>
          </a:xfrm>
        </p:spPr>
        <p:txBody>
          <a:bodyPr>
            <a:noAutofit/>
          </a:bodyPr>
          <a:lstStyle>
            <a:lvl1pPr marL="0" indent="0" algn="ctr">
              <a:buNone/>
              <a:defRPr sz="1600">
                <a:latin typeface="+mn-lt"/>
              </a:defRPr>
            </a:lvl1pPr>
            <a:lvl2pPr algn="ctr">
              <a:defRPr sz="1600">
                <a:latin typeface="+mn-lt"/>
              </a:defRPr>
            </a:lvl2pPr>
            <a:lvl3pPr algn="ctr">
              <a:defRPr sz="1600">
                <a:latin typeface="+mn-lt"/>
              </a:defRPr>
            </a:lvl3pPr>
            <a:lvl4pPr algn="ctr">
              <a:defRPr sz="1600">
                <a:latin typeface="+mn-lt"/>
              </a:defRPr>
            </a:lvl4pPr>
            <a:lvl5pPr algn="ct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129982" y="3315599"/>
            <a:ext cx="2915263" cy="1029600"/>
          </a:xfrm>
        </p:spPr>
        <p:txBody>
          <a:bodyPr>
            <a:noAutofit/>
          </a:bodyPr>
          <a:lstStyle>
            <a:lvl1pPr marL="0" indent="0" algn="ctr">
              <a:buNone/>
              <a:defRPr sz="1600">
                <a:latin typeface="+mn-lt"/>
              </a:defRPr>
            </a:lvl1pPr>
            <a:lvl2pPr algn="ctr">
              <a:defRPr sz="1600">
                <a:latin typeface="+mn-lt"/>
              </a:defRPr>
            </a:lvl2pPr>
            <a:lvl3pPr algn="ctr">
              <a:defRPr sz="1600">
                <a:latin typeface="+mn-lt"/>
              </a:defRPr>
            </a:lvl3pPr>
            <a:lvl4pPr algn="ctr">
              <a:defRPr sz="1600">
                <a:latin typeface="+mn-lt"/>
              </a:defRPr>
            </a:lvl4pPr>
            <a:lvl5pPr algn="ct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a:extLst>
              <a:ext uri="{FF2B5EF4-FFF2-40B4-BE49-F238E27FC236}">
                <a16:creationId xmlns:a16="http://schemas.microsoft.com/office/drawing/2014/main" id="{647D2E8C-1B66-4B58-9E61-419F96DF96F9}"/>
              </a:ext>
            </a:extLst>
          </p:cNvPr>
          <p:cNvSpPr>
            <a:spLocks noGrp="1"/>
          </p:cNvSpPr>
          <p:nvPr>
            <p:ph type="title"/>
          </p:nvPr>
        </p:nvSpPr>
        <p:spPr/>
        <p:txBody>
          <a:bodyPr>
            <a:normAutofit/>
          </a:bodyPr>
          <a:lstStyle>
            <a:lvl1pPr algn="ctr">
              <a:defRPr sz="4000" b="1">
                <a:solidFill>
                  <a:schemeClr val="accent3"/>
                </a:solidFill>
                <a:latin typeface="+mj-lt"/>
              </a:defRPr>
            </a:lvl1pPr>
          </a:lstStyle>
          <a:p>
            <a:r>
              <a:rPr lang="en-US" dirty="0"/>
              <a:t>Click to edit Master title style</a:t>
            </a:r>
          </a:p>
        </p:txBody>
      </p:sp>
      <p:sp>
        <p:nvSpPr>
          <p:cNvPr id="9" name="Text Placeholder 2">
            <a:extLst>
              <a:ext uri="{FF2B5EF4-FFF2-40B4-BE49-F238E27FC236}">
                <a16:creationId xmlns:a16="http://schemas.microsoft.com/office/drawing/2014/main" id="{157D406E-515A-4F43-9A01-A05A4C6D1924}"/>
              </a:ext>
            </a:extLst>
          </p:cNvPr>
          <p:cNvSpPr>
            <a:spLocks noGrp="1"/>
          </p:cNvSpPr>
          <p:nvPr>
            <p:ph type="body" idx="14"/>
          </p:nvPr>
        </p:nvSpPr>
        <p:spPr>
          <a:xfrm>
            <a:off x="1098000" y="2815200"/>
            <a:ext cx="2915263" cy="392482"/>
          </a:xfrm>
        </p:spPr>
        <p:txBody>
          <a:bodyPr>
            <a:noAutofit/>
          </a:bodyPr>
          <a:lstStyle>
            <a:lvl1pPr marL="0" indent="0" algn="ctr">
              <a:buNone/>
              <a:defRPr sz="3200" b="1">
                <a:solidFill>
                  <a:schemeClr val="tx1"/>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10" name="Text Placeholder 2">
            <a:extLst>
              <a:ext uri="{FF2B5EF4-FFF2-40B4-BE49-F238E27FC236}">
                <a16:creationId xmlns:a16="http://schemas.microsoft.com/office/drawing/2014/main" id="{65C9BD97-A085-490E-8875-69685121698A}"/>
              </a:ext>
            </a:extLst>
          </p:cNvPr>
          <p:cNvSpPr>
            <a:spLocks noGrp="1"/>
          </p:cNvSpPr>
          <p:nvPr>
            <p:ph type="body" idx="17"/>
          </p:nvPr>
        </p:nvSpPr>
        <p:spPr>
          <a:xfrm>
            <a:off x="5129982" y="2815200"/>
            <a:ext cx="2915263" cy="392482"/>
          </a:xfrm>
        </p:spPr>
        <p:txBody>
          <a:bodyPr>
            <a:noAutofit/>
          </a:bodyPr>
          <a:lstStyle>
            <a:lvl1pPr marL="0" indent="0" algn="ctr">
              <a:buNone/>
              <a:defRPr sz="3200" b="1">
                <a:solidFill>
                  <a:schemeClr val="tx1"/>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80229403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flip="none" rotWithShape="1">
          <a:gsLst>
            <a:gs pos="0">
              <a:srgbClr val="4AE7E7"/>
            </a:gs>
            <a:gs pos="29000">
              <a:srgbClr val="E0F6F9"/>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210C5499-C075-47D5-AC8A-8204F42F3DE9}"/>
              </a:ext>
            </a:extLst>
          </p:cNvPr>
          <p:cNvGrpSpPr/>
          <p:nvPr userDrawn="1"/>
        </p:nvGrpSpPr>
        <p:grpSpPr>
          <a:xfrm>
            <a:off x="-82919" y="-99551"/>
            <a:ext cx="9461090" cy="5342602"/>
            <a:chOff x="-82919" y="-99551"/>
            <a:chExt cx="9461090" cy="5342602"/>
          </a:xfrm>
        </p:grpSpPr>
        <p:pic>
          <p:nvPicPr>
            <p:cNvPr id="5" name="Imagen 4" descr="Forma, Flecha&#10;&#10;Descripción generada automáticamente">
              <a:extLst>
                <a:ext uri="{FF2B5EF4-FFF2-40B4-BE49-F238E27FC236}">
                  <a16:creationId xmlns:a16="http://schemas.microsoft.com/office/drawing/2014/main" id="{E52DBB81-E00F-401F-833A-8D975C18DD8F}"/>
                </a:ext>
              </a:extLst>
            </p:cNvPr>
            <p:cNvPicPr>
              <a:picLocks noChangeAspect="1"/>
            </p:cNvPicPr>
            <p:nvPr userDrawn="1"/>
          </p:nvPicPr>
          <p:blipFill rotWithShape="1">
            <a:blip r:embed="rId2">
              <a:alphaModFix amt="23000"/>
              <a:extLst>
                <a:ext uri="{28A0092B-C50C-407E-A947-70E740481C1C}">
                  <a14:useLocalDpi xmlns:a14="http://schemas.microsoft.com/office/drawing/2010/main" val="0"/>
                </a:ext>
              </a:extLst>
            </a:blip>
            <a:srcRect l="28191" t="31782" r="23590" b="8928"/>
            <a:stretch/>
          </p:blipFill>
          <p:spPr>
            <a:xfrm>
              <a:off x="-82919" y="-99551"/>
              <a:ext cx="5419194" cy="5342602"/>
            </a:xfrm>
            <a:prstGeom prst="rect">
              <a:avLst/>
            </a:prstGeom>
          </p:spPr>
        </p:pic>
        <p:pic>
          <p:nvPicPr>
            <p:cNvPr id="6" name="Imagen 5" descr="Diagrama&#10;&#10;Descripción generada automáticamente con confianza media">
              <a:extLst>
                <a:ext uri="{FF2B5EF4-FFF2-40B4-BE49-F238E27FC236}">
                  <a16:creationId xmlns:a16="http://schemas.microsoft.com/office/drawing/2014/main" id="{C5A52B02-CE8D-42ED-A5C3-2876DDC878FD}"/>
                </a:ext>
              </a:extLst>
            </p:cNvPr>
            <p:cNvPicPr>
              <a:picLocks noChangeAspect="1"/>
            </p:cNvPicPr>
            <p:nvPr userDrawn="1"/>
          </p:nvPicPr>
          <p:blipFill rotWithShape="1">
            <a:blip r:embed="rId3">
              <a:alphaModFix amt="42000"/>
              <a:extLst>
                <a:ext uri="{28A0092B-C50C-407E-A947-70E740481C1C}">
                  <a14:useLocalDpi xmlns:a14="http://schemas.microsoft.com/office/drawing/2010/main" val="0"/>
                </a:ext>
              </a:extLst>
            </a:blip>
            <a:srcRect t="32860" r="31415"/>
            <a:stretch/>
          </p:blipFill>
          <p:spPr>
            <a:xfrm>
              <a:off x="7100405" y="0"/>
              <a:ext cx="2277766" cy="2163963"/>
            </a:xfrm>
            <a:prstGeom prst="rect">
              <a:avLst/>
            </a:prstGeom>
          </p:spPr>
        </p:pic>
        <p:pic>
          <p:nvPicPr>
            <p:cNvPr id="7" name="Imagen 6" descr="Diagrama&#10;&#10;Descripción generada automáticamente con confianza media">
              <a:extLst>
                <a:ext uri="{FF2B5EF4-FFF2-40B4-BE49-F238E27FC236}">
                  <a16:creationId xmlns:a16="http://schemas.microsoft.com/office/drawing/2014/main" id="{FFC565DB-D7D1-49CD-9FD0-691EF6B6C55A}"/>
                </a:ext>
              </a:extLst>
            </p:cNvPr>
            <p:cNvPicPr>
              <a:picLocks noChangeAspect="1"/>
            </p:cNvPicPr>
            <p:nvPr userDrawn="1"/>
          </p:nvPicPr>
          <p:blipFill rotWithShape="1">
            <a:blip r:embed="rId3">
              <a:alphaModFix amt="42000"/>
              <a:extLst>
                <a:ext uri="{28A0092B-C50C-407E-A947-70E740481C1C}">
                  <a14:useLocalDpi xmlns:a14="http://schemas.microsoft.com/office/drawing/2010/main" val="0"/>
                </a:ext>
              </a:extLst>
            </a:blip>
            <a:srcRect l="-1" t="-2604" r="19484" b="29076"/>
            <a:stretch/>
          </p:blipFill>
          <p:spPr>
            <a:xfrm>
              <a:off x="6704165" y="2832673"/>
              <a:ext cx="2674006" cy="2369820"/>
            </a:xfrm>
            <a:prstGeom prst="rect">
              <a:avLst/>
            </a:prstGeom>
          </p:spPr>
        </p:pic>
      </p:grpSp>
      <p:sp>
        <p:nvSpPr>
          <p:cNvPr id="2" name="Title 1"/>
          <p:cNvSpPr>
            <a:spLocks noGrp="1"/>
          </p:cNvSpPr>
          <p:nvPr>
            <p:ph type="title"/>
          </p:nvPr>
        </p:nvSpPr>
        <p:spPr/>
        <p:txBody>
          <a:bodyPr/>
          <a:lstStyle>
            <a:lvl1pPr>
              <a:defRPr>
                <a:solidFill>
                  <a:schemeClr val="accent3"/>
                </a:solidFill>
              </a:defRPr>
            </a:lvl1pPr>
          </a:lstStyle>
          <a:p>
            <a:r>
              <a:rPr lang="en-US" dirty="0"/>
              <a:t>Click to edit Master title style</a:t>
            </a:r>
          </a:p>
        </p:txBody>
      </p:sp>
    </p:spTree>
    <p:extLst>
      <p:ext uri="{BB962C8B-B14F-4D97-AF65-F5344CB8AC3E}">
        <p14:creationId xmlns:p14="http://schemas.microsoft.com/office/powerpoint/2010/main" val="189681833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ne column text">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82419878-187E-48CE-935B-EAADC943E282}"/>
              </a:ext>
            </a:extLst>
          </p:cNvPr>
          <p:cNvGrpSpPr/>
          <p:nvPr userDrawn="1"/>
        </p:nvGrpSpPr>
        <p:grpSpPr>
          <a:xfrm>
            <a:off x="-317090" y="-99551"/>
            <a:ext cx="9461090" cy="5342602"/>
            <a:chOff x="-317090" y="-99551"/>
            <a:chExt cx="9461090" cy="5342602"/>
          </a:xfrm>
        </p:grpSpPr>
        <p:pic>
          <p:nvPicPr>
            <p:cNvPr id="6" name="Imagen 5" descr="Forma, Flecha&#10;&#10;Descripción generada automáticamente">
              <a:extLst>
                <a:ext uri="{FF2B5EF4-FFF2-40B4-BE49-F238E27FC236}">
                  <a16:creationId xmlns:a16="http://schemas.microsoft.com/office/drawing/2014/main" id="{86E59CA6-5827-4824-B739-61FC66F22C47}"/>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8191" t="31782" r="-9552" b="8928"/>
            <a:stretch/>
          </p:blipFill>
          <p:spPr>
            <a:xfrm>
              <a:off x="-317090" y="-99551"/>
              <a:ext cx="9144000" cy="5342602"/>
            </a:xfrm>
            <a:prstGeom prst="rect">
              <a:avLst/>
            </a:prstGeom>
          </p:spPr>
        </p:pic>
        <p:pic>
          <p:nvPicPr>
            <p:cNvPr id="7" name="Imagen 6" descr="Diagrama&#10;&#10;Descripción generada automáticamente con confianza media">
              <a:extLst>
                <a:ext uri="{FF2B5EF4-FFF2-40B4-BE49-F238E27FC236}">
                  <a16:creationId xmlns:a16="http://schemas.microsoft.com/office/drawing/2014/main" id="{241374E2-A17F-4CA7-B7DC-3476B97B964B}"/>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t="32860" r="31415"/>
            <a:stretch/>
          </p:blipFill>
          <p:spPr>
            <a:xfrm>
              <a:off x="6866234" y="0"/>
              <a:ext cx="2277766" cy="2163963"/>
            </a:xfrm>
            <a:prstGeom prst="rect">
              <a:avLst/>
            </a:prstGeom>
          </p:spPr>
        </p:pic>
        <p:pic>
          <p:nvPicPr>
            <p:cNvPr id="8" name="Imagen 7" descr="Diagrama&#10;&#10;Descripción generada automáticamente con confianza media">
              <a:extLst>
                <a:ext uri="{FF2B5EF4-FFF2-40B4-BE49-F238E27FC236}">
                  <a16:creationId xmlns:a16="http://schemas.microsoft.com/office/drawing/2014/main" id="{49FEF374-44A7-4B00-993F-FE084C36C26D}"/>
                </a:ext>
              </a:extLst>
            </p:cNvPr>
            <p:cNvPicPr>
              <a:picLocks noChangeAspect="1"/>
            </p:cNvPicPr>
            <p:nvPr/>
          </p:nvPicPr>
          <p:blipFill rotWithShape="1">
            <a:blip r:embed="rId3">
              <a:alphaModFix amt="42000"/>
              <a:extLst>
                <a:ext uri="{28A0092B-C50C-407E-A947-70E740481C1C}">
                  <a14:useLocalDpi xmlns:a14="http://schemas.microsoft.com/office/drawing/2010/main" val="0"/>
                </a:ext>
              </a:extLst>
            </a:blip>
            <a:srcRect l="-1" t="-2604" r="19484" b="29076"/>
            <a:stretch/>
          </p:blipFill>
          <p:spPr>
            <a:xfrm>
              <a:off x="6469994" y="2832673"/>
              <a:ext cx="2674006" cy="2369820"/>
            </a:xfrm>
            <a:prstGeom prst="rect">
              <a:avLst/>
            </a:prstGeom>
          </p:spPr>
        </p:pic>
      </p:grpSp>
      <p:sp>
        <p:nvSpPr>
          <p:cNvPr id="4" name="Content Placeholder 3">
            <a:extLst>
              <a:ext uri="{FF2B5EF4-FFF2-40B4-BE49-F238E27FC236}">
                <a16:creationId xmlns:a16="http://schemas.microsoft.com/office/drawing/2014/main" id="{768F7DF3-02F3-41BF-A060-159BA21B5D03}"/>
              </a:ext>
            </a:extLst>
          </p:cNvPr>
          <p:cNvSpPr>
            <a:spLocks noGrp="1"/>
          </p:cNvSpPr>
          <p:nvPr>
            <p:ph sz="half" idx="2"/>
          </p:nvPr>
        </p:nvSpPr>
        <p:spPr>
          <a:xfrm>
            <a:off x="723900" y="1613334"/>
            <a:ext cx="3970800" cy="2763441"/>
          </a:xfrm>
        </p:spPr>
        <p:txBody>
          <a:bodyPr>
            <a:normAutofit/>
          </a:bodyPr>
          <a:lstStyle>
            <a:lvl1pPr marL="0" indent="0">
              <a:buNone/>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7">
            <a:extLst>
              <a:ext uri="{FF2B5EF4-FFF2-40B4-BE49-F238E27FC236}">
                <a16:creationId xmlns:a16="http://schemas.microsoft.com/office/drawing/2014/main" id="{58967345-DB07-428F-8914-C3F421A8AF4B}"/>
              </a:ext>
            </a:extLst>
          </p:cNvPr>
          <p:cNvSpPr>
            <a:spLocks noGrp="1"/>
          </p:cNvSpPr>
          <p:nvPr>
            <p:ph type="title"/>
          </p:nvPr>
        </p:nvSpPr>
        <p:spPr>
          <a:xfrm>
            <a:off x="723900" y="552450"/>
            <a:ext cx="7696200" cy="715566"/>
          </a:xfrm>
        </p:spPr>
        <p:txBody>
          <a:bodyPr/>
          <a:lstStyle>
            <a:lvl1pPr algn="l">
              <a:defRPr>
                <a:solidFill>
                  <a:schemeClr val="accent3"/>
                </a:solidFill>
              </a:defRPr>
            </a:lvl1pPr>
          </a:lstStyle>
          <a:p>
            <a:r>
              <a:rPr lang="en-US" dirty="0"/>
              <a:t>Click to edit Master title style</a:t>
            </a:r>
          </a:p>
        </p:txBody>
      </p:sp>
    </p:spTree>
    <p:extLst>
      <p:ext uri="{BB962C8B-B14F-4D97-AF65-F5344CB8AC3E}">
        <p14:creationId xmlns:p14="http://schemas.microsoft.com/office/powerpoint/2010/main" val="190746054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 poi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809043F-2CB1-4697-ADC0-1A4B5CEE02B4}"/>
              </a:ext>
            </a:extLst>
          </p:cNvPr>
          <p:cNvSpPr>
            <a:spLocks noGrp="1"/>
          </p:cNvSpPr>
          <p:nvPr>
            <p:ph type="title"/>
          </p:nvPr>
        </p:nvSpPr>
        <p:spPr>
          <a:xfrm>
            <a:off x="628650" y="1243260"/>
            <a:ext cx="7886700" cy="2656981"/>
          </a:xfrm>
        </p:spPr>
        <p:txBody>
          <a:bodyPr/>
          <a:lstStyle/>
          <a:p>
            <a:r>
              <a:rPr lang="en-US"/>
              <a:t>Click to edit Master title style</a:t>
            </a:r>
          </a:p>
        </p:txBody>
      </p:sp>
    </p:spTree>
    <p:extLst>
      <p:ext uri="{BB962C8B-B14F-4D97-AF65-F5344CB8AC3E}">
        <p14:creationId xmlns:p14="http://schemas.microsoft.com/office/powerpoint/2010/main" val="160478203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and description">
    <p:spTree>
      <p:nvGrpSpPr>
        <p:cNvPr id="1" name=""/>
        <p:cNvGrpSpPr/>
        <p:nvPr/>
      </p:nvGrpSpPr>
      <p:grpSpPr>
        <a:xfrm>
          <a:off x="0" y="0"/>
          <a:ext cx="0" cy="0"/>
          <a:chOff x="0" y="0"/>
          <a:chExt cx="0" cy="0"/>
        </a:xfrm>
      </p:grpSpPr>
      <p:sp>
        <p:nvSpPr>
          <p:cNvPr id="2" name="Title 1"/>
          <p:cNvSpPr>
            <a:spLocks noGrp="1"/>
          </p:cNvSpPr>
          <p:nvPr>
            <p:ph type="title"/>
          </p:nvPr>
        </p:nvSpPr>
        <p:spPr>
          <a:xfrm>
            <a:off x="723900" y="552450"/>
            <a:ext cx="2949178" cy="1200150"/>
          </a:xfrm>
        </p:spPr>
        <p:txBody>
          <a:bodyPr anchor="b"/>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23900" y="175260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163580011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Caption">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5C37E23B-E307-41C9-A2FF-BB82D77CB386}"/>
              </a:ext>
            </a:extLst>
          </p:cNvPr>
          <p:cNvGrpSpPr/>
          <p:nvPr userDrawn="1"/>
        </p:nvGrpSpPr>
        <p:grpSpPr>
          <a:xfrm>
            <a:off x="-82919" y="-99551"/>
            <a:ext cx="9988835" cy="5342602"/>
            <a:chOff x="-82919" y="-99551"/>
            <a:chExt cx="9988835" cy="5342602"/>
          </a:xfrm>
        </p:grpSpPr>
        <p:pic>
          <p:nvPicPr>
            <p:cNvPr id="5" name="Gráfico 4">
              <a:extLst>
                <a:ext uri="{FF2B5EF4-FFF2-40B4-BE49-F238E27FC236}">
                  <a16:creationId xmlns:a16="http://schemas.microsoft.com/office/drawing/2014/main" id="{269EE756-0FE5-45E4-9A31-7E3D0C5A3D93}"/>
                </a:ext>
              </a:extLst>
            </p:cNvPr>
            <p:cNvPicPr>
              <a:picLocks noChangeAspect="1"/>
            </p:cNvPicPr>
            <p:nvPr userDrawn="1"/>
          </p:nvPicPr>
          <p:blipFill>
            <a:blip r:embed="rId2">
              <a:alphaModFix amt="68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89118" y="368490"/>
              <a:ext cx="6616798" cy="4775010"/>
            </a:xfrm>
            <a:prstGeom prst="rect">
              <a:avLst/>
            </a:prstGeom>
          </p:spPr>
        </p:pic>
        <p:pic>
          <p:nvPicPr>
            <p:cNvPr id="6" name="Imagen 5" descr="Forma, Flecha&#10;&#10;Descripción generada automáticamente">
              <a:extLst>
                <a:ext uri="{FF2B5EF4-FFF2-40B4-BE49-F238E27FC236}">
                  <a16:creationId xmlns:a16="http://schemas.microsoft.com/office/drawing/2014/main" id="{CE8BCFA3-BD23-4FB9-AD6E-FBCB6EF3CACF}"/>
                </a:ext>
              </a:extLst>
            </p:cNvPr>
            <p:cNvPicPr>
              <a:picLocks noChangeAspect="1"/>
            </p:cNvPicPr>
            <p:nvPr userDrawn="1"/>
          </p:nvPicPr>
          <p:blipFill rotWithShape="1">
            <a:blip r:embed="rId4">
              <a:alphaModFix amt="23000"/>
              <a:extLst>
                <a:ext uri="{28A0092B-C50C-407E-A947-70E740481C1C}">
                  <a14:useLocalDpi xmlns:a14="http://schemas.microsoft.com/office/drawing/2010/main" val="0"/>
                </a:ext>
              </a:extLst>
            </a:blip>
            <a:srcRect l="28191" t="31782" r="23590" b="8928"/>
            <a:stretch/>
          </p:blipFill>
          <p:spPr>
            <a:xfrm>
              <a:off x="-82919" y="-99551"/>
              <a:ext cx="5419194" cy="5342602"/>
            </a:xfrm>
            <a:prstGeom prst="rect">
              <a:avLst/>
            </a:prstGeom>
          </p:spPr>
        </p:pic>
        <p:pic>
          <p:nvPicPr>
            <p:cNvPr id="7" name="Imagen 6" descr="Diagrama&#10;&#10;Descripción generada automáticamente con confianza media">
              <a:extLst>
                <a:ext uri="{FF2B5EF4-FFF2-40B4-BE49-F238E27FC236}">
                  <a16:creationId xmlns:a16="http://schemas.microsoft.com/office/drawing/2014/main" id="{B1C96BEA-15BC-472B-A92F-614F88F92BC6}"/>
                </a:ext>
              </a:extLst>
            </p:cNvPr>
            <p:cNvPicPr>
              <a:picLocks noChangeAspect="1"/>
            </p:cNvPicPr>
            <p:nvPr userDrawn="1"/>
          </p:nvPicPr>
          <p:blipFill rotWithShape="1">
            <a:blip r:embed="rId5">
              <a:alphaModFix amt="42000"/>
              <a:extLst>
                <a:ext uri="{28A0092B-C50C-407E-A947-70E740481C1C}">
                  <a14:useLocalDpi xmlns:a14="http://schemas.microsoft.com/office/drawing/2010/main" val="0"/>
                </a:ext>
              </a:extLst>
            </a:blip>
            <a:srcRect t="32860" r="31415"/>
            <a:stretch/>
          </p:blipFill>
          <p:spPr>
            <a:xfrm>
              <a:off x="7100405" y="0"/>
              <a:ext cx="2277766" cy="2163963"/>
            </a:xfrm>
            <a:prstGeom prst="rect">
              <a:avLst/>
            </a:prstGeom>
          </p:spPr>
        </p:pic>
        <p:pic>
          <p:nvPicPr>
            <p:cNvPr id="8" name="Imagen 7" descr="Diagrama&#10;&#10;Descripción generada automáticamente con confianza media">
              <a:extLst>
                <a:ext uri="{FF2B5EF4-FFF2-40B4-BE49-F238E27FC236}">
                  <a16:creationId xmlns:a16="http://schemas.microsoft.com/office/drawing/2014/main" id="{A4B18646-1EA1-40FF-AC60-D6D59B3D319E}"/>
                </a:ext>
              </a:extLst>
            </p:cNvPr>
            <p:cNvPicPr>
              <a:picLocks noChangeAspect="1"/>
            </p:cNvPicPr>
            <p:nvPr userDrawn="1"/>
          </p:nvPicPr>
          <p:blipFill rotWithShape="1">
            <a:blip r:embed="rId5">
              <a:alphaModFix amt="42000"/>
              <a:extLst>
                <a:ext uri="{28A0092B-C50C-407E-A947-70E740481C1C}">
                  <a14:useLocalDpi xmlns:a14="http://schemas.microsoft.com/office/drawing/2010/main" val="0"/>
                </a:ext>
              </a:extLst>
            </a:blip>
            <a:srcRect l="-1" t="-2604" r="19484" b="29076"/>
            <a:stretch/>
          </p:blipFill>
          <p:spPr>
            <a:xfrm>
              <a:off x="6704165" y="2832673"/>
              <a:ext cx="2674006" cy="2369820"/>
            </a:xfrm>
            <a:prstGeom prst="rect">
              <a:avLst/>
            </a:prstGeom>
          </p:spPr>
        </p:pic>
      </p:grpSp>
      <p:sp>
        <p:nvSpPr>
          <p:cNvPr id="2" name="Title 1"/>
          <p:cNvSpPr>
            <a:spLocks noGrp="1"/>
          </p:cNvSpPr>
          <p:nvPr>
            <p:ph type="title"/>
          </p:nvPr>
        </p:nvSpPr>
        <p:spPr>
          <a:xfrm>
            <a:off x="723900" y="874800"/>
            <a:ext cx="2743200" cy="1843200"/>
          </a:xfrm>
        </p:spPr>
        <p:txBody>
          <a:bodyPr anchor="b">
            <a:noAutofit/>
          </a:bodyPr>
          <a:lstStyle>
            <a:lvl1pPr algn="l">
              <a:defRPr sz="4000"/>
            </a:lvl1pPr>
          </a:lstStyle>
          <a:p>
            <a:r>
              <a:rPr lang="en-US" dirty="0"/>
              <a:t>Click to edit Master title style</a:t>
            </a:r>
          </a:p>
        </p:txBody>
      </p:sp>
      <p:sp>
        <p:nvSpPr>
          <p:cNvPr id="3" name="Picture Placeholder 2"/>
          <p:cNvSpPr>
            <a:spLocks noGrp="1" noChangeAspect="1"/>
          </p:cNvSpPr>
          <p:nvPr>
            <p:ph type="pic" idx="1"/>
          </p:nvPr>
        </p:nvSpPr>
        <p:spPr>
          <a:xfrm>
            <a:off x="4572000" y="744140"/>
            <a:ext cx="384810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723900" y="2793600"/>
            <a:ext cx="2311200" cy="1458000"/>
          </a:xfrm>
        </p:spPr>
        <p:txBody>
          <a:bodyPr>
            <a:normAutofit/>
          </a:bodyPr>
          <a:lstStyle>
            <a:lvl1pPr marL="0" indent="0">
              <a:buNone/>
              <a:defRPr sz="16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Tree>
    <p:extLst>
      <p:ext uri="{BB962C8B-B14F-4D97-AF65-F5344CB8AC3E}">
        <p14:creationId xmlns:p14="http://schemas.microsoft.com/office/powerpoint/2010/main" val="150437509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C8F3F6"/>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3900" y="552450"/>
            <a:ext cx="7696200" cy="7155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723900" y="1369219"/>
            <a:ext cx="7696200" cy="322183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0480007"/>
      </p:ext>
    </p:extLst>
  </p:cSld>
  <p:clrMap bg1="lt1" tx1="dk1" bg2="lt2" tx2="dk2" accent1="accent1" accent2="accent2" accent3="accent3" accent4="accent4" accent5="accent5" accent6="accent6" hlink="hlink" folHlink="folHlink"/>
  <p:sldLayoutIdLst>
    <p:sldLayoutId id="2147483664" r:id="rId1"/>
    <p:sldLayoutId id="2147483666" r:id="rId2"/>
    <p:sldLayoutId id="2147483665" r:id="rId3"/>
    <p:sldLayoutId id="2147483667" r:id="rId4"/>
    <p:sldLayoutId id="2147483669" r:id="rId5"/>
    <p:sldLayoutId id="2147483676" r:id="rId6"/>
    <p:sldLayoutId id="2147483658" r:id="rId7"/>
    <p:sldLayoutId id="2147483671" r:id="rId8"/>
    <p:sldLayoutId id="2147483672" r:id="rId9"/>
    <p:sldLayoutId id="2147483659" r:id="rId10"/>
    <p:sldLayoutId id="2147483670" r:id="rId11"/>
    <p:sldLayoutId id="2147483675" r:id="rId12"/>
  </p:sldLayoutIdLst>
  <p:transition>
    <p:fade/>
  </p:transition>
  <p:txStyles>
    <p:titleStyle>
      <a:lvl1pPr algn="ctr" defTabSz="685800" rtl="0" eaLnBrk="1" latinLnBrk="0" hangingPunct="1">
        <a:lnSpc>
          <a:spcPct val="90000"/>
        </a:lnSpc>
        <a:spcBef>
          <a:spcPct val="0"/>
        </a:spcBef>
        <a:buNone/>
        <a:defRPr sz="4000" b="1" kern="1200">
          <a:solidFill>
            <a:schemeClr val="accent3"/>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600" kern="1200">
          <a:solidFill>
            <a:srgbClr val="1B394A"/>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1B394A"/>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1B394A"/>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rgbClr val="1B394A"/>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kern="1200">
          <a:solidFill>
            <a:srgbClr val="1B394A"/>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70.png"/><Relationship Id="rId1" Type="http://schemas.openxmlformats.org/officeDocument/2006/relationships/slideLayout" Target="../slideLayouts/slideLayout3.xml"/><Relationship Id="rId5" Type="http://schemas.openxmlformats.org/officeDocument/2006/relationships/image" Target="../media/image55.svg"/><Relationship Id="rId4" Type="http://schemas.openxmlformats.org/officeDocument/2006/relationships/image" Target="../media/image54.png"/></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3.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1" Type="http://schemas.openxmlformats.org/officeDocument/2006/relationships/image" Target="../media/image60.png"/><Relationship Id="rId2" Type="http://schemas.openxmlformats.org/officeDocument/2006/relationships/image" Target="../media/image57.png"/><Relationship Id="rId20" Type="http://schemas.openxmlformats.org/officeDocument/2006/relationships/image" Target="../media/image530.png"/><Relationship Id="rId1" Type="http://schemas.openxmlformats.org/officeDocument/2006/relationships/slideLayout" Target="../slideLayouts/slideLayout3.xml"/><Relationship Id="rId23" Type="http://schemas.openxmlformats.org/officeDocument/2006/relationships/image" Target="../media/image62.svg"/><Relationship Id="rId4" Type="http://schemas.openxmlformats.org/officeDocument/2006/relationships/image" Target="../media/image59.svg"/><Relationship Id="rId22" Type="http://schemas.openxmlformats.org/officeDocument/2006/relationships/image" Target="../media/image61.png"/></Relationships>
</file>

<file path=ppt/slides/_rels/slide13.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3.png"/><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3.png"/><Relationship Id="rId1" Type="http://schemas.openxmlformats.org/officeDocument/2006/relationships/slideLayout" Target="../slideLayouts/slideLayout3.xml"/><Relationship Id="rId4" Type="http://schemas.openxmlformats.org/officeDocument/2006/relationships/image" Target="../media/image600.png"/></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microsoft.com/office/2007/relationships/hdphoto" Target="../media/hdphoto1.wdp"/><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79.svg"/><Relationship Id="rId2"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78.png"/><Relationship Id="rId5" Type="http://schemas.openxmlformats.org/officeDocument/2006/relationships/image" Target="../media/image77.png"/><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53.png"/><Relationship Id="rId1" Type="http://schemas.openxmlformats.org/officeDocument/2006/relationships/slideLayout" Target="../slideLayouts/slideLayout3.xml"/><Relationship Id="rId5" Type="http://schemas.openxmlformats.org/officeDocument/2006/relationships/image" Target="../media/image82.svg"/><Relationship Id="rId4" Type="http://schemas.openxmlformats.org/officeDocument/2006/relationships/image" Target="../media/image81.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780.png"/><Relationship Id="rId2" Type="http://schemas.openxmlformats.org/officeDocument/2006/relationships/image" Target="../media/image60.png"/><Relationship Id="rId1" Type="http://schemas.openxmlformats.org/officeDocument/2006/relationships/slideLayout" Target="../slideLayouts/slideLayout3.xml"/><Relationship Id="rId6" Type="http://schemas.openxmlformats.org/officeDocument/2006/relationships/image" Target="../media/image770.png"/><Relationship Id="rId4" Type="http://schemas.openxmlformats.org/officeDocument/2006/relationships/image" Target="../media/image62.svg"/></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svg"/><Relationship Id="rId7" Type="http://schemas.openxmlformats.org/officeDocument/2006/relationships/image" Target="../media/image85.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0.png"/><Relationship Id="rId9" Type="http://schemas.openxmlformats.org/officeDocument/2006/relationships/image" Target="../media/image43.svg"/></Relationships>
</file>

<file path=ppt/slides/_rels/slide2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7.svg"/><Relationship Id="rId7" Type="http://schemas.openxmlformats.org/officeDocument/2006/relationships/image" Target="../media/image88.png"/><Relationship Id="rId2" Type="http://schemas.openxmlformats.org/officeDocument/2006/relationships/image" Target="../media/image86.png"/><Relationship Id="rId1" Type="http://schemas.openxmlformats.org/officeDocument/2006/relationships/slideLayout" Target="../slideLayouts/slideLayout8.xml"/><Relationship Id="rId6" Type="http://schemas.openxmlformats.org/officeDocument/2006/relationships/image" Target="../media/image830.png"/></Relationships>
</file>

<file path=ppt/slides/_rels/slide2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7.svg"/><Relationship Id="rId7" Type="http://schemas.openxmlformats.org/officeDocument/2006/relationships/image" Target="../media/image88.png"/><Relationship Id="rId2" Type="http://schemas.openxmlformats.org/officeDocument/2006/relationships/image" Target="../media/image86.png"/><Relationship Id="rId1" Type="http://schemas.openxmlformats.org/officeDocument/2006/relationships/slideLayout" Target="../slideLayouts/slideLayout8.xml"/><Relationship Id="rId6" Type="http://schemas.openxmlformats.org/officeDocument/2006/relationships/image" Target="../media/image830.png"/></Relationships>
</file>

<file path=ppt/slides/_rels/slide24.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7.svg"/><Relationship Id="rId7" Type="http://schemas.openxmlformats.org/officeDocument/2006/relationships/image" Target="../media/image90.png"/><Relationship Id="rId2" Type="http://schemas.openxmlformats.org/officeDocument/2006/relationships/image" Target="../media/image86.png"/><Relationship Id="rId1" Type="http://schemas.openxmlformats.org/officeDocument/2006/relationships/slideLayout" Target="../slideLayouts/slideLayout8.xml"/><Relationship Id="rId6" Type="http://schemas.openxmlformats.org/officeDocument/2006/relationships/image" Target="../media/image830.png"/><Relationship Id="rId10" Type="http://schemas.openxmlformats.org/officeDocument/2006/relationships/image" Target="../media/image89.png"/><Relationship Id="rId9"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89.png"/><Relationship Id="rId55" Type="http://schemas.openxmlformats.org/officeDocument/2006/relationships/image" Target="../media/image890.png"/><Relationship Id="rId2" Type="http://schemas.openxmlformats.org/officeDocument/2006/relationships/image" Target="../media/image88.png"/><Relationship Id="rId54" Type="http://schemas.openxmlformats.org/officeDocument/2006/relationships/image" Target="../media/image880.png"/><Relationship Id="rId1" Type="http://schemas.openxmlformats.org/officeDocument/2006/relationships/slideLayout" Target="../slideLayouts/slideLayout8.xml"/><Relationship Id="rId5" Type="http://schemas.openxmlformats.org/officeDocument/2006/relationships/image" Target="../media/image93.svg"/><Relationship Id="rId57" Type="http://schemas.openxmlformats.org/officeDocument/2006/relationships/image" Target="../media/image95.svg"/><Relationship Id="rId4" Type="http://schemas.openxmlformats.org/officeDocument/2006/relationships/image" Target="../media/image92.png"/><Relationship Id="rId56" Type="http://schemas.openxmlformats.org/officeDocument/2006/relationships/image" Target="../media/image94.png"/></Relationships>
</file>

<file path=ppt/slides/_rels/slide26.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61.png"/><Relationship Id="rId7" Type="http://schemas.openxmlformats.org/officeDocument/2006/relationships/image" Target="../media/image96.png"/><Relationship Id="rId2" Type="http://schemas.openxmlformats.org/officeDocument/2006/relationships/image" Target="../media/image60.png"/><Relationship Id="rId16" Type="http://schemas.openxmlformats.org/officeDocument/2006/relationships/image" Target="../media/image93.png"/><Relationship Id="rId1" Type="http://schemas.openxmlformats.org/officeDocument/2006/relationships/slideLayout" Target="../slideLayouts/slideLayout3.xml"/><Relationship Id="rId6" Type="http://schemas.openxmlformats.org/officeDocument/2006/relationships/image" Target="../media/image91.png"/><Relationship Id="rId4" Type="http://schemas.openxmlformats.org/officeDocument/2006/relationships/image" Target="../media/image62.svg"/></Relationships>
</file>

<file path=ppt/slides/_rels/slide27.xml.rels><?xml version="1.0" encoding="UTF-8" standalone="yes"?>
<Relationships xmlns="http://schemas.openxmlformats.org/package/2006/relationships"><Relationship Id="rId3" Type="http://schemas.openxmlformats.org/officeDocument/2006/relationships/image" Target="../media/image940.png"/><Relationship Id="rId2" Type="http://schemas.openxmlformats.org/officeDocument/2006/relationships/image" Target="../media/image60.png"/><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28.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9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11" Type="http://schemas.microsoft.com/office/2007/relationships/hdphoto" Target="../media/hdphoto3.wdp"/><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1.png"/><Relationship Id="rId7" Type="http://schemas.openxmlformats.org/officeDocument/2006/relationships/image" Target="../media/image14.png"/><Relationship Id="rId2" Type="http://schemas.openxmlformats.org/officeDocument/2006/relationships/image" Target="../media/image57.png"/><Relationship Id="rId1" Type="http://schemas.openxmlformats.org/officeDocument/2006/relationships/slideLayout" Target="../slideLayouts/slideLayout8.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17.png"/><Relationship Id="rId4" Type="http://schemas.openxmlformats.org/officeDocument/2006/relationships/image" Target="../media/image102.png"/><Relationship Id="rId9" Type="http://schemas.openxmlformats.org/officeDocument/2006/relationships/image" Target="../media/image16.png"/></Relationships>
</file>

<file path=ppt/slides/_rels/slide3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22.png"/><Relationship Id="rId7" Type="http://schemas.openxmlformats.org/officeDocument/2006/relationships/image" Target="../media/image107.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23.svg"/><Relationship Id="rId9" Type="http://schemas.openxmlformats.org/officeDocument/2006/relationships/image" Target="../media/image109.png"/></Relationships>
</file>

<file path=ppt/slides/_rels/slide32.xml.rels><?xml version="1.0" encoding="UTF-8" standalone="yes"?>
<Relationships xmlns="http://schemas.openxmlformats.org/package/2006/relationships"><Relationship Id="rId3" Type="http://schemas.openxmlformats.org/officeDocument/2006/relationships/image" Target="../media/image1070.png"/><Relationship Id="rId2" Type="http://schemas.openxmlformats.org/officeDocument/2006/relationships/image" Target="../media/image60.png"/><Relationship Id="rId1" Type="http://schemas.openxmlformats.org/officeDocument/2006/relationships/slideLayout" Target="../slideLayouts/slideLayout3.xml"/><Relationship Id="rId5" Type="http://schemas.openxmlformats.org/officeDocument/2006/relationships/image" Target="../media/image111.svg"/><Relationship Id="rId4" Type="http://schemas.openxmlformats.org/officeDocument/2006/relationships/image" Target="../media/image110.png"/></Relationships>
</file>

<file path=ppt/slides/_rels/slide33.xml.rels><?xml version="1.0" encoding="UTF-8" standalone="yes"?>
<Relationships xmlns="http://schemas.openxmlformats.org/package/2006/relationships"><Relationship Id="rId3" Type="http://schemas.openxmlformats.org/officeDocument/2006/relationships/image" Target="../media/image1090.png"/><Relationship Id="rId2" Type="http://schemas.openxmlformats.org/officeDocument/2006/relationships/image" Target="../media/image60.png"/><Relationship Id="rId1" Type="http://schemas.openxmlformats.org/officeDocument/2006/relationships/slideLayout" Target="../slideLayouts/slideLayout3.xml"/><Relationship Id="rId4" Type="http://schemas.openxmlformats.org/officeDocument/2006/relationships/image" Target="../media/image1100.png"/></Relationships>
</file>

<file path=ppt/slides/_rels/slide34.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43.svg"/><Relationship Id="rId7" Type="http://schemas.openxmlformats.org/officeDocument/2006/relationships/image" Target="../media/image101.png"/><Relationship Id="rId2"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23.svg"/><Relationship Id="rId10" Type="http://schemas.openxmlformats.org/officeDocument/2006/relationships/image" Target="../media/image104.png"/><Relationship Id="rId4" Type="http://schemas.openxmlformats.org/officeDocument/2006/relationships/image" Target="../media/image22.png"/><Relationship Id="rId9" Type="http://schemas.openxmlformats.org/officeDocument/2006/relationships/image" Target="../media/image103.png"/></Relationships>
</file>

<file path=ppt/slides/_rels/slide3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3.xml"/><Relationship Id="rId11" Type="http://schemas.openxmlformats.org/officeDocument/2006/relationships/image" Target="../media/image1140.png"/><Relationship Id="rId10" Type="http://schemas.openxmlformats.org/officeDocument/2006/relationships/image" Target="../media/image115.png"/><Relationship Id="rId4" Type="http://schemas.microsoft.com/office/2007/relationships/hdphoto" Target="../media/hdphoto7.wdp"/><Relationship Id="rId9" Type="http://schemas.openxmlformats.org/officeDocument/2006/relationships/image" Target="../media/image115.png"/></Relationships>
</file>

<file path=ppt/slides/_rels/slide3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gif"/><Relationship Id="rId1" Type="http://schemas.openxmlformats.org/officeDocument/2006/relationships/slideLayout" Target="../slideLayouts/slideLayout3.xml"/><Relationship Id="rId4" Type="http://schemas.openxmlformats.org/officeDocument/2006/relationships/image" Target="../media/image118.sv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9.png"/></Relationships>
</file>

<file path=ppt/slides/_rels/slide38.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3.xml"/><Relationship Id="rId6" Type="http://schemas.openxmlformats.org/officeDocument/2006/relationships/image" Target="../media/image122.svg"/><Relationship Id="rId5" Type="http://schemas.openxmlformats.org/officeDocument/2006/relationships/image" Target="../media/image121.png"/><Relationship Id="rId4" Type="http://schemas.openxmlformats.org/officeDocument/2006/relationships/image" Target="../media/image120.jpg"/></Relationships>
</file>

<file path=ppt/slides/_rels/slide39.xml.rels><?xml version="1.0" encoding="UTF-8" standalone="yes"?>
<Relationships xmlns="http://schemas.openxmlformats.org/package/2006/relationships"><Relationship Id="rId39" Type="http://schemas.openxmlformats.org/officeDocument/2006/relationships/image" Target="../media/image124.svg"/><Relationship Id="rId3" Type="http://schemas.openxmlformats.org/officeDocument/2006/relationships/image" Target="../media/image118.svg"/><Relationship Id="rId38" Type="http://schemas.openxmlformats.org/officeDocument/2006/relationships/image" Target="../media/image123.png"/><Relationship Id="rId2" Type="http://schemas.openxmlformats.org/officeDocument/2006/relationships/image" Target="../media/image117.png"/><Relationship Id="rId1" Type="http://schemas.openxmlformats.org/officeDocument/2006/relationships/slideLayout" Target="../slideLayouts/slideLayout3.xml"/><Relationship Id="rId37" Type="http://schemas.openxmlformats.org/officeDocument/2006/relationships/image" Target="../media/image1190.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3.svg"/><Relationship Id="rId7" Type="http://schemas.openxmlformats.org/officeDocument/2006/relationships/image" Target="../media/image27.sv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image" Target="../media/image22.png"/><Relationship Id="rId16"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40.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3.xml"/><Relationship Id="rId5" Type="http://schemas.openxmlformats.org/officeDocument/2006/relationships/image" Target="../media/image126.svg"/><Relationship Id="rId4" Type="http://schemas.openxmlformats.org/officeDocument/2006/relationships/image" Target="../media/image125.png"/></Relationships>
</file>

<file path=ppt/slides/_rels/slide41.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3.xml"/><Relationship Id="rId5" Type="http://schemas.openxmlformats.org/officeDocument/2006/relationships/image" Target="../media/image124.svg"/><Relationship Id="rId4" Type="http://schemas.openxmlformats.org/officeDocument/2006/relationships/image" Target="../media/image12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7.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28.png"/></Relationships>
</file>

<file path=ppt/slides/_rels/slide44.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29.png"/><Relationship Id="rId1" Type="http://schemas.openxmlformats.org/officeDocument/2006/relationships/slideLayout" Target="../slideLayouts/slideLayout3.xml"/><Relationship Id="rId23" Type="http://schemas.openxmlformats.org/officeDocument/2006/relationships/image" Target="../media/image131.gif"/><Relationship Id="rId22" Type="http://schemas.openxmlformats.org/officeDocument/2006/relationships/image" Target="../media/image1250.png"/></Relationships>
</file>

<file path=ppt/slides/_rels/slide45.xml.rels><?xml version="1.0" encoding="UTF-8" standalone="yes"?>
<Relationships xmlns="http://schemas.openxmlformats.org/package/2006/relationships"><Relationship Id="rId2" Type="http://schemas.openxmlformats.org/officeDocument/2006/relationships/image" Target="../media/image132.gif"/><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 Id="rId6" Type="http://schemas.openxmlformats.org/officeDocument/2006/relationships/image" Target="../media/image1280.png"/><Relationship Id="rId4" Type="http://schemas.openxmlformats.org/officeDocument/2006/relationships/image" Target="../media/image62.svg"/></Relationships>
</file>

<file path=ppt/slides/_rels/slide4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3.png"/><Relationship Id="rId1" Type="http://schemas.openxmlformats.org/officeDocument/2006/relationships/slideLayout" Target="../slideLayouts/slideLayout3.xml"/><Relationship Id="rId4" Type="http://schemas.openxmlformats.org/officeDocument/2006/relationships/image" Target="../media/image134.png"/></Relationships>
</file>

<file path=ppt/slides/_rels/slide4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1.png"/><Relationship Id="rId1" Type="http://schemas.openxmlformats.org/officeDocument/2006/relationships/slideLayout" Target="../slideLayouts/slideLayout10.xml"/><Relationship Id="rId4" Type="http://schemas.openxmlformats.org/officeDocument/2006/relationships/image" Target="../media/image136.png"/></Relationships>
</file>

<file path=ppt/slides/_rels/slide49.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41.png"/><Relationship Id="rId7" Type="http://schemas.openxmlformats.org/officeDocument/2006/relationships/image" Target="../media/image139.png"/><Relationship Id="rId2" Type="http://schemas.openxmlformats.org/officeDocument/2006/relationships/image" Target="../media/image140.png"/><Relationship Id="rId1" Type="http://schemas.openxmlformats.org/officeDocument/2006/relationships/slideLayout" Target="../slideLayouts/slideLayout10.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0.png"/><Relationship Id="rId9" Type="http://schemas.openxmlformats.org/officeDocument/2006/relationships/image" Target="../media/image141.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9.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41.svg"/><Relationship Id="rId5" Type="http://schemas.openxmlformats.org/officeDocument/2006/relationships/image" Target="../media/image26.png"/><Relationship Id="rId10" Type="http://schemas.openxmlformats.org/officeDocument/2006/relationships/image" Target="../media/image16.png"/><Relationship Id="rId4" Type="http://schemas.openxmlformats.org/officeDocument/2006/relationships/image" Target="../media/image40.svg"/><Relationship Id="rId9"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400.png"/><Relationship Id="rId1" Type="http://schemas.openxmlformats.org/officeDocument/2006/relationships/slideLayout" Target="../slideLayouts/slideLayout10.xml"/><Relationship Id="rId4" Type="http://schemas.openxmlformats.org/officeDocument/2006/relationships/image" Target="../media/image136.png"/></Relationships>
</file>

<file path=ppt/slides/_rels/slide52.xml.rels><?xml version="1.0" encoding="UTF-8" standalone="yes"?>
<Relationships xmlns="http://schemas.openxmlformats.org/package/2006/relationships"><Relationship Id="rId3" Type="http://schemas.openxmlformats.org/officeDocument/2006/relationships/image" Target="../media/image1410.png"/><Relationship Id="rId2" Type="http://schemas.openxmlformats.org/officeDocument/2006/relationships/image" Target="../media/image135.png"/><Relationship Id="rId1" Type="http://schemas.openxmlformats.org/officeDocument/2006/relationships/slideLayout" Target="../slideLayouts/slideLayout10.xml"/><Relationship Id="rId4" Type="http://schemas.openxmlformats.org/officeDocument/2006/relationships/image" Target="../media/image136.png"/></Relationships>
</file>

<file path=ppt/slides/_rels/slide5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35.png"/><Relationship Id="rId1" Type="http://schemas.openxmlformats.org/officeDocument/2006/relationships/slideLayout" Target="../slideLayouts/slideLayout10.xml"/><Relationship Id="rId4" Type="http://schemas.openxmlformats.org/officeDocument/2006/relationships/image" Target="../media/image136.png"/></Relationships>
</file>

<file path=ppt/slides/_rels/slide5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43.png"/><Relationship Id="rId1" Type="http://schemas.openxmlformats.org/officeDocument/2006/relationships/slideLayout" Target="../slideLayouts/slideLayout10.xml"/><Relationship Id="rId4" Type="http://schemas.openxmlformats.org/officeDocument/2006/relationships/image" Target="../media/image136.png"/></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53.png"/><Relationship Id="rId2" Type="http://schemas.openxmlformats.org/officeDocument/2006/relationships/image" Target="../media/image57.png"/><Relationship Id="rId1" Type="http://schemas.openxmlformats.org/officeDocument/2006/relationships/slideLayout" Target="../slideLayouts/slideLayout9.xml"/><Relationship Id="rId6" Type="http://schemas.microsoft.com/office/2007/relationships/hdphoto" Target="../media/hdphoto9.wdp"/><Relationship Id="rId5" Type="http://schemas.openxmlformats.org/officeDocument/2006/relationships/image" Target="../media/image144.png"/><Relationship Id="rId4" Type="http://schemas.openxmlformats.org/officeDocument/2006/relationships/image" Target="../media/image59.svg"/></Relationships>
</file>

<file path=ppt/slides/_rels/slide5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145.gif"/><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390.png"/><Relationship Id="rId4" Type="http://schemas.openxmlformats.org/officeDocument/2006/relationships/image" Target="../media/image15.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5.png"/><Relationship Id="rId7" Type="http://schemas.openxmlformats.org/officeDocument/2006/relationships/image" Target="../media/image18.png"/><Relationship Id="rId12"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48.svg"/><Relationship Id="rId5" Type="http://schemas.openxmlformats.org/officeDocument/2006/relationships/image" Target="../media/image16.png"/><Relationship Id="rId10"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52.png"/><Relationship Id="rId3" Type="http://schemas.openxmlformats.org/officeDocument/2006/relationships/image" Target="../media/image45.png"/><Relationship Id="rId7" Type="http://schemas.openxmlformats.org/officeDocument/2006/relationships/image" Target="../media/image18.png"/><Relationship Id="rId12" Type="http://schemas.openxmlformats.org/officeDocument/2006/relationships/image" Target="../media/image51.sv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50.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46.png"/><Relationship Id="rId9" Type="http://schemas.openxmlformats.org/officeDocument/2006/relationships/image" Target="../media/image7.png"/><Relationship Id="rId1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8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35" name="Imagen 34" descr="Forma, Icono&#10;&#10;Descripción generada automáticamente">
            <a:extLst>
              <a:ext uri="{FF2B5EF4-FFF2-40B4-BE49-F238E27FC236}">
                <a16:creationId xmlns:a16="http://schemas.microsoft.com/office/drawing/2014/main" id="{B3703A04-AA68-4895-A7F2-66F160BAF58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744492" y="442021"/>
            <a:ext cx="948187" cy="804827"/>
          </a:xfrm>
          <a:prstGeom prst="rect">
            <a:avLst/>
          </a:prstGeom>
        </p:spPr>
      </p:pic>
      <p:grpSp>
        <p:nvGrpSpPr>
          <p:cNvPr id="7" name="Group 6"/>
          <p:cNvGrpSpPr/>
          <p:nvPr/>
        </p:nvGrpSpPr>
        <p:grpSpPr>
          <a:xfrm>
            <a:off x="165202" y="837838"/>
            <a:ext cx="2489048" cy="3301026"/>
            <a:chOff x="5953681" y="860978"/>
            <a:chExt cx="2592543" cy="3563657"/>
          </a:xfrm>
        </p:grpSpPr>
        <p:pic>
          <p:nvPicPr>
            <p:cNvPr id="6" name="Gráfico 5">
              <a:extLst>
                <a:ext uri="{FF2B5EF4-FFF2-40B4-BE49-F238E27FC236}">
                  <a16:creationId xmlns:a16="http://schemas.microsoft.com/office/drawing/2014/main" id="{B26BE943-D7BA-4474-B878-E5CBDB44B5D0}"/>
                </a:ext>
              </a:extLst>
            </p:cNvPr>
            <p:cNvPicPr>
              <a:picLocks noChangeAspect="1"/>
            </p:cNvPicPr>
            <p:nvPr/>
          </p:nvPicPr>
          <p:blipFill>
            <a:blip r:embed="rId3">
              <a:alphaModFix amt="68000"/>
              <a:biLevel thresh="75000"/>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953681" y="860978"/>
              <a:ext cx="2466419" cy="1779890"/>
            </a:xfrm>
            <a:prstGeom prst="rect">
              <a:avLst/>
            </a:prstGeom>
          </p:spPr>
        </p:pic>
        <p:pic>
          <p:nvPicPr>
            <p:cNvPr id="29" name="Imagen 28" descr="Imagen que contiene interior, tabla, verde, botella&#10;&#10;Descripción generada automáticamente">
              <a:extLst>
                <a:ext uri="{FF2B5EF4-FFF2-40B4-BE49-F238E27FC236}">
                  <a16:creationId xmlns:a16="http://schemas.microsoft.com/office/drawing/2014/main" id="{B0016274-B10F-4C49-BF40-E9E191C4D34F}"/>
                </a:ext>
              </a:extLst>
            </p:cNvPr>
            <p:cNvPicPr>
              <a:picLocks noChangeAspect="1"/>
            </p:cNvPicPr>
            <p:nvPr/>
          </p:nvPicPr>
          <p:blipFill>
            <a:blip r:embed="rId5" cstate="hqprint">
              <a:alphaModFix amt="75000"/>
              <a:extLst>
                <a:ext uri="{28A0092B-C50C-407E-A947-70E740481C1C}">
                  <a14:useLocalDpi xmlns:a14="http://schemas.microsoft.com/office/drawing/2010/main" val="0"/>
                </a:ext>
              </a:extLst>
            </a:blip>
            <a:stretch>
              <a:fillRect/>
            </a:stretch>
          </p:blipFill>
          <p:spPr>
            <a:xfrm>
              <a:off x="6806846" y="1727147"/>
              <a:ext cx="493903" cy="1852136"/>
            </a:xfrm>
            <a:prstGeom prst="rect">
              <a:avLst/>
            </a:prstGeom>
          </p:spPr>
        </p:pic>
        <p:pic>
          <p:nvPicPr>
            <p:cNvPr id="25" name="Imagen 24" descr="Icono&#10;&#10;Descripción generada automáticamente">
              <a:extLst>
                <a:ext uri="{FF2B5EF4-FFF2-40B4-BE49-F238E27FC236}">
                  <a16:creationId xmlns:a16="http://schemas.microsoft.com/office/drawing/2014/main" id="{38D5BF53-EDD3-4A19-A2E5-E5D91497323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107141" y="2138234"/>
              <a:ext cx="1439083" cy="2036130"/>
            </a:xfrm>
            <a:prstGeom prst="rect">
              <a:avLst/>
            </a:prstGeom>
          </p:spPr>
        </p:pic>
        <p:pic>
          <p:nvPicPr>
            <p:cNvPr id="21" name="Imagen 20" descr="Imagen en blanco y negro de la luna&#10;&#10;Descripción generada automáticamente con confianza baja">
              <a:extLst>
                <a:ext uri="{FF2B5EF4-FFF2-40B4-BE49-F238E27FC236}">
                  <a16:creationId xmlns:a16="http://schemas.microsoft.com/office/drawing/2014/main" id="{01B45FF2-1CB6-40E8-9C2A-17D47841BF8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630362" y="1911359"/>
              <a:ext cx="163197" cy="177030"/>
            </a:xfrm>
            <a:prstGeom prst="rect">
              <a:avLst/>
            </a:prstGeom>
          </p:spPr>
        </p:pic>
        <p:pic>
          <p:nvPicPr>
            <p:cNvPr id="23" name="Imagen 22" descr="Imagen en blanco y negro de la luna&#10;&#10;Descripción generada automáticamente con confianza baja">
              <a:extLst>
                <a:ext uri="{FF2B5EF4-FFF2-40B4-BE49-F238E27FC236}">
                  <a16:creationId xmlns:a16="http://schemas.microsoft.com/office/drawing/2014/main" id="{B7E33052-DFFC-47CE-B529-DDFB2971F77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820960" y="1829301"/>
              <a:ext cx="132141" cy="143341"/>
            </a:xfrm>
            <a:prstGeom prst="rect">
              <a:avLst/>
            </a:prstGeom>
          </p:spPr>
        </p:pic>
        <p:pic>
          <p:nvPicPr>
            <p:cNvPr id="28" name="Imagen 27" descr="Imagen en blanco y negro de la luna&#10;&#10;Descripción generada automáticamente con confianza baja">
              <a:extLst>
                <a:ext uri="{FF2B5EF4-FFF2-40B4-BE49-F238E27FC236}">
                  <a16:creationId xmlns:a16="http://schemas.microsoft.com/office/drawing/2014/main" id="{166927F8-EC54-413B-8A01-B0E192D24C7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933652" y="1996008"/>
              <a:ext cx="120287" cy="130481"/>
            </a:xfrm>
            <a:prstGeom prst="rect">
              <a:avLst/>
            </a:prstGeom>
          </p:spPr>
        </p:pic>
        <p:pic>
          <p:nvPicPr>
            <p:cNvPr id="30" name="Imagen 29" descr="Imagen en blanco y negro de la luna&#10;&#10;Descripción generada automáticamente con confianza baja">
              <a:extLst>
                <a:ext uri="{FF2B5EF4-FFF2-40B4-BE49-F238E27FC236}">
                  <a16:creationId xmlns:a16="http://schemas.microsoft.com/office/drawing/2014/main" id="{190B9312-4001-4476-BAFC-2A4DD1DF527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730385" y="1680658"/>
              <a:ext cx="102761" cy="111471"/>
            </a:xfrm>
            <a:prstGeom prst="rect">
              <a:avLst/>
            </a:prstGeom>
          </p:spPr>
        </p:pic>
        <p:pic>
          <p:nvPicPr>
            <p:cNvPr id="26" name="Imagen 25" descr="Imagen que contiene Gráfico&#10;&#10;Descripción generada automáticamente">
              <a:extLst>
                <a:ext uri="{FF2B5EF4-FFF2-40B4-BE49-F238E27FC236}">
                  <a16:creationId xmlns:a16="http://schemas.microsoft.com/office/drawing/2014/main" id="{DD01E88D-CC04-465B-95F6-6C90ABD4C67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959961" y="2155064"/>
              <a:ext cx="1215247" cy="2269571"/>
            </a:xfrm>
            <a:prstGeom prst="rect">
              <a:avLst/>
            </a:prstGeom>
          </p:spPr>
        </p:pic>
        <p:pic>
          <p:nvPicPr>
            <p:cNvPr id="32" name="Imagen 31" descr="Imagen en blanco y negro de la luna&#10;&#10;Descripción generada automáticamente con confianza baja">
              <a:extLst>
                <a:ext uri="{FF2B5EF4-FFF2-40B4-BE49-F238E27FC236}">
                  <a16:creationId xmlns:a16="http://schemas.microsoft.com/office/drawing/2014/main" id="{95F1338E-C0F0-4DA0-AD4F-34D97C33A88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856787" y="1470677"/>
              <a:ext cx="163197" cy="177030"/>
            </a:xfrm>
            <a:prstGeom prst="rect">
              <a:avLst/>
            </a:prstGeom>
          </p:spPr>
        </p:pic>
        <p:pic>
          <p:nvPicPr>
            <p:cNvPr id="34" name="Imagen 33" descr="Imagen en blanco y negro de la luna&#10;&#10;Descripción generada automáticamente con confianza baja">
              <a:extLst>
                <a:ext uri="{FF2B5EF4-FFF2-40B4-BE49-F238E27FC236}">
                  <a16:creationId xmlns:a16="http://schemas.microsoft.com/office/drawing/2014/main" id="{351ED3E0-54EA-4BE1-B5B2-7BD0E6E4815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075960" y="1388619"/>
              <a:ext cx="132141" cy="143341"/>
            </a:xfrm>
            <a:prstGeom prst="rect">
              <a:avLst/>
            </a:prstGeom>
          </p:spPr>
        </p:pic>
        <p:pic>
          <p:nvPicPr>
            <p:cNvPr id="36" name="Imagen 35" descr="Imagen en blanco y negro de la luna&#10;&#10;Descripción generada automáticamente con confianza baja">
              <a:extLst>
                <a:ext uri="{FF2B5EF4-FFF2-40B4-BE49-F238E27FC236}">
                  <a16:creationId xmlns:a16="http://schemas.microsoft.com/office/drawing/2014/main" id="{F298F963-5DB9-4019-BE29-1931EEFFF5D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950527" y="1229843"/>
              <a:ext cx="120287" cy="130481"/>
            </a:xfrm>
            <a:prstGeom prst="rect">
              <a:avLst/>
            </a:prstGeom>
          </p:spPr>
        </p:pic>
        <p:pic>
          <p:nvPicPr>
            <p:cNvPr id="37" name="Imagen 36" descr="Imagen en blanco y negro de la luna&#10;&#10;Descripción generada automáticamente con confianza baja">
              <a:extLst>
                <a:ext uri="{FF2B5EF4-FFF2-40B4-BE49-F238E27FC236}">
                  <a16:creationId xmlns:a16="http://schemas.microsoft.com/office/drawing/2014/main" id="{5444576B-534A-4E7F-ACC5-4767B1EB8013}"/>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985385" y="1656662"/>
              <a:ext cx="102761" cy="111471"/>
            </a:xfrm>
            <a:prstGeom prst="rect">
              <a:avLst/>
            </a:prstGeom>
          </p:spPr>
        </p:pic>
        <p:pic>
          <p:nvPicPr>
            <p:cNvPr id="38" name="Imagen 37" descr="Imagen en blanco y negro de la luna&#10;&#10;Descripción generada automáticamente con confianza baja">
              <a:extLst>
                <a:ext uri="{FF2B5EF4-FFF2-40B4-BE49-F238E27FC236}">
                  <a16:creationId xmlns:a16="http://schemas.microsoft.com/office/drawing/2014/main" id="{89574FA9-164E-42EC-A20D-EE050404366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393600" y="1963703"/>
              <a:ext cx="163197" cy="177030"/>
            </a:xfrm>
            <a:prstGeom prst="rect">
              <a:avLst/>
            </a:prstGeom>
          </p:spPr>
        </p:pic>
        <p:pic>
          <p:nvPicPr>
            <p:cNvPr id="39" name="Imagen 38" descr="Imagen en blanco y negro de la luna&#10;&#10;Descripción generada automáticamente con confianza baja">
              <a:extLst>
                <a:ext uri="{FF2B5EF4-FFF2-40B4-BE49-F238E27FC236}">
                  <a16:creationId xmlns:a16="http://schemas.microsoft.com/office/drawing/2014/main" id="{E7C2B904-0092-4590-A786-BA77D0C19B4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487588" y="1726216"/>
              <a:ext cx="132141" cy="143341"/>
            </a:xfrm>
            <a:prstGeom prst="rect">
              <a:avLst/>
            </a:prstGeom>
          </p:spPr>
        </p:pic>
        <p:pic>
          <p:nvPicPr>
            <p:cNvPr id="40" name="Imagen 39" descr="Imagen en blanco y negro de la luna&#10;&#10;Descripción generada automáticamente con confianza baja">
              <a:extLst>
                <a:ext uri="{FF2B5EF4-FFF2-40B4-BE49-F238E27FC236}">
                  <a16:creationId xmlns:a16="http://schemas.microsoft.com/office/drawing/2014/main" id="{5B755371-56AB-4463-8A6A-77C01DC1104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609805" y="1854823"/>
              <a:ext cx="120287" cy="130481"/>
            </a:xfrm>
            <a:prstGeom prst="rect">
              <a:avLst/>
            </a:prstGeom>
          </p:spPr>
        </p:pic>
        <p:pic>
          <p:nvPicPr>
            <p:cNvPr id="41" name="Imagen 40" descr="Imagen en blanco y negro de la luna&#10;&#10;Descripción generada automáticamente con confianza baja">
              <a:extLst>
                <a:ext uri="{FF2B5EF4-FFF2-40B4-BE49-F238E27FC236}">
                  <a16:creationId xmlns:a16="http://schemas.microsoft.com/office/drawing/2014/main" id="{FD6FF6D8-A6BB-49B3-AA5A-CF1DE5B10784}"/>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397013" y="1577573"/>
              <a:ext cx="102761" cy="111471"/>
            </a:xfrm>
            <a:prstGeom prst="rect">
              <a:avLst/>
            </a:prstGeom>
          </p:spPr>
        </p:pic>
      </p:grpSp>
      <p:sp>
        <p:nvSpPr>
          <p:cNvPr id="24" name="TextBox 7">
            <a:extLst>
              <a:ext uri="{FF2B5EF4-FFF2-40B4-BE49-F238E27FC236}">
                <a16:creationId xmlns:a16="http://schemas.microsoft.com/office/drawing/2014/main" id="{F382605D-8CD3-44BE-AC1B-6FF362FEC183}"/>
              </a:ext>
            </a:extLst>
          </p:cNvPr>
          <p:cNvSpPr txBox="1"/>
          <p:nvPr/>
        </p:nvSpPr>
        <p:spPr>
          <a:xfrm>
            <a:off x="2868557" y="1738410"/>
            <a:ext cx="5996501" cy="1819216"/>
          </a:xfrm>
          <a:prstGeom prst="rect">
            <a:avLst/>
          </a:prstGeom>
        </p:spPr>
        <p:txBody>
          <a:bodyPr wrap="square" lIns="0" tIns="0" rIns="0" bIns="0" rtlCol="0" anchor="t">
            <a:spAutoFit/>
          </a:bodyPr>
          <a:lstStyle/>
          <a:p>
            <a:pPr algn="ctr">
              <a:lnSpc>
                <a:spcPct val="150000"/>
              </a:lnSpc>
            </a:pPr>
            <a:r>
              <a:rPr lang="en-US" sz="4200" b="1">
                <a:solidFill>
                  <a:srgbClr val="17545B"/>
                </a:solidFill>
                <a:latin typeface="Arial" panose="020B0604020202020204" pitchFamily="34" charset="0"/>
                <a:cs typeface="Arial" panose="020B0604020202020204" pitchFamily="34" charset="0"/>
              </a:rPr>
              <a:t>CHÀO </a:t>
            </a:r>
            <a:r>
              <a:rPr lang="en-US" sz="4200" b="1" dirty="0">
                <a:solidFill>
                  <a:srgbClr val="17545B"/>
                </a:solidFill>
                <a:latin typeface="Arial" panose="020B0604020202020204" pitchFamily="34" charset="0"/>
                <a:cs typeface="Arial" panose="020B0604020202020204" pitchFamily="34" charset="0"/>
              </a:rPr>
              <a:t>MỪNG CÁC EM ĐẾN VỚI BÀI </a:t>
            </a:r>
            <a:r>
              <a:rPr lang="en-US" sz="4200" b="1">
                <a:solidFill>
                  <a:srgbClr val="17545B"/>
                </a:solidFill>
                <a:latin typeface="Arial" panose="020B0604020202020204" pitchFamily="34" charset="0"/>
                <a:cs typeface="Arial" panose="020B0604020202020204" pitchFamily="34" charset="0"/>
              </a:rPr>
              <a:t>HỌC MỚI</a:t>
            </a:r>
            <a:endParaRPr lang="en-US" sz="4200" b="1" dirty="0">
              <a:solidFill>
                <a:srgbClr val="1754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2427211"/>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500" fill="hold"/>
                                        <p:tgtEl>
                                          <p:spTgt spid="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Phản ứng thuận nghịch</a:t>
            </a:r>
            <a:endParaRPr lang="en-US" sz="2400" b="1" dirty="0">
              <a:solidFill>
                <a:schemeClr val="bg1"/>
              </a:solidFill>
              <a:latin typeface="Arial" panose="020B0604020202020204" pitchFamily="34" charset="0"/>
              <a:cs typeface="Arial" panose="020B0604020202020204" pitchFamily="34" charset="0"/>
            </a:endParaRPr>
          </a:p>
        </p:txBody>
      </p:sp>
      <p:sp>
        <p:nvSpPr>
          <p:cNvPr id="29" name="Rectangle 28"/>
          <p:cNvSpPr/>
          <p:nvPr/>
        </p:nvSpPr>
        <p:spPr>
          <a:xfrm>
            <a:off x="919234" y="1369695"/>
            <a:ext cx="7305532" cy="369332"/>
          </a:xfrm>
          <a:prstGeom prst="rect">
            <a:avLst/>
          </a:prstGeom>
        </p:spPr>
        <p:txBody>
          <a:bodyPr wrap="square" anchor="t">
            <a:spAutoFit/>
          </a:bodyPr>
          <a:lstStyle/>
          <a:p>
            <a:pPr algn="ctr"/>
            <a:r>
              <a:rPr lang="en-US" b="1">
                <a:solidFill>
                  <a:srgbClr val="FF0000"/>
                </a:solidFill>
                <a:latin typeface="Arial" panose="020B0604020202020204" pitchFamily="34" charset="0"/>
                <a:ea typeface="Calibri" panose="020F0502020204030204" pitchFamily="34" charset="0"/>
                <a:cs typeface="Arial" panose="020B0604020202020204" pitchFamily="34" charset="0"/>
              </a:rPr>
              <a:t>HOẠT ĐỘNG CẶP ĐÔI: </a:t>
            </a:r>
            <a:r>
              <a:rPr lang="fr-FR">
                <a:solidFill>
                  <a:srgbClr val="000000"/>
                </a:solidFill>
                <a:latin typeface="Arial" panose="020B0604020202020204" pitchFamily="34" charset="0"/>
                <a:cs typeface="Arial" panose="020B0604020202020204" pitchFamily="34" charset="0"/>
              </a:rPr>
              <a:t>Tìm hiểu Ví dụ 1 (SGK tr.7) và trả lời câu hỏi</a:t>
            </a:r>
            <a:endParaRPr lang="en-US">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p:cNvSpPr/>
              <p:nvPr/>
            </p:nvSpPr>
            <p:spPr>
              <a:xfrm>
                <a:off x="2854222" y="2022872"/>
                <a:ext cx="3435556" cy="369332"/>
              </a:xfrm>
              <a:prstGeom prst="rect">
                <a:avLst/>
              </a:prstGeom>
            </p:spPr>
            <p:txBody>
              <a:bodyPr wrap="none">
                <a:spAutoFit/>
              </a:bodyPr>
              <a:lstStyle/>
              <a:p>
                <a:pPr algn="ctr"/>
                <a:r>
                  <a:rPr lang="fr-FR" b="1" i="1">
                    <a:solidFill>
                      <a:schemeClr val="accent1"/>
                    </a:solidFill>
                    <a:latin typeface="Arial" panose="020B0604020202020204" pitchFamily="34" charset="0"/>
                    <a:cs typeface="Arial" panose="020B0604020202020204" pitchFamily="34" charset="0"/>
                  </a:rPr>
                  <a:t>N</a:t>
                </a:r>
                <a:r>
                  <a:rPr lang="fr-FR" b="1" i="1" baseline="-25000">
                    <a:solidFill>
                      <a:schemeClr val="accent1"/>
                    </a:solidFill>
                    <a:latin typeface="Arial" panose="020B0604020202020204" pitchFamily="34" charset="0"/>
                    <a:cs typeface="Arial" panose="020B0604020202020204" pitchFamily="34" charset="0"/>
                  </a:rPr>
                  <a:t>2</a:t>
                </a:r>
                <a:r>
                  <a:rPr lang="fr-FR" b="1" i="1">
                    <a:solidFill>
                      <a:schemeClr val="accent1"/>
                    </a:solidFill>
                    <a:latin typeface="Arial" panose="020B0604020202020204" pitchFamily="34" charset="0"/>
                    <a:cs typeface="Arial" panose="020B0604020202020204" pitchFamily="34" charset="0"/>
                  </a:rPr>
                  <a:t>(g) + 3H</a:t>
                </a:r>
                <a:r>
                  <a:rPr lang="fr-FR" b="1" i="1" baseline="-25000">
                    <a:solidFill>
                      <a:schemeClr val="accent1"/>
                    </a:solidFill>
                    <a:latin typeface="Arial" panose="020B0604020202020204" pitchFamily="34" charset="0"/>
                    <a:cs typeface="Arial" panose="020B0604020202020204" pitchFamily="34" charset="0"/>
                  </a:rPr>
                  <a:t>2</a:t>
                </a:r>
                <a:r>
                  <a:rPr lang="fr-FR" b="1" i="1">
                    <a:solidFill>
                      <a:schemeClr val="accent1"/>
                    </a:solidFill>
                    <a:latin typeface="Arial" panose="020B0604020202020204" pitchFamily="34" charset="0"/>
                    <a:cs typeface="Arial" panose="020B0604020202020204" pitchFamily="34" charset="0"/>
                  </a:rPr>
                  <a:t>(g) </a:t>
                </a:r>
                <a14:m>
                  <m:oMath xmlns:m="http://schemas.openxmlformats.org/officeDocument/2006/math">
                    <m:r>
                      <a:rPr lang="fr-FR" b="1" i="1">
                        <a:solidFill>
                          <a:schemeClr val="accent1"/>
                        </a:solidFill>
                        <a:latin typeface="Cambria Math" panose="02040503050406030204" pitchFamily="18" charset="0"/>
                      </a:rPr>
                      <m:t>⇋</m:t>
                    </m:r>
                  </m:oMath>
                </a14:m>
                <a:r>
                  <a:rPr lang="fr-FR" b="1" i="1">
                    <a:solidFill>
                      <a:schemeClr val="accent1"/>
                    </a:solidFill>
                    <a:latin typeface="Arial" panose="020B0604020202020204" pitchFamily="34" charset="0"/>
                    <a:cs typeface="Arial" panose="020B0604020202020204" pitchFamily="34" charset="0"/>
                  </a:rPr>
                  <a:t> 2NH</a:t>
                </a:r>
                <a:r>
                  <a:rPr lang="fr-FR" b="1" i="1" baseline="-25000">
                    <a:solidFill>
                      <a:schemeClr val="accent1"/>
                    </a:solidFill>
                    <a:latin typeface="Arial" panose="020B0604020202020204" pitchFamily="34" charset="0"/>
                    <a:cs typeface="Arial" panose="020B0604020202020204" pitchFamily="34" charset="0"/>
                  </a:rPr>
                  <a:t>3</a:t>
                </a:r>
                <a:r>
                  <a:rPr lang="fr-FR" b="1" i="1">
                    <a:solidFill>
                      <a:schemeClr val="accent1"/>
                    </a:solidFill>
                    <a:latin typeface="Arial" panose="020B0604020202020204" pitchFamily="34" charset="0"/>
                    <a:cs typeface="Arial" panose="020B0604020202020204" pitchFamily="34" charset="0"/>
                  </a:rPr>
                  <a:t>(g)     (1)</a:t>
                </a:r>
                <a:endParaRPr lang="en-US" b="1" i="1">
                  <a:solidFill>
                    <a:schemeClr val="accent1"/>
                  </a:solidFill>
                  <a:latin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854222" y="2022872"/>
                <a:ext cx="3435556" cy="369332"/>
              </a:xfrm>
              <a:prstGeom prst="rect">
                <a:avLst/>
              </a:prstGeom>
              <a:blipFill>
                <a:blip r:embed="rId2"/>
                <a:stretch>
                  <a:fillRect l="-1241" t="-10000" r="-1064" b="-26667"/>
                </a:stretch>
              </a:blipFill>
            </p:spPr>
            <p:txBody>
              <a:bodyPr/>
              <a:lstStyle/>
              <a:p>
                <a:r>
                  <a:rPr lang="en-US">
                    <a:noFill/>
                  </a:rPr>
                  <a:t> </a:t>
                </a:r>
              </a:p>
            </p:txBody>
          </p:sp>
        </mc:Fallback>
      </mc:AlternateContent>
      <p:sp>
        <p:nvSpPr>
          <p:cNvPr id="30" name="Rounded Rectangle 29"/>
          <p:cNvSpPr/>
          <p:nvPr/>
        </p:nvSpPr>
        <p:spPr>
          <a:xfrm>
            <a:off x="502158" y="2676048"/>
            <a:ext cx="2939233" cy="1480653"/>
          </a:xfrm>
          <a:prstGeom prst="roundRect">
            <a:avLst/>
          </a:prstGeom>
          <a:solidFill>
            <a:schemeClr val="bg1"/>
          </a:solidFill>
          <a:ln>
            <a:solidFill>
              <a:schemeClr val="accent1"/>
            </a:solidFill>
            <a:prstDash val="dash"/>
          </a:ln>
          <a:effectLst/>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Chiều các chất ban đầu tạo thành sản phẩm được gọi là chiều gì? </a:t>
            </a:r>
            <a:endParaRPr lang="en-US">
              <a:solidFill>
                <a:srgbClr val="000000"/>
              </a:solidFill>
              <a:latin typeface="Arial" panose="020B0604020202020204" pitchFamily="34" charset="0"/>
              <a:cs typeface="Arial" panose="020B0604020202020204" pitchFamily="34" charset="0"/>
            </a:endParaRPr>
          </a:p>
        </p:txBody>
      </p:sp>
      <p:sp>
        <p:nvSpPr>
          <p:cNvPr id="31" name="Rounded Rectangle 30"/>
          <p:cNvSpPr/>
          <p:nvPr/>
        </p:nvSpPr>
        <p:spPr>
          <a:xfrm>
            <a:off x="3592263" y="2676047"/>
            <a:ext cx="2939233" cy="1480653"/>
          </a:xfrm>
          <a:prstGeom prst="roundRect">
            <a:avLst/>
          </a:prstGeom>
          <a:solidFill>
            <a:schemeClr val="bg1"/>
          </a:solidFill>
          <a:ln>
            <a:solidFill>
              <a:schemeClr val="accent1"/>
            </a:solidFill>
            <a:prstDash val="dash"/>
          </a:ln>
          <a:effectLst/>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Chiều các chất sản phẩm tạo thành chất ban đầu được gọi là chiều gì? </a:t>
            </a:r>
            <a:endParaRPr lang="en-US">
              <a:solidFill>
                <a:srgbClr val="000000"/>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p:sp>
        <p:nvSpPr>
          <p:cNvPr id="34" name="Down Arrow 33"/>
          <p:cNvSpPr/>
          <p:nvPr/>
        </p:nvSpPr>
        <p:spPr>
          <a:xfrm rot="16200000">
            <a:off x="913318" y="4339838"/>
            <a:ext cx="344165" cy="390021"/>
          </a:xfrm>
          <a:prstGeom prst="downArrow">
            <a:avLst/>
          </a:prstGeom>
          <a:solidFill>
            <a:srgbClr val="009999"/>
          </a:solidFill>
          <a:ln>
            <a:no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5" name="Rectangle 34"/>
          <p:cNvSpPr/>
          <p:nvPr/>
        </p:nvSpPr>
        <p:spPr>
          <a:xfrm>
            <a:off x="1334853" y="4350182"/>
            <a:ext cx="1518364" cy="369332"/>
          </a:xfrm>
          <a:prstGeom prst="rect">
            <a:avLst/>
          </a:prstGeom>
        </p:spPr>
        <p:txBody>
          <a:bodyPr wrap="none">
            <a:spAutoFit/>
          </a:bodyPr>
          <a:lstStyle/>
          <a:p>
            <a:r>
              <a:rPr lang="fr-FR" b="1" dirty="0" err="1">
                <a:solidFill>
                  <a:srgbClr val="FF0000"/>
                </a:solidFill>
                <a:latin typeface="Arial" panose="020B0604020202020204" pitchFamily="34" charset="0"/>
                <a:cs typeface="Arial" panose="020B0604020202020204" pitchFamily="34" charset="0"/>
              </a:rPr>
              <a:t>Chiều</a:t>
            </a:r>
            <a:r>
              <a:rPr lang="fr-FR" b="1" dirty="0">
                <a:solidFill>
                  <a:srgbClr val="FF0000"/>
                </a:solidFill>
                <a:latin typeface="Arial" panose="020B0604020202020204" pitchFamily="34" charset="0"/>
                <a:cs typeface="Arial" panose="020B0604020202020204" pitchFamily="34" charset="0"/>
              </a:rPr>
              <a:t> </a:t>
            </a:r>
            <a:r>
              <a:rPr lang="fr-FR" b="1" dirty="0" err="1">
                <a:solidFill>
                  <a:srgbClr val="FF0000"/>
                </a:solidFill>
                <a:latin typeface="Arial" panose="020B0604020202020204" pitchFamily="34" charset="0"/>
                <a:cs typeface="Arial" panose="020B0604020202020204" pitchFamily="34" charset="0"/>
              </a:rPr>
              <a:t>thuận</a:t>
            </a:r>
            <a:endParaRPr lang="en-US" sz="1800" b="1" dirty="0">
              <a:solidFill>
                <a:srgbClr val="FF0000"/>
              </a:solidFill>
              <a:latin typeface="Arial" panose="020B0604020202020204" pitchFamily="34" charset="0"/>
              <a:cs typeface="Arial" panose="020B0604020202020204" pitchFamily="34" charset="0"/>
            </a:endParaRPr>
          </a:p>
        </p:txBody>
      </p:sp>
      <p:sp>
        <p:nvSpPr>
          <p:cNvPr id="36" name="Down Arrow 35"/>
          <p:cNvSpPr/>
          <p:nvPr/>
        </p:nvSpPr>
        <p:spPr>
          <a:xfrm rot="16200000">
            <a:off x="4050985" y="4339838"/>
            <a:ext cx="344165" cy="390021"/>
          </a:xfrm>
          <a:prstGeom prst="downArrow">
            <a:avLst/>
          </a:prstGeom>
          <a:solidFill>
            <a:srgbClr val="009999"/>
          </a:solidFill>
          <a:ln>
            <a:no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7" name="Rectangle 36"/>
          <p:cNvSpPr/>
          <p:nvPr/>
        </p:nvSpPr>
        <p:spPr>
          <a:xfrm>
            <a:off x="4472520" y="4350182"/>
            <a:ext cx="1646605" cy="369332"/>
          </a:xfrm>
          <a:prstGeom prst="rect">
            <a:avLst/>
          </a:prstGeom>
        </p:spPr>
        <p:txBody>
          <a:bodyPr wrap="none">
            <a:spAutoFit/>
          </a:bodyPr>
          <a:lstStyle/>
          <a:p>
            <a:r>
              <a:rPr lang="fr-FR" b="1">
                <a:solidFill>
                  <a:srgbClr val="FF0000"/>
                </a:solidFill>
                <a:latin typeface="Arial" panose="020B0604020202020204" pitchFamily="34" charset="0"/>
                <a:cs typeface="Arial" panose="020B0604020202020204" pitchFamily="34" charset="0"/>
              </a:rPr>
              <a:t>Chiều nghịch</a:t>
            </a:r>
            <a:endParaRPr lang="en-US" sz="1800" b="1">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6672620" y="2954708"/>
            <a:ext cx="2073081" cy="923330"/>
          </a:xfrm>
          <a:prstGeom prst="rect">
            <a:avLst/>
          </a:prstGeom>
        </p:spPr>
        <p:txBody>
          <a:bodyPr wrap="square">
            <a:spAutoFit/>
          </a:bodyPr>
          <a:lstStyle/>
          <a:p>
            <a:pPr algn="ctr">
              <a:lnSpc>
                <a:spcPct val="150000"/>
              </a:lnSpc>
            </a:pPr>
            <a:r>
              <a:rPr lang="fr-FR" i="1" dirty="0" err="1">
                <a:solidFill>
                  <a:srgbClr val="000000"/>
                </a:solidFill>
                <a:latin typeface="Arial" panose="020B0604020202020204" pitchFamily="34" charset="0"/>
                <a:cs typeface="Arial" panose="020B0604020202020204" pitchFamily="34" charset="0"/>
              </a:rPr>
              <a:t>Phản</a:t>
            </a:r>
            <a:r>
              <a:rPr lang="fr-FR" i="1" dirty="0">
                <a:solidFill>
                  <a:srgbClr val="000000"/>
                </a:solidFill>
                <a:latin typeface="Arial" panose="020B0604020202020204" pitchFamily="34" charset="0"/>
                <a:cs typeface="Arial" panose="020B0604020202020204" pitchFamily="34" charset="0"/>
              </a:rPr>
              <a:t> </a:t>
            </a:r>
            <a:r>
              <a:rPr lang="fr-FR" i="1" dirty="0" err="1">
                <a:solidFill>
                  <a:srgbClr val="000000"/>
                </a:solidFill>
                <a:latin typeface="Arial" panose="020B0604020202020204" pitchFamily="34" charset="0"/>
                <a:cs typeface="Arial" panose="020B0604020202020204" pitchFamily="34" charset="0"/>
              </a:rPr>
              <a:t>ứng</a:t>
            </a:r>
            <a:r>
              <a:rPr lang="fr-FR" i="1" dirty="0">
                <a:solidFill>
                  <a:srgbClr val="000000"/>
                </a:solidFill>
                <a:latin typeface="Arial" panose="020B0604020202020204" pitchFamily="34" charset="0"/>
                <a:cs typeface="Arial" panose="020B0604020202020204" pitchFamily="34" charset="0"/>
              </a:rPr>
              <a:t> </a:t>
            </a:r>
            <a:r>
              <a:rPr lang="fr-FR" i="1" dirty="0" err="1">
                <a:solidFill>
                  <a:srgbClr val="000000"/>
                </a:solidFill>
                <a:latin typeface="Arial" panose="020B0604020202020204" pitchFamily="34" charset="0"/>
                <a:cs typeface="Arial" panose="020B0604020202020204" pitchFamily="34" charset="0"/>
              </a:rPr>
              <a:t>thuận</a:t>
            </a:r>
            <a:r>
              <a:rPr lang="fr-FR" i="1" dirty="0">
                <a:solidFill>
                  <a:srgbClr val="000000"/>
                </a:solidFill>
                <a:latin typeface="Arial" panose="020B0604020202020204" pitchFamily="34" charset="0"/>
                <a:cs typeface="Arial" panose="020B0604020202020204" pitchFamily="34" charset="0"/>
              </a:rPr>
              <a:t> </a:t>
            </a:r>
            <a:r>
              <a:rPr lang="fr-FR" i="1" dirty="0" err="1">
                <a:solidFill>
                  <a:srgbClr val="000000"/>
                </a:solidFill>
                <a:latin typeface="Arial" panose="020B0604020202020204" pitchFamily="34" charset="0"/>
                <a:cs typeface="Arial" panose="020B0604020202020204" pitchFamily="34" charset="0"/>
              </a:rPr>
              <a:t>nghịch</a:t>
            </a:r>
            <a:r>
              <a:rPr lang="fr-FR" i="1" dirty="0">
                <a:solidFill>
                  <a:srgbClr val="000000"/>
                </a:solidFill>
                <a:latin typeface="Arial" panose="020B0604020202020204" pitchFamily="34" charset="0"/>
                <a:cs typeface="Arial" panose="020B0604020202020204" pitchFamily="34" charset="0"/>
              </a:rPr>
              <a:t> là </a:t>
            </a:r>
            <a:r>
              <a:rPr lang="fr-FR" i="1" dirty="0" err="1">
                <a:solidFill>
                  <a:srgbClr val="000000"/>
                </a:solidFill>
                <a:latin typeface="Arial" panose="020B0604020202020204" pitchFamily="34" charset="0"/>
                <a:cs typeface="Arial" panose="020B0604020202020204" pitchFamily="34" charset="0"/>
              </a:rPr>
              <a:t>gì</a:t>
            </a:r>
            <a:r>
              <a:rPr lang="fr-FR" i="1" dirty="0">
                <a:solidFill>
                  <a:srgbClr val="000000"/>
                </a:solidFill>
                <a:latin typeface="Arial" panose="020B0604020202020204" pitchFamily="34" charset="0"/>
                <a:cs typeface="Arial" panose="020B0604020202020204" pitchFamily="34" charset="0"/>
              </a:rPr>
              <a:t>?</a:t>
            </a:r>
            <a:endParaRPr lang="en-US" i="1" dirty="0">
              <a:solidFill>
                <a:srgbClr val="000000"/>
              </a:solidFill>
              <a:latin typeface="Arial" panose="020B0604020202020204" pitchFamily="34" charset="0"/>
              <a:cs typeface="Arial" panose="020B0604020202020204" pitchFamily="34" charset="0"/>
            </a:endParaRPr>
          </a:p>
        </p:txBody>
      </p:sp>
      <p:pic>
        <p:nvPicPr>
          <p:cNvPr id="39" name="Picture 21"/>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6700971" y="3986312"/>
            <a:ext cx="622729" cy="409204"/>
          </a:xfrm>
          <a:prstGeom prst="rect">
            <a:avLst/>
          </a:prstGeom>
        </p:spPr>
      </p:pic>
    </p:spTree>
    <p:extLst>
      <p:ext uri="{BB962C8B-B14F-4D97-AF65-F5344CB8AC3E}">
        <p14:creationId xmlns:p14="http://schemas.microsoft.com/office/powerpoint/2010/main" val="10667944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heckerboard(across)">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arn(inVertical)">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500" fill="hold"/>
                                        <p:tgtEl>
                                          <p:spTgt spid="36"/>
                                        </p:tgtEl>
                                        <p:attrNameLst>
                                          <p:attrName>ppt_x</p:attrName>
                                        </p:attrNameLst>
                                      </p:cBhvr>
                                      <p:tavLst>
                                        <p:tav tm="0">
                                          <p:val>
                                            <p:strVal val="#ppt_x"/>
                                          </p:val>
                                        </p:tav>
                                        <p:tav tm="100000">
                                          <p:val>
                                            <p:strVal val="#ppt_x"/>
                                          </p:val>
                                        </p:tav>
                                      </p:tavLst>
                                    </p:anim>
                                    <p:anim calcmode="lin" valueType="num">
                                      <p:cBhvr additive="base">
                                        <p:cTn id="40" dur="500" fill="hold"/>
                                        <p:tgtEl>
                                          <p:spTgt spid="3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additive="base">
                                        <p:cTn id="43" dur="500" fill="hold"/>
                                        <p:tgtEl>
                                          <p:spTgt spid="37"/>
                                        </p:tgtEl>
                                        <p:attrNameLst>
                                          <p:attrName>ppt_x</p:attrName>
                                        </p:attrNameLst>
                                      </p:cBhvr>
                                      <p:tavLst>
                                        <p:tav tm="0">
                                          <p:val>
                                            <p:strVal val="#ppt_x"/>
                                          </p:val>
                                        </p:tav>
                                        <p:tav tm="100000">
                                          <p:val>
                                            <p:strVal val="#ppt_x"/>
                                          </p:val>
                                        </p:tav>
                                      </p:tavLst>
                                    </p:anim>
                                    <p:anim calcmode="lin" valueType="num">
                                      <p:cBhvr additive="base">
                                        <p:cTn id="4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down)">
                                      <p:cBhvr>
                                        <p:cTn id="49" dur="500"/>
                                        <p:tgtEl>
                                          <p:spTgt spid="39"/>
                                        </p:tgtEl>
                                      </p:cBhvr>
                                    </p:animEffect>
                                  </p:childTnLst>
                                </p:cTn>
                              </p:par>
                            </p:childTnLst>
                          </p:cTn>
                        </p:par>
                        <p:par>
                          <p:cTn id="50" fill="hold">
                            <p:stCondLst>
                              <p:cond delay="500"/>
                            </p:stCondLst>
                            <p:childTnLst>
                              <p:par>
                                <p:cTn id="51" presetID="14" presetClass="entr" presetSubtype="1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randombar(horizontal)">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p:bldP spid="6" grpId="0"/>
      <p:bldP spid="30" grpId="0" animBg="1"/>
      <p:bldP spid="31" grpId="0" animBg="1"/>
      <p:bldP spid="34" grpId="0" animBg="1"/>
      <p:bldP spid="35" grpId="0"/>
      <p:bldP spid="36" grpId="0" animBg="1"/>
      <p:bldP spid="3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Phản ứng thuận nghịch</a:t>
            </a:r>
            <a:endParaRPr lang="en-US" sz="2400" b="1" dirty="0">
              <a:solidFill>
                <a:schemeClr val="bg1"/>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p:pic>
        <p:nvPicPr>
          <p:cNvPr id="15"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a:xfrm>
            <a:off x="6317086" y="2092121"/>
            <a:ext cx="2315426" cy="2848959"/>
          </a:xfrm>
          <a:prstGeom prst="rect">
            <a:avLst/>
          </a:prstGeom>
        </p:spPr>
      </p:pic>
      <p:grpSp>
        <p:nvGrpSpPr>
          <p:cNvPr id="5" name="Group 4"/>
          <p:cNvGrpSpPr/>
          <p:nvPr/>
        </p:nvGrpSpPr>
        <p:grpSpPr>
          <a:xfrm>
            <a:off x="641688" y="1419646"/>
            <a:ext cx="5421086" cy="3132053"/>
            <a:chOff x="641688" y="1419646"/>
            <a:chExt cx="5421086" cy="3132053"/>
          </a:xfrm>
        </p:grpSpPr>
        <p:grpSp>
          <p:nvGrpSpPr>
            <p:cNvPr id="17" name="Group 5"/>
            <p:cNvGrpSpPr/>
            <p:nvPr/>
          </p:nvGrpSpPr>
          <p:grpSpPr>
            <a:xfrm>
              <a:off x="641688" y="1611170"/>
              <a:ext cx="5421086" cy="2940529"/>
              <a:chOff x="0" y="-1"/>
              <a:chExt cx="2781104" cy="2612960"/>
            </a:xfrm>
            <a:solidFill>
              <a:srgbClr val="FCF4E9"/>
            </a:solidFill>
          </p:grpSpPr>
          <p:sp>
            <p:nvSpPr>
              <p:cNvPr id="49" name="Freeform 6"/>
              <p:cNvSpPr/>
              <p:nvPr/>
            </p:nvSpPr>
            <p:spPr>
              <a:xfrm>
                <a:off x="0" y="-1"/>
                <a:ext cx="2781104" cy="2612960"/>
              </a:xfrm>
              <a:custGeom>
                <a:avLst/>
                <a:gdLst/>
                <a:ahLst/>
                <a:cxnLst/>
                <a:rect l="l" t="t" r="r" b="b"/>
                <a:pathLst>
                  <a:path w="2781104" h="2548711">
                    <a:moveTo>
                      <a:pt x="2656644" y="2548711"/>
                    </a:moveTo>
                    <a:lnTo>
                      <a:pt x="124460" y="2548711"/>
                    </a:lnTo>
                    <a:cubicBezTo>
                      <a:pt x="55880" y="2548711"/>
                      <a:pt x="0" y="2492831"/>
                      <a:pt x="0" y="2424251"/>
                    </a:cubicBezTo>
                    <a:lnTo>
                      <a:pt x="0" y="124460"/>
                    </a:lnTo>
                    <a:cubicBezTo>
                      <a:pt x="0" y="55880"/>
                      <a:pt x="55880" y="0"/>
                      <a:pt x="124460" y="0"/>
                    </a:cubicBezTo>
                    <a:lnTo>
                      <a:pt x="2656644" y="0"/>
                    </a:lnTo>
                    <a:cubicBezTo>
                      <a:pt x="2725224" y="0"/>
                      <a:pt x="2781104" y="55880"/>
                      <a:pt x="2781104" y="124460"/>
                    </a:cubicBezTo>
                    <a:lnTo>
                      <a:pt x="2781104" y="2424251"/>
                    </a:lnTo>
                    <a:cubicBezTo>
                      <a:pt x="2781104" y="2492831"/>
                      <a:pt x="2725224" y="2548711"/>
                      <a:pt x="2656644" y="2548711"/>
                    </a:cubicBezTo>
                    <a:close/>
                  </a:path>
                </a:pathLst>
              </a:custGeom>
              <a:solidFill>
                <a:schemeClr val="bg1"/>
              </a:solidFill>
              <a:effectLst>
                <a:outerShdw blurRad="50800" dist="38100" dir="2700000" algn="tl" rotWithShape="0">
                  <a:prstClr val="black">
                    <a:alpha val="40000"/>
                  </a:prstClr>
                </a:outerShdw>
              </a:effectLst>
            </p:spPr>
            <p:txBody>
              <a:bodyPr/>
              <a:lstStyle/>
              <a:p>
                <a:endParaRPr lang="en-US"/>
              </a:p>
            </p:txBody>
          </p:sp>
        </p:grpSp>
        <p:grpSp>
          <p:nvGrpSpPr>
            <p:cNvPr id="18" name="Google Shape;9378;p56"/>
            <p:cNvGrpSpPr/>
            <p:nvPr/>
          </p:nvGrpSpPr>
          <p:grpSpPr>
            <a:xfrm rot="15521149" flipH="1">
              <a:off x="1032494" y="1480149"/>
              <a:ext cx="615605" cy="494600"/>
              <a:chOff x="6795987" y="1681196"/>
              <a:chExt cx="545643" cy="633804"/>
            </a:xfrm>
          </p:grpSpPr>
          <p:sp>
            <p:nvSpPr>
              <p:cNvPr id="19" name="Google Shape;9379;p56"/>
              <p:cNvSpPr/>
              <p:nvPr/>
            </p:nvSpPr>
            <p:spPr>
              <a:xfrm rot="10228520" flipH="1">
                <a:off x="6809076" y="1739909"/>
                <a:ext cx="490307" cy="575091"/>
              </a:xfrm>
              <a:custGeom>
                <a:avLst/>
                <a:gdLst/>
                <a:ahLst/>
                <a:cxnLst/>
                <a:rect l="l" t="t" r="r" b="b"/>
                <a:pathLst>
                  <a:path w="28847" h="19580" extrusionOk="0">
                    <a:moveTo>
                      <a:pt x="517" y="0"/>
                    </a:moveTo>
                    <a:lnTo>
                      <a:pt x="0" y="18804"/>
                    </a:lnTo>
                    <a:lnTo>
                      <a:pt x="28330" y="19580"/>
                    </a:lnTo>
                    <a:lnTo>
                      <a:pt x="24117" y="10055"/>
                    </a:lnTo>
                    <a:lnTo>
                      <a:pt x="28847" y="763"/>
                    </a:lnTo>
                    <a:lnTo>
                      <a:pt x="517" y="0"/>
                    </a:lnTo>
                    <a:close/>
                  </a:path>
                </a:pathLst>
              </a:custGeom>
              <a:solidFill>
                <a:schemeClr val="dk1">
                  <a:alpha val="23660"/>
                </a:schemeClr>
              </a:solidFill>
              <a:ln>
                <a:noFill/>
              </a:ln>
            </p:spPr>
            <p:txBody>
              <a:bodyPr spcFirstLastPara="1" wrap="square" lIns="45713" tIns="45713" rIns="45713" bIns="45713" anchor="ctr" anchorCtr="0">
                <a:noAutofit/>
              </a:bodyPr>
              <a:lstStyle/>
              <a:p>
                <a:endParaRPr sz="900"/>
              </a:p>
            </p:txBody>
          </p:sp>
          <p:grpSp>
            <p:nvGrpSpPr>
              <p:cNvPr id="20" name="Google Shape;9380;p56"/>
              <p:cNvGrpSpPr/>
              <p:nvPr/>
            </p:nvGrpSpPr>
            <p:grpSpPr>
              <a:xfrm rot="10164887" flipH="1">
                <a:off x="6795987" y="1681196"/>
                <a:ext cx="545643" cy="575122"/>
                <a:chOff x="6735392" y="2834318"/>
                <a:chExt cx="464258" cy="489340"/>
              </a:xfrm>
            </p:grpSpPr>
            <p:sp>
              <p:nvSpPr>
                <p:cNvPr id="21" name="Google Shape;9381;p56"/>
                <p:cNvSpPr/>
                <p:nvPr/>
              </p:nvSpPr>
              <p:spPr>
                <a:xfrm rot="-64006">
                  <a:off x="6735392" y="2834318"/>
                  <a:ext cx="457088" cy="489340"/>
                </a:xfrm>
                <a:custGeom>
                  <a:avLst/>
                  <a:gdLst/>
                  <a:ahLst/>
                  <a:cxnLst/>
                  <a:rect l="l" t="t" r="r" b="b"/>
                  <a:pathLst>
                    <a:path w="28847" h="19580" extrusionOk="0">
                      <a:moveTo>
                        <a:pt x="517" y="0"/>
                      </a:moveTo>
                      <a:lnTo>
                        <a:pt x="0" y="18804"/>
                      </a:lnTo>
                      <a:lnTo>
                        <a:pt x="28330" y="19580"/>
                      </a:lnTo>
                      <a:lnTo>
                        <a:pt x="24117" y="10055"/>
                      </a:lnTo>
                      <a:lnTo>
                        <a:pt x="28847" y="763"/>
                      </a:lnTo>
                      <a:lnTo>
                        <a:pt x="517" y="0"/>
                      </a:ln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23" name="Google Shape;9382;p56"/>
                <p:cNvSpPr/>
                <p:nvPr/>
              </p:nvSpPr>
              <p:spPr>
                <a:xfrm>
                  <a:off x="6851325" y="2839375"/>
                  <a:ext cx="64650" cy="23625"/>
                </a:xfrm>
                <a:custGeom>
                  <a:avLst/>
                  <a:gdLst/>
                  <a:ahLst/>
                  <a:cxnLst/>
                  <a:rect l="l" t="t" r="r" b="b"/>
                  <a:pathLst>
                    <a:path w="2586" h="945" extrusionOk="0">
                      <a:moveTo>
                        <a:pt x="1" y="1"/>
                      </a:moveTo>
                      <a:lnTo>
                        <a:pt x="1" y="1"/>
                      </a:lnTo>
                      <a:cubicBezTo>
                        <a:pt x="182" y="544"/>
                        <a:pt x="686" y="918"/>
                        <a:pt x="1267" y="944"/>
                      </a:cubicBezTo>
                      <a:cubicBezTo>
                        <a:pt x="1278" y="944"/>
                        <a:pt x="1288" y="945"/>
                        <a:pt x="1299" y="945"/>
                      </a:cubicBezTo>
                      <a:cubicBezTo>
                        <a:pt x="1867" y="945"/>
                        <a:pt x="2370" y="599"/>
                        <a:pt x="2586" y="78"/>
                      </a:cubicBezTo>
                      <a:lnTo>
                        <a:pt x="1" y="1"/>
                      </a:ln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24" name="Google Shape;9383;p56"/>
                <p:cNvSpPr/>
                <p:nvPr/>
              </p:nvSpPr>
              <p:spPr>
                <a:xfrm>
                  <a:off x="7005450" y="2843575"/>
                  <a:ext cx="64650" cy="23300"/>
                </a:xfrm>
                <a:custGeom>
                  <a:avLst/>
                  <a:gdLst/>
                  <a:ahLst/>
                  <a:cxnLst/>
                  <a:rect l="l" t="t" r="r" b="b"/>
                  <a:pathLst>
                    <a:path w="2586" h="932" extrusionOk="0">
                      <a:moveTo>
                        <a:pt x="1" y="1"/>
                      </a:moveTo>
                      <a:lnTo>
                        <a:pt x="1" y="1"/>
                      </a:lnTo>
                      <a:cubicBezTo>
                        <a:pt x="181" y="544"/>
                        <a:pt x="686" y="905"/>
                        <a:pt x="1267" y="931"/>
                      </a:cubicBezTo>
                      <a:cubicBezTo>
                        <a:pt x="1278" y="932"/>
                        <a:pt x="1288" y="932"/>
                        <a:pt x="1299" y="932"/>
                      </a:cubicBezTo>
                      <a:cubicBezTo>
                        <a:pt x="1855" y="932"/>
                        <a:pt x="2370" y="598"/>
                        <a:pt x="2585" y="65"/>
                      </a:cubicBezTo>
                      <a:lnTo>
                        <a:pt x="1" y="1"/>
                      </a:ln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25" name="Google Shape;9384;p56"/>
                <p:cNvSpPr/>
                <p:nvPr/>
              </p:nvSpPr>
              <p:spPr>
                <a:xfrm>
                  <a:off x="7159250" y="2847775"/>
                  <a:ext cx="40400" cy="23300"/>
                </a:xfrm>
                <a:custGeom>
                  <a:avLst/>
                  <a:gdLst/>
                  <a:ahLst/>
                  <a:cxnLst/>
                  <a:rect l="l" t="t" r="r" b="b"/>
                  <a:pathLst>
                    <a:path w="1616" h="932" extrusionOk="0">
                      <a:moveTo>
                        <a:pt x="0" y="1"/>
                      </a:moveTo>
                      <a:lnTo>
                        <a:pt x="0" y="1"/>
                      </a:lnTo>
                      <a:cubicBezTo>
                        <a:pt x="168" y="505"/>
                        <a:pt x="621" y="867"/>
                        <a:pt x="1164" y="931"/>
                      </a:cubicBezTo>
                      <a:lnTo>
                        <a:pt x="1616" y="40"/>
                      </a:lnTo>
                      <a:lnTo>
                        <a:pt x="0" y="1"/>
                      </a:ln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26" name="Google Shape;9385;p56"/>
                <p:cNvSpPr/>
                <p:nvPr/>
              </p:nvSpPr>
              <p:spPr>
                <a:xfrm>
                  <a:off x="6758150" y="2883650"/>
                  <a:ext cx="81575" cy="69500"/>
                </a:xfrm>
                <a:custGeom>
                  <a:avLst/>
                  <a:gdLst/>
                  <a:ahLst/>
                  <a:cxnLst/>
                  <a:rect l="l" t="t" r="r" b="b"/>
                  <a:pathLst>
                    <a:path w="3263" h="2780" extrusionOk="0">
                      <a:moveTo>
                        <a:pt x="1860" y="0"/>
                      </a:moveTo>
                      <a:cubicBezTo>
                        <a:pt x="641" y="0"/>
                        <a:pt x="0" y="1456"/>
                        <a:pt x="846" y="2340"/>
                      </a:cubicBezTo>
                      <a:cubicBezTo>
                        <a:pt x="1133" y="2644"/>
                        <a:pt x="1494" y="2780"/>
                        <a:pt x="1848" y="2780"/>
                      </a:cubicBezTo>
                      <a:cubicBezTo>
                        <a:pt x="2548" y="2780"/>
                        <a:pt x="3220" y="2250"/>
                        <a:pt x="3237" y="1435"/>
                      </a:cubicBezTo>
                      <a:cubicBezTo>
                        <a:pt x="3263" y="659"/>
                        <a:pt x="2655" y="26"/>
                        <a:pt x="1893" y="0"/>
                      </a:cubicBezTo>
                      <a:cubicBezTo>
                        <a:pt x="1882" y="0"/>
                        <a:pt x="1871" y="0"/>
                        <a:pt x="1860"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28" name="Google Shape;9386;p56"/>
                <p:cNvSpPr/>
                <p:nvPr/>
              </p:nvSpPr>
              <p:spPr>
                <a:xfrm>
                  <a:off x="6912250" y="2887850"/>
                  <a:ext cx="81275" cy="69525"/>
                </a:xfrm>
                <a:custGeom>
                  <a:avLst/>
                  <a:gdLst/>
                  <a:ahLst/>
                  <a:cxnLst/>
                  <a:rect l="l" t="t" r="r" b="b"/>
                  <a:pathLst>
                    <a:path w="3251" h="2781" extrusionOk="0">
                      <a:moveTo>
                        <a:pt x="1849" y="0"/>
                      </a:moveTo>
                      <a:cubicBezTo>
                        <a:pt x="641" y="0"/>
                        <a:pt x="1" y="1456"/>
                        <a:pt x="834" y="2340"/>
                      </a:cubicBezTo>
                      <a:cubicBezTo>
                        <a:pt x="1120" y="2644"/>
                        <a:pt x="1482" y="2780"/>
                        <a:pt x="1837" y="2780"/>
                      </a:cubicBezTo>
                      <a:cubicBezTo>
                        <a:pt x="2537" y="2780"/>
                        <a:pt x="3212" y="2250"/>
                        <a:pt x="3237" y="1435"/>
                      </a:cubicBezTo>
                      <a:cubicBezTo>
                        <a:pt x="3250" y="659"/>
                        <a:pt x="2643" y="26"/>
                        <a:pt x="1880" y="0"/>
                      </a:cubicBezTo>
                      <a:cubicBezTo>
                        <a:pt x="1870" y="0"/>
                        <a:pt x="1859" y="0"/>
                        <a:pt x="1849"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32" name="Google Shape;9387;p56"/>
                <p:cNvSpPr/>
                <p:nvPr/>
              </p:nvSpPr>
              <p:spPr>
                <a:xfrm>
                  <a:off x="7077175" y="2892175"/>
                  <a:ext cx="81175" cy="69375"/>
                </a:xfrm>
                <a:custGeom>
                  <a:avLst/>
                  <a:gdLst/>
                  <a:ahLst/>
                  <a:cxnLst/>
                  <a:rect l="l" t="t" r="r" b="b"/>
                  <a:pathLst>
                    <a:path w="3247" h="2775" extrusionOk="0">
                      <a:moveTo>
                        <a:pt x="1417" y="1"/>
                      </a:moveTo>
                      <a:cubicBezTo>
                        <a:pt x="717" y="1"/>
                        <a:pt x="44" y="528"/>
                        <a:pt x="27" y="1352"/>
                      </a:cubicBezTo>
                      <a:cubicBezTo>
                        <a:pt x="1" y="2115"/>
                        <a:pt x="608" y="2748"/>
                        <a:pt x="1371" y="2774"/>
                      </a:cubicBezTo>
                      <a:cubicBezTo>
                        <a:pt x="1386" y="2775"/>
                        <a:pt x="1402" y="2775"/>
                        <a:pt x="1418" y="2775"/>
                      </a:cubicBezTo>
                      <a:cubicBezTo>
                        <a:pt x="2615" y="2775"/>
                        <a:pt x="3247" y="1315"/>
                        <a:pt x="2417" y="435"/>
                      </a:cubicBezTo>
                      <a:cubicBezTo>
                        <a:pt x="2131" y="135"/>
                        <a:pt x="1770" y="1"/>
                        <a:pt x="1417" y="1"/>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38" name="Google Shape;9388;p56"/>
                <p:cNvSpPr/>
                <p:nvPr/>
              </p:nvSpPr>
              <p:spPr>
                <a:xfrm>
                  <a:off x="6832875" y="2978300"/>
                  <a:ext cx="81175" cy="69200"/>
                </a:xfrm>
                <a:custGeom>
                  <a:avLst/>
                  <a:gdLst/>
                  <a:ahLst/>
                  <a:cxnLst/>
                  <a:rect l="l" t="t" r="r" b="b"/>
                  <a:pathLst>
                    <a:path w="3247" h="2768" extrusionOk="0">
                      <a:moveTo>
                        <a:pt x="1829" y="0"/>
                      </a:moveTo>
                      <a:cubicBezTo>
                        <a:pt x="632" y="0"/>
                        <a:pt x="0" y="1447"/>
                        <a:pt x="842" y="2327"/>
                      </a:cubicBezTo>
                      <a:cubicBezTo>
                        <a:pt x="1125" y="2632"/>
                        <a:pt x="1483" y="2768"/>
                        <a:pt x="1836" y="2768"/>
                      </a:cubicBezTo>
                      <a:cubicBezTo>
                        <a:pt x="2533" y="2768"/>
                        <a:pt x="3207" y="2238"/>
                        <a:pt x="3233" y="1423"/>
                      </a:cubicBezTo>
                      <a:cubicBezTo>
                        <a:pt x="3246" y="660"/>
                        <a:pt x="2652" y="14"/>
                        <a:pt x="1876" y="1"/>
                      </a:cubicBezTo>
                      <a:cubicBezTo>
                        <a:pt x="1860" y="1"/>
                        <a:pt x="1844" y="0"/>
                        <a:pt x="1829"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0" name="Google Shape;9389;p56"/>
                <p:cNvSpPr/>
                <p:nvPr/>
              </p:nvSpPr>
              <p:spPr>
                <a:xfrm>
                  <a:off x="6986675" y="2982500"/>
                  <a:ext cx="81475" cy="69375"/>
                </a:xfrm>
                <a:custGeom>
                  <a:avLst/>
                  <a:gdLst/>
                  <a:ahLst/>
                  <a:cxnLst/>
                  <a:rect l="l" t="t" r="r" b="b"/>
                  <a:pathLst>
                    <a:path w="3259" h="2775" extrusionOk="0">
                      <a:moveTo>
                        <a:pt x="1841" y="0"/>
                      </a:moveTo>
                      <a:cubicBezTo>
                        <a:pt x="631" y="0"/>
                        <a:pt x="0" y="1447"/>
                        <a:pt x="842" y="2340"/>
                      </a:cubicBezTo>
                      <a:cubicBezTo>
                        <a:pt x="1124" y="2640"/>
                        <a:pt x="1482" y="2775"/>
                        <a:pt x="1834" y="2775"/>
                      </a:cubicBezTo>
                      <a:cubicBezTo>
                        <a:pt x="2531" y="2775"/>
                        <a:pt x="3207" y="2247"/>
                        <a:pt x="3233" y="1423"/>
                      </a:cubicBezTo>
                      <a:cubicBezTo>
                        <a:pt x="3259" y="660"/>
                        <a:pt x="2651" y="14"/>
                        <a:pt x="1889" y="1"/>
                      </a:cubicBezTo>
                      <a:cubicBezTo>
                        <a:pt x="1873" y="1"/>
                        <a:pt x="1857" y="0"/>
                        <a:pt x="1841"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1" name="Google Shape;9390;p56"/>
                <p:cNvSpPr/>
                <p:nvPr/>
              </p:nvSpPr>
              <p:spPr>
                <a:xfrm>
                  <a:off x="6753375" y="3068450"/>
                  <a:ext cx="81175" cy="69375"/>
                </a:xfrm>
                <a:custGeom>
                  <a:avLst/>
                  <a:gdLst/>
                  <a:ahLst/>
                  <a:cxnLst/>
                  <a:rect l="l" t="t" r="r" b="b"/>
                  <a:pathLst>
                    <a:path w="3247" h="2775" extrusionOk="0">
                      <a:moveTo>
                        <a:pt x="1829" y="0"/>
                      </a:moveTo>
                      <a:cubicBezTo>
                        <a:pt x="632" y="0"/>
                        <a:pt x="1" y="1447"/>
                        <a:pt x="830" y="2340"/>
                      </a:cubicBezTo>
                      <a:cubicBezTo>
                        <a:pt x="1116" y="2640"/>
                        <a:pt x="1477" y="2774"/>
                        <a:pt x="1831" y="2774"/>
                      </a:cubicBezTo>
                      <a:cubicBezTo>
                        <a:pt x="2531" y="2774"/>
                        <a:pt x="3204" y="2247"/>
                        <a:pt x="3221" y="1423"/>
                      </a:cubicBezTo>
                      <a:cubicBezTo>
                        <a:pt x="3247" y="660"/>
                        <a:pt x="2639" y="27"/>
                        <a:pt x="1877" y="1"/>
                      </a:cubicBezTo>
                      <a:cubicBezTo>
                        <a:pt x="1861" y="0"/>
                        <a:pt x="1845" y="0"/>
                        <a:pt x="1829"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2" name="Google Shape;9391;p56"/>
                <p:cNvSpPr/>
                <p:nvPr/>
              </p:nvSpPr>
              <p:spPr>
                <a:xfrm>
                  <a:off x="6907154" y="3073107"/>
                  <a:ext cx="81175" cy="69200"/>
                </a:xfrm>
                <a:custGeom>
                  <a:avLst/>
                  <a:gdLst/>
                  <a:ahLst/>
                  <a:cxnLst/>
                  <a:rect l="l" t="t" r="r" b="b"/>
                  <a:pathLst>
                    <a:path w="3247" h="2768" extrusionOk="0">
                      <a:moveTo>
                        <a:pt x="1842" y="0"/>
                      </a:moveTo>
                      <a:cubicBezTo>
                        <a:pt x="632" y="0"/>
                        <a:pt x="1" y="1447"/>
                        <a:pt x="843" y="2327"/>
                      </a:cubicBezTo>
                      <a:cubicBezTo>
                        <a:pt x="1125" y="2631"/>
                        <a:pt x="1484" y="2768"/>
                        <a:pt x="1837" y="2768"/>
                      </a:cubicBezTo>
                      <a:cubicBezTo>
                        <a:pt x="2533" y="2768"/>
                        <a:pt x="3208" y="2237"/>
                        <a:pt x="3234" y="1422"/>
                      </a:cubicBezTo>
                      <a:cubicBezTo>
                        <a:pt x="3247" y="647"/>
                        <a:pt x="2652" y="14"/>
                        <a:pt x="1890" y="1"/>
                      </a:cubicBezTo>
                      <a:cubicBezTo>
                        <a:pt x="1873" y="0"/>
                        <a:pt x="1858" y="0"/>
                        <a:pt x="1842"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3" name="Google Shape;9392;p56"/>
                <p:cNvSpPr/>
                <p:nvPr/>
              </p:nvSpPr>
              <p:spPr>
                <a:xfrm rot="518288">
                  <a:off x="7101683" y="3086752"/>
                  <a:ext cx="38477" cy="60128"/>
                </a:xfrm>
                <a:custGeom>
                  <a:avLst/>
                  <a:gdLst/>
                  <a:ahLst/>
                  <a:cxnLst/>
                  <a:rect l="l" t="t" r="r" b="b"/>
                  <a:pathLst>
                    <a:path w="1539" h="2405" extrusionOk="0">
                      <a:moveTo>
                        <a:pt x="479" y="1"/>
                      </a:moveTo>
                      <a:cubicBezTo>
                        <a:pt x="195" y="246"/>
                        <a:pt x="40" y="595"/>
                        <a:pt x="27" y="970"/>
                      </a:cubicBezTo>
                      <a:cubicBezTo>
                        <a:pt x="1" y="1745"/>
                        <a:pt x="608" y="2379"/>
                        <a:pt x="1371" y="2405"/>
                      </a:cubicBezTo>
                      <a:lnTo>
                        <a:pt x="1539" y="2405"/>
                      </a:lnTo>
                      <a:lnTo>
                        <a:pt x="479" y="1"/>
                      </a:ln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4" name="Google Shape;9393;p56"/>
                <p:cNvSpPr/>
                <p:nvPr/>
              </p:nvSpPr>
              <p:spPr>
                <a:xfrm>
                  <a:off x="6827600" y="3162800"/>
                  <a:ext cx="81275" cy="69525"/>
                </a:xfrm>
                <a:custGeom>
                  <a:avLst/>
                  <a:gdLst/>
                  <a:ahLst/>
                  <a:cxnLst/>
                  <a:rect l="l" t="t" r="r" b="b"/>
                  <a:pathLst>
                    <a:path w="3251" h="2781" extrusionOk="0">
                      <a:moveTo>
                        <a:pt x="1861" y="0"/>
                      </a:moveTo>
                      <a:cubicBezTo>
                        <a:pt x="641" y="0"/>
                        <a:pt x="1" y="1456"/>
                        <a:pt x="846" y="2340"/>
                      </a:cubicBezTo>
                      <a:cubicBezTo>
                        <a:pt x="1129" y="2644"/>
                        <a:pt x="1487" y="2780"/>
                        <a:pt x="1840" y="2780"/>
                      </a:cubicBezTo>
                      <a:cubicBezTo>
                        <a:pt x="2537" y="2780"/>
                        <a:pt x="3212" y="2250"/>
                        <a:pt x="3237" y="1435"/>
                      </a:cubicBezTo>
                      <a:cubicBezTo>
                        <a:pt x="3250" y="660"/>
                        <a:pt x="2656" y="27"/>
                        <a:pt x="1893" y="1"/>
                      </a:cubicBezTo>
                      <a:cubicBezTo>
                        <a:pt x="1882" y="0"/>
                        <a:pt x="1872" y="0"/>
                        <a:pt x="1861"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5" name="Google Shape;9394;p56"/>
                <p:cNvSpPr/>
                <p:nvPr/>
              </p:nvSpPr>
              <p:spPr>
                <a:xfrm>
                  <a:off x="6981400" y="3167000"/>
                  <a:ext cx="81575" cy="69525"/>
                </a:xfrm>
                <a:custGeom>
                  <a:avLst/>
                  <a:gdLst/>
                  <a:ahLst/>
                  <a:cxnLst/>
                  <a:rect l="l" t="t" r="r" b="b"/>
                  <a:pathLst>
                    <a:path w="3263" h="2781" extrusionOk="0">
                      <a:moveTo>
                        <a:pt x="1861" y="0"/>
                      </a:moveTo>
                      <a:cubicBezTo>
                        <a:pt x="654" y="0"/>
                        <a:pt x="1" y="1456"/>
                        <a:pt x="846" y="2340"/>
                      </a:cubicBezTo>
                      <a:cubicBezTo>
                        <a:pt x="1133" y="2644"/>
                        <a:pt x="1495" y="2780"/>
                        <a:pt x="1849" y="2780"/>
                      </a:cubicBezTo>
                      <a:cubicBezTo>
                        <a:pt x="2548" y="2780"/>
                        <a:pt x="3220" y="2250"/>
                        <a:pt x="3237" y="1435"/>
                      </a:cubicBezTo>
                      <a:cubicBezTo>
                        <a:pt x="3263" y="660"/>
                        <a:pt x="2656" y="27"/>
                        <a:pt x="1893" y="1"/>
                      </a:cubicBezTo>
                      <a:cubicBezTo>
                        <a:pt x="1882" y="0"/>
                        <a:pt x="1872" y="0"/>
                        <a:pt x="1861" y="0"/>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6" name="Google Shape;9395;p56"/>
                <p:cNvSpPr/>
                <p:nvPr/>
              </p:nvSpPr>
              <p:spPr>
                <a:xfrm>
                  <a:off x="6759575" y="3253250"/>
                  <a:ext cx="79500" cy="55950"/>
                </a:xfrm>
                <a:custGeom>
                  <a:avLst/>
                  <a:gdLst/>
                  <a:ahLst/>
                  <a:cxnLst/>
                  <a:rect l="l" t="t" r="r" b="b"/>
                  <a:pathLst>
                    <a:path w="3180" h="2238" extrusionOk="0">
                      <a:moveTo>
                        <a:pt x="1387" y="1"/>
                      </a:moveTo>
                      <a:cubicBezTo>
                        <a:pt x="634" y="1"/>
                        <a:pt x="26" y="599"/>
                        <a:pt x="0" y="1346"/>
                      </a:cubicBezTo>
                      <a:cubicBezTo>
                        <a:pt x="0" y="1643"/>
                        <a:pt x="78" y="1927"/>
                        <a:pt x="259" y="2173"/>
                      </a:cubicBezTo>
                      <a:lnTo>
                        <a:pt x="2482" y="2237"/>
                      </a:lnTo>
                      <a:cubicBezTo>
                        <a:pt x="3180" y="1333"/>
                        <a:pt x="2572" y="27"/>
                        <a:pt x="1435" y="1"/>
                      </a:cubicBezTo>
                      <a:cubicBezTo>
                        <a:pt x="1419" y="1"/>
                        <a:pt x="1403" y="1"/>
                        <a:pt x="1387" y="1"/>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7" name="Google Shape;9396;p56"/>
                <p:cNvSpPr/>
                <p:nvPr/>
              </p:nvSpPr>
              <p:spPr>
                <a:xfrm>
                  <a:off x="6903925" y="3257450"/>
                  <a:ext cx="89275" cy="55950"/>
                </a:xfrm>
                <a:custGeom>
                  <a:avLst/>
                  <a:gdLst/>
                  <a:ahLst/>
                  <a:cxnLst/>
                  <a:rect l="l" t="t" r="r" b="b"/>
                  <a:pathLst>
                    <a:path w="3571" h="2238" extrusionOk="0">
                      <a:moveTo>
                        <a:pt x="1762" y="1"/>
                      </a:moveTo>
                      <a:cubicBezTo>
                        <a:pt x="655" y="1"/>
                        <a:pt x="0" y="1256"/>
                        <a:pt x="637" y="2173"/>
                      </a:cubicBezTo>
                      <a:lnTo>
                        <a:pt x="2873" y="2237"/>
                      </a:lnTo>
                      <a:cubicBezTo>
                        <a:pt x="3570" y="1333"/>
                        <a:pt x="2950" y="27"/>
                        <a:pt x="1813" y="1"/>
                      </a:cubicBezTo>
                      <a:cubicBezTo>
                        <a:pt x="1796" y="1"/>
                        <a:pt x="1779" y="1"/>
                        <a:pt x="1762" y="1"/>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sp>
              <p:nvSpPr>
                <p:cNvPr id="48" name="Google Shape;9397;p56"/>
                <p:cNvSpPr/>
                <p:nvPr/>
              </p:nvSpPr>
              <p:spPr>
                <a:xfrm>
                  <a:off x="7057700" y="3261650"/>
                  <a:ext cx="89300" cy="55950"/>
                </a:xfrm>
                <a:custGeom>
                  <a:avLst/>
                  <a:gdLst/>
                  <a:ahLst/>
                  <a:cxnLst/>
                  <a:rect l="l" t="t" r="r" b="b"/>
                  <a:pathLst>
                    <a:path w="3572" h="2238" extrusionOk="0">
                      <a:moveTo>
                        <a:pt x="1763" y="1"/>
                      </a:moveTo>
                      <a:cubicBezTo>
                        <a:pt x="656" y="1"/>
                        <a:pt x="1" y="1256"/>
                        <a:pt x="638" y="2173"/>
                      </a:cubicBezTo>
                      <a:lnTo>
                        <a:pt x="2873" y="2237"/>
                      </a:lnTo>
                      <a:cubicBezTo>
                        <a:pt x="3571" y="1333"/>
                        <a:pt x="2951" y="27"/>
                        <a:pt x="1814" y="1"/>
                      </a:cubicBezTo>
                      <a:cubicBezTo>
                        <a:pt x="1797" y="1"/>
                        <a:pt x="1780" y="1"/>
                        <a:pt x="1763" y="1"/>
                      </a:cubicBezTo>
                      <a:close/>
                    </a:path>
                  </a:pathLst>
                </a:custGeom>
                <a:solidFill>
                  <a:schemeClr val="accent5">
                    <a:lumMod val="75000"/>
                  </a:schemeClr>
                </a:solidFill>
                <a:ln>
                  <a:noFill/>
                </a:ln>
              </p:spPr>
              <p:txBody>
                <a:bodyPr spcFirstLastPara="1" wrap="square" lIns="45713" tIns="45713" rIns="45713" bIns="45713" anchor="ctr" anchorCtr="0">
                  <a:noAutofit/>
                </a:bodyPr>
                <a:lstStyle/>
                <a:p>
                  <a:endParaRPr sz="900"/>
                </a:p>
              </p:txBody>
            </p:sp>
          </p:grpSp>
        </p:grpSp>
      </p:grpSp>
      <p:sp>
        <p:nvSpPr>
          <p:cNvPr id="2" name="Rectangle 1"/>
          <p:cNvSpPr/>
          <p:nvPr/>
        </p:nvSpPr>
        <p:spPr>
          <a:xfrm>
            <a:off x="810460" y="2254131"/>
            <a:ext cx="5083542" cy="1754326"/>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ea typeface="Times New Roman" panose="02020603050405020304" pitchFamily="18" charset="0"/>
                <a:cs typeface="Arial" panose="020B0604020202020204" pitchFamily="34" charset="0"/>
              </a:rPr>
              <a:t>Khái niệm: </a:t>
            </a:r>
            <a:r>
              <a:rPr lang="fr-FR" i="1">
                <a:solidFill>
                  <a:srgbClr val="000000"/>
                </a:solidFill>
                <a:latin typeface="Arial" panose="020B0604020202020204" pitchFamily="34" charset="0"/>
                <a:ea typeface="Times New Roman" panose="02020603050405020304" pitchFamily="18" charset="0"/>
                <a:cs typeface="Arial" panose="020B0604020202020204" pitchFamily="34" charset="0"/>
              </a:rPr>
              <a:t>Phản ứng thuận nghịch là phản ứng trong đó ở cùng điều kiện, xảy ra đồng thời sự chuyển chất phản ứng thành chất sản phẩm và sự chuyển chất sản phẩm thành chất phản ứng. </a:t>
            </a:r>
            <a:endParaRPr lang="en-US"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0178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Bài tập</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grpSp>
        <p:nvGrpSpPr>
          <p:cNvPr id="36" name="Group 35"/>
          <p:cNvGrpSpPr/>
          <p:nvPr/>
        </p:nvGrpSpPr>
        <p:grpSpPr>
          <a:xfrm>
            <a:off x="595330" y="1533389"/>
            <a:ext cx="4453947" cy="1874682"/>
            <a:chOff x="685800" y="2881720"/>
            <a:chExt cx="8907893" cy="3749364"/>
          </a:xfrm>
        </p:grpSpPr>
        <p:sp>
          <p:nvSpPr>
            <p:cNvPr id="37" name="Rectangle 36"/>
            <p:cNvSpPr/>
            <p:nvPr/>
          </p:nvSpPr>
          <p:spPr>
            <a:xfrm>
              <a:off x="685800" y="3317934"/>
              <a:ext cx="8907893" cy="3313150"/>
            </a:xfrm>
            <a:prstGeom prst="rect">
              <a:avLst/>
            </a:prstGeom>
            <a:solidFill>
              <a:schemeClr val="bg1"/>
            </a:solidFill>
            <a:ln w="28575">
              <a:no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0"/>
                </a:spcAft>
              </a:pPr>
              <a:r>
                <a:rPr lang="fr-FR" b="1">
                  <a:solidFill>
                    <a:srgbClr val="FF0000"/>
                  </a:solidFill>
                  <a:latin typeface="Arial" panose="020B0604020202020204" pitchFamily="34" charset="0"/>
                  <a:ea typeface="Times New Roman" panose="02020603050405020304" pitchFamily="18" charset="0"/>
                  <a:cs typeface="Arial" panose="020B0604020202020204" pitchFamily="34" charset="0"/>
                </a:rPr>
                <a:t>Câu hỏi 1 (SGK tr.7):</a:t>
              </a:r>
              <a:r>
                <a:rPr lang="en-US" b="1">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Hãy nêu một số ví dụ về phản ứng thuận nghịch mà em biết </a:t>
              </a:r>
              <a:endParaRPr lang="en-US">
                <a:latin typeface="Arial" panose="020B0604020202020204" pitchFamily="34" charset="0"/>
                <a:ea typeface="Calibri" panose="020F0502020204030204" pitchFamily="34" charset="0"/>
                <a:cs typeface="Arial" panose="020B0604020202020204" pitchFamily="34" charset="0"/>
              </a:endParaRPr>
            </a:p>
          </p:txBody>
        </p:sp>
        <p:pic>
          <p:nvPicPr>
            <p:cNvPr id="39" name="Picture 38"/>
            <p:cNvPicPr>
              <a:picLocks noChangeAspect="1"/>
            </p:cNvPicPr>
            <p:nvPr/>
          </p:nvPicPr>
          <p:blipFill>
            <a:blip r:embed="rId2"/>
            <a:stretch>
              <a:fillRect/>
            </a:stretch>
          </p:blipFill>
          <p:spPr>
            <a:xfrm>
              <a:off x="4667282" y="2881720"/>
              <a:ext cx="944928" cy="908584"/>
            </a:xfrm>
            <a:prstGeom prst="rect">
              <a:avLst/>
            </a:prstGeom>
          </p:spPr>
        </p:pic>
      </p:grpSp>
      <p:pic>
        <p:nvPicPr>
          <p:cNvPr id="50" name="Picture 10"/>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748320">
            <a:off x="5181915" y="2794470"/>
            <a:ext cx="1012271" cy="29546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324152" y="3681014"/>
                <a:ext cx="5187329" cy="961802"/>
              </a:xfrm>
              <a:prstGeom prst="rect">
                <a:avLst/>
              </a:prstGeom>
            </p:spPr>
            <p:txBody>
              <a:bodyPr wrap="square">
                <a:spAutoFit/>
              </a:bodyPr>
              <a:lstStyle/>
              <a:p>
                <a:pPr marL="285750" indent="-285750" algn="just">
                  <a:lnSpc>
                    <a:spcPct val="150000"/>
                  </a:lnSpc>
                  <a:spcBef>
                    <a:spcPts val="300"/>
                  </a:spcBef>
                  <a:spcAft>
                    <a:spcPts val="0"/>
                  </a:spcAft>
                  <a:buFont typeface="Wingdings" panose="05000000000000000000" pitchFamily="2" charset="2"/>
                  <a:buChar char="§"/>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2SO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 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2SO</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3</a:t>
                </a:r>
                <a:endParaRPr lang="en-US">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Bef>
                    <a:spcPts val="300"/>
                  </a:spcBef>
                  <a:spcAft>
                    <a:spcPts val="0"/>
                  </a:spcAft>
                  <a:buFont typeface="Wingdings" panose="05000000000000000000" pitchFamily="2" charset="2"/>
                  <a:buChar char="§"/>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CH</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3</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COOH + C</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5</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OH </a:t>
                </a:r>
                <a14:m>
                  <m:oMath xmlns:m="http://schemas.openxmlformats.org/officeDocument/2006/math">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CH</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3</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COOC</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5</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 H</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O</a:t>
                </a:r>
                <a:endParaRPr lang="en-US">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324152" y="3681014"/>
                <a:ext cx="5187329" cy="961802"/>
              </a:xfrm>
              <a:prstGeom prst="rect">
                <a:avLst/>
              </a:prstGeom>
              <a:blipFill>
                <a:blip r:embed="rId20"/>
                <a:stretch>
                  <a:fillRect l="-705" b="-3797"/>
                </a:stretch>
              </a:blipFill>
            </p:spPr>
            <p:txBody>
              <a:bodyPr/>
              <a:lstStyle/>
              <a:p>
                <a:r>
                  <a:rPr lang="en-US">
                    <a:noFill/>
                  </a:rPr>
                  <a:t> </a:t>
                </a:r>
              </a:p>
            </p:txBody>
          </p:sp>
        </mc:Fallback>
      </mc:AlternateContent>
      <p:pic>
        <p:nvPicPr>
          <p:cNvPr id="51" name="Imagen 20" descr="Imagen que contiene competencia de atletismo, tabla, luz&#10;&#10;Descripción generada automáticamente">
            <a:extLst>
              <a:ext uri="{FF2B5EF4-FFF2-40B4-BE49-F238E27FC236}">
                <a16:creationId xmlns:a16="http://schemas.microsoft.com/office/drawing/2014/main" id="{0532044E-DAAA-405C-B86C-3B2844AADACA}"/>
              </a:ext>
            </a:extLst>
          </p:cNvPr>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a:off x="7902477" y="198894"/>
            <a:ext cx="680511" cy="983639"/>
          </a:xfrm>
          <a:prstGeom prst="rect">
            <a:avLst/>
          </a:prstGeom>
        </p:spPr>
      </p:pic>
      <p:pic>
        <p:nvPicPr>
          <p:cNvPr id="52" name="Picture 3"/>
          <p:cNvPicPr>
            <a:picLocks noChangeAspect="1"/>
          </p:cNvPicPr>
          <p:nvPr/>
        </p:nvPicPr>
        <p:blipFill>
          <a:blip r:embed="rId22" cstate="hq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98381" y="4165994"/>
            <a:ext cx="1204216" cy="898646"/>
          </a:xfrm>
          <a:prstGeom prst="rect">
            <a:avLst/>
          </a:prstGeom>
        </p:spPr>
      </p:pic>
    </p:spTree>
    <p:extLst>
      <p:ext uri="{BB962C8B-B14F-4D97-AF65-F5344CB8AC3E}">
        <p14:creationId xmlns:p14="http://schemas.microsoft.com/office/powerpoint/2010/main" val="37254832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barn(inVertical)">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up)">
                                      <p:cBhvr>
                                        <p:cTn id="17" dur="500"/>
                                        <p:tgtEl>
                                          <p:spTgt spid="50"/>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wipe(down)">
                                      <p:cBhvr>
                                        <p:cTn id="21" dur="500"/>
                                        <p:tgtEl>
                                          <p:spTgt spid="5">
                                            <p:txEl>
                                              <p:pRg st="0" end="0"/>
                                            </p:txEl>
                                          </p:spTgt>
                                        </p:tgtEl>
                                      </p:cBhvr>
                                    </p:animEffect>
                                  </p:childTnLst>
                                </p:cTn>
                              </p:par>
                            </p:childTnLst>
                          </p:cTn>
                        </p:par>
                        <p:par>
                          <p:cTn id="22" fill="hold">
                            <p:stCondLst>
                              <p:cond delay="1000"/>
                            </p:stCondLst>
                            <p:childTnLst>
                              <p:par>
                                <p:cTn id="23" presetID="22" presetClass="entr" presetSubtype="4" fill="hold" nodeType="after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down)">
                                      <p:cBhvr>
                                        <p:cTn id="2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Trạng thái cân bằng</a:t>
            </a:r>
            <a:endParaRPr lang="en-US" sz="2400" b="1" dirty="0">
              <a:solidFill>
                <a:schemeClr val="bg1"/>
              </a:solidFill>
              <a:latin typeface="Arial" panose="020B0604020202020204" pitchFamily="34" charset="0"/>
              <a:cs typeface="Arial" panose="020B0604020202020204" pitchFamily="34" charset="0"/>
            </a:endParaRPr>
          </a:p>
        </p:txBody>
      </p:sp>
      <p:sp>
        <p:nvSpPr>
          <p:cNvPr id="29" name="Rectangle 28"/>
          <p:cNvSpPr/>
          <p:nvPr/>
        </p:nvSpPr>
        <p:spPr>
          <a:xfrm>
            <a:off x="913920" y="1186421"/>
            <a:ext cx="7305532" cy="923330"/>
          </a:xfrm>
          <a:prstGeom prst="rect">
            <a:avLst/>
          </a:prstGeom>
        </p:spPr>
        <p:txBody>
          <a:bodyPr wrap="square" anchor="t">
            <a:spAutoFit/>
          </a:bodyPr>
          <a:lstStyle/>
          <a:p>
            <a:pPr algn="ctr">
              <a:lnSpc>
                <a:spcPct val="150000"/>
              </a:lnSpc>
            </a:pPr>
            <a:r>
              <a:rPr lang="en-US" b="1">
                <a:solidFill>
                  <a:srgbClr val="FF0000"/>
                </a:solidFill>
                <a:latin typeface="Arial" panose="020B0604020202020204" pitchFamily="34" charset="0"/>
                <a:ea typeface="Calibri" panose="020F0502020204030204" pitchFamily="34" charset="0"/>
                <a:cs typeface="Arial" panose="020B0604020202020204" pitchFamily="34" charset="0"/>
              </a:rPr>
              <a:t>HOẠT ĐỘNG NHÓM: </a:t>
            </a:r>
            <a:r>
              <a:rPr lang="fr-FR">
                <a:solidFill>
                  <a:srgbClr val="000000"/>
                </a:solidFill>
                <a:latin typeface="Arial" panose="020B0604020202020204" pitchFamily="34" charset="0"/>
                <a:cs typeface="Arial" panose="020B0604020202020204" pitchFamily="34" charset="0"/>
              </a:rPr>
              <a:t>Nghiên cứu về trạng thái cân bằng hóa học trong Ví dụ 2 (SGK tr.7, 8)</a:t>
            </a:r>
            <a:endParaRPr lang="en-US">
              <a:solidFill>
                <a:srgbClr val="000000"/>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3327404" y="2171429"/>
                <a:ext cx="2478564" cy="369332"/>
              </a:xfrm>
              <a:prstGeom prst="rect">
                <a:avLst/>
              </a:prstGeom>
            </p:spPr>
            <p:txBody>
              <a:bodyPr wrap="none">
                <a:spAutoFit/>
              </a:bodyPr>
              <a:lstStyle/>
              <a:p>
                <a:pPr algn="ctr">
                  <a:spcBef>
                    <a:spcPts val="300"/>
                  </a:spcBef>
                  <a:spcAft>
                    <a:spcPts val="0"/>
                  </a:spcAft>
                </a:pPr>
                <a:r>
                  <a:rPr lang="fr-FR" b="1" i="1">
                    <a:solidFill>
                      <a:schemeClr val="accent1"/>
                    </a:solidFill>
                    <a:latin typeface="Arial" panose="020B0604020202020204" pitchFamily="34" charset="0"/>
                    <a:ea typeface="Calibri" panose="020F0502020204030204" pitchFamily="34" charset="0"/>
                    <a:cs typeface="Arial" panose="020B0604020202020204" pitchFamily="34" charset="0"/>
                  </a:rPr>
                  <a:t>H</a:t>
                </a:r>
                <a:r>
                  <a:rPr lang="fr-FR" b="1" i="1" baseline="-2500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fr-FR" b="1" i="1">
                    <a:solidFill>
                      <a:schemeClr val="accent1"/>
                    </a:solidFill>
                    <a:latin typeface="Arial" panose="020B0604020202020204" pitchFamily="34" charset="0"/>
                    <a:ea typeface="Calibri" panose="020F0502020204030204" pitchFamily="34" charset="0"/>
                    <a:cs typeface="Arial" panose="020B0604020202020204" pitchFamily="34" charset="0"/>
                  </a:rPr>
                  <a:t>(g) + I</a:t>
                </a:r>
                <a:r>
                  <a:rPr lang="fr-FR" b="1" i="1" baseline="-2500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fr-FR" b="1" i="1">
                    <a:solidFill>
                      <a:schemeClr val="accent1"/>
                    </a:solidFill>
                    <a:latin typeface="Arial" panose="020B0604020202020204" pitchFamily="34" charset="0"/>
                    <a:ea typeface="Calibri" panose="020F0502020204030204" pitchFamily="34" charset="0"/>
                    <a:cs typeface="Arial" panose="020B0604020202020204" pitchFamily="34" charset="0"/>
                  </a:rPr>
                  <a:t>(g) </a:t>
                </a:r>
                <a14:m>
                  <m:oMath xmlns:m="http://schemas.openxmlformats.org/officeDocument/2006/math">
                    <m:r>
                      <a:rPr lang="fr-FR" b="1" i="1">
                        <a:solidFill>
                          <a:schemeClr val="accent1"/>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b="1" i="1">
                    <a:solidFill>
                      <a:schemeClr val="accent1"/>
                    </a:solidFill>
                    <a:latin typeface="Arial" panose="020B0604020202020204" pitchFamily="34" charset="0"/>
                    <a:ea typeface="Times New Roman" panose="02020603050405020304" pitchFamily="18" charset="0"/>
                    <a:cs typeface="Arial" panose="020B0604020202020204" pitchFamily="34" charset="0"/>
                  </a:rPr>
                  <a:t> 2HI (g)</a:t>
                </a:r>
                <a:endParaRPr lang="en-US" b="1" i="1">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327404" y="2171429"/>
                <a:ext cx="2478564" cy="369332"/>
              </a:xfrm>
              <a:prstGeom prst="rect">
                <a:avLst/>
              </a:prstGeom>
              <a:blipFill>
                <a:blip r:embed="rId3"/>
                <a:stretch>
                  <a:fillRect l="-1970" t="-8197" r="-1724" b="-24590"/>
                </a:stretch>
              </a:blipFill>
            </p:spPr>
            <p:txBody>
              <a:bodyPr/>
              <a:lstStyle/>
              <a:p>
                <a:r>
                  <a:rPr lang="en-US">
                    <a:noFill/>
                  </a:rPr>
                  <a:t> </a:t>
                </a:r>
              </a:p>
            </p:txBody>
          </p:sp>
        </mc:Fallback>
      </mc:AlternateContent>
      <p:sp>
        <p:nvSpPr>
          <p:cNvPr id="19" name="Rectangle 18"/>
          <p:cNvSpPr/>
          <p:nvPr/>
        </p:nvSpPr>
        <p:spPr>
          <a:xfrm>
            <a:off x="637286" y="2607116"/>
            <a:ext cx="7858801" cy="2118529"/>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cs typeface="Arial" panose="020B0604020202020204" pitchFamily="34" charset="0"/>
              </a:rPr>
              <a:t>Câu hỏi 2 (SGK tr.7). </a:t>
            </a:r>
            <a:r>
              <a:rPr lang="fr-FR">
                <a:solidFill>
                  <a:srgbClr val="000000"/>
                </a:solidFill>
                <a:latin typeface="Arial" panose="020B0604020202020204" pitchFamily="34" charset="0"/>
                <a:cs typeface="Arial" panose="020B0604020202020204" pitchFamily="34" charset="0"/>
              </a:rPr>
              <a:t>Xét Ví dụ 2:</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a) Giải thích vì sao màu tím của hỗn hợp khí lại nhạt dần so với lúc mới bắt đầu trộn hai khí H</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 và I</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 với nhau. </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b) Sau một khoảng thời gian, màu tím của hỗn hợp không thay đổi, chứng tỏ nồng độ của chất nào không thay đổi?</a:t>
            </a:r>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33486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heckerboard(across)">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anim calcmode="lin" valueType="num">
                                      <p:cBhvr>
                                        <p:cTn id="13" dur="500" fill="hold"/>
                                        <p:tgtEl>
                                          <p:spTgt spid="29"/>
                                        </p:tgtEl>
                                        <p:attrNameLst>
                                          <p:attrName>ppt_x</p:attrName>
                                        </p:attrNameLst>
                                      </p:cBhvr>
                                      <p:tavLst>
                                        <p:tav tm="0">
                                          <p:val>
                                            <p:strVal val="#ppt_x"/>
                                          </p:val>
                                        </p:tav>
                                        <p:tav tm="100000">
                                          <p:val>
                                            <p:strVal val="#ppt_x"/>
                                          </p:val>
                                        </p:tav>
                                      </p:tavLst>
                                    </p:anim>
                                    <p:anim calcmode="lin" valueType="num">
                                      <p:cBhvr>
                                        <p:cTn id="14" dur="500" fill="hold"/>
                                        <p:tgtEl>
                                          <p:spTgt spid="29"/>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wipe(down)">
                                      <p:cBhvr>
                                        <p:cTn id="23" dur="500"/>
                                        <p:tgtEl>
                                          <p:spTgt spid="19">
                                            <p:txEl>
                                              <p:pRg st="0" end="0"/>
                                            </p:txEl>
                                          </p:spTgt>
                                        </p:tgtEl>
                                      </p:cBhvr>
                                    </p:animEffect>
                                  </p:childTnLst>
                                </p:cTn>
                              </p:par>
                            </p:childTnLst>
                          </p:cTn>
                        </p:par>
                        <p:par>
                          <p:cTn id="24" fill="hold">
                            <p:stCondLst>
                              <p:cond delay="500"/>
                            </p:stCondLst>
                            <p:childTnLst>
                              <p:par>
                                <p:cTn id="25" presetID="14" presetClass="entr" presetSubtype="10" fill="hold" nodeType="afterEffect">
                                  <p:stCondLst>
                                    <p:cond delay="0"/>
                                  </p:stCondLst>
                                  <p:childTnLst>
                                    <p:set>
                                      <p:cBhvr>
                                        <p:cTn id="26"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27" dur="500"/>
                                        <p:tgtEl>
                                          <p:spTgt spid="19">
                                            <p:txEl>
                                              <p:pRg st="1" end="1"/>
                                            </p:txEl>
                                          </p:spTgt>
                                        </p:tgtEl>
                                      </p:cBhvr>
                                    </p:animEffect>
                                  </p:childTnLst>
                                </p:cTn>
                              </p:par>
                            </p:childTnLst>
                          </p:cTn>
                        </p:par>
                        <p:par>
                          <p:cTn id="28" fill="hold">
                            <p:stCondLst>
                              <p:cond delay="1000"/>
                            </p:stCondLst>
                            <p:childTnLst>
                              <p:par>
                                <p:cTn id="29" presetID="14" presetClass="entr" presetSubtype="10" fill="hold" nodeType="afterEffect">
                                  <p:stCondLst>
                                    <p:cond delay="0"/>
                                  </p:stCondLst>
                                  <p:childTnLst>
                                    <p:set>
                                      <p:cBhvr>
                                        <p:cTn id="30"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31"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Trạng thái cân bằng</a:t>
            </a:r>
            <a:endParaRPr lang="en-US" sz="2400" b="1" dirty="0">
              <a:solidFill>
                <a:schemeClr val="bg1"/>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p:sp>
        <p:nvSpPr>
          <p:cNvPr id="19" name="Rectangle 18"/>
          <p:cNvSpPr/>
          <p:nvPr/>
        </p:nvSpPr>
        <p:spPr>
          <a:xfrm>
            <a:off x="486304" y="1280395"/>
            <a:ext cx="8171391" cy="923330"/>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cs typeface="Arial" panose="020B0604020202020204" pitchFamily="34" charset="0"/>
              </a:rPr>
              <a:t>Câu hỏi 3 (SGK tr.7). </a:t>
            </a:r>
            <a:r>
              <a:rPr lang="fr-FR">
                <a:solidFill>
                  <a:srgbClr val="000000"/>
                </a:solidFill>
                <a:latin typeface="Arial" panose="020B0604020202020204" pitchFamily="34" charset="0"/>
                <a:cs typeface="Arial" panose="020B0604020202020204" pitchFamily="34" charset="0"/>
              </a:rPr>
              <a:t>Cho hai đồ thị (a) và (b) dưới đây. Mỗi đồ thị biểu diễn sự thay đổi tốc độ phản ứng thuận và tốc độ phản ứng nghịch theo thời gian:</a:t>
            </a:r>
            <a:endParaRPr lang="en-US">
              <a:solidFill>
                <a:srgbClr val="000000"/>
              </a:solidFill>
              <a:latin typeface="Arial" panose="020B0604020202020204" pitchFamily="34" charset="0"/>
              <a:cs typeface="Arial" panose="020B0604020202020204" pitchFamily="34" charset="0"/>
            </a:endParaRPr>
          </a:p>
        </p:txBody>
      </p:sp>
      <p:pic>
        <p:nvPicPr>
          <p:cNvPr id="8" name="Picture 7"/>
          <p:cNvPicPr/>
          <p:nvPr/>
        </p:nvPicPr>
        <p:blipFill>
          <a:blip r:embed="rId3"/>
          <a:stretch>
            <a:fillRect/>
          </a:stretch>
        </p:blipFill>
        <p:spPr>
          <a:xfrm>
            <a:off x="1895677" y="2293964"/>
            <a:ext cx="2176145" cy="1373505"/>
          </a:xfrm>
          <a:prstGeom prst="rect">
            <a:avLst/>
          </a:prstGeom>
          <a:effectLst>
            <a:outerShdw blurRad="50800" dist="38100" dir="2700000" algn="tl" rotWithShape="0">
              <a:prstClr val="black">
                <a:alpha val="40000"/>
              </a:prstClr>
            </a:outerShdw>
          </a:effectLst>
        </p:spPr>
      </p:pic>
      <p:pic>
        <p:nvPicPr>
          <p:cNvPr id="9" name="Picture 8"/>
          <p:cNvPicPr/>
          <p:nvPr/>
        </p:nvPicPr>
        <p:blipFill>
          <a:blip r:embed="rId4"/>
          <a:stretch>
            <a:fillRect/>
          </a:stretch>
        </p:blipFill>
        <p:spPr>
          <a:xfrm>
            <a:off x="5043429" y="2293963"/>
            <a:ext cx="2038985" cy="1373505"/>
          </a:xfrm>
          <a:prstGeom prst="rect">
            <a:avLst/>
          </a:prstGeom>
          <a:effectLst>
            <a:outerShdw blurRad="50800" dist="38100" dir="2700000" algn="tl" rotWithShape="0">
              <a:prstClr val="black">
                <a:alpha val="40000"/>
              </a:prstClr>
            </a:outerShdw>
          </a:effectLst>
        </p:spPr>
      </p:pic>
      <p:sp>
        <p:nvSpPr>
          <p:cNvPr id="3" name="Rectangle 2"/>
          <p:cNvSpPr/>
          <p:nvPr/>
        </p:nvSpPr>
        <p:spPr>
          <a:xfrm>
            <a:off x="486304" y="3828566"/>
            <a:ext cx="8171391" cy="923330"/>
          </a:xfrm>
          <a:prstGeom prst="rect">
            <a:avLst/>
          </a:prstGeom>
        </p:spPr>
        <p:txBody>
          <a:bodyPr wrap="square">
            <a:spAutoFit/>
          </a:bodyPr>
          <a:lstStyle/>
          <a:p>
            <a:pPr algn="just">
              <a:lnSpc>
                <a:spcPct val="150000"/>
              </a:lnSpc>
              <a:spcBef>
                <a:spcPts val="300"/>
              </a:spcBef>
              <a:spcAft>
                <a:spcPts val="0"/>
              </a:spcAft>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Hãy cho biết đồ thị nào thể hiện đúng Ví dụ 2. Đường màu xanh trong đồ thị đó biểu diễn tốc độ phản ứng thuận hay tốc độ phản ứng nghịch? </a:t>
            </a:r>
            <a:endParaRPr lang="en-US">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29109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childTnLst>
                          </p:cTn>
                        </p:par>
                        <p:par>
                          <p:cTn id="16" fill="hold">
                            <p:stCondLst>
                              <p:cond delay="500"/>
                            </p:stCondLst>
                            <p:childTnLst>
                              <p:par>
                                <p:cTn id="17" presetID="14" presetClass="entr" presetSubtype="1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randombar(horizont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Trạng thái cân bằng</a:t>
            </a:r>
            <a:endParaRPr lang="en-US" sz="2400" b="1" dirty="0">
              <a:solidFill>
                <a:schemeClr val="bg1"/>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3332718" y="1369695"/>
                <a:ext cx="2478564" cy="369332"/>
              </a:xfrm>
              <a:prstGeom prst="rect">
                <a:avLst/>
              </a:prstGeom>
            </p:spPr>
            <p:txBody>
              <a:bodyPr wrap="none">
                <a:spAutoFit/>
              </a:bodyPr>
              <a:lstStyle/>
              <a:p>
                <a:pPr algn="ctr">
                  <a:spcBef>
                    <a:spcPts val="300"/>
                  </a:spcBef>
                  <a:spcAft>
                    <a:spcPts val="0"/>
                  </a:spcAft>
                </a:pPr>
                <a:r>
                  <a:rPr lang="fr-FR" b="1" i="1">
                    <a:solidFill>
                      <a:schemeClr val="accent1"/>
                    </a:solidFill>
                    <a:latin typeface="Arial" panose="020B0604020202020204" pitchFamily="34" charset="0"/>
                    <a:ea typeface="Calibri" panose="020F0502020204030204" pitchFamily="34" charset="0"/>
                    <a:cs typeface="Arial" panose="020B0604020202020204" pitchFamily="34" charset="0"/>
                  </a:rPr>
                  <a:t>H</a:t>
                </a:r>
                <a:r>
                  <a:rPr lang="fr-FR" b="1" i="1" baseline="-2500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fr-FR" b="1" i="1">
                    <a:solidFill>
                      <a:schemeClr val="accent1"/>
                    </a:solidFill>
                    <a:latin typeface="Arial" panose="020B0604020202020204" pitchFamily="34" charset="0"/>
                    <a:ea typeface="Calibri" panose="020F0502020204030204" pitchFamily="34" charset="0"/>
                    <a:cs typeface="Arial" panose="020B0604020202020204" pitchFamily="34" charset="0"/>
                  </a:rPr>
                  <a:t>(g) + I</a:t>
                </a:r>
                <a:r>
                  <a:rPr lang="fr-FR" b="1" i="1" baseline="-2500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fr-FR" b="1" i="1">
                    <a:solidFill>
                      <a:schemeClr val="accent1"/>
                    </a:solidFill>
                    <a:latin typeface="Arial" panose="020B0604020202020204" pitchFamily="34" charset="0"/>
                    <a:ea typeface="Calibri" panose="020F0502020204030204" pitchFamily="34" charset="0"/>
                    <a:cs typeface="Arial" panose="020B0604020202020204" pitchFamily="34" charset="0"/>
                  </a:rPr>
                  <a:t>(g) </a:t>
                </a:r>
                <a14:m>
                  <m:oMath xmlns:m="http://schemas.openxmlformats.org/officeDocument/2006/math">
                    <m:r>
                      <a:rPr lang="fr-FR" b="1" i="1">
                        <a:solidFill>
                          <a:schemeClr val="accent1"/>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b="1" i="1">
                    <a:solidFill>
                      <a:schemeClr val="accent1"/>
                    </a:solidFill>
                    <a:latin typeface="Arial" panose="020B0604020202020204" pitchFamily="34" charset="0"/>
                    <a:ea typeface="Times New Roman" panose="02020603050405020304" pitchFamily="18" charset="0"/>
                    <a:cs typeface="Arial" panose="020B0604020202020204" pitchFamily="34" charset="0"/>
                  </a:rPr>
                  <a:t> 2HI (g)</a:t>
                </a:r>
                <a:endParaRPr lang="en-US" b="1" i="1">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3332718" y="1369695"/>
                <a:ext cx="2478564" cy="369332"/>
              </a:xfrm>
              <a:prstGeom prst="rect">
                <a:avLst/>
              </a:prstGeom>
              <a:blipFill>
                <a:blip r:embed="rId3"/>
                <a:stretch>
                  <a:fillRect l="-1970" t="-10000" r="-1724" b="-26667"/>
                </a:stretch>
              </a:blipFill>
            </p:spPr>
            <p:txBody>
              <a:bodyPr/>
              <a:lstStyle/>
              <a:p>
                <a:r>
                  <a:rPr lang="en-US">
                    <a:noFill/>
                  </a:rPr>
                  <a:t> </a:t>
                </a:r>
              </a:p>
            </p:txBody>
          </p:sp>
        </mc:Fallback>
      </mc:AlternateContent>
      <p:sp>
        <p:nvSpPr>
          <p:cNvPr id="4" name="Rectangle 3"/>
          <p:cNvSpPr/>
          <p:nvPr/>
        </p:nvSpPr>
        <p:spPr>
          <a:xfrm>
            <a:off x="553453" y="1953556"/>
            <a:ext cx="6397362" cy="369332"/>
          </a:xfrm>
          <a:prstGeom prst="rect">
            <a:avLst/>
          </a:prstGeom>
        </p:spPr>
        <p:txBody>
          <a:bodyPr wrap="square">
            <a:spAutoFit/>
          </a:bodyPr>
          <a:lstStyle/>
          <a:p>
            <a:pPr algn="just"/>
            <a:r>
              <a:rPr lang="fr-FR" b="1">
                <a:solidFill>
                  <a:srgbClr val="FF0000"/>
                </a:solidFill>
                <a:latin typeface="Arial" panose="020B0604020202020204" pitchFamily="34" charset="0"/>
                <a:ea typeface="Calibri" panose="020F0502020204030204" pitchFamily="34" charset="0"/>
                <a:cs typeface="Arial" panose="020B0604020202020204" pitchFamily="34" charset="0"/>
              </a:rPr>
              <a:t>Câu hỏi 2.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a) Sau khi trộn hai khí, phản ứng thuận diễn ra:</a:t>
            </a:r>
            <a:endParaRPr lang="en-US"/>
          </a:p>
        </p:txBody>
      </p:sp>
      <p:sp>
        <p:nvSpPr>
          <p:cNvPr id="12" name="Rectangle: Rounded Corners 4">
            <a:extLst>
              <a:ext uri="{FF2B5EF4-FFF2-40B4-BE49-F238E27FC236}">
                <a16:creationId xmlns:a16="http://schemas.microsoft.com/office/drawing/2014/main" id="{028AB912-54A0-851B-B8F8-4970D4A4BDF0}"/>
              </a:ext>
            </a:extLst>
          </p:cNvPr>
          <p:cNvSpPr/>
          <p:nvPr/>
        </p:nvSpPr>
        <p:spPr>
          <a:xfrm>
            <a:off x="553453" y="2580668"/>
            <a:ext cx="2059118" cy="994860"/>
          </a:xfrm>
          <a:prstGeom prst="roundRect">
            <a:avLst>
              <a:gd name="adj" fmla="val 9161"/>
            </a:avLst>
          </a:prstGeom>
          <a:solidFill>
            <a:schemeClr val="bg1"/>
          </a:solidFill>
          <a:ln w="19050">
            <a:solidFill>
              <a:srgbClr val="5E3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Nồng độ H</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và I</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giảm dần</a:t>
            </a:r>
            <a:endParaRPr lang="vi-VN" sz="1800" i="0" dirty="0">
              <a:solidFill>
                <a:srgbClr val="000000"/>
              </a:solidFill>
              <a:effectLst/>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Rectangle: Rounded Corners 4">
                <a:extLst>
                  <a:ext uri="{FF2B5EF4-FFF2-40B4-BE49-F238E27FC236}">
                    <a16:creationId xmlns:a16="http://schemas.microsoft.com/office/drawing/2014/main" id="{028AB912-54A0-851B-B8F8-4970D4A4BDF0}"/>
                  </a:ext>
                </a:extLst>
              </p:cNvPr>
              <p:cNvSpPr/>
              <p:nvPr/>
            </p:nvSpPr>
            <p:spPr>
              <a:xfrm>
                <a:off x="3609795" y="2580668"/>
                <a:ext cx="1924410" cy="994860"/>
              </a:xfrm>
              <a:prstGeom prst="roundRect">
                <a:avLst>
                  <a:gd name="adj" fmla="val 9161"/>
                </a:avLst>
              </a:prstGeom>
              <a:solidFill>
                <a:schemeClr val="bg1"/>
              </a:solidFill>
              <a:ln w="19050">
                <a:solidFill>
                  <a:srgbClr val="5E3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𝑣</m:t>
                        </m:r>
                      </m:e>
                      <m:sub>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𝑡</m:t>
                        </m:r>
                      </m:sub>
                    </m:sSub>
                  </m:oMath>
                </a14:m>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giảm dần</a:t>
                </a:r>
                <a:endParaRPr lang="en-US" sz="1800">
                  <a:solidFill>
                    <a:srgbClr val="000000"/>
                  </a:solidFill>
                </a:endParaRPr>
              </a:p>
            </p:txBody>
          </p:sp>
        </mc:Choice>
        <mc:Fallback xmlns="">
          <p:sp>
            <p:nvSpPr>
              <p:cNvPr id="13" name="Rectangle: Rounded Corners 4">
                <a:extLst>
                  <a:ext uri="{FF2B5EF4-FFF2-40B4-BE49-F238E27FC236}">
                    <a16:creationId xmlns:a16="http://schemas.microsoft.com/office/drawing/2014/main" id="{028AB912-54A0-851B-B8F8-4970D4A4BDF0}"/>
                  </a:ext>
                </a:extLst>
              </p:cNvPr>
              <p:cNvSpPr>
                <a:spLocks noRot="1" noChangeAspect="1" noMove="1" noResize="1" noEditPoints="1" noAdjustHandles="1" noChangeArrowheads="1" noChangeShapeType="1" noTextEdit="1"/>
              </p:cNvSpPr>
              <p:nvPr/>
            </p:nvSpPr>
            <p:spPr>
              <a:xfrm>
                <a:off x="3609795" y="2580668"/>
                <a:ext cx="1924410" cy="994860"/>
              </a:xfrm>
              <a:prstGeom prst="roundRect">
                <a:avLst>
                  <a:gd name="adj" fmla="val 9161"/>
                </a:avLst>
              </a:prstGeom>
              <a:blipFill>
                <a:blip r:embed="rId4"/>
                <a:stretch>
                  <a:fillRect/>
                </a:stretch>
              </a:blipFill>
              <a:ln w="19050">
                <a:solidFill>
                  <a:srgbClr val="5E3023"/>
                </a:solidFill>
              </a:ln>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226C3A60-2A91-CF45-E830-1B129D478480}"/>
              </a:ext>
            </a:extLst>
          </p:cNvPr>
          <p:cNvCxnSpPr/>
          <p:nvPr/>
        </p:nvCxnSpPr>
        <p:spPr>
          <a:xfrm>
            <a:off x="2780101" y="3078098"/>
            <a:ext cx="662164" cy="2417"/>
          </a:xfrm>
          <a:prstGeom prst="straightConnector1">
            <a:avLst/>
          </a:prstGeom>
          <a:ln w="19050">
            <a:solidFill>
              <a:srgbClr val="5E3023"/>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4">
            <a:extLst>
              <a:ext uri="{FF2B5EF4-FFF2-40B4-BE49-F238E27FC236}">
                <a16:creationId xmlns:a16="http://schemas.microsoft.com/office/drawing/2014/main" id="{028AB912-54A0-851B-B8F8-4970D4A4BDF0}"/>
              </a:ext>
            </a:extLst>
          </p:cNvPr>
          <p:cNvSpPr/>
          <p:nvPr/>
        </p:nvSpPr>
        <p:spPr>
          <a:xfrm>
            <a:off x="6531429" y="2580668"/>
            <a:ext cx="2059118" cy="994860"/>
          </a:xfrm>
          <a:prstGeom prst="roundRect">
            <a:avLst>
              <a:gd name="adj" fmla="val 9161"/>
            </a:avLst>
          </a:prstGeom>
          <a:solidFill>
            <a:schemeClr val="bg1"/>
          </a:solidFill>
          <a:ln w="19050">
            <a:solidFill>
              <a:srgbClr val="5E3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Màu tím của hỗn hợp  giảm dần</a:t>
            </a:r>
            <a:endParaRPr lang="en-US" sz="1800">
              <a:solidFill>
                <a:srgbClr val="000000"/>
              </a:solidFill>
            </a:endParaRPr>
          </a:p>
        </p:txBody>
      </p:sp>
      <p:cxnSp>
        <p:nvCxnSpPr>
          <p:cNvPr id="25" name="Straight Arrow Connector 24">
            <a:extLst>
              <a:ext uri="{FF2B5EF4-FFF2-40B4-BE49-F238E27FC236}">
                <a16:creationId xmlns:a16="http://schemas.microsoft.com/office/drawing/2014/main" id="{226C3A60-2A91-CF45-E830-1B129D478480}"/>
              </a:ext>
            </a:extLst>
          </p:cNvPr>
          <p:cNvCxnSpPr/>
          <p:nvPr/>
        </p:nvCxnSpPr>
        <p:spPr>
          <a:xfrm>
            <a:off x="5701735" y="3096577"/>
            <a:ext cx="662164" cy="2417"/>
          </a:xfrm>
          <a:prstGeom prst="straightConnector1">
            <a:avLst/>
          </a:prstGeom>
          <a:ln w="19050">
            <a:solidFill>
              <a:srgbClr val="5E3023"/>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53453" y="3712978"/>
            <a:ext cx="8037094" cy="871521"/>
          </a:xfrm>
          <a:prstGeom prst="rect">
            <a:avLst/>
          </a:prstGeom>
        </p:spPr>
        <p:txBody>
          <a:bodyPr wrap="square">
            <a:spAutoFit/>
          </a:bodyPr>
          <a:lstStyle/>
          <a:p>
            <a:pPr algn="just">
              <a:lnSpc>
                <a:spcPct val="150000"/>
              </a:lnSpc>
              <a:spcAft>
                <a:spcPts val="0"/>
              </a:spcAft>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b) Sau một khoảng thời gian, màu tím của hỗn hợp không thay đổi </a:t>
            </a:r>
          </a:p>
          <a:p>
            <a:pPr algn="just">
              <a:lnSpc>
                <a:spcPct val="150000"/>
              </a:lnSpc>
              <a:spcAft>
                <a:spcPts val="0"/>
              </a:spcAft>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Nồng </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độ của I</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không thay đổi nữa</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626596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500"/>
                            </p:stCondLst>
                            <p:childTnLst>
                              <p:par>
                                <p:cTn id="28" presetID="16" presetClass="entr" presetSubtype="21"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inVertical)">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wipe(down)">
                                      <p:cBhvr>
                                        <p:cTn id="35" dur="500"/>
                                        <p:tgtEl>
                                          <p:spTgt spid="26">
                                            <p:txEl>
                                              <p:pRg st="0" end="0"/>
                                            </p:txEl>
                                          </p:spTgt>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26">
                                            <p:txEl>
                                              <p:pRg st="1" end="1"/>
                                            </p:txEl>
                                          </p:spTgt>
                                        </p:tgtEl>
                                        <p:attrNameLst>
                                          <p:attrName>style.visibility</p:attrName>
                                        </p:attrNameLst>
                                      </p:cBhvr>
                                      <p:to>
                                        <p:strVal val="visible"/>
                                      </p:to>
                                    </p:set>
                                    <p:animEffect transition="in" filter="wipe(left)">
                                      <p:cBhvr>
                                        <p:cTn id="39"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animBg="1"/>
      <p:bldP spid="13"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Trạng thái cân bằng</a:t>
            </a:r>
            <a:endParaRPr lang="en-US" sz="2400" b="1" dirty="0">
              <a:solidFill>
                <a:schemeClr val="bg1"/>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p:sp>
        <p:nvSpPr>
          <p:cNvPr id="19" name="Rectangle 18"/>
          <p:cNvSpPr/>
          <p:nvPr/>
        </p:nvSpPr>
        <p:spPr>
          <a:xfrm>
            <a:off x="600139" y="1280395"/>
            <a:ext cx="1462417" cy="507831"/>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cs typeface="Arial" panose="020B0604020202020204" pitchFamily="34" charset="0"/>
              </a:rPr>
              <a:t>Câu hỏi 3. </a:t>
            </a:r>
            <a:endParaRPr lang="en-US">
              <a:solidFill>
                <a:srgbClr val="000000"/>
              </a:solidFill>
              <a:latin typeface="Arial" panose="020B0604020202020204" pitchFamily="34" charset="0"/>
              <a:cs typeface="Arial" panose="020B0604020202020204" pitchFamily="34" charset="0"/>
            </a:endParaRPr>
          </a:p>
        </p:txBody>
      </p:sp>
      <p:pic>
        <p:nvPicPr>
          <p:cNvPr id="12" name="Picture 11"/>
          <p:cNvPicPr/>
          <p:nvPr/>
        </p:nvPicPr>
        <p:blipFill>
          <a:blip r:embed="rId3"/>
          <a:stretch>
            <a:fillRect/>
          </a:stretch>
        </p:blipFill>
        <p:spPr>
          <a:xfrm>
            <a:off x="3254505" y="1453633"/>
            <a:ext cx="2634990" cy="1627810"/>
          </a:xfrm>
          <a:prstGeom prst="rect">
            <a:avLst/>
          </a:prstGeom>
          <a:effectLst>
            <a:outerShdw blurRad="50800" dist="38100" dir="2700000" algn="tl" rotWithShape="0">
              <a:prstClr val="black">
                <a:alpha val="40000"/>
              </a:prstClr>
            </a:outerShdw>
          </a:effectLst>
        </p:spPr>
      </p:pic>
      <p:sp>
        <p:nvSpPr>
          <p:cNvPr id="13" name="Rectangle: Rounded Corners 4">
            <a:extLst>
              <a:ext uri="{FF2B5EF4-FFF2-40B4-BE49-F238E27FC236}">
                <a16:creationId xmlns:a16="http://schemas.microsoft.com/office/drawing/2014/main" id="{028AB912-54A0-851B-B8F8-4970D4A4BDF0}"/>
              </a:ext>
            </a:extLst>
          </p:cNvPr>
          <p:cNvSpPr/>
          <p:nvPr/>
        </p:nvSpPr>
        <p:spPr>
          <a:xfrm>
            <a:off x="600140" y="3449227"/>
            <a:ext cx="3791078" cy="1115899"/>
          </a:xfrm>
          <a:prstGeom prst="roundRect">
            <a:avLst>
              <a:gd name="adj" fmla="val 9161"/>
            </a:avLst>
          </a:prstGeom>
          <a:solidFill>
            <a:schemeClr val="accent5">
              <a:lumMod val="60000"/>
              <a:lumOff val="40000"/>
            </a:schemeClr>
          </a:solidFill>
          <a:ln w="190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000000"/>
                </a:solidFill>
                <a:latin typeface="Arial" panose="020B0604020202020204" pitchFamily="34" charset="0"/>
                <a:cs typeface="Arial" panose="020B0604020202020204" pitchFamily="34" charset="0"/>
              </a:rPr>
              <a:t>Đồ thị (a) thể hiện đúng Ví dụ 2</a:t>
            </a:r>
            <a:endParaRPr lang="en-US" i="1">
              <a:solidFill>
                <a:srgbClr val="000000"/>
              </a:solidFill>
            </a:endParaRPr>
          </a:p>
        </p:txBody>
      </p:sp>
      <p:sp>
        <p:nvSpPr>
          <p:cNvPr id="16" name="Rectangle: Rounded Corners 4">
            <a:extLst>
              <a:ext uri="{FF2B5EF4-FFF2-40B4-BE49-F238E27FC236}">
                <a16:creationId xmlns:a16="http://schemas.microsoft.com/office/drawing/2014/main" id="{028AB912-54A0-851B-B8F8-4970D4A4BDF0}"/>
              </a:ext>
            </a:extLst>
          </p:cNvPr>
          <p:cNvSpPr/>
          <p:nvPr/>
        </p:nvSpPr>
        <p:spPr>
          <a:xfrm>
            <a:off x="4734183" y="3449227"/>
            <a:ext cx="3791078" cy="1115899"/>
          </a:xfrm>
          <a:prstGeom prst="roundRect">
            <a:avLst>
              <a:gd name="adj" fmla="val 9161"/>
            </a:avLst>
          </a:prstGeom>
          <a:solidFill>
            <a:schemeClr val="accent5">
              <a:lumMod val="60000"/>
              <a:lumOff val="40000"/>
            </a:schemeClr>
          </a:solidFill>
          <a:ln w="190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Đường màu xanh trong đồ thị biểu diễn tốc độ phản ứng nghịch</a:t>
            </a:r>
            <a:endParaRPr lang="en-US" i="1">
              <a:solidFill>
                <a:srgbClr val="000000"/>
              </a:solidFill>
            </a:endParaRPr>
          </a:p>
        </p:txBody>
      </p:sp>
      <p:cxnSp>
        <p:nvCxnSpPr>
          <p:cNvPr id="7" name="Elbow Connector 6"/>
          <p:cNvCxnSpPr>
            <a:stCxn id="12" idx="1"/>
            <a:endCxn id="13" idx="0"/>
          </p:cNvCxnSpPr>
          <p:nvPr/>
        </p:nvCxnSpPr>
        <p:spPr>
          <a:xfrm rot="10800000" flipV="1">
            <a:off x="2495679" y="2267537"/>
            <a:ext cx="758826" cy="1181689"/>
          </a:xfrm>
          <a:prstGeom prst="bentConnector2">
            <a:avLst/>
          </a:prstGeom>
          <a:ln w="19050">
            <a:solidFill>
              <a:schemeClr val="accent5">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2" idx="3"/>
            <a:endCxn id="16" idx="0"/>
          </p:cNvCxnSpPr>
          <p:nvPr/>
        </p:nvCxnSpPr>
        <p:spPr>
          <a:xfrm>
            <a:off x="5889495" y="2267538"/>
            <a:ext cx="740227" cy="1181689"/>
          </a:xfrm>
          <a:prstGeom prst="bentConnector2">
            <a:avLst/>
          </a:prstGeom>
          <a:ln w="19050">
            <a:solidFill>
              <a:schemeClr val="accent5">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07649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up)">
                                      <p:cBhvr>
                                        <p:cTn id="26" dur="500"/>
                                        <p:tgtEl>
                                          <p:spTgt spid="21"/>
                                        </p:tgtEl>
                                      </p:cBhvr>
                                    </p:animEffect>
                                  </p:childTnLst>
                                </p:cTn>
                              </p:par>
                            </p:childTnLst>
                          </p:cTn>
                        </p:par>
                        <p:par>
                          <p:cTn id="27" fill="hold">
                            <p:stCondLst>
                              <p:cond delay="500"/>
                            </p:stCondLst>
                            <p:childTnLst>
                              <p:par>
                                <p:cTn id="28" presetID="16" presetClass="entr" presetSubtype="21"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barn(inVertical)">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3"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4F5F8"/>
            </a:gs>
            <a:gs pos="71000">
              <a:srgbClr val="4AE7E7"/>
            </a:gs>
            <a:gs pos="100000">
              <a:srgbClr val="115775"/>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7D5B653-2C0E-753B-75F6-380C152898D9}"/>
              </a:ext>
            </a:extLst>
          </p:cNvPr>
          <p:cNvSpPr/>
          <p:nvPr/>
        </p:nvSpPr>
        <p:spPr>
          <a:xfrm>
            <a:off x="392851" y="354285"/>
            <a:ext cx="8358295" cy="4434929"/>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defRPr/>
            </a:pPr>
            <a:endParaRPr lang="en-US" sz="900" kern="1200">
              <a:solidFill>
                <a:prstClr val="white"/>
              </a:solidFill>
              <a:latin typeface="Calibri"/>
            </a:endParaRPr>
          </a:p>
        </p:txBody>
      </p:sp>
      <p:sp>
        <p:nvSpPr>
          <p:cNvPr id="14" name="Rectangle 13"/>
          <p:cNvSpPr/>
          <p:nvPr/>
        </p:nvSpPr>
        <p:spPr>
          <a:xfrm>
            <a:off x="759996" y="1188324"/>
            <a:ext cx="7613558" cy="3416320"/>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fr-FR">
                <a:solidFill>
                  <a:srgbClr val="000000"/>
                </a:solidFill>
                <a:latin typeface="Arial" panose="020B0604020202020204" pitchFamily="34" charset="0"/>
                <a:cs typeface="Arial" panose="020B0604020202020204" pitchFamily="34" charset="0"/>
              </a:rPr>
              <a:t>Trong thí nghiệm:</a:t>
            </a:r>
          </a:p>
          <a:p>
            <a:pPr marL="285750" indent="-285750" algn="just">
              <a:lnSpc>
                <a:spcPct val="150000"/>
              </a:lnSpc>
              <a:buFont typeface="Wingdings" panose="05000000000000000000" pitchFamily="2" charset="2"/>
              <a:buChar char="ü"/>
            </a:pPr>
            <a:r>
              <a:rPr lang="fr-FR" b="1" u="sng">
                <a:solidFill>
                  <a:srgbClr val="000000"/>
                </a:solidFill>
                <a:latin typeface="Arial" panose="020B0604020202020204" pitchFamily="34" charset="0"/>
                <a:cs typeface="Arial" panose="020B0604020202020204" pitchFamily="34" charset="0"/>
              </a:rPr>
              <a:t>Lúc đầu:</a:t>
            </a:r>
            <a:r>
              <a:rPr lang="fr-FR" b="1">
                <a:solidFill>
                  <a:srgbClr val="000000"/>
                </a:solidFill>
                <a:latin typeface="Arial" panose="020B0604020202020204" pitchFamily="34" charset="0"/>
                <a:cs typeface="Arial" panose="020B0604020202020204" pitchFamily="34" charset="0"/>
              </a:rPr>
              <a:t> </a:t>
            </a:r>
            <a:r>
              <a:rPr lang="fr-FR">
                <a:solidFill>
                  <a:srgbClr val="000000"/>
                </a:solidFill>
                <a:latin typeface="Arial" panose="020B0604020202020204" pitchFamily="34" charset="0"/>
                <a:cs typeface="Arial" panose="020B0604020202020204" pitchFamily="34" charset="0"/>
              </a:rPr>
              <a:t>Phản ứng thuận có tốc độ lớn hơn phản ứng nghịch, ưu tiên tạo ra hydrogen iodine. </a:t>
            </a:r>
          </a:p>
          <a:p>
            <a:pPr marL="285750" indent="-285750" algn="just">
              <a:lnSpc>
                <a:spcPct val="150000"/>
              </a:lnSpc>
              <a:buFont typeface="Wingdings" panose="05000000000000000000" pitchFamily="2" charset="2"/>
              <a:buChar char="ü"/>
            </a:pPr>
            <a:r>
              <a:rPr lang="fr-FR" b="1" u="sng">
                <a:solidFill>
                  <a:srgbClr val="000000"/>
                </a:solidFill>
                <a:latin typeface="Arial" panose="020B0604020202020204" pitchFamily="34" charset="0"/>
                <a:cs typeface="Arial" panose="020B0604020202020204" pitchFamily="34" charset="0"/>
              </a:rPr>
              <a:t>Theo thời gian:</a:t>
            </a:r>
            <a:r>
              <a:rPr lang="fr-FR" b="1">
                <a:solidFill>
                  <a:srgbClr val="000000"/>
                </a:solidFill>
                <a:latin typeface="Arial" panose="020B0604020202020204" pitchFamily="34" charset="0"/>
                <a:cs typeface="Arial" panose="020B0604020202020204" pitchFamily="34" charset="0"/>
              </a:rPr>
              <a:t> </a:t>
            </a:r>
            <a:r>
              <a:rPr lang="fr-FR">
                <a:solidFill>
                  <a:srgbClr val="000000"/>
                </a:solidFill>
                <a:latin typeface="Arial" panose="020B0604020202020204" pitchFamily="34" charset="0"/>
                <a:cs typeface="Arial" panose="020B0604020202020204" pitchFamily="34" charset="0"/>
              </a:rPr>
              <a:t>Tốc độ phản ứng thuận giảm dần, tốc độ phản ứng nghịch tăng dần đến khi tốc độ hai phản ứng bằng nhau.</a:t>
            </a:r>
            <a:endParaRPr lang="en-US">
              <a:solidFill>
                <a:srgbClr val="000000"/>
              </a:solidFill>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
            </a:pPr>
            <a:r>
              <a:rPr lang="fr-FR">
                <a:solidFill>
                  <a:srgbClr val="000000"/>
                </a:solidFill>
                <a:latin typeface="Arial" panose="020B0604020202020204" pitchFamily="34" charset="0"/>
                <a:cs typeface="Arial" panose="020B0604020202020204" pitchFamily="34" charset="0"/>
              </a:rPr>
              <a:t>Tại thời điểm này: Số mol của các chất hydrogen, iodine, hydrogen iodine không thay đổi nữa. </a:t>
            </a:r>
            <a:endParaRPr lang="en-US">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buClr>
                <a:srgbClr val="000000"/>
              </a:buClr>
              <a:buFont typeface="Wingdings" panose="05000000000000000000" pitchFamily="2" charset="2"/>
              <a:buChar char="ð"/>
              <a:defRPr/>
            </a:pPr>
            <a:r>
              <a:rPr lang="en-US">
                <a:solidFill>
                  <a:srgbClr val="000000"/>
                </a:solidFill>
                <a:latin typeface="Arial" panose="020B0604020202020204" pitchFamily="34" charset="0"/>
                <a:ea typeface="Calibri" panose="020F0502020204030204" pitchFamily="34" charset="0"/>
                <a:cs typeface="Arial" panose="020B0604020202020204" pitchFamily="34" charset="0"/>
              </a:rPr>
              <a:t>T</a:t>
            </a:r>
            <a:r>
              <a:rPr lang="fr-FR">
                <a:solidFill>
                  <a:srgbClr val="000000"/>
                </a:solidFill>
                <a:latin typeface="Arial" panose="020B0604020202020204" pitchFamily="34" charset="0"/>
                <a:cs typeface="Arial" panose="020B0604020202020204" pitchFamily="34" charset="0"/>
              </a:rPr>
              <a:t>hời điểm </a:t>
            </a:r>
            <a:r>
              <a:rPr lang="fr-FR" i="1">
                <a:solidFill>
                  <a:srgbClr val="FF0000"/>
                </a:solidFill>
                <a:latin typeface="Arial" panose="020B0604020202020204" pitchFamily="34" charset="0"/>
                <a:cs typeface="Arial" panose="020B0604020202020204" pitchFamily="34" charset="0"/>
              </a:rPr>
              <a:t>phản ứng thuận nghịch đạt tới trạng thái cân bằng</a:t>
            </a:r>
            <a:r>
              <a:rPr lang="fr-FR">
                <a:solidFill>
                  <a:srgbClr val="000000"/>
                </a:solidFill>
                <a:latin typeface="Arial" panose="020B0604020202020204" pitchFamily="34" charset="0"/>
                <a:cs typeface="Arial" panose="020B0604020202020204" pitchFamily="34" charset="0"/>
              </a:rPr>
              <a:t>.</a:t>
            </a:r>
          </a:p>
        </p:txBody>
      </p:sp>
      <p:sp>
        <p:nvSpPr>
          <p:cNvPr id="15" name="Title 1"/>
          <p:cNvSpPr>
            <a:spLocks noGrp="1"/>
          </p:cNvSpPr>
          <p:nvPr>
            <p:ph type="title"/>
          </p:nvPr>
        </p:nvSpPr>
        <p:spPr>
          <a:xfrm>
            <a:off x="2542446" y="558532"/>
            <a:ext cx="4048657" cy="572700"/>
          </a:xfrm>
        </p:spPr>
        <p:txBody>
          <a:bodyPr anchor="ctr">
            <a:normAutofit/>
          </a:bodyPr>
          <a:lstStyle/>
          <a:p>
            <a:pPr algn="ctr">
              <a:lnSpc>
                <a:spcPct val="100000"/>
              </a:lnSpc>
            </a:pPr>
            <a:r>
              <a:rPr lang="en-US" sz="2800" b="1">
                <a:latin typeface="Arial" panose="020B0604020202020204" pitchFamily="34" charset="0"/>
                <a:cs typeface="Arial" panose="020B0604020202020204" pitchFamily="34" charset="0"/>
              </a:rPr>
              <a:t>Nhận xét</a:t>
            </a:r>
            <a:endParaRPr lang="en-US" sz="2800" b="1" dirty="0">
              <a:latin typeface="Arial" panose="020B0604020202020204" pitchFamily="34" charset="0"/>
              <a:cs typeface="Arial" panose="020B0604020202020204" pitchFamily="34" charset="0"/>
            </a:endParaRPr>
          </a:p>
        </p:txBody>
      </p:sp>
      <p:pic>
        <p:nvPicPr>
          <p:cNvPr id="18" name="Gráfico 44">
            <a:extLst>
              <a:ext uri="{FF2B5EF4-FFF2-40B4-BE49-F238E27FC236}">
                <a16:creationId xmlns:a16="http://schemas.microsoft.com/office/drawing/2014/main" id="{654281DC-2DD8-42EB-8028-7519347398F3}"/>
              </a:ext>
            </a:extLst>
          </p:cNvPr>
          <p:cNvPicPr>
            <a:picLocks noChangeAspect="1"/>
          </p:cNvPicPr>
          <p:nvPr/>
        </p:nvPicPr>
        <p:blipFill>
          <a:blip r:embed="rId2">
            <a:alphaModFix amt="68000"/>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33245" y="91959"/>
            <a:ext cx="1351796" cy="911796"/>
          </a:xfrm>
          <a:prstGeom prst="rect">
            <a:avLst/>
          </a:prstGeom>
        </p:spPr>
      </p:pic>
      <p:grpSp>
        <p:nvGrpSpPr>
          <p:cNvPr id="9" name="Group 8"/>
          <p:cNvGrpSpPr/>
          <p:nvPr/>
        </p:nvGrpSpPr>
        <p:grpSpPr>
          <a:xfrm>
            <a:off x="8008262" y="3937877"/>
            <a:ext cx="630120" cy="1030180"/>
            <a:chOff x="8002718" y="3918096"/>
            <a:chExt cx="731983" cy="1148629"/>
          </a:xfrm>
        </p:grpSpPr>
        <p:pic>
          <p:nvPicPr>
            <p:cNvPr id="20" name="Imagen 46" descr="Icono&#10;&#10;Descripción generada automáticamente">
              <a:extLst>
                <a:ext uri="{FF2B5EF4-FFF2-40B4-BE49-F238E27FC236}">
                  <a16:creationId xmlns:a16="http://schemas.microsoft.com/office/drawing/2014/main" id="{81AAC8AB-BCA5-4924-AD05-1A7929F69D4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8002718" y="4119570"/>
              <a:ext cx="731983" cy="947155"/>
            </a:xfrm>
            <a:prstGeom prst="rect">
              <a:avLst/>
            </a:prstGeom>
          </p:spPr>
        </p:pic>
        <p:pic>
          <p:nvPicPr>
            <p:cNvPr id="21" name="Imagen 47" descr="Imagen en blanco y negro de la luna&#10;&#10;Descripción generada automáticamente con confianza baja">
              <a:extLst>
                <a:ext uri="{FF2B5EF4-FFF2-40B4-BE49-F238E27FC236}">
                  <a16:creationId xmlns:a16="http://schemas.microsoft.com/office/drawing/2014/main" id="{888A9CD1-9230-4A7D-A9AD-D23D4598BC4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8385558" y="4025411"/>
              <a:ext cx="83009" cy="82350"/>
            </a:xfrm>
            <a:prstGeom prst="rect">
              <a:avLst/>
            </a:prstGeom>
          </p:spPr>
        </p:pic>
        <p:pic>
          <p:nvPicPr>
            <p:cNvPr id="22" name="Imagen 48" descr="Imagen en blanco y negro de la luna&#10;&#10;Descripción generada automáticamente con confianza baja">
              <a:extLst>
                <a:ext uri="{FF2B5EF4-FFF2-40B4-BE49-F238E27FC236}">
                  <a16:creationId xmlns:a16="http://schemas.microsoft.com/office/drawing/2014/main" id="{5DB00549-AF07-4839-AD42-82C5D6BBEC8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89874" y="3987241"/>
              <a:ext cx="67213" cy="66678"/>
            </a:xfrm>
            <a:prstGeom prst="rect">
              <a:avLst/>
            </a:prstGeom>
          </p:spPr>
        </p:pic>
        <p:pic>
          <p:nvPicPr>
            <p:cNvPr id="23" name="Imagen 49" descr="Imagen en blanco y negro de la luna&#10;&#10;Descripción generada automáticamente con confianza baja">
              <a:extLst>
                <a:ext uri="{FF2B5EF4-FFF2-40B4-BE49-F238E27FC236}">
                  <a16:creationId xmlns:a16="http://schemas.microsoft.com/office/drawing/2014/main" id="{DF8A9AC6-7A79-43E8-9C3F-10253B7FA3D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262255" y="4047065"/>
              <a:ext cx="61184" cy="60696"/>
            </a:xfrm>
            <a:prstGeom prst="rect">
              <a:avLst/>
            </a:prstGeom>
          </p:spPr>
        </p:pic>
        <p:pic>
          <p:nvPicPr>
            <p:cNvPr id="24" name="Imagen 50" descr="Imagen en blanco y negro de la luna&#10;&#10;Descripción generada automáticamente con confianza baja">
              <a:extLst>
                <a:ext uri="{FF2B5EF4-FFF2-40B4-BE49-F238E27FC236}">
                  <a16:creationId xmlns:a16="http://schemas.microsoft.com/office/drawing/2014/main" id="{4E435F29-DAAD-4CC8-B68B-0C704E6A95A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350888" y="3918096"/>
              <a:ext cx="52269" cy="51853"/>
            </a:xfrm>
            <a:prstGeom prst="rect">
              <a:avLst/>
            </a:prstGeom>
          </p:spPr>
        </p:pic>
      </p:grpSp>
      <p:grpSp>
        <p:nvGrpSpPr>
          <p:cNvPr id="29" name="Group 28"/>
          <p:cNvGrpSpPr/>
          <p:nvPr/>
        </p:nvGrpSpPr>
        <p:grpSpPr>
          <a:xfrm>
            <a:off x="8624654" y="3677373"/>
            <a:ext cx="294646" cy="1170722"/>
            <a:chOff x="8636223" y="3677373"/>
            <a:chExt cx="251222" cy="1125307"/>
          </a:xfrm>
        </p:grpSpPr>
        <p:pic>
          <p:nvPicPr>
            <p:cNvPr id="19" name="Imagen 45" descr="Imagen que contiene interior, tabla, verde, botella&#10;&#10;Descripción generada automáticamente">
              <a:extLst>
                <a:ext uri="{FF2B5EF4-FFF2-40B4-BE49-F238E27FC236}">
                  <a16:creationId xmlns:a16="http://schemas.microsoft.com/office/drawing/2014/main" id="{1568B9D7-F454-47F1-8A99-251395D929E2}"/>
                </a:ext>
              </a:extLst>
            </p:cNvPr>
            <p:cNvPicPr>
              <a:picLocks noChangeAspect="1"/>
            </p:cNvPicPr>
            <p:nvPr/>
          </p:nvPicPr>
          <p:blipFill>
            <a:blip r:embed="rId9" cstate="hqprint">
              <a:alphaModFix amt="75000"/>
              <a:extLst>
                <a:ext uri="{28A0092B-C50C-407E-A947-70E740481C1C}">
                  <a14:useLocalDpi xmlns:a14="http://schemas.microsoft.com/office/drawing/2010/main" val="0"/>
                </a:ext>
              </a:extLst>
            </a:blip>
            <a:stretch>
              <a:fillRect/>
            </a:stretch>
          </p:blipFill>
          <p:spPr>
            <a:xfrm flipH="1">
              <a:off x="8636223" y="3941115"/>
              <a:ext cx="251222" cy="861565"/>
            </a:xfrm>
            <a:prstGeom prst="rect">
              <a:avLst/>
            </a:prstGeom>
          </p:spPr>
        </p:pic>
        <p:pic>
          <p:nvPicPr>
            <p:cNvPr id="25" name="Imagen 52" descr="Imagen en blanco y negro de la luna&#10;&#10;Descripción generada automáticamente con confianza baja">
              <a:extLst>
                <a:ext uri="{FF2B5EF4-FFF2-40B4-BE49-F238E27FC236}">
                  <a16:creationId xmlns:a16="http://schemas.microsoft.com/office/drawing/2014/main" id="{F2E19D88-855D-466C-8C58-AF9EE2AEF564}"/>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8779033" y="3789403"/>
              <a:ext cx="83009" cy="82350"/>
            </a:xfrm>
            <a:prstGeom prst="rect">
              <a:avLst/>
            </a:prstGeom>
          </p:spPr>
        </p:pic>
        <p:pic>
          <p:nvPicPr>
            <p:cNvPr id="26" name="Imagen 53" descr="Imagen en blanco y negro de la luna&#10;&#10;Descripción generada automáticamente con confianza baja">
              <a:extLst>
                <a:ext uri="{FF2B5EF4-FFF2-40B4-BE49-F238E27FC236}">
                  <a16:creationId xmlns:a16="http://schemas.microsoft.com/office/drawing/2014/main" id="{06B13FB0-6C3D-4298-8C98-9106114DC1EE}"/>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flipH="1">
              <a:off x="8683348" y="3751231"/>
              <a:ext cx="67213" cy="66678"/>
            </a:xfrm>
            <a:prstGeom prst="rect">
              <a:avLst/>
            </a:prstGeom>
          </p:spPr>
        </p:pic>
        <p:pic>
          <p:nvPicPr>
            <p:cNvPr id="27" name="Imagen 54" descr="Imagen en blanco y negro de la luna&#10;&#10;Descripción generada automáticamente con confianza baja">
              <a:extLst>
                <a:ext uri="{FF2B5EF4-FFF2-40B4-BE49-F238E27FC236}">
                  <a16:creationId xmlns:a16="http://schemas.microsoft.com/office/drawing/2014/main" id="{EAA2BA33-D58C-404B-A6B9-5051DE20037D}"/>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flipH="1">
              <a:off x="8753178" y="3677373"/>
              <a:ext cx="61184" cy="60696"/>
            </a:xfrm>
            <a:prstGeom prst="rect">
              <a:avLst/>
            </a:prstGeom>
          </p:spPr>
        </p:pic>
        <p:pic>
          <p:nvPicPr>
            <p:cNvPr id="28" name="Imagen 55" descr="Imagen en blanco y negro de la luna&#10;&#10;Descripción generada automáticamente con confianza baja">
              <a:extLst>
                <a:ext uri="{FF2B5EF4-FFF2-40B4-BE49-F238E27FC236}">
                  <a16:creationId xmlns:a16="http://schemas.microsoft.com/office/drawing/2014/main" id="{49612D87-B53B-4FD5-90E0-0EA3F1468FD1}"/>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8744364" y="3875918"/>
              <a:ext cx="52269" cy="51853"/>
            </a:xfrm>
            <a:prstGeom prst="rect">
              <a:avLst/>
            </a:prstGeom>
          </p:spPr>
        </p:pic>
      </p:grpSp>
    </p:spTree>
    <p:extLst>
      <p:ext uri="{BB962C8B-B14F-4D97-AF65-F5344CB8AC3E}">
        <p14:creationId xmlns:p14="http://schemas.microsoft.com/office/powerpoint/2010/main" val="35926994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500"/>
                                        <p:tgtEl>
                                          <p:spTgt spid="14">
                                            <p:txEl>
                                              <p:pRg st="0" end="0"/>
                                            </p:txEl>
                                          </p:spTgt>
                                        </p:tgtEl>
                                      </p:cBhvr>
                                    </p:animEffect>
                                    <p:anim calcmode="lin" valueType="num">
                                      <p:cBhvr>
                                        <p:cTn id="1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14" presetClass="entr" presetSubtype="10" fill="hold" nodeType="afterEffect">
                                  <p:stCondLst>
                                    <p:cond delay="0"/>
                                  </p:stCondLst>
                                  <p:childTnLst>
                                    <p:set>
                                      <p:cBhvr>
                                        <p:cTn id="17"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8" dur="500"/>
                                        <p:tgtEl>
                                          <p:spTgt spid="14">
                                            <p:txEl>
                                              <p:pRg st="1" end="1"/>
                                            </p:txEl>
                                          </p:spTgt>
                                        </p:tgtEl>
                                      </p:cBhvr>
                                    </p:animEffect>
                                  </p:childTnLst>
                                </p:cTn>
                              </p:par>
                            </p:childTnLst>
                          </p:cTn>
                        </p:par>
                        <p:par>
                          <p:cTn id="19" fill="hold">
                            <p:stCondLst>
                              <p:cond delay="1000"/>
                            </p:stCondLst>
                            <p:childTnLst>
                              <p:par>
                                <p:cTn id="20" presetID="14" presetClass="entr" presetSubtype="10" fill="hold" nodeType="after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2" dur="500"/>
                                        <p:tgtEl>
                                          <p:spTgt spid="1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fade">
                                      <p:cBhvr>
                                        <p:cTn id="27" dur="500"/>
                                        <p:tgtEl>
                                          <p:spTgt spid="14">
                                            <p:txEl>
                                              <p:pRg st="3" end="3"/>
                                            </p:txEl>
                                          </p:spTgt>
                                        </p:tgtEl>
                                      </p:cBhvr>
                                    </p:animEffect>
                                    <p:anim calcmode="lin" valueType="num">
                                      <p:cBhvr>
                                        <p:cTn id="28"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14">
                                            <p:txEl>
                                              <p:pRg st="4" end="4"/>
                                            </p:txEl>
                                          </p:spTgt>
                                        </p:tgtEl>
                                        <p:attrNameLst>
                                          <p:attrName>style.visibility</p:attrName>
                                        </p:attrNameLst>
                                      </p:cBhvr>
                                      <p:to>
                                        <p:strVal val="visible"/>
                                      </p:to>
                                    </p:set>
                                    <p:animEffect transition="in" filter="wipe(left)">
                                      <p:cBhvr>
                                        <p:cTn id="33"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Trạng thái cân bằng</a:t>
            </a:r>
            <a:endParaRPr lang="en-US" sz="2400" b="1" dirty="0">
              <a:solidFill>
                <a:schemeClr val="bg1"/>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p:grpSp>
        <p:nvGrpSpPr>
          <p:cNvPr id="38" name="Group 37"/>
          <p:cNvGrpSpPr/>
          <p:nvPr/>
        </p:nvGrpSpPr>
        <p:grpSpPr>
          <a:xfrm>
            <a:off x="3071970" y="1389919"/>
            <a:ext cx="5068254" cy="3129707"/>
            <a:chOff x="757964" y="-168818"/>
            <a:chExt cx="16764000" cy="9794252"/>
          </a:xfrm>
        </p:grpSpPr>
        <p:pic>
          <p:nvPicPr>
            <p:cNvPr id="39" name="Picture 5"/>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rcRect t="12165" r="50724" b="48490"/>
            <a:stretch>
              <a:fillRect/>
            </a:stretch>
          </p:blipFill>
          <p:spPr>
            <a:xfrm>
              <a:off x="757964" y="633835"/>
              <a:ext cx="16764000" cy="8991599"/>
            </a:xfrm>
            <a:prstGeom prst="rect">
              <a:avLst/>
            </a:prstGeom>
            <a:effectLst>
              <a:outerShdw blurRad="50800" dist="38100" dir="2700000" algn="tl" rotWithShape="0">
                <a:prstClr val="black">
                  <a:alpha val="40000"/>
                </a:prstClr>
              </a:outerShdw>
            </a:effectLst>
          </p:spPr>
        </p:pic>
        <p:pic>
          <p:nvPicPr>
            <p:cNvPr id="40" name="Picture 39"/>
            <p:cNvPicPr>
              <a:picLocks noChangeAspect="1"/>
            </p:cNvPicPr>
            <p:nvPr/>
          </p:nvPicPr>
          <p:blipFill>
            <a:blip r:embed="rId5"/>
            <a:srcRect/>
            <a:stretch>
              <a:fillRect/>
            </a:stretch>
          </p:blipFill>
          <p:spPr>
            <a:xfrm>
              <a:off x="8278423" y="-168818"/>
              <a:ext cx="1723077" cy="1605301"/>
            </a:xfrm>
            <a:prstGeom prst="rect">
              <a:avLst/>
            </a:prstGeom>
          </p:spPr>
        </p:pic>
      </p:grpSp>
      <p:sp>
        <p:nvSpPr>
          <p:cNvPr id="3" name="Rectangle 2"/>
          <p:cNvSpPr/>
          <p:nvPr/>
        </p:nvSpPr>
        <p:spPr>
          <a:xfrm>
            <a:off x="3161656" y="2413600"/>
            <a:ext cx="4916380" cy="1338828"/>
          </a:xfrm>
          <a:prstGeom prst="rect">
            <a:avLst/>
          </a:prstGeom>
        </p:spPr>
        <p:txBody>
          <a:bodyPr wrap="square">
            <a:spAutoFit/>
          </a:bodyPr>
          <a:lstStyle/>
          <a:p>
            <a:pPr algn="just">
              <a:lnSpc>
                <a:spcPct val="150000"/>
              </a:lnSpc>
              <a:spcBef>
                <a:spcPts val="300"/>
              </a:spcBef>
              <a:spcAft>
                <a:spcPts val="0"/>
              </a:spcAft>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Khái niệm: </a:t>
            </a:r>
            <a:r>
              <a:rPr lang="fr-FR" i="1">
                <a:solidFill>
                  <a:srgbClr val="000000"/>
                </a:solidFill>
                <a:latin typeface="Arial" panose="020B0604020202020204" pitchFamily="34" charset="0"/>
                <a:ea typeface="Calibri" panose="020F0502020204030204" pitchFamily="34" charset="0"/>
                <a:cs typeface="Arial" panose="020B0604020202020204" pitchFamily="34" charset="0"/>
              </a:rPr>
              <a:t>Trạng thái cân bằng của phản ứng thuận nghịch là trạng thái mà tốc độ phản ứng thuận bằng tốc độ phản ứng nghịch. </a:t>
            </a:r>
            <a:endParaRPr lang="en-US" i="1">
              <a:latin typeface="Arial" panose="020B0604020202020204" pitchFamily="34" charset="0"/>
              <a:ea typeface="Calibri" panose="020F0502020204030204" pitchFamily="34" charset="0"/>
              <a:cs typeface="Arial" panose="020B0604020202020204" pitchFamily="34" charset="0"/>
            </a:endParaRPr>
          </a:p>
        </p:txBody>
      </p:sp>
      <p:pic>
        <p:nvPicPr>
          <p:cNvPr id="41" name="Picture 2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12455" y="1781674"/>
            <a:ext cx="1521621" cy="3234898"/>
          </a:xfrm>
          <a:prstGeom prst="rect">
            <a:avLst/>
          </a:prstGeom>
        </p:spPr>
      </p:pic>
    </p:spTree>
    <p:extLst>
      <p:ext uri="{BB962C8B-B14F-4D97-AF65-F5344CB8AC3E}">
        <p14:creationId xmlns:p14="http://schemas.microsoft.com/office/powerpoint/2010/main" val="24870404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2" name="Rectangle 21"/>
          <p:cNvSpPr/>
          <p:nvPr/>
        </p:nvSpPr>
        <p:spPr>
          <a:xfrm>
            <a:off x="0" y="514350"/>
            <a:ext cx="4166364" cy="5715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spcBef>
                <a:spcPct val="0"/>
              </a:spcBef>
            </a:pPr>
            <a:r>
              <a:rPr lang="en-US" sz="2400" b="1">
                <a:solidFill>
                  <a:schemeClr val="bg1"/>
                </a:solidFill>
                <a:latin typeface="Arial" panose="020B0604020202020204" pitchFamily="34" charset="0"/>
                <a:cs typeface="Arial" panose="020B0604020202020204" pitchFamily="34" charset="0"/>
              </a:rPr>
              <a:t>Trạng thái cân bằng</a:t>
            </a:r>
            <a:endParaRPr lang="en-US" sz="2400" b="1" dirty="0">
              <a:solidFill>
                <a:schemeClr val="bg1"/>
              </a:solidFill>
              <a:latin typeface="Arial" panose="020B0604020202020204" pitchFamily="34" charset="0"/>
              <a:cs typeface="Arial" panose="020B0604020202020204" pitchFamily="34" charset="0"/>
            </a:endParaRPr>
          </a:p>
        </p:txBody>
      </p:sp>
      <p:pic>
        <p:nvPicPr>
          <p:cNvPr id="33"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p:grpSp>
        <p:nvGrpSpPr>
          <p:cNvPr id="5" name="Group 4"/>
          <p:cNvGrpSpPr/>
          <p:nvPr/>
        </p:nvGrpSpPr>
        <p:grpSpPr>
          <a:xfrm>
            <a:off x="556890" y="1218979"/>
            <a:ext cx="5328270" cy="1056464"/>
            <a:chOff x="536265" y="1749090"/>
            <a:chExt cx="5328270" cy="1056464"/>
          </a:xfrm>
        </p:grpSpPr>
        <p:sp>
          <p:nvSpPr>
            <p:cNvPr id="18" name="Rounded Rectangle 17"/>
            <p:cNvSpPr/>
            <p:nvPr/>
          </p:nvSpPr>
          <p:spPr>
            <a:xfrm>
              <a:off x="536265" y="1867444"/>
              <a:ext cx="5328270" cy="938110"/>
            </a:xfrm>
            <a:prstGeom prst="roundRect">
              <a:avLst/>
            </a:prstGeom>
            <a:solidFill>
              <a:schemeClr val="bg1"/>
            </a:solidFill>
            <a:ln w="57150">
              <a:no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1384830" y="2151833"/>
              <a:ext cx="4413228" cy="369332"/>
            </a:xfrm>
            <a:prstGeom prst="rect">
              <a:avLst/>
            </a:prstGeom>
          </p:spPr>
          <p:txBody>
            <a:bodyPr wrap="square">
              <a:spAutoFit/>
            </a:bodyPr>
            <a:lstStyle/>
            <a:p>
              <a:pPr algn="ctr"/>
              <a:r>
                <a:rPr lang="fr-FR">
                  <a:solidFill>
                    <a:srgbClr val="000000"/>
                  </a:solidFill>
                  <a:latin typeface="Arial" panose="020B0604020202020204" pitchFamily="34" charset="0"/>
                  <a:cs typeface="Arial" panose="020B0604020202020204" pitchFamily="34" charset="0"/>
                </a:rPr>
                <a:t>Cân bằng hóa học là một </a:t>
              </a:r>
              <a:r>
                <a:rPr lang="fr-FR">
                  <a:solidFill>
                    <a:srgbClr val="FF0000"/>
                  </a:solidFill>
                  <a:latin typeface="Arial" panose="020B0604020202020204" pitchFamily="34" charset="0"/>
                  <a:cs typeface="Arial" panose="020B0604020202020204" pitchFamily="34" charset="0"/>
                </a:rPr>
                <a:t>cân bằng động</a:t>
              </a:r>
              <a:endParaRPr lang="en-US">
                <a:solidFill>
                  <a:srgbClr val="FF0000"/>
                </a:solidFill>
                <a:latin typeface="Arial" panose="020B0604020202020204" pitchFamily="34" charset="0"/>
                <a:cs typeface="Arial" panose="020B0604020202020204" pitchFamily="34" charset="0"/>
              </a:endParaRPr>
            </a:p>
          </p:txBody>
        </p:sp>
        <p:pic>
          <p:nvPicPr>
            <p:cNvPr id="20" name="Imagen 6" descr="Icono&#10;&#10;Descripción generada automáticamente">
              <a:extLst>
                <a:ext uri="{FF2B5EF4-FFF2-40B4-BE49-F238E27FC236}">
                  <a16:creationId xmlns:a16="http://schemas.microsoft.com/office/drawing/2014/main" id="{6A71AABB-FA43-47D2-A2AA-DE650620190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603683" y="1749090"/>
              <a:ext cx="714670" cy="1056464"/>
            </a:xfrm>
            <a:prstGeom prst="rect">
              <a:avLst/>
            </a:prstGeom>
          </p:spPr>
        </p:pic>
      </p:grpSp>
      <p:grpSp>
        <p:nvGrpSpPr>
          <p:cNvPr id="4" name="Group 3"/>
          <p:cNvGrpSpPr/>
          <p:nvPr/>
        </p:nvGrpSpPr>
        <p:grpSpPr>
          <a:xfrm>
            <a:off x="1626125" y="2393797"/>
            <a:ext cx="5891750" cy="1056464"/>
            <a:chOff x="2502855" y="2812944"/>
            <a:chExt cx="5891750" cy="1056464"/>
          </a:xfrm>
        </p:grpSpPr>
        <p:sp>
          <p:nvSpPr>
            <p:cNvPr id="28" name="Rounded Rectangle 27"/>
            <p:cNvSpPr/>
            <p:nvPr/>
          </p:nvSpPr>
          <p:spPr>
            <a:xfrm>
              <a:off x="2502855" y="2931298"/>
              <a:ext cx="5891750" cy="938110"/>
            </a:xfrm>
            <a:prstGeom prst="roundRect">
              <a:avLst/>
            </a:prstGeom>
            <a:solidFill>
              <a:schemeClr val="bg1"/>
            </a:solidFill>
            <a:ln w="57150">
              <a:no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29" name="Rectangle 28"/>
            <p:cNvSpPr/>
            <p:nvPr/>
          </p:nvSpPr>
          <p:spPr>
            <a:xfrm>
              <a:off x="3352363" y="2942819"/>
              <a:ext cx="4972476" cy="872034"/>
            </a:xfrm>
            <a:prstGeom prst="rect">
              <a:avLst/>
            </a:prstGeom>
          </p:spPr>
          <p:txBody>
            <a:bodyPr wrap="square">
              <a:spAutoFit/>
            </a:bodyPr>
            <a:lstStyle/>
            <a:p>
              <a:pPr algn="ctr">
                <a:lnSpc>
                  <a:spcPct val="150000"/>
                </a:lnSpc>
              </a:pPr>
              <a:r>
                <a:rPr lang="fr-FR" i="1">
                  <a:solidFill>
                    <a:srgbClr val="000000"/>
                  </a:solidFill>
                  <a:latin typeface="Arial" panose="020B0604020202020204" pitchFamily="34" charset="0"/>
                  <a:cs typeface="Arial" panose="020B0604020202020204" pitchFamily="34" charset="0"/>
                </a:rPr>
                <a:t>Ở trạng thái cân bằng: </a:t>
              </a:r>
              <a:r>
                <a:rPr lang="fr-FR">
                  <a:solidFill>
                    <a:srgbClr val="000000"/>
                  </a:solidFill>
                  <a:latin typeface="Arial" panose="020B0604020202020204" pitchFamily="34" charset="0"/>
                  <a:cs typeface="Arial" panose="020B0604020202020204" pitchFamily="34" charset="0"/>
                </a:rPr>
                <a:t>Phản ứng thuận nghịch vẫn tiếp diễn với </a:t>
              </a:r>
              <a:r>
                <a:rPr lang="fr-FR">
                  <a:solidFill>
                    <a:srgbClr val="FF0000"/>
                  </a:solidFill>
                  <a:latin typeface="Arial" panose="020B0604020202020204" pitchFamily="34" charset="0"/>
                  <a:cs typeface="Arial" panose="020B0604020202020204" pitchFamily="34" charset="0"/>
                </a:rPr>
                <a:t>tốc độ bằng nhau</a:t>
              </a:r>
              <a:endParaRPr lang="en-US">
                <a:solidFill>
                  <a:srgbClr val="FF0000"/>
                </a:solidFill>
                <a:latin typeface="Arial" panose="020B0604020202020204" pitchFamily="34" charset="0"/>
                <a:cs typeface="Arial" panose="020B0604020202020204" pitchFamily="34" charset="0"/>
              </a:endParaRPr>
            </a:p>
          </p:txBody>
        </p:sp>
        <p:pic>
          <p:nvPicPr>
            <p:cNvPr id="26" name="Imagen 6" descr="Icono&#10;&#10;Descripción generada automáticamente">
              <a:extLst>
                <a:ext uri="{FF2B5EF4-FFF2-40B4-BE49-F238E27FC236}">
                  <a16:creationId xmlns:a16="http://schemas.microsoft.com/office/drawing/2014/main" id="{6A71AABB-FA43-47D2-A2AA-DE650620190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2570274" y="2812944"/>
              <a:ext cx="714670" cy="1056464"/>
            </a:xfrm>
            <a:prstGeom prst="rect">
              <a:avLst/>
            </a:prstGeom>
          </p:spPr>
        </p:pic>
      </p:grpSp>
      <p:grpSp>
        <p:nvGrpSpPr>
          <p:cNvPr id="30" name="Group 29"/>
          <p:cNvGrpSpPr/>
          <p:nvPr/>
        </p:nvGrpSpPr>
        <p:grpSpPr>
          <a:xfrm>
            <a:off x="2643947" y="3568615"/>
            <a:ext cx="5891750" cy="1056464"/>
            <a:chOff x="2502855" y="2812944"/>
            <a:chExt cx="5891750" cy="1056464"/>
          </a:xfrm>
        </p:grpSpPr>
        <p:sp>
          <p:nvSpPr>
            <p:cNvPr id="31" name="Rounded Rectangle 30"/>
            <p:cNvSpPr/>
            <p:nvPr/>
          </p:nvSpPr>
          <p:spPr>
            <a:xfrm>
              <a:off x="2502855" y="2931298"/>
              <a:ext cx="5891750" cy="938110"/>
            </a:xfrm>
            <a:prstGeom prst="roundRect">
              <a:avLst/>
            </a:prstGeom>
            <a:solidFill>
              <a:schemeClr val="bg1"/>
            </a:solidFill>
            <a:ln w="57150">
              <a:no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32" name="Rectangle 31"/>
            <p:cNvSpPr/>
            <p:nvPr/>
          </p:nvSpPr>
          <p:spPr>
            <a:xfrm>
              <a:off x="3352363" y="2942819"/>
              <a:ext cx="4972476" cy="872034"/>
            </a:xfrm>
            <a:prstGeom prst="rect">
              <a:avLst/>
            </a:prstGeom>
          </p:spPr>
          <p:txBody>
            <a:bodyPr wrap="square">
              <a:spAutoFit/>
            </a:bodyPr>
            <a:lstStyle/>
            <a:p>
              <a:pPr algn="ctr">
                <a:lnSpc>
                  <a:spcPct val="150000"/>
                </a:lnSpc>
              </a:pPr>
              <a:r>
                <a:rPr lang="fr-FR" i="1">
                  <a:solidFill>
                    <a:srgbClr val="000000"/>
                  </a:solidFill>
                  <a:latin typeface="Arial" panose="020B0604020202020204" pitchFamily="34" charset="0"/>
                  <a:cs typeface="Arial" panose="020B0604020202020204" pitchFamily="34" charset="0"/>
                </a:rPr>
                <a:t>Ở trạng thái cân bằng: </a:t>
              </a:r>
              <a:r>
                <a:rPr lang="fr-FR">
                  <a:solidFill>
                    <a:srgbClr val="000000"/>
                  </a:solidFill>
                </a:rPr>
                <a:t>Nồng độ của một chất bất kì trong phản ứng </a:t>
              </a:r>
              <a:r>
                <a:rPr lang="fr-FR">
                  <a:solidFill>
                    <a:srgbClr val="FF0000"/>
                  </a:solidFill>
                </a:rPr>
                <a:t>không đổi</a:t>
              </a:r>
              <a:endParaRPr lang="en-US">
                <a:solidFill>
                  <a:srgbClr val="FF0000"/>
                </a:solidFill>
                <a:latin typeface="Arial" panose="020B0604020202020204" pitchFamily="34" charset="0"/>
                <a:cs typeface="Arial" panose="020B0604020202020204" pitchFamily="34" charset="0"/>
              </a:endParaRPr>
            </a:p>
          </p:txBody>
        </p:sp>
        <p:pic>
          <p:nvPicPr>
            <p:cNvPr id="34" name="Imagen 6" descr="Icono&#10;&#10;Descripción generada automáticamente">
              <a:extLst>
                <a:ext uri="{FF2B5EF4-FFF2-40B4-BE49-F238E27FC236}">
                  <a16:creationId xmlns:a16="http://schemas.microsoft.com/office/drawing/2014/main" id="{6A71AABB-FA43-47D2-A2AA-DE650620190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2570274" y="2812944"/>
              <a:ext cx="714670" cy="1056464"/>
            </a:xfrm>
            <a:prstGeom prst="rect">
              <a:avLst/>
            </a:prstGeom>
          </p:spPr>
        </p:pic>
      </p:grpSp>
      <p:pic>
        <p:nvPicPr>
          <p:cNvPr id="35" name="Picture 26"/>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5035" y="4091471"/>
            <a:ext cx="1198509" cy="821524"/>
          </a:xfrm>
          <a:prstGeom prst="rect">
            <a:avLst/>
          </a:prstGeom>
        </p:spPr>
      </p:pic>
    </p:spTree>
    <p:extLst>
      <p:ext uri="{BB962C8B-B14F-4D97-AF65-F5344CB8AC3E}">
        <p14:creationId xmlns:p14="http://schemas.microsoft.com/office/powerpoint/2010/main" val="31363066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CF5F9"/>
            </a:gs>
            <a:gs pos="71000">
              <a:srgbClr val="4AE7E7"/>
            </a:gs>
            <a:gs pos="100000">
              <a:srgbClr val="32B1C2"/>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12" name="Imagen 11" descr="Imagen en blanco y negro de la luna&#10;&#10;Descripción generada automáticamente con confianza baja">
            <a:extLst>
              <a:ext uri="{FF2B5EF4-FFF2-40B4-BE49-F238E27FC236}">
                <a16:creationId xmlns:a16="http://schemas.microsoft.com/office/drawing/2014/main" id="{E0F3D1AB-99E5-4F85-84B3-9D70E4AF72A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494266" y="627965"/>
            <a:ext cx="163197" cy="177030"/>
          </a:xfrm>
          <a:prstGeom prst="rect">
            <a:avLst/>
          </a:prstGeom>
        </p:spPr>
      </p:pic>
      <p:pic>
        <p:nvPicPr>
          <p:cNvPr id="13" name="Imagen 12" descr="Imagen en blanco y negro de la luna&#10;&#10;Descripción generada automáticamente con confianza baja">
            <a:extLst>
              <a:ext uri="{FF2B5EF4-FFF2-40B4-BE49-F238E27FC236}">
                <a16:creationId xmlns:a16="http://schemas.microsoft.com/office/drawing/2014/main" id="{6CA0838E-85C2-4C34-95DE-87CE925943D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78903" y="299901"/>
            <a:ext cx="132141" cy="143341"/>
          </a:xfrm>
          <a:prstGeom prst="rect">
            <a:avLst/>
          </a:prstGeom>
        </p:spPr>
      </p:pic>
      <p:pic>
        <p:nvPicPr>
          <p:cNvPr id="14" name="Imagen 13" descr="Imagen en blanco y negro de la luna&#10;&#10;Descripción generada automáticamente con confianza baja">
            <a:extLst>
              <a:ext uri="{FF2B5EF4-FFF2-40B4-BE49-F238E27FC236}">
                <a16:creationId xmlns:a16="http://schemas.microsoft.com/office/drawing/2014/main" id="{EC47A0DC-050E-4756-9A0D-E71C0F02722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53171" y="230377"/>
            <a:ext cx="120287" cy="130481"/>
          </a:xfrm>
          <a:prstGeom prst="rect">
            <a:avLst/>
          </a:prstGeom>
        </p:spPr>
      </p:pic>
      <p:pic>
        <p:nvPicPr>
          <p:cNvPr id="15" name="Imagen 14" descr="Imagen en blanco y negro de la luna&#10;&#10;Descripción generada automáticamente con confianza baja">
            <a:extLst>
              <a:ext uri="{FF2B5EF4-FFF2-40B4-BE49-F238E27FC236}">
                <a16:creationId xmlns:a16="http://schemas.microsoft.com/office/drawing/2014/main" id="{C738BB72-0ECA-4F09-839C-89689B0BAE5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840582" y="40211"/>
            <a:ext cx="102761" cy="111471"/>
          </a:xfrm>
          <a:prstGeom prst="rect">
            <a:avLst/>
          </a:prstGeom>
        </p:spPr>
      </p:pic>
      <p:pic>
        <p:nvPicPr>
          <p:cNvPr id="20" name="Imagen 19" descr="Imagen en blanco y negro de la luna&#10;&#10;Descripción generada automáticamente con confianza baja">
            <a:extLst>
              <a:ext uri="{FF2B5EF4-FFF2-40B4-BE49-F238E27FC236}">
                <a16:creationId xmlns:a16="http://schemas.microsoft.com/office/drawing/2014/main" id="{EC611E7E-BB83-48FA-A491-7681B94B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262743" y="459944"/>
            <a:ext cx="163197" cy="177030"/>
          </a:xfrm>
          <a:prstGeom prst="rect">
            <a:avLst/>
          </a:prstGeom>
        </p:spPr>
      </p:pic>
      <p:pic>
        <p:nvPicPr>
          <p:cNvPr id="21" name="Imagen 20" descr="Imagen en blanco y negro de la luna&#10;&#10;Descripción generada automáticamente con confianza baja">
            <a:extLst>
              <a:ext uri="{FF2B5EF4-FFF2-40B4-BE49-F238E27FC236}">
                <a16:creationId xmlns:a16="http://schemas.microsoft.com/office/drawing/2014/main" id="{3C178B50-BBEC-4819-A1FF-B3CA8EA446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94831" y="222457"/>
            <a:ext cx="132141" cy="143341"/>
          </a:xfrm>
          <a:prstGeom prst="rect">
            <a:avLst/>
          </a:prstGeom>
        </p:spPr>
      </p:pic>
      <p:pic>
        <p:nvPicPr>
          <p:cNvPr id="22" name="Imagen 21" descr="Imagen en blanco y negro de la luna&#10;&#10;Descripción generada automáticamente con confianza baja">
            <a:extLst>
              <a:ext uri="{FF2B5EF4-FFF2-40B4-BE49-F238E27FC236}">
                <a16:creationId xmlns:a16="http://schemas.microsoft.com/office/drawing/2014/main" id="{732D7B84-66E6-4DE2-879B-1F4D7854E42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74198" y="351064"/>
            <a:ext cx="120287" cy="130481"/>
          </a:xfrm>
          <a:prstGeom prst="rect">
            <a:avLst/>
          </a:prstGeom>
        </p:spPr>
      </p:pic>
      <p:pic>
        <p:nvPicPr>
          <p:cNvPr id="23" name="Imagen 22" descr="Imagen en blanco y negro de la luna&#10;&#10;Descripción generada automáticamente con confianza baja">
            <a:extLst>
              <a:ext uri="{FF2B5EF4-FFF2-40B4-BE49-F238E27FC236}">
                <a16:creationId xmlns:a16="http://schemas.microsoft.com/office/drawing/2014/main" id="{4E41D4B8-B241-42AF-9AA0-6C9E95C0F3D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469718" y="680590"/>
            <a:ext cx="102761" cy="111471"/>
          </a:xfrm>
          <a:prstGeom prst="rect">
            <a:avLst/>
          </a:prstGeom>
        </p:spPr>
      </p:pic>
      <p:pic>
        <p:nvPicPr>
          <p:cNvPr id="3" name="Imagen 2" descr="Forma, Círculo&#10;&#10;Descripción generada automáticamente">
            <a:extLst>
              <a:ext uri="{FF2B5EF4-FFF2-40B4-BE49-F238E27FC236}">
                <a16:creationId xmlns:a16="http://schemas.microsoft.com/office/drawing/2014/main" id="{221A4A31-4AD0-4FED-83AA-DF641232ECA3}"/>
              </a:ext>
            </a:extLst>
          </p:cNvPr>
          <p:cNvPicPr>
            <a:picLocks noChangeAspect="1"/>
          </p:cNvPicPr>
          <p:nvPr/>
        </p:nvPicPr>
        <p:blipFill>
          <a:blip r:embed="rId6" cstate="hqprint">
            <a:alphaModFix amt="75000"/>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710605" y="151854"/>
            <a:ext cx="152681" cy="226130"/>
          </a:xfrm>
          <a:prstGeom prst="rect">
            <a:avLst/>
          </a:prstGeom>
        </p:spPr>
      </p:pic>
      <p:sp>
        <p:nvSpPr>
          <p:cNvPr id="24" name="TextBox 23">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KHỞI ĐỘNG</a:t>
            </a:r>
            <a:endParaRPr lang="en-US" sz="3200" dirty="0">
              <a:solidFill>
                <a:schemeClr val="accent3"/>
              </a:solidFill>
              <a:latin typeface="Arial" panose="020B0604020202020204" pitchFamily="34" charset="0"/>
              <a:cs typeface="Arial" panose="020B0604020202020204" pitchFamily="34" charset="0"/>
            </a:endParaRPr>
          </a:p>
        </p:txBody>
      </p:sp>
      <p:sp>
        <p:nvSpPr>
          <p:cNvPr id="7" name="Rectangle 6"/>
          <p:cNvSpPr/>
          <p:nvPr/>
        </p:nvSpPr>
        <p:spPr>
          <a:xfrm>
            <a:off x="597237" y="976249"/>
            <a:ext cx="7951127" cy="2208297"/>
          </a:xfrm>
          <a:prstGeom prst="rect">
            <a:avLst/>
          </a:prstGeom>
        </p:spPr>
        <p:txBody>
          <a:bodyPr wrap="square">
            <a:spAutoFit/>
          </a:bodyPr>
          <a:lstStyle/>
          <a:p>
            <a:pPr marL="285750" indent="-285750" algn="just">
              <a:lnSpc>
                <a:spcPct val="150000"/>
              </a:lnSpc>
              <a:spcBef>
                <a:spcPts val="300"/>
              </a:spcBef>
              <a:spcAft>
                <a:spcPts val="0"/>
              </a:spcAft>
              <a:buFont typeface="Wingdings" panose="05000000000000000000" pitchFamily="2" charset="2"/>
              <a:buChar char="§"/>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Khí NO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(màu nâu đỏ) liên tục chuyển hóa thành khí N</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4</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(không màu) và ngược lại, tại một điều kiện xác định. </a:t>
            </a:r>
          </a:p>
          <a:p>
            <a:pPr marL="285750" indent="-285750" algn="just">
              <a:lnSpc>
                <a:spcPct val="150000"/>
              </a:lnSpc>
              <a:spcBef>
                <a:spcPts val="300"/>
              </a:spcBef>
              <a:spcAft>
                <a:spcPts val="0"/>
              </a:spcAft>
              <a:buFont typeface="Wingdings" panose="05000000000000000000" pitchFamily="2" charset="2"/>
              <a:buChar char="§"/>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Tại điều kiện này, khí NO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và khí N</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4</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ở trong các bình riêng biệt (Hình 1.1), sau một thời gian đều chuyển thành hỗn hợp khí có thành phần như nhau và không đổi theo thời gian.</a:t>
            </a:r>
            <a:endParaRPr lang="en-US">
              <a:latin typeface="Arial" panose="020B0604020202020204" pitchFamily="34" charset="0"/>
              <a:ea typeface="Calibri" panose="020F0502020204030204" pitchFamily="34" charset="0"/>
              <a:cs typeface="Arial" panose="020B0604020202020204" pitchFamily="34" charset="0"/>
            </a:endParaRPr>
          </a:p>
        </p:txBody>
      </p:sp>
      <p:grpSp>
        <p:nvGrpSpPr>
          <p:cNvPr id="9" name="Group 8"/>
          <p:cNvGrpSpPr/>
          <p:nvPr/>
        </p:nvGrpSpPr>
        <p:grpSpPr>
          <a:xfrm>
            <a:off x="710632" y="3280461"/>
            <a:ext cx="7724335" cy="1631844"/>
            <a:chOff x="1154568" y="3280461"/>
            <a:chExt cx="7724335" cy="1631844"/>
          </a:xfrm>
        </p:grpSpPr>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b="18206"/>
            <a:stretch/>
          </p:blipFill>
          <p:spPr>
            <a:xfrm>
              <a:off x="3885173" y="3280461"/>
              <a:ext cx="4993730" cy="1631844"/>
            </a:xfrm>
            <a:prstGeom prst="rect">
              <a:avLst/>
            </a:prstGeom>
            <a:effectLst>
              <a:outerShdw blurRad="50800" dist="38100" dir="2700000" algn="tl" rotWithShape="0">
                <a:prstClr val="black">
                  <a:alpha val="40000"/>
                </a:prstClr>
              </a:outerShdw>
            </a:effectLst>
          </p:spPr>
        </p:pic>
        <p:sp>
          <p:nvSpPr>
            <p:cNvPr id="25" name="TextBox 24"/>
            <p:cNvSpPr txBox="1"/>
            <p:nvPr/>
          </p:nvSpPr>
          <p:spPr>
            <a:xfrm>
              <a:off x="1154568" y="3703711"/>
              <a:ext cx="2653684" cy="785343"/>
            </a:xfrm>
            <a:prstGeom prst="rect">
              <a:avLst/>
            </a:prstGeom>
            <a:noFill/>
          </p:spPr>
          <p:txBody>
            <a:bodyPr wrap="square" rtlCol="0">
              <a:spAutoFit/>
            </a:bodyPr>
            <a:lstStyle/>
            <a:p>
              <a:pPr algn="ctr">
                <a:lnSpc>
                  <a:spcPct val="150000"/>
                </a:lnSpc>
              </a:pPr>
              <a:r>
                <a:rPr lang="en-US" sz="1600" b="1" i="1">
                  <a:solidFill>
                    <a:srgbClr val="000000"/>
                  </a:solidFill>
                  <a:latin typeface="Arial" panose="020B0604020202020204" pitchFamily="34" charset="0"/>
                  <a:ea typeface="Tahoma" panose="020B0604030504040204" pitchFamily="34" charset="0"/>
                  <a:cs typeface="Arial" panose="020B0604020202020204" pitchFamily="34" charset="0"/>
                </a:rPr>
                <a:t>Hình 1.1. </a:t>
              </a:r>
              <a:r>
                <a:rPr lang="en-US" sz="1600" i="1">
                  <a:solidFill>
                    <a:srgbClr val="000000"/>
                  </a:solidFill>
                  <a:latin typeface="Arial" panose="020B0604020202020204" pitchFamily="34" charset="0"/>
                  <a:ea typeface="Tahoma" panose="020B0604030504040204" pitchFamily="34" charset="0"/>
                  <a:cs typeface="Arial" panose="020B0604020202020204" pitchFamily="34" charset="0"/>
                </a:rPr>
                <a:t>Sự biến đổi </a:t>
              </a:r>
              <a:r>
                <a:rPr lang="fr-FR" sz="1600" i="1">
                  <a:solidFill>
                    <a:srgbClr val="000000"/>
                  </a:solidFill>
                  <a:latin typeface="Arial" panose="020B0604020202020204" pitchFamily="34" charset="0"/>
                  <a:ea typeface="Calibri" panose="020F0502020204030204" pitchFamily="34" charset="0"/>
                  <a:cs typeface="Arial" panose="020B0604020202020204" pitchFamily="34" charset="0"/>
                </a:rPr>
                <a:t>NO</a:t>
              </a:r>
              <a:r>
                <a:rPr lang="fr-FR" sz="1600" i="1"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sz="1600" i="1">
                  <a:solidFill>
                    <a:srgbClr val="000000"/>
                  </a:solidFill>
                  <a:latin typeface="Arial" panose="020B0604020202020204" pitchFamily="34" charset="0"/>
                  <a:ea typeface="Calibri" panose="020F0502020204030204" pitchFamily="34" charset="0"/>
                  <a:cs typeface="Arial" panose="020B0604020202020204" pitchFamily="34" charset="0"/>
                </a:rPr>
                <a:t> và N</a:t>
              </a:r>
              <a:r>
                <a:rPr lang="fr-FR" sz="1600" i="1"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sz="1600" i="1">
                  <a:solidFill>
                    <a:srgbClr val="000000"/>
                  </a:solidFill>
                  <a:latin typeface="Arial" panose="020B0604020202020204" pitchFamily="34" charset="0"/>
                  <a:ea typeface="Calibri" panose="020F0502020204030204" pitchFamily="34" charset="0"/>
                  <a:cs typeface="Arial" panose="020B0604020202020204" pitchFamily="34" charset="0"/>
                </a:rPr>
                <a:t>O</a:t>
              </a:r>
              <a:r>
                <a:rPr lang="fr-FR" sz="1600" i="1" baseline="-25000">
                  <a:solidFill>
                    <a:srgbClr val="000000"/>
                  </a:solidFill>
                  <a:latin typeface="Arial" panose="020B0604020202020204" pitchFamily="34" charset="0"/>
                  <a:ea typeface="Calibri" panose="020F0502020204030204" pitchFamily="34" charset="0"/>
                  <a:cs typeface="Arial" panose="020B0604020202020204" pitchFamily="34" charset="0"/>
                </a:rPr>
                <a:t>4</a:t>
              </a:r>
              <a:r>
                <a:rPr lang="en-US" sz="1600" i="1">
                  <a:solidFill>
                    <a:srgbClr val="000000"/>
                  </a:solidFill>
                  <a:latin typeface="Arial" panose="020B0604020202020204" pitchFamily="34" charset="0"/>
                  <a:ea typeface="Tahoma" panose="020B0604030504040204" pitchFamily="34" charset="0"/>
                  <a:cs typeface="Arial" panose="020B0604020202020204" pitchFamily="34" charset="0"/>
                </a:rPr>
                <a:t> </a:t>
              </a:r>
            </a:p>
          </p:txBody>
        </p:sp>
      </p:grpSp>
      <p:pic>
        <p:nvPicPr>
          <p:cNvPr id="33" name="Imagen 2" descr="Imagen que contiene pequeño, tazón, computadora&#10;&#10;Descripción generada automáticamente">
            <a:extLst>
              <a:ext uri="{FF2B5EF4-FFF2-40B4-BE49-F238E27FC236}">
                <a16:creationId xmlns:a16="http://schemas.microsoft.com/office/drawing/2014/main" id="{5E6FF845-0B0F-4794-BB32-D7F0DE60C66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245390">
            <a:off x="-378228" y="4288458"/>
            <a:ext cx="1144193" cy="1039443"/>
          </a:xfrm>
          <a:prstGeom prst="rect">
            <a:avLst/>
          </a:prstGeom>
        </p:spPr>
      </p:pic>
    </p:spTree>
    <p:extLst>
      <p:ext uri="{BB962C8B-B14F-4D97-AF65-F5344CB8AC3E}">
        <p14:creationId xmlns:p14="http://schemas.microsoft.com/office/powerpoint/2010/main" val="31396811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anim calcmode="lin" valueType="num">
                                      <p:cBhvr>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anim calcmode="lin" valueType="num">
                                      <p:cBhvr>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0" dur="5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Bài tập</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51" name="Imagen 20" descr="Imagen que contiene competencia de atletismo, tabla, luz&#10;&#10;Descripción generada automáticamente">
            <a:extLst>
              <a:ext uri="{FF2B5EF4-FFF2-40B4-BE49-F238E27FC236}">
                <a16:creationId xmlns:a16="http://schemas.microsoft.com/office/drawing/2014/main" id="{0532044E-DAAA-405C-B86C-3B2844AAD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902477" y="198894"/>
            <a:ext cx="680511" cy="983639"/>
          </a:xfrm>
          <a:prstGeom prst="rect">
            <a:avLst/>
          </a:prstGeom>
        </p:spPr>
      </p:pic>
      <p:pic>
        <p:nvPicPr>
          <p:cNvPr id="52" name="Picture 3"/>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8381" y="4165994"/>
            <a:ext cx="1204216" cy="89864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63454" y="1679978"/>
                <a:ext cx="7817087" cy="531492"/>
              </a:xfrm>
              <a:prstGeom prst="rect">
                <a:avLst/>
              </a:prstGeom>
            </p:spPr>
            <p:txBody>
              <a:bodyPr wrap="square">
                <a:spAutoFit/>
              </a:bodyPr>
              <a:lstStyle/>
              <a:p>
                <a:pPr algn="ctr">
                  <a:spcAft>
                    <a:spcPts val="0"/>
                  </a:spcAft>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Câu hỏi 4 (SGK tr.8).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Vì sao giá trị </a:t>
                </a: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fr-FR" i="0">
                                <a:solidFill>
                                  <a:srgbClr val="000000"/>
                                </a:solidFill>
                                <a:latin typeface="Cambria Math" panose="02040503050406030204" pitchFamily="18" charset="0"/>
                                <a:ea typeface="Calibri" panose="020F0502020204030204" pitchFamily="34" charset="0"/>
                                <a:cs typeface="Times New Roman" panose="02020603050405020304" pitchFamily="18" charset="0"/>
                              </a:rPr>
                              <m:t>k</m:t>
                            </m:r>
                          </m:e>
                          <m:sub>
                            <m:r>
                              <m:rPr>
                                <m:sty m:val="p"/>
                              </m:rPr>
                              <a:rPr lang="fr-FR" i="0">
                                <a:solidFill>
                                  <a:srgbClr val="000000"/>
                                </a:solidFill>
                                <a:latin typeface="Cambria Math" panose="02040503050406030204" pitchFamily="18" charset="0"/>
                                <a:ea typeface="Calibri" panose="020F0502020204030204" pitchFamily="34" charset="0"/>
                                <a:cs typeface="Times New Roman" panose="02020603050405020304" pitchFamily="18" charset="0"/>
                              </a:rPr>
                              <m:t>t</m:t>
                            </m:r>
                          </m:sub>
                        </m:sSub>
                      </m:num>
                      <m:den>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fr-FR" i="0">
                                <a:solidFill>
                                  <a:srgbClr val="000000"/>
                                </a:solidFill>
                                <a:latin typeface="Cambria Math" panose="02040503050406030204" pitchFamily="18" charset="0"/>
                                <a:ea typeface="Calibri" panose="020F0502020204030204" pitchFamily="34" charset="0"/>
                                <a:cs typeface="Times New Roman" panose="02020603050405020304" pitchFamily="18" charset="0"/>
                              </a:rPr>
                              <m:t>k</m:t>
                            </m:r>
                          </m:e>
                          <m:sub>
                            <m:r>
                              <m:rPr>
                                <m:sty m:val="p"/>
                              </m:rPr>
                              <a:rPr lang="fr-FR" i="0">
                                <a:solidFill>
                                  <a:srgbClr val="000000"/>
                                </a:solidFill>
                                <a:latin typeface="Cambria Math" panose="02040503050406030204" pitchFamily="18" charset="0"/>
                                <a:ea typeface="Calibri" panose="020F0502020204030204" pitchFamily="34" charset="0"/>
                                <a:cs typeface="Times New Roman" panose="02020603050405020304" pitchFamily="18" charset="0"/>
                              </a:rPr>
                              <m:t>n</m:t>
                            </m:r>
                          </m:sub>
                        </m:sSub>
                      </m:den>
                    </m:f>
                  </m:oMath>
                </a14:m>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là một hằng số ở nhiệt độ xác định? </a:t>
                </a:r>
                <a:endParaRPr lang="en-US">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63454" y="1679978"/>
                <a:ext cx="7817087" cy="531492"/>
              </a:xfrm>
              <a:prstGeom prst="rect">
                <a:avLst/>
              </a:prstGeom>
              <a:blipFill>
                <a:blip r:embed="rId6"/>
                <a:stretch>
                  <a:fillRect r="-5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851641" y="2395097"/>
                <a:ext cx="7440711" cy="2107565"/>
              </a:xfrm>
              <a:prstGeom prst="rect">
                <a:avLst/>
              </a:prstGeom>
            </p:spPr>
            <p:txBody>
              <a:bodyPr wrap="square">
                <a:spAutoFit/>
              </a:bodyPr>
              <a:lstStyle/>
              <a:p>
                <a:pPr algn="just">
                  <a:lnSpc>
                    <a:spcPct val="150000"/>
                  </a:lnSpc>
                </a:pPr>
                <a:r>
                  <a:rPr lang="en-US" sz="1800" b="1" i="1" u="sng">
                    <a:solidFill>
                      <a:srgbClr val="000000"/>
                    </a:solidFill>
                    <a:latin typeface="Arial" panose="020B0604020202020204" pitchFamily="34" charset="0"/>
                    <a:ea typeface="Calibri" panose="020F0502020204030204" pitchFamily="34" charset="0"/>
                    <a:cs typeface="Arial" panose="020B0604020202020204" pitchFamily="34" charset="0"/>
                  </a:rPr>
                  <a:t>Lời giải:</a:t>
                </a:r>
              </a:p>
              <a:p>
                <a:pPr marL="285750" indent="-285750" algn="just">
                  <a:buFont typeface="Wingdings" panose="05000000000000000000" pitchFamily="2" charset="2"/>
                  <a:buChar char="§"/>
                </a:pPr>
                <a:r>
                  <a:rPr lang="fr-FR">
                    <a:solidFill>
                      <a:srgbClr val="000000"/>
                    </a:solidFill>
                    <a:latin typeface="Arial" panose="020B0604020202020204" pitchFamily="34" charset="0"/>
                    <a:cs typeface="Arial" panose="020B0604020202020204" pitchFamily="34" charset="0"/>
                  </a:rPr>
                  <a:t>Ta có:</a:t>
                </a:r>
                <a:r>
                  <a:rPr lang="en-US">
                    <a:solidFill>
                      <a:srgbClr val="000000"/>
                    </a:solidFill>
                    <a:latin typeface="Arial" panose="020B0604020202020204" pitchFamily="34" charset="0"/>
                    <a:cs typeface="Arial" panose="020B0604020202020204" pitchFamily="34" charset="0"/>
                  </a:rPr>
                  <a:t> </a:t>
                </a:r>
                <a14:m>
                  <m:oMath xmlns:m="http://schemas.openxmlformats.org/officeDocument/2006/math">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𝑘</m:t>
                            </m:r>
                          </m:e>
                          <m:sub>
                            <m:r>
                              <a:rPr lang="fr-FR" i="1">
                                <a:solidFill>
                                  <a:srgbClr val="000000"/>
                                </a:solidFill>
                                <a:latin typeface="Cambria Math" panose="02040503050406030204" pitchFamily="18" charset="0"/>
                              </a:rPr>
                              <m:t>𝑡</m:t>
                            </m:r>
                          </m:sub>
                        </m:sSub>
                      </m:num>
                      <m:den>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𝑘</m:t>
                            </m:r>
                          </m:e>
                          <m:sub>
                            <m:r>
                              <a:rPr lang="fr-FR" i="1">
                                <a:solidFill>
                                  <a:srgbClr val="000000"/>
                                </a:solidFill>
                                <a:latin typeface="Cambria Math" panose="02040503050406030204" pitchFamily="18" charset="0"/>
                              </a:rPr>
                              <m:t>𝑛</m:t>
                            </m:r>
                          </m:sub>
                        </m:sSub>
                      </m:den>
                    </m:f>
                    <m:r>
                      <a:rPr lang="fr-FR" i="1">
                        <a:solidFill>
                          <a:srgbClr val="000000"/>
                        </a:solidFill>
                        <a:latin typeface="Cambria Math" panose="02040503050406030204" pitchFamily="18" charset="0"/>
                      </a:rPr>
                      <m:t>= </m:t>
                    </m:r>
                    <m:f>
                      <m:fPr>
                        <m:ctrlPr>
                          <a:rPr lang="en-US" i="1">
                            <a:solidFill>
                              <a:srgbClr val="000000"/>
                            </a:solidFill>
                            <a:latin typeface="Cambria Math" panose="02040503050406030204" pitchFamily="18" charset="0"/>
                          </a:rPr>
                        </m:ctrlPr>
                      </m:fPr>
                      <m:num>
                        <m:sSubSup>
                          <m:sSubSupPr>
                            <m:ctrlPr>
                              <a:rPr lang="en-US" i="1">
                                <a:solidFill>
                                  <a:srgbClr val="000000"/>
                                </a:solidFill>
                                <a:latin typeface="Cambria Math" panose="02040503050406030204" pitchFamily="18" charset="0"/>
                              </a:rPr>
                            </m:ctrlPr>
                          </m:sSubSupPr>
                          <m:e>
                            <m:r>
                              <a:rPr lang="fr-FR" i="1">
                                <a:solidFill>
                                  <a:srgbClr val="000000"/>
                                </a:solidFill>
                                <a:latin typeface="Cambria Math" panose="02040503050406030204" pitchFamily="18" charset="0"/>
                              </a:rPr>
                              <m:t>𝐶</m:t>
                            </m:r>
                          </m:e>
                          <m:sub>
                            <m:r>
                              <a:rPr lang="fr-FR" i="1">
                                <a:solidFill>
                                  <a:srgbClr val="000000"/>
                                </a:solidFill>
                                <a:latin typeface="Cambria Math" panose="02040503050406030204" pitchFamily="18" charset="0"/>
                              </a:rPr>
                              <m:t>𝐻𝐼</m:t>
                            </m:r>
                          </m:sub>
                          <m:sup>
                            <m:r>
                              <a:rPr lang="fr-FR" i="1">
                                <a:solidFill>
                                  <a:srgbClr val="000000"/>
                                </a:solidFill>
                                <a:latin typeface="Cambria Math" panose="02040503050406030204" pitchFamily="18" charset="0"/>
                              </a:rPr>
                              <m:t>2</m:t>
                            </m:r>
                          </m:sup>
                        </m:sSubSup>
                      </m:num>
                      <m:den>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𝐶</m:t>
                            </m:r>
                          </m:e>
                          <m:sub>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𝐻</m:t>
                                </m:r>
                              </m:e>
                              <m:sub>
                                <m:r>
                                  <a:rPr lang="fr-FR" i="1">
                                    <a:solidFill>
                                      <a:srgbClr val="000000"/>
                                    </a:solidFill>
                                    <a:latin typeface="Cambria Math" panose="02040503050406030204" pitchFamily="18" charset="0"/>
                                  </a:rPr>
                                  <m:t>2</m:t>
                                </m:r>
                              </m:sub>
                            </m:sSub>
                          </m:sub>
                        </m:sSub>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𝐶</m:t>
                            </m:r>
                          </m:e>
                          <m:sub>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𝐼</m:t>
                                </m:r>
                              </m:e>
                              <m:sub>
                                <m:r>
                                  <a:rPr lang="fr-FR" i="1">
                                    <a:solidFill>
                                      <a:srgbClr val="000000"/>
                                    </a:solidFill>
                                    <a:latin typeface="Cambria Math" panose="02040503050406030204" pitchFamily="18" charset="0"/>
                                  </a:rPr>
                                  <m:t>2</m:t>
                                </m:r>
                              </m:sub>
                            </m:sSub>
                          </m:sub>
                        </m:sSub>
                      </m:den>
                    </m:f>
                  </m:oMath>
                </a14:m>
                <a:endParaRPr lang="en-US">
                  <a:solidFill>
                    <a:srgbClr val="000000"/>
                  </a:solidFill>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
                </a:pPr>
                <a:r>
                  <a:rPr lang="fr-FR">
                    <a:solidFill>
                      <a:srgbClr val="000000"/>
                    </a:solidFill>
                    <a:latin typeface="Arial" panose="020B0604020202020204" pitchFamily="34" charset="0"/>
                    <a:cs typeface="Arial" panose="020B0604020202020204" pitchFamily="34" charset="0"/>
                  </a:rPr>
                  <a:t>Vì ở trạng thái cân bằng nồng độ của một chất bất kì trong phản ứng không đổi nên giá trị </a:t>
                </a:r>
                <a14:m>
                  <m:oMath xmlns:m="http://schemas.openxmlformats.org/officeDocument/2006/math">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𝑘</m:t>
                            </m:r>
                          </m:e>
                          <m:sub>
                            <m:r>
                              <a:rPr lang="fr-FR" i="1">
                                <a:solidFill>
                                  <a:srgbClr val="000000"/>
                                </a:solidFill>
                                <a:latin typeface="Cambria Math" panose="02040503050406030204" pitchFamily="18" charset="0"/>
                              </a:rPr>
                              <m:t>𝑡</m:t>
                            </m:r>
                          </m:sub>
                        </m:sSub>
                      </m:num>
                      <m:den>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𝑘</m:t>
                            </m:r>
                          </m:e>
                          <m:sub>
                            <m:r>
                              <a:rPr lang="fr-FR" i="1">
                                <a:solidFill>
                                  <a:srgbClr val="000000"/>
                                </a:solidFill>
                                <a:latin typeface="Cambria Math" panose="02040503050406030204" pitchFamily="18" charset="0"/>
                              </a:rPr>
                              <m:t>𝑛</m:t>
                            </m:r>
                          </m:sub>
                        </m:sSub>
                      </m:den>
                    </m:f>
                  </m:oMath>
                </a14:m>
                <a:r>
                  <a:rPr lang="fr-FR">
                    <a:solidFill>
                      <a:srgbClr val="000000"/>
                    </a:solidFill>
                    <a:latin typeface="Arial" panose="020B0604020202020204" pitchFamily="34" charset="0"/>
                    <a:cs typeface="Arial" panose="020B0604020202020204" pitchFamily="34" charset="0"/>
                  </a:rPr>
                  <a:t> là một hằng số ở nhiệt độ xác định. </a:t>
                </a:r>
                <a:endParaRPr lang="en-US" sz="1800" i="1">
                  <a:solidFill>
                    <a:srgbClr val="000000"/>
                  </a:solidFill>
                  <a:latin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851641" y="2395097"/>
                <a:ext cx="7440711" cy="2107565"/>
              </a:xfrm>
              <a:prstGeom prst="rect">
                <a:avLst/>
              </a:prstGeom>
              <a:blipFill>
                <a:blip r:embed="rId7"/>
                <a:stretch>
                  <a:fillRect l="-738" r="-656"/>
                </a:stretch>
              </a:blipFill>
            </p:spPr>
            <p:txBody>
              <a:bodyPr/>
              <a:lstStyle/>
              <a:p>
                <a:r>
                  <a:rPr lang="en-US">
                    <a:noFill/>
                  </a:rPr>
                  <a:t> </a:t>
                </a:r>
              </a:p>
            </p:txBody>
          </p:sp>
        </mc:Fallback>
      </mc:AlternateContent>
    </p:spTree>
    <p:extLst>
      <p:ext uri="{BB962C8B-B14F-4D97-AF65-F5344CB8AC3E}">
        <p14:creationId xmlns:p14="http://schemas.microsoft.com/office/powerpoint/2010/main" val="21932047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wipe(down)">
                                      <p:cBhvr>
                                        <p:cTn id="12" dur="500"/>
                                        <p:tgtEl>
                                          <p:spTgt spid="14">
                                            <p:txEl>
                                              <p:pRg st="0" end="0"/>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6" dur="500"/>
                                        <p:tgtEl>
                                          <p:spTgt spid="14">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0"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4F5F8"/>
            </a:gs>
            <a:gs pos="71000">
              <a:srgbClr val="4AE7E7"/>
            </a:gs>
            <a:gs pos="100000">
              <a:srgbClr val="115775"/>
            </a:gs>
          </a:gsLst>
          <a:path path="circle">
            <a:fillToRect r="100000" b="100000"/>
          </a:path>
          <a:tileRect l="-100000" t="-100000"/>
        </a:gradFill>
        <a:effectLst/>
      </p:bgPr>
    </p:bg>
    <p:spTree>
      <p:nvGrpSpPr>
        <p:cNvPr id="1" name=""/>
        <p:cNvGrpSpPr/>
        <p:nvPr/>
      </p:nvGrpSpPr>
      <p:grpSpPr>
        <a:xfrm>
          <a:off x="0" y="0"/>
          <a:ext cx="0" cy="0"/>
          <a:chOff x="0" y="0"/>
          <a:chExt cx="0" cy="0"/>
        </a:xfrm>
      </p:grpSpPr>
      <p:grpSp>
        <p:nvGrpSpPr>
          <p:cNvPr id="5" name="Group 4"/>
          <p:cNvGrpSpPr/>
          <p:nvPr/>
        </p:nvGrpSpPr>
        <p:grpSpPr>
          <a:xfrm>
            <a:off x="6029539" y="1338024"/>
            <a:ext cx="2660699" cy="2415827"/>
            <a:chOff x="5058958" y="1057747"/>
            <a:chExt cx="3361142" cy="3013195"/>
          </a:xfrm>
        </p:grpSpPr>
        <p:pic>
          <p:nvPicPr>
            <p:cNvPr id="12" name="Gráfico 11">
              <a:extLst>
                <a:ext uri="{FF2B5EF4-FFF2-40B4-BE49-F238E27FC236}">
                  <a16:creationId xmlns:a16="http://schemas.microsoft.com/office/drawing/2014/main" id="{C2B73AEF-423F-4758-B05F-86C86A3AD72E}"/>
                </a:ext>
              </a:extLst>
            </p:cNvPr>
            <p:cNvPicPr>
              <a:picLocks noChangeAspect="1"/>
            </p:cNvPicPr>
            <p:nvPr/>
          </p:nvPicPr>
          <p:blipFill>
            <a:blip r:embed="rId2">
              <a:alphaModFix amt="68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63327" y="1360543"/>
              <a:ext cx="3356773" cy="2422414"/>
            </a:xfrm>
            <a:prstGeom prst="rect">
              <a:avLst/>
            </a:prstGeom>
          </p:spPr>
        </p:pic>
        <p:pic>
          <p:nvPicPr>
            <p:cNvPr id="7" name="Imagen 6" descr="Icono&#10;&#10;Descripción generada automáticamente">
              <a:extLst>
                <a:ext uri="{FF2B5EF4-FFF2-40B4-BE49-F238E27FC236}">
                  <a16:creationId xmlns:a16="http://schemas.microsoft.com/office/drawing/2014/main" id="{6A71AABB-FA43-47D2-A2AA-DE65062019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391772" y="1072557"/>
              <a:ext cx="2028328" cy="2998385"/>
            </a:xfrm>
            <a:prstGeom prst="rect">
              <a:avLst/>
            </a:prstGeom>
          </p:spPr>
        </p:pic>
        <p:pic>
          <p:nvPicPr>
            <p:cNvPr id="11" name="Imagen 10" descr="Icono&#10;&#10;Descripción generada automáticamente">
              <a:extLst>
                <a:ext uri="{FF2B5EF4-FFF2-40B4-BE49-F238E27FC236}">
                  <a16:creationId xmlns:a16="http://schemas.microsoft.com/office/drawing/2014/main" id="{835A76AD-C76D-4D09-9E51-462AB784615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8228966">
              <a:off x="5099062" y="1017643"/>
              <a:ext cx="1732474" cy="1812681"/>
            </a:xfrm>
            <a:prstGeom prst="rect">
              <a:avLst/>
            </a:prstGeom>
          </p:spPr>
        </p:pic>
        <p:pic>
          <p:nvPicPr>
            <p:cNvPr id="8" name="Imagen 7" descr="Una caricatura de una rueda&#10;&#10;Descripción generada automáticamente con confianza baja">
              <a:extLst>
                <a:ext uri="{FF2B5EF4-FFF2-40B4-BE49-F238E27FC236}">
                  <a16:creationId xmlns:a16="http://schemas.microsoft.com/office/drawing/2014/main" id="{72B5E95F-C663-4F14-BBFB-9B84DCD546F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360386" y="1987548"/>
              <a:ext cx="427518" cy="422660"/>
            </a:xfrm>
            <a:prstGeom prst="rect">
              <a:avLst/>
            </a:prstGeom>
          </p:spPr>
        </p:pic>
        <p:pic>
          <p:nvPicPr>
            <p:cNvPr id="10" name="Imagen 9">
              <a:extLst>
                <a:ext uri="{FF2B5EF4-FFF2-40B4-BE49-F238E27FC236}">
                  <a16:creationId xmlns:a16="http://schemas.microsoft.com/office/drawing/2014/main" id="{D8C3A51A-B7F8-4DFB-B226-C4332E91A3F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160319" y="1576252"/>
              <a:ext cx="384362" cy="365761"/>
            </a:xfrm>
            <a:prstGeom prst="rect">
              <a:avLst/>
            </a:prstGeom>
          </p:spPr>
        </p:pic>
      </p:grpSp>
      <p:pic>
        <p:nvPicPr>
          <p:cNvPr id="13" name="Gráfico 8">
            <a:extLst>
              <a:ext uri="{FF2B5EF4-FFF2-40B4-BE49-F238E27FC236}">
                <a16:creationId xmlns:a16="http://schemas.microsoft.com/office/drawing/2014/main" id="{A67915A3-87FA-4AC8-ABA2-142B55CEB937}"/>
              </a:ext>
            </a:extLst>
          </p:cNvPr>
          <p:cNvPicPr>
            <a:picLocks noChangeAspect="1"/>
          </p:cNvPicPr>
          <p:nvPr/>
        </p:nvPicPr>
        <p:blipFill>
          <a:blip r:embed="rId8">
            <a:alphaModFix amt="68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00153" y="769233"/>
            <a:ext cx="1980513" cy="1429237"/>
          </a:xfrm>
          <a:prstGeom prst="rect">
            <a:avLst/>
          </a:prstGeom>
        </p:spPr>
      </p:pic>
      <p:sp>
        <p:nvSpPr>
          <p:cNvPr id="14" name="Google Shape;635;p48"/>
          <p:cNvSpPr txBox="1">
            <a:spLocks noGrp="1"/>
          </p:cNvSpPr>
          <p:nvPr>
            <p:ph type="title"/>
          </p:nvPr>
        </p:nvSpPr>
        <p:spPr>
          <a:xfrm>
            <a:off x="2462509" y="1037751"/>
            <a:ext cx="1255800" cy="8922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4000" b="1">
                <a:solidFill>
                  <a:schemeClr val="accent1">
                    <a:lumMod val="75000"/>
                  </a:schemeClr>
                </a:solidFill>
                <a:latin typeface="Arial" panose="020B0604020202020204" pitchFamily="34" charset="0"/>
                <a:cs typeface="Arial" panose="020B0604020202020204" pitchFamily="34" charset="0"/>
              </a:rPr>
              <a:t>II</a:t>
            </a:r>
            <a:endParaRPr sz="4000" b="1">
              <a:solidFill>
                <a:schemeClr val="accent1">
                  <a:lumMod val="75000"/>
                </a:schemeClr>
              </a:solidFill>
              <a:latin typeface="Arial" panose="020B0604020202020204" pitchFamily="34" charset="0"/>
              <a:cs typeface="Arial" panose="020B0604020202020204" pitchFamily="34" charset="0"/>
            </a:endParaRPr>
          </a:p>
        </p:txBody>
      </p:sp>
      <p:sp>
        <p:nvSpPr>
          <p:cNvPr id="15" name="TextBox 4">
            <a:extLst>
              <a:ext uri="{FF2B5EF4-FFF2-40B4-BE49-F238E27FC236}">
                <a16:creationId xmlns:a16="http://schemas.microsoft.com/office/drawing/2014/main" id="{3EAA8291-3670-AEA9-5F80-62884D9ED676}"/>
              </a:ext>
            </a:extLst>
          </p:cNvPr>
          <p:cNvSpPr txBox="1"/>
          <p:nvPr/>
        </p:nvSpPr>
        <p:spPr>
          <a:xfrm>
            <a:off x="44133" y="2609718"/>
            <a:ext cx="6086232" cy="1515992"/>
          </a:xfrm>
          <a:prstGeom prst="rect">
            <a:avLst/>
          </a:prstGeom>
        </p:spPr>
        <p:txBody>
          <a:bodyPr wrap="square" lIns="0" tIns="0" rIns="0" bIns="0" rtlCol="0" anchor="ctr">
            <a:spAutoFit/>
          </a:bodyPr>
          <a:lstStyle/>
          <a:p>
            <a:pPr algn="ctr">
              <a:lnSpc>
                <a:spcPct val="150000"/>
              </a:lnSpc>
            </a:pPr>
            <a:r>
              <a:rPr lang="en-US" sz="3500" b="1">
                <a:solidFill>
                  <a:schemeClr val="accent1">
                    <a:lumMod val="75000"/>
                  </a:schemeClr>
                </a:solidFill>
                <a:latin typeface="Arial" panose="020B0604020202020204" pitchFamily="34" charset="0"/>
                <a:cs typeface="Arial" panose="020B0604020202020204" pitchFamily="34" charset="0"/>
              </a:rPr>
              <a:t>BIỂU THỨC HẰNG SỐ </a:t>
            </a:r>
          </a:p>
          <a:p>
            <a:pPr algn="ctr">
              <a:lnSpc>
                <a:spcPct val="150000"/>
              </a:lnSpc>
            </a:pPr>
            <a:r>
              <a:rPr lang="en-US" sz="3500" b="1">
                <a:solidFill>
                  <a:schemeClr val="accent1">
                    <a:lumMod val="75000"/>
                  </a:schemeClr>
                </a:solidFill>
                <a:latin typeface="Arial" panose="020B0604020202020204" pitchFamily="34" charset="0"/>
                <a:cs typeface="Arial" panose="020B0604020202020204" pitchFamily="34" charset="0"/>
              </a:rPr>
              <a:t>CÂN BẰNG VÀ Ý NGHĨA</a:t>
            </a:r>
            <a:endParaRPr lang="en-US" sz="35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7886468"/>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9B1F1F-6136-4AD1-8FAA-8BF99A8856B5}"/>
              </a:ext>
            </a:extLst>
          </p:cNvPr>
          <p:cNvSpPr txBox="1"/>
          <p:nvPr/>
        </p:nvSpPr>
        <p:spPr>
          <a:xfrm>
            <a:off x="189105" y="242195"/>
            <a:ext cx="8765787" cy="584775"/>
          </a:xfrm>
          <a:prstGeom prst="rect">
            <a:avLst/>
          </a:prstGeom>
          <a:noFill/>
        </p:spPr>
        <p:txBody>
          <a:bodyPr wrap="square" rtlCol="0">
            <a:spAutoFit/>
          </a:bodyPr>
          <a:lstStyle/>
          <a:p>
            <a:pPr algn="ctr"/>
            <a:r>
              <a:rPr lang="en-US" sz="3200" b="1">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rPr>
              <a:t>1. Biểu thức hằng số cân bằng</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5" name="Freeform 4"/>
          <p:cNvSpPr/>
          <p:nvPr/>
        </p:nvSpPr>
        <p:spPr>
          <a:xfrm>
            <a:off x="257174" y="1031277"/>
            <a:ext cx="8629650" cy="3884481"/>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6" name="Rectangle 5"/>
          <p:cNvSpPr/>
          <p:nvPr/>
        </p:nvSpPr>
        <p:spPr>
          <a:xfrm>
            <a:off x="489854" y="1389187"/>
            <a:ext cx="8164287" cy="369332"/>
          </a:xfrm>
          <a:prstGeom prst="rect">
            <a:avLst/>
          </a:prstGeom>
        </p:spPr>
        <p:txBody>
          <a:bodyPr wrap="square">
            <a:spAutoFit/>
          </a:bodyPr>
          <a:lstStyle/>
          <a:p>
            <a:pPr marL="285750" indent="-285750" algn="ctr">
              <a:buFont typeface="Wingdings" panose="05000000000000000000" pitchFamily="2" charset="2"/>
              <a:buChar char="q"/>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Biểu thức tính tính hằng số cân bằng của phản ứng thuận nghịch tổng quát:</a:t>
            </a:r>
            <a:endParaRPr lang="en-US">
              <a:solidFill>
                <a:srgbClr val="000000"/>
              </a:solidFill>
              <a:latin typeface="Arial" panose="020B0604020202020204" pitchFamily="34" charset="0"/>
              <a:cs typeface="Arial" panose="020B0604020202020204" pitchFamily="34" charset="0"/>
            </a:endParaRPr>
          </a:p>
        </p:txBody>
      </p:sp>
      <p:grpSp>
        <p:nvGrpSpPr>
          <p:cNvPr id="14" name="Group 13"/>
          <p:cNvGrpSpPr/>
          <p:nvPr/>
        </p:nvGrpSpPr>
        <p:grpSpPr>
          <a:xfrm>
            <a:off x="489854" y="2027367"/>
            <a:ext cx="3621508" cy="2619543"/>
            <a:chOff x="489854" y="2027367"/>
            <a:chExt cx="3621508" cy="2619543"/>
          </a:xfrm>
        </p:grpSpPr>
        <p:pic>
          <p:nvPicPr>
            <p:cNvPr id="7"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89854" y="2027367"/>
              <a:ext cx="3621508" cy="2619543"/>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793223" y="2645923"/>
                  <a:ext cx="3014770" cy="1382430"/>
                </a:xfrm>
                <a:prstGeom prst="rect">
                  <a:avLst/>
                </a:prstGeom>
              </p:spPr>
              <p:txBody>
                <a:bodyPr wrap="square">
                  <a:spAutoFit/>
                </a:bodyPr>
                <a:lstStyle/>
                <a:p>
                  <a:pPr algn="ctr">
                    <a:lnSpc>
                      <a:spcPct val="150000"/>
                    </a:lnSpc>
                    <a:spcBef>
                      <a:spcPts val="300"/>
                    </a:spcBef>
                    <a:spcAft>
                      <a:spcPts val="0"/>
                    </a:spcAft>
                  </a:pPr>
                  <a:r>
                    <a:rPr lang="en-US" i="1">
                      <a:solidFill>
                        <a:srgbClr val="FF0000"/>
                      </a:solidFill>
                      <a:latin typeface="Arial" panose="020B0604020202020204" pitchFamily="34" charset="0"/>
                      <a:ea typeface="Calibri" panose="020F0502020204030204" pitchFamily="34" charset="0"/>
                      <a:cs typeface="Arial" panose="020B0604020202020204" pitchFamily="34" charset="0"/>
                    </a:rPr>
                    <a:t>aA + bB </a:t>
                  </a:r>
                  <a14:m>
                    <m:oMath xmlns:m="http://schemas.openxmlformats.org/officeDocument/2006/math">
                      <m:r>
                        <a:rPr lang="en-US"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i="1">
                      <a:solidFill>
                        <a:srgbClr val="FF0000"/>
                      </a:solidFill>
                      <a:latin typeface="Arial" panose="020B0604020202020204" pitchFamily="34" charset="0"/>
                      <a:ea typeface="Times New Roman" panose="02020603050405020304" pitchFamily="18" charset="0"/>
                      <a:cs typeface="Arial" panose="020B0604020202020204" pitchFamily="34" charset="0"/>
                    </a:rPr>
                    <a:t> mM + nN</a:t>
                  </a:r>
                  <a:endParaRPr lang="en-US" i="1">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0"/>
                    </a:spcAft>
                  </a:pPr>
                  <a14:m>
                    <m:oMathPara xmlns:m="http://schemas.openxmlformats.org/officeDocument/2006/math">
                      <m:oMathParaPr>
                        <m:jc m:val="centerGroup"/>
                      </m:oMathParaPr>
                      <m:oMath xmlns:m="http://schemas.openxmlformats.org/officeDocument/2006/math">
                        <m:f>
                          <m:f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𝑀</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sup>
                            </m:sSup>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𝑁</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𝑛</m:t>
                                </m:r>
                              </m:sup>
                            </m:sSup>
                          </m:num>
                          <m:den>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begChr m:val="["/>
                                    <m:endChr m:val="]"/>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𝐴</m:t>
                                    </m:r>
                                  </m:e>
                                </m:d>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𝑎</m:t>
                                </m:r>
                              </m:sup>
                            </m:sSup>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𝐵</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𝑏</m:t>
                                </m:r>
                              </m:sup>
                            </m:sSup>
                          </m:den>
                        </m:f>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𝐾</m:t>
                            </m:r>
                          </m:e>
                          <m:sub>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𝐶</m:t>
                            </m:r>
                          </m:sub>
                        </m:sSub>
                      </m:oMath>
                    </m:oMathPara>
                  </a14:m>
                  <a:endParaRPr lang="en-US" i="1">
                    <a:solidFill>
                      <a:srgbClr val="FF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793223" y="2645923"/>
                  <a:ext cx="3014770" cy="1382430"/>
                </a:xfrm>
                <a:prstGeom prst="rect">
                  <a:avLst/>
                </a:prstGeom>
                <a:blipFill>
                  <a:blip r:embed="rId6"/>
                  <a:stretch>
                    <a:fillRect/>
                  </a:stretch>
                </a:blipFill>
              </p:spPr>
              <p:txBody>
                <a:bodyPr/>
                <a:lstStyle/>
                <a:p>
                  <a:r>
                    <a:rPr lang="en-US">
                      <a:noFill/>
                    </a:rPr>
                    <a:t> </a:t>
                  </a:r>
                </a:p>
              </p:txBody>
            </p:sp>
          </mc:Fallback>
        </mc:AlternateContent>
      </p:grpSp>
      <p:sp>
        <p:nvSpPr>
          <p:cNvPr id="11" name="Rectangle 10"/>
          <p:cNvSpPr/>
          <p:nvPr/>
        </p:nvSpPr>
        <p:spPr>
          <a:xfrm>
            <a:off x="4344042" y="2252225"/>
            <a:ext cx="4310099" cy="2169825"/>
          </a:xfrm>
          <a:prstGeom prst="rect">
            <a:avLst/>
          </a:prstGeom>
        </p:spPr>
        <p:txBody>
          <a:bodyPr wrap="square">
            <a:spAutoFit/>
          </a:bodyPr>
          <a:lstStyle/>
          <a:p>
            <a:pPr marL="285750" indent="-285750" algn="just">
              <a:lnSpc>
                <a:spcPct val="150000"/>
              </a:lnSpc>
              <a:buClr>
                <a:srgbClr val="000000"/>
              </a:buClr>
              <a:buFont typeface="Wingdings" panose="05000000000000000000" pitchFamily="2" charset="2"/>
              <a:buChar char="§"/>
            </a:pPr>
            <a:r>
              <a:rPr lang="en-US">
                <a:solidFill>
                  <a:srgbClr val="FF0000"/>
                </a:solidFill>
                <a:latin typeface="Arial" panose="020B0604020202020204" pitchFamily="34" charset="0"/>
                <a:cs typeface="Arial" panose="020B0604020202020204" pitchFamily="34" charset="0"/>
              </a:rPr>
              <a:t>[M], [N], [A], [B]: </a:t>
            </a:r>
            <a:r>
              <a:rPr lang="en-US">
                <a:solidFill>
                  <a:srgbClr val="000000"/>
                </a:solidFill>
                <a:latin typeface="Arial" panose="020B0604020202020204" pitchFamily="34" charset="0"/>
                <a:cs typeface="Arial" panose="020B0604020202020204" pitchFamily="34" charset="0"/>
              </a:rPr>
              <a:t>Nồng độ mol của các chất M, N, A, B ở trạng thái cân bằng.</a:t>
            </a:r>
          </a:p>
          <a:p>
            <a:pPr marL="285750" indent="-285750" algn="just">
              <a:lnSpc>
                <a:spcPct val="150000"/>
              </a:lnSpc>
              <a:buClr>
                <a:srgbClr val="000000"/>
              </a:buClr>
              <a:buFont typeface="Wingdings" panose="05000000000000000000" pitchFamily="2" charset="2"/>
              <a:buChar char="§"/>
            </a:pPr>
            <a:r>
              <a:rPr lang="en-US">
                <a:solidFill>
                  <a:srgbClr val="FF0000"/>
                </a:solidFill>
                <a:latin typeface="Arial" panose="020B0604020202020204" pitchFamily="34" charset="0"/>
                <a:cs typeface="Arial" panose="020B0604020202020204" pitchFamily="34" charset="0"/>
              </a:rPr>
              <a:t>m, n, a, b: </a:t>
            </a:r>
            <a:r>
              <a:rPr lang="en-US">
                <a:solidFill>
                  <a:srgbClr val="000000"/>
                </a:solidFill>
                <a:latin typeface="Arial" panose="020B0604020202020204" pitchFamily="34" charset="0"/>
                <a:cs typeface="Arial" panose="020B0604020202020204" pitchFamily="34" charset="0"/>
              </a:rPr>
              <a:t>Hệ số tỉ lượng của các chất trong phương trình hóa học của phản ứng.</a:t>
            </a:r>
          </a:p>
        </p:txBody>
      </p:sp>
      <p:pic>
        <p:nvPicPr>
          <p:cNvPr id="12" name="Imagen 18" descr="Forma, Círculo&#10;&#10;Descripción generada automáticamente">
            <a:extLst>
              <a:ext uri="{FF2B5EF4-FFF2-40B4-BE49-F238E27FC236}">
                <a16:creationId xmlns:a16="http://schemas.microsoft.com/office/drawing/2014/main" id="{9A04DF19-EC6F-426A-9CF2-FCB0D959FEB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784290" y="506253"/>
            <a:ext cx="216546" cy="320717"/>
          </a:xfrm>
          <a:prstGeom prst="rect">
            <a:avLst/>
          </a:prstGeom>
        </p:spPr>
      </p:pic>
      <p:pic>
        <p:nvPicPr>
          <p:cNvPr id="13" name="Imagen 20" descr="Forma, Círculo&#10;&#10;Descripción generada automáticamente">
            <a:extLst>
              <a:ext uri="{FF2B5EF4-FFF2-40B4-BE49-F238E27FC236}">
                <a16:creationId xmlns:a16="http://schemas.microsoft.com/office/drawing/2014/main" id="{1656B664-B32D-420B-A356-EF5626E810A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381572" y="242195"/>
            <a:ext cx="216564" cy="320745"/>
          </a:xfrm>
          <a:prstGeom prst="rect">
            <a:avLst/>
          </a:prstGeom>
        </p:spPr>
      </p:pic>
    </p:spTree>
    <p:extLst>
      <p:ext uri="{BB962C8B-B14F-4D97-AF65-F5344CB8AC3E}">
        <p14:creationId xmlns:p14="http://schemas.microsoft.com/office/powerpoint/2010/main" val="9463178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anim calcmode="lin" valueType="num">
                                      <p:cBhvr>
                                        <p:cTn id="21" dur="500" fill="hold"/>
                                        <p:tgtEl>
                                          <p:spTgt spid="14"/>
                                        </p:tgtEl>
                                        <p:attrNameLst>
                                          <p:attrName>ppt_x</p:attrName>
                                        </p:attrNameLst>
                                      </p:cBhvr>
                                      <p:tavLst>
                                        <p:tav tm="0">
                                          <p:val>
                                            <p:strVal val="#ppt_x"/>
                                          </p:val>
                                        </p:tav>
                                        <p:tav tm="100000">
                                          <p:val>
                                            <p:strVal val="#ppt_x"/>
                                          </p:val>
                                        </p:tav>
                                      </p:tavLst>
                                    </p:anim>
                                    <p:anim calcmode="lin" valueType="num">
                                      <p:cBhvr>
                                        <p:cTn id="22"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7" dur="500"/>
                                        <p:tgtEl>
                                          <p:spTgt spid="11">
                                            <p:txEl>
                                              <p:pRg st="0" end="0"/>
                                            </p:txEl>
                                          </p:spTgt>
                                        </p:tgtEl>
                                      </p:cBhvr>
                                    </p:animEffect>
                                  </p:childTnLst>
                                </p:cTn>
                              </p:par>
                            </p:childTnLst>
                          </p:cTn>
                        </p:par>
                        <p:par>
                          <p:cTn id="28" fill="hold">
                            <p:stCondLst>
                              <p:cond delay="500"/>
                            </p:stCondLst>
                            <p:childTnLst>
                              <p:par>
                                <p:cTn id="29" presetID="14" presetClass="entr" presetSubtype="10" fill="hold" nodeType="after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31"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9B1F1F-6136-4AD1-8FAA-8BF99A8856B5}"/>
              </a:ext>
            </a:extLst>
          </p:cNvPr>
          <p:cNvSpPr txBox="1"/>
          <p:nvPr/>
        </p:nvSpPr>
        <p:spPr>
          <a:xfrm>
            <a:off x="189105" y="242195"/>
            <a:ext cx="8765787" cy="584775"/>
          </a:xfrm>
          <a:prstGeom prst="rect">
            <a:avLst/>
          </a:prstGeom>
          <a:noFill/>
        </p:spPr>
        <p:txBody>
          <a:bodyPr wrap="square" rtlCol="0">
            <a:spAutoFit/>
          </a:bodyPr>
          <a:lstStyle/>
          <a:p>
            <a:pPr algn="ctr"/>
            <a:r>
              <a:rPr lang="en-US" sz="3200" b="1">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rPr>
              <a:t>1. Biểu thức hằng số cân bằng</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5" name="Freeform 4"/>
          <p:cNvSpPr/>
          <p:nvPr/>
        </p:nvSpPr>
        <p:spPr>
          <a:xfrm>
            <a:off x="257174" y="1031277"/>
            <a:ext cx="8629650" cy="3884481"/>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6" name="Rectangle 5"/>
          <p:cNvSpPr/>
          <p:nvPr/>
        </p:nvSpPr>
        <p:spPr>
          <a:xfrm>
            <a:off x="489854" y="1389187"/>
            <a:ext cx="8164287" cy="369332"/>
          </a:xfrm>
          <a:prstGeom prst="rect">
            <a:avLst/>
          </a:prstGeom>
        </p:spPr>
        <p:txBody>
          <a:bodyPr wrap="square">
            <a:spAutoFit/>
          </a:bodyPr>
          <a:lstStyle/>
          <a:p>
            <a:pPr marL="285750" indent="-285750" algn="ctr">
              <a:buFont typeface="Wingdings" panose="05000000000000000000" pitchFamily="2" charset="2"/>
              <a:buChar char="q"/>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Biểu thức tính tính hằng số cân bằng của phản ứng thuận nghịch tổng quát:</a:t>
            </a:r>
            <a:endParaRPr lang="en-US">
              <a:solidFill>
                <a:srgbClr val="000000"/>
              </a:solidFill>
              <a:latin typeface="Arial" panose="020B0604020202020204" pitchFamily="34" charset="0"/>
              <a:cs typeface="Arial" panose="020B0604020202020204" pitchFamily="34" charset="0"/>
            </a:endParaRPr>
          </a:p>
        </p:txBody>
      </p:sp>
      <p:pic>
        <p:nvPicPr>
          <p:cNvPr id="7"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89854" y="2027367"/>
            <a:ext cx="3621508" cy="2619543"/>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793223" y="2645923"/>
                <a:ext cx="3014770" cy="1382430"/>
              </a:xfrm>
              <a:prstGeom prst="rect">
                <a:avLst/>
              </a:prstGeom>
            </p:spPr>
            <p:txBody>
              <a:bodyPr wrap="square">
                <a:spAutoFit/>
              </a:bodyPr>
              <a:lstStyle/>
              <a:p>
                <a:pPr algn="ctr">
                  <a:lnSpc>
                    <a:spcPct val="150000"/>
                  </a:lnSpc>
                  <a:spcBef>
                    <a:spcPts val="300"/>
                  </a:spcBef>
                  <a:spcAft>
                    <a:spcPts val="0"/>
                  </a:spcAft>
                </a:pPr>
                <a:r>
                  <a:rPr lang="en-US" i="1">
                    <a:solidFill>
                      <a:srgbClr val="FF0000"/>
                    </a:solidFill>
                    <a:latin typeface="Arial" panose="020B0604020202020204" pitchFamily="34" charset="0"/>
                    <a:ea typeface="Calibri" panose="020F0502020204030204" pitchFamily="34" charset="0"/>
                    <a:cs typeface="Arial" panose="020B0604020202020204" pitchFamily="34" charset="0"/>
                  </a:rPr>
                  <a:t>aA + bB </a:t>
                </a:r>
                <a14:m>
                  <m:oMath xmlns:m="http://schemas.openxmlformats.org/officeDocument/2006/math">
                    <m:r>
                      <a:rPr lang="en-US"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i="1">
                    <a:solidFill>
                      <a:srgbClr val="FF0000"/>
                    </a:solidFill>
                    <a:latin typeface="Arial" panose="020B0604020202020204" pitchFamily="34" charset="0"/>
                    <a:ea typeface="Times New Roman" panose="02020603050405020304" pitchFamily="18" charset="0"/>
                    <a:cs typeface="Arial" panose="020B0604020202020204" pitchFamily="34" charset="0"/>
                  </a:rPr>
                  <a:t> mM + nN</a:t>
                </a:r>
                <a:endParaRPr lang="en-US" i="1">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0"/>
                  </a:spcAft>
                </a:pPr>
                <a14:m>
                  <m:oMathPara xmlns:m="http://schemas.openxmlformats.org/officeDocument/2006/math">
                    <m:oMathParaPr>
                      <m:jc m:val="centerGroup"/>
                    </m:oMathParaPr>
                    <m:oMath xmlns:m="http://schemas.openxmlformats.org/officeDocument/2006/math">
                      <m:f>
                        <m:f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𝑀</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sup>
                          </m:sSup>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𝑁</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𝑛</m:t>
                              </m:r>
                            </m:sup>
                          </m:sSup>
                        </m:num>
                        <m:den>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begChr m:val="["/>
                                  <m:endChr m:val="]"/>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𝐴</m:t>
                                  </m:r>
                                </m:e>
                              </m:d>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𝑎</m:t>
                              </m:r>
                            </m:sup>
                          </m:sSup>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𝐵</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𝑏</m:t>
                              </m:r>
                            </m:sup>
                          </m:sSup>
                        </m:den>
                      </m:f>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𝐾</m:t>
                          </m:r>
                        </m:e>
                        <m:sub>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𝐶</m:t>
                          </m:r>
                        </m:sub>
                      </m:sSub>
                    </m:oMath>
                  </m:oMathPara>
                </a14:m>
                <a:endParaRPr lang="en-US" i="1">
                  <a:solidFill>
                    <a:srgbClr val="FF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793223" y="2645923"/>
                <a:ext cx="3014770" cy="1382430"/>
              </a:xfrm>
              <a:prstGeom prst="rect">
                <a:avLst/>
              </a:prstGeom>
              <a:blipFill>
                <a:blip r:embed="rId6"/>
                <a:stretch>
                  <a:fillRect/>
                </a:stretch>
              </a:blipFill>
            </p:spPr>
            <p:txBody>
              <a:bodyPr/>
              <a:lstStyle/>
              <a:p>
                <a:r>
                  <a:rPr lang="en-US">
                    <a:noFill/>
                  </a:rPr>
                  <a:t> </a:t>
                </a:r>
              </a:p>
            </p:txBody>
          </p:sp>
        </mc:Fallback>
      </mc:AlternateContent>
      <p:sp>
        <p:nvSpPr>
          <p:cNvPr id="11" name="Rectangle 10"/>
          <p:cNvSpPr/>
          <p:nvPr/>
        </p:nvSpPr>
        <p:spPr>
          <a:xfrm>
            <a:off x="4292480" y="2044477"/>
            <a:ext cx="4413226" cy="2585323"/>
          </a:xfrm>
          <a:prstGeom prst="rect">
            <a:avLst/>
          </a:prstGeom>
        </p:spPr>
        <p:txBody>
          <a:bodyPr wrap="square">
            <a:spAutoFit/>
          </a:bodyPr>
          <a:lstStyle/>
          <a:p>
            <a:pPr marL="285750" indent="-285750" algn="just">
              <a:lnSpc>
                <a:spcPct val="150000"/>
              </a:lnSpc>
              <a:buClr>
                <a:srgbClr val="000000"/>
              </a:buClr>
              <a:buFont typeface="Wingdings" panose="05000000000000000000" pitchFamily="2" charset="2"/>
              <a:buChar char="§"/>
            </a:pPr>
            <a:r>
              <a:rPr lang="fr-FR">
                <a:solidFill>
                  <a:srgbClr val="FF0000"/>
                </a:solidFill>
                <a:latin typeface="Arial" panose="020B0604020202020204" pitchFamily="34" charset="0"/>
                <a:ea typeface="Calibri" panose="020F0502020204030204" pitchFamily="34" charset="0"/>
                <a:cs typeface="Arial" panose="020B0604020202020204" pitchFamily="34" charset="0"/>
              </a:rPr>
              <a:t>K</a:t>
            </a:r>
            <a:r>
              <a:rPr lang="fr-FR" baseline="-25000">
                <a:solidFill>
                  <a:srgbClr val="FF0000"/>
                </a:solidFill>
                <a:latin typeface="Arial" panose="020B0604020202020204" pitchFamily="34" charset="0"/>
                <a:ea typeface="Calibri" panose="020F0502020204030204" pitchFamily="34" charset="0"/>
                <a:cs typeface="Arial" panose="020B0604020202020204" pitchFamily="34" charset="0"/>
              </a:rPr>
              <a:t>C</a:t>
            </a:r>
            <a:r>
              <a:rPr lang="fr-FR">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Hằng số cân bằng của một phản ứng thuận nghịch.</a:t>
            </a:r>
          </a:p>
          <a:p>
            <a:pPr marL="285750" indent="-285750" algn="just">
              <a:lnSpc>
                <a:spcPct val="150000"/>
              </a:lnSpc>
              <a:buFont typeface="Wingdings" panose="05000000000000000000" pitchFamily="2" charset="2"/>
              <a:buChar char="ü"/>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Phụ thuộc nhiệt độ và bản chất của phản ứng.</a:t>
            </a:r>
          </a:p>
          <a:p>
            <a:pPr marL="285750" indent="-285750" algn="just">
              <a:lnSpc>
                <a:spcPct val="150000"/>
              </a:lnSpc>
              <a:buFont typeface="Wingdings" panose="05000000000000000000" pitchFamily="2" charset="2"/>
              <a:buChar char="ü"/>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Không phụ thuộc nồng độ ban đầu của các chất.</a:t>
            </a:r>
            <a:endParaRPr lang="en-US">
              <a:latin typeface="Arial" panose="020B0604020202020204" pitchFamily="34" charset="0"/>
              <a:cs typeface="Arial" panose="020B0604020202020204" pitchFamily="34" charset="0"/>
            </a:endParaRPr>
          </a:p>
        </p:txBody>
      </p:sp>
      <p:pic>
        <p:nvPicPr>
          <p:cNvPr id="9" name="Imagen 18" descr="Forma, Círculo&#10;&#10;Descripción generada automáticamente">
            <a:extLst>
              <a:ext uri="{FF2B5EF4-FFF2-40B4-BE49-F238E27FC236}">
                <a16:creationId xmlns:a16="http://schemas.microsoft.com/office/drawing/2014/main" id="{9A04DF19-EC6F-426A-9CF2-FCB0D959FEB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784290" y="506253"/>
            <a:ext cx="216546" cy="320717"/>
          </a:xfrm>
          <a:prstGeom prst="rect">
            <a:avLst/>
          </a:prstGeom>
        </p:spPr>
      </p:pic>
      <p:pic>
        <p:nvPicPr>
          <p:cNvPr id="10" name="Imagen 20" descr="Forma, Círculo&#10;&#10;Descripción generada automáticamente">
            <a:extLst>
              <a:ext uri="{FF2B5EF4-FFF2-40B4-BE49-F238E27FC236}">
                <a16:creationId xmlns:a16="http://schemas.microsoft.com/office/drawing/2014/main" id="{1656B664-B32D-420B-A356-EF5626E810A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381572" y="242195"/>
            <a:ext cx="216564" cy="320745"/>
          </a:xfrm>
          <a:prstGeom prst="rect">
            <a:avLst/>
          </a:prstGeom>
        </p:spPr>
      </p:pic>
    </p:spTree>
    <p:extLst>
      <p:ext uri="{BB962C8B-B14F-4D97-AF65-F5344CB8AC3E}">
        <p14:creationId xmlns:p14="http://schemas.microsoft.com/office/powerpoint/2010/main" val="25258527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7" dur="500"/>
                                        <p:tgtEl>
                                          <p:spTgt spid="11">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barn(inVertical)">
                                      <p:cBhvr>
                                        <p:cTn id="11" dur="500"/>
                                        <p:tgtEl>
                                          <p:spTgt spid="11">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barn(inVertical)">
                                      <p:cBhvr>
                                        <p:cTn id="15"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9B1F1F-6136-4AD1-8FAA-8BF99A8856B5}"/>
              </a:ext>
            </a:extLst>
          </p:cNvPr>
          <p:cNvSpPr txBox="1"/>
          <p:nvPr/>
        </p:nvSpPr>
        <p:spPr>
          <a:xfrm>
            <a:off x="189105" y="242195"/>
            <a:ext cx="8765787" cy="584775"/>
          </a:xfrm>
          <a:prstGeom prst="rect">
            <a:avLst/>
          </a:prstGeom>
          <a:noFill/>
        </p:spPr>
        <p:txBody>
          <a:bodyPr wrap="square" rtlCol="0">
            <a:spAutoFit/>
          </a:bodyPr>
          <a:lstStyle/>
          <a:p>
            <a:pPr algn="ctr"/>
            <a:r>
              <a:rPr lang="en-US" sz="3200" b="1">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rPr>
              <a:t>1. Biểu thức hằng số cân bằng</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5" name="Freeform 4"/>
          <p:cNvSpPr/>
          <p:nvPr/>
        </p:nvSpPr>
        <p:spPr>
          <a:xfrm>
            <a:off x="257174" y="1031277"/>
            <a:ext cx="8629650" cy="3884481"/>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6" name="Rectangle 5"/>
          <p:cNvSpPr/>
          <p:nvPr/>
        </p:nvSpPr>
        <p:spPr>
          <a:xfrm>
            <a:off x="489854" y="1389187"/>
            <a:ext cx="8164287" cy="369332"/>
          </a:xfrm>
          <a:prstGeom prst="rect">
            <a:avLst/>
          </a:prstGeom>
        </p:spPr>
        <p:txBody>
          <a:bodyPr wrap="square">
            <a:spAutoFit/>
          </a:bodyPr>
          <a:lstStyle/>
          <a:p>
            <a:pPr marL="285750" indent="-285750" algn="ctr">
              <a:buFont typeface="Wingdings" panose="05000000000000000000" pitchFamily="2" charset="2"/>
              <a:buChar char="q"/>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Biểu thức tính tính hằng số cân bằng của phản ứng thuận nghịch tổng quát:</a:t>
            </a:r>
            <a:endParaRPr lang="en-US">
              <a:solidFill>
                <a:srgbClr val="000000"/>
              </a:solidFill>
              <a:latin typeface="Arial" panose="020B0604020202020204" pitchFamily="34" charset="0"/>
              <a:cs typeface="Arial" panose="020B0604020202020204" pitchFamily="34" charset="0"/>
            </a:endParaRPr>
          </a:p>
        </p:txBody>
      </p:sp>
      <p:pic>
        <p:nvPicPr>
          <p:cNvPr id="7"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89854" y="2027367"/>
            <a:ext cx="3621508" cy="2619543"/>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793223" y="2645923"/>
                <a:ext cx="3014770" cy="1382430"/>
              </a:xfrm>
              <a:prstGeom prst="rect">
                <a:avLst/>
              </a:prstGeom>
            </p:spPr>
            <p:txBody>
              <a:bodyPr wrap="square">
                <a:spAutoFit/>
              </a:bodyPr>
              <a:lstStyle/>
              <a:p>
                <a:pPr algn="ctr">
                  <a:lnSpc>
                    <a:spcPct val="150000"/>
                  </a:lnSpc>
                  <a:spcBef>
                    <a:spcPts val="300"/>
                  </a:spcBef>
                  <a:spcAft>
                    <a:spcPts val="0"/>
                  </a:spcAft>
                </a:pPr>
                <a:r>
                  <a:rPr lang="en-US" i="1">
                    <a:solidFill>
                      <a:srgbClr val="FF0000"/>
                    </a:solidFill>
                    <a:latin typeface="Arial" panose="020B0604020202020204" pitchFamily="34" charset="0"/>
                    <a:ea typeface="Calibri" panose="020F0502020204030204" pitchFamily="34" charset="0"/>
                    <a:cs typeface="Arial" panose="020B0604020202020204" pitchFamily="34" charset="0"/>
                  </a:rPr>
                  <a:t>aA + bB </a:t>
                </a:r>
                <a14:m>
                  <m:oMath xmlns:m="http://schemas.openxmlformats.org/officeDocument/2006/math">
                    <m:r>
                      <a:rPr lang="en-US"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i="1">
                    <a:solidFill>
                      <a:srgbClr val="FF0000"/>
                    </a:solidFill>
                    <a:latin typeface="Arial" panose="020B0604020202020204" pitchFamily="34" charset="0"/>
                    <a:ea typeface="Times New Roman" panose="02020603050405020304" pitchFamily="18" charset="0"/>
                    <a:cs typeface="Arial" panose="020B0604020202020204" pitchFamily="34" charset="0"/>
                  </a:rPr>
                  <a:t> mM + nN</a:t>
                </a:r>
                <a:endParaRPr lang="en-US" i="1">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0"/>
                  </a:spcAft>
                </a:pPr>
                <a14:m>
                  <m:oMathPara xmlns:m="http://schemas.openxmlformats.org/officeDocument/2006/math">
                    <m:oMathParaPr>
                      <m:jc m:val="centerGroup"/>
                    </m:oMathParaPr>
                    <m:oMath xmlns:m="http://schemas.openxmlformats.org/officeDocument/2006/math">
                      <m:f>
                        <m:f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𝑀</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𝑚</m:t>
                              </m:r>
                            </m:sup>
                          </m:sSup>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𝑁</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𝑛</m:t>
                              </m:r>
                            </m:sup>
                          </m:sSup>
                        </m:num>
                        <m:den>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begChr m:val="["/>
                                  <m:endChr m:val="]"/>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𝐴</m:t>
                                  </m:r>
                                </m:e>
                              </m:d>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𝑎</m:t>
                              </m:r>
                            </m:sup>
                          </m:sSup>
                          <m:sSup>
                            <m:sSup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𝐵</m:t>
                              </m:r>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𝑏</m:t>
                              </m:r>
                            </m:sup>
                          </m:sSup>
                        </m:den>
                      </m:f>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𝐾</m:t>
                          </m:r>
                        </m:e>
                        <m:sub>
                          <m:r>
                            <a:rPr lang="en-US" i="1">
                              <a:solidFill>
                                <a:srgbClr val="FF0000"/>
                              </a:solidFill>
                              <a:latin typeface="Cambria Math" panose="02040503050406030204" pitchFamily="18" charset="0"/>
                              <a:ea typeface="Times New Roman" panose="02020603050405020304" pitchFamily="18" charset="0"/>
                              <a:cs typeface="Times New Roman" panose="02020603050405020304" pitchFamily="18" charset="0"/>
                            </a:rPr>
                            <m:t>𝐶</m:t>
                          </m:r>
                        </m:sub>
                      </m:sSub>
                    </m:oMath>
                  </m:oMathPara>
                </a14:m>
                <a:endParaRPr lang="en-US" i="1">
                  <a:solidFill>
                    <a:srgbClr val="FF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793223" y="2645923"/>
                <a:ext cx="3014770" cy="1382430"/>
              </a:xfrm>
              <a:prstGeom prst="rect">
                <a:avLst/>
              </a:prstGeom>
              <a:blipFill>
                <a:blip r:embed="rId6"/>
                <a:stretch>
                  <a:fillRect/>
                </a:stretch>
              </a:blipFill>
            </p:spPr>
            <p:txBody>
              <a:bodyPr/>
              <a:lstStyle/>
              <a:p>
                <a:r>
                  <a:rPr lang="en-US">
                    <a:noFill/>
                  </a:rPr>
                  <a:t> </a:t>
                </a:r>
              </a:p>
            </p:txBody>
          </p:sp>
        </mc:Fallback>
      </mc:AlternateContent>
      <p:grpSp>
        <p:nvGrpSpPr>
          <p:cNvPr id="3" name="Group 2"/>
          <p:cNvGrpSpPr/>
          <p:nvPr/>
        </p:nvGrpSpPr>
        <p:grpSpPr>
          <a:xfrm>
            <a:off x="4219609" y="2128624"/>
            <a:ext cx="4490217" cy="2417029"/>
            <a:chOff x="4253984" y="2128624"/>
            <a:chExt cx="4490217" cy="2417029"/>
          </a:xfrm>
        </p:grpSpPr>
        <p:pic>
          <p:nvPicPr>
            <p:cNvPr id="9"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253984" y="2128624"/>
              <a:ext cx="4490217" cy="2417029"/>
            </a:xfrm>
            <a:prstGeom prst="rect">
              <a:avLst/>
            </a:prstGeom>
          </p:spPr>
        </p:pic>
        <p:sp>
          <p:nvSpPr>
            <p:cNvPr id="2" name="Rectangle 1"/>
            <p:cNvSpPr/>
            <p:nvPr/>
          </p:nvSpPr>
          <p:spPr>
            <a:xfrm>
              <a:off x="4840134" y="2667724"/>
              <a:ext cx="3636973" cy="1338828"/>
            </a:xfrm>
            <a:prstGeom prst="rect">
              <a:avLst/>
            </a:prstGeom>
          </p:spPr>
          <p:txBody>
            <a:bodyPr wrap="square">
              <a:spAutoFit/>
            </a:bodyPr>
            <a:lstStyle/>
            <a:p>
              <a:pPr algn="ctr">
                <a:lnSpc>
                  <a:spcPct val="150000"/>
                </a:lnSpc>
              </a:pPr>
              <a:r>
                <a:rPr lang="fr-FR" b="1">
                  <a:solidFill>
                    <a:srgbClr val="000000"/>
                  </a:solidFill>
                  <a:latin typeface="Arial" panose="020B0604020202020204" pitchFamily="34" charset="0"/>
                  <a:ea typeface="Calibri" panose="020F0502020204030204" pitchFamily="34" charset="0"/>
                  <a:cs typeface="Arial" panose="020B0604020202020204" pitchFamily="34" charset="0"/>
                </a:rPr>
                <a:t>Lưu ý: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Nồng độ chất rắn được coi bằng 1 và không có mặt trong biểu thức tính hằng số cân bằng</a:t>
              </a:r>
              <a:endParaRPr lang="en-US">
                <a:latin typeface="Arial" panose="020B0604020202020204" pitchFamily="34" charset="0"/>
                <a:cs typeface="Arial" panose="020B0604020202020204" pitchFamily="34" charset="0"/>
              </a:endParaRPr>
            </a:p>
          </p:txBody>
        </p:sp>
      </p:grpSp>
      <p:pic>
        <p:nvPicPr>
          <p:cNvPr id="10" name="Imagen 18" descr="Forma, Círculo&#10;&#10;Descripción generada automáticamente">
            <a:extLst>
              <a:ext uri="{FF2B5EF4-FFF2-40B4-BE49-F238E27FC236}">
                <a16:creationId xmlns:a16="http://schemas.microsoft.com/office/drawing/2014/main" id="{9A04DF19-EC6F-426A-9CF2-FCB0D959FEB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flipH="1">
            <a:off x="784290" y="506253"/>
            <a:ext cx="216546" cy="320717"/>
          </a:xfrm>
          <a:prstGeom prst="rect">
            <a:avLst/>
          </a:prstGeom>
        </p:spPr>
      </p:pic>
      <p:pic>
        <p:nvPicPr>
          <p:cNvPr id="12" name="Imagen 20" descr="Forma, Círculo&#10;&#10;Descripción generada automáticamente">
            <a:extLst>
              <a:ext uri="{FF2B5EF4-FFF2-40B4-BE49-F238E27FC236}">
                <a16:creationId xmlns:a16="http://schemas.microsoft.com/office/drawing/2014/main" id="{1656B664-B32D-420B-A356-EF5626E810A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381572" y="242195"/>
            <a:ext cx="216564" cy="320745"/>
          </a:xfrm>
          <a:prstGeom prst="rect">
            <a:avLst/>
          </a:prstGeom>
        </p:spPr>
      </p:pic>
    </p:spTree>
    <p:extLst>
      <p:ext uri="{BB962C8B-B14F-4D97-AF65-F5344CB8AC3E}">
        <p14:creationId xmlns:p14="http://schemas.microsoft.com/office/powerpoint/2010/main" val="28717858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9B1F1F-6136-4AD1-8FAA-8BF99A8856B5}"/>
              </a:ext>
            </a:extLst>
          </p:cNvPr>
          <p:cNvSpPr txBox="1"/>
          <p:nvPr/>
        </p:nvSpPr>
        <p:spPr>
          <a:xfrm>
            <a:off x="189105" y="242195"/>
            <a:ext cx="8765787" cy="584775"/>
          </a:xfrm>
          <a:prstGeom prst="rect">
            <a:avLst/>
          </a:prstGeom>
          <a:noFill/>
        </p:spPr>
        <p:txBody>
          <a:bodyPr wrap="square" rtlCol="0">
            <a:spAutoFit/>
          </a:bodyPr>
          <a:lstStyle/>
          <a:p>
            <a:pPr algn="ctr"/>
            <a:r>
              <a:rPr lang="en-US" sz="3200" b="1">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rPr>
              <a:t>1. Biểu thức hằng số cân bằng</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5" name="Freeform 4"/>
          <p:cNvSpPr/>
          <p:nvPr/>
        </p:nvSpPr>
        <p:spPr>
          <a:xfrm>
            <a:off x="257174" y="1031277"/>
            <a:ext cx="8629650" cy="3884481"/>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10" name="Imagen 18" descr="Forma, Círculo&#10;&#10;Descripción generada automáticamente">
            <a:extLst>
              <a:ext uri="{FF2B5EF4-FFF2-40B4-BE49-F238E27FC236}">
                <a16:creationId xmlns:a16="http://schemas.microsoft.com/office/drawing/2014/main" id="{9A04DF19-EC6F-426A-9CF2-FCB0D959FEB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flipH="1">
            <a:off x="784290" y="506253"/>
            <a:ext cx="216546" cy="320717"/>
          </a:xfrm>
          <a:prstGeom prst="rect">
            <a:avLst/>
          </a:prstGeom>
        </p:spPr>
      </p:pic>
      <p:pic>
        <p:nvPicPr>
          <p:cNvPr id="11" name="Imagen 20" descr="Forma, Círculo&#10;&#10;Descripción generada automáticamente">
            <a:extLst>
              <a:ext uri="{FF2B5EF4-FFF2-40B4-BE49-F238E27FC236}">
                <a16:creationId xmlns:a16="http://schemas.microsoft.com/office/drawing/2014/main" id="{1656B664-B32D-420B-A356-EF5626E810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381572" y="242195"/>
            <a:ext cx="216564" cy="320745"/>
          </a:xfrm>
          <a:prstGeom prst="rect">
            <a:avLst/>
          </a:prstGeom>
        </p:spPr>
      </p:pic>
      <p:grpSp>
        <p:nvGrpSpPr>
          <p:cNvPr id="13" name="Group 12"/>
          <p:cNvGrpSpPr/>
          <p:nvPr/>
        </p:nvGrpSpPr>
        <p:grpSpPr>
          <a:xfrm>
            <a:off x="1101424" y="1349145"/>
            <a:ext cx="6941147" cy="923330"/>
            <a:chOff x="834691" y="1335395"/>
            <a:chExt cx="6941147" cy="923330"/>
          </a:xfrm>
        </p:grpSpPr>
        <p:sp>
          <p:nvSpPr>
            <p:cNvPr id="3" name="Rectangle 2"/>
            <p:cNvSpPr/>
            <p:nvPr/>
          </p:nvSpPr>
          <p:spPr>
            <a:xfrm>
              <a:off x="1856299" y="1335395"/>
              <a:ext cx="5919539" cy="923330"/>
            </a:xfrm>
            <a:prstGeom prst="rect">
              <a:avLst/>
            </a:prstGeom>
          </p:spPr>
          <p:txBody>
            <a:bodyPr wrap="square">
              <a:spAutoFit/>
            </a:bodyPr>
            <a:lstStyle/>
            <a:p>
              <a:pPr algn="just">
                <a:lnSpc>
                  <a:spcPct val="150000"/>
                </a:lnSpc>
                <a:spcBef>
                  <a:spcPts val="300"/>
                </a:spcBef>
                <a:spcAft>
                  <a:spcPts val="0"/>
                </a:spcAft>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Lấy ví dụ về phản ứng thuận nghịch có mặt của chất rắn và viết biểu thức hằng số cân bằng của phản ứng?</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28"/>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34691" y="1389541"/>
              <a:ext cx="945983" cy="815038"/>
            </a:xfrm>
            <a:prstGeom prst="rect">
              <a:avLst/>
            </a:prstGeom>
          </p:spPr>
        </p:pic>
      </p:grpSp>
      <mc:AlternateContent xmlns:mc="http://schemas.openxmlformats.org/markup-compatibility/2006" xmlns:a14="http://schemas.microsoft.com/office/drawing/2010/main">
        <mc:Choice Requires="a14">
          <p:sp>
            <p:nvSpPr>
              <p:cNvPr id="14" name="Rectangle: Rounded Corners 4">
                <a:extLst>
                  <a:ext uri="{FF2B5EF4-FFF2-40B4-BE49-F238E27FC236}">
                    <a16:creationId xmlns:a16="http://schemas.microsoft.com/office/drawing/2014/main" id="{028AB912-54A0-851B-B8F8-4970D4A4BDF0}"/>
                  </a:ext>
                </a:extLst>
              </p:cNvPr>
              <p:cNvSpPr/>
              <p:nvPr/>
            </p:nvSpPr>
            <p:spPr>
              <a:xfrm>
                <a:off x="1306987" y="2584825"/>
                <a:ext cx="3014274" cy="853753"/>
              </a:xfrm>
              <a:prstGeom prst="roundRect">
                <a:avLst>
                  <a:gd name="adj" fmla="val 9161"/>
                </a:avLst>
              </a:prstGeom>
              <a:solidFill>
                <a:schemeClr val="bg1"/>
              </a:solidFill>
              <a:ln w="19050">
                <a:solidFill>
                  <a:srgbClr val="5E3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C(s) + CO</a:t>
                </a:r>
                <a:r>
                  <a:rPr lang="en-US" baseline="-25000">
                    <a:solidFill>
                      <a:srgbClr val="000000"/>
                    </a:solidFill>
                    <a:latin typeface="Arial" panose="020B0604020202020204" pitchFamily="34" charset="0"/>
                    <a:cs typeface="Arial" panose="020B0604020202020204" pitchFamily="34" charset="0"/>
                  </a:rPr>
                  <a:t>2</a:t>
                </a:r>
                <a:r>
                  <a:rPr lang="en-US">
                    <a:solidFill>
                      <a:srgbClr val="000000"/>
                    </a:solidFill>
                    <a:latin typeface="Arial" panose="020B0604020202020204" pitchFamily="34" charset="0"/>
                    <a:cs typeface="Arial" panose="020B0604020202020204" pitchFamily="34" charset="0"/>
                  </a:rPr>
                  <a:t>(g) </a:t>
                </a:r>
                <a14:m>
                  <m:oMath xmlns:m="http://schemas.openxmlformats.org/officeDocument/2006/math">
                    <m:r>
                      <a:rPr lang="en-US" i="1">
                        <a:solidFill>
                          <a:srgbClr val="000000"/>
                        </a:solidFill>
                        <a:latin typeface="Cambria Math" panose="02040503050406030204" pitchFamily="18" charset="0"/>
                      </a:rPr>
                      <m:t>⇌</m:t>
                    </m:r>
                  </m:oMath>
                </a14:m>
                <a:r>
                  <a:rPr lang="en-US">
                    <a:solidFill>
                      <a:srgbClr val="000000"/>
                    </a:solidFill>
                    <a:latin typeface="Arial" panose="020B0604020202020204" pitchFamily="34" charset="0"/>
                    <a:cs typeface="Arial" panose="020B0604020202020204" pitchFamily="34" charset="0"/>
                  </a:rPr>
                  <a:t> 2CO(g)</a:t>
                </a:r>
              </a:p>
            </p:txBody>
          </p:sp>
        </mc:Choice>
        <mc:Fallback xmlns="">
          <p:sp>
            <p:nvSpPr>
              <p:cNvPr id="14" name="Rectangle: Rounded Corners 4">
                <a:extLst>
                  <a:ext uri="{FF2B5EF4-FFF2-40B4-BE49-F238E27FC236}">
                    <a16:creationId xmlns:a16="http://schemas.microsoft.com/office/drawing/2014/main" id="{028AB912-54A0-851B-B8F8-4970D4A4BDF0}"/>
                  </a:ext>
                </a:extLst>
              </p:cNvPr>
              <p:cNvSpPr>
                <a:spLocks noRot="1" noChangeAspect="1" noMove="1" noResize="1" noEditPoints="1" noAdjustHandles="1" noChangeArrowheads="1" noChangeShapeType="1" noTextEdit="1"/>
              </p:cNvSpPr>
              <p:nvPr/>
            </p:nvSpPr>
            <p:spPr>
              <a:xfrm>
                <a:off x="1306987" y="2584825"/>
                <a:ext cx="3014274" cy="853753"/>
              </a:xfrm>
              <a:prstGeom prst="roundRect">
                <a:avLst>
                  <a:gd name="adj" fmla="val 9161"/>
                </a:avLst>
              </a:prstGeom>
              <a:blipFill>
                <a:blip r:embed="rId54"/>
                <a:stretch>
                  <a:fillRect/>
                </a:stretch>
              </a:blipFill>
              <a:ln w="19050">
                <a:solidFill>
                  <a:srgbClr val="5E3023"/>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Rounded Corners 4">
                <a:extLst>
                  <a:ext uri="{FF2B5EF4-FFF2-40B4-BE49-F238E27FC236}">
                    <a16:creationId xmlns:a16="http://schemas.microsoft.com/office/drawing/2014/main" id="{028AB912-54A0-851B-B8F8-4970D4A4BDF0}"/>
                  </a:ext>
                </a:extLst>
              </p:cNvPr>
              <p:cNvSpPr/>
              <p:nvPr/>
            </p:nvSpPr>
            <p:spPr>
              <a:xfrm>
                <a:off x="1306987" y="3749654"/>
                <a:ext cx="3014274" cy="853753"/>
              </a:xfrm>
              <a:prstGeom prst="roundRect">
                <a:avLst>
                  <a:gd name="adj" fmla="val 9161"/>
                </a:avLst>
              </a:prstGeom>
              <a:solidFill>
                <a:schemeClr val="bg1"/>
              </a:solidFill>
              <a:ln w="19050">
                <a:solidFill>
                  <a:srgbClr val="5E3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𝐾</m:t>
                          </m:r>
                        </m:e>
                        <m:sub>
                          <m:r>
                            <a:rPr lang="en-US" i="1">
                              <a:solidFill>
                                <a:srgbClr val="000000"/>
                              </a:solidFill>
                              <a:latin typeface="Cambria Math" panose="02040503050406030204" pitchFamily="18" charset="0"/>
                            </a:rPr>
                            <m:t>𝐶</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𝐶𝑂</m:t>
                              </m:r>
                              <m:r>
                                <a:rPr lang="en-US" i="1">
                                  <a:solidFill>
                                    <a:srgbClr val="000000"/>
                                  </a:solidFill>
                                  <a:latin typeface="Cambria Math" panose="02040503050406030204" pitchFamily="18" charset="0"/>
                                </a:rPr>
                                <m:t>]</m:t>
                              </m:r>
                            </m:e>
                            <m:sup>
                              <m:r>
                                <a:rPr lang="en-US" i="1">
                                  <a:solidFill>
                                    <a:srgbClr val="000000"/>
                                  </a:solidFill>
                                  <a:latin typeface="Cambria Math" panose="02040503050406030204" pitchFamily="18" charset="0"/>
                                </a:rPr>
                                <m:t>2</m:t>
                              </m:r>
                            </m:sup>
                          </m:sSup>
                        </m:num>
                        <m:den>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𝑂</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den>
                      </m:f>
                    </m:oMath>
                  </m:oMathPara>
                </a14:m>
                <a:endParaRPr lang="en-US">
                  <a:solidFill>
                    <a:srgbClr val="000000"/>
                  </a:solidFill>
                  <a:latin typeface="Arial" panose="020B0604020202020204" pitchFamily="34" charset="0"/>
                  <a:cs typeface="Arial" panose="020B0604020202020204" pitchFamily="34" charset="0"/>
                </a:endParaRPr>
              </a:p>
            </p:txBody>
          </p:sp>
        </mc:Choice>
        <mc:Fallback xmlns="">
          <p:sp>
            <p:nvSpPr>
              <p:cNvPr id="18" name="Rectangle: Rounded Corners 4">
                <a:extLst>
                  <a:ext uri="{FF2B5EF4-FFF2-40B4-BE49-F238E27FC236}">
                    <a16:creationId xmlns:a16="http://schemas.microsoft.com/office/drawing/2014/main" id="{028AB912-54A0-851B-B8F8-4970D4A4BDF0}"/>
                  </a:ext>
                </a:extLst>
              </p:cNvPr>
              <p:cNvSpPr>
                <a:spLocks noRot="1" noChangeAspect="1" noMove="1" noResize="1" noEditPoints="1" noAdjustHandles="1" noChangeArrowheads="1" noChangeShapeType="1" noTextEdit="1"/>
              </p:cNvSpPr>
              <p:nvPr/>
            </p:nvSpPr>
            <p:spPr>
              <a:xfrm>
                <a:off x="1306987" y="3749654"/>
                <a:ext cx="3014274" cy="853753"/>
              </a:xfrm>
              <a:prstGeom prst="roundRect">
                <a:avLst>
                  <a:gd name="adj" fmla="val 9161"/>
                </a:avLst>
              </a:prstGeom>
              <a:blipFill>
                <a:blip r:embed="rId55"/>
                <a:stretch>
                  <a:fillRect/>
                </a:stretch>
              </a:blipFill>
              <a:ln w="19050">
                <a:solidFill>
                  <a:srgbClr val="5E3023"/>
                </a:solidFill>
              </a:ln>
            </p:spPr>
            <p:txBody>
              <a:bodyPr/>
              <a:lstStyle/>
              <a:p>
                <a:r>
                  <a:rPr lang="en-US">
                    <a:noFill/>
                  </a:rPr>
                  <a:t> </a:t>
                </a:r>
              </a:p>
            </p:txBody>
          </p:sp>
        </mc:Fallback>
      </mc:AlternateContent>
      <p:pic>
        <p:nvPicPr>
          <p:cNvPr id="19" name="Picture 6"/>
          <p:cNvPicPr>
            <a:picLocks noChangeAspect="1"/>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a:stretch>
            <a:fillRect/>
          </a:stretch>
        </p:blipFill>
        <p:spPr>
          <a:xfrm>
            <a:off x="5313404" y="2584826"/>
            <a:ext cx="2565564" cy="2327666"/>
          </a:xfrm>
          <a:prstGeom prst="rect">
            <a:avLst/>
          </a:prstGeom>
        </p:spPr>
      </p:pic>
    </p:spTree>
    <p:extLst>
      <p:ext uri="{BB962C8B-B14F-4D97-AF65-F5344CB8AC3E}">
        <p14:creationId xmlns:p14="http://schemas.microsoft.com/office/powerpoint/2010/main" val="15452248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par>
                          <p:cTn id="15" fill="hold">
                            <p:stCondLst>
                              <p:cond delay="500"/>
                            </p:stCondLst>
                            <p:childTnLst>
                              <p:par>
                                <p:cTn id="16" presetID="16" presetClass="entr" presetSubtype="21"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Bài tập</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51" name="Imagen 20" descr="Imagen que contiene competencia de atletismo, tabla, luz&#10;&#10;Descripción generada automáticamente">
            <a:extLst>
              <a:ext uri="{FF2B5EF4-FFF2-40B4-BE49-F238E27FC236}">
                <a16:creationId xmlns:a16="http://schemas.microsoft.com/office/drawing/2014/main" id="{0532044E-DAAA-405C-B86C-3B2844AAD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902477" y="198894"/>
            <a:ext cx="680511" cy="983639"/>
          </a:xfrm>
          <a:prstGeom prst="rect">
            <a:avLst/>
          </a:prstGeom>
        </p:spPr>
      </p:pic>
      <p:pic>
        <p:nvPicPr>
          <p:cNvPr id="52" name="Picture 3"/>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8381" y="4165994"/>
            <a:ext cx="1204216" cy="89864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63455" y="1624976"/>
                <a:ext cx="7817087" cy="1703030"/>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Câu hỏi 5 (SGK tr.9).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Vi</a:t>
                </a:r>
                <a:r>
                  <a:rPr lang="fr-FR">
                    <a:solidFill>
                      <a:srgbClr val="000000"/>
                    </a:solidFill>
                    <a:latin typeface="Arial" panose="020B0604020202020204" pitchFamily="34" charset="0"/>
                    <a:cs typeface="Arial" panose="020B0604020202020204" pitchFamily="34" charset="0"/>
                  </a:rPr>
                  <a:t>ết biểu thức hằng số cân bằng K</a:t>
                </a:r>
                <a:r>
                  <a:rPr lang="fr-FR" baseline="-25000">
                    <a:solidFill>
                      <a:srgbClr val="000000"/>
                    </a:solidFill>
                    <a:latin typeface="Arial" panose="020B0604020202020204" pitchFamily="34" charset="0"/>
                    <a:cs typeface="Arial" panose="020B0604020202020204" pitchFamily="34" charset="0"/>
                  </a:rPr>
                  <a:t>C</a:t>
                </a:r>
                <a:r>
                  <a:rPr lang="fr-FR">
                    <a:solidFill>
                      <a:srgbClr val="000000"/>
                    </a:solidFill>
                    <a:latin typeface="Arial" panose="020B0604020202020204" pitchFamily="34" charset="0"/>
                    <a:cs typeface="Arial" panose="020B0604020202020204" pitchFamily="34" charset="0"/>
                  </a:rPr>
                  <a:t> cho phản ứng thuận nghịch:</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a) N</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(g) + 3H</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(g) </a:t>
                </a:r>
                <a14:m>
                  <m:oMath xmlns:m="http://schemas.openxmlformats.org/officeDocument/2006/math">
                    <m:r>
                      <a:rPr lang="fr-FR" b="0" i="0">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2NH</a:t>
                </a:r>
                <a:r>
                  <a:rPr lang="fr-FR" baseline="-25000">
                    <a:solidFill>
                      <a:srgbClr val="000000"/>
                    </a:solidFill>
                    <a:latin typeface="Arial" panose="020B0604020202020204" pitchFamily="34" charset="0"/>
                    <a:cs typeface="Arial" panose="020B0604020202020204" pitchFamily="34" charset="0"/>
                  </a:rPr>
                  <a:t>3</a:t>
                </a:r>
                <a:r>
                  <a:rPr lang="fr-FR">
                    <a:solidFill>
                      <a:srgbClr val="000000"/>
                    </a:solidFill>
                    <a:latin typeface="Arial" panose="020B0604020202020204" pitchFamily="34" charset="0"/>
                    <a:cs typeface="Arial" panose="020B0604020202020204" pitchFamily="34" charset="0"/>
                  </a:rPr>
                  <a:t>(g)</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b) CaCO</a:t>
                </a:r>
                <a:r>
                  <a:rPr lang="fr-FR" baseline="-25000">
                    <a:solidFill>
                      <a:srgbClr val="000000"/>
                    </a:solidFill>
                    <a:latin typeface="Arial" panose="020B0604020202020204" pitchFamily="34" charset="0"/>
                    <a:cs typeface="Arial" panose="020B0604020202020204" pitchFamily="34" charset="0"/>
                  </a:rPr>
                  <a:t>3</a:t>
                </a:r>
                <a:r>
                  <a:rPr lang="fr-FR">
                    <a:solidFill>
                      <a:srgbClr val="000000"/>
                    </a:solidFill>
                    <a:latin typeface="Arial" panose="020B0604020202020204" pitchFamily="34" charset="0"/>
                    <a:cs typeface="Arial" panose="020B0604020202020204" pitchFamily="34" charset="0"/>
                  </a:rPr>
                  <a:t>(s) </a:t>
                </a:r>
                <a14:m>
                  <m:oMath xmlns:m="http://schemas.openxmlformats.org/officeDocument/2006/math">
                    <m:r>
                      <a:rPr lang="fr-FR" b="0" i="0">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CaO(s) + CO</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(g) </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63455" y="1624976"/>
                <a:ext cx="7817087" cy="1703030"/>
              </a:xfrm>
              <a:prstGeom prst="rect">
                <a:avLst/>
              </a:prstGeom>
              <a:blipFill>
                <a:blip r:embed="rId6"/>
                <a:stretch>
                  <a:fillRect l="-702" r="-624" b="-5018"/>
                </a:stretch>
              </a:blipFill>
            </p:spPr>
            <p:txBody>
              <a:bodyPr/>
              <a:lstStyle/>
              <a:p>
                <a:r>
                  <a:rPr lang="en-US">
                    <a:noFill/>
                  </a:rPr>
                  <a:t> </a:t>
                </a:r>
              </a:p>
            </p:txBody>
          </p:sp>
        </mc:Fallback>
      </mc:AlternateContent>
      <p:pic>
        <p:nvPicPr>
          <p:cNvPr id="9" name="Picture 8"/>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916962" y="3754843"/>
            <a:ext cx="983673" cy="623436"/>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5306916" y="3328006"/>
                <a:ext cx="1964950" cy="1243354"/>
              </a:xfrm>
              <a:prstGeom prst="rect">
                <a:avLst/>
              </a:prstGeom>
            </p:spPr>
            <p:txBody>
              <a:bodyPr wrap="square">
                <a:spAutoFit/>
              </a:bodyPr>
              <a:lstStyle/>
              <a:p>
                <a:pPr algn="just">
                  <a:lnSpc>
                    <a:spcPct val="150000"/>
                  </a:lnSpc>
                  <a:spcBef>
                    <a:spcPts val="300"/>
                  </a:spcBef>
                  <a:spcAft>
                    <a:spcPts val="0"/>
                  </a:spcAft>
                </a:pPr>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K</m:t>
                        </m:r>
                      </m:e>
                      <m:sub>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C</m:t>
                        </m:r>
                      </m:sub>
                    </m:s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NH</m:t>
                                </m:r>
                              </m:e>
                              <m: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b>
                            </m:s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num>
                      <m:den>
                        <m:d>
                          <m:dPr>
                            <m:begChr m:val="["/>
                            <m:endChr m:val="]"/>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N</m:t>
                                </m:r>
                              </m:e>
                              <m: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e>
                        </m:d>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begChr m:val="["/>
                                <m:endChr m:val="]"/>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H</m:t>
                                    </m:r>
                                  </m:e>
                                  <m: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e>
                            </m:d>
                          </m:e>
                          <m:sup>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den>
                    </m:f>
                  </m:oMath>
                </a14:m>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0"/>
                  </a:spcAft>
                </a:pPr>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K</m:t>
                        </m:r>
                      </m:e>
                      <m:sub>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C</m:t>
                        </m:r>
                      </m:sub>
                    </m:s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C</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O</m:t>
                        </m:r>
                      </m:e>
                      <m: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en-US" i="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306916" y="3328006"/>
                <a:ext cx="1964950" cy="1243354"/>
              </a:xfrm>
              <a:prstGeom prst="rect">
                <a:avLst/>
              </a:prstGeom>
              <a:blipFill>
                <a:blip r:embed="rId16"/>
                <a:stretch>
                  <a:fillRect l="-2795" b="-2941"/>
                </a:stretch>
              </a:blipFill>
            </p:spPr>
            <p:txBody>
              <a:bodyPr/>
              <a:lstStyle/>
              <a:p>
                <a:r>
                  <a:rPr lang="en-US">
                    <a:noFill/>
                  </a:rPr>
                  <a:t> </a:t>
                </a:r>
              </a:p>
            </p:txBody>
          </p:sp>
        </mc:Fallback>
      </mc:AlternateContent>
    </p:spTree>
    <p:extLst>
      <p:ext uri="{BB962C8B-B14F-4D97-AF65-F5344CB8AC3E}">
        <p14:creationId xmlns:p14="http://schemas.microsoft.com/office/powerpoint/2010/main" val="357892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down)">
                                      <p:cBhvr>
                                        <p:cTn id="11" dur="500"/>
                                        <p:tgtEl>
                                          <p:spTgt spid="2">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down)">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500"/>
                            </p:stCondLst>
                            <p:childTnLst>
                              <p:par>
                                <p:cTn id="22" presetID="14" presetClass="entr" presetSubtype="10" fill="hold" nodeType="after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4" dur="500"/>
                                        <p:tgtEl>
                                          <p:spTgt spid="3">
                                            <p:txEl>
                                              <p:pRg st="0" end="0"/>
                                            </p:txEl>
                                          </p:spTgt>
                                        </p:tgtEl>
                                      </p:cBhvr>
                                    </p:animEffect>
                                  </p:childTnLst>
                                </p:cTn>
                              </p:par>
                            </p:childTnLst>
                          </p:cTn>
                        </p:par>
                        <p:par>
                          <p:cTn id="25" fill="hold">
                            <p:stCondLst>
                              <p:cond delay="1000"/>
                            </p:stCondLst>
                            <p:childTnLst>
                              <p:par>
                                <p:cTn id="26" presetID="14" presetClass="entr" presetSubtype="10" fill="hold" nodeType="after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Bài tập</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51" name="Imagen 20" descr="Imagen que contiene competencia de atletismo, tabla, luz&#10;&#10;Descripción generada automáticamente">
            <a:extLst>
              <a:ext uri="{FF2B5EF4-FFF2-40B4-BE49-F238E27FC236}">
                <a16:creationId xmlns:a16="http://schemas.microsoft.com/office/drawing/2014/main" id="{0532044E-DAAA-405C-B86C-3B2844AAD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902477" y="198894"/>
            <a:ext cx="680511" cy="98363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826740" y="1426247"/>
                <a:ext cx="7490518" cy="1834541"/>
              </a:xfrm>
              <a:prstGeom prst="rect">
                <a:avLst/>
              </a:prstGeom>
            </p:spPr>
            <p:txBody>
              <a:bodyPr wrap="square">
                <a:spAutoFit/>
              </a:bodyPr>
              <a:lstStyle/>
              <a:p>
                <a:pPr algn="just">
                  <a:lnSpc>
                    <a:spcPct val="150000"/>
                  </a:lnSpc>
                </a:pPr>
                <a:r>
                  <a:rPr lang="fr-FR" sz="1700" b="1">
                    <a:solidFill>
                      <a:srgbClr val="FF0000"/>
                    </a:solidFill>
                    <a:latin typeface="Arial" panose="020B0604020202020204" pitchFamily="34" charset="0"/>
                    <a:ea typeface="Calibri" panose="020F0502020204030204" pitchFamily="34" charset="0"/>
                    <a:cs typeface="Arial" panose="020B0604020202020204" pitchFamily="34" charset="0"/>
                  </a:rPr>
                  <a:t>Câu hỏi 6 (SGK tr.9). </a:t>
                </a:r>
                <a:r>
                  <a:rPr lang="fr-FR" sz="1700">
                    <a:solidFill>
                      <a:srgbClr val="000000"/>
                    </a:solidFill>
                    <a:latin typeface="Arial" panose="020B0604020202020204" pitchFamily="34" charset="0"/>
                    <a:cs typeface="Arial" panose="020B0604020202020204" pitchFamily="34" charset="0"/>
                  </a:rPr>
                  <a:t>Viết biểu thức hằng số cân bằng K</a:t>
                </a:r>
                <a:r>
                  <a:rPr lang="fr-FR" sz="1700" baseline="-25000">
                    <a:solidFill>
                      <a:srgbClr val="000000"/>
                    </a:solidFill>
                    <a:latin typeface="Arial" panose="020B0604020202020204" pitchFamily="34" charset="0"/>
                    <a:cs typeface="Arial" panose="020B0604020202020204" pitchFamily="34" charset="0"/>
                  </a:rPr>
                  <a:t>C</a:t>
                </a:r>
                <a:r>
                  <a:rPr lang="fr-FR" sz="1700">
                    <a:solidFill>
                      <a:srgbClr val="000000"/>
                    </a:solidFill>
                    <a:latin typeface="Arial" panose="020B0604020202020204" pitchFamily="34" charset="0"/>
                    <a:cs typeface="Arial" panose="020B0604020202020204" pitchFamily="34" charset="0"/>
                  </a:rPr>
                  <a:t> cho phản ứng (*), (**) dưới đây.</a:t>
                </a:r>
                <a:endParaRPr lang="en-US" sz="1700">
                  <a:solidFill>
                    <a:srgbClr val="000000"/>
                  </a:solidFill>
                  <a:latin typeface="Arial" panose="020B0604020202020204" pitchFamily="34" charset="0"/>
                  <a:cs typeface="Arial" panose="020B0604020202020204" pitchFamily="34" charset="0"/>
                </a:endParaRPr>
              </a:p>
              <a:p>
                <a:pPr algn="just">
                  <a:lnSpc>
                    <a:spcPct val="150000"/>
                  </a:lnSpc>
                </a:pPr>
                <a:r>
                  <a:rPr lang="fr-FR" sz="1700">
                    <a:solidFill>
                      <a:srgbClr val="000000"/>
                    </a:solidFill>
                    <a:latin typeface="Arial" panose="020B0604020202020204" pitchFamily="34" charset="0"/>
                    <a:cs typeface="Arial" panose="020B0604020202020204" pitchFamily="34" charset="0"/>
                  </a:rPr>
                  <a:t>	H</a:t>
                </a:r>
                <a:r>
                  <a:rPr lang="fr-FR" sz="1700" baseline="-25000">
                    <a:solidFill>
                      <a:srgbClr val="000000"/>
                    </a:solidFill>
                    <a:latin typeface="Arial" panose="020B0604020202020204" pitchFamily="34" charset="0"/>
                    <a:cs typeface="Arial" panose="020B0604020202020204" pitchFamily="34" charset="0"/>
                  </a:rPr>
                  <a:t>2</a:t>
                </a:r>
                <a:r>
                  <a:rPr lang="fr-FR" sz="1700">
                    <a:solidFill>
                      <a:srgbClr val="000000"/>
                    </a:solidFill>
                    <a:latin typeface="Arial" panose="020B0604020202020204" pitchFamily="34" charset="0"/>
                    <a:cs typeface="Arial" panose="020B0604020202020204" pitchFamily="34" charset="0"/>
                  </a:rPr>
                  <a:t>(g) + I</a:t>
                </a:r>
                <a:r>
                  <a:rPr lang="fr-FR" sz="1700" baseline="-25000">
                    <a:solidFill>
                      <a:srgbClr val="000000"/>
                    </a:solidFill>
                    <a:latin typeface="Arial" panose="020B0604020202020204" pitchFamily="34" charset="0"/>
                    <a:cs typeface="Arial" panose="020B0604020202020204" pitchFamily="34" charset="0"/>
                  </a:rPr>
                  <a:t>2</a:t>
                </a:r>
                <a:r>
                  <a:rPr lang="fr-FR" sz="1700">
                    <a:solidFill>
                      <a:srgbClr val="000000"/>
                    </a:solidFill>
                    <a:latin typeface="Arial" panose="020B0604020202020204" pitchFamily="34" charset="0"/>
                    <a:cs typeface="Arial" panose="020B0604020202020204" pitchFamily="34" charset="0"/>
                  </a:rPr>
                  <a:t>(g) </a:t>
                </a:r>
                <a14:m>
                  <m:oMath xmlns:m="http://schemas.openxmlformats.org/officeDocument/2006/math">
                    <m:r>
                      <a:rPr lang="fr-FR" sz="1700" i="0">
                        <a:solidFill>
                          <a:srgbClr val="000000"/>
                        </a:solidFill>
                        <a:latin typeface="Cambria Math" panose="02040503050406030204" pitchFamily="18" charset="0"/>
                      </a:rPr>
                      <m:t>⇌</m:t>
                    </m:r>
                  </m:oMath>
                </a14:m>
                <a:r>
                  <a:rPr lang="fr-FR" sz="1700">
                    <a:solidFill>
                      <a:srgbClr val="000000"/>
                    </a:solidFill>
                    <a:latin typeface="Arial" panose="020B0604020202020204" pitchFamily="34" charset="0"/>
                    <a:cs typeface="Arial" panose="020B0604020202020204" pitchFamily="34" charset="0"/>
                  </a:rPr>
                  <a:t> 2HI(g)     (*)</a:t>
                </a:r>
                <a:r>
                  <a:rPr lang="en-US" sz="1700">
                    <a:solidFill>
                      <a:srgbClr val="000000"/>
                    </a:solidFill>
                    <a:latin typeface="Arial" panose="020B0604020202020204" pitchFamily="34" charset="0"/>
                    <a:cs typeface="Arial" panose="020B0604020202020204" pitchFamily="34" charset="0"/>
                  </a:rPr>
                  <a:t>				</a:t>
                </a:r>
                <a14:m>
                  <m:oMath xmlns:m="http://schemas.openxmlformats.org/officeDocument/2006/math">
                    <m:f>
                      <m:fPr>
                        <m:ctrlPr>
                          <a:rPr lang="en-US" sz="1700" i="1">
                            <a:solidFill>
                              <a:srgbClr val="000000"/>
                            </a:solidFill>
                            <a:latin typeface="Cambria Math" panose="02040503050406030204" pitchFamily="18" charset="0"/>
                          </a:rPr>
                        </m:ctrlPr>
                      </m:fPr>
                      <m:num>
                        <m:r>
                          <a:rPr lang="fr-FR" sz="1700" i="0">
                            <a:solidFill>
                              <a:srgbClr val="000000"/>
                            </a:solidFill>
                            <a:latin typeface="Cambria Math" panose="02040503050406030204" pitchFamily="18" charset="0"/>
                          </a:rPr>
                          <m:t>1</m:t>
                        </m:r>
                      </m:num>
                      <m:den>
                        <m:r>
                          <a:rPr lang="fr-FR" sz="1700" i="0">
                            <a:solidFill>
                              <a:srgbClr val="000000"/>
                            </a:solidFill>
                            <a:latin typeface="Cambria Math" panose="02040503050406030204" pitchFamily="18" charset="0"/>
                          </a:rPr>
                          <m:t>2</m:t>
                        </m:r>
                      </m:den>
                    </m:f>
                  </m:oMath>
                </a14:m>
                <a:r>
                  <a:rPr lang="fr-FR" sz="1700">
                    <a:solidFill>
                      <a:srgbClr val="000000"/>
                    </a:solidFill>
                    <a:latin typeface="Arial" panose="020B0604020202020204" pitchFamily="34" charset="0"/>
                    <a:cs typeface="Arial" panose="020B0604020202020204" pitchFamily="34" charset="0"/>
                  </a:rPr>
                  <a:t>H</a:t>
                </a:r>
                <a:r>
                  <a:rPr lang="fr-FR" sz="1700" baseline="-25000">
                    <a:solidFill>
                      <a:srgbClr val="000000"/>
                    </a:solidFill>
                    <a:latin typeface="Arial" panose="020B0604020202020204" pitchFamily="34" charset="0"/>
                    <a:cs typeface="Arial" panose="020B0604020202020204" pitchFamily="34" charset="0"/>
                  </a:rPr>
                  <a:t>2</a:t>
                </a:r>
                <a:r>
                  <a:rPr lang="fr-FR" sz="1700">
                    <a:solidFill>
                      <a:srgbClr val="000000"/>
                    </a:solidFill>
                    <a:latin typeface="Arial" panose="020B0604020202020204" pitchFamily="34" charset="0"/>
                    <a:cs typeface="Arial" panose="020B0604020202020204" pitchFamily="34" charset="0"/>
                  </a:rPr>
                  <a:t>(g) + </a:t>
                </a:r>
                <a14:m>
                  <m:oMath xmlns:m="http://schemas.openxmlformats.org/officeDocument/2006/math">
                    <m:f>
                      <m:fPr>
                        <m:ctrlPr>
                          <a:rPr lang="en-US" sz="1700" i="1">
                            <a:solidFill>
                              <a:srgbClr val="000000"/>
                            </a:solidFill>
                            <a:latin typeface="Cambria Math" panose="02040503050406030204" pitchFamily="18" charset="0"/>
                          </a:rPr>
                        </m:ctrlPr>
                      </m:fPr>
                      <m:num>
                        <m:r>
                          <a:rPr lang="fr-FR" sz="1700" i="0">
                            <a:solidFill>
                              <a:srgbClr val="000000"/>
                            </a:solidFill>
                            <a:latin typeface="Cambria Math" panose="02040503050406030204" pitchFamily="18" charset="0"/>
                          </a:rPr>
                          <m:t>1</m:t>
                        </m:r>
                      </m:num>
                      <m:den>
                        <m:r>
                          <a:rPr lang="fr-FR" sz="1700" i="0">
                            <a:solidFill>
                              <a:srgbClr val="000000"/>
                            </a:solidFill>
                            <a:latin typeface="Cambria Math" panose="02040503050406030204" pitchFamily="18" charset="0"/>
                          </a:rPr>
                          <m:t>2</m:t>
                        </m:r>
                      </m:den>
                    </m:f>
                  </m:oMath>
                </a14:m>
                <a:r>
                  <a:rPr lang="fr-FR" sz="1700">
                    <a:solidFill>
                      <a:srgbClr val="000000"/>
                    </a:solidFill>
                    <a:latin typeface="Arial" panose="020B0604020202020204" pitchFamily="34" charset="0"/>
                    <a:cs typeface="Arial" panose="020B0604020202020204" pitchFamily="34" charset="0"/>
                  </a:rPr>
                  <a:t>I</a:t>
                </a:r>
                <a:r>
                  <a:rPr lang="fr-FR" sz="1700" baseline="-25000">
                    <a:solidFill>
                      <a:srgbClr val="000000"/>
                    </a:solidFill>
                    <a:latin typeface="Arial" panose="020B0604020202020204" pitchFamily="34" charset="0"/>
                    <a:cs typeface="Arial" panose="020B0604020202020204" pitchFamily="34" charset="0"/>
                  </a:rPr>
                  <a:t>2</a:t>
                </a:r>
                <a:r>
                  <a:rPr lang="fr-FR" sz="1700">
                    <a:solidFill>
                      <a:srgbClr val="000000"/>
                    </a:solidFill>
                    <a:latin typeface="Arial" panose="020B0604020202020204" pitchFamily="34" charset="0"/>
                    <a:cs typeface="Arial" panose="020B0604020202020204" pitchFamily="34" charset="0"/>
                  </a:rPr>
                  <a:t>(g) </a:t>
                </a:r>
                <a14:m>
                  <m:oMath xmlns:m="http://schemas.openxmlformats.org/officeDocument/2006/math">
                    <m:r>
                      <a:rPr lang="fr-FR" sz="1700" i="0">
                        <a:solidFill>
                          <a:srgbClr val="000000"/>
                        </a:solidFill>
                        <a:latin typeface="Cambria Math" panose="02040503050406030204" pitchFamily="18" charset="0"/>
                      </a:rPr>
                      <m:t>⇌</m:t>
                    </m:r>
                  </m:oMath>
                </a14:m>
                <a:r>
                  <a:rPr lang="fr-FR" sz="1700">
                    <a:solidFill>
                      <a:srgbClr val="000000"/>
                    </a:solidFill>
                    <a:latin typeface="Arial" panose="020B0604020202020204" pitchFamily="34" charset="0"/>
                    <a:cs typeface="Arial" panose="020B0604020202020204" pitchFamily="34" charset="0"/>
                  </a:rPr>
                  <a:t> HI(g)     (**)</a:t>
                </a:r>
                <a:endParaRPr lang="en-US" sz="1700">
                  <a:solidFill>
                    <a:srgbClr val="000000"/>
                  </a:solidFill>
                  <a:latin typeface="Arial" panose="020B0604020202020204" pitchFamily="34" charset="0"/>
                  <a:cs typeface="Arial" panose="020B0604020202020204" pitchFamily="34" charset="0"/>
                </a:endParaRPr>
              </a:p>
              <a:p>
                <a:pPr algn="just">
                  <a:lnSpc>
                    <a:spcPct val="150000"/>
                  </a:lnSpc>
                </a:pPr>
                <a:r>
                  <a:rPr lang="fr-FR" sz="1700">
                    <a:solidFill>
                      <a:srgbClr val="000000"/>
                    </a:solidFill>
                    <a:latin typeface="Arial" panose="020B0604020202020204" pitchFamily="34" charset="0"/>
                    <a:cs typeface="Arial" panose="020B0604020202020204" pitchFamily="34" charset="0"/>
                  </a:rPr>
                  <a:t>Theo em, giá trị hai hằng số cân bằng này có bằng nhau không? </a:t>
                </a:r>
                <a:endParaRPr lang="en-US" sz="1700">
                  <a:solidFill>
                    <a:srgbClr val="000000"/>
                  </a:solidFill>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26740" y="1426247"/>
                <a:ext cx="7490518" cy="1834541"/>
              </a:xfrm>
              <a:prstGeom prst="rect">
                <a:avLst/>
              </a:prstGeom>
              <a:blipFill>
                <a:blip r:embed="rId3"/>
                <a:stretch>
                  <a:fillRect l="-570" r="-570" b="-9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61866" y="3260788"/>
                <a:ext cx="3688538" cy="1377557"/>
              </a:xfrm>
              <a:prstGeom prst="rect">
                <a:avLst/>
              </a:prstGeom>
            </p:spPr>
            <p:txBody>
              <a:bodyPr wrap="square">
                <a:spAutoFit/>
              </a:bodyPr>
              <a:lstStyle/>
              <a:p>
                <a:pPr algn="just">
                  <a:lnSpc>
                    <a:spcPct val="150000"/>
                  </a:lnSpc>
                  <a:spcBef>
                    <a:spcPts val="300"/>
                  </a:spcBef>
                  <a:spcAft>
                    <a:spcPts val="0"/>
                  </a:spcAft>
                </a:pPr>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𝐾</m:t>
                        </m:r>
                      </m:e>
                      <m:sub>
                        <m:sSup>
                          <m:sSup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𝐶</m:t>
                            </m:r>
                          </m:e>
                          <m: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up>
                        </m:sSup>
                      </m:sub>
                    </m:s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begChr m:val="["/>
                                <m:endChr m:val="]"/>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𝐻𝐼</m:t>
                                </m:r>
                              </m:e>
                            </m:d>
                          </m:e>
                          <m: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num>
                      <m:den>
                        <m:d>
                          <m:dPr>
                            <m:begChr m:val="["/>
                            <m:endChr m:val="]"/>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e>
                        </m:d>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𝐼</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den>
                    </m:f>
                  </m:oMath>
                </a14:m>
                <a:endParaRPr lang="en-US" sz="170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0"/>
                  </a:spcAft>
                </a:pPr>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𝐾</m:t>
                        </m:r>
                      </m:e>
                      <m:sub>
                        <m:sSup>
                          <m:sSup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𝐶</m:t>
                            </m:r>
                          </m:e>
                          <m: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up>
                        </m:sSup>
                      </m:sub>
                    </m:s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d>
                          <m:dPr>
                            <m:begChr m:val="["/>
                            <m:endChr m:val="]"/>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𝐻𝐼</m:t>
                            </m:r>
                          </m:e>
                        </m:d>
                      </m:num>
                      <m:den>
                        <m:sSup>
                          <m:sSup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1/2</m:t>
                            </m:r>
                          </m:sup>
                        </m:sSup>
                        <m:sSup>
                          <m:sSup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𝐼</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1/2</m:t>
                            </m:r>
                          </m:sup>
                        </m:sSup>
                      </m:den>
                    </m:f>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d>
                          <m:dPr>
                            <m:begChr m:val="["/>
                            <m:endChr m:val="]"/>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𝐻𝐼</m:t>
                            </m:r>
                          </m:e>
                        </m:d>
                      </m:num>
                      <m:den>
                        <m:sSup>
                          <m:sSup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e>
                            </m:d>
                            <m:d>
                              <m:dPr>
                                <m:begChr m:val="["/>
                                <m:endChr m:val="]"/>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𝐼</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e>
                            </m:d>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e>
                          <m: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1/2</m:t>
                            </m:r>
                          </m:sup>
                        </m:sSup>
                      </m:den>
                    </m:f>
                  </m:oMath>
                </a14:m>
                <a:endParaRPr lang="en-US" sz="1700">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61866" y="3260788"/>
                <a:ext cx="3688538" cy="1377557"/>
              </a:xfrm>
              <a:prstGeom prst="rect">
                <a:avLst/>
              </a:prstGeom>
              <a:blipFill>
                <a:blip r:embed="rId4"/>
                <a:stretch>
                  <a:fillRect l="-1157" b="-1327"/>
                </a:stretch>
              </a:blipFill>
            </p:spPr>
            <p:txBody>
              <a:bodyPr/>
              <a:lstStyle/>
              <a:p>
                <a:r>
                  <a:rPr lang="en-US">
                    <a:noFill/>
                  </a:rPr>
                  <a:t> </a:t>
                </a:r>
              </a:p>
            </p:txBody>
          </p:sp>
        </mc:Fallback>
      </mc:AlternateContent>
      <p:sp>
        <p:nvSpPr>
          <p:cNvPr id="12" name="Left Brace 11"/>
          <p:cNvSpPr/>
          <p:nvPr/>
        </p:nvSpPr>
        <p:spPr>
          <a:xfrm rot="10800000">
            <a:off x="4430138" y="3533893"/>
            <a:ext cx="179059" cy="1108761"/>
          </a:xfrm>
          <a:prstGeom prst="leftBrace">
            <a:avLst>
              <a:gd name="adj1" fmla="val 53235"/>
              <a:gd name="adj2"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Arrow 12"/>
          <p:cNvSpPr/>
          <p:nvPr/>
        </p:nvSpPr>
        <p:spPr>
          <a:xfrm>
            <a:off x="4945383" y="3907611"/>
            <a:ext cx="393640" cy="361325"/>
          </a:xfrm>
          <a:prstGeom prst="rightArrow">
            <a:avLst/>
          </a:prstGeom>
          <a:solidFill>
            <a:srgbClr val="FF0000"/>
          </a:solidFill>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5" name="Rectangle 4"/>
          <p:cNvSpPr/>
          <p:nvPr/>
        </p:nvSpPr>
        <p:spPr>
          <a:xfrm>
            <a:off x="5339023" y="3673929"/>
            <a:ext cx="3043108" cy="828688"/>
          </a:xfrm>
          <a:prstGeom prst="rect">
            <a:avLst/>
          </a:prstGeom>
        </p:spPr>
        <p:txBody>
          <a:bodyPr wrap="square">
            <a:spAutoFit/>
          </a:bodyPr>
          <a:lstStyle/>
          <a:p>
            <a:pPr algn="ctr">
              <a:lnSpc>
                <a:spcPct val="150000"/>
              </a:lnSpc>
              <a:spcBef>
                <a:spcPts val="300"/>
              </a:spcBef>
              <a:spcAft>
                <a:spcPts val="0"/>
              </a:spcAft>
            </a:pPr>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Hai giá trị hằng số cân bằng này không bằng nhau </a:t>
            </a:r>
            <a:endParaRPr lang="en-US" sz="170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745071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down)">
                                      <p:cBhvr>
                                        <p:cTn id="11" dur="500"/>
                                        <p:tgtEl>
                                          <p:spTgt spid="2">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0" dur="500"/>
                                        <p:tgtEl>
                                          <p:spTgt spid="4">
                                            <p:txEl>
                                              <p:pRg st="0" end="0"/>
                                            </p:txEl>
                                          </p:spTgt>
                                        </p:tgtEl>
                                      </p:cBhvr>
                                    </p:animEffect>
                                  </p:childTnLst>
                                </p:cTn>
                              </p:par>
                            </p:childTnLst>
                          </p:cTn>
                        </p:par>
                        <p:par>
                          <p:cTn id="21" fill="hold">
                            <p:stCondLst>
                              <p:cond delay="500"/>
                            </p:stCondLst>
                            <p:childTnLst>
                              <p:par>
                                <p:cTn id="22" presetID="14" presetClass="entr" presetSubtype="10" fill="hold" nodeType="after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257174" y="1031277"/>
            <a:ext cx="8629650" cy="3884481"/>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4" name="TextBox 3">
            <a:extLst>
              <a:ext uri="{FF2B5EF4-FFF2-40B4-BE49-F238E27FC236}">
                <a16:creationId xmlns:a16="http://schemas.microsoft.com/office/drawing/2014/main" id="{E19B1F1F-6136-4AD1-8FAA-8BF99A8856B5}"/>
              </a:ext>
            </a:extLst>
          </p:cNvPr>
          <p:cNvSpPr txBox="1"/>
          <p:nvPr/>
        </p:nvSpPr>
        <p:spPr>
          <a:xfrm>
            <a:off x="189105" y="242195"/>
            <a:ext cx="8765787" cy="584775"/>
          </a:xfrm>
          <a:prstGeom prst="rect">
            <a:avLst/>
          </a:prstGeom>
          <a:noFill/>
        </p:spPr>
        <p:txBody>
          <a:bodyPr wrap="square" rtlCol="0">
            <a:spAutoFit/>
          </a:bodyPr>
          <a:lstStyle/>
          <a:p>
            <a:pPr algn="ctr"/>
            <a:r>
              <a:rPr lang="en-US" sz="3200" b="1">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rPr>
              <a:t>2. Ý nghĩa của biểu thức hằng số cân bằng</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15" name="Rectangle 14"/>
          <p:cNvSpPr/>
          <p:nvPr/>
        </p:nvSpPr>
        <p:spPr>
          <a:xfrm>
            <a:off x="1089597" y="1274017"/>
            <a:ext cx="6964802" cy="923330"/>
          </a:xfrm>
          <a:prstGeom prst="rect">
            <a:avLst/>
          </a:prstGeom>
        </p:spPr>
        <p:txBody>
          <a:bodyPr wrap="square" anchor="t">
            <a:spAutoFit/>
          </a:bodyPr>
          <a:lstStyle/>
          <a:p>
            <a:pPr algn="ctr">
              <a:lnSpc>
                <a:spcPct val="150000"/>
              </a:lnSpc>
            </a:pPr>
            <a:r>
              <a:rPr lang="en-US" b="1">
                <a:solidFill>
                  <a:srgbClr val="FF0000"/>
                </a:solidFill>
                <a:latin typeface="Arial" panose="020B0604020202020204" pitchFamily="34" charset="0"/>
                <a:ea typeface="Calibri" panose="020F0502020204030204" pitchFamily="34" charset="0"/>
                <a:cs typeface="Arial" panose="020B0604020202020204" pitchFamily="34" charset="0"/>
              </a:rPr>
              <a:t>HOẠT ĐỘNG NHÓM: </a:t>
            </a:r>
            <a:r>
              <a:rPr lang="fr-FR">
                <a:solidFill>
                  <a:srgbClr val="000000"/>
                </a:solidFill>
                <a:latin typeface="Arial" panose="020B0604020202020204" pitchFamily="34" charset="0"/>
                <a:cs typeface="Arial" panose="020B0604020202020204" pitchFamily="34" charset="0"/>
              </a:rPr>
              <a:t>Đọc và tìm hiểu ý nghĩa biểu thức hằng số cân bằng qua các Ví dụ 3, 4 (SGK tr.9, 10)</a:t>
            </a:r>
            <a:endParaRPr lang="en-US">
              <a:solidFill>
                <a:srgbClr val="000000"/>
              </a:solidFill>
              <a:latin typeface="Arial" panose="020B0604020202020204" pitchFamily="34" charset="0"/>
              <a:cs typeface="Arial" panose="020B0604020202020204" pitchFamily="34" charset="0"/>
            </a:endParaRPr>
          </a:p>
        </p:txBody>
      </p:sp>
      <p:sp>
        <p:nvSpPr>
          <p:cNvPr id="2" name="Rectangle 1"/>
          <p:cNvSpPr/>
          <p:nvPr/>
        </p:nvSpPr>
        <p:spPr>
          <a:xfrm>
            <a:off x="675022" y="2401654"/>
            <a:ext cx="5352335" cy="2169825"/>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Nhận xét: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Dựa vào độ lớn của hằng số cân bằng có thể biết được: </a:t>
            </a:r>
          </a:p>
          <a:p>
            <a:pPr marL="285750" indent="-285750" algn="just">
              <a:lnSpc>
                <a:spcPct val="150000"/>
              </a:lnSpc>
              <a:buFont typeface="Wingdings" panose="05000000000000000000" pitchFamily="2" charset="2"/>
              <a:buChar char="§"/>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Nồng độ của chất tham gia hay chất sản phẩm là chiếm ưu thế ở trạng thái cân bằng.</a:t>
            </a:r>
          </a:p>
          <a:p>
            <a:pPr marL="285750" indent="-285750" algn="just">
              <a:lnSpc>
                <a:spcPct val="150000"/>
              </a:lnSpc>
              <a:buFont typeface="Wingdings" panose="05000000000000000000" pitchFamily="2" charset="2"/>
              <a:buChar char="§"/>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Phản ứng thuận có xảy ra thuận lợi hay không?</a:t>
            </a:r>
            <a:endParaRPr lang="en-US">
              <a:latin typeface="Arial" panose="020B0604020202020204" pitchFamily="34" charset="0"/>
              <a:cs typeface="Arial" panose="020B0604020202020204" pitchFamily="34" charset="0"/>
            </a:endParaRPr>
          </a:p>
        </p:txBody>
      </p:sp>
      <p:pic>
        <p:nvPicPr>
          <p:cNvPr id="20"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208347" y="2386377"/>
            <a:ext cx="2225750" cy="2757123"/>
          </a:xfrm>
          <a:prstGeom prst="rect">
            <a:avLst/>
          </a:prstGeom>
        </p:spPr>
      </p:pic>
    </p:spTree>
    <p:extLst>
      <p:ext uri="{BB962C8B-B14F-4D97-AF65-F5344CB8AC3E}">
        <p14:creationId xmlns:p14="http://schemas.microsoft.com/office/powerpoint/2010/main" val="39317804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anim calcmode="lin" valueType="num">
                                      <p:cBhvr>
                                        <p:cTn id="19" dur="500" fill="hold"/>
                                        <p:tgtEl>
                                          <p:spTgt spid="15"/>
                                        </p:tgtEl>
                                        <p:attrNameLst>
                                          <p:attrName>ppt_x</p:attrName>
                                        </p:attrNameLst>
                                      </p:cBhvr>
                                      <p:tavLst>
                                        <p:tav tm="0">
                                          <p:val>
                                            <p:strVal val="#ppt_x"/>
                                          </p:val>
                                        </p:tav>
                                        <p:tav tm="100000">
                                          <p:val>
                                            <p:strVal val="#ppt_x"/>
                                          </p:val>
                                        </p:tav>
                                      </p:tavLst>
                                    </p:anim>
                                    <p:anim calcmode="lin" valueType="num">
                                      <p:cBhvr>
                                        <p:cTn id="20"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5" dur="500"/>
                                        <p:tgtEl>
                                          <p:spTgt spid="2">
                                            <p:txEl>
                                              <p:pRg st="0" end="0"/>
                                            </p:txEl>
                                          </p:spTgt>
                                        </p:tgtEl>
                                      </p:cBhvr>
                                    </p:animEffect>
                                  </p:childTnLst>
                                </p:cTn>
                              </p:par>
                            </p:childTnLst>
                          </p:cTn>
                        </p:par>
                        <p:par>
                          <p:cTn id="26" fill="hold">
                            <p:stCondLst>
                              <p:cond delay="500"/>
                            </p:stCondLst>
                            <p:childTnLst>
                              <p:par>
                                <p:cTn id="27" presetID="16" presetClass="entr" presetSubtype="21" fill="hold" nodeType="after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barn(inVertical)">
                                      <p:cBhvr>
                                        <p:cTn id="29" dur="500"/>
                                        <p:tgtEl>
                                          <p:spTgt spid="2">
                                            <p:txEl>
                                              <p:pRg st="1" end="1"/>
                                            </p:txEl>
                                          </p:spTgt>
                                        </p:tgtEl>
                                      </p:cBhvr>
                                    </p:animEffect>
                                  </p:childTnLst>
                                </p:cTn>
                              </p:par>
                            </p:childTnLst>
                          </p:cTn>
                        </p:par>
                        <p:par>
                          <p:cTn id="30" fill="hold">
                            <p:stCondLst>
                              <p:cond delay="1000"/>
                            </p:stCondLst>
                            <p:childTnLst>
                              <p:par>
                                <p:cTn id="31" presetID="16" presetClass="entr" presetSubtype="21" fill="hold" nodeType="after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Effect transition="in" filter="barn(inVertical)">
                                      <p:cBhvr>
                                        <p:cTn id="3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257174" y="1031277"/>
            <a:ext cx="8629650" cy="3884481"/>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4" name="TextBox 3">
            <a:extLst>
              <a:ext uri="{FF2B5EF4-FFF2-40B4-BE49-F238E27FC236}">
                <a16:creationId xmlns:a16="http://schemas.microsoft.com/office/drawing/2014/main" id="{E19B1F1F-6136-4AD1-8FAA-8BF99A8856B5}"/>
              </a:ext>
            </a:extLst>
          </p:cNvPr>
          <p:cNvSpPr txBox="1"/>
          <p:nvPr/>
        </p:nvSpPr>
        <p:spPr>
          <a:xfrm>
            <a:off x="189105" y="242195"/>
            <a:ext cx="8765787" cy="584775"/>
          </a:xfrm>
          <a:prstGeom prst="rect">
            <a:avLst/>
          </a:prstGeom>
          <a:noFill/>
        </p:spPr>
        <p:txBody>
          <a:bodyPr wrap="square" rtlCol="0">
            <a:spAutoFit/>
          </a:bodyPr>
          <a:lstStyle/>
          <a:p>
            <a:pPr algn="ctr"/>
            <a:r>
              <a:rPr lang="en-US" sz="3200" b="1">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rPr>
              <a:t>2. Ý nghĩa của biểu thức hằng số cân bằng</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7" name="Rounded Rectangular Callout 6"/>
          <p:cNvSpPr/>
          <p:nvPr/>
        </p:nvSpPr>
        <p:spPr>
          <a:xfrm>
            <a:off x="451524" y="1305714"/>
            <a:ext cx="3004581" cy="1637517"/>
          </a:xfrm>
          <a:prstGeom prst="wedgeRoundRectCallout">
            <a:avLst>
              <a:gd name="adj1" fmla="val -9504"/>
              <a:gd name="adj2" fmla="val 69917"/>
              <a:gd name="adj3" fmla="val 16667"/>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a:solidFill>
                  <a:srgbClr val="000000"/>
                </a:solidFill>
                <a:latin typeface="Arial" panose="020B0604020202020204" pitchFamily="34" charset="0"/>
                <a:cs typeface="Arial" panose="020B0604020202020204" pitchFamily="34" charset="0"/>
              </a:rPr>
              <a:t>Hãy rút ra kết luận về ý nghĩa của biểu thức hằng số cân bằng?</a:t>
            </a:r>
            <a:endParaRPr lang="en-US" i="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3650455" y="1265357"/>
            <a:ext cx="5081034" cy="3416320"/>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Nếu phản ứng thuận nghịch có K</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C</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rất lớn so với 1 thì phản ứng thuận diễn ra như thế nào? Các chất ở trạng thái cân bằng chủ yếu là chất nào?</a:t>
            </a:r>
            <a:endParaRPr lang="en-US">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Nếu phản ứng thuận nghịch có K</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C</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rất nhỏ so với 1 thì phản ứng thuận diễn ra như thế nào? Các chất ở trạng thái cân bằng chủ yếu là chất nào?</a:t>
            </a:r>
            <a:endParaRPr lang="en-US">
              <a:latin typeface="Arial" panose="020B0604020202020204" pitchFamily="34" charset="0"/>
              <a:ea typeface="Calibri" panose="020F0502020204030204" pitchFamily="34" charset="0"/>
              <a:cs typeface="Arial" panose="020B0604020202020204" pitchFamily="34" charset="0"/>
            </a:endParaRPr>
          </a:p>
        </p:txBody>
      </p:sp>
      <p:pic>
        <p:nvPicPr>
          <p:cNvPr id="10" name="Picture 39"/>
          <p:cNvPicPr>
            <a:picLocks noChangeAspect="1"/>
          </p:cNvPicPr>
          <p:nvPr/>
        </p:nvPicPr>
        <p:blipFill>
          <a:blip r:embed="rId2"/>
          <a:srcRect/>
          <a:stretch>
            <a:fillRect/>
          </a:stretch>
        </p:blipFill>
        <p:spPr>
          <a:xfrm>
            <a:off x="562930" y="3217668"/>
            <a:ext cx="2781769" cy="1932170"/>
          </a:xfrm>
          <a:prstGeom prst="rect">
            <a:avLst/>
          </a:prstGeom>
        </p:spPr>
      </p:pic>
    </p:spTree>
    <p:extLst>
      <p:ext uri="{BB962C8B-B14F-4D97-AF65-F5344CB8AC3E}">
        <p14:creationId xmlns:p14="http://schemas.microsoft.com/office/powerpoint/2010/main" val="13089828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6" dur="500"/>
                                        <p:tgtEl>
                                          <p:spTgt spid="3">
                                            <p:txEl>
                                              <p:pRg st="0" end="0"/>
                                            </p:txEl>
                                          </p:spTgt>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CF5F9"/>
            </a:gs>
            <a:gs pos="71000">
              <a:srgbClr val="4AE7E7"/>
            </a:gs>
            <a:gs pos="100000">
              <a:srgbClr val="32B1C2"/>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12" name="Imagen 11" descr="Imagen en blanco y negro de la luna&#10;&#10;Descripción generada automáticamente con confianza baja">
            <a:extLst>
              <a:ext uri="{FF2B5EF4-FFF2-40B4-BE49-F238E27FC236}">
                <a16:creationId xmlns:a16="http://schemas.microsoft.com/office/drawing/2014/main" id="{E0F3D1AB-99E5-4F85-84B3-9D70E4AF72A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494266" y="627965"/>
            <a:ext cx="163197" cy="177030"/>
          </a:xfrm>
          <a:prstGeom prst="rect">
            <a:avLst/>
          </a:prstGeom>
        </p:spPr>
      </p:pic>
      <p:pic>
        <p:nvPicPr>
          <p:cNvPr id="13" name="Imagen 12" descr="Imagen en blanco y negro de la luna&#10;&#10;Descripción generada automáticamente con confianza baja">
            <a:extLst>
              <a:ext uri="{FF2B5EF4-FFF2-40B4-BE49-F238E27FC236}">
                <a16:creationId xmlns:a16="http://schemas.microsoft.com/office/drawing/2014/main" id="{6CA0838E-85C2-4C34-95DE-87CE925943D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78903" y="299901"/>
            <a:ext cx="132141" cy="143341"/>
          </a:xfrm>
          <a:prstGeom prst="rect">
            <a:avLst/>
          </a:prstGeom>
        </p:spPr>
      </p:pic>
      <p:pic>
        <p:nvPicPr>
          <p:cNvPr id="14" name="Imagen 13" descr="Imagen en blanco y negro de la luna&#10;&#10;Descripción generada automáticamente con confianza baja">
            <a:extLst>
              <a:ext uri="{FF2B5EF4-FFF2-40B4-BE49-F238E27FC236}">
                <a16:creationId xmlns:a16="http://schemas.microsoft.com/office/drawing/2014/main" id="{EC47A0DC-050E-4756-9A0D-E71C0F02722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53171" y="230377"/>
            <a:ext cx="120287" cy="130481"/>
          </a:xfrm>
          <a:prstGeom prst="rect">
            <a:avLst/>
          </a:prstGeom>
        </p:spPr>
      </p:pic>
      <p:pic>
        <p:nvPicPr>
          <p:cNvPr id="15" name="Imagen 14" descr="Imagen en blanco y negro de la luna&#10;&#10;Descripción generada automáticamente con confianza baja">
            <a:extLst>
              <a:ext uri="{FF2B5EF4-FFF2-40B4-BE49-F238E27FC236}">
                <a16:creationId xmlns:a16="http://schemas.microsoft.com/office/drawing/2014/main" id="{C738BB72-0ECA-4F09-839C-89689B0BAE5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840582" y="40211"/>
            <a:ext cx="102761" cy="111471"/>
          </a:xfrm>
          <a:prstGeom prst="rect">
            <a:avLst/>
          </a:prstGeom>
        </p:spPr>
      </p:pic>
      <p:pic>
        <p:nvPicPr>
          <p:cNvPr id="20" name="Imagen 19" descr="Imagen en blanco y negro de la luna&#10;&#10;Descripción generada automáticamente con confianza baja">
            <a:extLst>
              <a:ext uri="{FF2B5EF4-FFF2-40B4-BE49-F238E27FC236}">
                <a16:creationId xmlns:a16="http://schemas.microsoft.com/office/drawing/2014/main" id="{EC611E7E-BB83-48FA-A491-7681B94BA4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262743" y="459944"/>
            <a:ext cx="163197" cy="177030"/>
          </a:xfrm>
          <a:prstGeom prst="rect">
            <a:avLst/>
          </a:prstGeom>
        </p:spPr>
      </p:pic>
      <p:pic>
        <p:nvPicPr>
          <p:cNvPr id="21" name="Imagen 20" descr="Imagen en blanco y negro de la luna&#10;&#10;Descripción generada automáticamente con confianza baja">
            <a:extLst>
              <a:ext uri="{FF2B5EF4-FFF2-40B4-BE49-F238E27FC236}">
                <a16:creationId xmlns:a16="http://schemas.microsoft.com/office/drawing/2014/main" id="{3C178B50-BBEC-4819-A1FF-B3CA8EA446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94831" y="222457"/>
            <a:ext cx="132141" cy="143341"/>
          </a:xfrm>
          <a:prstGeom prst="rect">
            <a:avLst/>
          </a:prstGeom>
        </p:spPr>
      </p:pic>
      <p:pic>
        <p:nvPicPr>
          <p:cNvPr id="22" name="Imagen 21" descr="Imagen en blanco y negro de la luna&#10;&#10;Descripción generada automáticamente con confianza baja">
            <a:extLst>
              <a:ext uri="{FF2B5EF4-FFF2-40B4-BE49-F238E27FC236}">
                <a16:creationId xmlns:a16="http://schemas.microsoft.com/office/drawing/2014/main" id="{732D7B84-66E6-4DE2-879B-1F4D7854E42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74198" y="351064"/>
            <a:ext cx="120287" cy="130481"/>
          </a:xfrm>
          <a:prstGeom prst="rect">
            <a:avLst/>
          </a:prstGeom>
        </p:spPr>
      </p:pic>
      <p:pic>
        <p:nvPicPr>
          <p:cNvPr id="23" name="Imagen 22" descr="Imagen en blanco y negro de la luna&#10;&#10;Descripción generada automáticamente con confianza baja">
            <a:extLst>
              <a:ext uri="{FF2B5EF4-FFF2-40B4-BE49-F238E27FC236}">
                <a16:creationId xmlns:a16="http://schemas.microsoft.com/office/drawing/2014/main" id="{4E41D4B8-B241-42AF-9AA0-6C9E95C0F3D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469718" y="680590"/>
            <a:ext cx="102761" cy="111471"/>
          </a:xfrm>
          <a:prstGeom prst="rect">
            <a:avLst/>
          </a:prstGeom>
        </p:spPr>
      </p:pic>
      <p:pic>
        <p:nvPicPr>
          <p:cNvPr id="3" name="Imagen 2" descr="Forma, Círculo&#10;&#10;Descripción generada automáticamente">
            <a:extLst>
              <a:ext uri="{FF2B5EF4-FFF2-40B4-BE49-F238E27FC236}">
                <a16:creationId xmlns:a16="http://schemas.microsoft.com/office/drawing/2014/main" id="{221A4A31-4AD0-4FED-83AA-DF641232ECA3}"/>
              </a:ext>
            </a:extLst>
          </p:cNvPr>
          <p:cNvPicPr>
            <a:picLocks noChangeAspect="1"/>
          </p:cNvPicPr>
          <p:nvPr/>
        </p:nvPicPr>
        <p:blipFill>
          <a:blip r:embed="rId6" cstate="hqprint">
            <a:alphaModFix amt="75000"/>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710605" y="151854"/>
            <a:ext cx="152681" cy="226130"/>
          </a:xfrm>
          <a:prstGeom prst="rect">
            <a:avLst/>
          </a:prstGeom>
        </p:spPr>
      </p:pic>
      <p:sp>
        <p:nvSpPr>
          <p:cNvPr id="24" name="TextBox 23">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KHỞI ĐỘNG</a:t>
            </a:r>
            <a:endParaRPr lang="en-US" sz="3200" dirty="0">
              <a:solidFill>
                <a:schemeClr val="accent3"/>
              </a:solidFill>
              <a:latin typeface="Arial" panose="020B0604020202020204" pitchFamily="34" charset="0"/>
              <a:cs typeface="Arial" panose="020B0604020202020204" pitchFamily="34" charset="0"/>
            </a:endParaRPr>
          </a:p>
        </p:txBody>
      </p:sp>
      <p:grpSp>
        <p:nvGrpSpPr>
          <p:cNvPr id="9" name="Group 8"/>
          <p:cNvGrpSpPr/>
          <p:nvPr/>
        </p:nvGrpSpPr>
        <p:grpSpPr>
          <a:xfrm>
            <a:off x="323736" y="1227260"/>
            <a:ext cx="8506051" cy="1631844"/>
            <a:chOff x="847929" y="1222317"/>
            <a:chExt cx="8506051" cy="1631844"/>
          </a:xfrm>
        </p:grpSpPr>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b="18206"/>
            <a:stretch/>
          </p:blipFill>
          <p:spPr>
            <a:xfrm>
              <a:off x="847929" y="1222317"/>
              <a:ext cx="4993730" cy="1631844"/>
            </a:xfrm>
            <a:prstGeom prst="rect">
              <a:avLst/>
            </a:prstGeom>
            <a:effectLst>
              <a:outerShdw blurRad="50800" dist="38100" dir="2700000" algn="tl" rotWithShape="0">
                <a:prstClr val="black">
                  <a:alpha val="40000"/>
                </a:prstClr>
              </a:outerShdw>
            </a:effectLst>
          </p:spPr>
        </p:pic>
        <p:sp>
          <p:nvSpPr>
            <p:cNvPr id="25" name="TextBox 24"/>
            <p:cNvSpPr txBox="1"/>
            <p:nvPr/>
          </p:nvSpPr>
          <p:spPr>
            <a:xfrm>
              <a:off x="5841659" y="1867643"/>
              <a:ext cx="3512321" cy="338554"/>
            </a:xfrm>
            <a:prstGeom prst="rect">
              <a:avLst/>
            </a:prstGeom>
            <a:noFill/>
          </p:spPr>
          <p:txBody>
            <a:bodyPr wrap="square" rtlCol="0">
              <a:spAutoFit/>
            </a:bodyPr>
            <a:lstStyle/>
            <a:p>
              <a:pPr algn="ctr"/>
              <a:r>
                <a:rPr lang="en-US" sz="1600" b="1" i="1">
                  <a:solidFill>
                    <a:srgbClr val="000000"/>
                  </a:solidFill>
                  <a:latin typeface="Arial" panose="020B0604020202020204" pitchFamily="34" charset="0"/>
                  <a:ea typeface="Tahoma" panose="020B0604030504040204" pitchFamily="34" charset="0"/>
                  <a:cs typeface="Arial" panose="020B0604020202020204" pitchFamily="34" charset="0"/>
                </a:rPr>
                <a:t>Hình 1.1. </a:t>
              </a:r>
              <a:r>
                <a:rPr lang="en-US" sz="1600" i="1">
                  <a:solidFill>
                    <a:srgbClr val="000000"/>
                  </a:solidFill>
                  <a:latin typeface="Arial" panose="020B0604020202020204" pitchFamily="34" charset="0"/>
                  <a:ea typeface="Tahoma" panose="020B0604030504040204" pitchFamily="34" charset="0"/>
                  <a:cs typeface="Arial" panose="020B0604020202020204" pitchFamily="34" charset="0"/>
                </a:rPr>
                <a:t>Sự biến đổi </a:t>
              </a:r>
              <a:r>
                <a:rPr lang="fr-FR" sz="1600" i="1">
                  <a:solidFill>
                    <a:srgbClr val="000000"/>
                  </a:solidFill>
                  <a:latin typeface="Arial" panose="020B0604020202020204" pitchFamily="34" charset="0"/>
                  <a:ea typeface="Calibri" panose="020F0502020204030204" pitchFamily="34" charset="0"/>
                  <a:cs typeface="Arial" panose="020B0604020202020204" pitchFamily="34" charset="0"/>
                </a:rPr>
                <a:t>NO</a:t>
              </a:r>
              <a:r>
                <a:rPr lang="fr-FR" sz="1600" i="1"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sz="1600" i="1">
                  <a:solidFill>
                    <a:srgbClr val="000000"/>
                  </a:solidFill>
                  <a:latin typeface="Arial" panose="020B0604020202020204" pitchFamily="34" charset="0"/>
                  <a:ea typeface="Calibri" panose="020F0502020204030204" pitchFamily="34" charset="0"/>
                  <a:cs typeface="Arial" panose="020B0604020202020204" pitchFamily="34" charset="0"/>
                </a:rPr>
                <a:t> và N</a:t>
              </a:r>
              <a:r>
                <a:rPr lang="fr-FR" sz="1600" i="1"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sz="1600" i="1">
                  <a:solidFill>
                    <a:srgbClr val="000000"/>
                  </a:solidFill>
                  <a:latin typeface="Arial" panose="020B0604020202020204" pitchFamily="34" charset="0"/>
                  <a:ea typeface="Calibri" panose="020F0502020204030204" pitchFamily="34" charset="0"/>
                  <a:cs typeface="Arial" panose="020B0604020202020204" pitchFamily="34" charset="0"/>
                </a:rPr>
                <a:t>O</a:t>
              </a:r>
              <a:r>
                <a:rPr lang="fr-FR" sz="1600" i="1" baseline="-25000">
                  <a:solidFill>
                    <a:srgbClr val="000000"/>
                  </a:solidFill>
                  <a:latin typeface="Arial" panose="020B0604020202020204" pitchFamily="34" charset="0"/>
                  <a:ea typeface="Calibri" panose="020F0502020204030204" pitchFamily="34" charset="0"/>
                  <a:cs typeface="Arial" panose="020B0604020202020204" pitchFamily="34" charset="0"/>
                </a:rPr>
                <a:t>4</a:t>
              </a:r>
              <a:r>
                <a:rPr lang="en-US" sz="1600" i="1">
                  <a:solidFill>
                    <a:srgbClr val="000000"/>
                  </a:solidFill>
                  <a:latin typeface="Arial" panose="020B0604020202020204" pitchFamily="34" charset="0"/>
                  <a:ea typeface="Tahoma" panose="020B0604030504040204" pitchFamily="34" charset="0"/>
                  <a:cs typeface="Arial" panose="020B0604020202020204" pitchFamily="34" charset="0"/>
                </a:rPr>
                <a:t> </a:t>
              </a:r>
            </a:p>
          </p:txBody>
        </p:sp>
      </p:grpSp>
      <p:sp>
        <p:nvSpPr>
          <p:cNvPr id="2" name="Rectangle 1"/>
          <p:cNvSpPr/>
          <p:nvPr/>
        </p:nvSpPr>
        <p:spPr>
          <a:xfrm>
            <a:off x="4836238" y="3044587"/>
            <a:ext cx="4572000" cy="456535"/>
          </a:xfrm>
          <a:prstGeom prst="rect">
            <a:avLst/>
          </a:prstGeom>
        </p:spPr>
        <p:txBody>
          <a:bodyPr>
            <a:spAutoFit/>
          </a:bodyPr>
          <a:lstStyle/>
          <a:p>
            <a:pPr algn="just">
              <a:lnSpc>
                <a:spcPct val="150000"/>
              </a:lnSpc>
              <a:spcBef>
                <a:spcPts val="300"/>
              </a:spcBef>
              <a:spcAft>
                <a:spcPts val="0"/>
              </a:spcAft>
            </a:pPr>
            <a:endParaRPr lang="en-US">
              <a:latin typeface="Arial" panose="020B0604020202020204" pitchFamily="34" charset="0"/>
              <a:ea typeface="Calibri" panose="020F0502020204030204" pitchFamily="34" charset="0"/>
              <a:cs typeface="Arial" panose="020B0604020202020204" pitchFamily="34" charset="0"/>
            </a:endParaRPr>
          </a:p>
        </p:txBody>
      </p:sp>
      <p:pic>
        <p:nvPicPr>
          <p:cNvPr id="34" name="Imagen 2" descr="Imagen que contiene pequeño, tazón, computadora&#10;&#10;Descripción generada automáticamente">
            <a:extLst>
              <a:ext uri="{FF2B5EF4-FFF2-40B4-BE49-F238E27FC236}">
                <a16:creationId xmlns:a16="http://schemas.microsoft.com/office/drawing/2014/main" id="{5E6FF845-0B0F-4794-BB32-D7F0DE60C66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245390">
            <a:off x="-378228" y="4288458"/>
            <a:ext cx="1144193" cy="1039443"/>
          </a:xfrm>
          <a:prstGeom prst="rect">
            <a:avLst/>
          </a:prstGeom>
        </p:spPr>
      </p:pic>
      <p:grpSp>
        <p:nvGrpSpPr>
          <p:cNvPr id="6" name="Group 5"/>
          <p:cNvGrpSpPr/>
          <p:nvPr/>
        </p:nvGrpSpPr>
        <p:grpSpPr>
          <a:xfrm>
            <a:off x="874927" y="3203392"/>
            <a:ext cx="7403669" cy="1673756"/>
            <a:chOff x="743429" y="3203392"/>
            <a:chExt cx="7403669" cy="1673756"/>
          </a:xfrm>
        </p:grpSpPr>
        <p:grpSp>
          <p:nvGrpSpPr>
            <p:cNvPr id="4" name="Group 3"/>
            <p:cNvGrpSpPr/>
            <p:nvPr/>
          </p:nvGrpSpPr>
          <p:grpSpPr>
            <a:xfrm>
              <a:off x="743429" y="3203392"/>
              <a:ext cx="7403669" cy="1673756"/>
              <a:chOff x="1163122" y="3251964"/>
              <a:chExt cx="7403669" cy="1673756"/>
            </a:xfrm>
          </p:grpSpPr>
          <p:sp>
            <p:nvSpPr>
              <p:cNvPr id="28" name="Google Shape;1074;p55"/>
              <p:cNvSpPr/>
              <p:nvPr/>
            </p:nvSpPr>
            <p:spPr>
              <a:xfrm>
                <a:off x="1945678" y="3251964"/>
                <a:ext cx="6621113" cy="1673756"/>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lumMod val="60000"/>
                  <a:lumOff val="40000"/>
                </a:schemeClr>
              </a:solid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algn="ctr">
                  <a:lnSpc>
                    <a:spcPct val="150000"/>
                  </a:lnSpc>
                  <a:spcBef>
                    <a:spcPts val="300"/>
                  </a:spcBef>
                  <a:spcAft>
                    <a:spcPts val="0"/>
                  </a:spcAft>
                </a:pP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p:txBody>
          </p:sp>
          <p:pic>
            <p:nvPicPr>
              <p:cNvPr id="33" name="Picture 42"/>
              <p:cNvPicPr>
                <a:picLocks noChangeAspect="1"/>
              </p:cNvPicPr>
              <p:nvPr/>
            </p:nvPicPr>
            <p:blipFill>
              <a:blip r:embed="rId10">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1163122" y="3538621"/>
                <a:ext cx="653388" cy="1100442"/>
              </a:xfrm>
              <a:prstGeom prst="rect">
                <a:avLst/>
              </a:prstGeom>
              <a:effectLst>
                <a:outerShdw blurRad="50800" dist="38100" dir="2700000" algn="tl" rotWithShape="0">
                  <a:prstClr val="black">
                    <a:alpha val="40000"/>
                  </a:prstClr>
                </a:outerShdw>
              </a:effectLst>
            </p:spPr>
          </p:pic>
        </p:grpSp>
        <p:sp>
          <p:nvSpPr>
            <p:cNvPr id="5" name="Rectangle 4"/>
            <p:cNvSpPr/>
            <p:nvPr/>
          </p:nvSpPr>
          <p:spPr>
            <a:xfrm>
              <a:off x="1675603" y="3578605"/>
              <a:ext cx="6321270" cy="923330"/>
            </a:xfrm>
            <a:prstGeom prst="rect">
              <a:avLst/>
            </a:prstGeom>
          </p:spPr>
          <p:txBody>
            <a:bodyPr wrap="square">
              <a:spAutoFit/>
            </a:bodyPr>
            <a:lstStyle/>
            <a:p>
              <a:pPr algn="ctr">
                <a:lnSpc>
                  <a:spcPct val="150000"/>
                </a:lnSpc>
                <a:spcBef>
                  <a:spcPts val="300"/>
                </a:spcBef>
                <a:spcAft>
                  <a:spcPts val="0"/>
                </a:spcAft>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Tại thời điểm hỗn hợp khí trong hai bình có thành phần như nhau, có phản ứng diễn ra trong hai bình này hay không?</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30692392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9B1F1F-6136-4AD1-8FAA-8BF99A8856B5}"/>
              </a:ext>
            </a:extLst>
          </p:cNvPr>
          <p:cNvSpPr txBox="1"/>
          <p:nvPr/>
        </p:nvSpPr>
        <p:spPr>
          <a:xfrm>
            <a:off x="189105" y="242195"/>
            <a:ext cx="8765787" cy="584775"/>
          </a:xfrm>
          <a:prstGeom prst="rect">
            <a:avLst/>
          </a:prstGeom>
          <a:noFill/>
        </p:spPr>
        <p:txBody>
          <a:bodyPr wrap="square" rtlCol="0">
            <a:spAutoFit/>
          </a:bodyPr>
          <a:lstStyle/>
          <a:p>
            <a:pPr algn="ctr"/>
            <a:r>
              <a:rPr lang="en-US" sz="3200" b="1">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rPr>
              <a:t>2. Ý nghĩa của biểu thức hằng số cân bằng</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grpSp>
        <p:nvGrpSpPr>
          <p:cNvPr id="8" name="Group 7"/>
          <p:cNvGrpSpPr/>
          <p:nvPr/>
        </p:nvGrpSpPr>
        <p:grpSpPr>
          <a:xfrm>
            <a:off x="1560686" y="1210031"/>
            <a:ext cx="6190104" cy="1187791"/>
            <a:chOff x="3958451" y="7562703"/>
            <a:chExt cx="12380208" cy="2375581"/>
          </a:xfrm>
        </p:grpSpPr>
        <p:sp>
          <p:nvSpPr>
            <p:cNvPr id="9" name="Rectangle 8"/>
            <p:cNvSpPr/>
            <p:nvPr/>
          </p:nvSpPr>
          <p:spPr>
            <a:xfrm>
              <a:off x="3958451" y="7562703"/>
              <a:ext cx="12045246" cy="2176027"/>
            </a:xfrm>
            <a:prstGeom prst="rect">
              <a:avLst/>
            </a:prstGeom>
            <a:solidFill>
              <a:schemeClr val="bg1"/>
            </a:solidFill>
            <a:ln w="28575">
              <a:no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K</a:t>
              </a:r>
              <a:r>
                <a:rPr lang="en-US" baseline="-25000">
                  <a:solidFill>
                    <a:srgbClr val="000000"/>
                  </a:solidFill>
                  <a:latin typeface="Arial" panose="020B0604020202020204" pitchFamily="34" charset="0"/>
                  <a:cs typeface="Arial" panose="020B0604020202020204" pitchFamily="34" charset="0"/>
                </a:rPr>
                <a:t>C</a:t>
              </a:r>
              <a:r>
                <a:rPr lang="en-US">
                  <a:solidFill>
                    <a:srgbClr val="000000"/>
                  </a:solidFill>
                  <a:latin typeface="Arial" panose="020B0604020202020204" pitchFamily="34" charset="0"/>
                  <a:cs typeface="Arial" panose="020B0604020202020204" pitchFamily="34" charset="0"/>
                </a:rPr>
                <a:t> phụ thuộc vào bản chất của phản ứng và nhiệt độ</a:t>
              </a:r>
            </a:p>
          </p:txBody>
        </p:sp>
        <p:pic>
          <p:nvPicPr>
            <p:cNvPr id="11" name="Picture 10"/>
            <p:cNvPicPr>
              <a:picLocks noChangeAspect="1"/>
            </p:cNvPicPr>
            <p:nvPr/>
          </p:nvPicPr>
          <p:blipFill>
            <a:blip r:embed="rId2"/>
            <a:stretch>
              <a:fillRect/>
            </a:stretch>
          </p:blipFill>
          <p:spPr>
            <a:xfrm>
              <a:off x="15393731" y="9029700"/>
              <a:ext cx="944928" cy="908584"/>
            </a:xfrm>
            <a:prstGeom prst="rect">
              <a:avLst/>
            </a:prstGeom>
          </p:spPr>
        </p:pic>
      </p:grpSp>
      <p:grpSp>
        <p:nvGrpSpPr>
          <p:cNvPr id="12" name="Group 11"/>
          <p:cNvGrpSpPr/>
          <p:nvPr/>
        </p:nvGrpSpPr>
        <p:grpSpPr>
          <a:xfrm>
            <a:off x="230355" y="2701735"/>
            <a:ext cx="4243791" cy="2112460"/>
            <a:chOff x="685800" y="3317934"/>
            <a:chExt cx="8487582" cy="4224920"/>
          </a:xfrm>
        </p:grpSpPr>
        <p:sp>
          <p:nvSpPr>
            <p:cNvPr id="13" name="Rectangle 12"/>
            <p:cNvSpPr/>
            <p:nvPr/>
          </p:nvSpPr>
          <p:spPr>
            <a:xfrm>
              <a:off x="685800" y="3317934"/>
              <a:ext cx="8147024" cy="4015536"/>
            </a:xfrm>
            <a:prstGeom prst="rect">
              <a:avLst/>
            </a:prstGeom>
            <a:solidFill>
              <a:schemeClr val="bg1"/>
            </a:solidFill>
            <a:ln w="28575">
              <a:no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solidFill>
                    <a:srgbClr val="FF0000"/>
                  </a:solidFill>
                  <a:latin typeface="Arial" panose="020B0604020202020204" pitchFamily="34" charset="0"/>
                  <a:cs typeface="Arial" panose="020B0604020202020204" pitchFamily="34" charset="0"/>
                </a:rPr>
                <a:t>K</a:t>
              </a:r>
              <a:r>
                <a:rPr lang="en-US" baseline="-25000">
                  <a:solidFill>
                    <a:srgbClr val="FF0000"/>
                  </a:solidFill>
                  <a:latin typeface="Arial" panose="020B0604020202020204" pitchFamily="34" charset="0"/>
                  <a:cs typeface="Arial" panose="020B0604020202020204" pitchFamily="34" charset="0"/>
                </a:rPr>
                <a:t>C</a:t>
              </a:r>
              <a:r>
                <a:rPr lang="en-US">
                  <a:solidFill>
                    <a:srgbClr val="FF0000"/>
                  </a:solidFill>
                  <a:latin typeface="Arial" panose="020B0604020202020204" pitchFamily="34" charset="0"/>
                  <a:cs typeface="Arial" panose="020B0604020202020204" pitchFamily="34" charset="0"/>
                </a:rPr>
                <a:t> rất lớn so với 1: </a:t>
              </a:r>
            </a:p>
            <a:p>
              <a:pPr marL="285750" indent="-285750" algn="just">
                <a:lnSpc>
                  <a:spcPct val="150000"/>
                </a:lnSpc>
                <a:buFont typeface="Wingdings" panose="05000000000000000000" pitchFamily="2" charset="2"/>
                <a:buChar char="ü"/>
              </a:pPr>
              <a:r>
                <a:rPr lang="en-US">
                  <a:solidFill>
                    <a:srgbClr val="000000"/>
                  </a:solidFill>
                  <a:latin typeface="Arial" panose="020B0604020202020204" pitchFamily="34" charset="0"/>
                  <a:cs typeface="Arial" panose="020B0604020202020204" pitchFamily="34" charset="0"/>
                </a:rPr>
                <a:t>Phản ứng thuận càng chiếm ưu thế</a:t>
              </a:r>
            </a:p>
            <a:p>
              <a:pPr marL="285750" indent="-285750" algn="just">
                <a:lnSpc>
                  <a:spcPct val="150000"/>
                </a:lnSpc>
                <a:buFont typeface="Wingdings" panose="05000000000000000000" pitchFamily="2" charset="2"/>
                <a:buChar char="ü"/>
              </a:pPr>
              <a:r>
                <a:rPr lang="en-US">
                  <a:solidFill>
                    <a:srgbClr val="000000"/>
                  </a:solidFill>
                  <a:latin typeface="Arial" panose="020B0604020202020204" pitchFamily="34" charset="0"/>
                  <a:cs typeface="Arial" panose="020B0604020202020204" pitchFamily="34" charset="0"/>
                </a:rPr>
                <a:t>Các chất ở trạng thái cân bằng chủ yếu là chất sản phẩm </a:t>
              </a:r>
            </a:p>
          </p:txBody>
        </p:sp>
        <p:pic>
          <p:nvPicPr>
            <p:cNvPr id="14" name="Picture 13"/>
            <p:cNvPicPr>
              <a:picLocks noChangeAspect="1"/>
            </p:cNvPicPr>
            <p:nvPr/>
          </p:nvPicPr>
          <p:blipFill>
            <a:blip r:embed="rId2"/>
            <a:stretch>
              <a:fillRect/>
            </a:stretch>
          </p:blipFill>
          <p:spPr>
            <a:xfrm>
              <a:off x="8228454" y="6634270"/>
              <a:ext cx="944928" cy="908584"/>
            </a:xfrm>
            <a:prstGeom prst="rect">
              <a:avLst/>
            </a:prstGeom>
          </p:spPr>
        </p:pic>
      </p:grpSp>
      <p:grpSp>
        <p:nvGrpSpPr>
          <p:cNvPr id="15" name="Group 14"/>
          <p:cNvGrpSpPr/>
          <p:nvPr/>
        </p:nvGrpSpPr>
        <p:grpSpPr>
          <a:xfrm>
            <a:off x="4651478" y="2701735"/>
            <a:ext cx="4344664" cy="2112460"/>
            <a:chOff x="484054" y="3317934"/>
            <a:chExt cx="8689328" cy="4224920"/>
          </a:xfrm>
        </p:grpSpPr>
        <p:sp>
          <p:nvSpPr>
            <p:cNvPr id="16" name="Rectangle 15"/>
            <p:cNvSpPr/>
            <p:nvPr/>
          </p:nvSpPr>
          <p:spPr>
            <a:xfrm>
              <a:off x="484054" y="3317934"/>
              <a:ext cx="8348770" cy="4015536"/>
            </a:xfrm>
            <a:prstGeom prst="rect">
              <a:avLst/>
            </a:prstGeom>
            <a:solidFill>
              <a:schemeClr val="bg1"/>
            </a:solidFill>
            <a:ln w="28575">
              <a:no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solidFill>
                    <a:srgbClr val="FF0000"/>
                  </a:solidFill>
                  <a:latin typeface="Arial" panose="020B0604020202020204" pitchFamily="34" charset="0"/>
                  <a:cs typeface="Arial" panose="020B0604020202020204" pitchFamily="34" charset="0"/>
                </a:rPr>
                <a:t>K</a:t>
              </a:r>
              <a:r>
                <a:rPr lang="en-US" baseline="-25000">
                  <a:solidFill>
                    <a:srgbClr val="FF0000"/>
                  </a:solidFill>
                  <a:latin typeface="Arial" panose="020B0604020202020204" pitchFamily="34" charset="0"/>
                  <a:cs typeface="Arial" panose="020B0604020202020204" pitchFamily="34" charset="0"/>
                </a:rPr>
                <a:t>C</a:t>
              </a:r>
              <a:r>
                <a:rPr lang="en-US">
                  <a:solidFill>
                    <a:srgbClr val="FF0000"/>
                  </a:solidFill>
                  <a:latin typeface="Arial" panose="020B0604020202020204" pitchFamily="34" charset="0"/>
                  <a:cs typeface="Arial" panose="020B0604020202020204" pitchFamily="34" charset="0"/>
                </a:rPr>
                <a:t> rất nhỏ so với 1: </a:t>
              </a:r>
            </a:p>
            <a:p>
              <a:pPr marL="285750" indent="-285750" algn="just">
                <a:lnSpc>
                  <a:spcPct val="150000"/>
                </a:lnSpc>
                <a:buFont typeface="Wingdings" panose="05000000000000000000" pitchFamily="2" charset="2"/>
                <a:buChar char="ü"/>
              </a:pPr>
              <a:r>
                <a:rPr lang="en-US">
                  <a:solidFill>
                    <a:srgbClr val="000000"/>
                  </a:solidFill>
                  <a:latin typeface="Arial" panose="020B0604020202020204" pitchFamily="34" charset="0"/>
                  <a:cs typeface="Arial" panose="020B0604020202020204" pitchFamily="34" charset="0"/>
                </a:rPr>
                <a:t>Phản ứng nghịch càng chiếm ưu thế</a:t>
              </a:r>
            </a:p>
            <a:p>
              <a:pPr marL="285750" indent="-285750" algn="just">
                <a:lnSpc>
                  <a:spcPct val="150000"/>
                </a:lnSpc>
                <a:buFont typeface="Wingdings" panose="05000000000000000000" pitchFamily="2" charset="2"/>
                <a:buChar char="ü"/>
              </a:pPr>
              <a:r>
                <a:rPr lang="en-US">
                  <a:solidFill>
                    <a:srgbClr val="000000"/>
                  </a:solidFill>
                  <a:latin typeface="Arial" panose="020B0604020202020204" pitchFamily="34" charset="0"/>
                  <a:cs typeface="Arial" panose="020B0604020202020204" pitchFamily="34" charset="0"/>
                </a:rPr>
                <a:t>Các chất ở trạng thái cân bằng chủ yếu là chất ban đầu</a:t>
              </a:r>
            </a:p>
          </p:txBody>
        </p:sp>
        <p:pic>
          <p:nvPicPr>
            <p:cNvPr id="17" name="Picture 16"/>
            <p:cNvPicPr>
              <a:picLocks noChangeAspect="1"/>
            </p:cNvPicPr>
            <p:nvPr/>
          </p:nvPicPr>
          <p:blipFill>
            <a:blip r:embed="rId2"/>
            <a:stretch>
              <a:fillRect/>
            </a:stretch>
          </p:blipFill>
          <p:spPr>
            <a:xfrm>
              <a:off x="8228454" y="6634270"/>
              <a:ext cx="944928" cy="908584"/>
            </a:xfrm>
            <a:prstGeom prst="rect">
              <a:avLst/>
            </a:prstGeom>
          </p:spPr>
        </p:pic>
      </p:grpSp>
      <p:grpSp>
        <p:nvGrpSpPr>
          <p:cNvPr id="28" name="Group 27"/>
          <p:cNvGrpSpPr/>
          <p:nvPr/>
        </p:nvGrpSpPr>
        <p:grpSpPr>
          <a:xfrm>
            <a:off x="340358" y="1124218"/>
            <a:ext cx="511756" cy="434805"/>
            <a:chOff x="230355" y="1084677"/>
            <a:chExt cx="511756" cy="434805"/>
          </a:xfrm>
        </p:grpSpPr>
        <p:pic>
          <p:nvPicPr>
            <p:cNvPr id="24" name="Imagen 56" descr="Imagen en blanco y negro de la luna&#10;&#10;Descripción generada automáticamente con confianza baja">
              <a:extLst>
                <a:ext uri="{FF2B5EF4-FFF2-40B4-BE49-F238E27FC236}">
                  <a16:creationId xmlns:a16="http://schemas.microsoft.com/office/drawing/2014/main" id="{8B13CE64-1250-41BB-8A02-983DEAB63DA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3344" y="1317395"/>
              <a:ext cx="186296" cy="202087"/>
            </a:xfrm>
            <a:prstGeom prst="rect">
              <a:avLst/>
            </a:prstGeom>
          </p:spPr>
        </p:pic>
        <p:pic>
          <p:nvPicPr>
            <p:cNvPr id="25" name="Imagen 57" descr="Imagen en blanco y negro de la luna&#10;&#10;Descripción generada automáticamente con confianza baja">
              <a:extLst>
                <a:ext uri="{FF2B5EF4-FFF2-40B4-BE49-F238E27FC236}">
                  <a16:creationId xmlns:a16="http://schemas.microsoft.com/office/drawing/2014/main" id="{CBA4E152-BF2C-471A-AE44-6C317428E8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25432" y="1084677"/>
              <a:ext cx="150845" cy="163630"/>
            </a:xfrm>
            <a:prstGeom prst="rect">
              <a:avLst/>
            </a:prstGeom>
          </p:spPr>
        </p:pic>
        <p:pic>
          <p:nvPicPr>
            <p:cNvPr id="26" name="Imagen 58" descr="Imagen en blanco y negro de la luna&#10;&#10;Descripción generada automáticamente con confianza baja">
              <a:extLst>
                <a:ext uri="{FF2B5EF4-FFF2-40B4-BE49-F238E27FC236}">
                  <a16:creationId xmlns:a16="http://schemas.microsoft.com/office/drawing/2014/main" id="{2CEA7C14-F953-413C-91FA-08176B65167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04799" y="1215104"/>
              <a:ext cx="137312" cy="148949"/>
            </a:xfrm>
            <a:prstGeom prst="rect">
              <a:avLst/>
            </a:prstGeom>
          </p:spPr>
        </p:pic>
        <p:pic>
          <p:nvPicPr>
            <p:cNvPr id="27" name="Imagen 59" descr="Imagen en blanco y negro de la luna&#10;&#10;Descripción generada automáticamente con confianza baja">
              <a:extLst>
                <a:ext uri="{FF2B5EF4-FFF2-40B4-BE49-F238E27FC236}">
                  <a16:creationId xmlns:a16="http://schemas.microsoft.com/office/drawing/2014/main" id="{92DA9CF6-B812-4E93-A39F-651D5552C02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0355" y="1087638"/>
              <a:ext cx="117306" cy="127249"/>
            </a:xfrm>
            <a:prstGeom prst="rect">
              <a:avLst/>
            </a:prstGeom>
          </p:spPr>
        </p:pic>
      </p:grpSp>
      <p:grpSp>
        <p:nvGrpSpPr>
          <p:cNvPr id="37" name="Group 36"/>
          <p:cNvGrpSpPr/>
          <p:nvPr/>
        </p:nvGrpSpPr>
        <p:grpSpPr>
          <a:xfrm>
            <a:off x="8523678" y="1864259"/>
            <a:ext cx="351314" cy="538290"/>
            <a:chOff x="6730663" y="1604311"/>
            <a:chExt cx="351314" cy="538290"/>
          </a:xfrm>
        </p:grpSpPr>
        <p:pic>
          <p:nvPicPr>
            <p:cNvPr id="33" name="Imagen 52" descr="Imagen en blanco y negro de la luna&#10;&#10;Descripción generada automáticamente con confianza baja">
              <a:extLst>
                <a:ext uri="{FF2B5EF4-FFF2-40B4-BE49-F238E27FC236}">
                  <a16:creationId xmlns:a16="http://schemas.microsoft.com/office/drawing/2014/main" id="{F2E19D88-855D-466C-8C58-AF9EE2AEF56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730663" y="1845145"/>
              <a:ext cx="163197" cy="177030"/>
            </a:xfrm>
            <a:prstGeom prst="rect">
              <a:avLst/>
            </a:prstGeom>
          </p:spPr>
        </p:pic>
        <p:pic>
          <p:nvPicPr>
            <p:cNvPr id="34" name="Imagen 53" descr="Imagen en blanco y negro de la luna&#10;&#10;Descripción generada automáticamente con confianza baja">
              <a:extLst>
                <a:ext uri="{FF2B5EF4-FFF2-40B4-BE49-F238E27FC236}">
                  <a16:creationId xmlns:a16="http://schemas.microsoft.com/office/drawing/2014/main" id="{06B13FB0-6C3D-4298-8C98-9106114DC1E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49836" y="1763087"/>
              <a:ext cx="132141" cy="143341"/>
            </a:xfrm>
            <a:prstGeom prst="rect">
              <a:avLst/>
            </a:prstGeom>
          </p:spPr>
        </p:pic>
        <p:pic>
          <p:nvPicPr>
            <p:cNvPr id="35" name="Imagen 54" descr="Imagen en blanco y negro de la luna&#10;&#10;Descripción generada automáticamente con confianza baja">
              <a:extLst>
                <a:ext uri="{FF2B5EF4-FFF2-40B4-BE49-F238E27FC236}">
                  <a16:creationId xmlns:a16="http://schemas.microsoft.com/office/drawing/2014/main" id="{EAA2BA33-D58C-404B-A6B9-5051DE20037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824403" y="1604311"/>
              <a:ext cx="120287" cy="130481"/>
            </a:xfrm>
            <a:prstGeom prst="rect">
              <a:avLst/>
            </a:prstGeom>
          </p:spPr>
        </p:pic>
        <p:pic>
          <p:nvPicPr>
            <p:cNvPr id="36" name="Imagen 55" descr="Imagen en blanco y negro de la luna&#10;&#10;Descripción generada automáticamente con confianza baja">
              <a:extLst>
                <a:ext uri="{FF2B5EF4-FFF2-40B4-BE49-F238E27FC236}">
                  <a16:creationId xmlns:a16="http://schemas.microsoft.com/office/drawing/2014/main" id="{49612D87-B53B-4FD5-90E0-0EA3F1468FD1}"/>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859261" y="2031130"/>
              <a:ext cx="102761" cy="111471"/>
            </a:xfrm>
            <a:prstGeom prst="rect">
              <a:avLst/>
            </a:prstGeom>
          </p:spPr>
        </p:pic>
      </p:grpSp>
    </p:spTree>
    <p:extLst>
      <p:ext uri="{BB962C8B-B14F-4D97-AF65-F5344CB8AC3E}">
        <p14:creationId xmlns:p14="http://schemas.microsoft.com/office/powerpoint/2010/main" val="257186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4F5F8"/>
            </a:gs>
            <a:gs pos="71000">
              <a:srgbClr val="4AE7E7"/>
            </a:gs>
            <a:gs pos="100000">
              <a:srgbClr val="115775"/>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D5B653-2C0E-753B-75F6-380C152898D9}"/>
              </a:ext>
            </a:extLst>
          </p:cNvPr>
          <p:cNvSpPr/>
          <p:nvPr/>
        </p:nvSpPr>
        <p:spPr>
          <a:xfrm>
            <a:off x="685800" y="628650"/>
            <a:ext cx="7828979" cy="3886200"/>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defRPr/>
            </a:pPr>
            <a:endParaRPr lang="en-US" sz="900" kern="1200">
              <a:solidFill>
                <a:prstClr val="white"/>
              </a:solidFill>
              <a:latin typeface="Arial" panose="020B0604020202020204" pitchFamily="34" charset="0"/>
              <a:cs typeface="Arial" panose="020B0604020202020204" pitchFamily="34" charset="0"/>
            </a:endParaRPr>
          </a:p>
        </p:txBody>
      </p:sp>
      <p:sp>
        <p:nvSpPr>
          <p:cNvPr id="31" name="Rectangle 30"/>
          <p:cNvSpPr/>
          <p:nvPr/>
        </p:nvSpPr>
        <p:spPr>
          <a:xfrm>
            <a:off x="1172932" y="2112428"/>
            <a:ext cx="6854711" cy="1754326"/>
          </a:xfrm>
          <a:prstGeom prst="rect">
            <a:avLst/>
          </a:prstGeom>
        </p:spPr>
        <p:txBody>
          <a:bodyPr wrap="square">
            <a:spAutoFit/>
          </a:bodyPr>
          <a:lstStyle/>
          <a:p>
            <a:pPr algn="just">
              <a:lnSpc>
                <a:spcPct val="150000"/>
              </a:lnSpc>
            </a:pPr>
            <a:r>
              <a:rPr lang="fr-FR">
                <a:solidFill>
                  <a:srgbClr val="000000"/>
                </a:solidFill>
                <a:latin typeface="Arial" panose="020B0604020202020204" pitchFamily="34" charset="0"/>
                <a:cs typeface="Arial" panose="020B0604020202020204" pitchFamily="34" charset="0"/>
              </a:rPr>
              <a:t>Hằng số cân bằng lớn (hay nhỏ) chỉ:</a:t>
            </a:r>
          </a:p>
          <a:p>
            <a:pPr marL="285750" indent="-285750" algn="just">
              <a:lnSpc>
                <a:spcPct val="150000"/>
              </a:lnSpc>
              <a:buFont typeface="Wingdings" panose="05000000000000000000" pitchFamily="2" charset="2"/>
              <a:buChar char="§"/>
            </a:pPr>
            <a:r>
              <a:rPr lang="fr-FR">
                <a:solidFill>
                  <a:srgbClr val="000000"/>
                </a:solidFill>
                <a:latin typeface="Arial" panose="020B0604020202020204" pitchFamily="34" charset="0"/>
                <a:cs typeface="Arial" panose="020B0604020202020204" pitchFamily="34" charset="0"/>
              </a:rPr>
              <a:t>Cho biết phản ứng thuận diễn ra thuận lợi hay không thuận lợi.</a:t>
            </a:r>
          </a:p>
          <a:p>
            <a:pPr marL="285750" indent="-285750" algn="just">
              <a:lnSpc>
                <a:spcPct val="150000"/>
              </a:lnSpc>
              <a:buFont typeface="Wingdings" panose="05000000000000000000" pitchFamily="2" charset="2"/>
              <a:buChar char="§"/>
            </a:pPr>
            <a:r>
              <a:rPr lang="fr-FR">
                <a:solidFill>
                  <a:srgbClr val="000000"/>
                </a:solidFill>
                <a:latin typeface="Arial" panose="020B0604020202020204" pitchFamily="34" charset="0"/>
                <a:cs typeface="Arial" panose="020B0604020202020204" pitchFamily="34" charset="0"/>
              </a:rPr>
              <a:t>Không cho biết thời gian đạt đến trạng thái cân bằng là nhanh hay chậm. </a:t>
            </a:r>
            <a:endParaRPr lang="en-US">
              <a:solidFill>
                <a:srgbClr val="000000"/>
              </a:solidFill>
              <a:latin typeface="Arial" panose="020B0604020202020204" pitchFamily="34" charset="0"/>
              <a:cs typeface="Arial" panose="020B0604020202020204" pitchFamily="34" charset="0"/>
            </a:endParaRPr>
          </a:p>
        </p:txBody>
      </p:sp>
      <p:sp>
        <p:nvSpPr>
          <p:cNvPr id="32" name="Title 1"/>
          <p:cNvSpPr>
            <a:spLocks noGrp="1"/>
          </p:cNvSpPr>
          <p:nvPr>
            <p:ph type="title"/>
          </p:nvPr>
        </p:nvSpPr>
        <p:spPr>
          <a:xfrm>
            <a:off x="2575960" y="1191074"/>
            <a:ext cx="4048657" cy="572700"/>
          </a:xfrm>
        </p:spPr>
        <p:txBody>
          <a:bodyPr anchor="ctr">
            <a:normAutofit/>
          </a:bodyPr>
          <a:lstStyle/>
          <a:p>
            <a:pPr algn="ctr">
              <a:lnSpc>
                <a:spcPct val="100000"/>
              </a:lnSpc>
            </a:pPr>
            <a:r>
              <a:rPr lang="en-US" sz="2800" b="1">
                <a:latin typeface="Arial" panose="020B0604020202020204" pitchFamily="34" charset="0"/>
                <a:cs typeface="Arial" panose="020B0604020202020204" pitchFamily="34" charset="0"/>
              </a:rPr>
              <a:t>Mở rộng kiến thức</a:t>
            </a:r>
            <a:endParaRPr lang="en-US" sz="2800" b="1" dirty="0">
              <a:latin typeface="Arial" panose="020B0604020202020204" pitchFamily="34" charset="0"/>
              <a:cs typeface="Arial" panose="020B0604020202020204" pitchFamily="34" charset="0"/>
            </a:endParaRPr>
          </a:p>
        </p:txBody>
      </p:sp>
      <p:pic>
        <p:nvPicPr>
          <p:cNvPr id="33"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68657" y="175443"/>
            <a:ext cx="1462223" cy="1095284"/>
          </a:xfrm>
          <a:prstGeom prst="rect">
            <a:avLst/>
          </a:prstGeom>
        </p:spPr>
      </p:pic>
      <p:pic>
        <p:nvPicPr>
          <p:cNvPr id="35" name="Gráfico 60">
            <a:extLst>
              <a:ext uri="{FF2B5EF4-FFF2-40B4-BE49-F238E27FC236}">
                <a16:creationId xmlns:a16="http://schemas.microsoft.com/office/drawing/2014/main" id="{4A9DB616-80F5-4FDC-ADE7-0240C50BE92B}"/>
              </a:ext>
            </a:extLst>
          </p:cNvPr>
          <p:cNvPicPr>
            <a:picLocks noChangeAspect="1"/>
          </p:cNvPicPr>
          <p:nvPr/>
        </p:nvPicPr>
        <p:blipFill>
          <a:blip r:embed="rId3">
            <a:alphaModFix amt="68000"/>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59618" y="4160144"/>
            <a:ext cx="1287715" cy="818956"/>
          </a:xfrm>
          <a:prstGeom prst="rect">
            <a:avLst/>
          </a:prstGeom>
        </p:spPr>
      </p:pic>
      <p:grpSp>
        <p:nvGrpSpPr>
          <p:cNvPr id="3" name="Group 2"/>
          <p:cNvGrpSpPr/>
          <p:nvPr/>
        </p:nvGrpSpPr>
        <p:grpSpPr>
          <a:xfrm>
            <a:off x="7908989" y="3298625"/>
            <a:ext cx="735334" cy="1669432"/>
            <a:chOff x="7908989" y="3298625"/>
            <a:chExt cx="735334" cy="1669432"/>
          </a:xfrm>
        </p:grpSpPr>
        <p:pic>
          <p:nvPicPr>
            <p:cNvPr id="36" name="Imagen 51" descr="Imagen que contiene Gráfico&#10;&#10;Descripción generada automáticamente">
              <a:extLst>
                <a:ext uri="{FF2B5EF4-FFF2-40B4-BE49-F238E27FC236}">
                  <a16:creationId xmlns:a16="http://schemas.microsoft.com/office/drawing/2014/main" id="{2F1AFFA7-9949-4A24-B0DF-8270DC0AB65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08989" y="3757798"/>
              <a:ext cx="735334" cy="1210259"/>
            </a:xfrm>
            <a:prstGeom prst="rect">
              <a:avLst/>
            </a:prstGeom>
          </p:spPr>
        </p:pic>
        <p:pic>
          <p:nvPicPr>
            <p:cNvPr id="37" name="Imagen 56" descr="Imagen en blanco y negro de la luna&#10;&#10;Descripción generada automáticamente con confianza baja">
              <a:extLst>
                <a:ext uri="{FF2B5EF4-FFF2-40B4-BE49-F238E27FC236}">
                  <a16:creationId xmlns:a16="http://schemas.microsoft.com/office/drawing/2014/main" id="{8B13CE64-1250-41BB-8A02-983DEAB63DA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05213" y="3546536"/>
              <a:ext cx="155324" cy="164309"/>
            </a:xfrm>
            <a:prstGeom prst="rect">
              <a:avLst/>
            </a:prstGeom>
          </p:spPr>
        </p:pic>
        <p:pic>
          <p:nvPicPr>
            <p:cNvPr id="38" name="Imagen 57" descr="Imagen en blanco y negro de la luna&#10;&#10;Descripción generada automáticamente con confianza baja">
              <a:extLst>
                <a:ext uri="{FF2B5EF4-FFF2-40B4-BE49-F238E27FC236}">
                  <a16:creationId xmlns:a16="http://schemas.microsoft.com/office/drawing/2014/main" id="{CBA4E152-BF2C-471A-AE44-6C317428E81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201626" y="3401010"/>
              <a:ext cx="139169" cy="133041"/>
            </a:xfrm>
            <a:prstGeom prst="rect">
              <a:avLst/>
            </a:prstGeom>
          </p:spPr>
        </p:pic>
        <p:pic>
          <p:nvPicPr>
            <p:cNvPr id="39" name="Imagen 58" descr="Imagen en blanco y negro de la luna&#10;&#10;Descripción generada automáticamente con confianza baja">
              <a:extLst>
                <a:ext uri="{FF2B5EF4-FFF2-40B4-BE49-F238E27FC236}">
                  <a16:creationId xmlns:a16="http://schemas.microsoft.com/office/drawing/2014/main" id="{2CEA7C14-F953-413C-91FA-08176B65167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348268" y="3499530"/>
              <a:ext cx="111837" cy="112350"/>
            </a:xfrm>
            <a:prstGeom prst="rect">
              <a:avLst/>
            </a:prstGeom>
          </p:spPr>
        </p:pic>
        <p:pic>
          <p:nvPicPr>
            <p:cNvPr id="40" name="Imagen 59" descr="Imagen en blanco y negro de la luna&#10;&#10;Descripción generada automáticamente con confianza baja">
              <a:extLst>
                <a:ext uri="{FF2B5EF4-FFF2-40B4-BE49-F238E27FC236}">
                  <a16:creationId xmlns:a16="http://schemas.microsoft.com/office/drawing/2014/main" id="{92DA9CF6-B812-4E93-A39F-651D5552C02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108422" y="3298625"/>
              <a:ext cx="108226" cy="103462"/>
            </a:xfrm>
            <a:prstGeom prst="rect">
              <a:avLst/>
            </a:prstGeom>
          </p:spPr>
        </p:pic>
      </p:grpSp>
    </p:spTree>
    <p:extLst>
      <p:ext uri="{BB962C8B-B14F-4D97-AF65-F5344CB8AC3E}">
        <p14:creationId xmlns:p14="http://schemas.microsoft.com/office/powerpoint/2010/main" val="2929884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animEffect transition="in" filter="wipe(down)">
                                      <p:cBhvr>
                                        <p:cTn id="12" dur="500"/>
                                        <p:tgtEl>
                                          <p:spTgt spid="31">
                                            <p:txEl>
                                              <p:pRg st="0" end="0"/>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16" dur="500"/>
                                        <p:tgtEl>
                                          <p:spTgt spid="31">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20" dur="500"/>
                                        <p:tgtEl>
                                          <p:spTgt spid="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Bài tập</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51" name="Imagen 20" descr="Imagen que contiene competencia de atletismo, tabla, luz&#10;&#10;Descripción generada automáticamente">
            <a:extLst>
              <a:ext uri="{FF2B5EF4-FFF2-40B4-BE49-F238E27FC236}">
                <a16:creationId xmlns:a16="http://schemas.microsoft.com/office/drawing/2014/main" id="{0532044E-DAAA-405C-B86C-3B2844AAD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902477" y="198894"/>
            <a:ext cx="680511" cy="98363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63455" y="1599113"/>
                <a:ext cx="7817087" cy="3000821"/>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Câu hỏi 7 (SGK tr.10). </a:t>
                </a:r>
                <a:r>
                  <a:rPr lang="fr-FR">
                    <a:solidFill>
                      <a:srgbClr val="000000"/>
                    </a:solidFill>
                    <a:latin typeface="Arial" panose="020B0604020202020204" pitchFamily="34" charset="0"/>
                    <a:cs typeface="Arial" panose="020B0604020202020204" pitchFamily="34" charset="0"/>
                  </a:rPr>
                  <a:t>Hai acid HA và HB cùng nồng độ ban đầu là 0,5 M, phân li trong nước theo các cân bằng:</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			HA </a:t>
                </a:r>
                <a14:m>
                  <m:oMath xmlns:m="http://schemas.openxmlformats.org/officeDocument/2006/math">
                    <m:r>
                      <a:rPr lang="fr-FR" i="0">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H</a:t>
                </a:r>
                <a:r>
                  <a:rPr lang="fr-FR" baseline="30000">
                    <a:solidFill>
                      <a:srgbClr val="000000"/>
                    </a:solidFill>
                    <a:latin typeface="Arial" panose="020B0604020202020204" pitchFamily="34" charset="0"/>
                    <a:cs typeface="Arial" panose="020B0604020202020204" pitchFamily="34" charset="0"/>
                  </a:rPr>
                  <a:t>+</a:t>
                </a:r>
                <a:r>
                  <a:rPr lang="fr-FR">
                    <a:solidFill>
                      <a:srgbClr val="000000"/>
                    </a:solidFill>
                    <a:latin typeface="Arial" panose="020B0604020202020204" pitchFamily="34" charset="0"/>
                    <a:cs typeface="Arial" panose="020B0604020202020204" pitchFamily="34" charset="0"/>
                  </a:rPr>
                  <a:t> + A</a:t>
                </a:r>
                <a:r>
                  <a:rPr lang="fr-FR" baseline="30000">
                    <a:solidFill>
                      <a:srgbClr val="000000"/>
                    </a:solidFill>
                    <a:latin typeface="Arial" panose="020B0604020202020204" pitchFamily="34" charset="0"/>
                    <a:cs typeface="Arial" panose="020B0604020202020204" pitchFamily="34" charset="0"/>
                  </a:rPr>
                  <a:t>-</a:t>
                </a:r>
                <a:r>
                  <a:rPr lang="en-US">
                    <a:solidFill>
                      <a:srgbClr val="000000"/>
                    </a:solidFill>
                    <a:latin typeface="Arial" panose="020B0604020202020204" pitchFamily="34" charset="0"/>
                    <a:cs typeface="Arial" panose="020B0604020202020204" pitchFamily="34" charset="0"/>
                  </a:rPr>
                  <a:t>					</a:t>
                </a:r>
                <a:r>
                  <a:rPr lang="fr-FR">
                    <a:solidFill>
                      <a:srgbClr val="000000"/>
                    </a:solidFill>
                    <a:latin typeface="Arial" panose="020B0604020202020204" pitchFamily="34" charset="0"/>
                    <a:cs typeface="Arial" panose="020B0604020202020204" pitchFamily="34" charset="0"/>
                  </a:rPr>
                  <a:t>HB </a:t>
                </a:r>
                <a14:m>
                  <m:oMath xmlns:m="http://schemas.openxmlformats.org/officeDocument/2006/math">
                    <m:r>
                      <a:rPr lang="fr-FR" i="0">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H</a:t>
                </a:r>
                <a:r>
                  <a:rPr lang="fr-FR" baseline="30000">
                    <a:solidFill>
                      <a:srgbClr val="000000"/>
                    </a:solidFill>
                    <a:latin typeface="Arial" panose="020B0604020202020204" pitchFamily="34" charset="0"/>
                    <a:cs typeface="Arial" panose="020B0604020202020204" pitchFamily="34" charset="0"/>
                  </a:rPr>
                  <a:t>+</a:t>
                </a:r>
                <a:r>
                  <a:rPr lang="fr-FR">
                    <a:solidFill>
                      <a:srgbClr val="000000"/>
                    </a:solidFill>
                    <a:latin typeface="Arial" panose="020B0604020202020204" pitchFamily="34" charset="0"/>
                    <a:cs typeface="Arial" panose="020B0604020202020204" pitchFamily="34" charset="0"/>
                  </a:rPr>
                  <a:t>+ B</a:t>
                </a:r>
                <a:r>
                  <a:rPr lang="fr-FR" baseline="30000">
                    <a:solidFill>
                      <a:srgbClr val="000000"/>
                    </a:solidFill>
                    <a:latin typeface="Arial" panose="020B0604020202020204" pitchFamily="34" charset="0"/>
                    <a:cs typeface="Arial" panose="020B0604020202020204" pitchFamily="34" charset="0"/>
                  </a:rPr>
                  <a:t>-</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Với các hằng số cân bằng (hay gọi là hằng số phân li acid) tương ứng là K</a:t>
                </a:r>
                <a:r>
                  <a:rPr lang="fr-FR" baseline="-25000">
                    <a:solidFill>
                      <a:srgbClr val="000000"/>
                    </a:solidFill>
                    <a:latin typeface="Arial" panose="020B0604020202020204" pitchFamily="34" charset="0"/>
                    <a:cs typeface="Arial" panose="020B0604020202020204" pitchFamily="34" charset="0"/>
                  </a:rPr>
                  <a:t>C(HA)</a:t>
                </a:r>
                <a:r>
                  <a:rPr lang="fr-FR">
                    <a:solidFill>
                      <a:srgbClr val="000000"/>
                    </a:solidFill>
                    <a:latin typeface="Arial" panose="020B0604020202020204" pitchFamily="34" charset="0"/>
                    <a:cs typeface="Arial" panose="020B0604020202020204" pitchFamily="34" charset="0"/>
                  </a:rPr>
                  <a:t> = 0,2 và K</a:t>
                </a:r>
                <a:r>
                  <a:rPr lang="fr-FR" baseline="-25000">
                    <a:solidFill>
                      <a:srgbClr val="000000"/>
                    </a:solidFill>
                    <a:latin typeface="Arial" panose="020B0604020202020204" pitchFamily="34" charset="0"/>
                    <a:cs typeface="Arial" panose="020B0604020202020204" pitchFamily="34" charset="0"/>
                  </a:rPr>
                  <a:t>C(HB)</a:t>
                </a:r>
                <a:r>
                  <a:rPr lang="fr-FR">
                    <a:solidFill>
                      <a:srgbClr val="000000"/>
                    </a:solidFill>
                    <a:latin typeface="Arial" panose="020B0604020202020204" pitchFamily="34" charset="0"/>
                    <a:cs typeface="Arial" panose="020B0604020202020204" pitchFamily="34" charset="0"/>
                  </a:rPr>
                  <a:t> = 0,1. Tính nồng độ H</a:t>
                </a:r>
                <a:r>
                  <a:rPr lang="fr-FR" baseline="30000">
                    <a:solidFill>
                      <a:srgbClr val="000000"/>
                    </a:solidFill>
                    <a:latin typeface="Arial" panose="020B0604020202020204" pitchFamily="34" charset="0"/>
                    <a:cs typeface="Arial" panose="020B0604020202020204" pitchFamily="34" charset="0"/>
                  </a:rPr>
                  <a:t>+</a:t>
                </a:r>
                <a:r>
                  <a:rPr lang="fr-FR" baseline="-25000">
                    <a:solidFill>
                      <a:srgbClr val="000000"/>
                    </a:solidFill>
                    <a:latin typeface="Arial" panose="020B0604020202020204" pitchFamily="34" charset="0"/>
                    <a:cs typeface="Arial" panose="020B0604020202020204" pitchFamily="34" charset="0"/>
                  </a:rPr>
                  <a:t> </a:t>
                </a:r>
                <a:r>
                  <a:rPr lang="fr-FR">
                    <a:solidFill>
                      <a:srgbClr val="000000"/>
                    </a:solidFill>
                    <a:latin typeface="Arial" panose="020B0604020202020204" pitchFamily="34" charset="0"/>
                    <a:cs typeface="Arial" panose="020B0604020202020204" pitchFamily="34" charset="0"/>
                  </a:rPr>
                  <a:t>của mỗi dung dịch acid. Rút ra kết luận về mối liên hệ giữa độ mạnh của acid với độ lớn của hằng số phân li acid. Biết rằng acid càng mạnh khi càng dễ tạo ra H</a:t>
                </a:r>
                <a:r>
                  <a:rPr lang="fr-FR" baseline="30000">
                    <a:solidFill>
                      <a:srgbClr val="000000"/>
                    </a:solidFill>
                    <a:latin typeface="Arial" panose="020B0604020202020204" pitchFamily="34" charset="0"/>
                    <a:cs typeface="Arial" panose="020B0604020202020204" pitchFamily="34" charset="0"/>
                  </a:rPr>
                  <a:t>+</a:t>
                </a:r>
                <a:r>
                  <a:rPr lang="fr-FR">
                    <a:solidFill>
                      <a:srgbClr val="000000"/>
                    </a:solidFill>
                    <a:latin typeface="Arial" panose="020B0604020202020204" pitchFamily="34" charset="0"/>
                    <a:cs typeface="Arial" panose="020B0604020202020204" pitchFamily="34" charset="0"/>
                  </a:rPr>
                  <a:t>.</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63455" y="1599113"/>
                <a:ext cx="7817087" cy="3000821"/>
              </a:xfrm>
              <a:prstGeom prst="rect">
                <a:avLst/>
              </a:prstGeom>
              <a:blipFill>
                <a:blip r:embed="rId3"/>
                <a:stretch>
                  <a:fillRect l="-702" r="-624" b="-609"/>
                </a:stretch>
              </a:blipFill>
            </p:spPr>
            <p:txBody>
              <a:bodyPr/>
              <a:lstStyle/>
              <a:p>
                <a:r>
                  <a:rPr lang="en-US">
                    <a:noFill/>
                  </a:rPr>
                  <a:t> </a:t>
                </a:r>
              </a:p>
            </p:txBody>
          </p:sp>
        </mc:Fallback>
      </mc:AlternateContent>
      <p:pic>
        <p:nvPicPr>
          <p:cNvPr id="10" name="Picture 5"/>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999745" y="4274852"/>
            <a:ext cx="1174854" cy="824534"/>
          </a:xfrm>
          <a:prstGeom prst="rect">
            <a:avLst/>
          </a:prstGeom>
        </p:spPr>
      </p:pic>
    </p:spTree>
    <p:extLst>
      <p:ext uri="{BB962C8B-B14F-4D97-AF65-F5344CB8AC3E}">
        <p14:creationId xmlns:p14="http://schemas.microsoft.com/office/powerpoint/2010/main" val="1463925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down)">
                                      <p:cBhvr>
                                        <p:cTn id="11" dur="500"/>
                                        <p:tgtEl>
                                          <p:spTgt spid="2">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Bài tập</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51" name="Imagen 20" descr="Imagen que contiene competencia de atletismo, tabla, luz&#10;&#10;Descripción generada automáticamente">
            <a:extLst>
              <a:ext uri="{FF2B5EF4-FFF2-40B4-BE49-F238E27FC236}">
                <a16:creationId xmlns:a16="http://schemas.microsoft.com/office/drawing/2014/main" id="{0532044E-DAAA-405C-B86C-3B2844AAD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902477" y="198894"/>
            <a:ext cx="680511" cy="983639"/>
          </a:xfrm>
          <a:prstGeom prst="rect">
            <a:avLst/>
          </a:prstGeom>
        </p:spPr>
      </p:pic>
      <mc:AlternateContent xmlns:mc="http://schemas.openxmlformats.org/markup-compatibility/2006" xmlns:a14="http://schemas.microsoft.com/office/drawing/2010/main">
        <mc:Choice Requires="a14">
          <p:sp>
            <p:nvSpPr>
              <p:cNvPr id="8" name="Rounded Rectangle 7"/>
              <p:cNvSpPr/>
              <p:nvPr/>
            </p:nvSpPr>
            <p:spPr>
              <a:xfrm>
                <a:off x="445454" y="1498792"/>
                <a:ext cx="4037169" cy="2622412"/>
              </a:xfrm>
              <a:prstGeom prst="roundRect">
                <a:avLst/>
              </a:prstGeom>
              <a:solidFill>
                <a:schemeClr val="bg1"/>
              </a:solidFill>
              <a:ln>
                <a:solidFill>
                  <a:schemeClr val="accent1"/>
                </a:solidFill>
                <a:prstDash val="dash"/>
              </a:ln>
              <a:effectLst/>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HA </a:t>
                </a:r>
                <a14:m>
                  <m:oMath xmlns:m="http://schemas.openxmlformats.org/officeDocument/2006/math">
                    <m:r>
                      <a:rPr lang="fr-FR">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H</a:t>
                </a:r>
                <a:r>
                  <a:rPr lang="fr-FR" baseline="30000">
                    <a:solidFill>
                      <a:srgbClr val="000000"/>
                    </a:solidFill>
                    <a:latin typeface="Arial" panose="020B0604020202020204" pitchFamily="34" charset="0"/>
                    <a:cs typeface="Arial" panose="020B0604020202020204" pitchFamily="34" charset="0"/>
                  </a:rPr>
                  <a:t>+</a:t>
                </a:r>
                <a:r>
                  <a:rPr lang="fr-FR">
                    <a:solidFill>
                      <a:srgbClr val="000000"/>
                    </a:solidFill>
                    <a:latin typeface="Arial" panose="020B0604020202020204" pitchFamily="34" charset="0"/>
                    <a:cs typeface="Arial" panose="020B0604020202020204" pitchFamily="34" charset="0"/>
                  </a:rPr>
                  <a:t> + A</a:t>
                </a:r>
                <a:r>
                  <a:rPr lang="fr-FR" baseline="30000">
                    <a:solidFill>
                      <a:srgbClr val="000000"/>
                    </a:solidFill>
                    <a:latin typeface="Arial" panose="020B0604020202020204" pitchFamily="34" charset="0"/>
                    <a:cs typeface="Arial" panose="020B0604020202020204" pitchFamily="34" charset="0"/>
                  </a:rPr>
                  <a:t>-</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C</a:t>
                </a:r>
                <a:r>
                  <a:rPr lang="fr-FR" baseline="-25000">
                    <a:solidFill>
                      <a:srgbClr val="000000"/>
                    </a:solidFill>
                    <a:latin typeface="Arial" panose="020B0604020202020204" pitchFamily="34" charset="0"/>
                    <a:cs typeface="Arial" panose="020B0604020202020204" pitchFamily="34" charset="0"/>
                  </a:rPr>
                  <a:t>o</a:t>
                </a:r>
                <a:r>
                  <a:rPr lang="fr-FR">
                    <a:solidFill>
                      <a:srgbClr val="000000"/>
                    </a:solidFill>
                    <a:latin typeface="Arial" panose="020B0604020202020204" pitchFamily="34" charset="0"/>
                    <a:cs typeface="Arial" panose="020B0604020202020204" pitchFamily="34" charset="0"/>
                  </a:rPr>
                  <a:t>                0,5      </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 ]              0,5 – a   a       a</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K</a:t>
                </a:r>
                <a:r>
                  <a:rPr lang="fr-FR" baseline="-25000">
                    <a:solidFill>
                      <a:srgbClr val="000000"/>
                    </a:solidFill>
                    <a:latin typeface="Arial" panose="020B0604020202020204" pitchFamily="34" charset="0"/>
                    <a:cs typeface="Arial" panose="020B0604020202020204" pitchFamily="34" charset="0"/>
                  </a:rPr>
                  <a:t>C(HA)</a:t>
                </a:r>
                <a:r>
                  <a:rPr lang="fr-FR">
                    <a:solidFill>
                      <a:srgbClr val="000000"/>
                    </a:solidFill>
                    <a:latin typeface="Arial" panose="020B0604020202020204" pitchFamily="34" charset="0"/>
                    <a:cs typeface="Arial" panose="020B0604020202020204" pitchFamily="34" charset="0"/>
                  </a:rPr>
                  <a:t> = </a:t>
                </a:r>
                <a14:m>
                  <m:oMath xmlns:m="http://schemas.openxmlformats.org/officeDocument/2006/math">
                    <m:f>
                      <m:fPr>
                        <m:ctrlPr>
                          <a:rPr lang="en-US" i="1">
                            <a:solidFill>
                              <a:srgbClr val="000000"/>
                            </a:solidFill>
                            <a:latin typeface="Cambria Math" panose="02040503050406030204" pitchFamily="18" charset="0"/>
                          </a:rPr>
                        </m:ctrlPr>
                      </m:fPr>
                      <m:num>
                        <m:r>
                          <a:rPr lang="fr-FR">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m:rPr>
                                <m:sty m:val="p"/>
                              </m:rPr>
                              <a:rPr lang="fr-FR">
                                <a:solidFill>
                                  <a:srgbClr val="000000"/>
                                </a:solidFill>
                                <a:latin typeface="Cambria Math" panose="02040503050406030204" pitchFamily="18" charset="0"/>
                              </a:rPr>
                              <m:t>H</m:t>
                            </m:r>
                          </m:e>
                          <m:sup>
                            <m:r>
                              <a:rPr lang="fr-FR">
                                <a:solidFill>
                                  <a:srgbClr val="000000"/>
                                </a:solidFill>
                                <a:latin typeface="Cambria Math" panose="02040503050406030204" pitchFamily="18" charset="0"/>
                              </a:rPr>
                              <m:t>+</m:t>
                            </m:r>
                          </m:sup>
                        </m:sSup>
                        <m:r>
                          <a:rPr lang="fr-FR">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m:rPr>
                                <m:sty m:val="p"/>
                              </m:rPr>
                              <a:rPr lang="fr-FR">
                                <a:solidFill>
                                  <a:srgbClr val="000000"/>
                                </a:solidFill>
                                <a:latin typeface="Cambria Math" panose="02040503050406030204" pitchFamily="18" charset="0"/>
                              </a:rPr>
                              <m:t>A</m:t>
                            </m:r>
                          </m:e>
                          <m:sup>
                            <m:r>
                              <a:rPr lang="fr-FR" i="1">
                                <a:solidFill>
                                  <a:srgbClr val="000000"/>
                                </a:solidFill>
                                <a:latin typeface="Cambria Math" panose="02040503050406030204" pitchFamily="18" charset="0"/>
                              </a:rPr>
                              <m:t>−</m:t>
                            </m:r>
                          </m:sup>
                        </m:sSup>
                        <m:r>
                          <a:rPr lang="fr-FR">
                            <a:solidFill>
                              <a:srgbClr val="000000"/>
                            </a:solidFill>
                            <a:latin typeface="Cambria Math" panose="02040503050406030204" pitchFamily="18" charset="0"/>
                          </a:rPr>
                          <m:t>]</m:t>
                        </m:r>
                      </m:num>
                      <m:den>
                        <m:r>
                          <a:rPr lang="fr-FR">
                            <a:solidFill>
                              <a:srgbClr val="000000"/>
                            </a:solidFill>
                            <a:latin typeface="Cambria Math" panose="02040503050406030204" pitchFamily="18" charset="0"/>
                          </a:rPr>
                          <m:t>[</m:t>
                        </m:r>
                        <m:r>
                          <m:rPr>
                            <m:sty m:val="p"/>
                          </m:rPr>
                          <a:rPr lang="fr-FR">
                            <a:solidFill>
                              <a:srgbClr val="000000"/>
                            </a:solidFill>
                            <a:latin typeface="Cambria Math" panose="02040503050406030204" pitchFamily="18" charset="0"/>
                          </a:rPr>
                          <m:t>HA</m:t>
                        </m:r>
                        <m:r>
                          <a:rPr lang="fr-FR">
                            <a:solidFill>
                              <a:srgbClr val="000000"/>
                            </a:solidFill>
                            <a:latin typeface="Cambria Math" panose="02040503050406030204" pitchFamily="18" charset="0"/>
                          </a:rPr>
                          <m:t>]</m:t>
                        </m:r>
                      </m:den>
                    </m:f>
                  </m:oMath>
                </a14:m>
                <a:r>
                  <a:rPr lang="fr-FR">
                    <a:solidFill>
                      <a:srgbClr val="000000"/>
                    </a:solidFill>
                    <a:latin typeface="Arial" panose="020B0604020202020204" pitchFamily="34" charset="0"/>
                    <a:cs typeface="Arial" panose="020B0604020202020204" pitchFamily="34" charset="0"/>
                  </a:rPr>
                  <a:t> = </a:t>
                </a:r>
                <a14:m>
                  <m:oMath xmlns:m="http://schemas.openxmlformats.org/officeDocument/2006/math">
                    <m:f>
                      <m:fPr>
                        <m:ctrlPr>
                          <a:rPr lang="en-US" i="1">
                            <a:solidFill>
                              <a:srgbClr val="000000"/>
                            </a:solidFill>
                            <a:latin typeface="Cambria Math" panose="02040503050406030204" pitchFamily="18" charset="0"/>
                          </a:rPr>
                        </m:ctrlPr>
                      </m:fPr>
                      <m:num>
                        <m:sSup>
                          <m:sSupPr>
                            <m:ctrlPr>
                              <a:rPr lang="en-US" i="1">
                                <a:solidFill>
                                  <a:srgbClr val="000000"/>
                                </a:solidFill>
                                <a:latin typeface="Cambria Math" panose="02040503050406030204" pitchFamily="18" charset="0"/>
                              </a:rPr>
                            </m:ctrlPr>
                          </m:sSupPr>
                          <m:e>
                            <m:r>
                              <m:rPr>
                                <m:sty m:val="p"/>
                              </m:rPr>
                              <a:rPr lang="fr-FR">
                                <a:solidFill>
                                  <a:srgbClr val="000000"/>
                                </a:solidFill>
                                <a:latin typeface="Cambria Math" panose="02040503050406030204" pitchFamily="18" charset="0"/>
                              </a:rPr>
                              <m:t>a</m:t>
                            </m:r>
                          </m:e>
                          <m:sup>
                            <m:r>
                              <a:rPr lang="fr-FR">
                                <a:solidFill>
                                  <a:srgbClr val="000000"/>
                                </a:solidFill>
                                <a:latin typeface="Cambria Math" panose="02040503050406030204" pitchFamily="18" charset="0"/>
                              </a:rPr>
                              <m:t>2</m:t>
                            </m:r>
                          </m:sup>
                        </m:sSup>
                      </m:num>
                      <m:den>
                        <m:r>
                          <a:rPr lang="fr-FR">
                            <a:solidFill>
                              <a:srgbClr val="000000"/>
                            </a:solidFill>
                            <a:latin typeface="Cambria Math" panose="02040503050406030204" pitchFamily="18" charset="0"/>
                          </a:rPr>
                          <m:t>0,5</m:t>
                        </m:r>
                        <m:r>
                          <a:rPr lang="fr-FR" i="1">
                            <a:solidFill>
                              <a:srgbClr val="000000"/>
                            </a:solidFill>
                            <a:latin typeface="Cambria Math" panose="02040503050406030204" pitchFamily="18" charset="0"/>
                          </a:rPr>
                          <m:t>−</m:t>
                        </m:r>
                        <m:r>
                          <m:rPr>
                            <m:sty m:val="p"/>
                          </m:rPr>
                          <a:rPr lang="fr-FR">
                            <a:solidFill>
                              <a:srgbClr val="000000"/>
                            </a:solidFill>
                            <a:latin typeface="Cambria Math" panose="02040503050406030204" pitchFamily="18" charset="0"/>
                          </a:rPr>
                          <m:t>a</m:t>
                        </m:r>
                      </m:den>
                    </m:f>
                  </m:oMath>
                </a14:m>
                <a:r>
                  <a:rPr lang="fr-FR">
                    <a:solidFill>
                      <a:srgbClr val="000000"/>
                    </a:solidFill>
                    <a:latin typeface="Arial" panose="020B0604020202020204" pitchFamily="34" charset="0"/>
                    <a:cs typeface="Arial" panose="020B0604020202020204" pitchFamily="34" charset="0"/>
                  </a:rPr>
                  <a:t> = 0,2</a:t>
                </a:r>
                <a:endParaRPr lang="en-US">
                  <a:solidFill>
                    <a:srgbClr val="000000"/>
                  </a:solidFill>
                  <a:latin typeface="Arial" panose="020B0604020202020204" pitchFamily="34" charset="0"/>
                  <a:cs typeface="Arial" panose="020B0604020202020204" pitchFamily="34" charset="0"/>
                </a:endParaRPr>
              </a:p>
              <a:p>
                <a:pPr>
                  <a:lnSpc>
                    <a:spcPct val="150000"/>
                  </a:lnSpc>
                </a:pPr>
                <a14:m>
                  <m:oMath xmlns:m="http://schemas.openxmlformats.org/officeDocument/2006/math">
                    <m:r>
                      <a:rPr lang="fr-FR">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a = 0,232</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8" name="Rounded Rectangle 7"/>
              <p:cNvSpPr>
                <a:spLocks noRot="1" noChangeAspect="1" noMove="1" noResize="1" noEditPoints="1" noAdjustHandles="1" noChangeArrowheads="1" noChangeShapeType="1" noTextEdit="1"/>
              </p:cNvSpPr>
              <p:nvPr/>
            </p:nvSpPr>
            <p:spPr>
              <a:xfrm>
                <a:off x="445454" y="1498792"/>
                <a:ext cx="4037169" cy="2622412"/>
              </a:xfrm>
              <a:prstGeom prst="roundRect">
                <a:avLst/>
              </a:prstGeom>
              <a:blipFill>
                <a:blip r:embed="rId3"/>
                <a:stretch>
                  <a:fillRect/>
                </a:stretch>
              </a:blipFill>
              <a:ln>
                <a:solidFill>
                  <a:schemeClr val="accent1"/>
                </a:solidFill>
                <a:prstDash val="dash"/>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8"/>
              <p:cNvSpPr/>
              <p:nvPr/>
            </p:nvSpPr>
            <p:spPr>
              <a:xfrm>
                <a:off x="4666139" y="1498792"/>
                <a:ext cx="4037169" cy="2622412"/>
              </a:xfrm>
              <a:prstGeom prst="roundRect">
                <a:avLst/>
              </a:prstGeom>
              <a:solidFill>
                <a:schemeClr val="bg1"/>
              </a:solidFill>
              <a:ln>
                <a:solidFill>
                  <a:schemeClr val="accent1"/>
                </a:solidFill>
                <a:prstDash val="dash"/>
              </a:ln>
              <a:effectLst/>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HB </a:t>
                </a:r>
                <a14:m>
                  <m:oMath xmlns:m="http://schemas.openxmlformats.org/officeDocument/2006/math">
                    <m:r>
                      <a:rPr lang="fr-FR">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H</a:t>
                </a:r>
                <a:r>
                  <a:rPr lang="fr-FR" baseline="30000">
                    <a:solidFill>
                      <a:srgbClr val="000000"/>
                    </a:solidFill>
                    <a:latin typeface="Arial" panose="020B0604020202020204" pitchFamily="34" charset="0"/>
                    <a:cs typeface="Arial" panose="020B0604020202020204" pitchFamily="34" charset="0"/>
                  </a:rPr>
                  <a:t>+</a:t>
                </a:r>
                <a:r>
                  <a:rPr lang="fr-FR">
                    <a:solidFill>
                      <a:srgbClr val="000000"/>
                    </a:solidFill>
                    <a:latin typeface="Arial" panose="020B0604020202020204" pitchFamily="34" charset="0"/>
                    <a:cs typeface="Arial" panose="020B0604020202020204" pitchFamily="34" charset="0"/>
                  </a:rPr>
                  <a:t>+ B</a:t>
                </a:r>
                <a:r>
                  <a:rPr lang="fr-FR" baseline="30000">
                    <a:solidFill>
                      <a:srgbClr val="000000"/>
                    </a:solidFill>
                    <a:latin typeface="Arial" panose="020B0604020202020204" pitchFamily="34" charset="0"/>
                    <a:cs typeface="Arial" panose="020B0604020202020204" pitchFamily="34" charset="0"/>
                  </a:rPr>
                  <a:t>-</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C</a:t>
                </a:r>
                <a:r>
                  <a:rPr lang="fr-FR" baseline="-25000">
                    <a:solidFill>
                      <a:srgbClr val="000000"/>
                    </a:solidFill>
                    <a:latin typeface="Arial" panose="020B0604020202020204" pitchFamily="34" charset="0"/>
                    <a:cs typeface="Arial" panose="020B0604020202020204" pitchFamily="34" charset="0"/>
                  </a:rPr>
                  <a:t>o</a:t>
                </a:r>
                <a:r>
                  <a:rPr lang="fr-FR">
                    <a:solidFill>
                      <a:srgbClr val="000000"/>
                    </a:solidFill>
                    <a:latin typeface="Arial" panose="020B0604020202020204" pitchFamily="34" charset="0"/>
                    <a:cs typeface="Arial" panose="020B0604020202020204" pitchFamily="34" charset="0"/>
                  </a:rPr>
                  <a:t>                0,5      </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 ]              0,5 – b   b       b</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K</a:t>
                </a:r>
                <a:r>
                  <a:rPr lang="fr-FR" baseline="-25000">
                    <a:solidFill>
                      <a:srgbClr val="000000"/>
                    </a:solidFill>
                    <a:latin typeface="Arial" panose="020B0604020202020204" pitchFamily="34" charset="0"/>
                    <a:cs typeface="Arial" panose="020B0604020202020204" pitchFamily="34" charset="0"/>
                  </a:rPr>
                  <a:t>C(HB)</a:t>
                </a:r>
                <a:r>
                  <a:rPr lang="fr-FR">
                    <a:solidFill>
                      <a:srgbClr val="000000"/>
                    </a:solidFill>
                    <a:latin typeface="Arial" panose="020B0604020202020204" pitchFamily="34" charset="0"/>
                    <a:cs typeface="Arial" panose="020B0604020202020204" pitchFamily="34" charset="0"/>
                  </a:rPr>
                  <a:t> = </a:t>
                </a:r>
                <a14:m>
                  <m:oMath xmlns:m="http://schemas.openxmlformats.org/officeDocument/2006/math">
                    <m:f>
                      <m:fPr>
                        <m:ctrlPr>
                          <a:rPr lang="en-US" i="1">
                            <a:solidFill>
                              <a:srgbClr val="000000"/>
                            </a:solidFill>
                            <a:latin typeface="Cambria Math" panose="02040503050406030204" pitchFamily="18" charset="0"/>
                          </a:rPr>
                        </m:ctrlPr>
                      </m:fPr>
                      <m:num>
                        <m:r>
                          <a:rPr lang="fr-FR">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m:rPr>
                                <m:sty m:val="p"/>
                              </m:rPr>
                              <a:rPr lang="fr-FR">
                                <a:solidFill>
                                  <a:srgbClr val="000000"/>
                                </a:solidFill>
                                <a:latin typeface="Cambria Math" panose="02040503050406030204" pitchFamily="18" charset="0"/>
                              </a:rPr>
                              <m:t>H</m:t>
                            </m:r>
                          </m:e>
                          <m:sup>
                            <m:r>
                              <a:rPr lang="fr-FR">
                                <a:solidFill>
                                  <a:srgbClr val="000000"/>
                                </a:solidFill>
                                <a:latin typeface="Cambria Math" panose="02040503050406030204" pitchFamily="18" charset="0"/>
                              </a:rPr>
                              <m:t>+</m:t>
                            </m:r>
                          </m:sup>
                        </m:sSup>
                        <m:r>
                          <a:rPr lang="fr-FR">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m:rPr>
                                <m:sty m:val="p"/>
                              </m:rPr>
                              <a:rPr lang="fr-FR">
                                <a:solidFill>
                                  <a:srgbClr val="000000"/>
                                </a:solidFill>
                                <a:latin typeface="Cambria Math" panose="02040503050406030204" pitchFamily="18" charset="0"/>
                              </a:rPr>
                              <m:t>B</m:t>
                            </m:r>
                          </m:e>
                          <m:sup>
                            <m:r>
                              <a:rPr lang="fr-FR" i="1">
                                <a:solidFill>
                                  <a:srgbClr val="000000"/>
                                </a:solidFill>
                                <a:latin typeface="Cambria Math" panose="02040503050406030204" pitchFamily="18" charset="0"/>
                              </a:rPr>
                              <m:t>−</m:t>
                            </m:r>
                          </m:sup>
                        </m:sSup>
                        <m:r>
                          <a:rPr lang="fr-FR">
                            <a:solidFill>
                              <a:srgbClr val="000000"/>
                            </a:solidFill>
                            <a:latin typeface="Cambria Math" panose="02040503050406030204" pitchFamily="18" charset="0"/>
                          </a:rPr>
                          <m:t>]</m:t>
                        </m:r>
                      </m:num>
                      <m:den>
                        <m:r>
                          <a:rPr lang="fr-FR">
                            <a:solidFill>
                              <a:srgbClr val="000000"/>
                            </a:solidFill>
                            <a:latin typeface="Cambria Math" panose="02040503050406030204" pitchFamily="18" charset="0"/>
                          </a:rPr>
                          <m:t>[</m:t>
                        </m:r>
                        <m:r>
                          <m:rPr>
                            <m:sty m:val="p"/>
                          </m:rPr>
                          <a:rPr lang="fr-FR">
                            <a:solidFill>
                              <a:srgbClr val="000000"/>
                            </a:solidFill>
                            <a:latin typeface="Cambria Math" panose="02040503050406030204" pitchFamily="18" charset="0"/>
                          </a:rPr>
                          <m:t>HB</m:t>
                        </m:r>
                        <m:r>
                          <a:rPr lang="fr-FR">
                            <a:solidFill>
                              <a:srgbClr val="000000"/>
                            </a:solidFill>
                            <a:latin typeface="Cambria Math" panose="02040503050406030204" pitchFamily="18" charset="0"/>
                          </a:rPr>
                          <m:t>]</m:t>
                        </m:r>
                      </m:den>
                    </m:f>
                  </m:oMath>
                </a14:m>
                <a:r>
                  <a:rPr lang="fr-FR">
                    <a:solidFill>
                      <a:srgbClr val="000000"/>
                    </a:solidFill>
                    <a:latin typeface="Arial" panose="020B0604020202020204" pitchFamily="34" charset="0"/>
                    <a:cs typeface="Arial" panose="020B0604020202020204" pitchFamily="34" charset="0"/>
                  </a:rPr>
                  <a:t> = </a:t>
                </a:r>
                <a14:m>
                  <m:oMath xmlns:m="http://schemas.openxmlformats.org/officeDocument/2006/math">
                    <m:f>
                      <m:fPr>
                        <m:ctrlPr>
                          <a:rPr lang="en-US" i="1">
                            <a:solidFill>
                              <a:srgbClr val="000000"/>
                            </a:solidFill>
                            <a:latin typeface="Cambria Math" panose="02040503050406030204" pitchFamily="18" charset="0"/>
                          </a:rPr>
                        </m:ctrlPr>
                      </m:fPr>
                      <m:num>
                        <m:sSup>
                          <m:sSupPr>
                            <m:ctrlPr>
                              <a:rPr lang="en-US" i="1">
                                <a:solidFill>
                                  <a:srgbClr val="000000"/>
                                </a:solidFill>
                                <a:latin typeface="Cambria Math" panose="02040503050406030204" pitchFamily="18" charset="0"/>
                              </a:rPr>
                            </m:ctrlPr>
                          </m:sSupPr>
                          <m:e>
                            <m:r>
                              <m:rPr>
                                <m:sty m:val="p"/>
                              </m:rPr>
                              <a:rPr lang="fr-FR">
                                <a:solidFill>
                                  <a:srgbClr val="000000"/>
                                </a:solidFill>
                                <a:latin typeface="Cambria Math" panose="02040503050406030204" pitchFamily="18" charset="0"/>
                              </a:rPr>
                              <m:t>b</m:t>
                            </m:r>
                          </m:e>
                          <m:sup>
                            <m:r>
                              <a:rPr lang="fr-FR">
                                <a:solidFill>
                                  <a:srgbClr val="000000"/>
                                </a:solidFill>
                                <a:latin typeface="Cambria Math" panose="02040503050406030204" pitchFamily="18" charset="0"/>
                              </a:rPr>
                              <m:t>2</m:t>
                            </m:r>
                          </m:sup>
                        </m:sSup>
                      </m:num>
                      <m:den>
                        <m:r>
                          <a:rPr lang="fr-FR">
                            <a:solidFill>
                              <a:srgbClr val="000000"/>
                            </a:solidFill>
                            <a:latin typeface="Cambria Math" panose="02040503050406030204" pitchFamily="18" charset="0"/>
                          </a:rPr>
                          <m:t>0,5</m:t>
                        </m:r>
                        <m:r>
                          <a:rPr lang="fr-FR" i="1">
                            <a:solidFill>
                              <a:srgbClr val="000000"/>
                            </a:solidFill>
                            <a:latin typeface="Cambria Math" panose="02040503050406030204" pitchFamily="18" charset="0"/>
                          </a:rPr>
                          <m:t>−</m:t>
                        </m:r>
                        <m:r>
                          <m:rPr>
                            <m:sty m:val="p"/>
                          </m:rPr>
                          <a:rPr lang="fr-FR">
                            <a:solidFill>
                              <a:srgbClr val="000000"/>
                            </a:solidFill>
                            <a:latin typeface="Cambria Math" panose="02040503050406030204" pitchFamily="18" charset="0"/>
                          </a:rPr>
                          <m:t>b</m:t>
                        </m:r>
                      </m:den>
                    </m:f>
                  </m:oMath>
                </a14:m>
                <a:r>
                  <a:rPr lang="fr-FR">
                    <a:solidFill>
                      <a:srgbClr val="000000"/>
                    </a:solidFill>
                    <a:latin typeface="Arial" panose="020B0604020202020204" pitchFamily="34" charset="0"/>
                    <a:cs typeface="Arial" panose="020B0604020202020204" pitchFamily="34" charset="0"/>
                  </a:rPr>
                  <a:t> = 0,1</a:t>
                </a:r>
                <a:endParaRPr lang="en-US">
                  <a:solidFill>
                    <a:srgbClr val="000000"/>
                  </a:solidFill>
                  <a:latin typeface="Arial" panose="020B0604020202020204" pitchFamily="34" charset="0"/>
                  <a:cs typeface="Arial" panose="020B0604020202020204" pitchFamily="34" charset="0"/>
                </a:endParaRPr>
              </a:p>
              <a:p>
                <a:pPr>
                  <a:lnSpc>
                    <a:spcPct val="150000"/>
                  </a:lnSpc>
                </a:pPr>
                <a14:m>
                  <m:oMath xmlns:m="http://schemas.openxmlformats.org/officeDocument/2006/math">
                    <m:r>
                      <a:rPr lang="en-US" i="1">
                        <a:solidFill>
                          <a:srgbClr val="000000"/>
                        </a:solidFill>
                        <a:latin typeface="Cambria Math" panose="02040503050406030204" pitchFamily="18" charset="0"/>
                      </a:rPr>
                      <m:t>⟹</m:t>
                    </m:r>
                  </m:oMath>
                </a14:m>
                <a:r>
                  <a:rPr lang="en-US">
                    <a:solidFill>
                      <a:srgbClr val="000000"/>
                    </a:solidFill>
                    <a:latin typeface="Arial" panose="020B0604020202020204" pitchFamily="34" charset="0"/>
                    <a:cs typeface="Arial" panose="020B0604020202020204" pitchFamily="34" charset="0"/>
                  </a:rPr>
                  <a:t> b = 0,179</a:t>
                </a:r>
              </a:p>
            </p:txBody>
          </p:sp>
        </mc:Choice>
        <mc:Fallback xmlns="">
          <p:sp>
            <p:nvSpPr>
              <p:cNvPr id="9" name="Rounded Rectangle 8"/>
              <p:cNvSpPr>
                <a:spLocks noRot="1" noChangeAspect="1" noMove="1" noResize="1" noEditPoints="1" noAdjustHandles="1" noChangeArrowheads="1" noChangeShapeType="1" noTextEdit="1"/>
              </p:cNvSpPr>
              <p:nvPr/>
            </p:nvSpPr>
            <p:spPr>
              <a:xfrm>
                <a:off x="4666139" y="1498792"/>
                <a:ext cx="4037169" cy="2622412"/>
              </a:xfrm>
              <a:prstGeom prst="roundRect">
                <a:avLst/>
              </a:prstGeom>
              <a:blipFill>
                <a:blip r:embed="rId4"/>
                <a:stretch>
                  <a:fillRect/>
                </a:stretch>
              </a:blipFill>
              <a:ln>
                <a:solidFill>
                  <a:schemeClr val="accent1"/>
                </a:solidFill>
                <a:prstDash val="dash"/>
              </a:ln>
              <a:effectLst/>
            </p:spPr>
            <p:txBody>
              <a:bodyPr/>
              <a:lstStyle/>
              <a:p>
                <a:r>
                  <a:rPr lang="en-US">
                    <a:noFill/>
                  </a:rPr>
                  <a:t> </a:t>
                </a:r>
              </a:p>
            </p:txBody>
          </p:sp>
        </mc:Fallback>
      </mc:AlternateContent>
      <p:sp>
        <p:nvSpPr>
          <p:cNvPr id="3" name="Rectangle 2"/>
          <p:cNvSpPr/>
          <p:nvPr/>
        </p:nvSpPr>
        <p:spPr>
          <a:xfrm>
            <a:off x="513919" y="4333815"/>
            <a:ext cx="8116159" cy="369332"/>
          </a:xfrm>
          <a:prstGeom prst="rect">
            <a:avLst/>
          </a:prstGeom>
        </p:spPr>
        <p:txBody>
          <a:bodyPr wrap="square">
            <a:spAutoFit/>
          </a:bodyPr>
          <a:lstStyle/>
          <a:p>
            <a:pPr algn="ctr"/>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Ta có: a &gt; b; </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K</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C(HA)</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&gt; K</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C(HB)</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a:solidFill>
                  <a:srgbClr val="FF0000"/>
                </a:solidFill>
                <a:latin typeface="Arial" panose="020B0604020202020204" pitchFamily="34" charset="0"/>
                <a:ea typeface="Times New Roman" panose="02020603050405020304" pitchFamily="18" charset="0"/>
                <a:cs typeface="Arial" panose="020B0604020202020204" pitchFamily="34" charset="0"/>
              </a:rPr>
              <a:t>Hằng số phân li acid càng lớn, acid càng mạnh </a:t>
            </a:r>
            <a:endParaRPr lang="en-US">
              <a:solidFill>
                <a:srgbClr val="FF0000"/>
              </a:solidFill>
              <a:latin typeface="Arial" panose="020B0604020202020204" pitchFamily="34" charset="0"/>
              <a:cs typeface="Arial" panose="020B0604020202020204" pitchFamily="34" charset="0"/>
            </a:endParaRPr>
          </a:p>
        </p:txBody>
      </p:sp>
      <p:sp>
        <p:nvSpPr>
          <p:cNvPr id="4" name="TextBox 3"/>
          <p:cNvSpPr txBox="1"/>
          <p:nvPr/>
        </p:nvSpPr>
        <p:spPr>
          <a:xfrm>
            <a:off x="4058093" y="1967023"/>
            <a:ext cx="65" cy="276999"/>
          </a:xfrm>
          <a:prstGeom prst="rect">
            <a:avLst/>
          </a:prstGeom>
          <a:noFill/>
        </p:spPr>
        <p:txBody>
          <a:bodyPr wrap="none" lIns="0" tIns="0" rIns="0" bIns="0" rtlCol="0">
            <a:spAutoFit/>
          </a:bodyPr>
          <a:lstStyle/>
          <a:p>
            <a:endParaRPr lang="en-US"/>
          </a:p>
        </p:txBody>
      </p:sp>
    </p:spTree>
    <p:extLst>
      <p:ext uri="{BB962C8B-B14F-4D97-AF65-F5344CB8AC3E}">
        <p14:creationId xmlns:p14="http://schemas.microsoft.com/office/powerpoint/2010/main" val="10789772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2F4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14" name="Gráfico 8">
            <a:extLst>
              <a:ext uri="{FF2B5EF4-FFF2-40B4-BE49-F238E27FC236}">
                <a16:creationId xmlns:a16="http://schemas.microsoft.com/office/drawing/2014/main" id="{A67915A3-87FA-4AC8-ABA2-142B55CEB937}"/>
              </a:ext>
            </a:extLst>
          </p:cNvPr>
          <p:cNvPicPr>
            <a:picLocks noChangeAspect="1"/>
          </p:cNvPicPr>
          <p:nvPr/>
        </p:nvPicPr>
        <p:blipFill>
          <a:blip r:embed="rId2">
            <a:alphaModFix amt="68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4681" y="518406"/>
            <a:ext cx="1980513" cy="1429237"/>
          </a:xfrm>
          <a:prstGeom prst="rect">
            <a:avLst/>
          </a:prstGeom>
        </p:spPr>
      </p:pic>
      <p:sp>
        <p:nvSpPr>
          <p:cNvPr id="15" name="Google Shape;635;p48"/>
          <p:cNvSpPr txBox="1">
            <a:spLocks noGrp="1"/>
          </p:cNvSpPr>
          <p:nvPr>
            <p:ph type="title"/>
          </p:nvPr>
        </p:nvSpPr>
        <p:spPr>
          <a:xfrm>
            <a:off x="5093287" y="786924"/>
            <a:ext cx="1255800" cy="8922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4000" b="1">
                <a:solidFill>
                  <a:schemeClr val="accent1">
                    <a:lumMod val="75000"/>
                  </a:schemeClr>
                </a:solidFill>
                <a:latin typeface="Arial" panose="020B0604020202020204" pitchFamily="34" charset="0"/>
                <a:cs typeface="Arial" panose="020B0604020202020204" pitchFamily="34" charset="0"/>
              </a:rPr>
              <a:t>III</a:t>
            </a:r>
            <a:endParaRPr sz="4000" b="1">
              <a:solidFill>
                <a:schemeClr val="accent1">
                  <a:lumMod val="75000"/>
                </a:schemeClr>
              </a:solidFill>
              <a:latin typeface="Arial" panose="020B0604020202020204" pitchFamily="34" charset="0"/>
              <a:cs typeface="Arial" panose="020B0604020202020204" pitchFamily="34" charset="0"/>
            </a:endParaRPr>
          </a:p>
        </p:txBody>
      </p:sp>
      <p:sp>
        <p:nvSpPr>
          <p:cNvPr id="16" name="TextBox 4">
            <a:extLst>
              <a:ext uri="{FF2B5EF4-FFF2-40B4-BE49-F238E27FC236}">
                <a16:creationId xmlns:a16="http://schemas.microsoft.com/office/drawing/2014/main" id="{3EAA8291-3670-AEA9-5F80-62884D9ED676}"/>
              </a:ext>
            </a:extLst>
          </p:cNvPr>
          <p:cNvSpPr txBox="1"/>
          <p:nvPr/>
        </p:nvSpPr>
        <p:spPr>
          <a:xfrm>
            <a:off x="2691821" y="2131563"/>
            <a:ext cx="6086232" cy="2390334"/>
          </a:xfrm>
          <a:prstGeom prst="rect">
            <a:avLst/>
          </a:prstGeom>
        </p:spPr>
        <p:txBody>
          <a:bodyPr wrap="square" lIns="0" tIns="0" rIns="0" bIns="0" rtlCol="0" anchor="ctr">
            <a:spAutoFit/>
          </a:bodyPr>
          <a:lstStyle/>
          <a:p>
            <a:pPr algn="ctr">
              <a:lnSpc>
                <a:spcPct val="150000"/>
              </a:lnSpc>
            </a:pPr>
            <a:r>
              <a:rPr lang="en-US" sz="3600" b="1">
                <a:solidFill>
                  <a:schemeClr val="accent1">
                    <a:lumMod val="75000"/>
                  </a:schemeClr>
                </a:solidFill>
                <a:latin typeface="Arial" panose="020B0604020202020204" pitchFamily="34" charset="0"/>
                <a:cs typeface="Arial" panose="020B0604020202020204" pitchFamily="34" charset="0"/>
              </a:rPr>
              <a:t>ẢNH HƯỞNG CỦA NHIỆT ĐỘ, NỒNG ĐỘ VÀ ÁP SUẤT ĐẾN CÂN BẰNG HOÁ HỌC</a:t>
            </a:r>
            <a:endParaRPr lang="en-US" sz="3600" b="1" dirty="0">
              <a:solidFill>
                <a:schemeClr val="accent1">
                  <a:lumMod val="75000"/>
                </a:schemeClr>
              </a:solidFill>
              <a:latin typeface="Arial" panose="020B0604020202020204" pitchFamily="34" charset="0"/>
              <a:cs typeface="Arial" panose="020B0604020202020204" pitchFamily="34" charset="0"/>
            </a:endParaRPr>
          </a:p>
        </p:txBody>
      </p:sp>
      <p:grpSp>
        <p:nvGrpSpPr>
          <p:cNvPr id="17" name="Group 16"/>
          <p:cNvGrpSpPr/>
          <p:nvPr/>
        </p:nvGrpSpPr>
        <p:grpSpPr>
          <a:xfrm>
            <a:off x="262465" y="786924"/>
            <a:ext cx="2429356" cy="3702108"/>
            <a:chOff x="465912" y="818606"/>
            <a:chExt cx="2429356" cy="3702108"/>
          </a:xfrm>
        </p:grpSpPr>
        <p:pic>
          <p:nvPicPr>
            <p:cNvPr id="18" name="Gráfico 60">
              <a:extLst>
                <a:ext uri="{FF2B5EF4-FFF2-40B4-BE49-F238E27FC236}">
                  <a16:creationId xmlns:a16="http://schemas.microsoft.com/office/drawing/2014/main" id="{4A9DB616-80F5-4FDC-ADE7-0240C50BE92B}"/>
                </a:ext>
              </a:extLst>
            </p:cNvPr>
            <p:cNvPicPr>
              <a:picLocks noChangeAspect="1"/>
            </p:cNvPicPr>
            <p:nvPr/>
          </p:nvPicPr>
          <p:blipFill>
            <a:blip r:embed="rId4">
              <a:alphaModFix amt="68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5912" y="818606"/>
              <a:ext cx="2429356" cy="1753144"/>
            </a:xfrm>
            <a:prstGeom prst="rect">
              <a:avLst/>
            </a:prstGeom>
          </p:spPr>
        </p:pic>
        <p:pic>
          <p:nvPicPr>
            <p:cNvPr id="19" name="Imagen 51" descr="Imagen que contiene Gráfico&#10;&#10;Descripción generada automáticamente">
              <a:extLst>
                <a:ext uri="{FF2B5EF4-FFF2-40B4-BE49-F238E27FC236}">
                  <a16:creationId xmlns:a16="http://schemas.microsoft.com/office/drawing/2014/main" id="{2F1AFFA7-9949-4A24-B0DF-8270DC0AB6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97233" y="1929905"/>
              <a:ext cx="1387255" cy="2590809"/>
            </a:xfrm>
            <a:prstGeom prst="rect">
              <a:avLst/>
            </a:prstGeom>
          </p:spPr>
        </p:pic>
        <p:pic>
          <p:nvPicPr>
            <p:cNvPr id="20" name="Imagen 56" descr="Imagen en blanco y negro de la luna&#10;&#10;Descripción generada automáticamente con confianza baja">
              <a:extLst>
                <a:ext uri="{FF2B5EF4-FFF2-40B4-BE49-F238E27FC236}">
                  <a16:creationId xmlns:a16="http://schemas.microsoft.com/office/drawing/2014/main" id="{8B13CE64-1250-41BB-8A02-983DEAB63DA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523407" y="1573172"/>
              <a:ext cx="186296" cy="202087"/>
            </a:xfrm>
            <a:prstGeom prst="rect">
              <a:avLst/>
            </a:prstGeom>
          </p:spPr>
        </p:pic>
        <p:pic>
          <p:nvPicPr>
            <p:cNvPr id="21" name="Imagen 57" descr="Imagen en blanco y negro de la luna&#10;&#10;Descripción generada automáticamente con confianza baja">
              <a:extLst>
                <a:ext uri="{FF2B5EF4-FFF2-40B4-BE49-F238E27FC236}">
                  <a16:creationId xmlns:a16="http://schemas.microsoft.com/office/drawing/2014/main" id="{CBA4E152-BF2C-471A-AE44-6C317428E81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655495" y="1340454"/>
              <a:ext cx="150845" cy="163630"/>
            </a:xfrm>
            <a:prstGeom prst="rect">
              <a:avLst/>
            </a:prstGeom>
          </p:spPr>
        </p:pic>
        <p:pic>
          <p:nvPicPr>
            <p:cNvPr id="22" name="Imagen 58" descr="Imagen en blanco y negro de la luna&#10;&#10;Descripción generada automáticamente con confianza baja">
              <a:extLst>
                <a:ext uri="{FF2B5EF4-FFF2-40B4-BE49-F238E27FC236}">
                  <a16:creationId xmlns:a16="http://schemas.microsoft.com/office/drawing/2014/main" id="{2CEA7C14-F953-413C-91FA-08176B65167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834862" y="1470881"/>
              <a:ext cx="137312" cy="148949"/>
            </a:xfrm>
            <a:prstGeom prst="rect">
              <a:avLst/>
            </a:prstGeom>
          </p:spPr>
        </p:pic>
        <p:pic>
          <p:nvPicPr>
            <p:cNvPr id="23" name="Imagen 59" descr="Imagen en blanco y negro de la luna&#10;&#10;Descripción generada automáticamente con confianza baja">
              <a:extLst>
                <a:ext uri="{FF2B5EF4-FFF2-40B4-BE49-F238E27FC236}">
                  <a16:creationId xmlns:a16="http://schemas.microsoft.com/office/drawing/2014/main" id="{92DA9CF6-B812-4E93-A39F-651D5552C021}"/>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460418" y="1343415"/>
              <a:ext cx="117306" cy="127249"/>
            </a:xfrm>
            <a:prstGeom prst="rect">
              <a:avLst/>
            </a:prstGeom>
          </p:spPr>
        </p:pic>
      </p:grpSp>
    </p:spTree>
    <p:extLst>
      <p:ext uri="{BB962C8B-B14F-4D97-AF65-F5344CB8AC3E}">
        <p14:creationId xmlns:p14="http://schemas.microsoft.com/office/powerpoint/2010/main" val="305955994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0" name="TextBox 19">
            <a:extLst>
              <a:ext uri="{FF2B5EF4-FFF2-40B4-BE49-F238E27FC236}">
                <a16:creationId xmlns:a16="http://schemas.microsoft.com/office/drawing/2014/main" id="{E19B1F1F-6136-4AD1-8FAA-8BF99A8856B5}"/>
              </a:ext>
            </a:extLst>
          </p:cNvPr>
          <p:cNvSpPr txBox="1"/>
          <p:nvPr/>
        </p:nvSpPr>
        <p:spPr>
          <a:xfrm>
            <a:off x="189106" y="400013"/>
            <a:ext cx="8765787" cy="523220"/>
          </a:xfrm>
          <a:prstGeom prst="rect">
            <a:avLst/>
          </a:prstGeom>
          <a:noFill/>
        </p:spPr>
        <p:txBody>
          <a:bodyPr wrap="square" rtlCol="0">
            <a:spAutoFit/>
          </a:bodyPr>
          <a:lstStyle/>
          <a:p>
            <a:pPr algn="ctr"/>
            <a:r>
              <a:rPr lang="en-US" sz="2800" b="1">
                <a:solidFill>
                  <a:schemeClr val="accent5">
                    <a:lumMod val="75000"/>
                  </a:schemeClr>
                </a:solidFill>
                <a:latin typeface="Arial" panose="020B0604020202020204" pitchFamily="34" charset="0"/>
                <a:ea typeface="Arial" panose="020B0604020202020204" pitchFamily="34" charset="0"/>
                <a:cs typeface="Arial" panose="020B0604020202020204" pitchFamily="34" charset="0"/>
              </a:rPr>
              <a:t>1. Ảnh hưởng của nhiệt độ tới cân bằng hoá học</a:t>
            </a:r>
            <a:endParaRPr lang="en-US" sz="2800" dirty="0">
              <a:solidFill>
                <a:schemeClr val="accent5">
                  <a:lumMod val="75000"/>
                </a:schemeClr>
              </a:solidFill>
              <a:latin typeface="Arial" panose="020B0604020202020204" pitchFamily="34" charset="0"/>
              <a:cs typeface="Arial" panose="020B0604020202020204" pitchFamily="34" charset="0"/>
            </a:endParaRPr>
          </a:p>
        </p:txBody>
      </p:sp>
      <p:grpSp>
        <p:nvGrpSpPr>
          <p:cNvPr id="22" name="Group 21"/>
          <p:cNvGrpSpPr/>
          <p:nvPr/>
        </p:nvGrpSpPr>
        <p:grpSpPr>
          <a:xfrm>
            <a:off x="531235" y="1368162"/>
            <a:ext cx="3007322" cy="1742534"/>
            <a:chOff x="9387109" y="3926428"/>
            <a:chExt cx="9012658" cy="2706071"/>
          </a:xfrm>
          <a:solidFill>
            <a:srgbClr val="FFB9B9"/>
          </a:solidFill>
        </p:grpSpPr>
        <p:sp>
          <p:nvSpPr>
            <p:cNvPr id="23" name="Rounded Rectangular Callout 22"/>
            <p:cNvSpPr/>
            <p:nvPr/>
          </p:nvSpPr>
          <p:spPr>
            <a:xfrm>
              <a:off x="9387109" y="3926428"/>
              <a:ext cx="9012658" cy="2214716"/>
            </a:xfrm>
            <a:prstGeom prst="wedgeRoundRectCallout">
              <a:avLst>
                <a:gd name="adj1" fmla="val 3527"/>
                <a:gd name="adj2" fmla="val 42667"/>
                <a:gd name="adj3" fmla="val 16667"/>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bg1"/>
                  </a:solidFill>
                  <a:latin typeface="Arial" panose="020B0604020202020204" pitchFamily="34" charset="0"/>
                  <a:cs typeface="Arial" panose="020B0604020202020204" pitchFamily="34" charset="0"/>
                </a:rPr>
                <a:t>HOẠT ĐỘNG NHÓM</a:t>
              </a:r>
              <a:endParaRPr lang="en-US" sz="2200" b="1" i="1" dirty="0">
                <a:solidFill>
                  <a:schemeClr val="bg1"/>
                </a:solidFill>
                <a:latin typeface="Arial" panose="020B0604020202020204" pitchFamily="34" charset="0"/>
                <a:cs typeface="Arial" panose="020B0604020202020204" pitchFamily="34" charset="0"/>
              </a:endParaRPr>
            </a:p>
          </p:txBody>
        </p:sp>
        <p:sp>
          <p:nvSpPr>
            <p:cNvPr id="24" name="Isosceles Triangle 23"/>
            <p:cNvSpPr/>
            <p:nvPr/>
          </p:nvSpPr>
          <p:spPr>
            <a:xfrm rot="11823977">
              <a:off x="13348271" y="6007750"/>
              <a:ext cx="1090331" cy="624749"/>
            </a:xfrm>
            <a:prstGeom prst="triangle">
              <a:avLst/>
            </a:prstGeom>
            <a:solidFill>
              <a:schemeClr val="accent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grpSp>
      <p:pic>
        <p:nvPicPr>
          <p:cNvPr id="25" name="Picture 21"/>
          <p:cNvPicPr>
            <a:picLocks noChangeAspect="1"/>
          </p:cNvPicPr>
          <p:nvPr/>
        </p:nvPicPr>
        <p:blipFill>
          <a:blip r:embed="rId2"/>
          <a:srcRect/>
          <a:stretch>
            <a:fillRect/>
          </a:stretch>
        </p:blipFill>
        <p:spPr>
          <a:xfrm>
            <a:off x="594959" y="3279656"/>
            <a:ext cx="2879875" cy="1882719"/>
          </a:xfrm>
          <a:prstGeom prst="rect">
            <a:avLst/>
          </a:prstGeom>
        </p:spPr>
      </p:pic>
      <p:grpSp>
        <p:nvGrpSpPr>
          <p:cNvPr id="29" name="Group 28"/>
          <p:cNvGrpSpPr/>
          <p:nvPr/>
        </p:nvGrpSpPr>
        <p:grpSpPr>
          <a:xfrm>
            <a:off x="3977623" y="1093248"/>
            <a:ext cx="4588862" cy="1701047"/>
            <a:chOff x="911389" y="4703339"/>
            <a:chExt cx="5735086" cy="5453470"/>
          </a:xfrm>
        </p:grpSpPr>
        <p:grpSp>
          <p:nvGrpSpPr>
            <p:cNvPr id="30" name="Group 29"/>
            <p:cNvGrpSpPr/>
            <p:nvPr/>
          </p:nvGrpSpPr>
          <p:grpSpPr>
            <a:xfrm>
              <a:off x="911389" y="4703339"/>
              <a:ext cx="5735086" cy="5453470"/>
              <a:chOff x="3513793" y="1790553"/>
              <a:chExt cx="12793380" cy="11858851"/>
            </a:xfrm>
          </p:grpSpPr>
          <p:sp>
            <p:nvSpPr>
              <p:cNvPr id="32" name="AutoShape 4"/>
              <p:cNvSpPr/>
              <p:nvPr/>
            </p:nvSpPr>
            <p:spPr>
              <a:xfrm>
                <a:off x="3513793" y="3001893"/>
                <a:ext cx="12793380" cy="10647511"/>
              </a:xfrm>
              <a:prstGeom prst="rect">
                <a:avLst/>
              </a:prstGeom>
              <a:solidFill>
                <a:schemeClr val="bg1"/>
              </a:solidFill>
              <a:effectLst>
                <a:outerShdw blurRad="50800" dist="38100" dir="2700000" algn="tl" rotWithShape="0">
                  <a:prstClr val="black">
                    <a:alpha val="40000"/>
                  </a:prstClr>
                </a:outerShdw>
              </a:effectLst>
            </p:spPr>
            <p:txBody>
              <a:bodyPr/>
              <a:lstStyle/>
              <a:p>
                <a:endParaRPr lang="en-US"/>
              </a:p>
            </p:txBody>
          </p:sp>
          <p:pic>
            <p:nvPicPr>
              <p:cNvPr id="33" name="Picture 5"/>
              <p:cNvPicPr>
                <a:picLocks noChangeAspect="1"/>
              </p:cNvPicPr>
              <p:nvPr/>
            </p:nvPicPr>
            <p:blipFill>
              <a:blip r:embed="rId3" cstate="hqprint">
                <a:duotone>
                  <a:schemeClr val="accent4">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a:xfrm rot="21406476">
                <a:off x="3897777" y="1790553"/>
                <a:ext cx="2877400" cy="1922576"/>
              </a:xfrm>
              <a:prstGeom prst="rect">
                <a:avLst/>
              </a:prstGeom>
            </p:spPr>
          </p:pic>
        </p:grpSp>
        <mc:AlternateContent xmlns:mc="http://schemas.openxmlformats.org/markup-compatibility/2006" xmlns:a14="http://schemas.microsoft.com/office/drawing/2010/main">
          <mc:Choice Requires="a14">
            <p:sp>
              <p:nvSpPr>
                <p:cNvPr id="31" name="Rectangle 30"/>
                <p:cNvSpPr/>
                <p:nvPr/>
              </p:nvSpPr>
              <p:spPr>
                <a:xfrm>
                  <a:off x="1035980" y="5610911"/>
                  <a:ext cx="5485904" cy="4292214"/>
                </a:xfrm>
                <a:prstGeom prst="rect">
                  <a:avLst/>
                </a:prstGeom>
              </p:spPr>
              <p:txBody>
                <a:bodyPr wrap="square">
                  <a:spAutoFit/>
                </a:bodyPr>
                <a:lstStyle/>
                <a:p>
                  <a:pPr>
                    <a:lnSpc>
                      <a:spcPct val="150000"/>
                    </a:lnSpc>
                  </a:pPr>
                  <a:r>
                    <a:rPr lang="fr-FR" b="1" i="1">
                      <a:solidFill>
                        <a:srgbClr val="000000"/>
                      </a:solidFill>
                      <a:latin typeface="Arial" panose="020B0604020202020204" pitchFamily="34" charset="0"/>
                      <a:cs typeface="Arial" panose="020B0604020202020204" pitchFamily="34" charset="0"/>
                    </a:rPr>
                    <a:t>Thực hiện thí nghiệm 1:</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    2NO</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(g) </a:t>
                  </a:r>
                  <a14:m>
                    <m:oMath xmlns:m="http://schemas.openxmlformats.org/officeDocument/2006/math">
                      <m:r>
                        <a:rPr lang="en-US" i="1">
                          <a:solidFill>
                            <a:srgbClr val="000000"/>
                          </a:solidFill>
                          <a:latin typeface="Cambria Math" panose="02040503050406030204" pitchFamily="18" charset="0"/>
                        </a:rPr>
                        <m:t>⇌</m:t>
                      </m:r>
                    </m:oMath>
                  </a14:m>
                  <a:r>
                    <a:rPr lang="en-US">
                      <a:solidFill>
                        <a:srgbClr val="000000"/>
                      </a:solidFill>
                      <a:latin typeface="Arial" panose="020B0604020202020204" pitchFamily="34" charset="0"/>
                      <a:cs typeface="Arial" panose="020B0604020202020204" pitchFamily="34" charset="0"/>
                    </a:rPr>
                    <a:t> N</a:t>
                  </a:r>
                  <a:r>
                    <a:rPr lang="en-US" baseline="-25000">
                      <a:solidFill>
                        <a:srgbClr val="000000"/>
                      </a:solidFill>
                      <a:latin typeface="Arial" panose="020B0604020202020204" pitchFamily="34" charset="0"/>
                      <a:cs typeface="Arial" panose="020B0604020202020204" pitchFamily="34" charset="0"/>
                    </a:rPr>
                    <a:t>2</a:t>
                  </a:r>
                  <a:r>
                    <a:rPr lang="en-US">
                      <a:solidFill>
                        <a:srgbClr val="000000"/>
                      </a:solidFill>
                      <a:latin typeface="Arial" panose="020B0604020202020204" pitchFamily="34" charset="0"/>
                      <a:cs typeface="Arial" panose="020B0604020202020204" pitchFamily="34" charset="0"/>
                    </a:rPr>
                    <a:t>O</a:t>
                  </a:r>
                  <a:r>
                    <a:rPr lang="en-US" baseline="-25000">
                      <a:solidFill>
                        <a:srgbClr val="000000"/>
                      </a:solidFill>
                      <a:latin typeface="Arial" panose="020B0604020202020204" pitchFamily="34" charset="0"/>
                      <a:cs typeface="Arial" panose="020B0604020202020204" pitchFamily="34" charset="0"/>
                    </a:rPr>
                    <a:t>4</a:t>
                  </a:r>
                  <a:r>
                    <a:rPr lang="en-US">
                      <a:solidFill>
                        <a:srgbClr val="000000"/>
                      </a:solidFill>
                      <a:latin typeface="Arial" panose="020B0604020202020204" pitchFamily="34" charset="0"/>
                      <a:cs typeface="Arial" panose="020B0604020202020204" pitchFamily="34" charset="0"/>
                    </a:rPr>
                    <a:t>(g)        </a:t>
                  </a:r>
                  <a14:m>
                    <m:oMath xmlns:m="http://schemas.openxmlformats.org/officeDocument/2006/math">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m:t>
                          </m:r>
                        </m:e>
                        <m:sub>
                          <m:r>
                            <a:rPr lang="fr-FR" i="1">
                              <a:solidFill>
                                <a:srgbClr val="000000"/>
                              </a:solidFill>
                              <a:latin typeface="Cambria Math" panose="02040503050406030204" pitchFamily="18" charset="0"/>
                            </a:rPr>
                            <m:t>𝑟</m:t>
                          </m:r>
                        </m:sub>
                      </m:sSub>
                      <m:sSubSup>
                        <m:sSubSupPr>
                          <m:ctrlPr>
                            <a:rPr lang="en-US" i="1">
                              <a:solidFill>
                                <a:srgbClr val="000000"/>
                              </a:solidFill>
                              <a:latin typeface="Cambria Math" panose="02040503050406030204" pitchFamily="18" charset="0"/>
                            </a:rPr>
                          </m:ctrlPr>
                        </m:sSubSupPr>
                        <m:e>
                          <m:r>
                            <a:rPr lang="fr-FR" i="1">
                              <a:solidFill>
                                <a:srgbClr val="000000"/>
                              </a:solidFill>
                              <a:latin typeface="Cambria Math" panose="02040503050406030204" pitchFamily="18" charset="0"/>
                            </a:rPr>
                            <m:t>𝐻</m:t>
                          </m:r>
                        </m:e>
                        <m:sub>
                          <m:r>
                            <a:rPr lang="fr-FR" i="1">
                              <a:solidFill>
                                <a:srgbClr val="000000"/>
                              </a:solidFill>
                              <a:latin typeface="Cambria Math" panose="02040503050406030204" pitchFamily="18" charset="0"/>
                            </a:rPr>
                            <m:t>298</m:t>
                          </m:r>
                        </m:sub>
                        <m:sup>
                          <m:r>
                            <a:rPr lang="fr-FR" i="1">
                              <a:solidFill>
                                <a:srgbClr val="000000"/>
                              </a:solidFill>
                              <a:latin typeface="Cambria Math" panose="02040503050406030204" pitchFamily="18" charset="0"/>
                            </a:rPr>
                            <m:t>𝑜</m:t>
                          </m:r>
                        </m:sup>
                      </m:sSubSup>
                      <m:r>
                        <a:rPr lang="fr-FR" i="1">
                          <a:solidFill>
                            <a:srgbClr val="000000"/>
                          </a:solidFill>
                          <a:latin typeface="Cambria Math" panose="02040503050406030204" pitchFamily="18" charset="0"/>
                        </a:rPr>
                        <m:t> </m:t>
                      </m:r>
                    </m:oMath>
                  </a14:m>
                  <a:r>
                    <a:rPr lang="fr-FR">
                      <a:solidFill>
                        <a:srgbClr val="000000"/>
                      </a:solidFill>
                      <a:latin typeface="Arial" panose="020B0604020202020204" pitchFamily="34" charset="0"/>
                      <a:cs typeface="Arial" panose="020B0604020202020204" pitchFamily="34" charset="0"/>
                    </a:rPr>
                    <a:t>&lt; 0 (8)</a:t>
                  </a:r>
                  <a:endParaRPr lang="en-US">
                    <a:solidFill>
                      <a:srgbClr val="000000"/>
                    </a:solidFill>
                    <a:latin typeface="Arial" panose="020B0604020202020204" pitchFamily="34" charset="0"/>
                    <a:cs typeface="Arial" panose="020B0604020202020204" pitchFamily="34" charset="0"/>
                  </a:endParaRPr>
                </a:p>
                <a:p>
                  <a:pPr>
                    <a:lnSpc>
                      <a:spcPct val="150000"/>
                    </a:lnSpc>
                  </a:pPr>
                  <a:r>
                    <a:rPr lang="en-US">
                      <a:solidFill>
                        <a:srgbClr val="000000"/>
                      </a:solidFill>
                      <a:latin typeface="Arial" panose="020B0604020202020204" pitchFamily="34" charset="0"/>
                      <a:cs typeface="Arial" panose="020B0604020202020204" pitchFamily="34" charset="0"/>
                    </a:rPr>
                    <a:t>(màu nâu đỏ) (không màu)</a:t>
                  </a:r>
                </a:p>
              </p:txBody>
            </p:sp>
          </mc:Choice>
          <mc:Fallback xmlns="">
            <p:sp>
              <p:nvSpPr>
                <p:cNvPr id="31" name="Rectangle 30"/>
                <p:cNvSpPr>
                  <a:spLocks noRot="1" noChangeAspect="1" noMove="1" noResize="1" noEditPoints="1" noAdjustHandles="1" noChangeArrowheads="1" noChangeShapeType="1" noTextEdit="1"/>
                </p:cNvSpPr>
                <p:nvPr/>
              </p:nvSpPr>
              <p:spPr>
                <a:xfrm>
                  <a:off x="1035980" y="5610911"/>
                  <a:ext cx="5485904" cy="4292214"/>
                </a:xfrm>
                <a:prstGeom prst="rect">
                  <a:avLst/>
                </a:prstGeom>
                <a:blipFill>
                  <a:blip r:embed="rId9"/>
                  <a:stretch>
                    <a:fillRect l="-1250" b="-3196"/>
                  </a:stretch>
                </a:blipFill>
              </p:spPr>
              <p:txBody>
                <a:bodyPr/>
                <a:lstStyle/>
                <a:p>
                  <a:r>
                    <a:rPr lang="en-US">
                      <a:noFill/>
                    </a:rPr>
                    <a:t> </a:t>
                  </a:r>
                </a:p>
              </p:txBody>
            </p:sp>
          </mc:Fallback>
        </mc:AlternateContent>
      </p:grpSp>
      <p:grpSp>
        <p:nvGrpSpPr>
          <p:cNvPr id="39" name="Group 38"/>
          <p:cNvGrpSpPr/>
          <p:nvPr/>
        </p:nvGrpSpPr>
        <p:grpSpPr>
          <a:xfrm>
            <a:off x="3977623" y="2996868"/>
            <a:ext cx="4588862" cy="1701047"/>
            <a:chOff x="911389" y="4703339"/>
            <a:chExt cx="5735086" cy="5453470"/>
          </a:xfrm>
        </p:grpSpPr>
        <p:grpSp>
          <p:nvGrpSpPr>
            <p:cNvPr id="40" name="Group 39"/>
            <p:cNvGrpSpPr/>
            <p:nvPr/>
          </p:nvGrpSpPr>
          <p:grpSpPr>
            <a:xfrm>
              <a:off x="911389" y="4703339"/>
              <a:ext cx="5735086" cy="5453470"/>
              <a:chOff x="3513793" y="1790553"/>
              <a:chExt cx="12793380" cy="11858851"/>
            </a:xfrm>
          </p:grpSpPr>
          <p:sp>
            <p:nvSpPr>
              <p:cNvPr id="42" name="AutoShape 4"/>
              <p:cNvSpPr/>
              <p:nvPr/>
            </p:nvSpPr>
            <p:spPr>
              <a:xfrm>
                <a:off x="3513793" y="3001893"/>
                <a:ext cx="12793380" cy="10647511"/>
              </a:xfrm>
              <a:prstGeom prst="rect">
                <a:avLst/>
              </a:prstGeom>
              <a:solidFill>
                <a:schemeClr val="bg1"/>
              </a:solidFill>
              <a:effectLst>
                <a:outerShdw blurRad="50800" dist="38100" dir="2700000" algn="tl" rotWithShape="0">
                  <a:prstClr val="black">
                    <a:alpha val="40000"/>
                  </a:prstClr>
                </a:outerShdw>
              </a:effectLst>
            </p:spPr>
            <p:txBody>
              <a:bodyPr/>
              <a:lstStyle/>
              <a:p>
                <a:endParaRPr lang="en-US"/>
              </a:p>
            </p:txBody>
          </p:sp>
          <p:pic>
            <p:nvPicPr>
              <p:cNvPr id="43" name="Picture 5"/>
              <p:cNvPicPr>
                <a:picLocks noChangeAspect="1"/>
              </p:cNvPicPr>
              <p:nvPr/>
            </p:nvPicPr>
            <p:blipFill>
              <a:blip r:embed="rId10" cstate="hqprint">
                <a:duotone>
                  <a:schemeClr val="accent4">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a:xfrm rot="21406476">
                <a:off x="3897777" y="1790553"/>
                <a:ext cx="2877400" cy="1922576"/>
              </a:xfrm>
              <a:prstGeom prst="rect">
                <a:avLst/>
              </a:prstGeom>
            </p:spPr>
          </p:pic>
        </p:grpSp>
        <mc:AlternateContent xmlns:mc="http://schemas.openxmlformats.org/markup-compatibility/2006" xmlns:a14="http://schemas.microsoft.com/office/drawing/2010/main">
          <mc:Choice Requires="a14">
            <p:sp>
              <p:nvSpPr>
                <p:cNvPr id="41" name="Rectangle 40"/>
                <p:cNvSpPr/>
                <p:nvPr/>
              </p:nvSpPr>
              <p:spPr>
                <a:xfrm>
                  <a:off x="1035980" y="5609943"/>
                  <a:ext cx="5485904" cy="4292214"/>
                </a:xfrm>
                <a:prstGeom prst="rect">
                  <a:avLst/>
                </a:prstGeom>
              </p:spPr>
              <p:txBody>
                <a:bodyPr wrap="square">
                  <a:spAutoFit/>
                </a:bodyPr>
                <a:lstStyle/>
                <a:p>
                  <a:pPr>
                    <a:lnSpc>
                      <a:spcPct val="150000"/>
                    </a:lnSpc>
                  </a:pPr>
                  <a:r>
                    <a:rPr lang="fr-FR" b="1" i="1">
                      <a:solidFill>
                        <a:srgbClr val="000000"/>
                      </a:solidFill>
                      <a:latin typeface="Arial" panose="020B0604020202020204" pitchFamily="34" charset="0"/>
                      <a:cs typeface="Arial" panose="020B0604020202020204" pitchFamily="34" charset="0"/>
                    </a:rPr>
                    <a:t>Thực hiện thí nghiệm 2:</a:t>
                  </a:r>
                  <a:endParaRPr lang="en-US">
                    <a:solidFill>
                      <a:srgbClr val="000000"/>
                    </a:solidFill>
                    <a:latin typeface="Arial" panose="020B0604020202020204" pitchFamily="34" charset="0"/>
                    <a:cs typeface="Arial" panose="020B0604020202020204" pitchFamily="34" charset="0"/>
                  </a:endParaRPr>
                </a:p>
                <a:p>
                  <a:pPr>
                    <a:lnSpc>
                      <a:spcPct val="150000"/>
                    </a:lnSpc>
                  </a:pPr>
                  <a:r>
                    <a:rPr lang="fr-FR">
                      <a:solidFill>
                        <a:srgbClr val="000000"/>
                      </a:solidFill>
                      <a:latin typeface="Arial" panose="020B0604020202020204" pitchFamily="34" charset="0"/>
                      <a:cs typeface="Arial" panose="020B0604020202020204" pitchFamily="34" charset="0"/>
                    </a:rPr>
                    <a:t>    CH</a:t>
                  </a:r>
                  <a:r>
                    <a:rPr lang="fr-FR" baseline="-25000">
                      <a:solidFill>
                        <a:srgbClr val="000000"/>
                      </a:solidFill>
                      <a:latin typeface="Arial" panose="020B0604020202020204" pitchFamily="34" charset="0"/>
                      <a:cs typeface="Arial" panose="020B0604020202020204" pitchFamily="34" charset="0"/>
                    </a:rPr>
                    <a:t>3</a:t>
                  </a:r>
                  <a:r>
                    <a:rPr lang="fr-FR">
                      <a:solidFill>
                        <a:srgbClr val="000000"/>
                      </a:solidFill>
                      <a:latin typeface="Arial" panose="020B0604020202020204" pitchFamily="34" charset="0"/>
                      <a:cs typeface="Arial" panose="020B0604020202020204" pitchFamily="34" charset="0"/>
                    </a:rPr>
                    <a:t>COO</a:t>
                  </a:r>
                  <a:r>
                    <a:rPr lang="fr-FR" baseline="30000">
                      <a:solidFill>
                        <a:srgbClr val="000000"/>
                      </a:solidFill>
                      <a:latin typeface="Arial" panose="020B0604020202020204" pitchFamily="34" charset="0"/>
                      <a:cs typeface="Arial" panose="020B0604020202020204" pitchFamily="34" charset="0"/>
                    </a:rPr>
                    <a:t>-</a:t>
                  </a:r>
                  <a:r>
                    <a:rPr lang="fr-FR">
                      <a:solidFill>
                        <a:srgbClr val="000000"/>
                      </a:solidFill>
                      <a:latin typeface="Arial" panose="020B0604020202020204" pitchFamily="34" charset="0"/>
                      <a:cs typeface="Arial" panose="020B0604020202020204" pitchFamily="34" charset="0"/>
                    </a:rPr>
                    <a:t> + H</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O </a:t>
                  </a:r>
                  <a14:m>
                    <m:oMath xmlns:m="http://schemas.openxmlformats.org/officeDocument/2006/math">
                      <m:r>
                        <a:rPr lang="en-US" i="1">
                          <a:solidFill>
                            <a:srgbClr val="000000"/>
                          </a:solidFill>
                          <a:latin typeface="Cambria Math" panose="02040503050406030204" pitchFamily="18" charset="0"/>
                        </a:rPr>
                        <m:t>⇌</m:t>
                      </m:r>
                    </m:oMath>
                  </a14:m>
                  <a:r>
                    <a:rPr lang="en-US">
                      <a:solidFill>
                        <a:srgbClr val="000000"/>
                      </a:solidFill>
                      <a:latin typeface="Arial" panose="020B0604020202020204" pitchFamily="34" charset="0"/>
                      <a:cs typeface="Arial" panose="020B0604020202020204" pitchFamily="34" charset="0"/>
                    </a:rPr>
                    <a:t> CH</a:t>
                  </a:r>
                  <a:r>
                    <a:rPr lang="en-US" baseline="-25000">
                      <a:solidFill>
                        <a:srgbClr val="000000"/>
                      </a:solidFill>
                      <a:latin typeface="Arial" panose="020B0604020202020204" pitchFamily="34" charset="0"/>
                      <a:cs typeface="Arial" panose="020B0604020202020204" pitchFamily="34" charset="0"/>
                    </a:rPr>
                    <a:t>3</a:t>
                  </a:r>
                  <a:r>
                    <a:rPr lang="en-US">
                      <a:solidFill>
                        <a:srgbClr val="000000"/>
                      </a:solidFill>
                      <a:latin typeface="Arial" panose="020B0604020202020204" pitchFamily="34" charset="0"/>
                      <a:cs typeface="Arial" panose="020B0604020202020204" pitchFamily="34" charset="0"/>
                    </a:rPr>
                    <a:t>COOH + OH</a:t>
                  </a:r>
                  <a:r>
                    <a:rPr lang="en-US" baseline="30000">
                      <a:solidFill>
                        <a:srgbClr val="000000"/>
                      </a:solidFill>
                      <a:latin typeface="Arial" panose="020B0604020202020204" pitchFamily="34" charset="0"/>
                      <a:cs typeface="Arial" panose="020B0604020202020204" pitchFamily="34" charset="0"/>
                    </a:rPr>
                    <a:t>-</a:t>
                  </a:r>
                  <a:r>
                    <a:rPr lang="en-US">
                      <a:solidFill>
                        <a:srgbClr val="000000"/>
                      </a:solidFill>
                      <a:latin typeface="Arial" panose="020B0604020202020204" pitchFamily="34" charset="0"/>
                      <a:cs typeface="Arial" panose="020B0604020202020204" pitchFamily="34" charset="0"/>
                    </a:rPr>
                    <a:t> </a:t>
                  </a:r>
                </a:p>
                <a:p>
                  <a:pPr algn="ctr">
                    <a:lnSpc>
                      <a:spcPct val="150000"/>
                    </a:lnSpc>
                  </a:pPr>
                  <a14:m>
                    <m:oMath xmlns:m="http://schemas.openxmlformats.org/officeDocument/2006/math">
                      <m:sSub>
                        <m:sSubPr>
                          <m:ctrlPr>
                            <a:rPr lang="en-US" i="1">
                              <a:solidFill>
                                <a:srgbClr val="000000"/>
                              </a:solidFill>
                              <a:latin typeface="Cambria Math" panose="02040503050406030204" pitchFamily="18" charset="0"/>
                            </a:rPr>
                          </m:ctrlPr>
                        </m:sSubPr>
                        <m:e>
                          <m:r>
                            <a:rPr lang="fr-FR" i="1">
                              <a:solidFill>
                                <a:srgbClr val="000000"/>
                              </a:solidFill>
                              <a:latin typeface="Cambria Math" panose="02040503050406030204" pitchFamily="18" charset="0"/>
                            </a:rPr>
                            <m:t>∆</m:t>
                          </m:r>
                        </m:e>
                        <m:sub>
                          <m:r>
                            <a:rPr lang="fr-FR" i="1">
                              <a:solidFill>
                                <a:srgbClr val="000000"/>
                              </a:solidFill>
                              <a:latin typeface="Cambria Math" panose="02040503050406030204" pitchFamily="18" charset="0"/>
                            </a:rPr>
                            <m:t>𝑟</m:t>
                          </m:r>
                        </m:sub>
                      </m:sSub>
                      <m:sSubSup>
                        <m:sSubSupPr>
                          <m:ctrlPr>
                            <a:rPr lang="en-US" i="1">
                              <a:solidFill>
                                <a:srgbClr val="000000"/>
                              </a:solidFill>
                              <a:latin typeface="Cambria Math" panose="02040503050406030204" pitchFamily="18" charset="0"/>
                            </a:rPr>
                          </m:ctrlPr>
                        </m:sSubSupPr>
                        <m:e>
                          <m:r>
                            <a:rPr lang="fr-FR" i="1">
                              <a:solidFill>
                                <a:srgbClr val="000000"/>
                              </a:solidFill>
                              <a:latin typeface="Cambria Math" panose="02040503050406030204" pitchFamily="18" charset="0"/>
                            </a:rPr>
                            <m:t>𝐻</m:t>
                          </m:r>
                        </m:e>
                        <m:sub>
                          <m:r>
                            <a:rPr lang="fr-FR" i="1">
                              <a:solidFill>
                                <a:srgbClr val="000000"/>
                              </a:solidFill>
                              <a:latin typeface="Cambria Math" panose="02040503050406030204" pitchFamily="18" charset="0"/>
                            </a:rPr>
                            <m:t>298</m:t>
                          </m:r>
                        </m:sub>
                        <m:sup>
                          <m:r>
                            <a:rPr lang="fr-FR" i="1">
                              <a:solidFill>
                                <a:srgbClr val="000000"/>
                              </a:solidFill>
                              <a:latin typeface="Cambria Math" panose="02040503050406030204" pitchFamily="18" charset="0"/>
                            </a:rPr>
                            <m:t>𝑜</m:t>
                          </m:r>
                        </m:sup>
                      </m:sSubSup>
                      <m:r>
                        <a:rPr lang="fr-FR" i="1">
                          <a:solidFill>
                            <a:srgbClr val="000000"/>
                          </a:solidFill>
                          <a:latin typeface="Cambria Math" panose="02040503050406030204" pitchFamily="18" charset="0"/>
                        </a:rPr>
                        <m:t> </m:t>
                      </m:r>
                    </m:oMath>
                  </a14:m>
                  <a:r>
                    <a:rPr lang="fr-FR">
                      <a:solidFill>
                        <a:srgbClr val="000000"/>
                      </a:solidFill>
                      <a:latin typeface="Arial" panose="020B0604020202020204" pitchFamily="34" charset="0"/>
                      <a:cs typeface="Arial" panose="020B0604020202020204" pitchFamily="34" charset="0"/>
                    </a:rPr>
                    <a:t>&gt; 0</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41" name="Rectangle 40"/>
                <p:cNvSpPr>
                  <a:spLocks noRot="1" noChangeAspect="1" noMove="1" noResize="1" noEditPoints="1" noAdjustHandles="1" noChangeArrowheads="1" noChangeShapeType="1" noTextEdit="1"/>
                </p:cNvSpPr>
                <p:nvPr/>
              </p:nvSpPr>
              <p:spPr>
                <a:xfrm>
                  <a:off x="1035980" y="5609943"/>
                  <a:ext cx="5485904" cy="4292214"/>
                </a:xfrm>
                <a:prstGeom prst="rect">
                  <a:avLst/>
                </a:prstGeom>
                <a:blipFill>
                  <a:blip r:embed="rId11"/>
                  <a:stretch>
                    <a:fillRect l="-1250" b="-2727"/>
                  </a:stretch>
                </a:blipFill>
              </p:spPr>
              <p:txBody>
                <a:bodyPr/>
                <a:lstStyle/>
                <a:p>
                  <a:r>
                    <a:rPr lang="en-US">
                      <a:noFill/>
                    </a:rPr>
                    <a:t> </a:t>
                  </a:r>
                </a:p>
              </p:txBody>
            </p:sp>
          </mc:Fallback>
        </mc:AlternateContent>
      </p:grpSp>
    </p:spTree>
    <p:extLst>
      <p:ext uri="{BB962C8B-B14F-4D97-AF65-F5344CB8AC3E}">
        <p14:creationId xmlns:p14="http://schemas.microsoft.com/office/powerpoint/2010/main" val="3178347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down)">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childTnLst>
                          </p:cTn>
                        </p:par>
                        <p:par>
                          <p:cTn id="22" fill="hold">
                            <p:stCondLst>
                              <p:cond delay="500"/>
                            </p:stCondLst>
                            <p:childTnLst>
                              <p:par>
                                <p:cTn id="23" presetID="16" presetClass="entr" presetSubtype="21" fill="hold" nodeType="after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inVertical)">
                                      <p:cBhvr>
                                        <p:cTn id="2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11" name="Arrow: Pentagon 5">
            <a:extLst>
              <a:ext uri="{FF2B5EF4-FFF2-40B4-BE49-F238E27FC236}">
                <a16:creationId xmlns:a16="http://schemas.microsoft.com/office/drawing/2014/main" id="{3D494C12-6552-D1DF-7D39-5DC43CF9A306}"/>
              </a:ext>
            </a:extLst>
          </p:cNvPr>
          <p:cNvSpPr/>
          <p:nvPr/>
        </p:nvSpPr>
        <p:spPr>
          <a:xfrm>
            <a:off x="6359" y="514351"/>
            <a:ext cx="3328107" cy="571500"/>
          </a:xfrm>
          <a:prstGeom prst="homePlate">
            <a:avLst/>
          </a:prstGeom>
          <a:solidFill>
            <a:srgbClr val="920000"/>
          </a:solidFill>
          <a:ln>
            <a:solidFill>
              <a:srgbClr val="9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Thí nghiệm 1</a:t>
            </a:r>
            <a:endParaRPr lang="en-US" sz="2400" b="1" dirty="0">
              <a:latin typeface="Arial" panose="020B0604020202020204" pitchFamily="34" charset="0"/>
              <a:cs typeface="Arial" panose="020B0604020202020204" pitchFamily="34" charset="0"/>
            </a:endParaRPr>
          </a:p>
        </p:txBody>
      </p:sp>
      <p:sp>
        <p:nvSpPr>
          <p:cNvPr id="2" name="Rectangle 1"/>
          <p:cNvSpPr/>
          <p:nvPr/>
        </p:nvSpPr>
        <p:spPr>
          <a:xfrm>
            <a:off x="496345" y="1486837"/>
            <a:ext cx="3764166" cy="2169825"/>
          </a:xfrm>
          <a:prstGeom prst="rect">
            <a:avLst/>
          </a:prstGeom>
        </p:spPr>
        <p:txBody>
          <a:bodyPr wrap="square">
            <a:spAutoFit/>
          </a:bodyPr>
          <a:lstStyle/>
          <a:p>
            <a:pPr algn="just">
              <a:lnSpc>
                <a:spcPct val="150000"/>
              </a:lnSpc>
            </a:pP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Hoá</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chất</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dụng</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cụ</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285750" indent="-285750" algn="just">
              <a:lnSpc>
                <a:spcPct val="150000"/>
              </a:lnSpc>
              <a:buFont typeface="Wingdings" panose="05000000000000000000" pitchFamily="2" charset="2"/>
              <a:buChar char="§"/>
            </a:pP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Ba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ống</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nghiệm</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(1), (2), (3)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chứa</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NO</a:t>
            </a:r>
            <a:r>
              <a:rPr lang="fr-FR" baseline="-25000" dirty="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có</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màu</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giống</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nhau</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285750" indent="-285750" algn="just">
              <a:lnSpc>
                <a:spcPct val="150000"/>
              </a:lnSpc>
              <a:buFont typeface="Wingdings" panose="05000000000000000000" pitchFamily="2" charset="2"/>
              <a:buChar char="§"/>
            </a:pP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Một</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cốc</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nước</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nóng</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(70 – 80 </a:t>
            </a:r>
            <a:r>
              <a:rPr lang="fr-FR" baseline="30000" dirty="0" err="1">
                <a:solidFill>
                  <a:srgbClr val="000000"/>
                </a:solidFill>
                <a:latin typeface="Arial" panose="020B0604020202020204" pitchFamily="34" charset="0"/>
                <a:ea typeface="Calibri" panose="020F0502020204030204" pitchFamily="34" charset="0"/>
                <a:cs typeface="Arial" panose="020B0604020202020204" pitchFamily="34" charset="0"/>
              </a:rPr>
              <a:t>o</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C</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285750" indent="-285750" algn="just">
              <a:lnSpc>
                <a:spcPct val="150000"/>
              </a:lnSpc>
              <a:buFont typeface="Wingdings" panose="05000000000000000000" pitchFamily="2" charset="2"/>
              <a:buChar char="§"/>
            </a:pP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Một</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cốc</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nước</a:t>
            </a:r>
            <a:r>
              <a:rPr lang="fr-F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dirty="0" err="1">
                <a:solidFill>
                  <a:srgbClr val="000000"/>
                </a:solidFill>
                <a:latin typeface="Arial" panose="020B0604020202020204" pitchFamily="34" charset="0"/>
                <a:ea typeface="Calibri" panose="020F0502020204030204" pitchFamily="34" charset="0"/>
                <a:cs typeface="Arial" panose="020B0604020202020204" pitchFamily="34" charset="0"/>
              </a:rPr>
              <a:t>đá</a:t>
            </a:r>
            <a:endParaRPr lang="en-US" dirty="0">
              <a:latin typeface="Arial" panose="020B0604020202020204" pitchFamily="34" charset="0"/>
              <a:cs typeface="Arial" panose="020B0604020202020204" pitchFamily="34" charset="0"/>
            </a:endParaRPr>
          </a:p>
        </p:txBody>
      </p:sp>
      <p:sp>
        <p:nvSpPr>
          <p:cNvPr id="14" name="Rounded Rectangle 13"/>
          <p:cNvSpPr/>
          <p:nvPr/>
        </p:nvSpPr>
        <p:spPr>
          <a:xfrm>
            <a:off x="4499683" y="742521"/>
            <a:ext cx="3956799" cy="1010612"/>
          </a:xfrm>
          <a:prstGeom prst="roundRect">
            <a:avLst/>
          </a:prstGeom>
          <a:solidFill>
            <a:schemeClr val="accent4">
              <a:lumMod val="40000"/>
              <a:lumOff val="60000"/>
            </a:schemeClr>
          </a:solidFill>
          <a:ln w="57150">
            <a:no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Ống nghiệm thứ nhất (1) được để ở nhiệt độ phòng (khoảng 25</a:t>
            </a:r>
            <a:r>
              <a:rPr lang="fr-FR" baseline="30000">
                <a:solidFill>
                  <a:srgbClr val="000000"/>
                </a:solidFill>
                <a:latin typeface="Arial" panose="020B0604020202020204" pitchFamily="34" charset="0"/>
                <a:cs typeface="Arial" panose="020B0604020202020204" pitchFamily="34" charset="0"/>
              </a:rPr>
              <a:t>o</a:t>
            </a:r>
            <a:r>
              <a:rPr lang="fr-FR">
                <a:solidFill>
                  <a:srgbClr val="000000"/>
                </a:solidFill>
                <a:latin typeface="Arial" panose="020B0604020202020204" pitchFamily="34" charset="0"/>
                <a:cs typeface="Arial" panose="020B0604020202020204" pitchFamily="34" charset="0"/>
              </a:rPr>
              <a:t>C)</a:t>
            </a:r>
            <a:endParaRPr lang="en-US" sz="1800" dirty="0">
              <a:solidFill>
                <a:srgbClr val="000000"/>
              </a:solidFill>
              <a:latin typeface="Arial" panose="020B0604020202020204" pitchFamily="34" charset="0"/>
              <a:cs typeface="Arial" panose="020B0604020202020204" pitchFamily="34" charset="0"/>
            </a:endParaRPr>
          </a:p>
        </p:txBody>
      </p:sp>
      <p:sp>
        <p:nvSpPr>
          <p:cNvPr id="15" name="Rounded Rectangle 14"/>
          <p:cNvSpPr/>
          <p:nvPr/>
        </p:nvSpPr>
        <p:spPr>
          <a:xfrm>
            <a:off x="4499682" y="2128792"/>
            <a:ext cx="3956799" cy="1004920"/>
          </a:xfrm>
          <a:prstGeom prst="roundRect">
            <a:avLst/>
          </a:prstGeom>
          <a:solidFill>
            <a:schemeClr val="accent4">
              <a:lumMod val="40000"/>
              <a:lumOff val="60000"/>
            </a:schemeClr>
          </a:solidFill>
          <a:ln w="57150">
            <a:no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Ống nghiệm thứ (2) được nhúng vào cốc nước nóng</a:t>
            </a:r>
            <a:endParaRPr lang="en-US">
              <a:solidFill>
                <a:srgbClr val="000000"/>
              </a:solidFill>
              <a:latin typeface="Arial" panose="020B0604020202020204" pitchFamily="34" charset="0"/>
              <a:cs typeface="Arial" panose="020B0604020202020204" pitchFamily="34" charset="0"/>
            </a:endParaRPr>
          </a:p>
        </p:txBody>
      </p:sp>
      <p:cxnSp>
        <p:nvCxnSpPr>
          <p:cNvPr id="17" name="Straight Arrow Connector 16"/>
          <p:cNvCxnSpPr>
            <a:stCxn id="14" idx="2"/>
            <a:endCxn id="15" idx="0"/>
          </p:cNvCxnSpPr>
          <p:nvPr/>
        </p:nvCxnSpPr>
        <p:spPr>
          <a:xfrm flipH="1">
            <a:off x="6478082" y="1753133"/>
            <a:ext cx="1" cy="375659"/>
          </a:xfrm>
          <a:prstGeom prst="straightConnector1">
            <a:avLst/>
          </a:prstGeom>
          <a:ln w="19050">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4499682" y="3509371"/>
            <a:ext cx="3956799" cy="1004920"/>
          </a:xfrm>
          <a:prstGeom prst="roundRect">
            <a:avLst/>
          </a:prstGeom>
          <a:solidFill>
            <a:schemeClr val="accent4">
              <a:lumMod val="40000"/>
              <a:lumOff val="60000"/>
            </a:schemeClr>
          </a:solidFill>
          <a:ln w="57150">
            <a:no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fr-FR">
                <a:solidFill>
                  <a:srgbClr val="000000"/>
                </a:solidFill>
                <a:latin typeface="Arial" panose="020B0604020202020204" pitchFamily="34" charset="0"/>
                <a:cs typeface="Arial" panose="020B0604020202020204" pitchFamily="34" charset="0"/>
              </a:rPr>
              <a:t>Ống nghiệm thứ ba (3) được nhúng vào cốc nước đá</a:t>
            </a:r>
            <a:endParaRPr lang="en-US">
              <a:solidFill>
                <a:srgbClr val="000000"/>
              </a:solidFill>
              <a:latin typeface="Arial" panose="020B0604020202020204" pitchFamily="34" charset="0"/>
              <a:cs typeface="Arial" panose="020B0604020202020204" pitchFamily="34" charset="0"/>
            </a:endParaRPr>
          </a:p>
        </p:txBody>
      </p:sp>
      <p:cxnSp>
        <p:nvCxnSpPr>
          <p:cNvPr id="24" name="Straight Arrow Connector 23"/>
          <p:cNvCxnSpPr>
            <a:stCxn id="15" idx="2"/>
            <a:endCxn id="23" idx="0"/>
          </p:cNvCxnSpPr>
          <p:nvPr/>
        </p:nvCxnSpPr>
        <p:spPr>
          <a:xfrm>
            <a:off x="6478082" y="3133712"/>
            <a:ext cx="0" cy="375659"/>
          </a:xfrm>
          <a:prstGeom prst="straightConnector1">
            <a:avLst/>
          </a:prstGeom>
          <a:ln w="19050">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p:cNvPicPr>
          <p:nvPr/>
        </p:nvPicPr>
        <p:blipFill>
          <a:blip r:embed="rId2"/>
          <a:srcRect/>
          <a:stretch>
            <a:fillRect/>
          </a:stretch>
        </p:blipFill>
        <p:spPr>
          <a:xfrm>
            <a:off x="1654300" y="3738692"/>
            <a:ext cx="1448256" cy="1404808"/>
          </a:xfrm>
          <a:prstGeom prst="rect">
            <a:avLst/>
          </a:prstGeom>
        </p:spPr>
      </p:pic>
      <p:pic>
        <p:nvPicPr>
          <p:cNvPr id="26" name="Picture 10"/>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920216" y="50006"/>
            <a:ext cx="1223783" cy="638964"/>
          </a:xfrm>
          <a:prstGeom prst="rect">
            <a:avLst/>
          </a:prstGeom>
        </p:spPr>
      </p:pic>
    </p:spTree>
    <p:extLst>
      <p:ext uri="{BB962C8B-B14F-4D97-AF65-F5344CB8AC3E}">
        <p14:creationId xmlns:p14="http://schemas.microsoft.com/office/powerpoint/2010/main" val="15219045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6" dur="500"/>
                                        <p:tgtEl>
                                          <p:spTgt spid="2">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0" dur="500"/>
                                        <p:tgtEl>
                                          <p:spTgt spid="2">
                                            <p:txEl>
                                              <p:pRg st="2" end="2"/>
                                            </p:txEl>
                                          </p:spTgt>
                                        </p:tgtEl>
                                      </p:cBhvr>
                                    </p:animEffect>
                                  </p:childTnLst>
                                </p:cTn>
                              </p:par>
                            </p:childTnLst>
                          </p:cTn>
                        </p:par>
                        <p:par>
                          <p:cTn id="21" fill="hold">
                            <p:stCondLst>
                              <p:cond delay="1500"/>
                            </p:stCondLst>
                            <p:childTnLst>
                              <p:par>
                                <p:cTn id="22" presetID="14" presetClass="entr" presetSubtype="10" fill="hold" nodeType="after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childTnLst>
                          </p:cTn>
                        </p:par>
                        <p:par>
                          <p:cTn id="35" fill="hold">
                            <p:stCondLst>
                              <p:cond delay="500"/>
                            </p:stCondLst>
                            <p:childTnLst>
                              <p:par>
                                <p:cTn id="36" presetID="16" presetClass="entr" presetSubtype="21"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childTnLst>
                          </p:cTn>
                        </p:par>
                        <p:par>
                          <p:cTn id="44" fill="hold">
                            <p:stCondLst>
                              <p:cond delay="500"/>
                            </p:stCondLst>
                            <p:childTnLst>
                              <p:par>
                                <p:cTn id="45" presetID="16" presetClass="entr" presetSubtype="21"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2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98672-020A-EE8B-331F-5C5D3F7C50A4}"/>
              </a:ext>
            </a:extLst>
          </p:cNvPr>
          <p:cNvSpPr>
            <a:spLocks noGrp="1"/>
          </p:cNvSpPr>
          <p:nvPr>
            <p:ph type="title"/>
          </p:nvPr>
        </p:nvSpPr>
        <p:spPr/>
        <p:txBody>
          <a:bodyPr/>
          <a:lstStyle/>
          <a:p>
            <a:endParaRPr lang="en-US"/>
          </a:p>
        </p:txBody>
      </p:sp>
      <p:pic>
        <p:nvPicPr>
          <p:cNvPr id="9" name="Sự chuyển dịch cân bằng hóa học 2NO2  N2O4. Ảnh hưởng của nhiệt độ đến cân bằng hoá học - YouTube">
            <a:hlinkClick r:id="" action="ppaction://media"/>
            <a:extLst>
              <a:ext uri="{FF2B5EF4-FFF2-40B4-BE49-F238E27FC236}">
                <a16:creationId xmlns:a16="http://schemas.microsoft.com/office/drawing/2014/main" id="{584BACD9-D641-624C-2AD0-59DE5DBB061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p:spPr>
      </p:pic>
    </p:spTree>
    <p:extLst>
      <p:ext uri="{BB962C8B-B14F-4D97-AF65-F5344CB8AC3E}">
        <p14:creationId xmlns:p14="http://schemas.microsoft.com/office/powerpoint/2010/main" val="42266166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37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11" name="Arrow: Pentagon 5">
            <a:extLst>
              <a:ext uri="{FF2B5EF4-FFF2-40B4-BE49-F238E27FC236}">
                <a16:creationId xmlns:a16="http://schemas.microsoft.com/office/drawing/2014/main" id="{3D494C12-6552-D1DF-7D39-5DC43CF9A306}"/>
              </a:ext>
            </a:extLst>
          </p:cNvPr>
          <p:cNvSpPr/>
          <p:nvPr/>
        </p:nvSpPr>
        <p:spPr>
          <a:xfrm>
            <a:off x="6359" y="514351"/>
            <a:ext cx="3328107" cy="571500"/>
          </a:xfrm>
          <a:prstGeom prst="homePlate">
            <a:avLst/>
          </a:prstGeom>
          <a:solidFill>
            <a:srgbClr val="920000"/>
          </a:solidFill>
          <a:ln>
            <a:solidFill>
              <a:srgbClr val="9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Thí nghiệm 1</a:t>
            </a:r>
            <a:endParaRPr lang="en-US" sz="2400" b="1" dirty="0">
              <a:latin typeface="Arial" panose="020B0604020202020204" pitchFamily="34" charset="0"/>
              <a:cs typeface="Arial" panose="020B0604020202020204" pitchFamily="34" charset="0"/>
            </a:endParaRPr>
          </a:p>
        </p:txBody>
      </p:sp>
      <p:pic>
        <p:nvPicPr>
          <p:cNvPr id="13" name="Picture 10"/>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20216" y="50006"/>
            <a:ext cx="1223783" cy="638964"/>
          </a:xfrm>
          <a:prstGeom prst="rect">
            <a:avLst/>
          </a:prstGeom>
        </p:spPr>
      </p:pic>
      <p:grpSp>
        <p:nvGrpSpPr>
          <p:cNvPr id="5" name="Group 4"/>
          <p:cNvGrpSpPr/>
          <p:nvPr/>
        </p:nvGrpSpPr>
        <p:grpSpPr>
          <a:xfrm>
            <a:off x="257663" y="1369697"/>
            <a:ext cx="4011672" cy="3411641"/>
            <a:chOff x="642673" y="1369697"/>
            <a:chExt cx="4011672" cy="3411641"/>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588" y="1369697"/>
              <a:ext cx="3543842" cy="2356655"/>
            </a:xfrm>
            <a:prstGeom prst="rect">
              <a:avLst/>
            </a:prstGeom>
            <a:effectLst>
              <a:outerShdw blurRad="50800" dist="38100" dir="2700000" algn="tl" rotWithShape="0">
                <a:prstClr val="black">
                  <a:alpha val="40000"/>
                </a:prstClr>
              </a:outerShdw>
            </a:effectLst>
          </p:spPr>
        </p:pic>
        <p:sp>
          <p:nvSpPr>
            <p:cNvPr id="4" name="Rectangle 3"/>
            <p:cNvSpPr/>
            <p:nvPr/>
          </p:nvSpPr>
          <p:spPr>
            <a:xfrm>
              <a:off x="642673" y="3858008"/>
              <a:ext cx="4011672" cy="923330"/>
            </a:xfrm>
            <a:prstGeom prst="rect">
              <a:avLst/>
            </a:prstGeom>
          </p:spPr>
          <p:txBody>
            <a:bodyPr wrap="square">
              <a:spAutoFit/>
            </a:bodyPr>
            <a:lstStyle/>
            <a:p>
              <a:pPr algn="ctr">
                <a:lnSpc>
                  <a:spcPct val="150000"/>
                </a:lnSpc>
              </a:pPr>
              <a:r>
                <a:rPr lang="fr-FR" b="1">
                  <a:solidFill>
                    <a:srgbClr val="000000"/>
                  </a:solidFill>
                  <a:latin typeface="Arial" panose="020B0604020202020204" pitchFamily="34" charset="0"/>
                  <a:ea typeface="Calibri" panose="020F0502020204030204" pitchFamily="34" charset="0"/>
                  <a:cs typeface="Arial" panose="020B0604020202020204" pitchFamily="34" charset="0"/>
                </a:rPr>
                <a:t>Chú ý: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NO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 là khí độc, chú ý nút kín ống nghiệm, làm trong tủ hút. </a:t>
              </a:r>
              <a:endParaRPr lang="en-US">
                <a:latin typeface="Arial" panose="020B0604020202020204" pitchFamily="34" charset="0"/>
                <a:cs typeface="Arial" panose="020B0604020202020204" pitchFamily="34" charset="0"/>
              </a:endParaRPr>
            </a:p>
          </p:txBody>
        </p:sp>
      </p:grpSp>
      <p:grpSp>
        <p:nvGrpSpPr>
          <p:cNvPr id="7" name="Group 6"/>
          <p:cNvGrpSpPr/>
          <p:nvPr/>
        </p:nvGrpSpPr>
        <p:grpSpPr>
          <a:xfrm>
            <a:off x="4343713" y="1627510"/>
            <a:ext cx="4468733" cy="1086279"/>
            <a:chOff x="4418092" y="1592593"/>
            <a:chExt cx="4468733" cy="1086279"/>
          </a:xfrm>
        </p:grpSpPr>
        <p:pic>
          <p:nvPicPr>
            <p:cNvPr id="18" name="Picture 2"/>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418092" y="1592593"/>
              <a:ext cx="775332" cy="1086279"/>
            </a:xfrm>
            <a:prstGeom prst="rect">
              <a:avLst/>
            </a:prstGeom>
          </p:spPr>
        </p:pic>
        <p:sp>
          <p:nvSpPr>
            <p:cNvPr id="6" name="Rectangle 5"/>
            <p:cNvSpPr/>
            <p:nvPr/>
          </p:nvSpPr>
          <p:spPr>
            <a:xfrm>
              <a:off x="5273133" y="1951066"/>
              <a:ext cx="3613692" cy="369332"/>
            </a:xfrm>
            <a:prstGeom prst="rect">
              <a:avLst/>
            </a:prstGeom>
          </p:spPr>
          <p:txBody>
            <a:bodyPr wrap="square">
              <a:spAutoFit/>
            </a:bodyPr>
            <a:lstStyle/>
            <a:p>
              <a:r>
                <a:rPr lang="fr-FR">
                  <a:solidFill>
                    <a:srgbClr val="000000"/>
                  </a:solidFill>
                  <a:latin typeface="Arial" panose="020B0604020202020204" pitchFamily="34" charset="0"/>
                  <a:ea typeface="Calibri" panose="020F0502020204030204" pitchFamily="34" charset="0"/>
                  <a:cs typeface="Arial" panose="020B0604020202020204" pitchFamily="34" charset="0"/>
                </a:rPr>
                <a:t>Quan sát hiện tượng và giải thích</a:t>
              </a:r>
              <a:endParaRPr lang="en-US">
                <a:solidFill>
                  <a:srgbClr val="000000"/>
                </a:solidFill>
                <a:latin typeface="Arial" panose="020B0604020202020204" pitchFamily="34" charset="0"/>
                <a:cs typeface="Arial" panose="020B0604020202020204" pitchFamily="34" charset="0"/>
              </a:endParaRPr>
            </a:p>
          </p:txBody>
        </p:sp>
      </p:grpSp>
      <p:grpSp>
        <p:nvGrpSpPr>
          <p:cNvPr id="8" name="Group 7"/>
          <p:cNvGrpSpPr/>
          <p:nvPr/>
        </p:nvGrpSpPr>
        <p:grpSpPr>
          <a:xfrm>
            <a:off x="4343713" y="3010762"/>
            <a:ext cx="4188394" cy="1086279"/>
            <a:chOff x="4414506" y="2880757"/>
            <a:chExt cx="4188394" cy="1086279"/>
          </a:xfrm>
        </p:grpSpPr>
        <p:pic>
          <p:nvPicPr>
            <p:cNvPr id="19" name="Picture 2"/>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414506" y="2880757"/>
              <a:ext cx="775332" cy="1086279"/>
            </a:xfrm>
            <a:prstGeom prst="rect">
              <a:avLst/>
            </a:prstGeom>
          </p:spPr>
        </p:pic>
        <p:sp>
          <p:nvSpPr>
            <p:cNvPr id="20" name="Rectangle 19"/>
            <p:cNvSpPr/>
            <p:nvPr/>
          </p:nvSpPr>
          <p:spPr>
            <a:xfrm>
              <a:off x="5273133" y="3169982"/>
              <a:ext cx="3329767" cy="507831"/>
            </a:xfrm>
            <a:prstGeom prst="rect">
              <a:avLst/>
            </a:prstGeom>
          </p:spPr>
          <p:txBody>
            <a:bodyPr wrap="square">
              <a:spAutoFit/>
            </a:bodyPr>
            <a:lstStyle/>
            <a:p>
              <a:pPr>
                <a:lnSpc>
                  <a:spcPct val="150000"/>
                </a:lnSpc>
              </a:pPr>
              <a:r>
                <a:rPr lang="fr-FR">
                  <a:solidFill>
                    <a:srgbClr val="000000"/>
                  </a:solidFill>
                  <a:latin typeface="Arial" panose="020B0604020202020204" pitchFamily="34" charset="0"/>
                  <a:cs typeface="Arial" panose="020B0604020202020204" pitchFamily="34" charset="0"/>
                </a:rPr>
                <a:t>Trả lời câu hỏi 8 SGK (tr.11)</a:t>
              </a:r>
              <a:endParaRPr lang="en-US">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190499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anim calcmode="lin" valueType="num">
                                      <p:cBhvr>
                                        <p:cTn id="19" dur="500" fill="hold"/>
                                        <p:tgtEl>
                                          <p:spTgt spid="8"/>
                                        </p:tgtEl>
                                        <p:attrNameLst>
                                          <p:attrName>ppt_x</p:attrName>
                                        </p:attrNameLst>
                                      </p:cBhvr>
                                      <p:tavLst>
                                        <p:tav tm="0">
                                          <p:val>
                                            <p:strVal val="#ppt_x"/>
                                          </p:val>
                                        </p:tav>
                                        <p:tav tm="100000">
                                          <p:val>
                                            <p:strVal val="#ppt_x"/>
                                          </p:val>
                                        </p:tav>
                                      </p:tavLst>
                                    </p:anim>
                                    <p:anim calcmode="lin" valueType="num">
                                      <p:cBhvr>
                                        <p:cTn id="20"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11" name="Arrow: Pentagon 5">
            <a:extLst>
              <a:ext uri="{FF2B5EF4-FFF2-40B4-BE49-F238E27FC236}">
                <a16:creationId xmlns:a16="http://schemas.microsoft.com/office/drawing/2014/main" id="{3D494C12-6552-D1DF-7D39-5DC43CF9A306}"/>
              </a:ext>
            </a:extLst>
          </p:cNvPr>
          <p:cNvSpPr/>
          <p:nvPr/>
        </p:nvSpPr>
        <p:spPr>
          <a:xfrm>
            <a:off x="6359" y="514351"/>
            <a:ext cx="3328107" cy="571500"/>
          </a:xfrm>
          <a:prstGeom prst="homePlate">
            <a:avLst/>
          </a:prstGeom>
          <a:solidFill>
            <a:srgbClr val="920000"/>
          </a:solidFill>
          <a:ln>
            <a:solidFill>
              <a:srgbClr val="9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Thí nghiệm 1</a:t>
            </a:r>
            <a:endParaRPr lang="en-US" sz="2400" b="1" dirty="0">
              <a:latin typeface="Arial" panose="020B0604020202020204" pitchFamily="34" charset="0"/>
              <a:cs typeface="Arial" panose="020B0604020202020204" pitchFamily="34" charset="0"/>
            </a:endParaRPr>
          </a:p>
        </p:txBody>
      </p:sp>
      <p:pic>
        <p:nvPicPr>
          <p:cNvPr id="13" name="Picture 10"/>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20216" y="50006"/>
            <a:ext cx="1223783" cy="638964"/>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1998961" y="1253904"/>
                <a:ext cx="5146078" cy="923330"/>
              </a:xfrm>
              <a:prstGeom prst="rect">
                <a:avLst/>
              </a:prstGeom>
            </p:spPr>
            <p:txBody>
              <a:bodyPr wrap="square">
                <a:spAutoFit/>
              </a:bodyPr>
              <a:lstStyle/>
              <a:p>
                <a:pPr algn="ctr">
                  <a:lnSpc>
                    <a:spcPct val="150000"/>
                  </a:lnSpc>
                  <a:spcAft>
                    <a:spcPts val="0"/>
                  </a:spcAft>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2NO</a:t>
                </a:r>
                <a:r>
                  <a:rPr lang="fr-FR"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(g)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 N</a:t>
                </a:r>
                <a:r>
                  <a:rPr lang="en-US"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O</a:t>
                </a:r>
                <a:r>
                  <a:rPr lang="en-US"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4</a:t>
                </a:r>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(g)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e>
                      <m:sub>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𝑟</m:t>
                        </m:r>
                      </m:sub>
                    </m:sSub>
                    <m:sSubSup>
                      <m:sSub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SupPr>
                      <m:e>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𝐻</m:t>
                        </m:r>
                      </m:e>
                      <m:sub>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298</m:t>
                        </m:r>
                      </m:sub>
                      <m:sup>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𝑜</m:t>
                        </m:r>
                      </m:sup>
                    </m:sSubSup>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- 58 kJ (8)</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(màu nâu đỏ)   (không màu)</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998961" y="1253904"/>
                <a:ext cx="5146078" cy="923330"/>
              </a:xfrm>
              <a:prstGeom prst="rect">
                <a:avLst/>
              </a:prstGeom>
              <a:blipFill>
                <a:blip r:embed="rId37"/>
                <a:stretch>
                  <a:fillRect l="-1066" b="-4636"/>
                </a:stretch>
              </a:blipFill>
            </p:spPr>
            <p:txBody>
              <a:bodyPr/>
              <a:lstStyle/>
              <a:p>
                <a:r>
                  <a:rPr lang="en-US">
                    <a:noFill/>
                  </a:rPr>
                  <a:t> </a:t>
                </a:r>
              </a:p>
            </p:txBody>
          </p:sp>
        </mc:Fallback>
      </mc:AlternateContent>
      <p:graphicFrame>
        <p:nvGraphicFramePr>
          <p:cNvPr id="12" name="Table 11"/>
          <p:cNvGraphicFramePr>
            <a:graphicFrameLocks noGrp="1"/>
          </p:cNvGraphicFramePr>
          <p:nvPr>
            <p:extLst>
              <p:ext uri="{D42A27DB-BD31-4B8C-83A1-F6EECF244321}">
                <p14:modId xmlns:p14="http://schemas.microsoft.com/office/powerpoint/2010/main" val="1725114627"/>
              </p:ext>
            </p:extLst>
          </p:nvPr>
        </p:nvGraphicFramePr>
        <p:xfrm>
          <a:off x="1134406" y="2345288"/>
          <a:ext cx="6875188" cy="2288870"/>
        </p:xfrm>
        <a:graphic>
          <a:graphicData uri="http://schemas.openxmlformats.org/drawingml/2006/table">
            <a:tbl>
              <a:tblPr firstRow="1" firstCol="1" bandRow="1">
                <a:tableStyleId>{5940675A-B579-460E-94D1-54222C63F5DA}</a:tableStyleId>
              </a:tblPr>
              <a:tblGrid>
                <a:gridCol w="1599089">
                  <a:extLst>
                    <a:ext uri="{9D8B030D-6E8A-4147-A177-3AD203B41FA5}">
                      <a16:colId xmlns:a16="http://schemas.microsoft.com/office/drawing/2014/main" val="2215089431"/>
                    </a:ext>
                  </a:extLst>
                </a:gridCol>
                <a:gridCol w="2667137">
                  <a:extLst>
                    <a:ext uri="{9D8B030D-6E8A-4147-A177-3AD203B41FA5}">
                      <a16:colId xmlns:a16="http://schemas.microsoft.com/office/drawing/2014/main" val="1578494719"/>
                    </a:ext>
                  </a:extLst>
                </a:gridCol>
                <a:gridCol w="2608962">
                  <a:extLst>
                    <a:ext uri="{9D8B030D-6E8A-4147-A177-3AD203B41FA5}">
                      <a16:colId xmlns:a16="http://schemas.microsoft.com/office/drawing/2014/main" val="3016278506"/>
                    </a:ext>
                  </a:extLst>
                </a:gridCol>
              </a:tblGrid>
              <a:tr h="457774">
                <a:tc>
                  <a:txBody>
                    <a:bodyPr/>
                    <a:lstStyle/>
                    <a:p>
                      <a:pPr algn="ctr">
                        <a:lnSpc>
                          <a:spcPct val="100000"/>
                        </a:lnSpc>
                        <a:spcBef>
                          <a:spcPts val="300"/>
                        </a:spcBef>
                        <a:spcAft>
                          <a:spcPts val="0"/>
                        </a:spcAft>
                      </a:pPr>
                      <a:r>
                        <a:rPr lang="nl-NL" sz="1800" b="1">
                          <a:solidFill>
                            <a:srgbClr val="000000"/>
                          </a:solidFill>
                          <a:effectLst/>
                          <a:latin typeface="Arial" panose="020B0604020202020204" pitchFamily="34" charset="0"/>
                          <a:cs typeface="Arial" panose="020B0604020202020204" pitchFamily="34" charset="0"/>
                        </a:rPr>
                        <a:t>Ống nghiệm</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00000"/>
                        </a:lnSpc>
                        <a:spcBef>
                          <a:spcPts val="300"/>
                        </a:spcBef>
                        <a:spcAft>
                          <a:spcPts val="0"/>
                        </a:spcAft>
                      </a:pPr>
                      <a:r>
                        <a:rPr lang="nl-NL" sz="1800" b="1">
                          <a:solidFill>
                            <a:srgbClr val="000000"/>
                          </a:solidFill>
                          <a:effectLst/>
                          <a:latin typeface="Arial" panose="020B0604020202020204" pitchFamily="34" charset="0"/>
                          <a:cs typeface="Arial" panose="020B0604020202020204" pitchFamily="34" charset="0"/>
                        </a:rPr>
                        <a:t>(2)</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00000"/>
                        </a:lnSpc>
                        <a:spcBef>
                          <a:spcPts val="300"/>
                        </a:spcBef>
                        <a:spcAft>
                          <a:spcPts val="0"/>
                        </a:spcAft>
                      </a:pPr>
                      <a:r>
                        <a:rPr lang="nl-NL" sz="1800" b="1">
                          <a:solidFill>
                            <a:srgbClr val="000000"/>
                          </a:solidFill>
                          <a:effectLst/>
                          <a:latin typeface="Arial" panose="020B0604020202020204" pitchFamily="34" charset="0"/>
                          <a:cs typeface="Arial" panose="020B0604020202020204" pitchFamily="34" charset="0"/>
                        </a:rPr>
                        <a:t>(3)</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948144034"/>
                  </a:ext>
                </a:extLst>
              </a:tr>
              <a:tr h="915548">
                <a:tc>
                  <a:txBody>
                    <a:bodyPr/>
                    <a:lstStyle/>
                    <a:p>
                      <a:pPr algn="ctr">
                        <a:lnSpc>
                          <a:spcPct val="100000"/>
                        </a:lnSpc>
                        <a:spcBef>
                          <a:spcPts val="300"/>
                        </a:spcBef>
                        <a:spcAft>
                          <a:spcPts val="0"/>
                        </a:spcAft>
                      </a:pPr>
                      <a:r>
                        <a:rPr lang="nl-NL" sz="1800" b="1">
                          <a:solidFill>
                            <a:srgbClr val="000000"/>
                          </a:solidFill>
                          <a:effectLst/>
                          <a:latin typeface="Arial" panose="020B0604020202020204" pitchFamily="34" charset="0"/>
                          <a:cs typeface="Arial" panose="020B0604020202020204" pitchFamily="34" charset="0"/>
                        </a:rPr>
                        <a:t>Hiện tượng</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50000"/>
                        </a:lnSpc>
                        <a:spcBef>
                          <a:spcPts val="300"/>
                        </a:spcBef>
                        <a:spcAft>
                          <a:spcPts val="0"/>
                        </a:spcAft>
                      </a:pPr>
                      <a:r>
                        <a:rPr lang="nl-NL" sz="1800">
                          <a:solidFill>
                            <a:srgbClr val="000000"/>
                          </a:solidFill>
                          <a:effectLst/>
                          <a:latin typeface="Arial" panose="020B0604020202020204" pitchFamily="34" charset="0"/>
                          <a:cs typeface="Arial" panose="020B0604020202020204" pitchFamily="34" charset="0"/>
                        </a:rPr>
                        <a:t>Màu </a:t>
                      </a:r>
                      <a:r>
                        <a:rPr lang="en-US" sz="1800">
                          <a:solidFill>
                            <a:srgbClr val="000000"/>
                          </a:solidFill>
                          <a:effectLst/>
                          <a:latin typeface="Arial" panose="020B0604020202020204" pitchFamily="34" charset="0"/>
                          <a:cs typeface="Arial" panose="020B0604020202020204" pitchFamily="34" charset="0"/>
                        </a:rPr>
                        <a:t>của khí trong ống nghiệm đậm hơn</a:t>
                      </a:r>
                      <a:endPar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50000"/>
                        </a:lnSpc>
                        <a:spcBef>
                          <a:spcPts val="300"/>
                        </a:spcBef>
                        <a:spcAft>
                          <a:spcPts val="0"/>
                        </a:spcAft>
                      </a:pPr>
                      <a:r>
                        <a:rPr lang="en-US" sz="1800">
                          <a:solidFill>
                            <a:srgbClr val="000000"/>
                          </a:solidFill>
                          <a:effectLst/>
                          <a:latin typeface="Arial" panose="020B0604020202020204" pitchFamily="34" charset="0"/>
                          <a:cs typeface="Arial" panose="020B0604020202020204" pitchFamily="34" charset="0"/>
                        </a:rPr>
                        <a:t>Màu của khí trong ống nghiệm nhạt hơn</a:t>
                      </a:r>
                      <a:endPar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879963816"/>
                  </a:ext>
                </a:extLst>
              </a:tr>
              <a:tr h="915548">
                <a:tc>
                  <a:txBody>
                    <a:bodyPr/>
                    <a:lstStyle/>
                    <a:p>
                      <a:pPr algn="ctr">
                        <a:lnSpc>
                          <a:spcPct val="100000"/>
                        </a:lnSpc>
                        <a:spcBef>
                          <a:spcPts val="300"/>
                        </a:spcBef>
                        <a:spcAft>
                          <a:spcPts val="0"/>
                        </a:spcAft>
                      </a:pPr>
                      <a:r>
                        <a:rPr lang="nl-NL" sz="1800" b="1">
                          <a:solidFill>
                            <a:srgbClr val="000000"/>
                          </a:solidFill>
                          <a:effectLst/>
                          <a:latin typeface="Arial" panose="020B0604020202020204" pitchFamily="34" charset="0"/>
                          <a:cs typeface="Arial" panose="020B0604020202020204" pitchFamily="34" charset="0"/>
                        </a:rPr>
                        <a:t>Giải thích</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50000"/>
                        </a:lnSpc>
                        <a:spcBef>
                          <a:spcPts val="300"/>
                        </a:spcBef>
                        <a:spcAft>
                          <a:spcPts val="0"/>
                        </a:spcAft>
                      </a:pPr>
                      <a:r>
                        <a:rPr lang="nl-NL" sz="1800">
                          <a:solidFill>
                            <a:srgbClr val="000000"/>
                          </a:solidFill>
                          <a:effectLst/>
                          <a:latin typeface="Arial" panose="020B0604020202020204" pitchFamily="34" charset="0"/>
                          <a:cs typeface="Arial" panose="020B0604020202020204" pitchFamily="34" charset="0"/>
                        </a:rPr>
                        <a:t>Cân bằng chuyển dịch theo chiều nghịch</a:t>
                      </a:r>
                      <a:endPar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50000"/>
                        </a:lnSpc>
                        <a:spcBef>
                          <a:spcPts val="300"/>
                        </a:spcBef>
                        <a:spcAft>
                          <a:spcPts val="0"/>
                        </a:spcAft>
                      </a:pPr>
                      <a:r>
                        <a:rPr lang="nl-NL" sz="1800">
                          <a:solidFill>
                            <a:srgbClr val="000000"/>
                          </a:solidFill>
                          <a:effectLst/>
                          <a:latin typeface="Arial" panose="020B0604020202020204" pitchFamily="34" charset="0"/>
                          <a:cs typeface="Arial" panose="020B0604020202020204" pitchFamily="34" charset="0"/>
                        </a:rPr>
                        <a:t>Cân bằng chuyển dịch theo chiều thuận</a:t>
                      </a:r>
                      <a:endPar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981860819"/>
                  </a:ext>
                </a:extLst>
              </a:tr>
            </a:tbl>
          </a:graphicData>
        </a:graphic>
      </p:graphicFrame>
      <p:pic>
        <p:nvPicPr>
          <p:cNvPr id="21" name="Picture 7"/>
          <p:cNvPicPr>
            <a:picLocks noChangeAspect="1"/>
          </p:cNvPicPr>
          <p:nvPr/>
        </p:nvPicPr>
        <p:blipFill>
          <a:blip r:embed="rId38" cstate="hqprint">
            <a:extLst>
              <a:ext uri="{28A0092B-C50C-407E-A947-70E740481C1C}">
                <a14:useLocalDpi xmlns:a14="http://schemas.microsoft.com/office/drawing/2010/main" val="0"/>
              </a:ext>
              <a:ext uri="{96DAC541-7B7A-43D3-8B79-37D633B846F1}">
                <asvg:svgBlip xmlns:asvg="http://schemas.microsoft.com/office/drawing/2016/SVG/main" r:embed="rId39"/>
              </a:ext>
            </a:extLst>
          </a:blip>
          <a:srcRect/>
          <a:stretch>
            <a:fillRect/>
          </a:stretch>
        </p:blipFill>
        <p:spPr>
          <a:xfrm>
            <a:off x="8280912" y="3931004"/>
            <a:ext cx="1106403" cy="1212496"/>
          </a:xfrm>
          <a:prstGeom prst="rect">
            <a:avLst/>
          </a:prstGeom>
        </p:spPr>
      </p:pic>
    </p:spTree>
    <p:extLst>
      <p:ext uri="{BB962C8B-B14F-4D97-AF65-F5344CB8AC3E}">
        <p14:creationId xmlns:p14="http://schemas.microsoft.com/office/powerpoint/2010/main" val="24489744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heckerboard(across)">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BAF2F5"/>
            </a:gs>
            <a:gs pos="71000">
              <a:srgbClr val="4AE7E7"/>
            </a:gs>
            <a:gs pos="100000">
              <a:srgbClr val="115775">
                <a:alpha val="74000"/>
              </a:srgbClr>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47" name="Gráfico 46">
            <a:extLst>
              <a:ext uri="{FF2B5EF4-FFF2-40B4-BE49-F238E27FC236}">
                <a16:creationId xmlns:a16="http://schemas.microsoft.com/office/drawing/2014/main" id="{61D640F3-0C60-48D8-B1A1-89D90152C6DD}"/>
              </a:ext>
            </a:extLst>
          </p:cNvPr>
          <p:cNvPicPr>
            <a:picLocks noChangeAspect="1"/>
          </p:cNvPicPr>
          <p:nvPr/>
        </p:nvPicPr>
        <p:blipFill>
          <a:blip r:embed="rId2">
            <a:alphaModFix amt="68000"/>
            <a:biLevel thresh="2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134" y="354691"/>
            <a:ext cx="8383577" cy="4561714"/>
          </a:xfrm>
          <a:prstGeom prst="rect">
            <a:avLst/>
          </a:prstGeom>
        </p:spPr>
      </p:pic>
      <p:sp>
        <p:nvSpPr>
          <p:cNvPr id="62" name="TextBox 7">
            <a:extLst>
              <a:ext uri="{FF2B5EF4-FFF2-40B4-BE49-F238E27FC236}">
                <a16:creationId xmlns:a16="http://schemas.microsoft.com/office/drawing/2014/main" id="{F382605D-8CD3-44BE-AC1B-6FF362FEC183}"/>
              </a:ext>
            </a:extLst>
          </p:cNvPr>
          <p:cNvSpPr txBox="1"/>
          <p:nvPr/>
        </p:nvSpPr>
        <p:spPr>
          <a:xfrm>
            <a:off x="1735613" y="1666052"/>
            <a:ext cx="5668617" cy="1938992"/>
          </a:xfrm>
          <a:prstGeom prst="rect">
            <a:avLst/>
          </a:prstGeom>
        </p:spPr>
        <p:txBody>
          <a:bodyPr wrap="square" lIns="0" tIns="0" rIns="0" bIns="0" rtlCol="0" anchor="ctr">
            <a:spAutoFit/>
          </a:bodyPr>
          <a:lstStyle/>
          <a:p>
            <a:pPr algn="ctr">
              <a:lnSpc>
                <a:spcPct val="150000"/>
              </a:lnSpc>
            </a:pPr>
            <a:r>
              <a:rPr lang="en-US" sz="4200" b="1">
                <a:solidFill>
                  <a:srgbClr val="008080"/>
                </a:solidFill>
                <a:latin typeface="Arial" panose="020B0604020202020204" pitchFamily="34" charset="0"/>
                <a:cs typeface="Arial" panose="020B0604020202020204" pitchFamily="34" charset="0"/>
              </a:rPr>
              <a:t>BÀI 1. MỞ ĐẦU VỀ CÂN BẰNG HOÁ HỌC</a:t>
            </a:r>
            <a:endParaRPr lang="en-US" sz="4200" b="1" dirty="0">
              <a:solidFill>
                <a:srgbClr val="008080"/>
              </a:solidFill>
              <a:latin typeface="Arial" panose="020B0604020202020204" pitchFamily="34" charset="0"/>
              <a:cs typeface="Arial" panose="020B0604020202020204" pitchFamily="34" charset="0"/>
            </a:endParaRPr>
          </a:p>
        </p:txBody>
      </p:sp>
      <p:grpSp>
        <p:nvGrpSpPr>
          <p:cNvPr id="63" name="Group 62"/>
          <p:cNvGrpSpPr/>
          <p:nvPr/>
        </p:nvGrpSpPr>
        <p:grpSpPr>
          <a:xfrm>
            <a:off x="7063524" y="3605044"/>
            <a:ext cx="2016681" cy="1538456"/>
            <a:chOff x="2937932" y="1431788"/>
            <a:chExt cx="3439952" cy="3057481"/>
          </a:xfrm>
        </p:grpSpPr>
        <p:pic>
          <p:nvPicPr>
            <p:cNvPr id="64" name="Imagen 2" descr="Gráfico&#10;&#10;Descripción generada automáticamente con confianza baja">
              <a:extLst>
                <a:ext uri="{FF2B5EF4-FFF2-40B4-BE49-F238E27FC236}">
                  <a16:creationId xmlns:a16="http://schemas.microsoft.com/office/drawing/2014/main" id="{03E3B6A1-2E18-4AE5-9234-4060D15895E0}"/>
                </a:ext>
              </a:extLst>
            </p:cNvPr>
            <p:cNvPicPr>
              <a:picLocks noChangeAspect="1"/>
            </p:cNvPicPr>
            <p:nvPr/>
          </p:nvPicPr>
          <p:blipFill>
            <a:blip r:embed="rId4" cstate="hqprint">
              <a:alphaModFix amt="93000"/>
              <a:extLst>
                <a:ext uri="{28A0092B-C50C-407E-A947-70E740481C1C}">
                  <a14:useLocalDpi xmlns:a14="http://schemas.microsoft.com/office/drawing/2010/main" val="0"/>
                </a:ext>
              </a:extLst>
            </a:blip>
            <a:stretch>
              <a:fillRect/>
            </a:stretch>
          </p:blipFill>
          <p:spPr>
            <a:xfrm>
              <a:off x="5376790" y="2619647"/>
              <a:ext cx="1001094" cy="1869622"/>
            </a:xfrm>
            <a:prstGeom prst="rect">
              <a:avLst/>
            </a:prstGeom>
          </p:spPr>
        </p:pic>
        <p:pic>
          <p:nvPicPr>
            <p:cNvPr id="65" name="Imagen 23" descr="Forma, Círculo&#10;&#10;Descripción generada automáticamente">
              <a:extLst>
                <a:ext uri="{FF2B5EF4-FFF2-40B4-BE49-F238E27FC236}">
                  <a16:creationId xmlns:a16="http://schemas.microsoft.com/office/drawing/2014/main" id="{FBFC6F43-F133-40AE-B1CD-006ED92CDE2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781506" y="1930175"/>
              <a:ext cx="174464" cy="258393"/>
            </a:xfrm>
            <a:prstGeom prst="rect">
              <a:avLst/>
            </a:prstGeom>
          </p:spPr>
        </p:pic>
        <p:pic>
          <p:nvPicPr>
            <p:cNvPr id="66" name="Gráfico 17">
              <a:extLst>
                <a:ext uri="{FF2B5EF4-FFF2-40B4-BE49-F238E27FC236}">
                  <a16:creationId xmlns:a16="http://schemas.microsoft.com/office/drawing/2014/main" id="{A6C5E564-A35B-4C10-A564-FDE52973C7D0}"/>
                </a:ext>
              </a:extLst>
            </p:cNvPr>
            <p:cNvPicPr>
              <a:picLocks noChangeAspect="1"/>
            </p:cNvPicPr>
            <p:nvPr/>
          </p:nvPicPr>
          <p:blipFill rotWithShape="1">
            <a:blip r:embed="rId6">
              <a:alphaModFix/>
              <a:extLst>
                <a:ext uri="{28A0092B-C50C-407E-A947-70E740481C1C}">
                  <a14:useLocalDpi xmlns:a14="http://schemas.microsoft.com/office/drawing/2010/main" val="0"/>
                </a:ext>
                <a:ext uri="{96DAC541-7B7A-43D3-8B79-37D633B846F1}">
                  <asvg:svgBlip xmlns:asvg="http://schemas.microsoft.com/office/drawing/2016/SVG/main" r:embed="rId7"/>
                </a:ext>
              </a:extLst>
            </a:blip>
            <a:srcRect t="60975" b="-2"/>
            <a:stretch/>
          </p:blipFill>
          <p:spPr>
            <a:xfrm flipH="1">
              <a:off x="2937932" y="1431788"/>
              <a:ext cx="2973705" cy="769843"/>
            </a:xfrm>
            <a:prstGeom prst="rect">
              <a:avLst/>
            </a:prstGeom>
          </p:spPr>
        </p:pic>
        <p:pic>
          <p:nvPicPr>
            <p:cNvPr id="67" name="Imagen 27" descr="Imagen que contiene botella, tabla&#10;&#10;Descripción generada automáticamente">
              <a:extLst>
                <a:ext uri="{FF2B5EF4-FFF2-40B4-BE49-F238E27FC236}">
                  <a16:creationId xmlns:a16="http://schemas.microsoft.com/office/drawing/2014/main" id="{C6CA6CDA-3211-49F8-970C-EE6C2D1E515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336019" y="2004922"/>
              <a:ext cx="1555540" cy="1400126"/>
            </a:xfrm>
            <a:prstGeom prst="rect">
              <a:avLst/>
            </a:prstGeom>
          </p:spPr>
        </p:pic>
        <p:pic>
          <p:nvPicPr>
            <p:cNvPr id="68" name="Imagen 29" descr="Icono&#10;&#10;Descripción generada automáticamente">
              <a:extLst>
                <a:ext uri="{FF2B5EF4-FFF2-40B4-BE49-F238E27FC236}">
                  <a16:creationId xmlns:a16="http://schemas.microsoft.com/office/drawing/2014/main" id="{535E4099-D282-4999-BB79-D34A6AB9EBD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871291" y="3471697"/>
              <a:ext cx="541467" cy="968078"/>
            </a:xfrm>
            <a:prstGeom prst="rect">
              <a:avLst/>
            </a:prstGeom>
          </p:spPr>
        </p:pic>
        <p:grpSp>
          <p:nvGrpSpPr>
            <p:cNvPr id="69" name="Grupo 34">
              <a:extLst>
                <a:ext uri="{FF2B5EF4-FFF2-40B4-BE49-F238E27FC236}">
                  <a16:creationId xmlns:a16="http://schemas.microsoft.com/office/drawing/2014/main" id="{C8E63813-670D-4429-9040-A36D4E7049E1}"/>
                </a:ext>
              </a:extLst>
            </p:cNvPr>
            <p:cNvGrpSpPr/>
            <p:nvPr/>
          </p:nvGrpSpPr>
          <p:grpSpPr>
            <a:xfrm>
              <a:off x="3946617" y="2005643"/>
              <a:ext cx="376216" cy="1433301"/>
              <a:chOff x="594990" y="1336025"/>
              <a:chExt cx="584230" cy="2225789"/>
            </a:xfrm>
          </p:grpSpPr>
          <p:pic>
            <p:nvPicPr>
              <p:cNvPr id="91" name="Imagen 35" descr="Patrón de fondo&#10;&#10;Descripción generada automáticamente">
                <a:extLst>
                  <a:ext uri="{FF2B5EF4-FFF2-40B4-BE49-F238E27FC236}">
                    <a16:creationId xmlns:a16="http://schemas.microsoft.com/office/drawing/2014/main" id="{41C1826C-0234-49B0-B009-1DB8BB70344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94990" y="1336025"/>
                <a:ext cx="584230" cy="2225789"/>
              </a:xfrm>
              <a:prstGeom prst="rect">
                <a:avLst/>
              </a:prstGeom>
            </p:spPr>
          </p:pic>
          <p:sp>
            <p:nvSpPr>
              <p:cNvPr id="92" name="Cuerda 36">
                <a:extLst>
                  <a:ext uri="{FF2B5EF4-FFF2-40B4-BE49-F238E27FC236}">
                    <a16:creationId xmlns:a16="http://schemas.microsoft.com/office/drawing/2014/main" id="{CDF377B9-9583-4A9B-8AAA-8483419DE6CD}"/>
                  </a:ext>
                </a:extLst>
              </p:cNvPr>
              <p:cNvSpPr/>
              <p:nvPr/>
            </p:nvSpPr>
            <p:spPr>
              <a:xfrm>
                <a:off x="723900" y="3142826"/>
                <a:ext cx="332741" cy="386080"/>
              </a:xfrm>
              <a:prstGeom prst="chord">
                <a:avLst>
                  <a:gd name="adj1" fmla="val 21577727"/>
                  <a:gd name="adj2" fmla="val 10794653"/>
                </a:avLst>
              </a:prstGeom>
              <a:gradFill flip="none" rotWithShape="1">
                <a:gsLst>
                  <a:gs pos="0">
                    <a:srgbClr val="F369FF">
                      <a:shade val="30000"/>
                      <a:satMod val="115000"/>
                    </a:srgbClr>
                  </a:gs>
                  <a:gs pos="50000">
                    <a:srgbClr val="F369FF">
                      <a:shade val="67500"/>
                      <a:satMod val="115000"/>
                    </a:srgbClr>
                  </a:gs>
                  <a:gs pos="100000">
                    <a:srgbClr val="F369FF">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70" name="Rectángulo: esquinas redondeadas 37">
              <a:extLst>
                <a:ext uri="{FF2B5EF4-FFF2-40B4-BE49-F238E27FC236}">
                  <a16:creationId xmlns:a16="http://schemas.microsoft.com/office/drawing/2014/main" id="{E6F778D8-6D83-4FD9-A37A-5BE495778B39}"/>
                </a:ext>
              </a:extLst>
            </p:cNvPr>
            <p:cNvSpPr/>
            <p:nvPr/>
          </p:nvSpPr>
          <p:spPr>
            <a:xfrm>
              <a:off x="4029629" y="2238100"/>
              <a:ext cx="216131" cy="1056478"/>
            </a:xfrm>
            <a:prstGeom prst="roundRect">
              <a:avLst>
                <a:gd name="adj" fmla="val 0"/>
              </a:avLst>
            </a:prstGeom>
            <a:gradFill flip="none" rotWithShape="1">
              <a:gsLst>
                <a:gs pos="0">
                  <a:srgbClr val="F369FF">
                    <a:shade val="30000"/>
                    <a:satMod val="115000"/>
                  </a:srgbClr>
                </a:gs>
                <a:gs pos="50000">
                  <a:srgbClr val="F369FF">
                    <a:shade val="67500"/>
                    <a:satMod val="115000"/>
                  </a:srgbClr>
                </a:gs>
                <a:gs pos="100000">
                  <a:srgbClr val="F369FF">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71" name="Grupo 38">
              <a:extLst>
                <a:ext uri="{FF2B5EF4-FFF2-40B4-BE49-F238E27FC236}">
                  <a16:creationId xmlns:a16="http://schemas.microsoft.com/office/drawing/2014/main" id="{66993681-CCB4-4AFA-A43C-E2D177FFBBE3}"/>
                </a:ext>
              </a:extLst>
            </p:cNvPr>
            <p:cNvGrpSpPr/>
            <p:nvPr/>
          </p:nvGrpSpPr>
          <p:grpSpPr>
            <a:xfrm>
              <a:off x="3551018" y="2004875"/>
              <a:ext cx="376216" cy="1433301"/>
              <a:chOff x="594990" y="1336025"/>
              <a:chExt cx="584230" cy="2225789"/>
            </a:xfrm>
          </p:grpSpPr>
          <p:pic>
            <p:nvPicPr>
              <p:cNvPr id="89" name="Imagen 39" descr="Patrón de fondo&#10;&#10;Descripción generada automáticamente">
                <a:extLst>
                  <a:ext uri="{FF2B5EF4-FFF2-40B4-BE49-F238E27FC236}">
                    <a16:creationId xmlns:a16="http://schemas.microsoft.com/office/drawing/2014/main" id="{EF0C8BAB-EA46-4F41-937E-41FC80F4320B}"/>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94990" y="1336025"/>
                <a:ext cx="584230" cy="2225789"/>
              </a:xfrm>
              <a:prstGeom prst="rect">
                <a:avLst/>
              </a:prstGeom>
            </p:spPr>
          </p:pic>
          <p:sp>
            <p:nvSpPr>
              <p:cNvPr id="90" name="Cuerda 40">
                <a:extLst>
                  <a:ext uri="{FF2B5EF4-FFF2-40B4-BE49-F238E27FC236}">
                    <a16:creationId xmlns:a16="http://schemas.microsoft.com/office/drawing/2014/main" id="{0B39DA54-EEA3-4383-A46A-2B15181968BD}"/>
                  </a:ext>
                </a:extLst>
              </p:cNvPr>
              <p:cNvSpPr/>
              <p:nvPr/>
            </p:nvSpPr>
            <p:spPr>
              <a:xfrm>
                <a:off x="723900" y="3142826"/>
                <a:ext cx="332741" cy="386080"/>
              </a:xfrm>
              <a:prstGeom prst="chord">
                <a:avLst>
                  <a:gd name="adj1" fmla="val 21577727"/>
                  <a:gd name="adj2" fmla="val 10794653"/>
                </a:avLst>
              </a:prstGeom>
              <a:gradFill flip="none" rotWithShape="1">
                <a:gsLst>
                  <a:gs pos="0">
                    <a:srgbClr val="539003"/>
                  </a:gs>
                  <a:gs pos="50000">
                    <a:srgbClr val="94D729"/>
                  </a:gs>
                  <a:gs pos="100000">
                    <a:srgbClr val="ECFC8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369FF"/>
                  </a:solidFill>
                </a:endParaRPr>
              </a:p>
            </p:txBody>
          </p:sp>
        </p:grpSp>
        <p:sp>
          <p:nvSpPr>
            <p:cNvPr id="72" name="Rectángulo: esquinas redondeadas 41">
              <a:extLst>
                <a:ext uri="{FF2B5EF4-FFF2-40B4-BE49-F238E27FC236}">
                  <a16:creationId xmlns:a16="http://schemas.microsoft.com/office/drawing/2014/main" id="{C1E438B6-FEAF-4D5C-A14B-8BC51E80AB73}"/>
                </a:ext>
              </a:extLst>
            </p:cNvPr>
            <p:cNvSpPr/>
            <p:nvPr/>
          </p:nvSpPr>
          <p:spPr>
            <a:xfrm>
              <a:off x="3634030" y="2685074"/>
              <a:ext cx="208463" cy="608736"/>
            </a:xfrm>
            <a:prstGeom prst="roundRect">
              <a:avLst>
                <a:gd name="adj" fmla="val 0"/>
              </a:avLst>
            </a:prstGeom>
            <a:gradFill flip="none" rotWithShape="1">
              <a:gsLst>
                <a:gs pos="0">
                  <a:srgbClr val="539003"/>
                </a:gs>
                <a:gs pos="50000">
                  <a:srgbClr val="94D729"/>
                </a:gs>
                <a:gs pos="100000">
                  <a:srgbClr val="ECFC8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369FF"/>
                </a:solidFill>
              </a:endParaRPr>
            </a:p>
          </p:txBody>
        </p:sp>
        <p:grpSp>
          <p:nvGrpSpPr>
            <p:cNvPr id="73" name="Grupo 42">
              <a:extLst>
                <a:ext uri="{FF2B5EF4-FFF2-40B4-BE49-F238E27FC236}">
                  <a16:creationId xmlns:a16="http://schemas.microsoft.com/office/drawing/2014/main" id="{CC538B60-8519-41E7-A2D2-5AFFAAF4FD05}"/>
                </a:ext>
              </a:extLst>
            </p:cNvPr>
            <p:cNvGrpSpPr/>
            <p:nvPr/>
          </p:nvGrpSpPr>
          <p:grpSpPr>
            <a:xfrm>
              <a:off x="4322623" y="1986433"/>
              <a:ext cx="376216" cy="1433301"/>
              <a:chOff x="594990" y="1336025"/>
              <a:chExt cx="584230" cy="2225789"/>
            </a:xfrm>
          </p:grpSpPr>
          <p:pic>
            <p:nvPicPr>
              <p:cNvPr id="87" name="Imagen 43" descr="Patrón de fondo&#10;&#10;Descripción generada automáticamente">
                <a:extLst>
                  <a:ext uri="{FF2B5EF4-FFF2-40B4-BE49-F238E27FC236}">
                    <a16:creationId xmlns:a16="http://schemas.microsoft.com/office/drawing/2014/main" id="{FCDA524A-F122-4B33-BA00-C44032458F63}"/>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94990" y="1336025"/>
                <a:ext cx="584230" cy="2225789"/>
              </a:xfrm>
              <a:prstGeom prst="rect">
                <a:avLst/>
              </a:prstGeom>
            </p:spPr>
          </p:pic>
          <p:sp>
            <p:nvSpPr>
              <p:cNvPr id="88" name="Cuerda 44">
                <a:extLst>
                  <a:ext uri="{FF2B5EF4-FFF2-40B4-BE49-F238E27FC236}">
                    <a16:creationId xmlns:a16="http://schemas.microsoft.com/office/drawing/2014/main" id="{CFC95DFA-8A0C-40F8-8E13-5C60F6BDBF6E}"/>
                  </a:ext>
                </a:extLst>
              </p:cNvPr>
              <p:cNvSpPr/>
              <p:nvPr/>
            </p:nvSpPr>
            <p:spPr>
              <a:xfrm>
                <a:off x="723900" y="3142826"/>
                <a:ext cx="332741" cy="386080"/>
              </a:xfrm>
              <a:prstGeom prst="chord">
                <a:avLst>
                  <a:gd name="adj1" fmla="val 21577727"/>
                  <a:gd name="adj2" fmla="val 10794653"/>
                </a:avLst>
              </a:prstGeom>
              <a:gradFill flip="none" rotWithShape="1">
                <a:gsLst>
                  <a:gs pos="0">
                    <a:srgbClr val="183FA0"/>
                  </a:gs>
                  <a:gs pos="50000">
                    <a:srgbClr val="3A94EB"/>
                  </a:gs>
                  <a:gs pos="100000">
                    <a:srgbClr val="4DC4F3"/>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369FF"/>
                  </a:solidFill>
                </a:endParaRPr>
              </a:p>
            </p:txBody>
          </p:sp>
        </p:grpSp>
        <p:sp>
          <p:nvSpPr>
            <p:cNvPr id="74" name="Rectángulo: esquinas redondeadas 45">
              <a:extLst>
                <a:ext uri="{FF2B5EF4-FFF2-40B4-BE49-F238E27FC236}">
                  <a16:creationId xmlns:a16="http://schemas.microsoft.com/office/drawing/2014/main" id="{BB38AE2F-FEB8-404E-87A1-7FD1D719A6F3}"/>
                </a:ext>
              </a:extLst>
            </p:cNvPr>
            <p:cNvSpPr/>
            <p:nvPr/>
          </p:nvSpPr>
          <p:spPr>
            <a:xfrm>
              <a:off x="4405635" y="2464522"/>
              <a:ext cx="205885" cy="818826"/>
            </a:xfrm>
            <a:prstGeom prst="roundRect">
              <a:avLst>
                <a:gd name="adj" fmla="val 0"/>
              </a:avLst>
            </a:prstGeom>
            <a:gradFill flip="none" rotWithShape="1">
              <a:gsLst>
                <a:gs pos="0">
                  <a:srgbClr val="183FA0"/>
                </a:gs>
                <a:gs pos="50000">
                  <a:srgbClr val="3A94EB"/>
                </a:gs>
                <a:gs pos="100000">
                  <a:srgbClr val="4DC4F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369FF"/>
                </a:solidFill>
              </a:endParaRPr>
            </a:p>
          </p:txBody>
        </p:sp>
        <p:pic>
          <p:nvPicPr>
            <p:cNvPr id="75" name="Imagen 48" descr="Imagen en blanco y negro de la luna&#10;&#10;Descripción generada automáticamente con confianza baja">
              <a:extLst>
                <a:ext uri="{FF2B5EF4-FFF2-40B4-BE49-F238E27FC236}">
                  <a16:creationId xmlns:a16="http://schemas.microsoft.com/office/drawing/2014/main" id="{B6D76478-A55E-46E5-A201-10F72D68A8FB}"/>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903530" y="2282934"/>
              <a:ext cx="163197" cy="177030"/>
            </a:xfrm>
            <a:prstGeom prst="rect">
              <a:avLst/>
            </a:prstGeom>
          </p:spPr>
        </p:pic>
        <p:pic>
          <p:nvPicPr>
            <p:cNvPr id="76" name="Imagen 49" descr="Imagen en blanco y negro de la luna&#10;&#10;Descripción generada automáticamente con confianza baja">
              <a:extLst>
                <a:ext uri="{FF2B5EF4-FFF2-40B4-BE49-F238E27FC236}">
                  <a16:creationId xmlns:a16="http://schemas.microsoft.com/office/drawing/2014/main" id="{D63E5B3A-BE23-4430-AA6B-1AD8FDDD6A05}"/>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765651" y="2712326"/>
              <a:ext cx="132141" cy="143341"/>
            </a:xfrm>
            <a:prstGeom prst="rect">
              <a:avLst/>
            </a:prstGeom>
          </p:spPr>
        </p:pic>
        <p:pic>
          <p:nvPicPr>
            <p:cNvPr id="77" name="Imagen 50" descr="Imagen en blanco y negro de la luna&#10;&#10;Descripción generada automáticamente con confianza baja">
              <a:extLst>
                <a:ext uri="{FF2B5EF4-FFF2-40B4-BE49-F238E27FC236}">
                  <a16:creationId xmlns:a16="http://schemas.microsoft.com/office/drawing/2014/main" id="{3D86EBCB-CB7B-4B52-AB0B-95D5BEBDADD2}"/>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5709887" y="3415699"/>
              <a:ext cx="120287" cy="130481"/>
            </a:xfrm>
            <a:prstGeom prst="rect">
              <a:avLst/>
            </a:prstGeom>
          </p:spPr>
        </p:pic>
        <p:pic>
          <p:nvPicPr>
            <p:cNvPr id="78" name="Imagen 51" descr="Imagen en blanco y negro de la luna&#10;&#10;Descripción generada automáticamente con confianza baja">
              <a:extLst>
                <a:ext uri="{FF2B5EF4-FFF2-40B4-BE49-F238E27FC236}">
                  <a16:creationId xmlns:a16="http://schemas.microsoft.com/office/drawing/2014/main" id="{7B4D9149-7F16-4A25-94BB-6DA3FB0A9DBB}"/>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5962460" y="3424506"/>
              <a:ext cx="102761" cy="111471"/>
            </a:xfrm>
            <a:prstGeom prst="rect">
              <a:avLst/>
            </a:prstGeom>
          </p:spPr>
        </p:pic>
        <p:pic>
          <p:nvPicPr>
            <p:cNvPr id="79" name="Imagen 52" descr="Imagen en blanco y negro de la luna&#10;&#10;Descripción generada automáticamente con confianza baja">
              <a:extLst>
                <a:ext uri="{FF2B5EF4-FFF2-40B4-BE49-F238E27FC236}">
                  <a16:creationId xmlns:a16="http://schemas.microsoft.com/office/drawing/2014/main" id="{47AE11CD-C89D-49A9-965C-D3B43FAF7A1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837671" y="3134944"/>
              <a:ext cx="163197" cy="177030"/>
            </a:xfrm>
            <a:prstGeom prst="rect">
              <a:avLst/>
            </a:prstGeom>
          </p:spPr>
        </p:pic>
        <p:pic>
          <p:nvPicPr>
            <p:cNvPr id="80" name="Imagen 53" descr="Imagen en blanco y negro de la luna&#10;&#10;Descripción generada automáticamente con confianza baja">
              <a:extLst>
                <a:ext uri="{FF2B5EF4-FFF2-40B4-BE49-F238E27FC236}">
                  <a16:creationId xmlns:a16="http://schemas.microsoft.com/office/drawing/2014/main" id="{E752DC5F-5A65-4D35-9197-33333729A4F6}"/>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603999" y="2100689"/>
              <a:ext cx="132141" cy="143341"/>
            </a:xfrm>
            <a:prstGeom prst="rect">
              <a:avLst/>
            </a:prstGeom>
          </p:spPr>
        </p:pic>
        <p:pic>
          <p:nvPicPr>
            <p:cNvPr id="81" name="Imagen 54" descr="Imagen en blanco y negro de la luna&#10;&#10;Descripción generada automáticamente con confianza baja">
              <a:extLst>
                <a:ext uri="{FF2B5EF4-FFF2-40B4-BE49-F238E27FC236}">
                  <a16:creationId xmlns:a16="http://schemas.microsoft.com/office/drawing/2014/main" id="{DD57F5B6-56FF-4208-A2B0-43BB381BB97B}"/>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5957538" y="1837410"/>
              <a:ext cx="120287" cy="130481"/>
            </a:xfrm>
            <a:prstGeom prst="rect">
              <a:avLst/>
            </a:prstGeom>
          </p:spPr>
        </p:pic>
        <p:pic>
          <p:nvPicPr>
            <p:cNvPr id="82" name="Imagen 55" descr="Imagen en blanco y negro de la luna&#10;&#10;Descripción generada automáticamente con confianza baja">
              <a:extLst>
                <a:ext uri="{FF2B5EF4-FFF2-40B4-BE49-F238E27FC236}">
                  <a16:creationId xmlns:a16="http://schemas.microsoft.com/office/drawing/2014/main" id="{5F0CEF1E-974A-476E-8814-55C95F74059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5809515" y="3641508"/>
              <a:ext cx="102761" cy="111471"/>
            </a:xfrm>
            <a:prstGeom prst="rect">
              <a:avLst/>
            </a:prstGeom>
          </p:spPr>
        </p:pic>
        <p:pic>
          <p:nvPicPr>
            <p:cNvPr id="83" name="Imagen 56" descr="Imagen en blanco y negro de la luna&#10;&#10;Descripción generada automáticamente con confianza baja">
              <a:extLst>
                <a:ext uri="{FF2B5EF4-FFF2-40B4-BE49-F238E27FC236}">
                  <a16:creationId xmlns:a16="http://schemas.microsoft.com/office/drawing/2014/main" id="{269D787E-3813-40E6-92CF-43AFA76469BE}"/>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4089258" y="3052258"/>
              <a:ext cx="68325" cy="74115"/>
            </a:xfrm>
            <a:prstGeom prst="rect">
              <a:avLst/>
            </a:prstGeom>
          </p:spPr>
        </p:pic>
        <p:pic>
          <p:nvPicPr>
            <p:cNvPr id="84" name="Imagen 57" descr="Imagen en blanco y negro de la luna&#10;&#10;Descripción generada automáticamente con confianza baja">
              <a:extLst>
                <a:ext uri="{FF2B5EF4-FFF2-40B4-BE49-F238E27FC236}">
                  <a16:creationId xmlns:a16="http://schemas.microsoft.com/office/drawing/2014/main" id="{DB9A2D73-051D-4100-A666-5153D9D23D33}"/>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4122459" y="2821479"/>
              <a:ext cx="100440" cy="108952"/>
            </a:xfrm>
            <a:prstGeom prst="rect">
              <a:avLst/>
            </a:prstGeom>
          </p:spPr>
        </p:pic>
        <p:pic>
          <p:nvPicPr>
            <p:cNvPr id="85" name="Imagen 58" descr="Imagen en blanco y negro de la luna&#10;&#10;Descripción generada automáticamente con confianza baja">
              <a:extLst>
                <a:ext uri="{FF2B5EF4-FFF2-40B4-BE49-F238E27FC236}">
                  <a16:creationId xmlns:a16="http://schemas.microsoft.com/office/drawing/2014/main" id="{B4CD79DA-2430-4844-B1EA-A286AC6912CD}"/>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4126814" y="2316973"/>
              <a:ext cx="100440" cy="108952"/>
            </a:xfrm>
            <a:prstGeom prst="rect">
              <a:avLst/>
            </a:prstGeom>
          </p:spPr>
        </p:pic>
        <p:pic>
          <p:nvPicPr>
            <p:cNvPr id="86" name="Imagen 59" descr="Imagen en blanco y negro de la luna&#10;&#10;Descripción generada automáticamente con confianza baja">
              <a:extLst>
                <a:ext uri="{FF2B5EF4-FFF2-40B4-BE49-F238E27FC236}">
                  <a16:creationId xmlns:a16="http://schemas.microsoft.com/office/drawing/2014/main" id="{6A604201-52E0-4C26-8387-C23E3A218421}"/>
                </a:ext>
              </a:extLst>
            </p:cNvPr>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4057486" y="2525387"/>
              <a:ext cx="104453" cy="113305"/>
            </a:xfrm>
            <a:prstGeom prst="rect">
              <a:avLst/>
            </a:prstGeom>
          </p:spPr>
        </p:pic>
      </p:grpSp>
      <p:pic>
        <p:nvPicPr>
          <p:cNvPr id="93"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310701" y="229364"/>
            <a:ext cx="1462223" cy="1095284"/>
          </a:xfrm>
          <a:prstGeom prst="rect">
            <a:avLst/>
          </a:prstGeom>
        </p:spPr>
      </p:pic>
    </p:spTree>
    <p:extLst>
      <p:ext uri="{BB962C8B-B14F-4D97-AF65-F5344CB8AC3E}">
        <p14:creationId xmlns:p14="http://schemas.microsoft.com/office/powerpoint/2010/main" val="5331980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animEffect transition="in" filter="fade">
                                      <p:cBhvr>
                                        <p:cTn id="9"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11" name="Arrow: Pentagon 5">
            <a:extLst>
              <a:ext uri="{FF2B5EF4-FFF2-40B4-BE49-F238E27FC236}">
                <a16:creationId xmlns:a16="http://schemas.microsoft.com/office/drawing/2014/main" id="{3D494C12-6552-D1DF-7D39-5DC43CF9A306}"/>
              </a:ext>
            </a:extLst>
          </p:cNvPr>
          <p:cNvSpPr/>
          <p:nvPr/>
        </p:nvSpPr>
        <p:spPr>
          <a:xfrm>
            <a:off x="6359" y="514351"/>
            <a:ext cx="3328107" cy="571500"/>
          </a:xfrm>
          <a:prstGeom prst="homePlate">
            <a:avLst/>
          </a:prstGeom>
          <a:solidFill>
            <a:srgbClr val="920000"/>
          </a:solidFill>
          <a:ln>
            <a:solidFill>
              <a:srgbClr val="9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Thí nghiệm 1</a:t>
            </a:r>
            <a:endParaRPr lang="en-US" sz="2400" b="1" dirty="0">
              <a:latin typeface="Arial" panose="020B0604020202020204" pitchFamily="34" charset="0"/>
              <a:cs typeface="Arial" panose="020B0604020202020204" pitchFamily="34" charset="0"/>
            </a:endParaRPr>
          </a:p>
        </p:txBody>
      </p:sp>
      <p:pic>
        <p:nvPicPr>
          <p:cNvPr id="13" name="Picture 10"/>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20216" y="50006"/>
            <a:ext cx="1223783" cy="638964"/>
          </a:xfrm>
          <a:prstGeom prst="rect">
            <a:avLst/>
          </a:prstGeom>
        </p:spPr>
      </p:pic>
      <p:sp>
        <p:nvSpPr>
          <p:cNvPr id="8" name="Rectangle 7"/>
          <p:cNvSpPr/>
          <p:nvPr/>
        </p:nvSpPr>
        <p:spPr>
          <a:xfrm>
            <a:off x="608400" y="1291263"/>
            <a:ext cx="4508293" cy="3416320"/>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Câu hỏi 8 (SGK tr.11). </a:t>
            </a:r>
            <a:r>
              <a:rPr lang="fr-FR">
                <a:solidFill>
                  <a:srgbClr val="000000"/>
                </a:solidFill>
                <a:latin typeface="Arial" panose="020B0604020202020204" pitchFamily="34" charset="0"/>
                <a:cs typeface="Arial" panose="020B0604020202020204" pitchFamily="34" charset="0"/>
              </a:rPr>
              <a:t>Từ Thí nghiệm 1, hãy cho biết:</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a) Dựa vào dấu hiệu nào để biết trạng thái cân bằng của phản ứng (8) bị chuyển dịch khi thay đổi nhiệt độ?</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fr-FR">
                <a:solidFill>
                  <a:srgbClr val="000000"/>
                </a:solidFill>
                <a:latin typeface="Arial" panose="020B0604020202020204" pitchFamily="34" charset="0"/>
                <a:cs typeface="Arial" panose="020B0604020202020204" pitchFamily="34" charset="0"/>
              </a:rPr>
              <a:t>b*) Khi tăng nhiệt độ hoặc giảm nhiệt độ, cân bằng chuyển dịch theo chiều thu nhiệt hay tỏa nhiệt? </a:t>
            </a:r>
            <a:endParaRPr lang="en-US">
              <a:solidFill>
                <a:srgbClr val="000000"/>
              </a:solidFill>
              <a:latin typeface="Arial" panose="020B0604020202020204" pitchFamily="34" charset="0"/>
              <a:cs typeface="Arial" panose="020B0604020202020204" pitchFamily="34" charset="0"/>
            </a:endParaRPr>
          </a:p>
        </p:txBody>
      </p:sp>
      <p:pic>
        <p:nvPicPr>
          <p:cNvPr id="9" name="Picture 3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467918" y="1666404"/>
            <a:ext cx="3122737" cy="2666038"/>
          </a:xfrm>
          <a:prstGeom prst="rect">
            <a:avLst/>
          </a:prstGeom>
        </p:spPr>
      </p:pic>
    </p:spTree>
    <p:extLst>
      <p:ext uri="{BB962C8B-B14F-4D97-AF65-F5344CB8AC3E}">
        <p14:creationId xmlns:p14="http://schemas.microsoft.com/office/powerpoint/2010/main" val="9349812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anim calcmode="lin" valueType="num">
                                      <p:cBhvr>
                                        <p:cTn id="12"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3" dur="5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anim calcmode="lin" valueType="num">
                                      <p:cBhvr>
                                        <p:cTn id="18"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11" name="Arrow: Pentagon 5">
            <a:extLst>
              <a:ext uri="{FF2B5EF4-FFF2-40B4-BE49-F238E27FC236}">
                <a16:creationId xmlns:a16="http://schemas.microsoft.com/office/drawing/2014/main" id="{3D494C12-6552-D1DF-7D39-5DC43CF9A306}"/>
              </a:ext>
            </a:extLst>
          </p:cNvPr>
          <p:cNvSpPr/>
          <p:nvPr/>
        </p:nvSpPr>
        <p:spPr>
          <a:xfrm>
            <a:off x="6359" y="514351"/>
            <a:ext cx="3328107" cy="571500"/>
          </a:xfrm>
          <a:prstGeom prst="homePlate">
            <a:avLst/>
          </a:prstGeom>
          <a:solidFill>
            <a:srgbClr val="920000"/>
          </a:solidFill>
          <a:ln>
            <a:solidFill>
              <a:srgbClr val="9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Thí nghiệm 1</a:t>
            </a:r>
            <a:endParaRPr lang="en-US" sz="2400" b="1" dirty="0">
              <a:latin typeface="Arial" panose="020B0604020202020204" pitchFamily="34" charset="0"/>
              <a:cs typeface="Arial" panose="020B0604020202020204" pitchFamily="34" charset="0"/>
            </a:endParaRPr>
          </a:p>
        </p:txBody>
      </p:sp>
      <p:pic>
        <p:nvPicPr>
          <p:cNvPr id="13" name="Picture 10"/>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20216" y="50006"/>
            <a:ext cx="1223783" cy="638964"/>
          </a:xfrm>
          <a:prstGeom prst="rect">
            <a:avLst/>
          </a:prstGeom>
        </p:spPr>
      </p:pic>
      <p:sp>
        <p:nvSpPr>
          <p:cNvPr id="2" name="Rectangle 1"/>
          <p:cNvSpPr/>
          <p:nvPr/>
        </p:nvSpPr>
        <p:spPr>
          <a:xfrm>
            <a:off x="996902" y="1286975"/>
            <a:ext cx="5063576" cy="1415772"/>
          </a:xfrm>
          <a:prstGeom prst="rect">
            <a:avLst/>
          </a:prstGeom>
        </p:spPr>
        <p:txBody>
          <a:bodyPr wrap="square">
            <a:spAutoFit/>
          </a:bodyPr>
          <a:lstStyle/>
          <a:p>
            <a:pPr algn="just">
              <a:lnSpc>
                <a:spcPct val="150000"/>
              </a:lnSpc>
              <a:spcBef>
                <a:spcPts val="300"/>
              </a:spcBef>
              <a:spcAft>
                <a:spcPts val="0"/>
              </a:spcAft>
            </a:pPr>
            <a:r>
              <a:rPr lang="nl-NL" b="1" i="1" u="sng">
                <a:solidFill>
                  <a:srgbClr val="000000"/>
                </a:solidFill>
                <a:latin typeface="Arial" panose="020B0604020202020204" pitchFamily="34" charset="0"/>
                <a:ea typeface="Calibri" panose="020F0502020204030204" pitchFamily="34" charset="0"/>
                <a:cs typeface="Arial" panose="020B0604020202020204" pitchFamily="34" charset="0"/>
              </a:rPr>
              <a:t>Lời giải:</a:t>
            </a:r>
          </a:p>
          <a:p>
            <a:pPr algn="just">
              <a:lnSpc>
                <a:spcPct val="150000"/>
              </a:lnSpc>
              <a:spcBef>
                <a:spcPts val="300"/>
              </a:spcBef>
              <a:spcAft>
                <a:spcPts val="0"/>
              </a:spcAft>
            </a:pPr>
            <a:r>
              <a:rPr lang="nl-NL">
                <a:solidFill>
                  <a:srgbClr val="000000"/>
                </a:solidFill>
                <a:latin typeface="Arial" panose="020B0604020202020204" pitchFamily="34" charset="0"/>
                <a:ea typeface="Calibri" panose="020F0502020204030204" pitchFamily="34" charset="0"/>
                <a:cs typeface="Arial" panose="020B0604020202020204" pitchFamily="34" charset="0"/>
              </a:rPr>
              <a:t>a) Dựa sự thay đổi màu khí trong ống nghiệm. </a:t>
            </a:r>
            <a:endParaRPr lang="en-US">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0"/>
              </a:spcAft>
            </a:pPr>
            <a:r>
              <a:rPr lang="nl-NL">
                <a:solidFill>
                  <a:srgbClr val="000000"/>
                </a:solidFill>
                <a:latin typeface="Arial" panose="020B0604020202020204" pitchFamily="34" charset="0"/>
                <a:ea typeface="Calibri" panose="020F0502020204030204" pitchFamily="34" charset="0"/>
                <a:cs typeface="Arial" panose="020B0604020202020204" pitchFamily="34" charset="0"/>
              </a:rPr>
              <a:t>b) Ta có:</a:t>
            </a:r>
            <a:endParaRPr lang="en-US">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83453700"/>
              </p:ext>
            </p:extLst>
          </p:nvPr>
        </p:nvGraphicFramePr>
        <p:xfrm>
          <a:off x="1005309" y="2780118"/>
          <a:ext cx="7150195" cy="1663266"/>
        </p:xfrm>
        <a:graphic>
          <a:graphicData uri="http://schemas.openxmlformats.org/drawingml/2006/table">
            <a:tbl>
              <a:tblPr firstRow="1" firstCol="1" bandRow="1">
                <a:tableStyleId>{5940675A-B579-460E-94D1-54222C63F5DA}</a:tableStyleId>
              </a:tblPr>
              <a:tblGrid>
                <a:gridCol w="2989462">
                  <a:extLst>
                    <a:ext uri="{9D8B030D-6E8A-4147-A177-3AD203B41FA5}">
                      <a16:colId xmlns:a16="http://schemas.microsoft.com/office/drawing/2014/main" val="1606165046"/>
                    </a:ext>
                  </a:extLst>
                </a:gridCol>
                <a:gridCol w="2052442">
                  <a:extLst>
                    <a:ext uri="{9D8B030D-6E8A-4147-A177-3AD203B41FA5}">
                      <a16:colId xmlns:a16="http://schemas.microsoft.com/office/drawing/2014/main" val="3848510804"/>
                    </a:ext>
                  </a:extLst>
                </a:gridCol>
                <a:gridCol w="2108291">
                  <a:extLst>
                    <a:ext uri="{9D8B030D-6E8A-4147-A177-3AD203B41FA5}">
                      <a16:colId xmlns:a16="http://schemas.microsoft.com/office/drawing/2014/main" val="529055637"/>
                    </a:ext>
                  </a:extLst>
                </a:gridCol>
              </a:tblGrid>
              <a:tr h="554422">
                <a:tc>
                  <a:txBody>
                    <a:bodyPr/>
                    <a:lstStyle/>
                    <a:p>
                      <a:pPr algn="ctr">
                        <a:lnSpc>
                          <a:spcPct val="100000"/>
                        </a:lnSpc>
                        <a:spcBef>
                          <a:spcPts val="300"/>
                        </a:spcBef>
                        <a:spcAft>
                          <a:spcPts val="0"/>
                        </a:spcAft>
                      </a:pPr>
                      <a:r>
                        <a:rPr lang="en-US" sz="1800" b="1">
                          <a:solidFill>
                            <a:srgbClr val="000000"/>
                          </a:solidFill>
                          <a:effectLst/>
                          <a:latin typeface="Arial" panose="020B0604020202020204" pitchFamily="34" charset="0"/>
                          <a:cs typeface="Arial" panose="020B0604020202020204" pitchFamily="34" charset="0"/>
                        </a:rPr>
                        <a:t>Tác động</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00000"/>
                        </a:lnSpc>
                        <a:spcBef>
                          <a:spcPts val="300"/>
                        </a:spcBef>
                        <a:spcAft>
                          <a:spcPts val="0"/>
                        </a:spcAft>
                      </a:pPr>
                      <a:r>
                        <a:rPr lang="en-US" sz="1800" b="1">
                          <a:solidFill>
                            <a:srgbClr val="000000"/>
                          </a:solidFill>
                          <a:effectLst/>
                          <a:latin typeface="Arial" panose="020B0604020202020204" pitchFamily="34" charset="0"/>
                          <a:cs typeface="Arial" panose="020B0604020202020204" pitchFamily="34" charset="0"/>
                        </a:rPr>
                        <a:t>Tăng nhiệt độ</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00000"/>
                        </a:lnSpc>
                        <a:spcBef>
                          <a:spcPts val="300"/>
                        </a:spcBef>
                        <a:spcAft>
                          <a:spcPts val="0"/>
                        </a:spcAft>
                      </a:pPr>
                      <a:r>
                        <a:rPr lang="en-US" sz="1800" b="1">
                          <a:solidFill>
                            <a:srgbClr val="000000"/>
                          </a:solidFill>
                          <a:effectLst/>
                          <a:latin typeface="Arial" panose="020B0604020202020204" pitchFamily="34" charset="0"/>
                          <a:cs typeface="Arial" panose="020B0604020202020204" pitchFamily="34" charset="0"/>
                        </a:rPr>
                        <a:t>Giảm nhiệt độ</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779340560"/>
                  </a:ext>
                </a:extLst>
              </a:tr>
              <a:tr h="1108844">
                <a:tc>
                  <a:txBody>
                    <a:bodyPr/>
                    <a:lstStyle/>
                    <a:p>
                      <a:pPr algn="ctr">
                        <a:lnSpc>
                          <a:spcPct val="150000"/>
                        </a:lnSpc>
                        <a:spcBef>
                          <a:spcPts val="300"/>
                        </a:spcBef>
                        <a:spcAft>
                          <a:spcPts val="0"/>
                        </a:spcAft>
                      </a:pPr>
                      <a:r>
                        <a:rPr lang="en-US" sz="1800" b="1">
                          <a:solidFill>
                            <a:srgbClr val="000000"/>
                          </a:solidFill>
                          <a:effectLst/>
                          <a:latin typeface="Arial" panose="020B0604020202020204" pitchFamily="34" charset="0"/>
                          <a:cs typeface="Arial" panose="020B0604020202020204" pitchFamily="34" charset="0"/>
                        </a:rPr>
                        <a:t>Chiều chuyển dịch cân bằng (tỏa nhiệt/thu nhiệt)</a:t>
                      </a:r>
                      <a:endPar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50000"/>
                        </a:lnSpc>
                        <a:spcBef>
                          <a:spcPts val="300"/>
                        </a:spcBef>
                        <a:spcAft>
                          <a:spcPts val="0"/>
                        </a:spcAft>
                      </a:pPr>
                      <a:r>
                        <a:rPr lang="en-US" sz="1800">
                          <a:solidFill>
                            <a:srgbClr val="000000"/>
                          </a:solidFill>
                          <a:effectLst/>
                          <a:latin typeface="Arial" panose="020B0604020202020204" pitchFamily="34" charset="0"/>
                          <a:cs typeface="Arial" panose="020B0604020202020204" pitchFamily="34" charset="0"/>
                        </a:rPr>
                        <a:t>Theo chiều thu nhiệt</a:t>
                      </a:r>
                      <a:endPar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c>
                  <a:txBody>
                    <a:bodyPr/>
                    <a:lstStyle/>
                    <a:p>
                      <a:pPr algn="ctr">
                        <a:lnSpc>
                          <a:spcPct val="150000"/>
                        </a:lnSpc>
                        <a:spcBef>
                          <a:spcPts val="300"/>
                        </a:spcBef>
                        <a:spcAft>
                          <a:spcPts val="0"/>
                        </a:spcAft>
                      </a:pPr>
                      <a:r>
                        <a:rPr lang="en-US" sz="1800">
                          <a:solidFill>
                            <a:srgbClr val="000000"/>
                          </a:solidFill>
                          <a:effectLst/>
                          <a:latin typeface="Arial" panose="020B0604020202020204" pitchFamily="34" charset="0"/>
                          <a:cs typeface="Arial" panose="020B0604020202020204" pitchFamily="34" charset="0"/>
                        </a:rPr>
                        <a:t>Theo chiều tỏa nhiệt</a:t>
                      </a:r>
                      <a:endPar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823793450"/>
                  </a:ext>
                </a:extLst>
              </a:tr>
            </a:tbl>
          </a:graphicData>
        </a:graphic>
      </p:graphicFrame>
      <p:pic>
        <p:nvPicPr>
          <p:cNvPr id="10" name="Picture 7"/>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280912" y="3931004"/>
            <a:ext cx="1106403" cy="1212496"/>
          </a:xfrm>
          <a:prstGeom prst="rect">
            <a:avLst/>
          </a:prstGeom>
        </p:spPr>
      </p:pic>
    </p:spTree>
    <p:extLst>
      <p:ext uri="{BB962C8B-B14F-4D97-AF65-F5344CB8AC3E}">
        <p14:creationId xmlns:p14="http://schemas.microsoft.com/office/powerpoint/2010/main" val="2839201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strips(downLeft)">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7F49C-4CC0-0173-E026-5B085AD8AC3C}"/>
              </a:ext>
            </a:extLst>
          </p:cNvPr>
          <p:cNvSpPr>
            <a:spLocks noGrp="1"/>
          </p:cNvSpPr>
          <p:nvPr>
            <p:ph type="title"/>
          </p:nvPr>
        </p:nvSpPr>
        <p:spPr/>
        <p:txBody>
          <a:bodyPr/>
          <a:lstStyle/>
          <a:p>
            <a:endParaRPr lang="en-US"/>
          </a:p>
        </p:txBody>
      </p:sp>
      <p:pic>
        <p:nvPicPr>
          <p:cNvPr id="4" name="Sự chuyển dịch cân bằng Ảnh hưởng của nhiệt độ đến cân bằngEffect of Temperature on Equilibria - YouTube">
            <a:hlinkClick r:id="" action="ppaction://media"/>
            <a:extLst>
              <a:ext uri="{FF2B5EF4-FFF2-40B4-BE49-F238E27FC236}">
                <a16:creationId xmlns:a16="http://schemas.microsoft.com/office/drawing/2014/main" id="{4EA8A78F-B8E5-EB82-F5CB-6F2D4F8D65A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p:spPr>
      </p:pic>
    </p:spTree>
    <p:extLst>
      <p:ext uri="{BB962C8B-B14F-4D97-AF65-F5344CB8AC3E}">
        <p14:creationId xmlns:p14="http://schemas.microsoft.com/office/powerpoint/2010/main" val="21110040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0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185E1-C71B-A869-0C21-7E858D54C199}"/>
              </a:ext>
            </a:extLst>
          </p:cNvPr>
          <p:cNvSpPr>
            <a:spLocks noGrp="1"/>
          </p:cNvSpPr>
          <p:nvPr>
            <p:ph type="title"/>
          </p:nvPr>
        </p:nvSpPr>
        <p:spPr/>
        <p:txBody>
          <a:bodyPr/>
          <a:lstStyle/>
          <a:p>
            <a:endParaRPr lang="en-US"/>
          </a:p>
        </p:txBody>
      </p:sp>
      <p:pic>
        <p:nvPicPr>
          <p:cNvPr id="4" name="[Mô phỏng]Ảnh hưởng của áp suất tới cân bằng phản ứng Effect of Pressure Change on Equilibrium - YouTube">
            <a:hlinkClick r:id="" action="ppaction://media"/>
            <a:extLst>
              <a:ext uri="{FF2B5EF4-FFF2-40B4-BE49-F238E27FC236}">
                <a16:creationId xmlns:a16="http://schemas.microsoft.com/office/drawing/2014/main" id="{46CC3036-090D-728D-E33A-A8FF8A0EA73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057030"/>
          </a:xfrm>
        </p:spPr>
      </p:pic>
    </p:spTree>
    <p:extLst>
      <p:ext uri="{BB962C8B-B14F-4D97-AF65-F5344CB8AC3E}">
        <p14:creationId xmlns:p14="http://schemas.microsoft.com/office/powerpoint/2010/main" val="27092868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0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grpSp>
        <p:nvGrpSpPr>
          <p:cNvPr id="3" name="Group 2"/>
          <p:cNvGrpSpPr/>
          <p:nvPr/>
        </p:nvGrpSpPr>
        <p:grpSpPr>
          <a:xfrm>
            <a:off x="913721" y="1232831"/>
            <a:ext cx="7304163" cy="3910669"/>
            <a:chOff x="913721" y="1232831"/>
            <a:chExt cx="7304163" cy="3910669"/>
          </a:xfrm>
        </p:grpSpPr>
        <p:grpSp>
          <p:nvGrpSpPr>
            <p:cNvPr id="19" name="Google Shape;9974;p60"/>
            <p:cNvGrpSpPr/>
            <p:nvPr/>
          </p:nvGrpSpPr>
          <p:grpSpPr>
            <a:xfrm>
              <a:off x="913721" y="1232831"/>
              <a:ext cx="5295900" cy="3384316"/>
              <a:chOff x="1003232" y="1344811"/>
              <a:chExt cx="7137542" cy="3549567"/>
            </a:xfrm>
          </p:grpSpPr>
          <p:grpSp>
            <p:nvGrpSpPr>
              <p:cNvPr id="21" name="Google Shape;9975;p60"/>
              <p:cNvGrpSpPr/>
              <p:nvPr/>
            </p:nvGrpSpPr>
            <p:grpSpPr>
              <a:xfrm>
                <a:off x="1003232" y="1472057"/>
                <a:ext cx="7038958" cy="3422321"/>
                <a:chOff x="719998" y="1516275"/>
                <a:chExt cx="6794361" cy="3303398"/>
              </a:xfrm>
            </p:grpSpPr>
            <p:sp>
              <p:nvSpPr>
                <p:cNvPr id="35" name="Google Shape;9976;p60"/>
                <p:cNvSpPr/>
                <p:nvPr/>
              </p:nvSpPr>
              <p:spPr>
                <a:xfrm>
                  <a:off x="4170075" y="1516275"/>
                  <a:ext cx="3344284" cy="3303390"/>
                </a:xfrm>
                <a:custGeom>
                  <a:avLst/>
                  <a:gdLst/>
                  <a:ahLst/>
                  <a:cxnLst/>
                  <a:rect l="l" t="t" r="r" b="b"/>
                  <a:pathLst>
                    <a:path w="31743" h="30529" extrusionOk="0">
                      <a:moveTo>
                        <a:pt x="1298" y="1"/>
                      </a:moveTo>
                      <a:cubicBezTo>
                        <a:pt x="1310" y="72"/>
                        <a:pt x="1322" y="156"/>
                        <a:pt x="1322" y="227"/>
                      </a:cubicBezTo>
                      <a:cubicBezTo>
                        <a:pt x="1322" y="656"/>
                        <a:pt x="965" y="1013"/>
                        <a:pt x="536" y="1013"/>
                      </a:cubicBezTo>
                      <a:cubicBezTo>
                        <a:pt x="334" y="1013"/>
                        <a:pt x="132" y="930"/>
                        <a:pt x="1" y="799"/>
                      </a:cubicBezTo>
                      <a:lnTo>
                        <a:pt x="1" y="30528"/>
                      </a:lnTo>
                      <a:lnTo>
                        <a:pt x="31743" y="30528"/>
                      </a:lnTo>
                      <a:lnTo>
                        <a:pt x="31743" y="763"/>
                      </a:lnTo>
                      <a:cubicBezTo>
                        <a:pt x="31731" y="930"/>
                        <a:pt x="31528" y="1013"/>
                        <a:pt x="31302" y="1013"/>
                      </a:cubicBezTo>
                      <a:cubicBezTo>
                        <a:pt x="30874" y="1013"/>
                        <a:pt x="30516" y="656"/>
                        <a:pt x="30516" y="227"/>
                      </a:cubicBezTo>
                      <a:cubicBezTo>
                        <a:pt x="30516" y="156"/>
                        <a:pt x="30528" y="72"/>
                        <a:pt x="30540" y="1"/>
                      </a:cubicBezTo>
                      <a:lnTo>
                        <a:pt x="29695" y="1"/>
                      </a:lnTo>
                      <a:cubicBezTo>
                        <a:pt x="29707" y="72"/>
                        <a:pt x="29719" y="156"/>
                        <a:pt x="29719" y="227"/>
                      </a:cubicBezTo>
                      <a:cubicBezTo>
                        <a:pt x="29719" y="656"/>
                        <a:pt x="29361" y="1013"/>
                        <a:pt x="28933" y="1013"/>
                      </a:cubicBezTo>
                      <a:cubicBezTo>
                        <a:pt x="28504" y="1013"/>
                        <a:pt x="28147" y="656"/>
                        <a:pt x="28147" y="227"/>
                      </a:cubicBezTo>
                      <a:cubicBezTo>
                        <a:pt x="28147" y="156"/>
                        <a:pt x="28159" y="72"/>
                        <a:pt x="28171" y="1"/>
                      </a:cubicBezTo>
                      <a:lnTo>
                        <a:pt x="27325" y="1"/>
                      </a:lnTo>
                      <a:cubicBezTo>
                        <a:pt x="27337" y="72"/>
                        <a:pt x="27361" y="156"/>
                        <a:pt x="27361" y="227"/>
                      </a:cubicBezTo>
                      <a:cubicBezTo>
                        <a:pt x="27361" y="656"/>
                        <a:pt x="27004" y="1013"/>
                        <a:pt x="26563" y="1013"/>
                      </a:cubicBezTo>
                      <a:cubicBezTo>
                        <a:pt x="26135" y="1013"/>
                        <a:pt x="25778" y="656"/>
                        <a:pt x="25778" y="227"/>
                      </a:cubicBezTo>
                      <a:cubicBezTo>
                        <a:pt x="25778" y="156"/>
                        <a:pt x="25790" y="72"/>
                        <a:pt x="25813" y="1"/>
                      </a:cubicBezTo>
                      <a:lnTo>
                        <a:pt x="24956" y="1"/>
                      </a:lnTo>
                      <a:cubicBezTo>
                        <a:pt x="24980" y="72"/>
                        <a:pt x="24992" y="156"/>
                        <a:pt x="24992" y="227"/>
                      </a:cubicBezTo>
                      <a:cubicBezTo>
                        <a:pt x="24992" y="656"/>
                        <a:pt x="24635" y="1013"/>
                        <a:pt x="24206" y="1013"/>
                      </a:cubicBezTo>
                      <a:cubicBezTo>
                        <a:pt x="23766" y="1013"/>
                        <a:pt x="23408" y="656"/>
                        <a:pt x="23408" y="227"/>
                      </a:cubicBezTo>
                      <a:cubicBezTo>
                        <a:pt x="23408" y="156"/>
                        <a:pt x="23432" y="72"/>
                        <a:pt x="23444" y="1"/>
                      </a:cubicBezTo>
                      <a:lnTo>
                        <a:pt x="22599" y="1"/>
                      </a:lnTo>
                      <a:cubicBezTo>
                        <a:pt x="22611" y="72"/>
                        <a:pt x="22623" y="156"/>
                        <a:pt x="22623" y="227"/>
                      </a:cubicBezTo>
                      <a:cubicBezTo>
                        <a:pt x="22623" y="656"/>
                        <a:pt x="22265" y="1013"/>
                        <a:pt x="21837" y="1013"/>
                      </a:cubicBezTo>
                      <a:cubicBezTo>
                        <a:pt x="21408" y="1013"/>
                        <a:pt x="21051" y="656"/>
                        <a:pt x="21051" y="227"/>
                      </a:cubicBezTo>
                      <a:cubicBezTo>
                        <a:pt x="21051" y="156"/>
                        <a:pt x="21063" y="72"/>
                        <a:pt x="21075" y="1"/>
                      </a:cubicBezTo>
                      <a:lnTo>
                        <a:pt x="20229" y="1"/>
                      </a:lnTo>
                      <a:cubicBezTo>
                        <a:pt x="20241" y="72"/>
                        <a:pt x="20253" y="156"/>
                        <a:pt x="20253" y="227"/>
                      </a:cubicBezTo>
                      <a:cubicBezTo>
                        <a:pt x="20253" y="656"/>
                        <a:pt x="19896" y="1013"/>
                        <a:pt x="19467" y="1013"/>
                      </a:cubicBezTo>
                      <a:cubicBezTo>
                        <a:pt x="19039" y="1013"/>
                        <a:pt x="18682" y="656"/>
                        <a:pt x="18682" y="227"/>
                      </a:cubicBezTo>
                      <a:cubicBezTo>
                        <a:pt x="18682" y="156"/>
                        <a:pt x="18693" y="72"/>
                        <a:pt x="18705" y="1"/>
                      </a:cubicBezTo>
                      <a:lnTo>
                        <a:pt x="17860" y="1"/>
                      </a:lnTo>
                      <a:cubicBezTo>
                        <a:pt x="17872" y="72"/>
                        <a:pt x="17896" y="156"/>
                        <a:pt x="17896" y="227"/>
                      </a:cubicBezTo>
                      <a:cubicBezTo>
                        <a:pt x="17896" y="656"/>
                        <a:pt x="17539" y="1013"/>
                        <a:pt x="17098" y="1013"/>
                      </a:cubicBezTo>
                      <a:cubicBezTo>
                        <a:pt x="16669" y="1013"/>
                        <a:pt x="16312" y="656"/>
                        <a:pt x="16312" y="227"/>
                      </a:cubicBezTo>
                      <a:cubicBezTo>
                        <a:pt x="16312" y="156"/>
                        <a:pt x="16324" y="72"/>
                        <a:pt x="16348" y="1"/>
                      </a:cubicBezTo>
                      <a:lnTo>
                        <a:pt x="15491" y="1"/>
                      </a:lnTo>
                      <a:cubicBezTo>
                        <a:pt x="15514" y="72"/>
                        <a:pt x="15526" y="156"/>
                        <a:pt x="15526" y="227"/>
                      </a:cubicBezTo>
                      <a:cubicBezTo>
                        <a:pt x="15526" y="656"/>
                        <a:pt x="15169" y="1013"/>
                        <a:pt x="14741" y="1013"/>
                      </a:cubicBezTo>
                      <a:cubicBezTo>
                        <a:pt x="14300" y="1013"/>
                        <a:pt x="13943" y="656"/>
                        <a:pt x="13943" y="227"/>
                      </a:cubicBezTo>
                      <a:cubicBezTo>
                        <a:pt x="13943" y="156"/>
                        <a:pt x="13967" y="72"/>
                        <a:pt x="13979" y="1"/>
                      </a:cubicBezTo>
                      <a:lnTo>
                        <a:pt x="13133" y="1"/>
                      </a:lnTo>
                      <a:cubicBezTo>
                        <a:pt x="13145" y="72"/>
                        <a:pt x="13157" y="156"/>
                        <a:pt x="13157" y="227"/>
                      </a:cubicBezTo>
                      <a:cubicBezTo>
                        <a:pt x="13157" y="656"/>
                        <a:pt x="12800" y="1013"/>
                        <a:pt x="12371" y="1013"/>
                      </a:cubicBezTo>
                      <a:cubicBezTo>
                        <a:pt x="11943" y="1013"/>
                        <a:pt x="11585" y="656"/>
                        <a:pt x="11585" y="227"/>
                      </a:cubicBezTo>
                      <a:cubicBezTo>
                        <a:pt x="11585" y="156"/>
                        <a:pt x="11597" y="72"/>
                        <a:pt x="11609" y="1"/>
                      </a:cubicBezTo>
                      <a:lnTo>
                        <a:pt x="10764" y="1"/>
                      </a:lnTo>
                      <a:cubicBezTo>
                        <a:pt x="10776" y="72"/>
                        <a:pt x="10788" y="156"/>
                        <a:pt x="10788" y="227"/>
                      </a:cubicBezTo>
                      <a:cubicBezTo>
                        <a:pt x="10788" y="656"/>
                        <a:pt x="10431" y="1013"/>
                        <a:pt x="10002" y="1013"/>
                      </a:cubicBezTo>
                      <a:cubicBezTo>
                        <a:pt x="9573" y="1013"/>
                        <a:pt x="9216" y="656"/>
                        <a:pt x="9216" y="227"/>
                      </a:cubicBezTo>
                      <a:cubicBezTo>
                        <a:pt x="9216" y="156"/>
                        <a:pt x="9228" y="72"/>
                        <a:pt x="9240" y="1"/>
                      </a:cubicBezTo>
                      <a:lnTo>
                        <a:pt x="8395" y="1"/>
                      </a:lnTo>
                      <a:cubicBezTo>
                        <a:pt x="8406" y="72"/>
                        <a:pt x="8430" y="156"/>
                        <a:pt x="8430" y="227"/>
                      </a:cubicBezTo>
                      <a:cubicBezTo>
                        <a:pt x="8430" y="656"/>
                        <a:pt x="8073" y="1013"/>
                        <a:pt x="7633" y="1013"/>
                      </a:cubicBezTo>
                      <a:cubicBezTo>
                        <a:pt x="7204" y="1013"/>
                        <a:pt x="6847" y="656"/>
                        <a:pt x="6847" y="227"/>
                      </a:cubicBezTo>
                      <a:cubicBezTo>
                        <a:pt x="6847" y="156"/>
                        <a:pt x="6859" y="72"/>
                        <a:pt x="6882" y="1"/>
                      </a:cubicBezTo>
                      <a:lnTo>
                        <a:pt x="6025" y="1"/>
                      </a:lnTo>
                      <a:cubicBezTo>
                        <a:pt x="6049" y="72"/>
                        <a:pt x="6061" y="156"/>
                        <a:pt x="6061" y="227"/>
                      </a:cubicBezTo>
                      <a:cubicBezTo>
                        <a:pt x="6061" y="656"/>
                        <a:pt x="5704" y="1013"/>
                        <a:pt x="5275" y="1013"/>
                      </a:cubicBezTo>
                      <a:cubicBezTo>
                        <a:pt x="4835" y="1013"/>
                        <a:pt x="4477" y="656"/>
                        <a:pt x="4477" y="227"/>
                      </a:cubicBezTo>
                      <a:cubicBezTo>
                        <a:pt x="4477" y="156"/>
                        <a:pt x="4501" y="72"/>
                        <a:pt x="4513" y="1"/>
                      </a:cubicBezTo>
                      <a:lnTo>
                        <a:pt x="3668" y="1"/>
                      </a:lnTo>
                      <a:cubicBezTo>
                        <a:pt x="3680" y="72"/>
                        <a:pt x="3692" y="156"/>
                        <a:pt x="3692" y="227"/>
                      </a:cubicBezTo>
                      <a:cubicBezTo>
                        <a:pt x="3692" y="656"/>
                        <a:pt x="3334" y="1013"/>
                        <a:pt x="2906" y="1013"/>
                      </a:cubicBezTo>
                      <a:cubicBezTo>
                        <a:pt x="2477" y="1013"/>
                        <a:pt x="2120" y="656"/>
                        <a:pt x="2120" y="227"/>
                      </a:cubicBezTo>
                      <a:cubicBezTo>
                        <a:pt x="2120" y="156"/>
                        <a:pt x="2132" y="72"/>
                        <a:pt x="2144" y="1"/>
                      </a:cubicBezTo>
                      <a:close/>
                    </a:path>
                  </a:pathLst>
                </a:custGeom>
                <a:solidFill>
                  <a:schemeClr val="dk1">
                    <a:alpha val="23660"/>
                  </a:schemeClr>
                </a:solidFill>
                <a:ln>
                  <a:noFill/>
                </a:ln>
              </p:spPr>
              <p:txBody>
                <a:bodyPr spcFirstLastPara="1" wrap="square" lIns="45713" tIns="45713" rIns="45713" bIns="45713" anchor="ctr" anchorCtr="0">
                  <a:noAutofit/>
                </a:bodyPr>
                <a:lstStyle/>
                <a:p>
                  <a:endParaRPr sz="900"/>
                </a:p>
              </p:txBody>
            </p:sp>
            <p:sp>
              <p:nvSpPr>
                <p:cNvPr id="36" name="Google Shape;9977;p60"/>
                <p:cNvSpPr/>
                <p:nvPr/>
              </p:nvSpPr>
              <p:spPr>
                <a:xfrm>
                  <a:off x="719998" y="1516283"/>
                  <a:ext cx="3450065" cy="3303390"/>
                </a:xfrm>
                <a:custGeom>
                  <a:avLst/>
                  <a:gdLst/>
                  <a:ahLst/>
                  <a:cxnLst/>
                  <a:rect l="l" t="t" r="r" b="b"/>
                  <a:pathLst>
                    <a:path w="31886" h="30529" extrusionOk="0">
                      <a:moveTo>
                        <a:pt x="1299" y="1"/>
                      </a:moveTo>
                      <a:cubicBezTo>
                        <a:pt x="1311" y="72"/>
                        <a:pt x="1322" y="156"/>
                        <a:pt x="1322" y="227"/>
                      </a:cubicBezTo>
                      <a:cubicBezTo>
                        <a:pt x="1322" y="656"/>
                        <a:pt x="965" y="1013"/>
                        <a:pt x="537" y="1013"/>
                      </a:cubicBezTo>
                      <a:cubicBezTo>
                        <a:pt x="334" y="1013"/>
                        <a:pt x="132" y="930"/>
                        <a:pt x="1" y="799"/>
                      </a:cubicBezTo>
                      <a:lnTo>
                        <a:pt x="1" y="30528"/>
                      </a:lnTo>
                      <a:lnTo>
                        <a:pt x="31886" y="30528"/>
                      </a:lnTo>
                      <a:lnTo>
                        <a:pt x="31886" y="763"/>
                      </a:lnTo>
                      <a:cubicBezTo>
                        <a:pt x="31731" y="930"/>
                        <a:pt x="31529" y="1013"/>
                        <a:pt x="31302" y="1013"/>
                      </a:cubicBezTo>
                      <a:cubicBezTo>
                        <a:pt x="30862" y="1013"/>
                        <a:pt x="30517" y="656"/>
                        <a:pt x="30517" y="227"/>
                      </a:cubicBezTo>
                      <a:cubicBezTo>
                        <a:pt x="30517" y="156"/>
                        <a:pt x="30529" y="72"/>
                        <a:pt x="30540" y="1"/>
                      </a:cubicBezTo>
                      <a:lnTo>
                        <a:pt x="29695" y="1"/>
                      </a:lnTo>
                      <a:cubicBezTo>
                        <a:pt x="29707" y="72"/>
                        <a:pt x="29719" y="156"/>
                        <a:pt x="29719" y="227"/>
                      </a:cubicBezTo>
                      <a:cubicBezTo>
                        <a:pt x="29719" y="656"/>
                        <a:pt x="29362" y="1013"/>
                        <a:pt x="28933" y="1013"/>
                      </a:cubicBezTo>
                      <a:cubicBezTo>
                        <a:pt x="28504" y="1013"/>
                        <a:pt x="28147" y="656"/>
                        <a:pt x="28147" y="227"/>
                      </a:cubicBezTo>
                      <a:cubicBezTo>
                        <a:pt x="28147" y="156"/>
                        <a:pt x="28159" y="72"/>
                        <a:pt x="28171" y="1"/>
                      </a:cubicBezTo>
                      <a:lnTo>
                        <a:pt x="27326" y="1"/>
                      </a:lnTo>
                      <a:cubicBezTo>
                        <a:pt x="27338" y="72"/>
                        <a:pt x="27361" y="156"/>
                        <a:pt x="27361" y="227"/>
                      </a:cubicBezTo>
                      <a:cubicBezTo>
                        <a:pt x="27361" y="656"/>
                        <a:pt x="27004" y="1013"/>
                        <a:pt x="26564" y="1013"/>
                      </a:cubicBezTo>
                      <a:cubicBezTo>
                        <a:pt x="26135" y="1013"/>
                        <a:pt x="25778" y="656"/>
                        <a:pt x="25778" y="227"/>
                      </a:cubicBezTo>
                      <a:cubicBezTo>
                        <a:pt x="25778" y="156"/>
                        <a:pt x="25790" y="72"/>
                        <a:pt x="25814" y="1"/>
                      </a:cubicBezTo>
                      <a:lnTo>
                        <a:pt x="24956" y="1"/>
                      </a:lnTo>
                      <a:cubicBezTo>
                        <a:pt x="24980" y="72"/>
                        <a:pt x="24992" y="156"/>
                        <a:pt x="24992" y="227"/>
                      </a:cubicBezTo>
                      <a:cubicBezTo>
                        <a:pt x="24992" y="656"/>
                        <a:pt x="24635" y="1013"/>
                        <a:pt x="24206" y="1013"/>
                      </a:cubicBezTo>
                      <a:cubicBezTo>
                        <a:pt x="23766" y="1013"/>
                        <a:pt x="23409" y="656"/>
                        <a:pt x="23409" y="227"/>
                      </a:cubicBezTo>
                      <a:cubicBezTo>
                        <a:pt x="23409" y="156"/>
                        <a:pt x="23432" y="72"/>
                        <a:pt x="23444" y="1"/>
                      </a:cubicBezTo>
                      <a:lnTo>
                        <a:pt x="22599" y="1"/>
                      </a:lnTo>
                      <a:cubicBezTo>
                        <a:pt x="22611" y="72"/>
                        <a:pt x="22623" y="156"/>
                        <a:pt x="22623" y="227"/>
                      </a:cubicBezTo>
                      <a:cubicBezTo>
                        <a:pt x="22623" y="656"/>
                        <a:pt x="22266" y="1013"/>
                        <a:pt x="21837" y="1013"/>
                      </a:cubicBezTo>
                      <a:cubicBezTo>
                        <a:pt x="21408" y="1013"/>
                        <a:pt x="21051" y="656"/>
                        <a:pt x="21051" y="227"/>
                      </a:cubicBezTo>
                      <a:cubicBezTo>
                        <a:pt x="21051" y="156"/>
                        <a:pt x="21063" y="72"/>
                        <a:pt x="21075" y="1"/>
                      </a:cubicBezTo>
                      <a:lnTo>
                        <a:pt x="20230" y="1"/>
                      </a:lnTo>
                      <a:cubicBezTo>
                        <a:pt x="20242" y="72"/>
                        <a:pt x="20253" y="156"/>
                        <a:pt x="20253" y="227"/>
                      </a:cubicBezTo>
                      <a:cubicBezTo>
                        <a:pt x="20253" y="656"/>
                        <a:pt x="19896" y="1013"/>
                        <a:pt x="19468" y="1013"/>
                      </a:cubicBezTo>
                      <a:cubicBezTo>
                        <a:pt x="19039" y="1013"/>
                        <a:pt x="18682" y="656"/>
                        <a:pt x="18682" y="227"/>
                      </a:cubicBezTo>
                      <a:cubicBezTo>
                        <a:pt x="18682" y="156"/>
                        <a:pt x="18694" y="72"/>
                        <a:pt x="18706" y="1"/>
                      </a:cubicBezTo>
                      <a:lnTo>
                        <a:pt x="17860" y="1"/>
                      </a:lnTo>
                      <a:cubicBezTo>
                        <a:pt x="17872" y="72"/>
                        <a:pt x="17896" y="156"/>
                        <a:pt x="17896" y="227"/>
                      </a:cubicBezTo>
                      <a:cubicBezTo>
                        <a:pt x="17896" y="656"/>
                        <a:pt x="17539" y="1013"/>
                        <a:pt x="17098" y="1013"/>
                      </a:cubicBezTo>
                      <a:cubicBezTo>
                        <a:pt x="16670" y="1013"/>
                        <a:pt x="16312" y="656"/>
                        <a:pt x="16312" y="227"/>
                      </a:cubicBezTo>
                      <a:cubicBezTo>
                        <a:pt x="16312" y="156"/>
                        <a:pt x="16324" y="72"/>
                        <a:pt x="16348" y="1"/>
                      </a:cubicBezTo>
                      <a:lnTo>
                        <a:pt x="15491" y="1"/>
                      </a:lnTo>
                      <a:cubicBezTo>
                        <a:pt x="15515" y="72"/>
                        <a:pt x="15527" y="156"/>
                        <a:pt x="15527" y="227"/>
                      </a:cubicBezTo>
                      <a:cubicBezTo>
                        <a:pt x="15527" y="656"/>
                        <a:pt x="15169" y="1013"/>
                        <a:pt x="14741" y="1013"/>
                      </a:cubicBezTo>
                      <a:cubicBezTo>
                        <a:pt x="14300" y="1013"/>
                        <a:pt x="13943" y="656"/>
                        <a:pt x="13943" y="227"/>
                      </a:cubicBezTo>
                      <a:cubicBezTo>
                        <a:pt x="13943" y="156"/>
                        <a:pt x="13967" y="72"/>
                        <a:pt x="13979" y="1"/>
                      </a:cubicBezTo>
                      <a:lnTo>
                        <a:pt x="13133" y="1"/>
                      </a:lnTo>
                      <a:cubicBezTo>
                        <a:pt x="13145" y="72"/>
                        <a:pt x="13157" y="156"/>
                        <a:pt x="13157" y="227"/>
                      </a:cubicBezTo>
                      <a:cubicBezTo>
                        <a:pt x="13157" y="656"/>
                        <a:pt x="12800" y="1013"/>
                        <a:pt x="12371" y="1013"/>
                      </a:cubicBezTo>
                      <a:cubicBezTo>
                        <a:pt x="11943" y="1013"/>
                        <a:pt x="11586" y="656"/>
                        <a:pt x="11586" y="227"/>
                      </a:cubicBezTo>
                      <a:cubicBezTo>
                        <a:pt x="11586" y="156"/>
                        <a:pt x="11598" y="72"/>
                        <a:pt x="11609" y="1"/>
                      </a:cubicBezTo>
                      <a:lnTo>
                        <a:pt x="10764" y="1"/>
                      </a:lnTo>
                      <a:cubicBezTo>
                        <a:pt x="10776" y="72"/>
                        <a:pt x="10788" y="156"/>
                        <a:pt x="10788" y="227"/>
                      </a:cubicBezTo>
                      <a:cubicBezTo>
                        <a:pt x="10788" y="656"/>
                        <a:pt x="10431" y="1013"/>
                        <a:pt x="10002" y="1013"/>
                      </a:cubicBezTo>
                      <a:cubicBezTo>
                        <a:pt x="9574" y="1013"/>
                        <a:pt x="9216" y="656"/>
                        <a:pt x="9216" y="227"/>
                      </a:cubicBezTo>
                      <a:cubicBezTo>
                        <a:pt x="9216" y="156"/>
                        <a:pt x="9228" y="72"/>
                        <a:pt x="9240" y="1"/>
                      </a:cubicBezTo>
                      <a:lnTo>
                        <a:pt x="8395" y="1"/>
                      </a:lnTo>
                      <a:cubicBezTo>
                        <a:pt x="8407" y="72"/>
                        <a:pt x="8431" y="156"/>
                        <a:pt x="8431" y="227"/>
                      </a:cubicBezTo>
                      <a:cubicBezTo>
                        <a:pt x="8431" y="656"/>
                        <a:pt x="8073" y="1013"/>
                        <a:pt x="7633" y="1013"/>
                      </a:cubicBezTo>
                      <a:cubicBezTo>
                        <a:pt x="7204" y="1013"/>
                        <a:pt x="6847" y="656"/>
                        <a:pt x="6847" y="227"/>
                      </a:cubicBezTo>
                      <a:cubicBezTo>
                        <a:pt x="6847" y="156"/>
                        <a:pt x="6859" y="72"/>
                        <a:pt x="6883" y="1"/>
                      </a:cubicBezTo>
                      <a:lnTo>
                        <a:pt x="6025" y="1"/>
                      </a:lnTo>
                      <a:cubicBezTo>
                        <a:pt x="6049" y="72"/>
                        <a:pt x="6061" y="156"/>
                        <a:pt x="6061" y="227"/>
                      </a:cubicBezTo>
                      <a:cubicBezTo>
                        <a:pt x="6061" y="656"/>
                        <a:pt x="5704" y="1013"/>
                        <a:pt x="5275" y="1013"/>
                      </a:cubicBezTo>
                      <a:cubicBezTo>
                        <a:pt x="4835" y="1013"/>
                        <a:pt x="4478" y="656"/>
                        <a:pt x="4478" y="227"/>
                      </a:cubicBezTo>
                      <a:cubicBezTo>
                        <a:pt x="4478" y="156"/>
                        <a:pt x="4501" y="72"/>
                        <a:pt x="4513" y="1"/>
                      </a:cubicBezTo>
                      <a:lnTo>
                        <a:pt x="3668" y="1"/>
                      </a:lnTo>
                      <a:cubicBezTo>
                        <a:pt x="3680" y="72"/>
                        <a:pt x="3692" y="156"/>
                        <a:pt x="3692" y="227"/>
                      </a:cubicBezTo>
                      <a:cubicBezTo>
                        <a:pt x="3692" y="656"/>
                        <a:pt x="3335" y="1013"/>
                        <a:pt x="2906" y="1013"/>
                      </a:cubicBezTo>
                      <a:cubicBezTo>
                        <a:pt x="2477" y="1013"/>
                        <a:pt x="2120" y="656"/>
                        <a:pt x="2120" y="227"/>
                      </a:cubicBezTo>
                      <a:cubicBezTo>
                        <a:pt x="2120" y="156"/>
                        <a:pt x="2132" y="72"/>
                        <a:pt x="2144" y="1"/>
                      </a:cubicBezTo>
                      <a:close/>
                    </a:path>
                  </a:pathLst>
                </a:custGeom>
                <a:solidFill>
                  <a:schemeClr val="dk1">
                    <a:alpha val="23660"/>
                  </a:schemeClr>
                </a:solidFill>
                <a:ln>
                  <a:noFill/>
                </a:ln>
              </p:spPr>
              <p:txBody>
                <a:bodyPr spcFirstLastPara="1" wrap="square" lIns="45713" tIns="45713" rIns="45713" bIns="45713" anchor="ctr" anchorCtr="0">
                  <a:noAutofit/>
                </a:bodyPr>
                <a:lstStyle/>
                <a:p>
                  <a:endParaRPr sz="900"/>
                </a:p>
              </p:txBody>
            </p:sp>
          </p:grpSp>
          <p:grpSp>
            <p:nvGrpSpPr>
              <p:cNvPr id="26" name="Google Shape;9978;p60"/>
              <p:cNvGrpSpPr/>
              <p:nvPr/>
            </p:nvGrpSpPr>
            <p:grpSpPr>
              <a:xfrm>
                <a:off x="1136550" y="1344811"/>
                <a:ext cx="7004224" cy="3422313"/>
                <a:chOff x="819248" y="1421033"/>
                <a:chExt cx="6760834" cy="3303390"/>
              </a:xfrm>
            </p:grpSpPr>
            <p:sp>
              <p:nvSpPr>
                <p:cNvPr id="28" name="Google Shape;9979;p60"/>
                <p:cNvSpPr/>
                <p:nvPr/>
              </p:nvSpPr>
              <p:spPr>
                <a:xfrm>
                  <a:off x="4145490" y="1421033"/>
                  <a:ext cx="3434593" cy="3303390"/>
                </a:xfrm>
                <a:custGeom>
                  <a:avLst/>
                  <a:gdLst/>
                  <a:ahLst/>
                  <a:cxnLst/>
                  <a:rect l="l" t="t" r="r" b="b"/>
                  <a:pathLst>
                    <a:path w="31743" h="30529" extrusionOk="0">
                      <a:moveTo>
                        <a:pt x="1298" y="1"/>
                      </a:moveTo>
                      <a:cubicBezTo>
                        <a:pt x="1310" y="72"/>
                        <a:pt x="1322" y="156"/>
                        <a:pt x="1322" y="227"/>
                      </a:cubicBezTo>
                      <a:cubicBezTo>
                        <a:pt x="1322" y="656"/>
                        <a:pt x="965" y="1013"/>
                        <a:pt x="536" y="1013"/>
                      </a:cubicBezTo>
                      <a:cubicBezTo>
                        <a:pt x="334" y="1013"/>
                        <a:pt x="132" y="930"/>
                        <a:pt x="1" y="799"/>
                      </a:cubicBezTo>
                      <a:lnTo>
                        <a:pt x="1" y="30528"/>
                      </a:lnTo>
                      <a:lnTo>
                        <a:pt x="31743" y="30528"/>
                      </a:lnTo>
                      <a:lnTo>
                        <a:pt x="31743" y="763"/>
                      </a:lnTo>
                      <a:cubicBezTo>
                        <a:pt x="31731" y="930"/>
                        <a:pt x="31528" y="1013"/>
                        <a:pt x="31302" y="1013"/>
                      </a:cubicBezTo>
                      <a:cubicBezTo>
                        <a:pt x="30874" y="1013"/>
                        <a:pt x="30516" y="656"/>
                        <a:pt x="30516" y="227"/>
                      </a:cubicBezTo>
                      <a:cubicBezTo>
                        <a:pt x="30516" y="156"/>
                        <a:pt x="30528" y="72"/>
                        <a:pt x="30540" y="1"/>
                      </a:cubicBezTo>
                      <a:lnTo>
                        <a:pt x="29695" y="1"/>
                      </a:lnTo>
                      <a:cubicBezTo>
                        <a:pt x="29707" y="72"/>
                        <a:pt x="29719" y="156"/>
                        <a:pt x="29719" y="227"/>
                      </a:cubicBezTo>
                      <a:cubicBezTo>
                        <a:pt x="29719" y="656"/>
                        <a:pt x="29361" y="1013"/>
                        <a:pt x="28933" y="1013"/>
                      </a:cubicBezTo>
                      <a:cubicBezTo>
                        <a:pt x="28504" y="1013"/>
                        <a:pt x="28147" y="656"/>
                        <a:pt x="28147" y="227"/>
                      </a:cubicBezTo>
                      <a:cubicBezTo>
                        <a:pt x="28147" y="156"/>
                        <a:pt x="28159" y="72"/>
                        <a:pt x="28171" y="1"/>
                      </a:cubicBezTo>
                      <a:lnTo>
                        <a:pt x="27325" y="1"/>
                      </a:lnTo>
                      <a:cubicBezTo>
                        <a:pt x="27337" y="72"/>
                        <a:pt x="27361" y="156"/>
                        <a:pt x="27361" y="227"/>
                      </a:cubicBezTo>
                      <a:cubicBezTo>
                        <a:pt x="27361" y="656"/>
                        <a:pt x="27004" y="1013"/>
                        <a:pt x="26563" y="1013"/>
                      </a:cubicBezTo>
                      <a:cubicBezTo>
                        <a:pt x="26135" y="1013"/>
                        <a:pt x="25778" y="656"/>
                        <a:pt x="25778" y="227"/>
                      </a:cubicBezTo>
                      <a:cubicBezTo>
                        <a:pt x="25778" y="156"/>
                        <a:pt x="25790" y="72"/>
                        <a:pt x="25813" y="1"/>
                      </a:cubicBezTo>
                      <a:lnTo>
                        <a:pt x="24956" y="1"/>
                      </a:lnTo>
                      <a:cubicBezTo>
                        <a:pt x="24980" y="72"/>
                        <a:pt x="24992" y="156"/>
                        <a:pt x="24992" y="227"/>
                      </a:cubicBezTo>
                      <a:cubicBezTo>
                        <a:pt x="24992" y="656"/>
                        <a:pt x="24635" y="1013"/>
                        <a:pt x="24206" y="1013"/>
                      </a:cubicBezTo>
                      <a:cubicBezTo>
                        <a:pt x="23766" y="1013"/>
                        <a:pt x="23408" y="656"/>
                        <a:pt x="23408" y="227"/>
                      </a:cubicBezTo>
                      <a:cubicBezTo>
                        <a:pt x="23408" y="156"/>
                        <a:pt x="23432" y="72"/>
                        <a:pt x="23444" y="1"/>
                      </a:cubicBezTo>
                      <a:lnTo>
                        <a:pt x="22599" y="1"/>
                      </a:lnTo>
                      <a:cubicBezTo>
                        <a:pt x="22611" y="72"/>
                        <a:pt x="22623" y="156"/>
                        <a:pt x="22623" y="227"/>
                      </a:cubicBezTo>
                      <a:cubicBezTo>
                        <a:pt x="22623" y="656"/>
                        <a:pt x="22265" y="1013"/>
                        <a:pt x="21837" y="1013"/>
                      </a:cubicBezTo>
                      <a:cubicBezTo>
                        <a:pt x="21408" y="1013"/>
                        <a:pt x="21051" y="656"/>
                        <a:pt x="21051" y="227"/>
                      </a:cubicBezTo>
                      <a:cubicBezTo>
                        <a:pt x="21051" y="156"/>
                        <a:pt x="21063" y="72"/>
                        <a:pt x="21075" y="1"/>
                      </a:cubicBezTo>
                      <a:lnTo>
                        <a:pt x="20229" y="1"/>
                      </a:lnTo>
                      <a:cubicBezTo>
                        <a:pt x="20241" y="72"/>
                        <a:pt x="20253" y="156"/>
                        <a:pt x="20253" y="227"/>
                      </a:cubicBezTo>
                      <a:cubicBezTo>
                        <a:pt x="20253" y="656"/>
                        <a:pt x="19896" y="1013"/>
                        <a:pt x="19467" y="1013"/>
                      </a:cubicBezTo>
                      <a:cubicBezTo>
                        <a:pt x="19039" y="1013"/>
                        <a:pt x="18682" y="656"/>
                        <a:pt x="18682" y="227"/>
                      </a:cubicBezTo>
                      <a:cubicBezTo>
                        <a:pt x="18682" y="156"/>
                        <a:pt x="18693" y="72"/>
                        <a:pt x="18705" y="1"/>
                      </a:cubicBezTo>
                      <a:lnTo>
                        <a:pt x="17860" y="1"/>
                      </a:lnTo>
                      <a:cubicBezTo>
                        <a:pt x="17872" y="72"/>
                        <a:pt x="17896" y="156"/>
                        <a:pt x="17896" y="227"/>
                      </a:cubicBezTo>
                      <a:cubicBezTo>
                        <a:pt x="17896" y="656"/>
                        <a:pt x="17539" y="1013"/>
                        <a:pt x="17098" y="1013"/>
                      </a:cubicBezTo>
                      <a:cubicBezTo>
                        <a:pt x="16669" y="1013"/>
                        <a:pt x="16312" y="656"/>
                        <a:pt x="16312" y="227"/>
                      </a:cubicBezTo>
                      <a:cubicBezTo>
                        <a:pt x="16312" y="156"/>
                        <a:pt x="16324" y="72"/>
                        <a:pt x="16348" y="1"/>
                      </a:cubicBezTo>
                      <a:lnTo>
                        <a:pt x="15491" y="1"/>
                      </a:lnTo>
                      <a:cubicBezTo>
                        <a:pt x="15514" y="72"/>
                        <a:pt x="15526" y="156"/>
                        <a:pt x="15526" y="227"/>
                      </a:cubicBezTo>
                      <a:cubicBezTo>
                        <a:pt x="15526" y="656"/>
                        <a:pt x="15169" y="1013"/>
                        <a:pt x="14741" y="1013"/>
                      </a:cubicBezTo>
                      <a:cubicBezTo>
                        <a:pt x="14300" y="1013"/>
                        <a:pt x="13943" y="656"/>
                        <a:pt x="13943" y="227"/>
                      </a:cubicBezTo>
                      <a:cubicBezTo>
                        <a:pt x="13943" y="156"/>
                        <a:pt x="13967" y="72"/>
                        <a:pt x="13979" y="1"/>
                      </a:cubicBezTo>
                      <a:lnTo>
                        <a:pt x="13133" y="1"/>
                      </a:lnTo>
                      <a:cubicBezTo>
                        <a:pt x="13145" y="72"/>
                        <a:pt x="13157" y="156"/>
                        <a:pt x="13157" y="227"/>
                      </a:cubicBezTo>
                      <a:cubicBezTo>
                        <a:pt x="13157" y="656"/>
                        <a:pt x="12800" y="1013"/>
                        <a:pt x="12371" y="1013"/>
                      </a:cubicBezTo>
                      <a:cubicBezTo>
                        <a:pt x="11943" y="1013"/>
                        <a:pt x="11585" y="656"/>
                        <a:pt x="11585" y="227"/>
                      </a:cubicBezTo>
                      <a:cubicBezTo>
                        <a:pt x="11585" y="156"/>
                        <a:pt x="11597" y="72"/>
                        <a:pt x="11609" y="1"/>
                      </a:cubicBezTo>
                      <a:lnTo>
                        <a:pt x="10764" y="1"/>
                      </a:lnTo>
                      <a:cubicBezTo>
                        <a:pt x="10776" y="72"/>
                        <a:pt x="10788" y="156"/>
                        <a:pt x="10788" y="227"/>
                      </a:cubicBezTo>
                      <a:cubicBezTo>
                        <a:pt x="10788" y="656"/>
                        <a:pt x="10431" y="1013"/>
                        <a:pt x="10002" y="1013"/>
                      </a:cubicBezTo>
                      <a:cubicBezTo>
                        <a:pt x="9573" y="1013"/>
                        <a:pt x="9216" y="656"/>
                        <a:pt x="9216" y="227"/>
                      </a:cubicBezTo>
                      <a:cubicBezTo>
                        <a:pt x="9216" y="156"/>
                        <a:pt x="9228" y="72"/>
                        <a:pt x="9240" y="1"/>
                      </a:cubicBezTo>
                      <a:lnTo>
                        <a:pt x="8395" y="1"/>
                      </a:lnTo>
                      <a:cubicBezTo>
                        <a:pt x="8406" y="72"/>
                        <a:pt x="8430" y="156"/>
                        <a:pt x="8430" y="227"/>
                      </a:cubicBezTo>
                      <a:cubicBezTo>
                        <a:pt x="8430" y="656"/>
                        <a:pt x="8073" y="1013"/>
                        <a:pt x="7633" y="1013"/>
                      </a:cubicBezTo>
                      <a:cubicBezTo>
                        <a:pt x="7204" y="1013"/>
                        <a:pt x="6847" y="656"/>
                        <a:pt x="6847" y="227"/>
                      </a:cubicBezTo>
                      <a:cubicBezTo>
                        <a:pt x="6847" y="156"/>
                        <a:pt x="6859" y="72"/>
                        <a:pt x="6882" y="1"/>
                      </a:cubicBezTo>
                      <a:lnTo>
                        <a:pt x="6025" y="1"/>
                      </a:lnTo>
                      <a:cubicBezTo>
                        <a:pt x="6049" y="72"/>
                        <a:pt x="6061" y="156"/>
                        <a:pt x="6061" y="227"/>
                      </a:cubicBezTo>
                      <a:cubicBezTo>
                        <a:pt x="6061" y="656"/>
                        <a:pt x="5704" y="1013"/>
                        <a:pt x="5275" y="1013"/>
                      </a:cubicBezTo>
                      <a:cubicBezTo>
                        <a:pt x="4835" y="1013"/>
                        <a:pt x="4477" y="656"/>
                        <a:pt x="4477" y="227"/>
                      </a:cubicBezTo>
                      <a:cubicBezTo>
                        <a:pt x="4477" y="156"/>
                        <a:pt x="4501" y="72"/>
                        <a:pt x="4513" y="1"/>
                      </a:cubicBezTo>
                      <a:lnTo>
                        <a:pt x="3668" y="1"/>
                      </a:lnTo>
                      <a:cubicBezTo>
                        <a:pt x="3680" y="72"/>
                        <a:pt x="3692" y="156"/>
                        <a:pt x="3692" y="227"/>
                      </a:cubicBezTo>
                      <a:cubicBezTo>
                        <a:pt x="3692" y="656"/>
                        <a:pt x="3334" y="1013"/>
                        <a:pt x="2906" y="1013"/>
                      </a:cubicBezTo>
                      <a:cubicBezTo>
                        <a:pt x="2477" y="1013"/>
                        <a:pt x="2120" y="656"/>
                        <a:pt x="2120" y="227"/>
                      </a:cubicBezTo>
                      <a:cubicBezTo>
                        <a:pt x="2120" y="156"/>
                        <a:pt x="2132" y="72"/>
                        <a:pt x="2144" y="1"/>
                      </a:cubicBezTo>
                      <a:close/>
                    </a:path>
                  </a:pathLst>
                </a:custGeom>
                <a:solidFill>
                  <a:schemeClr val="accent4">
                    <a:lumMod val="40000"/>
                    <a:lumOff val="60000"/>
                  </a:schemeClr>
                </a:solidFill>
                <a:ln>
                  <a:noFill/>
                </a:ln>
              </p:spPr>
              <p:txBody>
                <a:bodyPr spcFirstLastPara="1" wrap="square" lIns="45713" tIns="45713" rIns="45713" bIns="45713" anchor="ctr" anchorCtr="0">
                  <a:noAutofit/>
                </a:bodyPr>
                <a:lstStyle/>
                <a:p>
                  <a:endParaRPr sz="900"/>
                </a:p>
              </p:txBody>
            </p:sp>
            <p:sp>
              <p:nvSpPr>
                <p:cNvPr id="34" name="Google Shape;9980;p60"/>
                <p:cNvSpPr/>
                <p:nvPr/>
              </p:nvSpPr>
              <p:spPr>
                <a:xfrm>
                  <a:off x="819248" y="1421033"/>
                  <a:ext cx="3450065" cy="3303390"/>
                </a:xfrm>
                <a:custGeom>
                  <a:avLst/>
                  <a:gdLst/>
                  <a:ahLst/>
                  <a:cxnLst/>
                  <a:rect l="l" t="t" r="r" b="b"/>
                  <a:pathLst>
                    <a:path w="31886" h="30529" extrusionOk="0">
                      <a:moveTo>
                        <a:pt x="1299" y="1"/>
                      </a:moveTo>
                      <a:cubicBezTo>
                        <a:pt x="1311" y="72"/>
                        <a:pt x="1322" y="156"/>
                        <a:pt x="1322" y="227"/>
                      </a:cubicBezTo>
                      <a:cubicBezTo>
                        <a:pt x="1322" y="656"/>
                        <a:pt x="965" y="1013"/>
                        <a:pt x="537" y="1013"/>
                      </a:cubicBezTo>
                      <a:cubicBezTo>
                        <a:pt x="334" y="1013"/>
                        <a:pt x="132" y="930"/>
                        <a:pt x="1" y="799"/>
                      </a:cubicBezTo>
                      <a:lnTo>
                        <a:pt x="1" y="30528"/>
                      </a:lnTo>
                      <a:lnTo>
                        <a:pt x="31886" y="30528"/>
                      </a:lnTo>
                      <a:lnTo>
                        <a:pt x="31886" y="763"/>
                      </a:lnTo>
                      <a:cubicBezTo>
                        <a:pt x="31731" y="930"/>
                        <a:pt x="31529" y="1013"/>
                        <a:pt x="31302" y="1013"/>
                      </a:cubicBezTo>
                      <a:cubicBezTo>
                        <a:pt x="30862" y="1013"/>
                        <a:pt x="30517" y="656"/>
                        <a:pt x="30517" y="227"/>
                      </a:cubicBezTo>
                      <a:cubicBezTo>
                        <a:pt x="30517" y="156"/>
                        <a:pt x="30529" y="72"/>
                        <a:pt x="30540" y="1"/>
                      </a:cubicBezTo>
                      <a:lnTo>
                        <a:pt x="29695" y="1"/>
                      </a:lnTo>
                      <a:cubicBezTo>
                        <a:pt x="29707" y="72"/>
                        <a:pt x="29719" y="156"/>
                        <a:pt x="29719" y="227"/>
                      </a:cubicBezTo>
                      <a:cubicBezTo>
                        <a:pt x="29719" y="656"/>
                        <a:pt x="29362" y="1013"/>
                        <a:pt x="28933" y="1013"/>
                      </a:cubicBezTo>
                      <a:cubicBezTo>
                        <a:pt x="28504" y="1013"/>
                        <a:pt x="28147" y="656"/>
                        <a:pt x="28147" y="227"/>
                      </a:cubicBezTo>
                      <a:cubicBezTo>
                        <a:pt x="28147" y="156"/>
                        <a:pt x="28159" y="72"/>
                        <a:pt x="28171" y="1"/>
                      </a:cubicBezTo>
                      <a:lnTo>
                        <a:pt x="27326" y="1"/>
                      </a:lnTo>
                      <a:cubicBezTo>
                        <a:pt x="27338" y="72"/>
                        <a:pt x="27361" y="156"/>
                        <a:pt x="27361" y="227"/>
                      </a:cubicBezTo>
                      <a:cubicBezTo>
                        <a:pt x="27361" y="656"/>
                        <a:pt x="27004" y="1013"/>
                        <a:pt x="26564" y="1013"/>
                      </a:cubicBezTo>
                      <a:cubicBezTo>
                        <a:pt x="26135" y="1013"/>
                        <a:pt x="25778" y="656"/>
                        <a:pt x="25778" y="227"/>
                      </a:cubicBezTo>
                      <a:cubicBezTo>
                        <a:pt x="25778" y="156"/>
                        <a:pt x="25790" y="72"/>
                        <a:pt x="25814" y="1"/>
                      </a:cubicBezTo>
                      <a:lnTo>
                        <a:pt x="24956" y="1"/>
                      </a:lnTo>
                      <a:cubicBezTo>
                        <a:pt x="24980" y="72"/>
                        <a:pt x="24992" y="156"/>
                        <a:pt x="24992" y="227"/>
                      </a:cubicBezTo>
                      <a:cubicBezTo>
                        <a:pt x="24992" y="656"/>
                        <a:pt x="24635" y="1013"/>
                        <a:pt x="24206" y="1013"/>
                      </a:cubicBezTo>
                      <a:cubicBezTo>
                        <a:pt x="23766" y="1013"/>
                        <a:pt x="23409" y="656"/>
                        <a:pt x="23409" y="227"/>
                      </a:cubicBezTo>
                      <a:cubicBezTo>
                        <a:pt x="23409" y="156"/>
                        <a:pt x="23432" y="72"/>
                        <a:pt x="23444" y="1"/>
                      </a:cubicBezTo>
                      <a:lnTo>
                        <a:pt x="22599" y="1"/>
                      </a:lnTo>
                      <a:cubicBezTo>
                        <a:pt x="22611" y="72"/>
                        <a:pt x="22623" y="156"/>
                        <a:pt x="22623" y="227"/>
                      </a:cubicBezTo>
                      <a:cubicBezTo>
                        <a:pt x="22623" y="656"/>
                        <a:pt x="22266" y="1013"/>
                        <a:pt x="21837" y="1013"/>
                      </a:cubicBezTo>
                      <a:cubicBezTo>
                        <a:pt x="21408" y="1013"/>
                        <a:pt x="21051" y="656"/>
                        <a:pt x="21051" y="227"/>
                      </a:cubicBezTo>
                      <a:cubicBezTo>
                        <a:pt x="21051" y="156"/>
                        <a:pt x="21063" y="72"/>
                        <a:pt x="21075" y="1"/>
                      </a:cubicBezTo>
                      <a:lnTo>
                        <a:pt x="20230" y="1"/>
                      </a:lnTo>
                      <a:cubicBezTo>
                        <a:pt x="20242" y="72"/>
                        <a:pt x="20253" y="156"/>
                        <a:pt x="20253" y="227"/>
                      </a:cubicBezTo>
                      <a:cubicBezTo>
                        <a:pt x="20253" y="656"/>
                        <a:pt x="19896" y="1013"/>
                        <a:pt x="19468" y="1013"/>
                      </a:cubicBezTo>
                      <a:cubicBezTo>
                        <a:pt x="19039" y="1013"/>
                        <a:pt x="18682" y="656"/>
                        <a:pt x="18682" y="227"/>
                      </a:cubicBezTo>
                      <a:cubicBezTo>
                        <a:pt x="18682" y="156"/>
                        <a:pt x="18694" y="72"/>
                        <a:pt x="18706" y="1"/>
                      </a:cubicBezTo>
                      <a:lnTo>
                        <a:pt x="17860" y="1"/>
                      </a:lnTo>
                      <a:cubicBezTo>
                        <a:pt x="17872" y="72"/>
                        <a:pt x="17896" y="156"/>
                        <a:pt x="17896" y="227"/>
                      </a:cubicBezTo>
                      <a:cubicBezTo>
                        <a:pt x="17896" y="656"/>
                        <a:pt x="17539" y="1013"/>
                        <a:pt x="17098" y="1013"/>
                      </a:cubicBezTo>
                      <a:cubicBezTo>
                        <a:pt x="16670" y="1013"/>
                        <a:pt x="16312" y="656"/>
                        <a:pt x="16312" y="227"/>
                      </a:cubicBezTo>
                      <a:cubicBezTo>
                        <a:pt x="16312" y="156"/>
                        <a:pt x="16324" y="72"/>
                        <a:pt x="16348" y="1"/>
                      </a:cubicBezTo>
                      <a:lnTo>
                        <a:pt x="15491" y="1"/>
                      </a:lnTo>
                      <a:cubicBezTo>
                        <a:pt x="15515" y="72"/>
                        <a:pt x="15527" y="156"/>
                        <a:pt x="15527" y="227"/>
                      </a:cubicBezTo>
                      <a:cubicBezTo>
                        <a:pt x="15527" y="656"/>
                        <a:pt x="15169" y="1013"/>
                        <a:pt x="14741" y="1013"/>
                      </a:cubicBezTo>
                      <a:cubicBezTo>
                        <a:pt x="14300" y="1013"/>
                        <a:pt x="13943" y="656"/>
                        <a:pt x="13943" y="227"/>
                      </a:cubicBezTo>
                      <a:cubicBezTo>
                        <a:pt x="13943" y="156"/>
                        <a:pt x="13967" y="72"/>
                        <a:pt x="13979" y="1"/>
                      </a:cubicBezTo>
                      <a:lnTo>
                        <a:pt x="13133" y="1"/>
                      </a:lnTo>
                      <a:cubicBezTo>
                        <a:pt x="13145" y="72"/>
                        <a:pt x="13157" y="156"/>
                        <a:pt x="13157" y="227"/>
                      </a:cubicBezTo>
                      <a:cubicBezTo>
                        <a:pt x="13157" y="656"/>
                        <a:pt x="12800" y="1013"/>
                        <a:pt x="12371" y="1013"/>
                      </a:cubicBezTo>
                      <a:cubicBezTo>
                        <a:pt x="11943" y="1013"/>
                        <a:pt x="11586" y="656"/>
                        <a:pt x="11586" y="227"/>
                      </a:cubicBezTo>
                      <a:cubicBezTo>
                        <a:pt x="11586" y="156"/>
                        <a:pt x="11598" y="72"/>
                        <a:pt x="11609" y="1"/>
                      </a:cubicBezTo>
                      <a:lnTo>
                        <a:pt x="10764" y="1"/>
                      </a:lnTo>
                      <a:cubicBezTo>
                        <a:pt x="10776" y="72"/>
                        <a:pt x="10788" y="156"/>
                        <a:pt x="10788" y="227"/>
                      </a:cubicBezTo>
                      <a:cubicBezTo>
                        <a:pt x="10788" y="656"/>
                        <a:pt x="10431" y="1013"/>
                        <a:pt x="10002" y="1013"/>
                      </a:cubicBezTo>
                      <a:cubicBezTo>
                        <a:pt x="9574" y="1013"/>
                        <a:pt x="9216" y="656"/>
                        <a:pt x="9216" y="227"/>
                      </a:cubicBezTo>
                      <a:cubicBezTo>
                        <a:pt x="9216" y="156"/>
                        <a:pt x="9228" y="72"/>
                        <a:pt x="9240" y="1"/>
                      </a:cubicBezTo>
                      <a:lnTo>
                        <a:pt x="8395" y="1"/>
                      </a:lnTo>
                      <a:cubicBezTo>
                        <a:pt x="8407" y="72"/>
                        <a:pt x="8431" y="156"/>
                        <a:pt x="8431" y="227"/>
                      </a:cubicBezTo>
                      <a:cubicBezTo>
                        <a:pt x="8431" y="656"/>
                        <a:pt x="8073" y="1013"/>
                        <a:pt x="7633" y="1013"/>
                      </a:cubicBezTo>
                      <a:cubicBezTo>
                        <a:pt x="7204" y="1013"/>
                        <a:pt x="6847" y="656"/>
                        <a:pt x="6847" y="227"/>
                      </a:cubicBezTo>
                      <a:cubicBezTo>
                        <a:pt x="6847" y="156"/>
                        <a:pt x="6859" y="72"/>
                        <a:pt x="6883" y="1"/>
                      </a:cubicBezTo>
                      <a:lnTo>
                        <a:pt x="6025" y="1"/>
                      </a:lnTo>
                      <a:cubicBezTo>
                        <a:pt x="6049" y="72"/>
                        <a:pt x="6061" y="156"/>
                        <a:pt x="6061" y="227"/>
                      </a:cubicBezTo>
                      <a:cubicBezTo>
                        <a:pt x="6061" y="656"/>
                        <a:pt x="5704" y="1013"/>
                        <a:pt x="5275" y="1013"/>
                      </a:cubicBezTo>
                      <a:cubicBezTo>
                        <a:pt x="4835" y="1013"/>
                        <a:pt x="4478" y="656"/>
                        <a:pt x="4478" y="227"/>
                      </a:cubicBezTo>
                      <a:cubicBezTo>
                        <a:pt x="4478" y="156"/>
                        <a:pt x="4501" y="72"/>
                        <a:pt x="4513" y="1"/>
                      </a:cubicBezTo>
                      <a:lnTo>
                        <a:pt x="3668" y="1"/>
                      </a:lnTo>
                      <a:cubicBezTo>
                        <a:pt x="3680" y="72"/>
                        <a:pt x="3692" y="156"/>
                        <a:pt x="3692" y="227"/>
                      </a:cubicBezTo>
                      <a:cubicBezTo>
                        <a:pt x="3692" y="656"/>
                        <a:pt x="3335" y="1013"/>
                        <a:pt x="2906" y="1013"/>
                      </a:cubicBezTo>
                      <a:cubicBezTo>
                        <a:pt x="2477" y="1013"/>
                        <a:pt x="2120" y="656"/>
                        <a:pt x="2120" y="227"/>
                      </a:cubicBezTo>
                      <a:cubicBezTo>
                        <a:pt x="2120" y="156"/>
                        <a:pt x="2132" y="72"/>
                        <a:pt x="2144" y="1"/>
                      </a:cubicBezTo>
                      <a:close/>
                    </a:path>
                  </a:pathLst>
                </a:custGeom>
                <a:solidFill>
                  <a:schemeClr val="accent4">
                    <a:lumMod val="40000"/>
                    <a:lumOff val="60000"/>
                  </a:schemeClr>
                </a:solidFill>
                <a:ln>
                  <a:noFill/>
                </a:ln>
              </p:spPr>
              <p:txBody>
                <a:bodyPr spcFirstLastPara="1" wrap="square" lIns="45713" tIns="45713" rIns="45713" bIns="45713" anchor="ctr" anchorCtr="0">
                  <a:noAutofit/>
                </a:bodyPr>
                <a:lstStyle/>
                <a:p>
                  <a:endParaRPr sz="900"/>
                </a:p>
              </p:txBody>
            </p:sp>
          </p:grpSp>
        </p:grpSp>
        <p:pic>
          <p:nvPicPr>
            <p:cNvPr id="38"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05414" y="1675382"/>
              <a:ext cx="1412470" cy="3468118"/>
            </a:xfrm>
            <a:prstGeom prst="rect">
              <a:avLst/>
            </a:prstGeom>
            <a:effectLst>
              <a:outerShdw blurRad="50800" dist="38100" dir="8100000" algn="tr" rotWithShape="0">
                <a:prstClr val="black">
                  <a:alpha val="40000"/>
                </a:prstClr>
              </a:outerShdw>
            </a:effectLst>
          </p:spPr>
        </p:pic>
      </p:grpSp>
      <p:sp>
        <p:nvSpPr>
          <p:cNvPr id="20" name="TextBox 19">
            <a:extLst>
              <a:ext uri="{FF2B5EF4-FFF2-40B4-BE49-F238E27FC236}">
                <a16:creationId xmlns:a16="http://schemas.microsoft.com/office/drawing/2014/main" id="{E19B1F1F-6136-4AD1-8FAA-8BF99A8856B5}"/>
              </a:ext>
            </a:extLst>
          </p:cNvPr>
          <p:cNvSpPr txBox="1"/>
          <p:nvPr/>
        </p:nvSpPr>
        <p:spPr>
          <a:xfrm>
            <a:off x="189106" y="413763"/>
            <a:ext cx="8765787" cy="523220"/>
          </a:xfrm>
          <a:prstGeom prst="rect">
            <a:avLst/>
          </a:prstGeom>
          <a:noFill/>
        </p:spPr>
        <p:txBody>
          <a:bodyPr wrap="square" rtlCol="0">
            <a:spAutoFit/>
          </a:bodyPr>
          <a:lstStyle/>
          <a:p>
            <a:pPr algn="ctr"/>
            <a:r>
              <a:rPr lang="en-US" sz="2800" b="1">
                <a:solidFill>
                  <a:schemeClr val="accent5">
                    <a:lumMod val="75000"/>
                  </a:schemeClr>
                </a:solidFill>
                <a:latin typeface="Arial" panose="020B0604020202020204" pitchFamily="34" charset="0"/>
                <a:ea typeface="Arial" panose="020B0604020202020204" pitchFamily="34" charset="0"/>
                <a:cs typeface="Arial" panose="020B0604020202020204" pitchFamily="34" charset="0"/>
              </a:rPr>
              <a:t>1. Ảnh hưởng của nhiệt độ tới cân bằng hoá học</a:t>
            </a:r>
            <a:endParaRPr lang="en-US" sz="2800" dirty="0">
              <a:solidFill>
                <a:schemeClr val="accent5">
                  <a:lumMod val="75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143400" y="2121146"/>
                <a:ext cx="4840978" cy="2169825"/>
              </a:xfrm>
              <a:prstGeom prst="rect">
                <a:avLst/>
              </a:prstGeom>
            </p:spPr>
            <p:txBody>
              <a:bodyPr wrap="square">
                <a:spAutoFit/>
              </a:bodyPr>
              <a:lstStyle/>
              <a:p>
                <a:pPr algn="just">
                  <a:lnSpc>
                    <a:spcPct val="150000"/>
                  </a:lnSpc>
                  <a:spcAft>
                    <a:spcPts val="0"/>
                  </a:spcAft>
                </a:pPr>
                <a:r>
                  <a:rPr lang="fr-FR" i="1">
                    <a:solidFill>
                      <a:srgbClr val="000000"/>
                    </a:solidFill>
                    <a:latin typeface="Arial" panose="020B0604020202020204" pitchFamily="34" charset="0"/>
                    <a:ea typeface="Calibri" panose="020F0502020204030204" pitchFamily="34" charset="0"/>
                    <a:cs typeface="Arial" panose="020B0604020202020204" pitchFamily="34" charset="0"/>
                  </a:rPr>
                  <a:t>Khi tăng nhiệt độ, cân bằng chuyển dịch theo chiều làm giảm nhiệt độ, tức là chiều phản ứng thu nhiệt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e>
                      <m:sub>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𝑟</m:t>
                        </m:r>
                      </m:sub>
                    </m:sSub>
                    <m:sSubSup>
                      <m:sSub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SupPr>
                      <m:e>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𝐻</m:t>
                        </m:r>
                      </m:e>
                      <m:sub>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298</m:t>
                        </m:r>
                      </m:sub>
                      <m:sup>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𝑜</m:t>
                        </m:r>
                      </m:sup>
                    </m:sSubSup>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fr-FR" i="1">
                    <a:solidFill>
                      <a:srgbClr val="000000"/>
                    </a:solidFill>
                    <a:latin typeface="Arial" panose="020B0604020202020204" pitchFamily="34" charset="0"/>
                    <a:ea typeface="Times New Roman" panose="02020603050405020304" pitchFamily="18" charset="0"/>
                    <a:cs typeface="Arial" panose="020B0604020202020204" pitchFamily="34" charset="0"/>
                  </a:rPr>
                  <a:t>&gt; 0), nghĩa là chiều làm giảm tác động của việc tăng nhiệt độ và ngược lại.</a:t>
                </a:r>
                <a:r>
                  <a:rPr lang="fr-FR" i="1">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i="1">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143400" y="2121146"/>
                <a:ext cx="4840978" cy="2169825"/>
              </a:xfrm>
              <a:prstGeom prst="rect">
                <a:avLst/>
              </a:prstGeom>
              <a:blipFill>
                <a:blip r:embed="rId22"/>
                <a:stretch>
                  <a:fillRect l="-1134" r="-1008" b="-1404"/>
                </a:stretch>
              </a:blipFill>
            </p:spPr>
            <p:txBody>
              <a:bodyPr/>
              <a:lstStyle/>
              <a:p>
                <a:r>
                  <a:rPr lang="en-US">
                    <a:noFill/>
                  </a:rPr>
                  <a:t> </a:t>
                </a:r>
              </a:p>
            </p:txBody>
          </p:sp>
        </mc:Fallback>
      </mc:AlternateContent>
      <p:sp>
        <p:nvSpPr>
          <p:cNvPr id="37" name="Title 1"/>
          <p:cNvSpPr>
            <a:spLocks noGrp="1"/>
          </p:cNvSpPr>
          <p:nvPr>
            <p:ph type="title"/>
          </p:nvPr>
        </p:nvSpPr>
        <p:spPr>
          <a:xfrm>
            <a:off x="2376802" y="1539777"/>
            <a:ext cx="2374175" cy="572700"/>
          </a:xfrm>
        </p:spPr>
        <p:txBody>
          <a:bodyPr anchor="ctr">
            <a:normAutofit/>
          </a:bodyPr>
          <a:lstStyle/>
          <a:p>
            <a:pPr algn="ctr">
              <a:lnSpc>
                <a:spcPct val="100000"/>
              </a:lnSpc>
            </a:pPr>
            <a:r>
              <a:rPr lang="en-US" sz="2600">
                <a:solidFill>
                  <a:srgbClr val="000000"/>
                </a:solidFill>
                <a:latin typeface="Arial" panose="020B0604020202020204" pitchFamily="34" charset="0"/>
                <a:cs typeface="Arial" panose="020B0604020202020204" pitchFamily="34" charset="0"/>
              </a:rPr>
              <a:t>Kết luận</a:t>
            </a:r>
            <a:endParaRPr lang="en-US" sz="2600" b="1" dirty="0">
              <a:solidFill>
                <a:srgbClr val="000000"/>
              </a:solidFill>
              <a:latin typeface="Arial" panose="020B0604020202020204" pitchFamily="34" charset="0"/>
              <a:cs typeface="Arial" panose="020B0604020202020204" pitchFamily="34" charset="0"/>
            </a:endParaRPr>
          </a:p>
        </p:txBody>
      </p:sp>
      <p:pic>
        <p:nvPicPr>
          <p:cNvPr id="44" name="Picture 6"/>
          <p:cNvPicPr>
            <a:picLocks noChangeAspect="1"/>
          </p:cNvPicPr>
          <p:nvPr/>
        </p:nvPicPr>
        <p:blipFill>
          <a:blip r:embed="rId23"/>
          <a:srcRect/>
          <a:stretch>
            <a:fillRect/>
          </a:stretch>
        </p:blipFill>
        <p:spPr>
          <a:xfrm>
            <a:off x="140138" y="3890398"/>
            <a:ext cx="874527" cy="1170521"/>
          </a:xfrm>
          <a:prstGeom prst="rect">
            <a:avLst/>
          </a:prstGeom>
        </p:spPr>
      </p:pic>
    </p:spTree>
    <p:extLst>
      <p:ext uri="{BB962C8B-B14F-4D97-AF65-F5344CB8AC3E}">
        <p14:creationId xmlns:p14="http://schemas.microsoft.com/office/powerpoint/2010/main" val="4115954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p:cTn id="11"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0" name="TextBox 19">
            <a:extLst>
              <a:ext uri="{FF2B5EF4-FFF2-40B4-BE49-F238E27FC236}">
                <a16:creationId xmlns:a16="http://schemas.microsoft.com/office/drawing/2014/main" id="{E19B1F1F-6136-4AD1-8FAA-8BF99A8856B5}"/>
              </a:ext>
            </a:extLst>
          </p:cNvPr>
          <p:cNvSpPr txBox="1"/>
          <p:nvPr/>
        </p:nvSpPr>
        <p:spPr>
          <a:xfrm>
            <a:off x="189106" y="413763"/>
            <a:ext cx="8765787" cy="523220"/>
          </a:xfrm>
          <a:prstGeom prst="rect">
            <a:avLst/>
          </a:prstGeom>
          <a:noFill/>
        </p:spPr>
        <p:txBody>
          <a:bodyPr wrap="square" rtlCol="0">
            <a:spAutoFit/>
          </a:bodyPr>
          <a:lstStyle/>
          <a:p>
            <a:pPr algn="ctr"/>
            <a:r>
              <a:rPr lang="en-US" sz="2800" b="1">
                <a:solidFill>
                  <a:schemeClr val="accent5">
                    <a:lumMod val="75000"/>
                  </a:schemeClr>
                </a:solidFill>
                <a:latin typeface="Arial" panose="020B0604020202020204" pitchFamily="34" charset="0"/>
                <a:ea typeface="Arial" panose="020B0604020202020204" pitchFamily="34" charset="0"/>
                <a:cs typeface="Arial" panose="020B0604020202020204" pitchFamily="34" charset="0"/>
              </a:rPr>
              <a:t>2. Nguyên lí chuyển dịch cân bằng La Chatelier</a:t>
            </a:r>
            <a:endParaRPr lang="en-US" sz="2800" dirty="0">
              <a:solidFill>
                <a:schemeClr val="accent5">
                  <a:lumMod val="75000"/>
                </a:schemeClr>
              </a:solidFill>
              <a:latin typeface="Arial" panose="020B0604020202020204" pitchFamily="34" charset="0"/>
              <a:cs typeface="Arial" panose="020B0604020202020204" pitchFamily="34" charset="0"/>
            </a:endParaRPr>
          </a:p>
        </p:txBody>
      </p:sp>
      <p:sp>
        <p:nvSpPr>
          <p:cNvPr id="16" name="Rounded Rectangle 15"/>
          <p:cNvSpPr/>
          <p:nvPr/>
        </p:nvSpPr>
        <p:spPr>
          <a:xfrm>
            <a:off x="675306" y="1342263"/>
            <a:ext cx="7793386" cy="2150333"/>
          </a:xfrm>
          <a:prstGeom prst="roundRect">
            <a:avLst/>
          </a:prstGeom>
          <a:solidFill>
            <a:schemeClr val="bg1"/>
          </a:solidFill>
          <a:ln w="28575">
            <a:solidFill>
              <a:srgbClr val="FF9900"/>
            </a:solidFill>
            <a:prstDash val="dash"/>
          </a:ln>
          <a:effectLst/>
        </p:spPr>
        <p:style>
          <a:lnRef idx="3">
            <a:schemeClr val="lt1"/>
          </a:lnRef>
          <a:fillRef idx="1">
            <a:schemeClr val="accent2"/>
          </a:fillRef>
          <a:effectRef idx="1">
            <a:schemeClr val="accent2"/>
          </a:effectRef>
          <a:fontRef idx="minor">
            <a:schemeClr val="lt1"/>
          </a:fontRef>
        </p:style>
        <p:txBody>
          <a:bodyPr rtlCol="0" anchor="ctr"/>
          <a:lstStyle/>
          <a:p>
            <a:pPr algn="just">
              <a:lnSpc>
                <a:spcPct val="150000"/>
              </a:lnSpc>
            </a:pPr>
            <a:r>
              <a:rPr lang="fr-FR" sz="1900" b="1">
                <a:solidFill>
                  <a:schemeClr val="accent1">
                    <a:lumMod val="75000"/>
                  </a:schemeClr>
                </a:solidFill>
                <a:latin typeface="Arial" panose="020B0604020202020204" pitchFamily="34" charset="0"/>
                <a:cs typeface="Arial" panose="020B0604020202020204" pitchFamily="34" charset="0"/>
              </a:rPr>
              <a:t>Nguyên lí: </a:t>
            </a:r>
            <a:r>
              <a:rPr lang="fr-FR" sz="1900" i="1">
                <a:solidFill>
                  <a:srgbClr val="000000"/>
                </a:solidFill>
                <a:latin typeface="Arial" panose="020B0604020202020204" pitchFamily="34" charset="0"/>
                <a:cs typeface="Arial" panose="020B0604020202020204" pitchFamily="34" charset="0"/>
              </a:rPr>
              <a:t>Một phản ứng thuận nghịch đang ở trạng thái cân bằng khi chịu tác động từ bên ngoài như biến đổi nhiệt độ, nồng độ hay áp suất thì cân bằng sẽ chuyển dịch theo chiều làm giảm tác động bên ngoài đó. </a:t>
            </a:r>
            <a:endParaRPr lang="en-US" sz="1900">
              <a:solidFill>
                <a:srgbClr val="000000"/>
              </a:solidFill>
              <a:latin typeface="Arial" panose="020B0604020202020204" pitchFamily="34" charset="0"/>
              <a:cs typeface="Arial" panose="020B0604020202020204" pitchFamily="34" charset="0"/>
            </a:endParaRPr>
          </a:p>
        </p:txBody>
      </p:sp>
      <p:pic>
        <p:nvPicPr>
          <p:cNvPr id="17" name="Picture 4"/>
          <p:cNvPicPr>
            <a:picLocks noChangeAspect="1"/>
          </p:cNvPicPr>
          <p:nvPr/>
        </p:nvPicPr>
        <p:blipFill>
          <a:blip r:embed="rId2"/>
          <a:srcRect/>
          <a:stretch>
            <a:fillRect/>
          </a:stretch>
        </p:blipFill>
        <p:spPr>
          <a:xfrm>
            <a:off x="3912995" y="3436709"/>
            <a:ext cx="1510511" cy="1706791"/>
          </a:xfrm>
          <a:prstGeom prst="rect">
            <a:avLst/>
          </a:prstGeom>
        </p:spPr>
      </p:pic>
    </p:spTree>
    <p:extLst>
      <p:ext uri="{BB962C8B-B14F-4D97-AF65-F5344CB8AC3E}">
        <p14:creationId xmlns:p14="http://schemas.microsoft.com/office/powerpoint/2010/main" val="34365164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Bài tập</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51" name="Imagen 20" descr="Imagen que contiene competencia de atletismo, tabla, luz&#10;&#10;Descripción generada automáticamente">
            <a:extLst>
              <a:ext uri="{FF2B5EF4-FFF2-40B4-BE49-F238E27FC236}">
                <a16:creationId xmlns:a16="http://schemas.microsoft.com/office/drawing/2014/main" id="{0532044E-DAAA-405C-B86C-3B2844AAD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902477" y="198894"/>
            <a:ext cx="680511" cy="983639"/>
          </a:xfrm>
          <a:prstGeom prst="rect">
            <a:avLst/>
          </a:prstGeom>
        </p:spPr>
      </p:pic>
      <p:pic>
        <p:nvPicPr>
          <p:cNvPr id="52" name="Picture 3"/>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8381" y="4165994"/>
            <a:ext cx="1204216" cy="89864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63455" y="1727172"/>
                <a:ext cx="7817087" cy="1287532"/>
              </a:xfrm>
              <a:prstGeom prst="rect">
                <a:avLst/>
              </a:prstGeom>
            </p:spPr>
            <p:txBody>
              <a:bodyPr wrap="square">
                <a:spAutoFit/>
              </a:bodyPr>
              <a:lstStyle/>
              <a:p>
                <a:pPr algn="just">
                  <a:lnSpc>
                    <a:spcPct val="150000"/>
                  </a:lnSpc>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Câu hỏi 9 (SGK tr.12). </a:t>
                </a:r>
                <a:r>
                  <a:rPr lang="fr-FR">
                    <a:solidFill>
                      <a:srgbClr val="000000"/>
                    </a:solidFill>
                    <a:latin typeface="Arial" panose="020B0604020202020204" pitchFamily="34" charset="0"/>
                    <a:cs typeface="Arial" panose="020B0604020202020204" pitchFamily="34" charset="0"/>
                  </a:rPr>
                  <a:t>Cân bằng 2NO</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(g) </a:t>
                </a:r>
                <a14:m>
                  <m:oMath xmlns:m="http://schemas.openxmlformats.org/officeDocument/2006/math">
                    <m:r>
                      <a:rPr lang="fr-FR" smtClean="0">
                        <a:solidFill>
                          <a:srgbClr val="000000"/>
                        </a:solidFill>
                        <a:latin typeface="Cambria Math" panose="02040503050406030204" pitchFamily="18" charset="0"/>
                      </a:rPr>
                      <m:t>⇌</m:t>
                    </m:r>
                  </m:oMath>
                </a14:m>
                <a:r>
                  <a:rPr lang="fr-FR">
                    <a:solidFill>
                      <a:srgbClr val="000000"/>
                    </a:solidFill>
                    <a:latin typeface="Arial" panose="020B0604020202020204" pitchFamily="34" charset="0"/>
                    <a:cs typeface="Arial" panose="020B0604020202020204" pitchFamily="34" charset="0"/>
                  </a:rPr>
                  <a:t> N</a:t>
                </a:r>
                <a:r>
                  <a:rPr lang="fr-FR" baseline="-25000">
                    <a:solidFill>
                      <a:srgbClr val="000000"/>
                    </a:solidFill>
                    <a:latin typeface="Arial" panose="020B0604020202020204" pitchFamily="34" charset="0"/>
                    <a:cs typeface="Arial" panose="020B0604020202020204" pitchFamily="34" charset="0"/>
                  </a:rPr>
                  <a:t>2</a:t>
                </a:r>
                <a:r>
                  <a:rPr lang="fr-FR">
                    <a:solidFill>
                      <a:srgbClr val="000000"/>
                    </a:solidFill>
                    <a:latin typeface="Arial" panose="020B0604020202020204" pitchFamily="34" charset="0"/>
                    <a:cs typeface="Arial" panose="020B0604020202020204" pitchFamily="34" charset="0"/>
                  </a:rPr>
                  <a:t>O</a:t>
                </a:r>
                <a:r>
                  <a:rPr lang="fr-FR" baseline="-25000">
                    <a:solidFill>
                      <a:srgbClr val="000000"/>
                    </a:solidFill>
                    <a:latin typeface="Arial" panose="020B0604020202020204" pitchFamily="34" charset="0"/>
                    <a:cs typeface="Arial" panose="020B0604020202020204" pitchFamily="34" charset="0"/>
                  </a:rPr>
                  <a:t>4</a:t>
                </a:r>
                <a:r>
                  <a:rPr lang="fr-FR">
                    <a:solidFill>
                      <a:srgbClr val="000000"/>
                    </a:solidFill>
                    <a:latin typeface="Arial" panose="020B0604020202020204" pitchFamily="34" charset="0"/>
                    <a:cs typeface="Arial" panose="020B0604020202020204" pitchFamily="34" charset="0"/>
                  </a:rPr>
                  <a:t>(g) chuyển dịch theo chiều nào khi tăng áp suất của hỗn hợp (bằng cách nén hỗn hợp) ở điều kiện nhiệt độ không đổi. Biết rằng áp suất tỉ lệ với số mol chất khí.  </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63455" y="1727172"/>
                <a:ext cx="7817087" cy="1287532"/>
              </a:xfrm>
              <a:prstGeom prst="rect">
                <a:avLst/>
              </a:prstGeom>
              <a:blipFill>
                <a:blip r:embed="rId6"/>
                <a:stretch>
                  <a:fillRect l="-702" r="-624" b="-6604"/>
                </a:stretch>
              </a:blipFill>
            </p:spPr>
            <p:txBody>
              <a:bodyPr/>
              <a:lstStyle/>
              <a:p>
                <a:r>
                  <a:rPr lang="en-US">
                    <a:noFill/>
                  </a:rPr>
                  <a:t> </a:t>
                </a:r>
              </a:p>
            </p:txBody>
          </p:sp>
        </mc:Fallback>
      </mc:AlternateContent>
      <p:grpSp>
        <p:nvGrpSpPr>
          <p:cNvPr id="10" name="Group 9"/>
          <p:cNvGrpSpPr/>
          <p:nvPr/>
        </p:nvGrpSpPr>
        <p:grpSpPr>
          <a:xfrm>
            <a:off x="2070910" y="3381846"/>
            <a:ext cx="5002176" cy="1140202"/>
            <a:chOff x="436924" y="1638962"/>
            <a:chExt cx="5830464" cy="1330330"/>
          </a:xfrm>
        </p:grpSpPr>
        <p:sp>
          <p:nvSpPr>
            <p:cNvPr id="11" name="Rounded Rectangle 10"/>
            <p:cNvSpPr/>
            <p:nvPr/>
          </p:nvSpPr>
          <p:spPr>
            <a:xfrm>
              <a:off x="764810" y="1638962"/>
              <a:ext cx="5502578" cy="1330330"/>
            </a:xfrm>
            <a:prstGeom prst="roundRect">
              <a:avLst/>
            </a:prstGeom>
            <a:solidFill>
              <a:schemeClr val="bg1"/>
            </a:solidFill>
            <a:ln w="57150">
              <a:no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1800">
                <a:solidFill>
                  <a:srgbClr val="000000"/>
                </a:solidFill>
                <a:latin typeface="Arial" panose="020B0604020202020204" pitchFamily="34" charset="0"/>
                <a:cs typeface="Arial" panose="020B0604020202020204" pitchFamily="34" charset="0"/>
              </a:endParaRPr>
            </a:p>
          </p:txBody>
        </p:sp>
        <p:grpSp>
          <p:nvGrpSpPr>
            <p:cNvPr id="12" name="Google Shape;2704;p80"/>
            <p:cNvGrpSpPr/>
            <p:nvPr/>
          </p:nvGrpSpPr>
          <p:grpSpPr>
            <a:xfrm rot="18529609">
              <a:off x="509220" y="1767893"/>
              <a:ext cx="918540" cy="1063132"/>
              <a:chOff x="2386850" y="4744663"/>
              <a:chExt cx="1171775" cy="1355213"/>
            </a:xfrm>
          </p:grpSpPr>
          <p:grpSp>
            <p:nvGrpSpPr>
              <p:cNvPr id="14" name="Google Shape;2705;p80"/>
              <p:cNvGrpSpPr/>
              <p:nvPr/>
            </p:nvGrpSpPr>
            <p:grpSpPr>
              <a:xfrm>
                <a:off x="2386850" y="4744675"/>
                <a:ext cx="1171775" cy="1355200"/>
                <a:chOff x="2386850" y="4744675"/>
                <a:chExt cx="1171775" cy="1355200"/>
              </a:xfrm>
            </p:grpSpPr>
            <p:sp>
              <p:nvSpPr>
                <p:cNvPr id="37" name="Google Shape;2706;p80"/>
                <p:cNvSpPr/>
                <p:nvPr/>
              </p:nvSpPr>
              <p:spPr>
                <a:xfrm>
                  <a:off x="2458050" y="4917800"/>
                  <a:ext cx="973100" cy="1045550"/>
                </a:xfrm>
                <a:custGeom>
                  <a:avLst/>
                  <a:gdLst/>
                  <a:ahLst/>
                  <a:cxnLst/>
                  <a:rect l="l" t="t" r="r" b="b"/>
                  <a:pathLst>
                    <a:path w="38924" h="41822" extrusionOk="0">
                      <a:moveTo>
                        <a:pt x="18795" y="0"/>
                      </a:moveTo>
                      <a:cubicBezTo>
                        <a:pt x="14356" y="0"/>
                        <a:pt x="9915" y="1770"/>
                        <a:pt x="6537" y="5401"/>
                      </a:cubicBezTo>
                      <a:cubicBezTo>
                        <a:pt x="0" y="12426"/>
                        <a:pt x="2496" y="20916"/>
                        <a:pt x="3988" y="24442"/>
                      </a:cubicBezTo>
                      <a:cubicBezTo>
                        <a:pt x="4449" y="25527"/>
                        <a:pt x="4422" y="26801"/>
                        <a:pt x="3852" y="27859"/>
                      </a:cubicBezTo>
                      <a:lnTo>
                        <a:pt x="1330" y="32714"/>
                      </a:lnTo>
                      <a:cubicBezTo>
                        <a:pt x="82" y="35074"/>
                        <a:pt x="760" y="37976"/>
                        <a:pt x="2903" y="39550"/>
                      </a:cubicBezTo>
                      <a:cubicBezTo>
                        <a:pt x="4150" y="40418"/>
                        <a:pt x="5479" y="41069"/>
                        <a:pt x="6619" y="41530"/>
                      </a:cubicBezTo>
                      <a:cubicBezTo>
                        <a:pt x="7109" y="41726"/>
                        <a:pt x="7622" y="41821"/>
                        <a:pt x="8130" y="41821"/>
                      </a:cubicBezTo>
                      <a:cubicBezTo>
                        <a:pt x="9306" y="41821"/>
                        <a:pt x="10453" y="41311"/>
                        <a:pt x="11230" y="40363"/>
                      </a:cubicBezTo>
                      <a:lnTo>
                        <a:pt x="14756" y="36132"/>
                      </a:lnTo>
                      <a:cubicBezTo>
                        <a:pt x="15380" y="35373"/>
                        <a:pt x="16248" y="34857"/>
                        <a:pt x="17224" y="34722"/>
                      </a:cubicBezTo>
                      <a:cubicBezTo>
                        <a:pt x="22351" y="33908"/>
                        <a:pt x="38923" y="30219"/>
                        <a:pt x="36455" y="16277"/>
                      </a:cubicBezTo>
                      <a:cubicBezTo>
                        <a:pt x="34580" y="5599"/>
                        <a:pt x="26691" y="0"/>
                        <a:pt x="18795"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38" name="Google Shape;2707;p80"/>
                <p:cNvSpPr/>
                <p:nvPr/>
              </p:nvSpPr>
              <p:spPr>
                <a:xfrm>
                  <a:off x="2460075" y="5218275"/>
                  <a:ext cx="794750" cy="745075"/>
                </a:xfrm>
                <a:custGeom>
                  <a:avLst/>
                  <a:gdLst/>
                  <a:ahLst/>
                  <a:cxnLst/>
                  <a:rect l="l" t="t" r="r" b="b"/>
                  <a:pathLst>
                    <a:path w="31790" h="29803" extrusionOk="0">
                      <a:moveTo>
                        <a:pt x="2713" y="0"/>
                      </a:moveTo>
                      <a:lnTo>
                        <a:pt x="2713" y="0"/>
                      </a:lnTo>
                      <a:cubicBezTo>
                        <a:pt x="1357" y="5099"/>
                        <a:pt x="2876" y="9954"/>
                        <a:pt x="3907" y="12423"/>
                      </a:cubicBezTo>
                      <a:cubicBezTo>
                        <a:pt x="4368" y="13508"/>
                        <a:pt x="4341" y="14782"/>
                        <a:pt x="3771" y="15840"/>
                      </a:cubicBezTo>
                      <a:lnTo>
                        <a:pt x="1249" y="20695"/>
                      </a:lnTo>
                      <a:cubicBezTo>
                        <a:pt x="1" y="23055"/>
                        <a:pt x="679" y="25957"/>
                        <a:pt x="2822" y="27531"/>
                      </a:cubicBezTo>
                      <a:cubicBezTo>
                        <a:pt x="4042" y="28399"/>
                        <a:pt x="5398" y="29050"/>
                        <a:pt x="6538" y="29511"/>
                      </a:cubicBezTo>
                      <a:cubicBezTo>
                        <a:pt x="7028" y="29707"/>
                        <a:pt x="7541" y="29802"/>
                        <a:pt x="8049" y="29802"/>
                      </a:cubicBezTo>
                      <a:cubicBezTo>
                        <a:pt x="9225" y="29802"/>
                        <a:pt x="10372" y="29292"/>
                        <a:pt x="11149" y="28344"/>
                      </a:cubicBezTo>
                      <a:lnTo>
                        <a:pt x="14675" y="24113"/>
                      </a:lnTo>
                      <a:cubicBezTo>
                        <a:pt x="15299" y="23354"/>
                        <a:pt x="16167" y="22838"/>
                        <a:pt x="17143" y="22703"/>
                      </a:cubicBezTo>
                      <a:cubicBezTo>
                        <a:pt x="20154" y="22214"/>
                        <a:pt x="27070" y="20750"/>
                        <a:pt x="31790" y="16844"/>
                      </a:cubicBezTo>
                      <a:lnTo>
                        <a:pt x="31790" y="16844"/>
                      </a:lnTo>
                      <a:cubicBezTo>
                        <a:pt x="28344" y="19136"/>
                        <a:pt x="24071" y="19649"/>
                        <a:pt x="20935" y="19649"/>
                      </a:cubicBezTo>
                      <a:cubicBezTo>
                        <a:pt x="18394" y="19649"/>
                        <a:pt x="16601" y="19312"/>
                        <a:pt x="16601" y="19312"/>
                      </a:cubicBezTo>
                      <a:cubicBezTo>
                        <a:pt x="16601" y="19312"/>
                        <a:pt x="11015" y="26922"/>
                        <a:pt x="6755" y="26922"/>
                      </a:cubicBezTo>
                      <a:cubicBezTo>
                        <a:pt x="6183" y="26922"/>
                        <a:pt x="5635" y="26784"/>
                        <a:pt x="5127" y="26473"/>
                      </a:cubicBezTo>
                      <a:cubicBezTo>
                        <a:pt x="1493" y="24249"/>
                        <a:pt x="6863" y="13535"/>
                        <a:pt x="6863" y="13535"/>
                      </a:cubicBezTo>
                      <a:cubicBezTo>
                        <a:pt x="2686" y="10551"/>
                        <a:pt x="2659" y="2278"/>
                        <a:pt x="2713"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39" name="Google Shape;2708;p80"/>
                <p:cNvSpPr/>
                <p:nvPr/>
              </p:nvSpPr>
              <p:spPr>
                <a:xfrm>
                  <a:off x="2457450" y="4913975"/>
                  <a:ext cx="937750" cy="1053725"/>
                </a:xfrm>
                <a:custGeom>
                  <a:avLst/>
                  <a:gdLst/>
                  <a:ahLst/>
                  <a:cxnLst/>
                  <a:rect l="l" t="t" r="r" b="b"/>
                  <a:pathLst>
                    <a:path w="37510" h="42149" extrusionOk="0">
                      <a:moveTo>
                        <a:pt x="18790" y="339"/>
                      </a:moveTo>
                      <a:cubicBezTo>
                        <a:pt x="20728" y="339"/>
                        <a:pt x="22668" y="678"/>
                        <a:pt x="24517" y="1350"/>
                      </a:cubicBezTo>
                      <a:cubicBezTo>
                        <a:pt x="28423" y="2760"/>
                        <a:pt x="31651" y="5608"/>
                        <a:pt x="33739" y="9188"/>
                      </a:cubicBezTo>
                      <a:cubicBezTo>
                        <a:pt x="34933" y="11277"/>
                        <a:pt x="35747" y="13555"/>
                        <a:pt x="36208" y="15915"/>
                      </a:cubicBezTo>
                      <a:cubicBezTo>
                        <a:pt x="36642" y="18085"/>
                        <a:pt x="36723" y="20336"/>
                        <a:pt x="36099" y="22506"/>
                      </a:cubicBezTo>
                      <a:cubicBezTo>
                        <a:pt x="35096" y="26141"/>
                        <a:pt x="32329" y="28880"/>
                        <a:pt x="29128" y="30725"/>
                      </a:cubicBezTo>
                      <a:cubicBezTo>
                        <a:pt x="26253" y="32406"/>
                        <a:pt x="23053" y="33491"/>
                        <a:pt x="19798" y="34197"/>
                      </a:cubicBezTo>
                      <a:cubicBezTo>
                        <a:pt x="19201" y="34332"/>
                        <a:pt x="18604" y="34468"/>
                        <a:pt x="18008" y="34576"/>
                      </a:cubicBezTo>
                      <a:cubicBezTo>
                        <a:pt x="17085" y="34739"/>
                        <a:pt x="16217" y="34848"/>
                        <a:pt x="15458" y="35417"/>
                      </a:cubicBezTo>
                      <a:cubicBezTo>
                        <a:pt x="14915" y="35797"/>
                        <a:pt x="14536" y="36285"/>
                        <a:pt x="14129" y="36800"/>
                      </a:cubicBezTo>
                      <a:cubicBezTo>
                        <a:pt x="13559" y="37451"/>
                        <a:pt x="13017" y="38129"/>
                        <a:pt x="12447" y="38780"/>
                      </a:cubicBezTo>
                      <a:cubicBezTo>
                        <a:pt x="12040" y="39296"/>
                        <a:pt x="11606" y="39811"/>
                        <a:pt x="11199" y="40327"/>
                      </a:cubicBezTo>
                      <a:cubicBezTo>
                        <a:pt x="10440" y="41222"/>
                        <a:pt x="9355" y="41791"/>
                        <a:pt x="8162" y="41818"/>
                      </a:cubicBezTo>
                      <a:cubicBezTo>
                        <a:pt x="7375" y="41818"/>
                        <a:pt x="6697" y="41547"/>
                        <a:pt x="5992" y="41249"/>
                      </a:cubicBezTo>
                      <a:cubicBezTo>
                        <a:pt x="5259" y="40896"/>
                        <a:pt x="4527" y="40544"/>
                        <a:pt x="3849" y="40110"/>
                      </a:cubicBezTo>
                      <a:cubicBezTo>
                        <a:pt x="2574" y="39323"/>
                        <a:pt x="1543" y="38319"/>
                        <a:pt x="1109" y="36828"/>
                      </a:cubicBezTo>
                      <a:cubicBezTo>
                        <a:pt x="730" y="35526"/>
                        <a:pt x="892" y="34142"/>
                        <a:pt x="1489" y="32949"/>
                      </a:cubicBezTo>
                      <a:cubicBezTo>
                        <a:pt x="1491" y="32945"/>
                        <a:pt x="1493" y="32942"/>
                        <a:pt x="1495" y="32938"/>
                      </a:cubicBezTo>
                      <a:lnTo>
                        <a:pt x="1495" y="32938"/>
                      </a:lnTo>
                      <a:cubicBezTo>
                        <a:pt x="2144" y="31721"/>
                        <a:pt x="2766" y="30504"/>
                        <a:pt x="3415" y="29287"/>
                      </a:cubicBezTo>
                      <a:cubicBezTo>
                        <a:pt x="3659" y="28826"/>
                        <a:pt x="3903" y="28365"/>
                        <a:pt x="4120" y="27904"/>
                      </a:cubicBezTo>
                      <a:cubicBezTo>
                        <a:pt x="4419" y="27253"/>
                        <a:pt x="4554" y="26521"/>
                        <a:pt x="4500" y="25815"/>
                      </a:cubicBezTo>
                      <a:cubicBezTo>
                        <a:pt x="4446" y="25219"/>
                        <a:pt x="4229" y="24676"/>
                        <a:pt x="4012" y="24134"/>
                      </a:cubicBezTo>
                      <a:cubicBezTo>
                        <a:pt x="2384" y="20065"/>
                        <a:pt x="1842" y="15427"/>
                        <a:pt x="3279" y="11223"/>
                      </a:cubicBezTo>
                      <a:cubicBezTo>
                        <a:pt x="4852" y="6666"/>
                        <a:pt x="8677" y="2950"/>
                        <a:pt x="13180" y="1323"/>
                      </a:cubicBezTo>
                      <a:cubicBezTo>
                        <a:pt x="14992" y="665"/>
                        <a:pt x="16890" y="339"/>
                        <a:pt x="18790" y="339"/>
                      </a:cubicBezTo>
                      <a:close/>
                      <a:moveTo>
                        <a:pt x="18812" y="1"/>
                      </a:moveTo>
                      <a:cubicBezTo>
                        <a:pt x="18056" y="1"/>
                        <a:pt x="17297" y="52"/>
                        <a:pt x="16543" y="156"/>
                      </a:cubicBezTo>
                      <a:cubicBezTo>
                        <a:pt x="12366" y="726"/>
                        <a:pt x="8541" y="2896"/>
                        <a:pt x="5829" y="6123"/>
                      </a:cubicBezTo>
                      <a:cubicBezTo>
                        <a:pt x="3985" y="8348"/>
                        <a:pt x="2710" y="11033"/>
                        <a:pt x="2303" y="13908"/>
                      </a:cubicBezTo>
                      <a:cubicBezTo>
                        <a:pt x="1950" y="16213"/>
                        <a:pt x="2113" y="18573"/>
                        <a:pt x="2628" y="20852"/>
                      </a:cubicBezTo>
                      <a:cubicBezTo>
                        <a:pt x="2845" y="21801"/>
                        <a:pt x="3117" y="22723"/>
                        <a:pt x="3442" y="23618"/>
                      </a:cubicBezTo>
                      <a:cubicBezTo>
                        <a:pt x="3605" y="23998"/>
                        <a:pt x="3768" y="24378"/>
                        <a:pt x="3903" y="24757"/>
                      </a:cubicBezTo>
                      <a:cubicBezTo>
                        <a:pt x="4229" y="25571"/>
                        <a:pt x="4256" y="26466"/>
                        <a:pt x="3985" y="27307"/>
                      </a:cubicBezTo>
                      <a:cubicBezTo>
                        <a:pt x="3822" y="27904"/>
                        <a:pt x="3469" y="28473"/>
                        <a:pt x="3171" y="29016"/>
                      </a:cubicBezTo>
                      <a:cubicBezTo>
                        <a:pt x="2737" y="29830"/>
                        <a:pt x="2303" y="30643"/>
                        <a:pt x="1896" y="31484"/>
                      </a:cubicBezTo>
                      <a:cubicBezTo>
                        <a:pt x="1652" y="31918"/>
                        <a:pt x="1435" y="32352"/>
                        <a:pt x="1191" y="32786"/>
                      </a:cubicBezTo>
                      <a:cubicBezTo>
                        <a:pt x="1191" y="32786"/>
                        <a:pt x="1191" y="32786"/>
                        <a:pt x="1191" y="32786"/>
                      </a:cubicBezTo>
                      <a:lnTo>
                        <a:pt x="1191" y="32786"/>
                      </a:lnTo>
                      <a:cubicBezTo>
                        <a:pt x="1187" y="32792"/>
                        <a:pt x="1184" y="32798"/>
                        <a:pt x="1181" y="32805"/>
                      </a:cubicBezTo>
                      <a:lnTo>
                        <a:pt x="1181" y="32805"/>
                      </a:lnTo>
                      <a:cubicBezTo>
                        <a:pt x="0" y="35161"/>
                        <a:pt x="600" y="38107"/>
                        <a:pt x="2710" y="39730"/>
                      </a:cubicBezTo>
                      <a:cubicBezTo>
                        <a:pt x="3930" y="40679"/>
                        <a:pt x="5395" y="41466"/>
                        <a:pt x="6833" y="41954"/>
                      </a:cubicBezTo>
                      <a:cubicBezTo>
                        <a:pt x="7251" y="42085"/>
                        <a:pt x="7683" y="42148"/>
                        <a:pt x="8112" y="42148"/>
                      </a:cubicBezTo>
                      <a:cubicBezTo>
                        <a:pt x="9021" y="42148"/>
                        <a:pt x="9920" y="41864"/>
                        <a:pt x="10657" y="41330"/>
                      </a:cubicBezTo>
                      <a:cubicBezTo>
                        <a:pt x="11172" y="40923"/>
                        <a:pt x="11579" y="40408"/>
                        <a:pt x="11986" y="39893"/>
                      </a:cubicBezTo>
                      <a:cubicBezTo>
                        <a:pt x="12556" y="39214"/>
                        <a:pt x="13125" y="38509"/>
                        <a:pt x="13722" y="37804"/>
                      </a:cubicBezTo>
                      <a:cubicBezTo>
                        <a:pt x="14102" y="37343"/>
                        <a:pt x="14481" y="36882"/>
                        <a:pt x="14888" y="36421"/>
                      </a:cubicBezTo>
                      <a:cubicBezTo>
                        <a:pt x="15648" y="35498"/>
                        <a:pt x="16624" y="35146"/>
                        <a:pt x="17763" y="34956"/>
                      </a:cubicBezTo>
                      <a:cubicBezTo>
                        <a:pt x="20774" y="34441"/>
                        <a:pt x="23731" y="33627"/>
                        <a:pt x="26552" y="32406"/>
                      </a:cubicBezTo>
                      <a:cubicBezTo>
                        <a:pt x="29915" y="30942"/>
                        <a:pt x="33170" y="28799"/>
                        <a:pt x="35123" y="25598"/>
                      </a:cubicBezTo>
                      <a:cubicBezTo>
                        <a:pt x="37510" y="21692"/>
                        <a:pt x="37157" y="17027"/>
                        <a:pt x="35747" y="12823"/>
                      </a:cubicBezTo>
                      <a:cubicBezTo>
                        <a:pt x="34336" y="8673"/>
                        <a:pt x="31651" y="4957"/>
                        <a:pt x="27881" y="2597"/>
                      </a:cubicBezTo>
                      <a:cubicBezTo>
                        <a:pt x="25162" y="909"/>
                        <a:pt x="22001" y="1"/>
                        <a:pt x="18812"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0" name="Google Shape;2709;p80"/>
                <p:cNvSpPr/>
                <p:nvPr/>
              </p:nvSpPr>
              <p:spPr>
                <a:xfrm>
                  <a:off x="2635025" y="5212125"/>
                  <a:ext cx="542500" cy="366625"/>
                </a:xfrm>
                <a:custGeom>
                  <a:avLst/>
                  <a:gdLst/>
                  <a:ahLst/>
                  <a:cxnLst/>
                  <a:rect l="l" t="t" r="r" b="b"/>
                  <a:pathLst>
                    <a:path w="21700" h="14665" extrusionOk="0">
                      <a:moveTo>
                        <a:pt x="6808" y="5833"/>
                      </a:moveTo>
                      <a:cubicBezTo>
                        <a:pt x="7248" y="5833"/>
                        <a:pt x="7641" y="6042"/>
                        <a:pt x="7812" y="6593"/>
                      </a:cubicBezTo>
                      <a:cubicBezTo>
                        <a:pt x="8219" y="7786"/>
                        <a:pt x="7080" y="8654"/>
                        <a:pt x="6049" y="8899"/>
                      </a:cubicBezTo>
                      <a:cubicBezTo>
                        <a:pt x="5697" y="8981"/>
                        <a:pt x="5335" y="9021"/>
                        <a:pt x="4973" y="9021"/>
                      </a:cubicBezTo>
                      <a:cubicBezTo>
                        <a:pt x="4797" y="9021"/>
                        <a:pt x="4620" y="9011"/>
                        <a:pt x="4444" y="8992"/>
                      </a:cubicBezTo>
                      <a:lnTo>
                        <a:pt x="4444" y="8992"/>
                      </a:lnTo>
                      <a:cubicBezTo>
                        <a:pt x="4410" y="8075"/>
                        <a:pt x="4676" y="7166"/>
                        <a:pt x="5317" y="6512"/>
                      </a:cubicBezTo>
                      <a:cubicBezTo>
                        <a:pt x="5674" y="6140"/>
                        <a:pt x="6275" y="5833"/>
                        <a:pt x="6808" y="5833"/>
                      </a:cubicBezTo>
                      <a:close/>
                      <a:moveTo>
                        <a:pt x="10886" y="9234"/>
                      </a:moveTo>
                      <a:cubicBezTo>
                        <a:pt x="11443" y="9234"/>
                        <a:pt x="11819" y="9779"/>
                        <a:pt x="11773" y="10363"/>
                      </a:cubicBezTo>
                      <a:cubicBezTo>
                        <a:pt x="11718" y="10960"/>
                        <a:pt x="11311" y="11475"/>
                        <a:pt x="10877" y="11855"/>
                      </a:cubicBezTo>
                      <a:cubicBezTo>
                        <a:pt x="10435" y="12240"/>
                        <a:pt x="9902" y="12511"/>
                        <a:pt x="9334" y="12663"/>
                      </a:cubicBezTo>
                      <a:lnTo>
                        <a:pt x="9334" y="12663"/>
                      </a:lnTo>
                      <a:cubicBezTo>
                        <a:pt x="9194" y="12300"/>
                        <a:pt x="9130" y="11901"/>
                        <a:pt x="9142" y="11502"/>
                      </a:cubicBezTo>
                      <a:cubicBezTo>
                        <a:pt x="9196" y="10607"/>
                        <a:pt x="9684" y="9577"/>
                        <a:pt x="10606" y="9278"/>
                      </a:cubicBezTo>
                      <a:cubicBezTo>
                        <a:pt x="10703" y="9248"/>
                        <a:pt x="10797" y="9234"/>
                        <a:pt x="10886" y="9234"/>
                      </a:cubicBezTo>
                      <a:close/>
                      <a:moveTo>
                        <a:pt x="15437" y="10774"/>
                      </a:moveTo>
                      <a:cubicBezTo>
                        <a:pt x="15543" y="10774"/>
                        <a:pt x="15651" y="10790"/>
                        <a:pt x="15760" y="10824"/>
                      </a:cubicBezTo>
                      <a:cubicBezTo>
                        <a:pt x="16384" y="11041"/>
                        <a:pt x="16736" y="11719"/>
                        <a:pt x="16438" y="12343"/>
                      </a:cubicBezTo>
                      <a:cubicBezTo>
                        <a:pt x="16221" y="12750"/>
                        <a:pt x="15787" y="13048"/>
                        <a:pt x="15380" y="13293"/>
                      </a:cubicBezTo>
                      <a:cubicBezTo>
                        <a:pt x="15278" y="13349"/>
                        <a:pt x="15176" y="13403"/>
                        <a:pt x="15073" y="13455"/>
                      </a:cubicBezTo>
                      <a:lnTo>
                        <a:pt x="15073" y="13455"/>
                      </a:lnTo>
                      <a:cubicBezTo>
                        <a:pt x="14396" y="12973"/>
                        <a:pt x="13936" y="12170"/>
                        <a:pt x="14431" y="11367"/>
                      </a:cubicBezTo>
                      <a:cubicBezTo>
                        <a:pt x="14666" y="11003"/>
                        <a:pt x="15037" y="10774"/>
                        <a:pt x="15437" y="10774"/>
                      </a:cubicBezTo>
                      <a:close/>
                      <a:moveTo>
                        <a:pt x="5042" y="0"/>
                      </a:moveTo>
                      <a:cubicBezTo>
                        <a:pt x="5034" y="0"/>
                        <a:pt x="5027" y="1"/>
                        <a:pt x="5019" y="2"/>
                      </a:cubicBezTo>
                      <a:cubicBezTo>
                        <a:pt x="3690" y="29"/>
                        <a:pt x="2496" y="761"/>
                        <a:pt x="1628" y="1738"/>
                      </a:cubicBezTo>
                      <a:cubicBezTo>
                        <a:pt x="733" y="2714"/>
                        <a:pt x="1" y="3962"/>
                        <a:pt x="136" y="5318"/>
                      </a:cubicBezTo>
                      <a:cubicBezTo>
                        <a:pt x="307" y="7521"/>
                        <a:pt x="2114" y="8982"/>
                        <a:pt x="4147" y="9302"/>
                      </a:cubicBezTo>
                      <a:lnTo>
                        <a:pt x="4147" y="9302"/>
                      </a:lnTo>
                      <a:cubicBezTo>
                        <a:pt x="4220" y="10078"/>
                        <a:pt x="4476" y="10834"/>
                        <a:pt x="4883" y="11421"/>
                      </a:cubicBezTo>
                      <a:cubicBezTo>
                        <a:pt x="5667" y="12565"/>
                        <a:pt x="6976" y="13148"/>
                        <a:pt x="8292" y="13148"/>
                      </a:cubicBezTo>
                      <a:cubicBezTo>
                        <a:pt x="8575" y="13148"/>
                        <a:pt x="8857" y="13121"/>
                        <a:pt x="9135" y="13067"/>
                      </a:cubicBezTo>
                      <a:lnTo>
                        <a:pt x="9135" y="13067"/>
                      </a:lnTo>
                      <a:cubicBezTo>
                        <a:pt x="9155" y="13107"/>
                        <a:pt x="9175" y="13146"/>
                        <a:pt x="9196" y="13184"/>
                      </a:cubicBezTo>
                      <a:cubicBezTo>
                        <a:pt x="9761" y="14191"/>
                        <a:pt x="10926" y="14664"/>
                        <a:pt x="12047" y="14664"/>
                      </a:cubicBezTo>
                      <a:cubicBezTo>
                        <a:pt x="12164" y="14664"/>
                        <a:pt x="12281" y="14659"/>
                        <a:pt x="12396" y="14649"/>
                      </a:cubicBezTo>
                      <a:cubicBezTo>
                        <a:pt x="13129" y="14595"/>
                        <a:pt x="13861" y="14378"/>
                        <a:pt x="14539" y="14079"/>
                      </a:cubicBezTo>
                      <a:cubicBezTo>
                        <a:pt x="14698" y="14007"/>
                        <a:pt x="14860" y="13933"/>
                        <a:pt x="15022" y="13855"/>
                      </a:cubicBezTo>
                      <a:lnTo>
                        <a:pt x="15022" y="13855"/>
                      </a:lnTo>
                      <a:cubicBezTo>
                        <a:pt x="15392" y="14078"/>
                        <a:pt x="15807" y="14228"/>
                        <a:pt x="16194" y="14296"/>
                      </a:cubicBezTo>
                      <a:cubicBezTo>
                        <a:pt x="16439" y="14337"/>
                        <a:pt x="16679" y="14357"/>
                        <a:pt x="16915" y="14357"/>
                      </a:cubicBezTo>
                      <a:cubicBezTo>
                        <a:pt x="19316" y="14357"/>
                        <a:pt x="21194" y="12305"/>
                        <a:pt x="21564" y="9983"/>
                      </a:cubicBezTo>
                      <a:cubicBezTo>
                        <a:pt x="21700" y="9305"/>
                        <a:pt x="21700" y="8627"/>
                        <a:pt x="21618" y="7949"/>
                      </a:cubicBezTo>
                      <a:cubicBezTo>
                        <a:pt x="21605" y="7841"/>
                        <a:pt x="21510" y="7786"/>
                        <a:pt x="21422" y="7786"/>
                      </a:cubicBezTo>
                      <a:cubicBezTo>
                        <a:pt x="21334" y="7786"/>
                        <a:pt x="21252" y="7841"/>
                        <a:pt x="21266" y="7949"/>
                      </a:cubicBezTo>
                      <a:cubicBezTo>
                        <a:pt x="21537" y="10092"/>
                        <a:pt x="20832" y="12452"/>
                        <a:pt x="18825" y="13510"/>
                      </a:cubicBezTo>
                      <a:cubicBezTo>
                        <a:pt x="18241" y="13819"/>
                        <a:pt x="17570" y="13997"/>
                        <a:pt x="16902" y="13997"/>
                      </a:cubicBezTo>
                      <a:cubicBezTo>
                        <a:pt x="16514" y="13997"/>
                        <a:pt x="16128" y="13937"/>
                        <a:pt x="15760" y="13808"/>
                      </a:cubicBezTo>
                      <a:cubicBezTo>
                        <a:pt x="15642" y="13769"/>
                        <a:pt x="15524" y="13719"/>
                        <a:pt x="15409" y="13660"/>
                      </a:cubicBezTo>
                      <a:lnTo>
                        <a:pt x="15409" y="13660"/>
                      </a:lnTo>
                      <a:cubicBezTo>
                        <a:pt x="15721" y="13492"/>
                        <a:pt x="16020" y="13302"/>
                        <a:pt x="16275" y="13076"/>
                      </a:cubicBezTo>
                      <a:cubicBezTo>
                        <a:pt x="17089" y="12343"/>
                        <a:pt x="17116" y="11041"/>
                        <a:pt x="15977" y="10553"/>
                      </a:cubicBezTo>
                      <a:cubicBezTo>
                        <a:pt x="15792" y="10473"/>
                        <a:pt x="15606" y="10436"/>
                        <a:pt x="15425" y="10436"/>
                      </a:cubicBezTo>
                      <a:cubicBezTo>
                        <a:pt x="14626" y="10436"/>
                        <a:pt x="13932" y="11155"/>
                        <a:pt x="13888" y="12018"/>
                      </a:cubicBezTo>
                      <a:cubicBezTo>
                        <a:pt x="13845" y="12686"/>
                        <a:pt x="14198" y="13238"/>
                        <a:pt x="14702" y="13635"/>
                      </a:cubicBezTo>
                      <a:lnTo>
                        <a:pt x="14702" y="13635"/>
                      </a:lnTo>
                      <a:cubicBezTo>
                        <a:pt x="14379" y="13784"/>
                        <a:pt x="14048" y="13914"/>
                        <a:pt x="13698" y="14025"/>
                      </a:cubicBezTo>
                      <a:cubicBezTo>
                        <a:pt x="13172" y="14205"/>
                        <a:pt x="12609" y="14318"/>
                        <a:pt x="12053" y="14318"/>
                      </a:cubicBezTo>
                      <a:cubicBezTo>
                        <a:pt x="11434" y="14318"/>
                        <a:pt x="10823" y="14178"/>
                        <a:pt x="10281" y="13835"/>
                      </a:cubicBezTo>
                      <a:cubicBezTo>
                        <a:pt x="9938" y="13622"/>
                        <a:pt x="9672" y="13327"/>
                        <a:pt x="9484" y="12985"/>
                      </a:cubicBezTo>
                      <a:lnTo>
                        <a:pt x="9484" y="12985"/>
                      </a:lnTo>
                      <a:cubicBezTo>
                        <a:pt x="10025" y="12833"/>
                        <a:pt x="10539" y="12574"/>
                        <a:pt x="10986" y="12208"/>
                      </a:cubicBezTo>
                      <a:cubicBezTo>
                        <a:pt x="11827" y="11530"/>
                        <a:pt x="12668" y="10146"/>
                        <a:pt x="11691" y="9224"/>
                      </a:cubicBezTo>
                      <a:cubicBezTo>
                        <a:pt x="11451" y="8991"/>
                        <a:pt x="11186" y="8895"/>
                        <a:pt x="10918" y="8895"/>
                      </a:cubicBezTo>
                      <a:cubicBezTo>
                        <a:pt x="10187" y="8895"/>
                        <a:pt x="9439" y="9612"/>
                        <a:pt x="9142" y="10228"/>
                      </a:cubicBezTo>
                      <a:cubicBezTo>
                        <a:pt x="8754" y="11003"/>
                        <a:pt x="8711" y="11931"/>
                        <a:pt x="8997" y="12739"/>
                      </a:cubicBezTo>
                      <a:lnTo>
                        <a:pt x="8997" y="12739"/>
                      </a:lnTo>
                      <a:cubicBezTo>
                        <a:pt x="8745" y="12785"/>
                        <a:pt x="8489" y="12808"/>
                        <a:pt x="8233" y="12808"/>
                      </a:cubicBezTo>
                      <a:cubicBezTo>
                        <a:pt x="7245" y="12808"/>
                        <a:pt x="6263" y="12462"/>
                        <a:pt x="5561" y="11747"/>
                      </a:cubicBezTo>
                      <a:cubicBezTo>
                        <a:pt x="4966" y="11126"/>
                        <a:pt x="4578" y="10246"/>
                        <a:pt x="4471" y="9343"/>
                      </a:cubicBezTo>
                      <a:lnTo>
                        <a:pt x="4471" y="9343"/>
                      </a:lnTo>
                      <a:cubicBezTo>
                        <a:pt x="4644" y="9360"/>
                        <a:pt x="4818" y="9368"/>
                        <a:pt x="4992" y="9368"/>
                      </a:cubicBezTo>
                      <a:cubicBezTo>
                        <a:pt x="5264" y="9368"/>
                        <a:pt x="5536" y="9347"/>
                        <a:pt x="5805" y="9305"/>
                      </a:cubicBezTo>
                      <a:cubicBezTo>
                        <a:pt x="6999" y="9116"/>
                        <a:pt x="8219" y="8383"/>
                        <a:pt x="8219" y="7054"/>
                      </a:cubicBezTo>
                      <a:cubicBezTo>
                        <a:pt x="8242" y="6120"/>
                        <a:pt x="7553" y="5496"/>
                        <a:pt x="6720" y="5496"/>
                      </a:cubicBezTo>
                      <a:cubicBezTo>
                        <a:pt x="6538" y="5496"/>
                        <a:pt x="6348" y="5526"/>
                        <a:pt x="6158" y="5589"/>
                      </a:cubicBezTo>
                      <a:cubicBezTo>
                        <a:pt x="4703" y="6074"/>
                        <a:pt x="4094" y="7507"/>
                        <a:pt x="4126" y="8948"/>
                      </a:cubicBezTo>
                      <a:lnTo>
                        <a:pt x="4126" y="8948"/>
                      </a:lnTo>
                      <a:cubicBezTo>
                        <a:pt x="2298" y="8635"/>
                        <a:pt x="663" y="7325"/>
                        <a:pt x="462" y="5372"/>
                      </a:cubicBezTo>
                      <a:cubicBezTo>
                        <a:pt x="326" y="4098"/>
                        <a:pt x="1004" y="2931"/>
                        <a:pt x="1818" y="2009"/>
                      </a:cubicBezTo>
                      <a:cubicBezTo>
                        <a:pt x="2659" y="1087"/>
                        <a:pt x="3744" y="355"/>
                        <a:pt x="5019" y="327"/>
                      </a:cubicBezTo>
                      <a:cubicBezTo>
                        <a:pt x="5228" y="327"/>
                        <a:pt x="5235" y="0"/>
                        <a:pt x="5042"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1" name="Google Shape;2710;p80"/>
                <p:cNvSpPr/>
                <p:nvPr/>
              </p:nvSpPr>
              <p:spPr>
                <a:xfrm>
                  <a:off x="2392275" y="5833300"/>
                  <a:ext cx="303800" cy="261925"/>
                </a:xfrm>
                <a:custGeom>
                  <a:avLst/>
                  <a:gdLst/>
                  <a:ahLst/>
                  <a:cxnLst/>
                  <a:rect l="l" t="t" r="r" b="b"/>
                  <a:pathLst>
                    <a:path w="12152" h="10477" extrusionOk="0">
                      <a:moveTo>
                        <a:pt x="3337" y="0"/>
                      </a:moveTo>
                      <a:cubicBezTo>
                        <a:pt x="2414" y="434"/>
                        <a:pt x="1411" y="1628"/>
                        <a:pt x="760" y="2387"/>
                      </a:cubicBezTo>
                      <a:cubicBezTo>
                        <a:pt x="516" y="2658"/>
                        <a:pt x="272" y="3011"/>
                        <a:pt x="163" y="3391"/>
                      </a:cubicBezTo>
                      <a:cubicBezTo>
                        <a:pt x="0" y="4096"/>
                        <a:pt x="380" y="4801"/>
                        <a:pt x="787" y="5398"/>
                      </a:cubicBezTo>
                      <a:cubicBezTo>
                        <a:pt x="2143" y="7269"/>
                        <a:pt x="4150" y="8571"/>
                        <a:pt x="6185" y="9684"/>
                      </a:cubicBezTo>
                      <a:cubicBezTo>
                        <a:pt x="6781" y="9982"/>
                        <a:pt x="7378" y="10307"/>
                        <a:pt x="8002" y="10416"/>
                      </a:cubicBezTo>
                      <a:cubicBezTo>
                        <a:pt x="8192" y="10455"/>
                        <a:pt x="8388" y="10476"/>
                        <a:pt x="8584" y="10476"/>
                      </a:cubicBezTo>
                      <a:cubicBezTo>
                        <a:pt x="9061" y="10476"/>
                        <a:pt x="9535" y="10352"/>
                        <a:pt x="9901" y="10063"/>
                      </a:cubicBezTo>
                      <a:cubicBezTo>
                        <a:pt x="10552" y="9575"/>
                        <a:pt x="10796" y="8761"/>
                        <a:pt x="11013" y="7975"/>
                      </a:cubicBezTo>
                      <a:cubicBezTo>
                        <a:pt x="11230" y="7134"/>
                        <a:pt x="12152" y="5751"/>
                        <a:pt x="11365" y="5452"/>
                      </a:cubicBezTo>
                      <a:cubicBezTo>
                        <a:pt x="5805" y="3309"/>
                        <a:pt x="3337" y="0"/>
                        <a:pt x="3337"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2" name="Google Shape;2711;p80"/>
                <p:cNvSpPr/>
                <p:nvPr/>
              </p:nvSpPr>
              <p:spPr>
                <a:xfrm>
                  <a:off x="2386850" y="5829200"/>
                  <a:ext cx="306525" cy="270675"/>
                </a:xfrm>
                <a:custGeom>
                  <a:avLst/>
                  <a:gdLst/>
                  <a:ahLst/>
                  <a:cxnLst/>
                  <a:rect l="l" t="t" r="r" b="b"/>
                  <a:pathLst>
                    <a:path w="12261" h="10827" extrusionOk="0">
                      <a:moveTo>
                        <a:pt x="3506" y="395"/>
                      </a:moveTo>
                      <a:cubicBezTo>
                        <a:pt x="4054" y="1091"/>
                        <a:pt x="4714" y="1694"/>
                        <a:pt x="5398" y="2226"/>
                      </a:cubicBezTo>
                      <a:cubicBezTo>
                        <a:pt x="7212" y="3742"/>
                        <a:pt x="9296" y="4907"/>
                        <a:pt x="11515" y="5774"/>
                      </a:cubicBezTo>
                      <a:lnTo>
                        <a:pt x="11515" y="5774"/>
                      </a:lnTo>
                      <a:cubicBezTo>
                        <a:pt x="11965" y="6043"/>
                        <a:pt x="11551" y="6847"/>
                        <a:pt x="11392" y="7189"/>
                      </a:cubicBezTo>
                      <a:cubicBezTo>
                        <a:pt x="11175" y="7732"/>
                        <a:pt x="11040" y="8274"/>
                        <a:pt x="10850" y="8844"/>
                      </a:cubicBezTo>
                      <a:cubicBezTo>
                        <a:pt x="10579" y="9576"/>
                        <a:pt x="10118" y="10227"/>
                        <a:pt x="9304" y="10417"/>
                      </a:cubicBezTo>
                      <a:cubicBezTo>
                        <a:pt x="9134" y="10456"/>
                        <a:pt x="8964" y="10473"/>
                        <a:pt x="8796" y="10473"/>
                      </a:cubicBezTo>
                      <a:cubicBezTo>
                        <a:pt x="8136" y="10473"/>
                        <a:pt x="7496" y="10205"/>
                        <a:pt x="6890" y="9902"/>
                      </a:cubicBezTo>
                      <a:cubicBezTo>
                        <a:pt x="5588" y="9251"/>
                        <a:pt x="4286" y="8464"/>
                        <a:pt x="3147" y="7542"/>
                      </a:cubicBezTo>
                      <a:cubicBezTo>
                        <a:pt x="2577" y="7081"/>
                        <a:pt x="2062" y="6593"/>
                        <a:pt x="1601" y="6050"/>
                      </a:cubicBezTo>
                      <a:cubicBezTo>
                        <a:pt x="1085" y="5453"/>
                        <a:pt x="489" y="4667"/>
                        <a:pt x="516" y="3826"/>
                      </a:cubicBezTo>
                      <a:cubicBezTo>
                        <a:pt x="543" y="3039"/>
                        <a:pt x="1329" y="2388"/>
                        <a:pt x="1818" y="1846"/>
                      </a:cubicBezTo>
                      <a:cubicBezTo>
                        <a:pt x="2327" y="1312"/>
                        <a:pt x="2860" y="753"/>
                        <a:pt x="3506" y="395"/>
                      </a:cubicBezTo>
                      <a:close/>
                      <a:moveTo>
                        <a:pt x="3558" y="0"/>
                      </a:moveTo>
                      <a:cubicBezTo>
                        <a:pt x="3530" y="0"/>
                        <a:pt x="3501" y="9"/>
                        <a:pt x="3472" y="29"/>
                      </a:cubicBezTo>
                      <a:cubicBezTo>
                        <a:pt x="2740" y="381"/>
                        <a:pt x="2143" y="1005"/>
                        <a:pt x="1601" y="1602"/>
                      </a:cubicBezTo>
                      <a:cubicBezTo>
                        <a:pt x="1113" y="2117"/>
                        <a:pt x="489" y="2687"/>
                        <a:pt x="272" y="3392"/>
                      </a:cubicBezTo>
                      <a:cubicBezTo>
                        <a:pt x="0" y="4206"/>
                        <a:pt x="407" y="5019"/>
                        <a:pt x="868" y="5643"/>
                      </a:cubicBezTo>
                      <a:cubicBezTo>
                        <a:pt x="1384" y="6376"/>
                        <a:pt x="2008" y="7027"/>
                        <a:pt x="2686" y="7596"/>
                      </a:cubicBezTo>
                      <a:cubicBezTo>
                        <a:pt x="4015" y="8735"/>
                        <a:pt x="5615" y="9739"/>
                        <a:pt x="7215" y="10444"/>
                      </a:cubicBezTo>
                      <a:cubicBezTo>
                        <a:pt x="7717" y="10667"/>
                        <a:pt x="8282" y="10826"/>
                        <a:pt x="8840" y="10826"/>
                      </a:cubicBezTo>
                      <a:cubicBezTo>
                        <a:pt x="9098" y="10826"/>
                        <a:pt x="9354" y="10792"/>
                        <a:pt x="9602" y="10715"/>
                      </a:cubicBezTo>
                      <a:cubicBezTo>
                        <a:pt x="10280" y="10471"/>
                        <a:pt x="10741" y="9956"/>
                        <a:pt x="11040" y="9305"/>
                      </a:cubicBezTo>
                      <a:cubicBezTo>
                        <a:pt x="11203" y="8871"/>
                        <a:pt x="11311" y="8437"/>
                        <a:pt x="11447" y="8030"/>
                      </a:cubicBezTo>
                      <a:cubicBezTo>
                        <a:pt x="11555" y="7650"/>
                        <a:pt x="11745" y="7298"/>
                        <a:pt x="11881" y="6945"/>
                      </a:cubicBezTo>
                      <a:cubicBezTo>
                        <a:pt x="12043" y="6457"/>
                        <a:pt x="12260" y="5752"/>
                        <a:pt x="11664" y="5481"/>
                      </a:cubicBezTo>
                      <a:cubicBezTo>
                        <a:pt x="11660" y="5479"/>
                        <a:pt x="11657" y="5477"/>
                        <a:pt x="11654" y="5476"/>
                      </a:cubicBezTo>
                      <a:lnTo>
                        <a:pt x="11654" y="5476"/>
                      </a:lnTo>
                      <a:cubicBezTo>
                        <a:pt x="11641" y="5467"/>
                        <a:pt x="11626" y="5460"/>
                        <a:pt x="11609" y="5453"/>
                      </a:cubicBezTo>
                      <a:cubicBezTo>
                        <a:pt x="9440" y="4613"/>
                        <a:pt x="7351" y="3446"/>
                        <a:pt x="5561" y="1954"/>
                      </a:cubicBezTo>
                      <a:cubicBezTo>
                        <a:pt x="5073" y="1520"/>
                        <a:pt x="4584" y="1087"/>
                        <a:pt x="4150" y="625"/>
                      </a:cubicBezTo>
                      <a:cubicBezTo>
                        <a:pt x="4015" y="490"/>
                        <a:pt x="3906" y="354"/>
                        <a:pt x="3798" y="219"/>
                      </a:cubicBezTo>
                      <a:cubicBezTo>
                        <a:pt x="3774" y="170"/>
                        <a:pt x="3685" y="79"/>
                        <a:pt x="3685" y="79"/>
                      </a:cubicBezTo>
                      <a:lnTo>
                        <a:pt x="3685" y="79"/>
                      </a:lnTo>
                      <a:cubicBezTo>
                        <a:pt x="3685" y="79"/>
                        <a:pt x="3686" y="80"/>
                        <a:pt x="3689" y="83"/>
                      </a:cubicBezTo>
                      <a:cubicBezTo>
                        <a:pt x="3654" y="30"/>
                        <a:pt x="3608" y="0"/>
                        <a:pt x="3558"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3" name="Google Shape;2712;p80"/>
                <p:cNvSpPr/>
                <p:nvPr/>
              </p:nvSpPr>
              <p:spPr>
                <a:xfrm>
                  <a:off x="2552300" y="5109775"/>
                  <a:ext cx="86725" cy="166775"/>
                </a:xfrm>
                <a:custGeom>
                  <a:avLst/>
                  <a:gdLst/>
                  <a:ahLst/>
                  <a:cxnLst/>
                  <a:rect l="l" t="t" r="r" b="b"/>
                  <a:pathLst>
                    <a:path w="3469" h="6671" extrusionOk="0">
                      <a:moveTo>
                        <a:pt x="3226" y="1"/>
                      </a:moveTo>
                      <a:cubicBezTo>
                        <a:pt x="3189" y="1"/>
                        <a:pt x="3151" y="17"/>
                        <a:pt x="3120" y="54"/>
                      </a:cubicBezTo>
                      <a:cubicBezTo>
                        <a:pt x="2360" y="1031"/>
                        <a:pt x="1682" y="2089"/>
                        <a:pt x="1140" y="3201"/>
                      </a:cubicBezTo>
                      <a:cubicBezTo>
                        <a:pt x="896" y="3743"/>
                        <a:pt x="652" y="4313"/>
                        <a:pt x="462" y="4883"/>
                      </a:cubicBezTo>
                      <a:cubicBezTo>
                        <a:pt x="272" y="5398"/>
                        <a:pt x="1" y="5995"/>
                        <a:pt x="218" y="6564"/>
                      </a:cubicBezTo>
                      <a:cubicBezTo>
                        <a:pt x="239" y="6638"/>
                        <a:pt x="300" y="6671"/>
                        <a:pt x="365" y="6671"/>
                      </a:cubicBezTo>
                      <a:cubicBezTo>
                        <a:pt x="467" y="6671"/>
                        <a:pt x="576" y="6589"/>
                        <a:pt x="543" y="6456"/>
                      </a:cubicBezTo>
                      <a:cubicBezTo>
                        <a:pt x="353" y="5940"/>
                        <a:pt x="679" y="5289"/>
                        <a:pt x="841" y="4801"/>
                      </a:cubicBezTo>
                      <a:cubicBezTo>
                        <a:pt x="1031" y="4259"/>
                        <a:pt x="1275" y="3716"/>
                        <a:pt x="1547" y="3174"/>
                      </a:cubicBezTo>
                      <a:cubicBezTo>
                        <a:pt x="2035" y="2143"/>
                        <a:pt x="2659" y="1194"/>
                        <a:pt x="3364" y="299"/>
                      </a:cubicBezTo>
                      <a:cubicBezTo>
                        <a:pt x="3468" y="174"/>
                        <a:pt x="3348" y="1"/>
                        <a:pt x="3226"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4" name="Google Shape;2713;p80"/>
                <p:cNvSpPr/>
                <p:nvPr/>
              </p:nvSpPr>
              <p:spPr>
                <a:xfrm>
                  <a:off x="2552975" y="5319975"/>
                  <a:ext cx="10875" cy="8850"/>
                </a:xfrm>
                <a:custGeom>
                  <a:avLst/>
                  <a:gdLst/>
                  <a:ahLst/>
                  <a:cxnLst/>
                  <a:rect l="l" t="t" r="r" b="b"/>
                  <a:pathLst>
                    <a:path w="435" h="354" extrusionOk="0">
                      <a:moveTo>
                        <a:pt x="218" y="1"/>
                      </a:moveTo>
                      <a:cubicBezTo>
                        <a:pt x="1" y="1"/>
                        <a:pt x="1" y="353"/>
                        <a:pt x="218" y="353"/>
                      </a:cubicBezTo>
                      <a:cubicBezTo>
                        <a:pt x="435" y="353"/>
                        <a:pt x="435" y="1"/>
                        <a:pt x="218"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5" name="Google Shape;2714;p80"/>
                <p:cNvSpPr/>
                <p:nvPr/>
              </p:nvSpPr>
              <p:spPr>
                <a:xfrm>
                  <a:off x="3194450" y="5169650"/>
                  <a:ext cx="114625" cy="338975"/>
                </a:xfrm>
                <a:custGeom>
                  <a:avLst/>
                  <a:gdLst/>
                  <a:ahLst/>
                  <a:cxnLst/>
                  <a:rect l="l" t="t" r="r" b="b"/>
                  <a:pathLst>
                    <a:path w="4585" h="13559" extrusionOk="0">
                      <a:moveTo>
                        <a:pt x="1549" y="0"/>
                      </a:moveTo>
                      <a:cubicBezTo>
                        <a:pt x="862" y="0"/>
                        <a:pt x="224" y="692"/>
                        <a:pt x="109" y="1403"/>
                      </a:cubicBezTo>
                      <a:cubicBezTo>
                        <a:pt x="1" y="2271"/>
                        <a:pt x="381" y="3084"/>
                        <a:pt x="706" y="3898"/>
                      </a:cubicBezTo>
                      <a:cubicBezTo>
                        <a:pt x="1574" y="6122"/>
                        <a:pt x="1900" y="8563"/>
                        <a:pt x="1656" y="10950"/>
                      </a:cubicBezTo>
                      <a:cubicBezTo>
                        <a:pt x="1601" y="11493"/>
                        <a:pt x="1520" y="12062"/>
                        <a:pt x="1656" y="12605"/>
                      </a:cubicBezTo>
                      <a:cubicBezTo>
                        <a:pt x="1810" y="13094"/>
                        <a:pt x="2257" y="13558"/>
                        <a:pt x="2766" y="13558"/>
                      </a:cubicBezTo>
                      <a:cubicBezTo>
                        <a:pt x="2794" y="13558"/>
                        <a:pt x="2821" y="13557"/>
                        <a:pt x="2849" y="13554"/>
                      </a:cubicBezTo>
                      <a:cubicBezTo>
                        <a:pt x="3310" y="13500"/>
                        <a:pt x="3663" y="13120"/>
                        <a:pt x="3880" y="12713"/>
                      </a:cubicBezTo>
                      <a:cubicBezTo>
                        <a:pt x="4585" y="11465"/>
                        <a:pt x="4531" y="9947"/>
                        <a:pt x="4368" y="8536"/>
                      </a:cubicBezTo>
                      <a:cubicBezTo>
                        <a:pt x="4151" y="6448"/>
                        <a:pt x="4015" y="4305"/>
                        <a:pt x="3310" y="2325"/>
                      </a:cubicBezTo>
                      <a:cubicBezTo>
                        <a:pt x="2659" y="453"/>
                        <a:pt x="1927" y="73"/>
                        <a:pt x="1927" y="73"/>
                      </a:cubicBezTo>
                      <a:cubicBezTo>
                        <a:pt x="1801" y="23"/>
                        <a:pt x="1674" y="0"/>
                        <a:pt x="1549"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6" name="Google Shape;2715;p80"/>
                <p:cNvSpPr/>
                <p:nvPr/>
              </p:nvSpPr>
              <p:spPr>
                <a:xfrm>
                  <a:off x="3201925" y="5562225"/>
                  <a:ext cx="52550" cy="44750"/>
                </a:xfrm>
                <a:custGeom>
                  <a:avLst/>
                  <a:gdLst/>
                  <a:ahLst/>
                  <a:cxnLst/>
                  <a:rect l="l" t="t" r="r" b="b"/>
                  <a:pathLst>
                    <a:path w="2102" h="1790" extrusionOk="0">
                      <a:moveTo>
                        <a:pt x="990" y="0"/>
                      </a:moveTo>
                      <a:cubicBezTo>
                        <a:pt x="708" y="0"/>
                        <a:pt x="445" y="162"/>
                        <a:pt x="299" y="428"/>
                      </a:cubicBezTo>
                      <a:cubicBezTo>
                        <a:pt x="0" y="943"/>
                        <a:pt x="380" y="1730"/>
                        <a:pt x="977" y="1784"/>
                      </a:cubicBezTo>
                      <a:cubicBezTo>
                        <a:pt x="1007" y="1788"/>
                        <a:pt x="1036" y="1790"/>
                        <a:pt x="1066" y="1790"/>
                      </a:cubicBezTo>
                      <a:cubicBezTo>
                        <a:pt x="1626" y="1790"/>
                        <a:pt x="2101" y="1080"/>
                        <a:pt x="1818" y="591"/>
                      </a:cubicBezTo>
                      <a:cubicBezTo>
                        <a:pt x="1596" y="175"/>
                        <a:pt x="1283" y="0"/>
                        <a:pt x="990"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7" name="Google Shape;2716;p80"/>
                <p:cNvSpPr/>
                <p:nvPr/>
              </p:nvSpPr>
              <p:spPr>
                <a:xfrm>
                  <a:off x="2482450" y="4783850"/>
                  <a:ext cx="116000" cy="159800"/>
                </a:xfrm>
                <a:custGeom>
                  <a:avLst/>
                  <a:gdLst/>
                  <a:ahLst/>
                  <a:cxnLst/>
                  <a:rect l="l" t="t" r="r" b="b"/>
                  <a:pathLst>
                    <a:path w="4640" h="6392" extrusionOk="0">
                      <a:moveTo>
                        <a:pt x="1670" y="0"/>
                      </a:moveTo>
                      <a:cubicBezTo>
                        <a:pt x="1176" y="0"/>
                        <a:pt x="710" y="189"/>
                        <a:pt x="435" y="615"/>
                      </a:cubicBezTo>
                      <a:cubicBezTo>
                        <a:pt x="1" y="1320"/>
                        <a:pt x="272" y="2215"/>
                        <a:pt x="652" y="2920"/>
                      </a:cubicBezTo>
                      <a:cubicBezTo>
                        <a:pt x="1493" y="4412"/>
                        <a:pt x="2822" y="5578"/>
                        <a:pt x="4395" y="6202"/>
                      </a:cubicBezTo>
                      <a:lnTo>
                        <a:pt x="4639" y="6392"/>
                      </a:lnTo>
                      <a:cubicBezTo>
                        <a:pt x="4531" y="5524"/>
                        <a:pt x="4422" y="4629"/>
                        <a:pt x="4314" y="3734"/>
                      </a:cubicBezTo>
                      <a:cubicBezTo>
                        <a:pt x="4178" y="2649"/>
                        <a:pt x="3988" y="1482"/>
                        <a:pt x="3256" y="696"/>
                      </a:cubicBezTo>
                      <a:cubicBezTo>
                        <a:pt x="2861" y="258"/>
                        <a:pt x="2246" y="0"/>
                        <a:pt x="1670"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8" name="Google Shape;2717;p80"/>
                <p:cNvSpPr/>
                <p:nvPr/>
              </p:nvSpPr>
              <p:spPr>
                <a:xfrm>
                  <a:off x="2475675" y="4779750"/>
                  <a:ext cx="127175" cy="167975"/>
                </a:xfrm>
                <a:custGeom>
                  <a:avLst/>
                  <a:gdLst/>
                  <a:ahLst/>
                  <a:cxnLst/>
                  <a:rect l="l" t="t" r="r" b="b"/>
                  <a:pathLst>
                    <a:path w="5087" h="6719" extrusionOk="0">
                      <a:moveTo>
                        <a:pt x="1967" y="352"/>
                      </a:moveTo>
                      <a:cubicBezTo>
                        <a:pt x="2131" y="352"/>
                        <a:pt x="2300" y="376"/>
                        <a:pt x="2469" y="426"/>
                      </a:cubicBezTo>
                      <a:cubicBezTo>
                        <a:pt x="3473" y="697"/>
                        <a:pt x="3961" y="1646"/>
                        <a:pt x="4178" y="2596"/>
                      </a:cubicBezTo>
                      <a:cubicBezTo>
                        <a:pt x="4313" y="3193"/>
                        <a:pt x="4395" y="3844"/>
                        <a:pt x="4476" y="4467"/>
                      </a:cubicBezTo>
                      <a:cubicBezTo>
                        <a:pt x="4543" y="5045"/>
                        <a:pt x="4609" y="5623"/>
                        <a:pt x="4676" y="6186"/>
                      </a:cubicBezTo>
                      <a:lnTo>
                        <a:pt x="4676" y="6186"/>
                      </a:lnTo>
                      <a:cubicBezTo>
                        <a:pt x="3718" y="5806"/>
                        <a:pt x="2865" y="5215"/>
                        <a:pt x="2143" y="4467"/>
                      </a:cubicBezTo>
                      <a:cubicBezTo>
                        <a:pt x="1465" y="3735"/>
                        <a:pt x="706" y="2731"/>
                        <a:pt x="652" y="1701"/>
                      </a:cubicBezTo>
                      <a:cubicBezTo>
                        <a:pt x="607" y="836"/>
                        <a:pt x="1233" y="352"/>
                        <a:pt x="1967" y="352"/>
                      </a:cubicBezTo>
                      <a:close/>
                      <a:moveTo>
                        <a:pt x="1980" y="0"/>
                      </a:moveTo>
                      <a:cubicBezTo>
                        <a:pt x="1303" y="0"/>
                        <a:pt x="654" y="325"/>
                        <a:pt x="408" y="1023"/>
                      </a:cubicBezTo>
                      <a:cubicBezTo>
                        <a:pt x="1" y="2135"/>
                        <a:pt x="814" y="3355"/>
                        <a:pt x="1465" y="4196"/>
                      </a:cubicBezTo>
                      <a:cubicBezTo>
                        <a:pt x="2306" y="5227"/>
                        <a:pt x="3391" y="6041"/>
                        <a:pt x="4612" y="6529"/>
                      </a:cubicBezTo>
                      <a:cubicBezTo>
                        <a:pt x="4635" y="6538"/>
                        <a:pt x="4658" y="6542"/>
                        <a:pt x="4678" y="6542"/>
                      </a:cubicBezTo>
                      <a:cubicBezTo>
                        <a:pt x="4692" y="6542"/>
                        <a:pt x="4705" y="6540"/>
                        <a:pt x="4718" y="6536"/>
                      </a:cubicBezTo>
                      <a:lnTo>
                        <a:pt x="4718" y="6536"/>
                      </a:lnTo>
                      <a:cubicBezTo>
                        <a:pt x="4719" y="6543"/>
                        <a:pt x="4719" y="6549"/>
                        <a:pt x="4720" y="6556"/>
                      </a:cubicBezTo>
                      <a:cubicBezTo>
                        <a:pt x="4734" y="6664"/>
                        <a:pt x="4829" y="6719"/>
                        <a:pt x="4917" y="6719"/>
                      </a:cubicBezTo>
                      <a:cubicBezTo>
                        <a:pt x="5005" y="6719"/>
                        <a:pt x="5086" y="6664"/>
                        <a:pt x="5073" y="6556"/>
                      </a:cubicBezTo>
                      <a:cubicBezTo>
                        <a:pt x="4991" y="5824"/>
                        <a:pt x="4883" y="5091"/>
                        <a:pt x="4802" y="4359"/>
                      </a:cubicBezTo>
                      <a:cubicBezTo>
                        <a:pt x="4720" y="3735"/>
                        <a:pt x="4639" y="3111"/>
                        <a:pt x="4503" y="2487"/>
                      </a:cubicBezTo>
                      <a:cubicBezTo>
                        <a:pt x="4259" y="1457"/>
                        <a:pt x="3717" y="453"/>
                        <a:pt x="2632" y="100"/>
                      </a:cubicBezTo>
                      <a:cubicBezTo>
                        <a:pt x="2420" y="34"/>
                        <a:pt x="2198" y="0"/>
                        <a:pt x="1980"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49" name="Google Shape;2718;p80"/>
                <p:cNvSpPr/>
                <p:nvPr/>
              </p:nvSpPr>
              <p:spPr>
                <a:xfrm>
                  <a:off x="3269725" y="4818875"/>
                  <a:ext cx="249575" cy="156650"/>
                </a:xfrm>
                <a:custGeom>
                  <a:avLst/>
                  <a:gdLst/>
                  <a:ahLst/>
                  <a:cxnLst/>
                  <a:rect l="l" t="t" r="r" b="b"/>
                  <a:pathLst>
                    <a:path w="9983" h="6266" extrusionOk="0">
                      <a:moveTo>
                        <a:pt x="7270" y="0"/>
                      </a:moveTo>
                      <a:cubicBezTo>
                        <a:pt x="5941" y="0"/>
                        <a:pt x="4747" y="787"/>
                        <a:pt x="3744" y="1655"/>
                      </a:cubicBezTo>
                      <a:cubicBezTo>
                        <a:pt x="2279" y="2957"/>
                        <a:pt x="1004" y="4476"/>
                        <a:pt x="55" y="6184"/>
                      </a:cubicBezTo>
                      <a:lnTo>
                        <a:pt x="1" y="6266"/>
                      </a:lnTo>
                      <a:cubicBezTo>
                        <a:pt x="1221" y="5750"/>
                        <a:pt x="2605" y="5859"/>
                        <a:pt x="3934" y="5723"/>
                      </a:cubicBezTo>
                      <a:cubicBezTo>
                        <a:pt x="5317" y="5588"/>
                        <a:pt x="6673" y="5208"/>
                        <a:pt x="7894" y="4557"/>
                      </a:cubicBezTo>
                      <a:cubicBezTo>
                        <a:pt x="8762" y="4123"/>
                        <a:pt x="9630" y="3445"/>
                        <a:pt x="9792" y="2468"/>
                      </a:cubicBezTo>
                      <a:cubicBezTo>
                        <a:pt x="9982" y="1166"/>
                        <a:pt x="8599" y="27"/>
                        <a:pt x="7270"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50" name="Google Shape;2719;p80"/>
                <p:cNvSpPr/>
                <p:nvPr/>
              </p:nvSpPr>
              <p:spPr>
                <a:xfrm>
                  <a:off x="3264525" y="4814550"/>
                  <a:ext cx="264950" cy="165375"/>
                </a:xfrm>
                <a:custGeom>
                  <a:avLst/>
                  <a:gdLst/>
                  <a:ahLst/>
                  <a:cxnLst/>
                  <a:rect l="l" t="t" r="r" b="b"/>
                  <a:pathLst>
                    <a:path w="10598" h="6615" extrusionOk="0">
                      <a:moveTo>
                        <a:pt x="7423" y="363"/>
                      </a:moveTo>
                      <a:cubicBezTo>
                        <a:pt x="7442" y="363"/>
                        <a:pt x="7460" y="363"/>
                        <a:pt x="7478" y="363"/>
                      </a:cubicBezTo>
                      <a:cubicBezTo>
                        <a:pt x="8888" y="363"/>
                        <a:pt x="10434" y="1773"/>
                        <a:pt x="9621" y="3238"/>
                      </a:cubicBezTo>
                      <a:cubicBezTo>
                        <a:pt x="9268" y="3862"/>
                        <a:pt x="8644" y="4269"/>
                        <a:pt x="8020" y="4594"/>
                      </a:cubicBezTo>
                      <a:cubicBezTo>
                        <a:pt x="7234" y="5001"/>
                        <a:pt x="6393" y="5300"/>
                        <a:pt x="5525" y="5489"/>
                      </a:cubicBezTo>
                      <a:cubicBezTo>
                        <a:pt x="3909" y="5862"/>
                        <a:pt x="2180" y="5620"/>
                        <a:pt x="587" y="6120"/>
                      </a:cubicBezTo>
                      <a:lnTo>
                        <a:pt x="587" y="6120"/>
                      </a:lnTo>
                      <a:cubicBezTo>
                        <a:pt x="1365" y="4832"/>
                        <a:pt x="2304" y="3640"/>
                        <a:pt x="3382" y="2587"/>
                      </a:cubicBezTo>
                      <a:cubicBezTo>
                        <a:pt x="4455" y="1541"/>
                        <a:pt x="5820" y="363"/>
                        <a:pt x="7423" y="363"/>
                      </a:cubicBezTo>
                      <a:close/>
                      <a:moveTo>
                        <a:pt x="7439" y="1"/>
                      </a:moveTo>
                      <a:cubicBezTo>
                        <a:pt x="6193" y="1"/>
                        <a:pt x="4977" y="765"/>
                        <a:pt x="4060" y="1529"/>
                      </a:cubicBezTo>
                      <a:cubicBezTo>
                        <a:pt x="2460" y="2858"/>
                        <a:pt x="1158" y="4486"/>
                        <a:pt x="127" y="6249"/>
                      </a:cubicBezTo>
                      <a:cubicBezTo>
                        <a:pt x="111" y="6271"/>
                        <a:pt x="101" y="6294"/>
                        <a:pt x="96" y="6316"/>
                      </a:cubicBezTo>
                      <a:lnTo>
                        <a:pt x="96" y="6316"/>
                      </a:lnTo>
                      <a:cubicBezTo>
                        <a:pt x="0" y="6417"/>
                        <a:pt x="54" y="6614"/>
                        <a:pt x="197" y="6614"/>
                      </a:cubicBezTo>
                      <a:cubicBezTo>
                        <a:pt x="217" y="6614"/>
                        <a:pt x="239" y="6610"/>
                        <a:pt x="263" y="6601"/>
                      </a:cubicBezTo>
                      <a:cubicBezTo>
                        <a:pt x="1158" y="6222"/>
                        <a:pt x="2135" y="6167"/>
                        <a:pt x="3111" y="6140"/>
                      </a:cubicBezTo>
                      <a:cubicBezTo>
                        <a:pt x="4060" y="6086"/>
                        <a:pt x="5010" y="5978"/>
                        <a:pt x="5932" y="5733"/>
                      </a:cubicBezTo>
                      <a:cubicBezTo>
                        <a:pt x="7342" y="5381"/>
                        <a:pt x="9322" y="4676"/>
                        <a:pt x="10000" y="3238"/>
                      </a:cubicBezTo>
                      <a:cubicBezTo>
                        <a:pt x="10597" y="1909"/>
                        <a:pt x="9621" y="580"/>
                        <a:pt x="8346" y="146"/>
                      </a:cubicBezTo>
                      <a:cubicBezTo>
                        <a:pt x="8045" y="46"/>
                        <a:pt x="7741" y="1"/>
                        <a:pt x="7439"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53" name="Google Shape;2720;p80"/>
                <p:cNvSpPr/>
                <p:nvPr/>
              </p:nvSpPr>
              <p:spPr>
                <a:xfrm>
                  <a:off x="3389075" y="5615125"/>
                  <a:ext cx="146500" cy="79900"/>
                </a:xfrm>
                <a:custGeom>
                  <a:avLst/>
                  <a:gdLst/>
                  <a:ahLst/>
                  <a:cxnLst/>
                  <a:rect l="l" t="t" r="r" b="b"/>
                  <a:pathLst>
                    <a:path w="5860" h="3196" extrusionOk="0">
                      <a:moveTo>
                        <a:pt x="1908" y="0"/>
                      </a:moveTo>
                      <a:cubicBezTo>
                        <a:pt x="1290" y="0"/>
                        <a:pt x="670" y="96"/>
                        <a:pt x="82" y="292"/>
                      </a:cubicBezTo>
                      <a:lnTo>
                        <a:pt x="1" y="482"/>
                      </a:lnTo>
                      <a:cubicBezTo>
                        <a:pt x="679" y="2028"/>
                        <a:pt x="2279" y="3140"/>
                        <a:pt x="3961" y="3194"/>
                      </a:cubicBezTo>
                      <a:cubicBezTo>
                        <a:pt x="3992" y="3195"/>
                        <a:pt x="4024" y="3196"/>
                        <a:pt x="4057" y="3196"/>
                      </a:cubicBezTo>
                      <a:cubicBezTo>
                        <a:pt x="4742" y="3196"/>
                        <a:pt x="5541" y="2918"/>
                        <a:pt x="5697" y="2245"/>
                      </a:cubicBezTo>
                      <a:cubicBezTo>
                        <a:pt x="5859" y="1540"/>
                        <a:pt x="5208" y="943"/>
                        <a:pt x="4557" y="617"/>
                      </a:cubicBezTo>
                      <a:cubicBezTo>
                        <a:pt x="3746" y="212"/>
                        <a:pt x="2828" y="0"/>
                        <a:pt x="1908"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54" name="Google Shape;2721;p80"/>
                <p:cNvSpPr/>
                <p:nvPr/>
              </p:nvSpPr>
              <p:spPr>
                <a:xfrm>
                  <a:off x="3384325" y="5611225"/>
                  <a:ext cx="154625" cy="88425"/>
                </a:xfrm>
                <a:custGeom>
                  <a:avLst/>
                  <a:gdLst/>
                  <a:ahLst/>
                  <a:cxnLst/>
                  <a:rect l="l" t="t" r="r" b="b"/>
                  <a:pathLst>
                    <a:path w="6185" h="3537" extrusionOk="0">
                      <a:moveTo>
                        <a:pt x="2123" y="331"/>
                      </a:moveTo>
                      <a:cubicBezTo>
                        <a:pt x="2474" y="331"/>
                        <a:pt x="2826" y="361"/>
                        <a:pt x="3174" y="421"/>
                      </a:cubicBezTo>
                      <a:cubicBezTo>
                        <a:pt x="4015" y="583"/>
                        <a:pt x="5073" y="909"/>
                        <a:pt x="5561" y="1668"/>
                      </a:cubicBezTo>
                      <a:cubicBezTo>
                        <a:pt x="5805" y="2021"/>
                        <a:pt x="5805" y="2482"/>
                        <a:pt x="5480" y="2780"/>
                      </a:cubicBezTo>
                      <a:cubicBezTo>
                        <a:pt x="5208" y="3052"/>
                        <a:pt x="4802" y="3160"/>
                        <a:pt x="4422" y="3187"/>
                      </a:cubicBezTo>
                      <a:cubicBezTo>
                        <a:pt x="4354" y="3192"/>
                        <a:pt x="4287" y="3194"/>
                        <a:pt x="4219" y="3194"/>
                      </a:cubicBezTo>
                      <a:cubicBezTo>
                        <a:pt x="3497" y="3194"/>
                        <a:pt x="2763" y="2938"/>
                        <a:pt x="2143" y="2591"/>
                      </a:cubicBezTo>
                      <a:cubicBezTo>
                        <a:pt x="1372" y="2112"/>
                        <a:pt x="730" y="1424"/>
                        <a:pt x="348" y="604"/>
                      </a:cubicBezTo>
                      <a:lnTo>
                        <a:pt x="348" y="604"/>
                      </a:lnTo>
                      <a:cubicBezTo>
                        <a:pt x="925" y="419"/>
                        <a:pt x="1524" y="331"/>
                        <a:pt x="2123" y="331"/>
                      </a:cubicBezTo>
                      <a:close/>
                      <a:moveTo>
                        <a:pt x="2106" y="0"/>
                      </a:moveTo>
                      <a:cubicBezTo>
                        <a:pt x="1472" y="0"/>
                        <a:pt x="841" y="95"/>
                        <a:pt x="245" y="285"/>
                      </a:cubicBezTo>
                      <a:cubicBezTo>
                        <a:pt x="142" y="323"/>
                        <a:pt x="106" y="416"/>
                        <a:pt x="120" y="495"/>
                      </a:cubicBezTo>
                      <a:lnTo>
                        <a:pt x="120" y="495"/>
                      </a:lnTo>
                      <a:cubicBezTo>
                        <a:pt x="48" y="536"/>
                        <a:pt x="1" y="624"/>
                        <a:pt x="55" y="719"/>
                      </a:cubicBezTo>
                      <a:cubicBezTo>
                        <a:pt x="734" y="2279"/>
                        <a:pt x="2418" y="3536"/>
                        <a:pt x="4152" y="3536"/>
                      </a:cubicBezTo>
                      <a:cubicBezTo>
                        <a:pt x="4287" y="3536"/>
                        <a:pt x="4422" y="3528"/>
                        <a:pt x="4557" y="3513"/>
                      </a:cubicBezTo>
                      <a:cubicBezTo>
                        <a:pt x="5317" y="3431"/>
                        <a:pt x="6185" y="2943"/>
                        <a:pt x="6076" y="2048"/>
                      </a:cubicBezTo>
                      <a:cubicBezTo>
                        <a:pt x="5941" y="1072"/>
                        <a:pt x="4802" y="556"/>
                        <a:pt x="3988" y="285"/>
                      </a:cubicBezTo>
                      <a:cubicBezTo>
                        <a:pt x="3378" y="95"/>
                        <a:pt x="2740" y="0"/>
                        <a:pt x="2106"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55" name="Google Shape;2722;p80"/>
                <p:cNvSpPr/>
                <p:nvPr/>
              </p:nvSpPr>
              <p:spPr>
                <a:xfrm>
                  <a:off x="2923225" y="4748325"/>
                  <a:ext cx="65125" cy="103800"/>
                </a:xfrm>
                <a:custGeom>
                  <a:avLst/>
                  <a:gdLst/>
                  <a:ahLst/>
                  <a:cxnLst/>
                  <a:rect l="l" t="t" r="r" b="b"/>
                  <a:pathLst>
                    <a:path w="2605" h="4152" extrusionOk="0">
                      <a:moveTo>
                        <a:pt x="1513" y="1"/>
                      </a:moveTo>
                      <a:cubicBezTo>
                        <a:pt x="1056" y="1"/>
                        <a:pt x="569" y="300"/>
                        <a:pt x="326" y="706"/>
                      </a:cubicBezTo>
                      <a:cubicBezTo>
                        <a:pt x="0" y="1249"/>
                        <a:pt x="82" y="1385"/>
                        <a:pt x="82" y="2036"/>
                      </a:cubicBezTo>
                      <a:cubicBezTo>
                        <a:pt x="109" y="2551"/>
                        <a:pt x="597" y="3663"/>
                        <a:pt x="868" y="4097"/>
                      </a:cubicBezTo>
                      <a:lnTo>
                        <a:pt x="923" y="4151"/>
                      </a:lnTo>
                      <a:cubicBezTo>
                        <a:pt x="1574" y="3365"/>
                        <a:pt x="1953" y="2741"/>
                        <a:pt x="2279" y="2090"/>
                      </a:cubicBezTo>
                      <a:cubicBezTo>
                        <a:pt x="2577" y="1439"/>
                        <a:pt x="2604" y="489"/>
                        <a:pt x="1953" y="110"/>
                      </a:cubicBezTo>
                      <a:cubicBezTo>
                        <a:pt x="1817" y="35"/>
                        <a:pt x="1667" y="1"/>
                        <a:pt x="1513"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56" name="Google Shape;2723;p80"/>
                <p:cNvSpPr/>
                <p:nvPr/>
              </p:nvSpPr>
              <p:spPr>
                <a:xfrm>
                  <a:off x="2919825" y="4744675"/>
                  <a:ext cx="72600" cy="112175"/>
                </a:xfrm>
                <a:custGeom>
                  <a:avLst/>
                  <a:gdLst/>
                  <a:ahLst/>
                  <a:cxnLst/>
                  <a:rect l="l" t="t" r="r" b="b"/>
                  <a:pathLst>
                    <a:path w="2904" h="4487" extrusionOk="0">
                      <a:moveTo>
                        <a:pt x="1611" y="316"/>
                      </a:moveTo>
                      <a:cubicBezTo>
                        <a:pt x="1783" y="316"/>
                        <a:pt x="1956" y="370"/>
                        <a:pt x="2116" y="500"/>
                      </a:cubicBezTo>
                      <a:cubicBezTo>
                        <a:pt x="2578" y="852"/>
                        <a:pt x="2496" y="1612"/>
                        <a:pt x="2279" y="2100"/>
                      </a:cubicBezTo>
                      <a:cubicBezTo>
                        <a:pt x="1979" y="2801"/>
                        <a:pt x="1516" y="3433"/>
                        <a:pt x="1063" y="4038"/>
                      </a:cubicBezTo>
                      <a:lnTo>
                        <a:pt x="1063" y="4038"/>
                      </a:lnTo>
                      <a:cubicBezTo>
                        <a:pt x="804" y="3605"/>
                        <a:pt x="610" y="3110"/>
                        <a:pt x="462" y="2616"/>
                      </a:cubicBezTo>
                      <a:cubicBezTo>
                        <a:pt x="381" y="2344"/>
                        <a:pt x="381" y="2073"/>
                        <a:pt x="381" y="1802"/>
                      </a:cubicBezTo>
                      <a:cubicBezTo>
                        <a:pt x="381" y="1531"/>
                        <a:pt x="408" y="1286"/>
                        <a:pt x="543" y="1042"/>
                      </a:cubicBezTo>
                      <a:cubicBezTo>
                        <a:pt x="738" y="672"/>
                        <a:pt x="1171" y="316"/>
                        <a:pt x="1611" y="316"/>
                      </a:cubicBezTo>
                      <a:close/>
                      <a:moveTo>
                        <a:pt x="1633" y="1"/>
                      </a:moveTo>
                      <a:cubicBezTo>
                        <a:pt x="1265" y="1"/>
                        <a:pt x="882" y="164"/>
                        <a:pt x="598" y="418"/>
                      </a:cubicBezTo>
                      <a:cubicBezTo>
                        <a:pt x="353" y="635"/>
                        <a:pt x="136" y="988"/>
                        <a:pt x="82" y="1314"/>
                      </a:cubicBezTo>
                      <a:cubicBezTo>
                        <a:pt x="1" y="1612"/>
                        <a:pt x="28" y="1992"/>
                        <a:pt x="55" y="2290"/>
                      </a:cubicBezTo>
                      <a:cubicBezTo>
                        <a:pt x="82" y="2643"/>
                        <a:pt x="218" y="2995"/>
                        <a:pt x="353" y="3348"/>
                      </a:cubicBezTo>
                      <a:cubicBezTo>
                        <a:pt x="489" y="3673"/>
                        <a:pt x="652" y="4026"/>
                        <a:pt x="842" y="4324"/>
                      </a:cubicBezTo>
                      <a:cubicBezTo>
                        <a:pt x="868" y="4361"/>
                        <a:pt x="899" y="4385"/>
                        <a:pt x="932" y="4397"/>
                      </a:cubicBezTo>
                      <a:lnTo>
                        <a:pt x="932" y="4397"/>
                      </a:lnTo>
                      <a:cubicBezTo>
                        <a:pt x="961" y="4449"/>
                        <a:pt x="1012" y="4486"/>
                        <a:pt x="1065" y="4486"/>
                      </a:cubicBezTo>
                      <a:cubicBezTo>
                        <a:pt x="1100" y="4486"/>
                        <a:pt x="1136" y="4471"/>
                        <a:pt x="1167" y="4433"/>
                      </a:cubicBezTo>
                      <a:cubicBezTo>
                        <a:pt x="1710" y="3755"/>
                        <a:pt x="2225" y="3049"/>
                        <a:pt x="2578" y="2290"/>
                      </a:cubicBezTo>
                      <a:cubicBezTo>
                        <a:pt x="2822" y="1693"/>
                        <a:pt x="2903" y="880"/>
                        <a:pt x="2442" y="364"/>
                      </a:cubicBezTo>
                      <a:cubicBezTo>
                        <a:pt x="2223" y="109"/>
                        <a:pt x="1933" y="1"/>
                        <a:pt x="1633"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57" name="Google Shape;2724;p80"/>
                <p:cNvSpPr/>
                <p:nvPr/>
              </p:nvSpPr>
              <p:spPr>
                <a:xfrm>
                  <a:off x="3406025" y="5200325"/>
                  <a:ext cx="152600" cy="84175"/>
                </a:xfrm>
                <a:custGeom>
                  <a:avLst/>
                  <a:gdLst/>
                  <a:ahLst/>
                  <a:cxnLst/>
                  <a:rect l="l" t="t" r="r" b="b"/>
                  <a:pathLst>
                    <a:path w="6104" h="3367" extrusionOk="0">
                      <a:moveTo>
                        <a:pt x="3895" y="1"/>
                      </a:moveTo>
                      <a:cubicBezTo>
                        <a:pt x="3538" y="1"/>
                        <a:pt x="3169" y="52"/>
                        <a:pt x="2821" y="121"/>
                      </a:cubicBezTo>
                      <a:cubicBezTo>
                        <a:pt x="1899" y="284"/>
                        <a:pt x="977" y="501"/>
                        <a:pt x="82" y="772"/>
                      </a:cubicBezTo>
                      <a:lnTo>
                        <a:pt x="1" y="827"/>
                      </a:lnTo>
                      <a:cubicBezTo>
                        <a:pt x="597" y="1586"/>
                        <a:pt x="1221" y="2373"/>
                        <a:pt x="2062" y="2861"/>
                      </a:cubicBezTo>
                      <a:cubicBezTo>
                        <a:pt x="2556" y="3174"/>
                        <a:pt x="3160" y="3367"/>
                        <a:pt x="3747" y="3367"/>
                      </a:cubicBezTo>
                      <a:cubicBezTo>
                        <a:pt x="4126" y="3367"/>
                        <a:pt x="4498" y="3286"/>
                        <a:pt x="4829" y="3105"/>
                      </a:cubicBezTo>
                      <a:cubicBezTo>
                        <a:pt x="5697" y="2644"/>
                        <a:pt x="6103" y="1396"/>
                        <a:pt x="5480" y="637"/>
                      </a:cubicBezTo>
                      <a:cubicBezTo>
                        <a:pt x="5101" y="155"/>
                        <a:pt x="4515" y="1"/>
                        <a:pt x="3895"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58" name="Google Shape;2725;p80"/>
                <p:cNvSpPr/>
                <p:nvPr/>
              </p:nvSpPr>
              <p:spPr>
                <a:xfrm>
                  <a:off x="3401400" y="5195875"/>
                  <a:ext cx="157225" cy="92875"/>
                </a:xfrm>
                <a:custGeom>
                  <a:avLst/>
                  <a:gdLst/>
                  <a:ahLst/>
                  <a:cxnLst/>
                  <a:rect l="l" t="t" r="r" b="b"/>
                  <a:pathLst>
                    <a:path w="6289" h="3715" extrusionOk="0">
                      <a:moveTo>
                        <a:pt x="4050" y="349"/>
                      </a:moveTo>
                      <a:cubicBezTo>
                        <a:pt x="4631" y="349"/>
                        <a:pt x="5218" y="480"/>
                        <a:pt x="5556" y="950"/>
                      </a:cubicBezTo>
                      <a:cubicBezTo>
                        <a:pt x="6017" y="1574"/>
                        <a:pt x="5719" y="2496"/>
                        <a:pt x="5176" y="2957"/>
                      </a:cubicBezTo>
                      <a:cubicBezTo>
                        <a:pt x="4824" y="3256"/>
                        <a:pt x="4383" y="3378"/>
                        <a:pt x="3932" y="3378"/>
                      </a:cubicBezTo>
                      <a:cubicBezTo>
                        <a:pt x="3481" y="3378"/>
                        <a:pt x="3020" y="3256"/>
                        <a:pt x="2627" y="3066"/>
                      </a:cubicBezTo>
                      <a:cubicBezTo>
                        <a:pt x="1727" y="2641"/>
                        <a:pt x="1080" y="1847"/>
                        <a:pt x="474" y="1067"/>
                      </a:cubicBezTo>
                      <a:lnTo>
                        <a:pt x="474" y="1067"/>
                      </a:lnTo>
                      <a:cubicBezTo>
                        <a:pt x="1402" y="787"/>
                        <a:pt x="2354" y="536"/>
                        <a:pt x="3305" y="408"/>
                      </a:cubicBezTo>
                      <a:cubicBezTo>
                        <a:pt x="3538" y="375"/>
                        <a:pt x="3793" y="349"/>
                        <a:pt x="4050" y="349"/>
                      </a:cubicBezTo>
                      <a:close/>
                      <a:moveTo>
                        <a:pt x="4091" y="1"/>
                      </a:moveTo>
                      <a:cubicBezTo>
                        <a:pt x="3495" y="1"/>
                        <a:pt x="2925" y="109"/>
                        <a:pt x="2356" y="245"/>
                      </a:cubicBezTo>
                      <a:cubicBezTo>
                        <a:pt x="1623" y="381"/>
                        <a:pt x="918" y="571"/>
                        <a:pt x="213" y="760"/>
                      </a:cubicBezTo>
                      <a:cubicBezTo>
                        <a:pt x="169" y="779"/>
                        <a:pt x="140" y="810"/>
                        <a:pt x="124" y="847"/>
                      </a:cubicBezTo>
                      <a:lnTo>
                        <a:pt x="124" y="847"/>
                      </a:lnTo>
                      <a:cubicBezTo>
                        <a:pt x="45" y="902"/>
                        <a:pt x="0" y="1021"/>
                        <a:pt x="77" y="1113"/>
                      </a:cubicBezTo>
                      <a:cubicBezTo>
                        <a:pt x="755" y="1954"/>
                        <a:pt x="1460" y="2876"/>
                        <a:pt x="2464" y="3364"/>
                      </a:cubicBezTo>
                      <a:cubicBezTo>
                        <a:pt x="2915" y="3576"/>
                        <a:pt x="3433" y="3714"/>
                        <a:pt x="3944" y="3714"/>
                      </a:cubicBezTo>
                      <a:cubicBezTo>
                        <a:pt x="4415" y="3714"/>
                        <a:pt x="4881" y="3596"/>
                        <a:pt x="5285" y="3310"/>
                      </a:cubicBezTo>
                      <a:cubicBezTo>
                        <a:pt x="5909" y="2849"/>
                        <a:pt x="6288" y="1981"/>
                        <a:pt x="6071" y="1194"/>
                      </a:cubicBezTo>
                      <a:cubicBezTo>
                        <a:pt x="5800" y="326"/>
                        <a:pt x="4905" y="1"/>
                        <a:pt x="4091"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grpSp>
          <p:grpSp>
            <p:nvGrpSpPr>
              <p:cNvPr id="15" name="Google Shape;2726;p80"/>
              <p:cNvGrpSpPr/>
              <p:nvPr/>
            </p:nvGrpSpPr>
            <p:grpSpPr>
              <a:xfrm>
                <a:off x="2386850" y="4744663"/>
                <a:ext cx="1171775" cy="1355200"/>
                <a:chOff x="711125" y="4670475"/>
                <a:chExt cx="1171775" cy="1355200"/>
              </a:xfrm>
            </p:grpSpPr>
            <p:sp>
              <p:nvSpPr>
                <p:cNvPr id="16" name="Google Shape;2727;p80"/>
                <p:cNvSpPr/>
                <p:nvPr/>
              </p:nvSpPr>
              <p:spPr>
                <a:xfrm>
                  <a:off x="782325" y="4843600"/>
                  <a:ext cx="973100" cy="1045550"/>
                </a:xfrm>
                <a:custGeom>
                  <a:avLst/>
                  <a:gdLst/>
                  <a:ahLst/>
                  <a:cxnLst/>
                  <a:rect l="l" t="t" r="r" b="b"/>
                  <a:pathLst>
                    <a:path w="38924" h="41822" extrusionOk="0">
                      <a:moveTo>
                        <a:pt x="18795" y="0"/>
                      </a:moveTo>
                      <a:cubicBezTo>
                        <a:pt x="14356" y="0"/>
                        <a:pt x="9915" y="1770"/>
                        <a:pt x="6537" y="5401"/>
                      </a:cubicBezTo>
                      <a:cubicBezTo>
                        <a:pt x="0" y="12426"/>
                        <a:pt x="2496" y="20916"/>
                        <a:pt x="3988" y="24442"/>
                      </a:cubicBezTo>
                      <a:cubicBezTo>
                        <a:pt x="4449" y="25527"/>
                        <a:pt x="4422" y="26801"/>
                        <a:pt x="3852" y="27859"/>
                      </a:cubicBezTo>
                      <a:lnTo>
                        <a:pt x="1330" y="32714"/>
                      </a:lnTo>
                      <a:cubicBezTo>
                        <a:pt x="82" y="35074"/>
                        <a:pt x="760" y="37976"/>
                        <a:pt x="2903" y="39550"/>
                      </a:cubicBezTo>
                      <a:cubicBezTo>
                        <a:pt x="4150" y="40418"/>
                        <a:pt x="5479" y="41069"/>
                        <a:pt x="6619" y="41530"/>
                      </a:cubicBezTo>
                      <a:cubicBezTo>
                        <a:pt x="7109" y="41726"/>
                        <a:pt x="7622" y="41821"/>
                        <a:pt x="8130" y="41821"/>
                      </a:cubicBezTo>
                      <a:cubicBezTo>
                        <a:pt x="9306" y="41821"/>
                        <a:pt x="10453" y="41311"/>
                        <a:pt x="11230" y="40363"/>
                      </a:cubicBezTo>
                      <a:lnTo>
                        <a:pt x="14756" y="36132"/>
                      </a:lnTo>
                      <a:cubicBezTo>
                        <a:pt x="15380" y="35373"/>
                        <a:pt x="16248" y="34857"/>
                        <a:pt x="17224" y="34722"/>
                      </a:cubicBezTo>
                      <a:cubicBezTo>
                        <a:pt x="22351" y="33908"/>
                        <a:pt x="38923" y="30219"/>
                        <a:pt x="36455" y="16277"/>
                      </a:cubicBezTo>
                      <a:cubicBezTo>
                        <a:pt x="34580" y="5599"/>
                        <a:pt x="26691" y="0"/>
                        <a:pt x="18795" y="0"/>
                      </a:cubicBezTo>
                      <a:close/>
                    </a:path>
                  </a:pathLst>
                </a:custGeom>
                <a:solidFill>
                  <a:srgbClr val="FFCF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17" name="Google Shape;2728;p80"/>
                <p:cNvSpPr/>
                <p:nvPr/>
              </p:nvSpPr>
              <p:spPr>
                <a:xfrm>
                  <a:off x="784350" y="5144075"/>
                  <a:ext cx="794750" cy="745075"/>
                </a:xfrm>
                <a:custGeom>
                  <a:avLst/>
                  <a:gdLst/>
                  <a:ahLst/>
                  <a:cxnLst/>
                  <a:rect l="l" t="t" r="r" b="b"/>
                  <a:pathLst>
                    <a:path w="31790" h="29803" extrusionOk="0">
                      <a:moveTo>
                        <a:pt x="2713" y="0"/>
                      </a:moveTo>
                      <a:lnTo>
                        <a:pt x="2713" y="0"/>
                      </a:lnTo>
                      <a:cubicBezTo>
                        <a:pt x="1357" y="5099"/>
                        <a:pt x="2876" y="9954"/>
                        <a:pt x="3907" y="12423"/>
                      </a:cubicBezTo>
                      <a:cubicBezTo>
                        <a:pt x="4368" y="13508"/>
                        <a:pt x="4341" y="14782"/>
                        <a:pt x="3771" y="15840"/>
                      </a:cubicBezTo>
                      <a:lnTo>
                        <a:pt x="1249" y="20695"/>
                      </a:lnTo>
                      <a:cubicBezTo>
                        <a:pt x="1" y="23055"/>
                        <a:pt x="679" y="25957"/>
                        <a:pt x="2822" y="27531"/>
                      </a:cubicBezTo>
                      <a:cubicBezTo>
                        <a:pt x="4042" y="28399"/>
                        <a:pt x="5398" y="29050"/>
                        <a:pt x="6538" y="29511"/>
                      </a:cubicBezTo>
                      <a:cubicBezTo>
                        <a:pt x="7028" y="29707"/>
                        <a:pt x="7541" y="29802"/>
                        <a:pt x="8049" y="29802"/>
                      </a:cubicBezTo>
                      <a:cubicBezTo>
                        <a:pt x="9225" y="29802"/>
                        <a:pt x="10372" y="29292"/>
                        <a:pt x="11149" y="28344"/>
                      </a:cubicBezTo>
                      <a:lnTo>
                        <a:pt x="14675" y="24113"/>
                      </a:lnTo>
                      <a:cubicBezTo>
                        <a:pt x="15299" y="23354"/>
                        <a:pt x="16167" y="22838"/>
                        <a:pt x="17143" y="22703"/>
                      </a:cubicBezTo>
                      <a:cubicBezTo>
                        <a:pt x="20154" y="22214"/>
                        <a:pt x="27070" y="20750"/>
                        <a:pt x="31790" y="16844"/>
                      </a:cubicBezTo>
                      <a:lnTo>
                        <a:pt x="31790" y="16844"/>
                      </a:lnTo>
                      <a:cubicBezTo>
                        <a:pt x="28344" y="19136"/>
                        <a:pt x="24071" y="19649"/>
                        <a:pt x="20935" y="19649"/>
                      </a:cubicBezTo>
                      <a:cubicBezTo>
                        <a:pt x="18394" y="19649"/>
                        <a:pt x="16601" y="19312"/>
                        <a:pt x="16601" y="19312"/>
                      </a:cubicBezTo>
                      <a:cubicBezTo>
                        <a:pt x="16601" y="19312"/>
                        <a:pt x="11015" y="26922"/>
                        <a:pt x="6755" y="26922"/>
                      </a:cubicBezTo>
                      <a:cubicBezTo>
                        <a:pt x="6183" y="26922"/>
                        <a:pt x="5635" y="26784"/>
                        <a:pt x="5127" y="26473"/>
                      </a:cubicBezTo>
                      <a:cubicBezTo>
                        <a:pt x="1493" y="24249"/>
                        <a:pt x="6863" y="13535"/>
                        <a:pt x="6863" y="13535"/>
                      </a:cubicBezTo>
                      <a:cubicBezTo>
                        <a:pt x="2686" y="10551"/>
                        <a:pt x="2659" y="2278"/>
                        <a:pt x="2713" y="0"/>
                      </a:cubicBezTo>
                      <a:close/>
                    </a:path>
                  </a:pathLst>
                </a:custGeom>
                <a:solidFill>
                  <a:srgbClr val="FFCF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18" name="Google Shape;2729;p80"/>
                <p:cNvSpPr/>
                <p:nvPr/>
              </p:nvSpPr>
              <p:spPr>
                <a:xfrm>
                  <a:off x="781725" y="4839775"/>
                  <a:ext cx="937750" cy="1053725"/>
                </a:xfrm>
                <a:custGeom>
                  <a:avLst/>
                  <a:gdLst/>
                  <a:ahLst/>
                  <a:cxnLst/>
                  <a:rect l="l" t="t" r="r" b="b"/>
                  <a:pathLst>
                    <a:path w="37510" h="42149" extrusionOk="0">
                      <a:moveTo>
                        <a:pt x="18790" y="339"/>
                      </a:moveTo>
                      <a:cubicBezTo>
                        <a:pt x="20728" y="339"/>
                        <a:pt x="22668" y="678"/>
                        <a:pt x="24517" y="1350"/>
                      </a:cubicBezTo>
                      <a:cubicBezTo>
                        <a:pt x="28423" y="2760"/>
                        <a:pt x="31651" y="5608"/>
                        <a:pt x="33739" y="9188"/>
                      </a:cubicBezTo>
                      <a:cubicBezTo>
                        <a:pt x="34933" y="11277"/>
                        <a:pt x="35747" y="13555"/>
                        <a:pt x="36208" y="15915"/>
                      </a:cubicBezTo>
                      <a:cubicBezTo>
                        <a:pt x="36642" y="18085"/>
                        <a:pt x="36723" y="20336"/>
                        <a:pt x="36099" y="22506"/>
                      </a:cubicBezTo>
                      <a:cubicBezTo>
                        <a:pt x="35096" y="26141"/>
                        <a:pt x="32329" y="28880"/>
                        <a:pt x="29128" y="30725"/>
                      </a:cubicBezTo>
                      <a:cubicBezTo>
                        <a:pt x="26253" y="32406"/>
                        <a:pt x="23053" y="33491"/>
                        <a:pt x="19798" y="34197"/>
                      </a:cubicBezTo>
                      <a:cubicBezTo>
                        <a:pt x="19201" y="34332"/>
                        <a:pt x="18604" y="34468"/>
                        <a:pt x="18008" y="34576"/>
                      </a:cubicBezTo>
                      <a:cubicBezTo>
                        <a:pt x="17085" y="34739"/>
                        <a:pt x="16217" y="34848"/>
                        <a:pt x="15458" y="35417"/>
                      </a:cubicBezTo>
                      <a:cubicBezTo>
                        <a:pt x="14915" y="35797"/>
                        <a:pt x="14536" y="36285"/>
                        <a:pt x="14129" y="36800"/>
                      </a:cubicBezTo>
                      <a:cubicBezTo>
                        <a:pt x="13559" y="37451"/>
                        <a:pt x="13017" y="38129"/>
                        <a:pt x="12447" y="38780"/>
                      </a:cubicBezTo>
                      <a:cubicBezTo>
                        <a:pt x="12040" y="39296"/>
                        <a:pt x="11606" y="39811"/>
                        <a:pt x="11199" y="40327"/>
                      </a:cubicBezTo>
                      <a:cubicBezTo>
                        <a:pt x="10440" y="41222"/>
                        <a:pt x="9355" y="41791"/>
                        <a:pt x="8162" y="41818"/>
                      </a:cubicBezTo>
                      <a:cubicBezTo>
                        <a:pt x="7375" y="41818"/>
                        <a:pt x="6697" y="41547"/>
                        <a:pt x="5992" y="41249"/>
                      </a:cubicBezTo>
                      <a:cubicBezTo>
                        <a:pt x="5259" y="40896"/>
                        <a:pt x="4527" y="40544"/>
                        <a:pt x="3849" y="40110"/>
                      </a:cubicBezTo>
                      <a:cubicBezTo>
                        <a:pt x="2574" y="39323"/>
                        <a:pt x="1543" y="38319"/>
                        <a:pt x="1109" y="36828"/>
                      </a:cubicBezTo>
                      <a:cubicBezTo>
                        <a:pt x="730" y="35526"/>
                        <a:pt x="892" y="34142"/>
                        <a:pt x="1489" y="32949"/>
                      </a:cubicBezTo>
                      <a:cubicBezTo>
                        <a:pt x="1491" y="32945"/>
                        <a:pt x="1493" y="32942"/>
                        <a:pt x="1495" y="32938"/>
                      </a:cubicBezTo>
                      <a:lnTo>
                        <a:pt x="1495" y="32938"/>
                      </a:lnTo>
                      <a:cubicBezTo>
                        <a:pt x="2144" y="31721"/>
                        <a:pt x="2766" y="30504"/>
                        <a:pt x="3415" y="29287"/>
                      </a:cubicBezTo>
                      <a:cubicBezTo>
                        <a:pt x="3659" y="28826"/>
                        <a:pt x="3903" y="28365"/>
                        <a:pt x="4120" y="27904"/>
                      </a:cubicBezTo>
                      <a:cubicBezTo>
                        <a:pt x="4419" y="27253"/>
                        <a:pt x="4554" y="26521"/>
                        <a:pt x="4500" y="25815"/>
                      </a:cubicBezTo>
                      <a:cubicBezTo>
                        <a:pt x="4446" y="25219"/>
                        <a:pt x="4229" y="24676"/>
                        <a:pt x="4012" y="24134"/>
                      </a:cubicBezTo>
                      <a:cubicBezTo>
                        <a:pt x="2384" y="20065"/>
                        <a:pt x="1842" y="15427"/>
                        <a:pt x="3279" y="11223"/>
                      </a:cubicBezTo>
                      <a:cubicBezTo>
                        <a:pt x="4852" y="6666"/>
                        <a:pt x="8677" y="2950"/>
                        <a:pt x="13180" y="1323"/>
                      </a:cubicBezTo>
                      <a:cubicBezTo>
                        <a:pt x="14992" y="665"/>
                        <a:pt x="16890" y="339"/>
                        <a:pt x="18790" y="339"/>
                      </a:cubicBezTo>
                      <a:close/>
                      <a:moveTo>
                        <a:pt x="18812" y="1"/>
                      </a:moveTo>
                      <a:cubicBezTo>
                        <a:pt x="18056" y="1"/>
                        <a:pt x="17297" y="52"/>
                        <a:pt x="16543" y="156"/>
                      </a:cubicBezTo>
                      <a:cubicBezTo>
                        <a:pt x="12366" y="726"/>
                        <a:pt x="8541" y="2896"/>
                        <a:pt x="5829" y="6123"/>
                      </a:cubicBezTo>
                      <a:cubicBezTo>
                        <a:pt x="3985" y="8348"/>
                        <a:pt x="2710" y="11033"/>
                        <a:pt x="2303" y="13908"/>
                      </a:cubicBezTo>
                      <a:cubicBezTo>
                        <a:pt x="1950" y="16213"/>
                        <a:pt x="2113" y="18573"/>
                        <a:pt x="2628" y="20852"/>
                      </a:cubicBezTo>
                      <a:cubicBezTo>
                        <a:pt x="2845" y="21801"/>
                        <a:pt x="3117" y="22723"/>
                        <a:pt x="3442" y="23618"/>
                      </a:cubicBezTo>
                      <a:cubicBezTo>
                        <a:pt x="3605" y="23998"/>
                        <a:pt x="3768" y="24378"/>
                        <a:pt x="3903" y="24757"/>
                      </a:cubicBezTo>
                      <a:cubicBezTo>
                        <a:pt x="4229" y="25571"/>
                        <a:pt x="4256" y="26466"/>
                        <a:pt x="3985" y="27307"/>
                      </a:cubicBezTo>
                      <a:cubicBezTo>
                        <a:pt x="3822" y="27904"/>
                        <a:pt x="3469" y="28473"/>
                        <a:pt x="3171" y="29016"/>
                      </a:cubicBezTo>
                      <a:cubicBezTo>
                        <a:pt x="2737" y="29830"/>
                        <a:pt x="2303" y="30643"/>
                        <a:pt x="1896" y="31484"/>
                      </a:cubicBezTo>
                      <a:cubicBezTo>
                        <a:pt x="1652" y="31918"/>
                        <a:pt x="1435" y="32352"/>
                        <a:pt x="1191" y="32786"/>
                      </a:cubicBezTo>
                      <a:cubicBezTo>
                        <a:pt x="1191" y="32786"/>
                        <a:pt x="1191" y="32786"/>
                        <a:pt x="1191" y="32786"/>
                      </a:cubicBezTo>
                      <a:lnTo>
                        <a:pt x="1191" y="32786"/>
                      </a:lnTo>
                      <a:cubicBezTo>
                        <a:pt x="1187" y="32792"/>
                        <a:pt x="1184" y="32798"/>
                        <a:pt x="1181" y="32805"/>
                      </a:cubicBezTo>
                      <a:lnTo>
                        <a:pt x="1181" y="32805"/>
                      </a:lnTo>
                      <a:cubicBezTo>
                        <a:pt x="0" y="35161"/>
                        <a:pt x="600" y="38107"/>
                        <a:pt x="2710" y="39730"/>
                      </a:cubicBezTo>
                      <a:cubicBezTo>
                        <a:pt x="3930" y="40679"/>
                        <a:pt x="5395" y="41466"/>
                        <a:pt x="6833" y="41954"/>
                      </a:cubicBezTo>
                      <a:cubicBezTo>
                        <a:pt x="7251" y="42085"/>
                        <a:pt x="7683" y="42148"/>
                        <a:pt x="8112" y="42148"/>
                      </a:cubicBezTo>
                      <a:cubicBezTo>
                        <a:pt x="9021" y="42148"/>
                        <a:pt x="9920" y="41864"/>
                        <a:pt x="10657" y="41330"/>
                      </a:cubicBezTo>
                      <a:cubicBezTo>
                        <a:pt x="11172" y="40923"/>
                        <a:pt x="11579" y="40408"/>
                        <a:pt x="11986" y="39893"/>
                      </a:cubicBezTo>
                      <a:cubicBezTo>
                        <a:pt x="12556" y="39214"/>
                        <a:pt x="13125" y="38509"/>
                        <a:pt x="13722" y="37804"/>
                      </a:cubicBezTo>
                      <a:cubicBezTo>
                        <a:pt x="14102" y="37343"/>
                        <a:pt x="14481" y="36882"/>
                        <a:pt x="14888" y="36421"/>
                      </a:cubicBezTo>
                      <a:cubicBezTo>
                        <a:pt x="15648" y="35498"/>
                        <a:pt x="16624" y="35146"/>
                        <a:pt x="17763" y="34956"/>
                      </a:cubicBezTo>
                      <a:cubicBezTo>
                        <a:pt x="20774" y="34441"/>
                        <a:pt x="23731" y="33627"/>
                        <a:pt x="26552" y="32406"/>
                      </a:cubicBezTo>
                      <a:cubicBezTo>
                        <a:pt x="29915" y="30942"/>
                        <a:pt x="33170" y="28799"/>
                        <a:pt x="35123" y="25598"/>
                      </a:cubicBezTo>
                      <a:cubicBezTo>
                        <a:pt x="37510" y="21692"/>
                        <a:pt x="37157" y="17027"/>
                        <a:pt x="35747" y="12823"/>
                      </a:cubicBezTo>
                      <a:cubicBezTo>
                        <a:pt x="34336" y="8673"/>
                        <a:pt x="31651" y="4957"/>
                        <a:pt x="27881" y="2597"/>
                      </a:cubicBezTo>
                      <a:cubicBezTo>
                        <a:pt x="25162" y="909"/>
                        <a:pt x="22001" y="1"/>
                        <a:pt x="18812" y="1"/>
                      </a:cubicBezTo>
                      <a:close/>
                    </a:path>
                  </a:pathLst>
                </a:custGeom>
                <a:solidFill>
                  <a:schemeClr val="dk2"/>
                </a:solidFill>
                <a:ln w="9525" cap="flat" cmpd="sng">
                  <a:solidFill>
                    <a:srgbClr val="1A26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19" name="Google Shape;2730;p80"/>
                <p:cNvSpPr/>
                <p:nvPr/>
              </p:nvSpPr>
              <p:spPr>
                <a:xfrm>
                  <a:off x="959300" y="5137925"/>
                  <a:ext cx="542500" cy="366625"/>
                </a:xfrm>
                <a:custGeom>
                  <a:avLst/>
                  <a:gdLst/>
                  <a:ahLst/>
                  <a:cxnLst/>
                  <a:rect l="l" t="t" r="r" b="b"/>
                  <a:pathLst>
                    <a:path w="21700" h="14665" extrusionOk="0">
                      <a:moveTo>
                        <a:pt x="6808" y="5833"/>
                      </a:moveTo>
                      <a:cubicBezTo>
                        <a:pt x="7248" y="5833"/>
                        <a:pt x="7641" y="6042"/>
                        <a:pt x="7812" y="6593"/>
                      </a:cubicBezTo>
                      <a:cubicBezTo>
                        <a:pt x="8219" y="7786"/>
                        <a:pt x="7080" y="8654"/>
                        <a:pt x="6049" y="8899"/>
                      </a:cubicBezTo>
                      <a:cubicBezTo>
                        <a:pt x="5697" y="8981"/>
                        <a:pt x="5335" y="9021"/>
                        <a:pt x="4973" y="9021"/>
                      </a:cubicBezTo>
                      <a:cubicBezTo>
                        <a:pt x="4797" y="9021"/>
                        <a:pt x="4620" y="9011"/>
                        <a:pt x="4444" y="8992"/>
                      </a:cubicBezTo>
                      <a:lnTo>
                        <a:pt x="4444" y="8992"/>
                      </a:lnTo>
                      <a:cubicBezTo>
                        <a:pt x="4410" y="8075"/>
                        <a:pt x="4676" y="7166"/>
                        <a:pt x="5317" y="6512"/>
                      </a:cubicBezTo>
                      <a:cubicBezTo>
                        <a:pt x="5674" y="6140"/>
                        <a:pt x="6275" y="5833"/>
                        <a:pt x="6808" y="5833"/>
                      </a:cubicBezTo>
                      <a:close/>
                      <a:moveTo>
                        <a:pt x="10886" y="9234"/>
                      </a:moveTo>
                      <a:cubicBezTo>
                        <a:pt x="11443" y="9234"/>
                        <a:pt x="11819" y="9779"/>
                        <a:pt x="11773" y="10363"/>
                      </a:cubicBezTo>
                      <a:cubicBezTo>
                        <a:pt x="11718" y="10960"/>
                        <a:pt x="11311" y="11475"/>
                        <a:pt x="10877" y="11855"/>
                      </a:cubicBezTo>
                      <a:cubicBezTo>
                        <a:pt x="10435" y="12240"/>
                        <a:pt x="9902" y="12511"/>
                        <a:pt x="9334" y="12663"/>
                      </a:cubicBezTo>
                      <a:lnTo>
                        <a:pt x="9334" y="12663"/>
                      </a:lnTo>
                      <a:cubicBezTo>
                        <a:pt x="9194" y="12300"/>
                        <a:pt x="9130" y="11901"/>
                        <a:pt x="9142" y="11502"/>
                      </a:cubicBezTo>
                      <a:cubicBezTo>
                        <a:pt x="9196" y="10607"/>
                        <a:pt x="9684" y="9577"/>
                        <a:pt x="10606" y="9278"/>
                      </a:cubicBezTo>
                      <a:cubicBezTo>
                        <a:pt x="10703" y="9248"/>
                        <a:pt x="10797" y="9234"/>
                        <a:pt x="10886" y="9234"/>
                      </a:cubicBezTo>
                      <a:close/>
                      <a:moveTo>
                        <a:pt x="15437" y="10774"/>
                      </a:moveTo>
                      <a:cubicBezTo>
                        <a:pt x="15543" y="10774"/>
                        <a:pt x="15651" y="10790"/>
                        <a:pt x="15760" y="10824"/>
                      </a:cubicBezTo>
                      <a:cubicBezTo>
                        <a:pt x="16384" y="11041"/>
                        <a:pt x="16736" y="11719"/>
                        <a:pt x="16438" y="12343"/>
                      </a:cubicBezTo>
                      <a:cubicBezTo>
                        <a:pt x="16221" y="12750"/>
                        <a:pt x="15787" y="13048"/>
                        <a:pt x="15380" y="13293"/>
                      </a:cubicBezTo>
                      <a:cubicBezTo>
                        <a:pt x="15278" y="13349"/>
                        <a:pt x="15176" y="13403"/>
                        <a:pt x="15073" y="13455"/>
                      </a:cubicBezTo>
                      <a:lnTo>
                        <a:pt x="15073" y="13455"/>
                      </a:lnTo>
                      <a:cubicBezTo>
                        <a:pt x="14396" y="12973"/>
                        <a:pt x="13936" y="12170"/>
                        <a:pt x="14431" y="11367"/>
                      </a:cubicBezTo>
                      <a:cubicBezTo>
                        <a:pt x="14666" y="11003"/>
                        <a:pt x="15037" y="10774"/>
                        <a:pt x="15437" y="10774"/>
                      </a:cubicBezTo>
                      <a:close/>
                      <a:moveTo>
                        <a:pt x="5042" y="0"/>
                      </a:moveTo>
                      <a:cubicBezTo>
                        <a:pt x="5034" y="0"/>
                        <a:pt x="5027" y="1"/>
                        <a:pt x="5019" y="2"/>
                      </a:cubicBezTo>
                      <a:cubicBezTo>
                        <a:pt x="3690" y="29"/>
                        <a:pt x="2496" y="761"/>
                        <a:pt x="1628" y="1738"/>
                      </a:cubicBezTo>
                      <a:cubicBezTo>
                        <a:pt x="733" y="2714"/>
                        <a:pt x="1" y="3962"/>
                        <a:pt x="136" y="5318"/>
                      </a:cubicBezTo>
                      <a:cubicBezTo>
                        <a:pt x="307" y="7521"/>
                        <a:pt x="2114" y="8982"/>
                        <a:pt x="4147" y="9302"/>
                      </a:cubicBezTo>
                      <a:lnTo>
                        <a:pt x="4147" y="9302"/>
                      </a:lnTo>
                      <a:cubicBezTo>
                        <a:pt x="4220" y="10078"/>
                        <a:pt x="4476" y="10834"/>
                        <a:pt x="4883" y="11421"/>
                      </a:cubicBezTo>
                      <a:cubicBezTo>
                        <a:pt x="5667" y="12565"/>
                        <a:pt x="6976" y="13148"/>
                        <a:pt x="8292" y="13148"/>
                      </a:cubicBezTo>
                      <a:cubicBezTo>
                        <a:pt x="8575" y="13148"/>
                        <a:pt x="8857" y="13121"/>
                        <a:pt x="9135" y="13067"/>
                      </a:cubicBezTo>
                      <a:lnTo>
                        <a:pt x="9135" y="13067"/>
                      </a:lnTo>
                      <a:cubicBezTo>
                        <a:pt x="9155" y="13107"/>
                        <a:pt x="9175" y="13146"/>
                        <a:pt x="9196" y="13184"/>
                      </a:cubicBezTo>
                      <a:cubicBezTo>
                        <a:pt x="9761" y="14191"/>
                        <a:pt x="10926" y="14664"/>
                        <a:pt x="12047" y="14664"/>
                      </a:cubicBezTo>
                      <a:cubicBezTo>
                        <a:pt x="12164" y="14664"/>
                        <a:pt x="12281" y="14659"/>
                        <a:pt x="12396" y="14649"/>
                      </a:cubicBezTo>
                      <a:cubicBezTo>
                        <a:pt x="13129" y="14595"/>
                        <a:pt x="13861" y="14378"/>
                        <a:pt x="14539" y="14079"/>
                      </a:cubicBezTo>
                      <a:cubicBezTo>
                        <a:pt x="14698" y="14007"/>
                        <a:pt x="14860" y="13933"/>
                        <a:pt x="15022" y="13855"/>
                      </a:cubicBezTo>
                      <a:lnTo>
                        <a:pt x="15022" y="13855"/>
                      </a:lnTo>
                      <a:cubicBezTo>
                        <a:pt x="15392" y="14078"/>
                        <a:pt x="15807" y="14228"/>
                        <a:pt x="16194" y="14296"/>
                      </a:cubicBezTo>
                      <a:cubicBezTo>
                        <a:pt x="16439" y="14337"/>
                        <a:pt x="16679" y="14357"/>
                        <a:pt x="16915" y="14357"/>
                      </a:cubicBezTo>
                      <a:cubicBezTo>
                        <a:pt x="19316" y="14357"/>
                        <a:pt x="21194" y="12305"/>
                        <a:pt x="21564" y="9983"/>
                      </a:cubicBezTo>
                      <a:cubicBezTo>
                        <a:pt x="21700" y="9305"/>
                        <a:pt x="21700" y="8627"/>
                        <a:pt x="21618" y="7949"/>
                      </a:cubicBezTo>
                      <a:cubicBezTo>
                        <a:pt x="21605" y="7841"/>
                        <a:pt x="21510" y="7786"/>
                        <a:pt x="21422" y="7786"/>
                      </a:cubicBezTo>
                      <a:cubicBezTo>
                        <a:pt x="21334" y="7786"/>
                        <a:pt x="21252" y="7841"/>
                        <a:pt x="21266" y="7949"/>
                      </a:cubicBezTo>
                      <a:cubicBezTo>
                        <a:pt x="21537" y="10092"/>
                        <a:pt x="20832" y="12452"/>
                        <a:pt x="18825" y="13510"/>
                      </a:cubicBezTo>
                      <a:cubicBezTo>
                        <a:pt x="18241" y="13819"/>
                        <a:pt x="17570" y="13997"/>
                        <a:pt x="16902" y="13997"/>
                      </a:cubicBezTo>
                      <a:cubicBezTo>
                        <a:pt x="16514" y="13997"/>
                        <a:pt x="16128" y="13937"/>
                        <a:pt x="15760" y="13808"/>
                      </a:cubicBezTo>
                      <a:cubicBezTo>
                        <a:pt x="15642" y="13769"/>
                        <a:pt x="15524" y="13719"/>
                        <a:pt x="15409" y="13660"/>
                      </a:cubicBezTo>
                      <a:lnTo>
                        <a:pt x="15409" y="13660"/>
                      </a:lnTo>
                      <a:cubicBezTo>
                        <a:pt x="15721" y="13492"/>
                        <a:pt x="16020" y="13302"/>
                        <a:pt x="16275" y="13076"/>
                      </a:cubicBezTo>
                      <a:cubicBezTo>
                        <a:pt x="17089" y="12343"/>
                        <a:pt x="17116" y="11041"/>
                        <a:pt x="15977" y="10553"/>
                      </a:cubicBezTo>
                      <a:cubicBezTo>
                        <a:pt x="15792" y="10473"/>
                        <a:pt x="15606" y="10436"/>
                        <a:pt x="15425" y="10436"/>
                      </a:cubicBezTo>
                      <a:cubicBezTo>
                        <a:pt x="14626" y="10436"/>
                        <a:pt x="13932" y="11155"/>
                        <a:pt x="13888" y="12018"/>
                      </a:cubicBezTo>
                      <a:cubicBezTo>
                        <a:pt x="13845" y="12686"/>
                        <a:pt x="14198" y="13238"/>
                        <a:pt x="14702" y="13635"/>
                      </a:cubicBezTo>
                      <a:lnTo>
                        <a:pt x="14702" y="13635"/>
                      </a:lnTo>
                      <a:cubicBezTo>
                        <a:pt x="14379" y="13784"/>
                        <a:pt x="14048" y="13914"/>
                        <a:pt x="13698" y="14025"/>
                      </a:cubicBezTo>
                      <a:cubicBezTo>
                        <a:pt x="13172" y="14205"/>
                        <a:pt x="12609" y="14318"/>
                        <a:pt x="12053" y="14318"/>
                      </a:cubicBezTo>
                      <a:cubicBezTo>
                        <a:pt x="11434" y="14318"/>
                        <a:pt x="10823" y="14178"/>
                        <a:pt x="10281" y="13835"/>
                      </a:cubicBezTo>
                      <a:cubicBezTo>
                        <a:pt x="9938" y="13622"/>
                        <a:pt x="9672" y="13327"/>
                        <a:pt x="9484" y="12985"/>
                      </a:cubicBezTo>
                      <a:lnTo>
                        <a:pt x="9484" y="12985"/>
                      </a:lnTo>
                      <a:cubicBezTo>
                        <a:pt x="10025" y="12833"/>
                        <a:pt x="10539" y="12574"/>
                        <a:pt x="10986" y="12208"/>
                      </a:cubicBezTo>
                      <a:cubicBezTo>
                        <a:pt x="11827" y="11530"/>
                        <a:pt x="12668" y="10146"/>
                        <a:pt x="11691" y="9224"/>
                      </a:cubicBezTo>
                      <a:cubicBezTo>
                        <a:pt x="11451" y="8991"/>
                        <a:pt x="11186" y="8895"/>
                        <a:pt x="10918" y="8895"/>
                      </a:cubicBezTo>
                      <a:cubicBezTo>
                        <a:pt x="10187" y="8895"/>
                        <a:pt x="9439" y="9612"/>
                        <a:pt x="9142" y="10228"/>
                      </a:cubicBezTo>
                      <a:cubicBezTo>
                        <a:pt x="8754" y="11003"/>
                        <a:pt x="8711" y="11931"/>
                        <a:pt x="8997" y="12739"/>
                      </a:cubicBezTo>
                      <a:lnTo>
                        <a:pt x="8997" y="12739"/>
                      </a:lnTo>
                      <a:cubicBezTo>
                        <a:pt x="8745" y="12785"/>
                        <a:pt x="8489" y="12808"/>
                        <a:pt x="8233" y="12808"/>
                      </a:cubicBezTo>
                      <a:cubicBezTo>
                        <a:pt x="7245" y="12808"/>
                        <a:pt x="6263" y="12462"/>
                        <a:pt x="5561" y="11747"/>
                      </a:cubicBezTo>
                      <a:cubicBezTo>
                        <a:pt x="4966" y="11126"/>
                        <a:pt x="4578" y="10246"/>
                        <a:pt x="4471" y="9343"/>
                      </a:cubicBezTo>
                      <a:lnTo>
                        <a:pt x="4471" y="9343"/>
                      </a:lnTo>
                      <a:cubicBezTo>
                        <a:pt x="4644" y="9360"/>
                        <a:pt x="4818" y="9368"/>
                        <a:pt x="4992" y="9368"/>
                      </a:cubicBezTo>
                      <a:cubicBezTo>
                        <a:pt x="5264" y="9368"/>
                        <a:pt x="5536" y="9347"/>
                        <a:pt x="5805" y="9305"/>
                      </a:cubicBezTo>
                      <a:cubicBezTo>
                        <a:pt x="6999" y="9116"/>
                        <a:pt x="8219" y="8383"/>
                        <a:pt x="8219" y="7054"/>
                      </a:cubicBezTo>
                      <a:cubicBezTo>
                        <a:pt x="8242" y="6120"/>
                        <a:pt x="7553" y="5496"/>
                        <a:pt x="6720" y="5496"/>
                      </a:cubicBezTo>
                      <a:cubicBezTo>
                        <a:pt x="6538" y="5496"/>
                        <a:pt x="6348" y="5526"/>
                        <a:pt x="6158" y="5589"/>
                      </a:cubicBezTo>
                      <a:cubicBezTo>
                        <a:pt x="4703" y="6074"/>
                        <a:pt x="4094" y="7507"/>
                        <a:pt x="4126" y="8948"/>
                      </a:cubicBezTo>
                      <a:lnTo>
                        <a:pt x="4126" y="8948"/>
                      </a:lnTo>
                      <a:cubicBezTo>
                        <a:pt x="2298" y="8635"/>
                        <a:pt x="663" y="7325"/>
                        <a:pt x="462" y="5372"/>
                      </a:cubicBezTo>
                      <a:cubicBezTo>
                        <a:pt x="326" y="4098"/>
                        <a:pt x="1004" y="2931"/>
                        <a:pt x="1818" y="2009"/>
                      </a:cubicBezTo>
                      <a:cubicBezTo>
                        <a:pt x="2659" y="1087"/>
                        <a:pt x="3744" y="355"/>
                        <a:pt x="5019" y="327"/>
                      </a:cubicBezTo>
                      <a:cubicBezTo>
                        <a:pt x="5228" y="327"/>
                        <a:pt x="5235" y="0"/>
                        <a:pt x="504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0" name="Google Shape;2731;p80"/>
                <p:cNvSpPr/>
                <p:nvPr/>
              </p:nvSpPr>
              <p:spPr>
                <a:xfrm>
                  <a:off x="716550" y="5759100"/>
                  <a:ext cx="303800" cy="261925"/>
                </a:xfrm>
                <a:custGeom>
                  <a:avLst/>
                  <a:gdLst/>
                  <a:ahLst/>
                  <a:cxnLst/>
                  <a:rect l="l" t="t" r="r" b="b"/>
                  <a:pathLst>
                    <a:path w="12152" h="10477" extrusionOk="0">
                      <a:moveTo>
                        <a:pt x="3337" y="0"/>
                      </a:moveTo>
                      <a:cubicBezTo>
                        <a:pt x="2414" y="434"/>
                        <a:pt x="1411" y="1628"/>
                        <a:pt x="760" y="2387"/>
                      </a:cubicBezTo>
                      <a:cubicBezTo>
                        <a:pt x="516" y="2658"/>
                        <a:pt x="272" y="3011"/>
                        <a:pt x="163" y="3391"/>
                      </a:cubicBezTo>
                      <a:cubicBezTo>
                        <a:pt x="0" y="4096"/>
                        <a:pt x="380" y="4801"/>
                        <a:pt x="787" y="5398"/>
                      </a:cubicBezTo>
                      <a:cubicBezTo>
                        <a:pt x="2143" y="7269"/>
                        <a:pt x="4150" y="8571"/>
                        <a:pt x="6185" y="9684"/>
                      </a:cubicBezTo>
                      <a:cubicBezTo>
                        <a:pt x="6781" y="9982"/>
                        <a:pt x="7378" y="10307"/>
                        <a:pt x="8002" y="10416"/>
                      </a:cubicBezTo>
                      <a:cubicBezTo>
                        <a:pt x="8192" y="10455"/>
                        <a:pt x="8388" y="10476"/>
                        <a:pt x="8584" y="10476"/>
                      </a:cubicBezTo>
                      <a:cubicBezTo>
                        <a:pt x="9061" y="10476"/>
                        <a:pt x="9535" y="10352"/>
                        <a:pt x="9901" y="10063"/>
                      </a:cubicBezTo>
                      <a:cubicBezTo>
                        <a:pt x="10552" y="9575"/>
                        <a:pt x="10796" y="8761"/>
                        <a:pt x="11013" y="7975"/>
                      </a:cubicBezTo>
                      <a:cubicBezTo>
                        <a:pt x="11230" y="7134"/>
                        <a:pt x="12152" y="5751"/>
                        <a:pt x="11365" y="5452"/>
                      </a:cubicBezTo>
                      <a:cubicBezTo>
                        <a:pt x="5805" y="3309"/>
                        <a:pt x="3337" y="0"/>
                        <a:pt x="3337" y="0"/>
                      </a:cubicBezTo>
                      <a:close/>
                    </a:path>
                  </a:pathLst>
                </a:custGeom>
                <a:solidFill>
                  <a:srgbClr val="6C72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1" name="Google Shape;2732;p80"/>
                <p:cNvSpPr/>
                <p:nvPr/>
              </p:nvSpPr>
              <p:spPr>
                <a:xfrm>
                  <a:off x="711125" y="5755000"/>
                  <a:ext cx="306525" cy="270675"/>
                </a:xfrm>
                <a:custGeom>
                  <a:avLst/>
                  <a:gdLst/>
                  <a:ahLst/>
                  <a:cxnLst/>
                  <a:rect l="l" t="t" r="r" b="b"/>
                  <a:pathLst>
                    <a:path w="12261" h="10827" extrusionOk="0">
                      <a:moveTo>
                        <a:pt x="3506" y="395"/>
                      </a:moveTo>
                      <a:cubicBezTo>
                        <a:pt x="4054" y="1091"/>
                        <a:pt x="4714" y="1694"/>
                        <a:pt x="5398" y="2226"/>
                      </a:cubicBezTo>
                      <a:cubicBezTo>
                        <a:pt x="7212" y="3742"/>
                        <a:pt x="9296" y="4907"/>
                        <a:pt x="11515" y="5774"/>
                      </a:cubicBezTo>
                      <a:lnTo>
                        <a:pt x="11515" y="5774"/>
                      </a:lnTo>
                      <a:cubicBezTo>
                        <a:pt x="11965" y="6043"/>
                        <a:pt x="11551" y="6847"/>
                        <a:pt x="11392" y="7189"/>
                      </a:cubicBezTo>
                      <a:cubicBezTo>
                        <a:pt x="11175" y="7732"/>
                        <a:pt x="11040" y="8274"/>
                        <a:pt x="10850" y="8844"/>
                      </a:cubicBezTo>
                      <a:cubicBezTo>
                        <a:pt x="10579" y="9576"/>
                        <a:pt x="10118" y="10227"/>
                        <a:pt x="9304" y="10417"/>
                      </a:cubicBezTo>
                      <a:cubicBezTo>
                        <a:pt x="9134" y="10456"/>
                        <a:pt x="8964" y="10473"/>
                        <a:pt x="8796" y="10473"/>
                      </a:cubicBezTo>
                      <a:cubicBezTo>
                        <a:pt x="8136" y="10473"/>
                        <a:pt x="7496" y="10205"/>
                        <a:pt x="6890" y="9902"/>
                      </a:cubicBezTo>
                      <a:cubicBezTo>
                        <a:pt x="5588" y="9251"/>
                        <a:pt x="4286" y="8464"/>
                        <a:pt x="3147" y="7542"/>
                      </a:cubicBezTo>
                      <a:cubicBezTo>
                        <a:pt x="2577" y="7081"/>
                        <a:pt x="2062" y="6593"/>
                        <a:pt x="1601" y="6050"/>
                      </a:cubicBezTo>
                      <a:cubicBezTo>
                        <a:pt x="1085" y="5453"/>
                        <a:pt x="489" y="4667"/>
                        <a:pt x="516" y="3826"/>
                      </a:cubicBezTo>
                      <a:cubicBezTo>
                        <a:pt x="543" y="3039"/>
                        <a:pt x="1329" y="2388"/>
                        <a:pt x="1818" y="1846"/>
                      </a:cubicBezTo>
                      <a:cubicBezTo>
                        <a:pt x="2327" y="1312"/>
                        <a:pt x="2860" y="753"/>
                        <a:pt x="3506" y="395"/>
                      </a:cubicBezTo>
                      <a:close/>
                      <a:moveTo>
                        <a:pt x="3558" y="0"/>
                      </a:moveTo>
                      <a:cubicBezTo>
                        <a:pt x="3530" y="0"/>
                        <a:pt x="3501" y="9"/>
                        <a:pt x="3472" y="29"/>
                      </a:cubicBezTo>
                      <a:cubicBezTo>
                        <a:pt x="2740" y="381"/>
                        <a:pt x="2143" y="1005"/>
                        <a:pt x="1601" y="1602"/>
                      </a:cubicBezTo>
                      <a:cubicBezTo>
                        <a:pt x="1113" y="2117"/>
                        <a:pt x="489" y="2687"/>
                        <a:pt x="272" y="3392"/>
                      </a:cubicBezTo>
                      <a:cubicBezTo>
                        <a:pt x="0" y="4206"/>
                        <a:pt x="407" y="5019"/>
                        <a:pt x="868" y="5643"/>
                      </a:cubicBezTo>
                      <a:cubicBezTo>
                        <a:pt x="1384" y="6376"/>
                        <a:pt x="2008" y="7027"/>
                        <a:pt x="2686" y="7596"/>
                      </a:cubicBezTo>
                      <a:cubicBezTo>
                        <a:pt x="4015" y="8735"/>
                        <a:pt x="5615" y="9739"/>
                        <a:pt x="7215" y="10444"/>
                      </a:cubicBezTo>
                      <a:cubicBezTo>
                        <a:pt x="7717" y="10667"/>
                        <a:pt x="8282" y="10826"/>
                        <a:pt x="8840" y="10826"/>
                      </a:cubicBezTo>
                      <a:cubicBezTo>
                        <a:pt x="9098" y="10826"/>
                        <a:pt x="9354" y="10792"/>
                        <a:pt x="9602" y="10715"/>
                      </a:cubicBezTo>
                      <a:cubicBezTo>
                        <a:pt x="10280" y="10471"/>
                        <a:pt x="10741" y="9956"/>
                        <a:pt x="11040" y="9305"/>
                      </a:cubicBezTo>
                      <a:cubicBezTo>
                        <a:pt x="11203" y="8871"/>
                        <a:pt x="11311" y="8437"/>
                        <a:pt x="11447" y="8030"/>
                      </a:cubicBezTo>
                      <a:cubicBezTo>
                        <a:pt x="11555" y="7650"/>
                        <a:pt x="11745" y="7298"/>
                        <a:pt x="11881" y="6945"/>
                      </a:cubicBezTo>
                      <a:cubicBezTo>
                        <a:pt x="12043" y="6457"/>
                        <a:pt x="12260" y="5752"/>
                        <a:pt x="11664" y="5481"/>
                      </a:cubicBezTo>
                      <a:cubicBezTo>
                        <a:pt x="11660" y="5479"/>
                        <a:pt x="11657" y="5477"/>
                        <a:pt x="11654" y="5476"/>
                      </a:cubicBezTo>
                      <a:lnTo>
                        <a:pt x="11654" y="5476"/>
                      </a:lnTo>
                      <a:cubicBezTo>
                        <a:pt x="11641" y="5467"/>
                        <a:pt x="11626" y="5460"/>
                        <a:pt x="11609" y="5453"/>
                      </a:cubicBezTo>
                      <a:cubicBezTo>
                        <a:pt x="9440" y="4613"/>
                        <a:pt x="7351" y="3446"/>
                        <a:pt x="5561" y="1954"/>
                      </a:cubicBezTo>
                      <a:cubicBezTo>
                        <a:pt x="5073" y="1520"/>
                        <a:pt x="4584" y="1087"/>
                        <a:pt x="4150" y="625"/>
                      </a:cubicBezTo>
                      <a:cubicBezTo>
                        <a:pt x="4015" y="490"/>
                        <a:pt x="3906" y="354"/>
                        <a:pt x="3798" y="219"/>
                      </a:cubicBezTo>
                      <a:cubicBezTo>
                        <a:pt x="3774" y="170"/>
                        <a:pt x="3685" y="79"/>
                        <a:pt x="3685" y="79"/>
                      </a:cubicBezTo>
                      <a:lnTo>
                        <a:pt x="3685" y="79"/>
                      </a:lnTo>
                      <a:cubicBezTo>
                        <a:pt x="3685" y="79"/>
                        <a:pt x="3686" y="80"/>
                        <a:pt x="3689" y="83"/>
                      </a:cubicBezTo>
                      <a:cubicBezTo>
                        <a:pt x="3654" y="30"/>
                        <a:pt x="3608" y="0"/>
                        <a:pt x="3558" y="0"/>
                      </a:cubicBezTo>
                      <a:close/>
                    </a:path>
                  </a:pathLst>
                </a:custGeom>
                <a:solidFill>
                  <a:schemeClr val="accent3"/>
                </a:solidFill>
                <a:ln w="9525" cap="flat" cmpd="sng">
                  <a:solidFill>
                    <a:srgbClr val="1A26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2" name="Google Shape;2733;p80"/>
                <p:cNvSpPr/>
                <p:nvPr/>
              </p:nvSpPr>
              <p:spPr>
                <a:xfrm>
                  <a:off x="1518725" y="5095450"/>
                  <a:ext cx="114625" cy="338975"/>
                </a:xfrm>
                <a:custGeom>
                  <a:avLst/>
                  <a:gdLst/>
                  <a:ahLst/>
                  <a:cxnLst/>
                  <a:rect l="l" t="t" r="r" b="b"/>
                  <a:pathLst>
                    <a:path w="4585" h="13559" extrusionOk="0">
                      <a:moveTo>
                        <a:pt x="1549" y="0"/>
                      </a:moveTo>
                      <a:cubicBezTo>
                        <a:pt x="862" y="0"/>
                        <a:pt x="224" y="692"/>
                        <a:pt x="109" y="1403"/>
                      </a:cubicBezTo>
                      <a:cubicBezTo>
                        <a:pt x="1" y="2271"/>
                        <a:pt x="381" y="3084"/>
                        <a:pt x="706" y="3898"/>
                      </a:cubicBezTo>
                      <a:cubicBezTo>
                        <a:pt x="1574" y="6122"/>
                        <a:pt x="1900" y="8563"/>
                        <a:pt x="1656" y="10950"/>
                      </a:cubicBezTo>
                      <a:cubicBezTo>
                        <a:pt x="1601" y="11493"/>
                        <a:pt x="1520" y="12062"/>
                        <a:pt x="1656" y="12605"/>
                      </a:cubicBezTo>
                      <a:cubicBezTo>
                        <a:pt x="1810" y="13094"/>
                        <a:pt x="2257" y="13558"/>
                        <a:pt x="2766" y="13558"/>
                      </a:cubicBezTo>
                      <a:cubicBezTo>
                        <a:pt x="2794" y="13558"/>
                        <a:pt x="2821" y="13557"/>
                        <a:pt x="2849" y="13554"/>
                      </a:cubicBezTo>
                      <a:cubicBezTo>
                        <a:pt x="3310" y="13500"/>
                        <a:pt x="3663" y="13120"/>
                        <a:pt x="3880" y="12713"/>
                      </a:cubicBezTo>
                      <a:cubicBezTo>
                        <a:pt x="4585" y="11465"/>
                        <a:pt x="4531" y="9947"/>
                        <a:pt x="4368" y="8536"/>
                      </a:cubicBezTo>
                      <a:cubicBezTo>
                        <a:pt x="4151" y="6448"/>
                        <a:pt x="4015" y="4305"/>
                        <a:pt x="3310" y="2325"/>
                      </a:cubicBezTo>
                      <a:cubicBezTo>
                        <a:pt x="2659" y="453"/>
                        <a:pt x="1927" y="73"/>
                        <a:pt x="1927" y="73"/>
                      </a:cubicBezTo>
                      <a:cubicBezTo>
                        <a:pt x="1801" y="23"/>
                        <a:pt x="1674" y="0"/>
                        <a:pt x="15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3" name="Google Shape;2734;p80"/>
                <p:cNvSpPr/>
                <p:nvPr/>
              </p:nvSpPr>
              <p:spPr>
                <a:xfrm>
                  <a:off x="1526200" y="5488025"/>
                  <a:ext cx="52550" cy="44750"/>
                </a:xfrm>
                <a:custGeom>
                  <a:avLst/>
                  <a:gdLst/>
                  <a:ahLst/>
                  <a:cxnLst/>
                  <a:rect l="l" t="t" r="r" b="b"/>
                  <a:pathLst>
                    <a:path w="2102" h="1790" extrusionOk="0">
                      <a:moveTo>
                        <a:pt x="990" y="0"/>
                      </a:moveTo>
                      <a:cubicBezTo>
                        <a:pt x="708" y="0"/>
                        <a:pt x="445" y="162"/>
                        <a:pt x="299" y="428"/>
                      </a:cubicBezTo>
                      <a:cubicBezTo>
                        <a:pt x="0" y="943"/>
                        <a:pt x="380" y="1730"/>
                        <a:pt x="977" y="1784"/>
                      </a:cubicBezTo>
                      <a:cubicBezTo>
                        <a:pt x="1007" y="1788"/>
                        <a:pt x="1036" y="1790"/>
                        <a:pt x="1066" y="1790"/>
                      </a:cubicBezTo>
                      <a:cubicBezTo>
                        <a:pt x="1626" y="1790"/>
                        <a:pt x="2101" y="1080"/>
                        <a:pt x="1818" y="591"/>
                      </a:cubicBezTo>
                      <a:cubicBezTo>
                        <a:pt x="1596" y="175"/>
                        <a:pt x="1283" y="0"/>
                        <a:pt x="9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4" name="Google Shape;2735;p80"/>
                <p:cNvSpPr/>
                <p:nvPr/>
              </p:nvSpPr>
              <p:spPr>
                <a:xfrm>
                  <a:off x="806725" y="4709650"/>
                  <a:ext cx="116000" cy="159800"/>
                </a:xfrm>
                <a:custGeom>
                  <a:avLst/>
                  <a:gdLst/>
                  <a:ahLst/>
                  <a:cxnLst/>
                  <a:rect l="l" t="t" r="r" b="b"/>
                  <a:pathLst>
                    <a:path w="4640" h="6392" extrusionOk="0">
                      <a:moveTo>
                        <a:pt x="1670" y="0"/>
                      </a:moveTo>
                      <a:cubicBezTo>
                        <a:pt x="1176" y="0"/>
                        <a:pt x="710" y="189"/>
                        <a:pt x="435" y="615"/>
                      </a:cubicBezTo>
                      <a:cubicBezTo>
                        <a:pt x="1" y="1320"/>
                        <a:pt x="272" y="2215"/>
                        <a:pt x="652" y="2920"/>
                      </a:cubicBezTo>
                      <a:cubicBezTo>
                        <a:pt x="1493" y="4412"/>
                        <a:pt x="2822" y="5578"/>
                        <a:pt x="4395" y="6202"/>
                      </a:cubicBezTo>
                      <a:lnTo>
                        <a:pt x="4639" y="6392"/>
                      </a:lnTo>
                      <a:cubicBezTo>
                        <a:pt x="4531" y="5524"/>
                        <a:pt x="4422" y="4629"/>
                        <a:pt x="4314" y="3734"/>
                      </a:cubicBezTo>
                      <a:cubicBezTo>
                        <a:pt x="4178" y="2649"/>
                        <a:pt x="3988" y="1482"/>
                        <a:pt x="3256" y="696"/>
                      </a:cubicBezTo>
                      <a:cubicBezTo>
                        <a:pt x="2861" y="258"/>
                        <a:pt x="2246" y="0"/>
                        <a:pt x="1670" y="0"/>
                      </a:cubicBezTo>
                      <a:close/>
                    </a:path>
                  </a:pathLst>
                </a:custGeom>
                <a:solidFill>
                  <a:schemeClr val="dk2"/>
                </a:solidFill>
                <a:ln w="9525" cap="flat" cmpd="sng">
                  <a:solidFill>
                    <a:srgbClr val="1A26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5" name="Google Shape;2736;p80"/>
                <p:cNvSpPr/>
                <p:nvPr/>
              </p:nvSpPr>
              <p:spPr>
                <a:xfrm>
                  <a:off x="799950" y="4705550"/>
                  <a:ext cx="127175" cy="167975"/>
                </a:xfrm>
                <a:custGeom>
                  <a:avLst/>
                  <a:gdLst/>
                  <a:ahLst/>
                  <a:cxnLst/>
                  <a:rect l="l" t="t" r="r" b="b"/>
                  <a:pathLst>
                    <a:path w="5087" h="6719" extrusionOk="0">
                      <a:moveTo>
                        <a:pt x="1967" y="352"/>
                      </a:moveTo>
                      <a:cubicBezTo>
                        <a:pt x="2131" y="352"/>
                        <a:pt x="2300" y="376"/>
                        <a:pt x="2469" y="426"/>
                      </a:cubicBezTo>
                      <a:cubicBezTo>
                        <a:pt x="3473" y="697"/>
                        <a:pt x="3961" y="1646"/>
                        <a:pt x="4178" y="2596"/>
                      </a:cubicBezTo>
                      <a:cubicBezTo>
                        <a:pt x="4313" y="3193"/>
                        <a:pt x="4395" y="3844"/>
                        <a:pt x="4476" y="4467"/>
                      </a:cubicBezTo>
                      <a:cubicBezTo>
                        <a:pt x="4543" y="5045"/>
                        <a:pt x="4609" y="5623"/>
                        <a:pt x="4676" y="6186"/>
                      </a:cubicBezTo>
                      <a:lnTo>
                        <a:pt x="4676" y="6186"/>
                      </a:lnTo>
                      <a:cubicBezTo>
                        <a:pt x="3718" y="5806"/>
                        <a:pt x="2865" y="5215"/>
                        <a:pt x="2143" y="4467"/>
                      </a:cubicBezTo>
                      <a:cubicBezTo>
                        <a:pt x="1465" y="3735"/>
                        <a:pt x="706" y="2731"/>
                        <a:pt x="652" y="1701"/>
                      </a:cubicBezTo>
                      <a:cubicBezTo>
                        <a:pt x="607" y="836"/>
                        <a:pt x="1233" y="352"/>
                        <a:pt x="1967" y="352"/>
                      </a:cubicBezTo>
                      <a:close/>
                      <a:moveTo>
                        <a:pt x="1980" y="0"/>
                      </a:moveTo>
                      <a:cubicBezTo>
                        <a:pt x="1303" y="0"/>
                        <a:pt x="654" y="325"/>
                        <a:pt x="408" y="1023"/>
                      </a:cubicBezTo>
                      <a:cubicBezTo>
                        <a:pt x="1" y="2135"/>
                        <a:pt x="814" y="3355"/>
                        <a:pt x="1465" y="4196"/>
                      </a:cubicBezTo>
                      <a:cubicBezTo>
                        <a:pt x="2306" y="5227"/>
                        <a:pt x="3391" y="6041"/>
                        <a:pt x="4612" y="6529"/>
                      </a:cubicBezTo>
                      <a:cubicBezTo>
                        <a:pt x="4635" y="6538"/>
                        <a:pt x="4658" y="6542"/>
                        <a:pt x="4678" y="6542"/>
                      </a:cubicBezTo>
                      <a:cubicBezTo>
                        <a:pt x="4692" y="6542"/>
                        <a:pt x="4705" y="6540"/>
                        <a:pt x="4718" y="6536"/>
                      </a:cubicBezTo>
                      <a:lnTo>
                        <a:pt x="4718" y="6536"/>
                      </a:lnTo>
                      <a:cubicBezTo>
                        <a:pt x="4719" y="6543"/>
                        <a:pt x="4719" y="6549"/>
                        <a:pt x="4720" y="6556"/>
                      </a:cubicBezTo>
                      <a:cubicBezTo>
                        <a:pt x="4734" y="6664"/>
                        <a:pt x="4829" y="6719"/>
                        <a:pt x="4917" y="6719"/>
                      </a:cubicBezTo>
                      <a:cubicBezTo>
                        <a:pt x="5005" y="6719"/>
                        <a:pt x="5086" y="6664"/>
                        <a:pt x="5073" y="6556"/>
                      </a:cubicBezTo>
                      <a:cubicBezTo>
                        <a:pt x="4991" y="5824"/>
                        <a:pt x="4883" y="5091"/>
                        <a:pt x="4802" y="4359"/>
                      </a:cubicBezTo>
                      <a:cubicBezTo>
                        <a:pt x="4720" y="3735"/>
                        <a:pt x="4639" y="3111"/>
                        <a:pt x="4503" y="2487"/>
                      </a:cubicBezTo>
                      <a:cubicBezTo>
                        <a:pt x="4259" y="1457"/>
                        <a:pt x="3717" y="453"/>
                        <a:pt x="2632" y="100"/>
                      </a:cubicBezTo>
                      <a:cubicBezTo>
                        <a:pt x="2420" y="34"/>
                        <a:pt x="2198" y="0"/>
                        <a:pt x="1980" y="0"/>
                      </a:cubicBezTo>
                      <a:close/>
                    </a:path>
                  </a:pathLst>
                </a:custGeom>
                <a:solidFill>
                  <a:srgbClr val="221C4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6" name="Google Shape;2737;p80"/>
                <p:cNvSpPr/>
                <p:nvPr/>
              </p:nvSpPr>
              <p:spPr>
                <a:xfrm>
                  <a:off x="1594000" y="4744675"/>
                  <a:ext cx="249575" cy="156650"/>
                </a:xfrm>
                <a:custGeom>
                  <a:avLst/>
                  <a:gdLst/>
                  <a:ahLst/>
                  <a:cxnLst/>
                  <a:rect l="l" t="t" r="r" b="b"/>
                  <a:pathLst>
                    <a:path w="9983" h="6266" extrusionOk="0">
                      <a:moveTo>
                        <a:pt x="7270" y="0"/>
                      </a:moveTo>
                      <a:cubicBezTo>
                        <a:pt x="5941" y="0"/>
                        <a:pt x="4747" y="787"/>
                        <a:pt x="3744" y="1655"/>
                      </a:cubicBezTo>
                      <a:cubicBezTo>
                        <a:pt x="2279" y="2957"/>
                        <a:pt x="1004" y="4476"/>
                        <a:pt x="55" y="6184"/>
                      </a:cubicBezTo>
                      <a:lnTo>
                        <a:pt x="1" y="6266"/>
                      </a:lnTo>
                      <a:cubicBezTo>
                        <a:pt x="1221" y="5750"/>
                        <a:pt x="2605" y="5859"/>
                        <a:pt x="3934" y="5723"/>
                      </a:cubicBezTo>
                      <a:cubicBezTo>
                        <a:pt x="5317" y="5588"/>
                        <a:pt x="6673" y="5208"/>
                        <a:pt x="7894" y="4557"/>
                      </a:cubicBezTo>
                      <a:cubicBezTo>
                        <a:pt x="8762" y="4123"/>
                        <a:pt x="9630" y="3445"/>
                        <a:pt x="9792" y="2468"/>
                      </a:cubicBezTo>
                      <a:cubicBezTo>
                        <a:pt x="9982" y="1166"/>
                        <a:pt x="8599" y="27"/>
                        <a:pt x="7270" y="0"/>
                      </a:cubicBezTo>
                      <a:close/>
                    </a:path>
                  </a:pathLst>
                </a:custGeom>
                <a:solidFill>
                  <a:schemeClr val="dk2"/>
                </a:solidFill>
                <a:ln w="9525" cap="flat" cmpd="sng">
                  <a:solidFill>
                    <a:srgbClr val="1A26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8" name="Google Shape;2738;p80"/>
                <p:cNvSpPr/>
                <p:nvPr/>
              </p:nvSpPr>
              <p:spPr>
                <a:xfrm>
                  <a:off x="1588800" y="4740350"/>
                  <a:ext cx="264950" cy="165375"/>
                </a:xfrm>
                <a:custGeom>
                  <a:avLst/>
                  <a:gdLst/>
                  <a:ahLst/>
                  <a:cxnLst/>
                  <a:rect l="l" t="t" r="r" b="b"/>
                  <a:pathLst>
                    <a:path w="10598" h="6615" extrusionOk="0">
                      <a:moveTo>
                        <a:pt x="7423" y="363"/>
                      </a:moveTo>
                      <a:cubicBezTo>
                        <a:pt x="7442" y="363"/>
                        <a:pt x="7460" y="363"/>
                        <a:pt x="7478" y="363"/>
                      </a:cubicBezTo>
                      <a:cubicBezTo>
                        <a:pt x="8888" y="363"/>
                        <a:pt x="10434" y="1773"/>
                        <a:pt x="9621" y="3238"/>
                      </a:cubicBezTo>
                      <a:cubicBezTo>
                        <a:pt x="9268" y="3862"/>
                        <a:pt x="8644" y="4269"/>
                        <a:pt x="8020" y="4594"/>
                      </a:cubicBezTo>
                      <a:cubicBezTo>
                        <a:pt x="7234" y="5001"/>
                        <a:pt x="6393" y="5300"/>
                        <a:pt x="5525" y="5489"/>
                      </a:cubicBezTo>
                      <a:cubicBezTo>
                        <a:pt x="3909" y="5862"/>
                        <a:pt x="2180" y="5620"/>
                        <a:pt x="587" y="6120"/>
                      </a:cubicBezTo>
                      <a:lnTo>
                        <a:pt x="587" y="6120"/>
                      </a:lnTo>
                      <a:cubicBezTo>
                        <a:pt x="1365" y="4832"/>
                        <a:pt x="2304" y="3640"/>
                        <a:pt x="3382" y="2587"/>
                      </a:cubicBezTo>
                      <a:cubicBezTo>
                        <a:pt x="4455" y="1541"/>
                        <a:pt x="5820" y="363"/>
                        <a:pt x="7423" y="363"/>
                      </a:cubicBezTo>
                      <a:close/>
                      <a:moveTo>
                        <a:pt x="7439" y="1"/>
                      </a:moveTo>
                      <a:cubicBezTo>
                        <a:pt x="6193" y="1"/>
                        <a:pt x="4977" y="765"/>
                        <a:pt x="4060" y="1529"/>
                      </a:cubicBezTo>
                      <a:cubicBezTo>
                        <a:pt x="2460" y="2858"/>
                        <a:pt x="1158" y="4486"/>
                        <a:pt x="127" y="6249"/>
                      </a:cubicBezTo>
                      <a:cubicBezTo>
                        <a:pt x="111" y="6271"/>
                        <a:pt x="101" y="6294"/>
                        <a:pt x="96" y="6316"/>
                      </a:cubicBezTo>
                      <a:lnTo>
                        <a:pt x="96" y="6316"/>
                      </a:lnTo>
                      <a:cubicBezTo>
                        <a:pt x="0" y="6417"/>
                        <a:pt x="54" y="6614"/>
                        <a:pt x="197" y="6614"/>
                      </a:cubicBezTo>
                      <a:cubicBezTo>
                        <a:pt x="217" y="6614"/>
                        <a:pt x="239" y="6610"/>
                        <a:pt x="263" y="6601"/>
                      </a:cubicBezTo>
                      <a:cubicBezTo>
                        <a:pt x="1158" y="6222"/>
                        <a:pt x="2135" y="6167"/>
                        <a:pt x="3111" y="6140"/>
                      </a:cubicBezTo>
                      <a:cubicBezTo>
                        <a:pt x="4060" y="6086"/>
                        <a:pt x="5010" y="5978"/>
                        <a:pt x="5932" y="5733"/>
                      </a:cubicBezTo>
                      <a:cubicBezTo>
                        <a:pt x="7342" y="5381"/>
                        <a:pt x="9322" y="4676"/>
                        <a:pt x="10000" y="3238"/>
                      </a:cubicBezTo>
                      <a:cubicBezTo>
                        <a:pt x="10597" y="1909"/>
                        <a:pt x="9621" y="580"/>
                        <a:pt x="8346" y="146"/>
                      </a:cubicBezTo>
                      <a:cubicBezTo>
                        <a:pt x="8045" y="46"/>
                        <a:pt x="7741" y="1"/>
                        <a:pt x="7439" y="1"/>
                      </a:cubicBezTo>
                      <a:close/>
                    </a:path>
                  </a:pathLst>
                </a:custGeom>
                <a:solidFill>
                  <a:srgbClr val="221C4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29" name="Google Shape;2739;p80"/>
                <p:cNvSpPr/>
                <p:nvPr/>
              </p:nvSpPr>
              <p:spPr>
                <a:xfrm>
                  <a:off x="1713350" y="5540925"/>
                  <a:ext cx="146500" cy="79900"/>
                </a:xfrm>
                <a:custGeom>
                  <a:avLst/>
                  <a:gdLst/>
                  <a:ahLst/>
                  <a:cxnLst/>
                  <a:rect l="l" t="t" r="r" b="b"/>
                  <a:pathLst>
                    <a:path w="5860" h="3196" extrusionOk="0">
                      <a:moveTo>
                        <a:pt x="1908" y="0"/>
                      </a:moveTo>
                      <a:cubicBezTo>
                        <a:pt x="1290" y="0"/>
                        <a:pt x="670" y="96"/>
                        <a:pt x="82" y="292"/>
                      </a:cubicBezTo>
                      <a:lnTo>
                        <a:pt x="1" y="482"/>
                      </a:lnTo>
                      <a:cubicBezTo>
                        <a:pt x="679" y="2028"/>
                        <a:pt x="2279" y="3140"/>
                        <a:pt x="3961" y="3194"/>
                      </a:cubicBezTo>
                      <a:cubicBezTo>
                        <a:pt x="3992" y="3195"/>
                        <a:pt x="4024" y="3196"/>
                        <a:pt x="4057" y="3196"/>
                      </a:cubicBezTo>
                      <a:cubicBezTo>
                        <a:pt x="4742" y="3196"/>
                        <a:pt x="5541" y="2918"/>
                        <a:pt x="5697" y="2245"/>
                      </a:cubicBezTo>
                      <a:cubicBezTo>
                        <a:pt x="5859" y="1540"/>
                        <a:pt x="5208" y="943"/>
                        <a:pt x="4557" y="617"/>
                      </a:cubicBezTo>
                      <a:cubicBezTo>
                        <a:pt x="3746" y="212"/>
                        <a:pt x="2828" y="0"/>
                        <a:pt x="1908" y="0"/>
                      </a:cubicBezTo>
                      <a:close/>
                    </a:path>
                  </a:pathLst>
                </a:custGeom>
                <a:solidFill>
                  <a:schemeClr val="dk2"/>
                </a:solidFill>
                <a:ln w="9525" cap="flat" cmpd="sng">
                  <a:solidFill>
                    <a:srgbClr val="1A26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32" name="Google Shape;2740;p80"/>
                <p:cNvSpPr/>
                <p:nvPr/>
              </p:nvSpPr>
              <p:spPr>
                <a:xfrm>
                  <a:off x="1708600" y="5537025"/>
                  <a:ext cx="154625" cy="88425"/>
                </a:xfrm>
                <a:custGeom>
                  <a:avLst/>
                  <a:gdLst/>
                  <a:ahLst/>
                  <a:cxnLst/>
                  <a:rect l="l" t="t" r="r" b="b"/>
                  <a:pathLst>
                    <a:path w="6185" h="3537" extrusionOk="0">
                      <a:moveTo>
                        <a:pt x="2123" y="331"/>
                      </a:moveTo>
                      <a:cubicBezTo>
                        <a:pt x="2474" y="331"/>
                        <a:pt x="2826" y="361"/>
                        <a:pt x="3174" y="421"/>
                      </a:cubicBezTo>
                      <a:cubicBezTo>
                        <a:pt x="4015" y="583"/>
                        <a:pt x="5073" y="909"/>
                        <a:pt x="5561" y="1668"/>
                      </a:cubicBezTo>
                      <a:cubicBezTo>
                        <a:pt x="5805" y="2021"/>
                        <a:pt x="5805" y="2482"/>
                        <a:pt x="5480" y="2780"/>
                      </a:cubicBezTo>
                      <a:cubicBezTo>
                        <a:pt x="5208" y="3052"/>
                        <a:pt x="4802" y="3160"/>
                        <a:pt x="4422" y="3187"/>
                      </a:cubicBezTo>
                      <a:cubicBezTo>
                        <a:pt x="4354" y="3192"/>
                        <a:pt x="4287" y="3194"/>
                        <a:pt x="4219" y="3194"/>
                      </a:cubicBezTo>
                      <a:cubicBezTo>
                        <a:pt x="3497" y="3194"/>
                        <a:pt x="2763" y="2938"/>
                        <a:pt x="2143" y="2591"/>
                      </a:cubicBezTo>
                      <a:cubicBezTo>
                        <a:pt x="1372" y="2112"/>
                        <a:pt x="730" y="1424"/>
                        <a:pt x="348" y="604"/>
                      </a:cubicBezTo>
                      <a:lnTo>
                        <a:pt x="348" y="604"/>
                      </a:lnTo>
                      <a:cubicBezTo>
                        <a:pt x="925" y="419"/>
                        <a:pt x="1524" y="331"/>
                        <a:pt x="2123" y="331"/>
                      </a:cubicBezTo>
                      <a:close/>
                      <a:moveTo>
                        <a:pt x="2106" y="0"/>
                      </a:moveTo>
                      <a:cubicBezTo>
                        <a:pt x="1472" y="0"/>
                        <a:pt x="841" y="95"/>
                        <a:pt x="245" y="285"/>
                      </a:cubicBezTo>
                      <a:cubicBezTo>
                        <a:pt x="142" y="323"/>
                        <a:pt x="106" y="416"/>
                        <a:pt x="120" y="495"/>
                      </a:cubicBezTo>
                      <a:lnTo>
                        <a:pt x="120" y="495"/>
                      </a:lnTo>
                      <a:cubicBezTo>
                        <a:pt x="48" y="536"/>
                        <a:pt x="1" y="624"/>
                        <a:pt x="55" y="719"/>
                      </a:cubicBezTo>
                      <a:cubicBezTo>
                        <a:pt x="734" y="2279"/>
                        <a:pt x="2418" y="3536"/>
                        <a:pt x="4152" y="3536"/>
                      </a:cubicBezTo>
                      <a:cubicBezTo>
                        <a:pt x="4287" y="3536"/>
                        <a:pt x="4422" y="3528"/>
                        <a:pt x="4557" y="3513"/>
                      </a:cubicBezTo>
                      <a:cubicBezTo>
                        <a:pt x="5317" y="3431"/>
                        <a:pt x="6185" y="2943"/>
                        <a:pt x="6076" y="2048"/>
                      </a:cubicBezTo>
                      <a:cubicBezTo>
                        <a:pt x="5941" y="1072"/>
                        <a:pt x="4802" y="556"/>
                        <a:pt x="3988" y="285"/>
                      </a:cubicBezTo>
                      <a:cubicBezTo>
                        <a:pt x="3378" y="95"/>
                        <a:pt x="2740" y="0"/>
                        <a:pt x="2106" y="0"/>
                      </a:cubicBezTo>
                      <a:close/>
                    </a:path>
                  </a:pathLst>
                </a:custGeom>
                <a:solidFill>
                  <a:srgbClr val="221C4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33" name="Google Shape;2741;p80"/>
                <p:cNvSpPr/>
                <p:nvPr/>
              </p:nvSpPr>
              <p:spPr>
                <a:xfrm>
                  <a:off x="1247500" y="4674125"/>
                  <a:ext cx="65125" cy="103800"/>
                </a:xfrm>
                <a:custGeom>
                  <a:avLst/>
                  <a:gdLst/>
                  <a:ahLst/>
                  <a:cxnLst/>
                  <a:rect l="l" t="t" r="r" b="b"/>
                  <a:pathLst>
                    <a:path w="2605" h="4152" extrusionOk="0">
                      <a:moveTo>
                        <a:pt x="1513" y="1"/>
                      </a:moveTo>
                      <a:cubicBezTo>
                        <a:pt x="1056" y="1"/>
                        <a:pt x="569" y="300"/>
                        <a:pt x="326" y="706"/>
                      </a:cubicBezTo>
                      <a:cubicBezTo>
                        <a:pt x="0" y="1249"/>
                        <a:pt x="82" y="1385"/>
                        <a:pt x="82" y="2036"/>
                      </a:cubicBezTo>
                      <a:cubicBezTo>
                        <a:pt x="109" y="2551"/>
                        <a:pt x="597" y="3663"/>
                        <a:pt x="868" y="4097"/>
                      </a:cubicBezTo>
                      <a:lnTo>
                        <a:pt x="923" y="4151"/>
                      </a:lnTo>
                      <a:cubicBezTo>
                        <a:pt x="1574" y="3365"/>
                        <a:pt x="1953" y="2741"/>
                        <a:pt x="2279" y="2090"/>
                      </a:cubicBezTo>
                      <a:cubicBezTo>
                        <a:pt x="2577" y="1439"/>
                        <a:pt x="2604" y="489"/>
                        <a:pt x="1953" y="110"/>
                      </a:cubicBezTo>
                      <a:cubicBezTo>
                        <a:pt x="1817" y="35"/>
                        <a:pt x="1667" y="1"/>
                        <a:pt x="1513" y="1"/>
                      </a:cubicBezTo>
                      <a:close/>
                    </a:path>
                  </a:pathLst>
                </a:custGeom>
                <a:solidFill>
                  <a:srgbClr val="FFCF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34" name="Google Shape;2742;p80"/>
                <p:cNvSpPr/>
                <p:nvPr/>
              </p:nvSpPr>
              <p:spPr>
                <a:xfrm>
                  <a:off x="1244100" y="4670475"/>
                  <a:ext cx="72600" cy="112175"/>
                </a:xfrm>
                <a:custGeom>
                  <a:avLst/>
                  <a:gdLst/>
                  <a:ahLst/>
                  <a:cxnLst/>
                  <a:rect l="l" t="t" r="r" b="b"/>
                  <a:pathLst>
                    <a:path w="2904" h="4487" extrusionOk="0">
                      <a:moveTo>
                        <a:pt x="1611" y="316"/>
                      </a:moveTo>
                      <a:cubicBezTo>
                        <a:pt x="1783" y="316"/>
                        <a:pt x="1956" y="370"/>
                        <a:pt x="2116" y="500"/>
                      </a:cubicBezTo>
                      <a:cubicBezTo>
                        <a:pt x="2578" y="852"/>
                        <a:pt x="2496" y="1612"/>
                        <a:pt x="2279" y="2100"/>
                      </a:cubicBezTo>
                      <a:cubicBezTo>
                        <a:pt x="1979" y="2801"/>
                        <a:pt x="1516" y="3433"/>
                        <a:pt x="1063" y="4038"/>
                      </a:cubicBezTo>
                      <a:lnTo>
                        <a:pt x="1063" y="4038"/>
                      </a:lnTo>
                      <a:cubicBezTo>
                        <a:pt x="804" y="3605"/>
                        <a:pt x="610" y="3110"/>
                        <a:pt x="462" y="2616"/>
                      </a:cubicBezTo>
                      <a:cubicBezTo>
                        <a:pt x="381" y="2344"/>
                        <a:pt x="381" y="2073"/>
                        <a:pt x="381" y="1802"/>
                      </a:cubicBezTo>
                      <a:cubicBezTo>
                        <a:pt x="381" y="1531"/>
                        <a:pt x="408" y="1286"/>
                        <a:pt x="543" y="1042"/>
                      </a:cubicBezTo>
                      <a:cubicBezTo>
                        <a:pt x="738" y="672"/>
                        <a:pt x="1171" y="316"/>
                        <a:pt x="1611" y="316"/>
                      </a:cubicBezTo>
                      <a:close/>
                      <a:moveTo>
                        <a:pt x="1633" y="1"/>
                      </a:moveTo>
                      <a:cubicBezTo>
                        <a:pt x="1265" y="1"/>
                        <a:pt x="882" y="164"/>
                        <a:pt x="598" y="418"/>
                      </a:cubicBezTo>
                      <a:cubicBezTo>
                        <a:pt x="353" y="635"/>
                        <a:pt x="136" y="988"/>
                        <a:pt x="82" y="1314"/>
                      </a:cubicBezTo>
                      <a:cubicBezTo>
                        <a:pt x="1" y="1612"/>
                        <a:pt x="28" y="1992"/>
                        <a:pt x="55" y="2290"/>
                      </a:cubicBezTo>
                      <a:cubicBezTo>
                        <a:pt x="82" y="2643"/>
                        <a:pt x="218" y="2995"/>
                        <a:pt x="353" y="3348"/>
                      </a:cubicBezTo>
                      <a:cubicBezTo>
                        <a:pt x="489" y="3673"/>
                        <a:pt x="652" y="4026"/>
                        <a:pt x="842" y="4324"/>
                      </a:cubicBezTo>
                      <a:cubicBezTo>
                        <a:pt x="868" y="4361"/>
                        <a:pt x="899" y="4385"/>
                        <a:pt x="932" y="4397"/>
                      </a:cubicBezTo>
                      <a:lnTo>
                        <a:pt x="932" y="4397"/>
                      </a:lnTo>
                      <a:cubicBezTo>
                        <a:pt x="961" y="4449"/>
                        <a:pt x="1012" y="4486"/>
                        <a:pt x="1065" y="4486"/>
                      </a:cubicBezTo>
                      <a:cubicBezTo>
                        <a:pt x="1100" y="4486"/>
                        <a:pt x="1136" y="4471"/>
                        <a:pt x="1167" y="4433"/>
                      </a:cubicBezTo>
                      <a:cubicBezTo>
                        <a:pt x="1710" y="3755"/>
                        <a:pt x="2225" y="3049"/>
                        <a:pt x="2578" y="2290"/>
                      </a:cubicBezTo>
                      <a:cubicBezTo>
                        <a:pt x="2822" y="1693"/>
                        <a:pt x="2903" y="880"/>
                        <a:pt x="2442" y="364"/>
                      </a:cubicBezTo>
                      <a:cubicBezTo>
                        <a:pt x="2223" y="109"/>
                        <a:pt x="1933" y="1"/>
                        <a:pt x="1633" y="1"/>
                      </a:cubicBezTo>
                      <a:close/>
                    </a:path>
                  </a:pathLst>
                </a:custGeom>
                <a:solidFill>
                  <a:schemeClr val="dk2"/>
                </a:solidFill>
                <a:ln w="9525" cap="flat" cmpd="sng">
                  <a:solidFill>
                    <a:srgbClr val="1A26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35" name="Google Shape;2743;p80"/>
                <p:cNvSpPr/>
                <p:nvPr/>
              </p:nvSpPr>
              <p:spPr>
                <a:xfrm>
                  <a:off x="1730300" y="5126125"/>
                  <a:ext cx="152600" cy="84175"/>
                </a:xfrm>
                <a:custGeom>
                  <a:avLst/>
                  <a:gdLst/>
                  <a:ahLst/>
                  <a:cxnLst/>
                  <a:rect l="l" t="t" r="r" b="b"/>
                  <a:pathLst>
                    <a:path w="6104" h="3367" extrusionOk="0">
                      <a:moveTo>
                        <a:pt x="3895" y="1"/>
                      </a:moveTo>
                      <a:cubicBezTo>
                        <a:pt x="3538" y="1"/>
                        <a:pt x="3169" y="52"/>
                        <a:pt x="2821" y="121"/>
                      </a:cubicBezTo>
                      <a:cubicBezTo>
                        <a:pt x="1899" y="284"/>
                        <a:pt x="977" y="501"/>
                        <a:pt x="82" y="772"/>
                      </a:cubicBezTo>
                      <a:lnTo>
                        <a:pt x="1" y="827"/>
                      </a:lnTo>
                      <a:cubicBezTo>
                        <a:pt x="597" y="1586"/>
                        <a:pt x="1221" y="2373"/>
                        <a:pt x="2062" y="2861"/>
                      </a:cubicBezTo>
                      <a:cubicBezTo>
                        <a:pt x="2556" y="3174"/>
                        <a:pt x="3160" y="3367"/>
                        <a:pt x="3747" y="3367"/>
                      </a:cubicBezTo>
                      <a:cubicBezTo>
                        <a:pt x="4126" y="3367"/>
                        <a:pt x="4498" y="3286"/>
                        <a:pt x="4829" y="3105"/>
                      </a:cubicBezTo>
                      <a:cubicBezTo>
                        <a:pt x="5697" y="2644"/>
                        <a:pt x="6103" y="1396"/>
                        <a:pt x="5480" y="637"/>
                      </a:cubicBezTo>
                      <a:cubicBezTo>
                        <a:pt x="5101" y="155"/>
                        <a:pt x="4515" y="1"/>
                        <a:pt x="3895" y="1"/>
                      </a:cubicBezTo>
                      <a:close/>
                    </a:path>
                  </a:pathLst>
                </a:custGeom>
                <a:solidFill>
                  <a:srgbClr val="FFCF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sp>
              <p:nvSpPr>
                <p:cNvPr id="36" name="Google Shape;2744;p80"/>
                <p:cNvSpPr/>
                <p:nvPr/>
              </p:nvSpPr>
              <p:spPr>
                <a:xfrm>
                  <a:off x="1725675" y="5121675"/>
                  <a:ext cx="157225" cy="92875"/>
                </a:xfrm>
                <a:custGeom>
                  <a:avLst/>
                  <a:gdLst/>
                  <a:ahLst/>
                  <a:cxnLst/>
                  <a:rect l="l" t="t" r="r" b="b"/>
                  <a:pathLst>
                    <a:path w="6289" h="3715" extrusionOk="0">
                      <a:moveTo>
                        <a:pt x="4050" y="349"/>
                      </a:moveTo>
                      <a:cubicBezTo>
                        <a:pt x="4631" y="349"/>
                        <a:pt x="5218" y="480"/>
                        <a:pt x="5556" y="950"/>
                      </a:cubicBezTo>
                      <a:cubicBezTo>
                        <a:pt x="6017" y="1574"/>
                        <a:pt x="5719" y="2496"/>
                        <a:pt x="5176" y="2957"/>
                      </a:cubicBezTo>
                      <a:cubicBezTo>
                        <a:pt x="4824" y="3256"/>
                        <a:pt x="4383" y="3378"/>
                        <a:pt x="3932" y="3378"/>
                      </a:cubicBezTo>
                      <a:cubicBezTo>
                        <a:pt x="3481" y="3378"/>
                        <a:pt x="3020" y="3256"/>
                        <a:pt x="2627" y="3066"/>
                      </a:cubicBezTo>
                      <a:cubicBezTo>
                        <a:pt x="1727" y="2641"/>
                        <a:pt x="1080" y="1847"/>
                        <a:pt x="474" y="1067"/>
                      </a:cubicBezTo>
                      <a:lnTo>
                        <a:pt x="474" y="1067"/>
                      </a:lnTo>
                      <a:cubicBezTo>
                        <a:pt x="1402" y="787"/>
                        <a:pt x="2354" y="536"/>
                        <a:pt x="3305" y="408"/>
                      </a:cubicBezTo>
                      <a:cubicBezTo>
                        <a:pt x="3538" y="375"/>
                        <a:pt x="3793" y="349"/>
                        <a:pt x="4050" y="349"/>
                      </a:cubicBezTo>
                      <a:close/>
                      <a:moveTo>
                        <a:pt x="4091" y="1"/>
                      </a:moveTo>
                      <a:cubicBezTo>
                        <a:pt x="3495" y="1"/>
                        <a:pt x="2925" y="109"/>
                        <a:pt x="2356" y="245"/>
                      </a:cubicBezTo>
                      <a:cubicBezTo>
                        <a:pt x="1623" y="381"/>
                        <a:pt x="918" y="571"/>
                        <a:pt x="213" y="760"/>
                      </a:cubicBezTo>
                      <a:cubicBezTo>
                        <a:pt x="169" y="779"/>
                        <a:pt x="140" y="810"/>
                        <a:pt x="124" y="847"/>
                      </a:cubicBezTo>
                      <a:lnTo>
                        <a:pt x="124" y="847"/>
                      </a:lnTo>
                      <a:cubicBezTo>
                        <a:pt x="45" y="902"/>
                        <a:pt x="0" y="1021"/>
                        <a:pt x="77" y="1113"/>
                      </a:cubicBezTo>
                      <a:cubicBezTo>
                        <a:pt x="755" y="1954"/>
                        <a:pt x="1460" y="2876"/>
                        <a:pt x="2464" y="3364"/>
                      </a:cubicBezTo>
                      <a:cubicBezTo>
                        <a:pt x="2915" y="3576"/>
                        <a:pt x="3433" y="3714"/>
                        <a:pt x="3944" y="3714"/>
                      </a:cubicBezTo>
                      <a:cubicBezTo>
                        <a:pt x="4415" y="3714"/>
                        <a:pt x="4881" y="3596"/>
                        <a:pt x="5285" y="3310"/>
                      </a:cubicBezTo>
                      <a:cubicBezTo>
                        <a:pt x="5909" y="2849"/>
                        <a:pt x="6288" y="1981"/>
                        <a:pt x="6071" y="1194"/>
                      </a:cubicBezTo>
                      <a:cubicBezTo>
                        <a:pt x="5800" y="326"/>
                        <a:pt x="4905" y="1"/>
                        <a:pt x="4091" y="1"/>
                      </a:cubicBezTo>
                      <a:close/>
                    </a:path>
                  </a:pathLst>
                </a:custGeom>
                <a:solidFill>
                  <a:schemeClr val="dk2"/>
                </a:solidFill>
                <a:ln w="9525" cap="flat" cmpd="sng">
                  <a:solidFill>
                    <a:srgbClr val="1A26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0000"/>
                    </a:solidFill>
                    <a:latin typeface="Arial" panose="020B0604020202020204" pitchFamily="34" charset="0"/>
                    <a:cs typeface="Arial" panose="020B0604020202020204" pitchFamily="34" charset="0"/>
                  </a:endParaRPr>
                </a:p>
              </p:txBody>
            </p:sp>
          </p:grpSp>
        </p:grpSp>
        <p:sp>
          <p:nvSpPr>
            <p:cNvPr id="13" name="Rectangle 12"/>
            <p:cNvSpPr/>
            <p:nvPr/>
          </p:nvSpPr>
          <p:spPr>
            <a:xfrm>
              <a:off x="1619471" y="1749820"/>
              <a:ext cx="4297824" cy="1077295"/>
            </a:xfrm>
            <a:prstGeom prst="rect">
              <a:avLst/>
            </a:prstGeom>
          </p:spPr>
          <p:txBody>
            <a:bodyPr wrap="square">
              <a:spAutoFit/>
            </a:bodyPr>
            <a:lstStyle/>
            <a:p>
              <a:pPr algn="ctr">
                <a:lnSpc>
                  <a:spcPct val="150000"/>
                </a:lnSpc>
              </a:pPr>
              <a:r>
                <a:rPr lang="en-US" b="1" i="1" u="sng">
                  <a:solidFill>
                    <a:srgbClr val="000000"/>
                  </a:solidFill>
                  <a:latin typeface="Arial" panose="020B0604020202020204" pitchFamily="34" charset="0"/>
                  <a:cs typeface="Arial" panose="020B0604020202020204" pitchFamily="34" charset="0"/>
                </a:rPr>
                <a:t>Lời giải:</a:t>
              </a:r>
              <a:r>
                <a:rPr lang="en-US" b="1" i="1">
                  <a:solidFill>
                    <a:srgbClr val="000000"/>
                  </a:solidFill>
                  <a:latin typeface="Arial" panose="020B0604020202020204" pitchFamily="34" charset="0"/>
                  <a:cs typeface="Arial" panose="020B0604020202020204" pitchFamily="34" charset="0"/>
                </a:rPr>
                <a:t> </a:t>
              </a:r>
              <a:r>
                <a:rPr lang="en-US">
                  <a:solidFill>
                    <a:srgbClr val="000000"/>
                  </a:solidFill>
                  <a:latin typeface="Arial" panose="020B0604020202020204" pitchFamily="34" charset="0"/>
                  <a:cs typeface="Arial" panose="020B0604020202020204" pitchFamily="34" charset="0"/>
                </a:rPr>
                <a:t>Cân bằng dịch chuyển theo chiều thuận</a:t>
              </a:r>
            </a:p>
          </p:txBody>
        </p:sp>
      </p:grpSp>
    </p:spTree>
    <p:extLst>
      <p:ext uri="{BB962C8B-B14F-4D97-AF65-F5344CB8AC3E}">
        <p14:creationId xmlns:p14="http://schemas.microsoft.com/office/powerpoint/2010/main" val="36262907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20" name="TextBox 19">
            <a:extLst>
              <a:ext uri="{FF2B5EF4-FFF2-40B4-BE49-F238E27FC236}">
                <a16:creationId xmlns:a16="http://schemas.microsoft.com/office/drawing/2014/main" id="{E19B1F1F-6136-4AD1-8FAA-8BF99A8856B5}"/>
              </a:ext>
            </a:extLst>
          </p:cNvPr>
          <p:cNvSpPr txBox="1"/>
          <p:nvPr/>
        </p:nvSpPr>
        <p:spPr>
          <a:xfrm>
            <a:off x="189106" y="413763"/>
            <a:ext cx="8765787" cy="523220"/>
          </a:xfrm>
          <a:prstGeom prst="rect">
            <a:avLst/>
          </a:prstGeom>
          <a:noFill/>
        </p:spPr>
        <p:txBody>
          <a:bodyPr wrap="square" rtlCol="0">
            <a:spAutoFit/>
          </a:bodyPr>
          <a:lstStyle/>
          <a:p>
            <a:pPr algn="ctr"/>
            <a:r>
              <a:rPr lang="en-US" sz="2800" b="1">
                <a:solidFill>
                  <a:schemeClr val="accent5">
                    <a:lumMod val="75000"/>
                  </a:schemeClr>
                </a:solidFill>
                <a:latin typeface="Arial" panose="020B0604020202020204" pitchFamily="34" charset="0"/>
                <a:ea typeface="Arial" panose="020B0604020202020204" pitchFamily="34" charset="0"/>
                <a:cs typeface="Arial" panose="020B0604020202020204" pitchFamily="34" charset="0"/>
              </a:rPr>
              <a:t>2. Nguyên lí chuyển dịch cân bằng La Chatelier</a:t>
            </a:r>
            <a:endParaRPr lang="en-US" sz="2800" dirty="0">
              <a:solidFill>
                <a:schemeClr val="accent5">
                  <a:lumMod val="75000"/>
                </a:schemeClr>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biLevel thresh="75000"/>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a:xfrm>
            <a:off x="455869" y="1344604"/>
            <a:ext cx="5457825" cy="3160769"/>
          </a:xfrm>
          <a:prstGeom prst="rect">
            <a:avLst/>
          </a:prstGeom>
        </p:spPr>
      </p:pic>
      <p:pic>
        <p:nvPicPr>
          <p:cNvPr id="7" name="Picture 16"/>
          <p:cNvPicPr>
            <a:picLocks noChangeAspect="1"/>
          </p:cNvPicPr>
          <p:nvPr/>
        </p:nvPicPr>
        <p:blipFill>
          <a:blip r:embed="rId4"/>
          <a:srcRect/>
          <a:stretch>
            <a:fillRect/>
          </a:stretch>
        </p:blipFill>
        <p:spPr>
          <a:xfrm>
            <a:off x="4368150" y="3118127"/>
            <a:ext cx="4315214" cy="2114456"/>
          </a:xfrm>
          <a:prstGeom prst="rect">
            <a:avLst/>
          </a:prstGeom>
        </p:spPr>
      </p:pic>
      <p:sp>
        <p:nvSpPr>
          <p:cNvPr id="2" name="Rectangle 1"/>
          <p:cNvSpPr/>
          <p:nvPr/>
        </p:nvSpPr>
        <p:spPr>
          <a:xfrm>
            <a:off x="898781" y="2163242"/>
            <a:ext cx="4572000" cy="1523494"/>
          </a:xfrm>
          <a:prstGeom prst="rect">
            <a:avLst/>
          </a:prstGeom>
        </p:spPr>
        <p:txBody>
          <a:bodyPr>
            <a:spAutoFit/>
          </a:bodyPr>
          <a:lstStyle/>
          <a:p>
            <a:pPr algn="ctr">
              <a:lnSpc>
                <a:spcPct val="150000"/>
              </a:lnSpc>
            </a:pPr>
            <a:r>
              <a:rPr lang="fr-FR" sz="2200" b="1">
                <a:solidFill>
                  <a:srgbClr val="FF0000"/>
                </a:solidFill>
                <a:latin typeface="Arial" panose="020B0604020202020204" pitchFamily="34" charset="0"/>
                <a:ea typeface="Calibri" panose="020F0502020204030204" pitchFamily="34" charset="0"/>
                <a:cs typeface="Arial" panose="020B0604020202020204" pitchFamily="34" charset="0"/>
              </a:rPr>
              <a:t>HOẠT ĐỘNG NHÓM</a:t>
            </a:r>
          </a:p>
          <a:p>
            <a:pPr algn="ctr">
              <a:lnSpc>
                <a:spcPct val="150000"/>
              </a:lnSpc>
            </a:pPr>
            <a:r>
              <a:rPr lang="fr-FR" sz="2000">
                <a:solidFill>
                  <a:srgbClr val="000000"/>
                </a:solidFill>
                <a:latin typeface="Arial" panose="020B0604020202020204" pitchFamily="34" charset="0"/>
                <a:ea typeface="Calibri" panose="020F0502020204030204" pitchFamily="34" charset="0"/>
                <a:cs typeface="Arial" panose="020B0604020202020204" pitchFamily="34" charset="0"/>
              </a:rPr>
              <a:t>Tìm hiểu và trình bày lại Ví dụ 6 – 8 (SGK tr.13)</a:t>
            </a:r>
            <a:endParaRPr lang="en-US" sz="2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92059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1"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73C2BCE-03D7-5A63-B7C8-0ACC3E564B05}"/>
                  </a:ext>
                </a:extLst>
              </p:cNvPr>
              <p:cNvSpPr txBox="1"/>
              <p:nvPr/>
            </p:nvSpPr>
            <p:spPr>
              <a:xfrm>
                <a:off x="1363210" y="981175"/>
                <a:ext cx="6427104" cy="854080"/>
              </a:xfrm>
              <a:prstGeom prst="rect">
                <a:avLst/>
              </a:prstGeom>
            </p:spPr>
            <p:txBody>
              <a:bodyPr wrap="square" lIns="0" tIns="0" rIns="0" bIns="0" rtlCol="0" anchor="ctr">
                <a:spAutoFit/>
              </a:bodyPr>
              <a:lstStyle/>
              <a:p>
                <a:pPr algn="ctr">
                  <a:lnSpc>
                    <a:spcPct val="150000"/>
                  </a:lnSpc>
                </a:pPr>
                <a:r>
                  <a:rPr lang="en-US" sz="1900" b="1">
                    <a:solidFill>
                      <a:srgbClr val="000000"/>
                    </a:solidFill>
                    <a:latin typeface="Arial" panose="020B0604020202020204" pitchFamily="34" charset="0"/>
                    <a:cs typeface="Arial" panose="020B0604020202020204" pitchFamily="34" charset="0"/>
                  </a:rPr>
                  <a:t>Câu 1. </a:t>
                </a:r>
                <a:r>
                  <a:rPr lang="nl-NL">
                    <a:solidFill>
                      <a:srgbClr val="000000"/>
                    </a:solidFill>
                    <a:latin typeface="Arial" panose="020B0604020202020204" pitchFamily="34" charset="0"/>
                    <a:cs typeface="Arial" panose="020B0604020202020204" pitchFamily="34" charset="0"/>
                  </a:rPr>
                  <a:t>Cho cân bằng hóa học:</a:t>
                </a:r>
                <a:r>
                  <a:rPr lang="en-US">
                    <a:solidFill>
                      <a:srgbClr val="000000"/>
                    </a:solidFill>
                    <a:latin typeface="Arial" panose="020B0604020202020204" pitchFamily="34" charset="0"/>
                    <a:cs typeface="Arial" panose="020B0604020202020204" pitchFamily="34" charset="0"/>
                  </a:rPr>
                  <a:t> </a:t>
                </a:r>
                <a:r>
                  <a:rPr lang="nl-NL" i="1">
                    <a:solidFill>
                      <a:srgbClr val="000000"/>
                    </a:solidFill>
                    <a:latin typeface="Arial" panose="020B0604020202020204" pitchFamily="34" charset="0"/>
                    <a:cs typeface="Arial" panose="020B0604020202020204" pitchFamily="34" charset="0"/>
                  </a:rPr>
                  <a:t>H</a:t>
                </a:r>
                <a:r>
                  <a:rPr lang="nl-NL" i="1" baseline="-25000">
                    <a:solidFill>
                      <a:srgbClr val="000000"/>
                    </a:solidFill>
                    <a:latin typeface="Arial" panose="020B0604020202020204" pitchFamily="34" charset="0"/>
                    <a:cs typeface="Arial" panose="020B0604020202020204" pitchFamily="34" charset="0"/>
                  </a:rPr>
                  <a:t>2</a:t>
                </a:r>
                <a:r>
                  <a:rPr lang="nl-NL" i="1">
                    <a:solidFill>
                      <a:srgbClr val="000000"/>
                    </a:solidFill>
                    <a:latin typeface="Arial" panose="020B0604020202020204" pitchFamily="34" charset="0"/>
                    <a:cs typeface="Arial" panose="020B0604020202020204" pitchFamily="34" charset="0"/>
                  </a:rPr>
                  <a:t>(k) + I</a:t>
                </a:r>
                <a:r>
                  <a:rPr lang="nl-NL" i="1" baseline="-25000">
                    <a:solidFill>
                      <a:srgbClr val="000000"/>
                    </a:solidFill>
                    <a:latin typeface="Arial" panose="020B0604020202020204" pitchFamily="34" charset="0"/>
                    <a:cs typeface="Arial" panose="020B0604020202020204" pitchFamily="34" charset="0"/>
                  </a:rPr>
                  <a:t>2</a:t>
                </a:r>
                <a:r>
                  <a:rPr lang="nl-NL" i="1">
                    <a:solidFill>
                      <a:srgbClr val="000000"/>
                    </a:solidFill>
                    <a:latin typeface="Arial" panose="020B0604020202020204" pitchFamily="34" charset="0"/>
                    <a:cs typeface="Arial" panose="020B0604020202020204" pitchFamily="34" charset="0"/>
                  </a:rPr>
                  <a:t>(k) </a:t>
                </a:r>
                <a14:m>
                  <m:oMath xmlns:m="http://schemas.openxmlformats.org/officeDocument/2006/math">
                    <m:r>
                      <a:rPr lang="nl-NL" i="1">
                        <a:solidFill>
                          <a:srgbClr val="000000"/>
                        </a:solidFill>
                        <a:latin typeface="Cambria Math" panose="02040503050406030204" pitchFamily="18" charset="0"/>
                      </a:rPr>
                      <m:t>⇌</m:t>
                    </m:r>
                  </m:oMath>
                </a14:m>
                <a:r>
                  <a:rPr lang="nl-NL" i="1">
                    <a:solidFill>
                      <a:srgbClr val="000000"/>
                    </a:solidFill>
                    <a:latin typeface="Arial" panose="020B0604020202020204" pitchFamily="34" charset="0"/>
                    <a:cs typeface="Arial" panose="020B0604020202020204" pitchFamily="34" charset="0"/>
                  </a:rPr>
                  <a:t> 2HI(k); </a:t>
                </a:r>
                <a14:m>
                  <m:oMath xmlns:m="http://schemas.openxmlformats.org/officeDocument/2006/math">
                    <m:r>
                      <a:rPr lang="nl-NL" i="1">
                        <a:solidFill>
                          <a:srgbClr val="000000"/>
                        </a:solidFill>
                        <a:latin typeface="Cambria Math" panose="02040503050406030204" pitchFamily="18" charset="0"/>
                      </a:rPr>
                      <m:t>∆</m:t>
                    </m:r>
                  </m:oMath>
                </a14:m>
                <a:r>
                  <a:rPr lang="nl-NL" i="1">
                    <a:solidFill>
                      <a:srgbClr val="000000"/>
                    </a:solidFill>
                    <a:latin typeface="Arial" panose="020B0604020202020204" pitchFamily="34" charset="0"/>
                    <a:cs typeface="Arial" panose="020B0604020202020204" pitchFamily="34" charset="0"/>
                  </a:rPr>
                  <a:t>H &gt; 0</a:t>
                </a:r>
                <a:r>
                  <a:rPr lang="en-US">
                    <a:solidFill>
                      <a:srgbClr val="000000"/>
                    </a:solidFill>
                    <a:latin typeface="Arial" panose="020B0604020202020204" pitchFamily="34" charset="0"/>
                    <a:cs typeface="Arial" panose="020B0604020202020204" pitchFamily="34" charset="0"/>
                  </a:rPr>
                  <a:t>. </a:t>
                </a:r>
                <a:r>
                  <a:rPr lang="nl-NL">
                    <a:solidFill>
                      <a:srgbClr val="000000"/>
                    </a:solidFill>
                    <a:latin typeface="Arial" panose="020B0604020202020204" pitchFamily="34" charset="0"/>
                    <a:cs typeface="Arial" panose="020B0604020202020204" pitchFamily="34" charset="0"/>
                  </a:rPr>
                  <a:t>Cân bằng không bị chuyển dịch khi:</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573C2BCE-03D7-5A63-B7C8-0ACC3E564B05}"/>
                  </a:ext>
                </a:extLst>
              </p:cNvPr>
              <p:cNvSpPr txBox="1">
                <a:spLocks noRot="1" noChangeAspect="1" noMove="1" noResize="1" noEditPoints="1" noAdjustHandles="1" noChangeArrowheads="1" noChangeShapeType="1" noTextEdit="1"/>
              </p:cNvSpPr>
              <p:nvPr/>
            </p:nvSpPr>
            <p:spPr>
              <a:xfrm>
                <a:off x="1363210" y="981175"/>
                <a:ext cx="6427104" cy="854080"/>
              </a:xfrm>
              <a:prstGeom prst="rect">
                <a:avLst/>
              </a:prstGeom>
              <a:blipFill>
                <a:blip r:embed="rId2"/>
                <a:stretch>
                  <a:fillRect l="-949" r="-1518" b="-10714"/>
                </a:stretch>
              </a:blipFill>
            </p:spPr>
            <p:txBody>
              <a:bodyPr/>
              <a:lstStyle/>
              <a:p>
                <a:r>
                  <a:rPr lang="en-US">
                    <a:noFill/>
                  </a:rPr>
                  <a:t> </a:t>
                </a:r>
              </a:p>
            </p:txBody>
          </p:sp>
        </mc:Fallback>
      </mc:AlternateContent>
      <p:sp>
        <p:nvSpPr>
          <p:cNvPr id="19" name="Plaque 18">
            <a:extLst>
              <a:ext uri="{FF2B5EF4-FFF2-40B4-BE49-F238E27FC236}">
                <a16:creationId xmlns:a16="http://schemas.microsoft.com/office/drawing/2014/main" id="{EA5EDB69-5FC1-0227-D579-0B68147B0112}"/>
              </a:ext>
            </a:extLst>
          </p:cNvPr>
          <p:cNvSpPr/>
          <p:nvPr/>
        </p:nvSpPr>
        <p:spPr>
          <a:xfrm>
            <a:off x="6858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r>
              <a:rPr lang="nl-NL">
                <a:solidFill>
                  <a:srgbClr val="000000"/>
                </a:solidFill>
                <a:latin typeface="Arial" panose="020B0604020202020204" pitchFamily="34" charset="0"/>
                <a:cs typeface="Arial" panose="020B0604020202020204" pitchFamily="34" charset="0"/>
              </a:rPr>
              <a:t>tăng nhiệt độ của hệ</a:t>
            </a:r>
            <a:endParaRPr lang="en-US">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6858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r>
              <a:rPr lang="nl-NL">
                <a:solidFill>
                  <a:srgbClr val="000000"/>
                </a:solidFill>
                <a:latin typeface="Arial" panose="020B0604020202020204" pitchFamily="34" charset="0"/>
                <a:cs typeface="Arial" panose="020B0604020202020204" pitchFamily="34" charset="0"/>
              </a:rPr>
              <a:t>tăng nồng độ H</a:t>
            </a:r>
            <a:r>
              <a:rPr lang="nl-NL" baseline="-25000">
                <a:solidFill>
                  <a:srgbClr val="000000"/>
                </a:solidFill>
                <a:latin typeface="Arial" panose="020B0604020202020204" pitchFamily="34" charset="0"/>
                <a:cs typeface="Arial" panose="020B0604020202020204" pitchFamily="34" charset="0"/>
              </a:rPr>
              <a:t>2</a:t>
            </a:r>
            <a:endParaRPr lang="en-US">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48387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r>
              <a:rPr lang="nl-NL">
                <a:solidFill>
                  <a:srgbClr val="000000"/>
                </a:solidFill>
                <a:latin typeface="Arial" panose="020B0604020202020204" pitchFamily="34" charset="0"/>
                <a:cs typeface="Arial" panose="020B0604020202020204" pitchFamily="34" charset="0"/>
              </a:rPr>
              <a:t>giảm nồng độ HI</a:t>
            </a:r>
            <a:endParaRPr lang="en-US">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48387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giảm áp suất chung của hệ</a:t>
            </a:r>
            <a:endParaRPr lang="en-US">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4838700" y="3566514"/>
            <a:ext cx="3581400" cy="1367436"/>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giảm áp suất chung của hệ</a:t>
            </a:r>
            <a:endParaRPr lang="en-US">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27"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23468320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500"/>
                                        <p:tgtEl>
                                          <p:spTgt spid="19"/>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circle(in)">
                                      <p:cBhvr>
                                        <p:cTn id="20" dur="500"/>
                                        <p:tgtEl>
                                          <p:spTgt spid="21"/>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500"/>
                                        <p:tgtEl>
                                          <p:spTgt spid="2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randombar(horizontal)">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animBg="1"/>
      <p:bldP spid="20" grpId="0" animBg="1"/>
      <p:bldP spid="21" grpId="0" animBg="1"/>
      <p:bldP spid="22" grpId="0" animBg="1"/>
      <p:bldP spid="2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73C2BCE-03D7-5A63-B7C8-0ACC3E564B05}"/>
                  </a:ext>
                </a:extLst>
              </p:cNvPr>
              <p:cNvSpPr txBox="1"/>
              <p:nvPr/>
            </p:nvSpPr>
            <p:spPr>
              <a:xfrm>
                <a:off x="1363210" y="981175"/>
                <a:ext cx="6427104" cy="779701"/>
              </a:xfrm>
              <a:prstGeom prst="rect">
                <a:avLst/>
              </a:prstGeom>
            </p:spPr>
            <p:txBody>
              <a:bodyPr wrap="square" lIns="0" tIns="0" rIns="0" bIns="0" rtlCol="0" anchor="t">
                <a:spAutoFit/>
              </a:bodyPr>
              <a:lstStyle/>
              <a:p>
                <a:pPr algn="ctr">
                  <a:lnSpc>
                    <a:spcPct val="150000"/>
                  </a:lnSpc>
                </a:pPr>
                <a:r>
                  <a:rPr lang="en-US" b="1">
                    <a:solidFill>
                      <a:srgbClr val="000000"/>
                    </a:solidFill>
                    <a:latin typeface="Arial" panose="020B0604020202020204" pitchFamily="34" charset="0"/>
                    <a:cs typeface="Arial" panose="020B0604020202020204" pitchFamily="34" charset="0"/>
                  </a:rPr>
                  <a:t>Câu 2. </a:t>
                </a:r>
                <a:r>
                  <a:rPr lang="nl-NL">
                    <a:solidFill>
                      <a:srgbClr val="000000"/>
                    </a:solidFill>
                    <a:latin typeface="Arial" panose="020B0604020202020204" pitchFamily="34" charset="0"/>
                    <a:cs typeface="Arial" panose="020B0604020202020204" pitchFamily="34" charset="0"/>
                  </a:rPr>
                  <a:t>Xét cân bằng: </a:t>
                </a:r>
                <a:r>
                  <a:rPr lang="nl-NL" i="1">
                    <a:solidFill>
                      <a:srgbClr val="000000"/>
                    </a:solidFill>
                    <a:latin typeface="Arial" panose="020B0604020202020204" pitchFamily="34" charset="0"/>
                    <a:cs typeface="Arial" panose="020B0604020202020204" pitchFamily="34" charset="0"/>
                  </a:rPr>
                  <a:t>N</a:t>
                </a:r>
                <a:r>
                  <a:rPr lang="nl-NL" i="1" baseline="-25000">
                    <a:solidFill>
                      <a:srgbClr val="000000"/>
                    </a:solidFill>
                    <a:latin typeface="Arial" panose="020B0604020202020204" pitchFamily="34" charset="0"/>
                    <a:cs typeface="Arial" panose="020B0604020202020204" pitchFamily="34" charset="0"/>
                  </a:rPr>
                  <a:t>2</a:t>
                </a:r>
                <a:r>
                  <a:rPr lang="nl-NL" i="1">
                    <a:solidFill>
                      <a:srgbClr val="000000"/>
                    </a:solidFill>
                    <a:latin typeface="Arial" panose="020B0604020202020204" pitchFamily="34" charset="0"/>
                    <a:cs typeface="Arial" panose="020B0604020202020204" pitchFamily="34" charset="0"/>
                  </a:rPr>
                  <a:t>(k) + 3H</a:t>
                </a:r>
                <a:r>
                  <a:rPr lang="nl-NL" i="1" baseline="-25000">
                    <a:solidFill>
                      <a:srgbClr val="000000"/>
                    </a:solidFill>
                    <a:latin typeface="Arial" panose="020B0604020202020204" pitchFamily="34" charset="0"/>
                    <a:cs typeface="Arial" panose="020B0604020202020204" pitchFamily="34" charset="0"/>
                  </a:rPr>
                  <a:t>2</a:t>
                </a:r>
                <a:r>
                  <a:rPr lang="nl-NL" i="1">
                    <a:solidFill>
                      <a:srgbClr val="000000"/>
                    </a:solidFill>
                    <a:latin typeface="Arial" panose="020B0604020202020204" pitchFamily="34" charset="0"/>
                    <a:cs typeface="Arial" panose="020B0604020202020204" pitchFamily="34" charset="0"/>
                  </a:rPr>
                  <a:t>(k) </a:t>
                </a:r>
                <a14:m>
                  <m:oMath xmlns:m="http://schemas.openxmlformats.org/officeDocument/2006/math">
                    <m:r>
                      <a:rPr lang="nl-NL" i="1">
                        <a:solidFill>
                          <a:srgbClr val="000000"/>
                        </a:solidFill>
                        <a:latin typeface="Cambria Math" panose="02040503050406030204" pitchFamily="18" charset="0"/>
                      </a:rPr>
                      <m:t>⇌</m:t>
                    </m:r>
                  </m:oMath>
                </a14:m>
                <a:r>
                  <a:rPr lang="nl-NL" i="1">
                    <a:solidFill>
                      <a:srgbClr val="000000"/>
                    </a:solidFill>
                    <a:latin typeface="Arial" panose="020B0604020202020204" pitchFamily="34" charset="0"/>
                    <a:cs typeface="Arial" panose="020B0604020202020204" pitchFamily="34" charset="0"/>
                  </a:rPr>
                  <a:t> 2NH</a:t>
                </a:r>
                <a:r>
                  <a:rPr lang="nl-NL" i="1" baseline="-25000">
                    <a:solidFill>
                      <a:srgbClr val="000000"/>
                    </a:solidFill>
                    <a:latin typeface="Arial" panose="020B0604020202020204" pitchFamily="34" charset="0"/>
                    <a:cs typeface="Arial" panose="020B0604020202020204" pitchFamily="34" charset="0"/>
                  </a:rPr>
                  <a:t>3</a:t>
                </a:r>
                <a:r>
                  <a:rPr lang="nl-NL" i="1">
                    <a:solidFill>
                      <a:srgbClr val="000000"/>
                    </a:solidFill>
                    <a:latin typeface="Arial" panose="020B0604020202020204" pitchFamily="34" charset="0"/>
                    <a:cs typeface="Arial" panose="020B0604020202020204" pitchFamily="34" charset="0"/>
                  </a:rPr>
                  <a:t>(k)</a:t>
                </a:r>
                <a:r>
                  <a:rPr lang="en-US">
                    <a:solidFill>
                      <a:srgbClr val="000000"/>
                    </a:solidFill>
                    <a:latin typeface="Arial" panose="020B0604020202020204" pitchFamily="34" charset="0"/>
                    <a:cs typeface="Arial" panose="020B0604020202020204" pitchFamily="34" charset="0"/>
                  </a:rPr>
                  <a:t>. </a:t>
                </a:r>
                <a:r>
                  <a:rPr lang="nl-NL">
                    <a:solidFill>
                      <a:srgbClr val="000000"/>
                    </a:solidFill>
                    <a:latin typeface="Arial" panose="020B0604020202020204" pitchFamily="34" charset="0"/>
                    <a:cs typeface="Arial" panose="020B0604020202020204" pitchFamily="34" charset="0"/>
                  </a:rPr>
                  <a:t>Biểu thức hằng số cân bằng của phản ứng là:</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573C2BCE-03D7-5A63-B7C8-0ACC3E564B05}"/>
                  </a:ext>
                </a:extLst>
              </p:cNvPr>
              <p:cNvSpPr txBox="1">
                <a:spLocks noRot="1" noChangeAspect="1" noMove="1" noResize="1" noEditPoints="1" noAdjustHandles="1" noChangeArrowheads="1" noChangeShapeType="1" noTextEdit="1"/>
              </p:cNvSpPr>
              <p:nvPr/>
            </p:nvSpPr>
            <p:spPr>
              <a:xfrm>
                <a:off x="1363210" y="981175"/>
                <a:ext cx="6427104" cy="779701"/>
              </a:xfrm>
              <a:prstGeom prst="rect">
                <a:avLst/>
              </a:prstGeom>
              <a:blipFill>
                <a:blip r:embed="rId2"/>
                <a:stretch>
                  <a:fillRect b="-171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Plaque 18">
                <a:extLst>
                  <a:ext uri="{FF2B5EF4-FFF2-40B4-BE49-F238E27FC236}">
                    <a16:creationId xmlns:a16="http://schemas.microsoft.com/office/drawing/2014/main" id="{EA5EDB69-5FC1-0227-D579-0B68147B0112}"/>
                  </a:ext>
                </a:extLst>
              </p:cNvPr>
              <p:cNvSpPr/>
              <p:nvPr/>
            </p:nvSpPr>
            <p:spPr>
              <a:xfrm>
                <a:off x="6858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14:m>
                  <m:oMath xmlns:m="http://schemas.openxmlformats.org/officeDocument/2006/math">
                    <m:r>
                      <a:rPr lang="nl-NL" sz="2000" i="1">
                        <a:solidFill>
                          <a:srgbClr val="000000"/>
                        </a:solidFill>
                        <a:latin typeface="Cambria Math" panose="02040503050406030204" pitchFamily="18" charset="0"/>
                      </a:rPr>
                      <m:t>𝐾</m:t>
                    </m:r>
                    <m:r>
                      <a:rPr lang="nl-NL" sz="2000" i="1">
                        <a:solidFill>
                          <a:srgbClr val="000000"/>
                        </a:solidFill>
                        <a:latin typeface="Cambria Math" panose="02040503050406030204" pitchFamily="18" charset="0"/>
                      </a:rPr>
                      <m:t>=</m:t>
                    </m:r>
                    <m:f>
                      <m:fPr>
                        <m:ctrlPr>
                          <a:rPr lang="en-US" sz="2000" i="1">
                            <a:solidFill>
                              <a:srgbClr val="000000"/>
                            </a:solidFill>
                            <a:latin typeface="Cambria Math" panose="02040503050406030204" pitchFamily="18" charset="0"/>
                          </a:rPr>
                        </m:ctrlPr>
                      </m:fPr>
                      <m:num>
                        <m:r>
                          <a:rPr lang="nl-NL" sz="2000" i="1">
                            <a:solidFill>
                              <a:srgbClr val="000000"/>
                            </a:solidFill>
                            <a:latin typeface="Cambria Math" panose="02040503050406030204" pitchFamily="18" charset="0"/>
                          </a:rPr>
                          <m:t>[</m:t>
                        </m:r>
                        <m:r>
                          <a:rPr lang="nl-NL" sz="2000" i="1">
                            <a:solidFill>
                              <a:srgbClr val="000000"/>
                            </a:solidFill>
                            <a:latin typeface="Cambria Math" panose="02040503050406030204" pitchFamily="18" charset="0"/>
                          </a:rPr>
                          <m:t>𝑁</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3</m:t>
                            </m:r>
                          </m:sub>
                        </m:sSub>
                        <m:r>
                          <a:rPr lang="nl-NL" sz="2000" i="1">
                            <a:solidFill>
                              <a:srgbClr val="000000"/>
                            </a:solidFill>
                            <a:latin typeface="Cambria Math" panose="02040503050406030204" pitchFamily="18" charset="0"/>
                          </a:rPr>
                          <m:t>]</m:t>
                        </m:r>
                      </m:num>
                      <m:den>
                        <m:d>
                          <m:dPr>
                            <m:begChr m:val="["/>
                            <m:endChr m:val="]"/>
                            <m:ctrlPr>
                              <a:rPr lang="en-US" sz="2000" i="1">
                                <a:solidFill>
                                  <a:srgbClr val="000000"/>
                                </a:solidFill>
                                <a:latin typeface="Cambria Math" panose="02040503050406030204" pitchFamily="18" charset="0"/>
                              </a:rPr>
                            </m:ctrlPr>
                          </m:dPr>
                          <m:e>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𝑁</m:t>
                                </m:r>
                              </m:e>
                              <m:sub>
                                <m:r>
                                  <a:rPr lang="nl-NL" sz="2000" i="1">
                                    <a:solidFill>
                                      <a:srgbClr val="000000"/>
                                    </a:solidFill>
                                    <a:latin typeface="Cambria Math" panose="02040503050406030204" pitchFamily="18" charset="0"/>
                                  </a:rPr>
                                  <m:t>2</m:t>
                                </m:r>
                              </m:sub>
                            </m:sSub>
                          </m:e>
                        </m:d>
                        <m:r>
                          <a:rPr lang="nl-NL" sz="2000" i="1">
                            <a:solidFill>
                              <a:srgbClr val="000000"/>
                            </a:solidFill>
                            <a:latin typeface="Cambria Math" panose="02040503050406030204" pitchFamily="18" charset="0"/>
                          </a:rPr>
                          <m:t>[</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2</m:t>
                            </m:r>
                          </m:sub>
                        </m:sSub>
                        <m:r>
                          <a:rPr lang="nl-NL" sz="2000" i="1">
                            <a:solidFill>
                              <a:srgbClr val="000000"/>
                            </a:solidFill>
                            <a:latin typeface="Cambria Math" panose="02040503050406030204" pitchFamily="18" charset="0"/>
                          </a:rPr>
                          <m:t>]</m:t>
                        </m:r>
                      </m:den>
                    </m:f>
                  </m:oMath>
                </a14:m>
                <a:endParaRPr lang="en-US" sz="2000">
                  <a:solidFill>
                    <a:srgbClr val="000000"/>
                  </a:solidFill>
                  <a:latin typeface="Arial" panose="020B0604020202020204" pitchFamily="34" charset="0"/>
                  <a:cs typeface="Arial" panose="020B0604020202020204" pitchFamily="34" charset="0"/>
                </a:endParaRPr>
              </a:p>
            </p:txBody>
          </p:sp>
        </mc:Choice>
        <mc:Fallback xmlns="">
          <p:sp>
            <p:nvSpPr>
              <p:cNvPr id="19" name="Plaque 18">
                <a:extLst>
                  <a:ext uri="{FF2B5EF4-FFF2-40B4-BE49-F238E27FC236}">
                    <a16:creationId xmlns:a16="http://schemas.microsoft.com/office/drawing/2014/main" id="{EA5EDB69-5FC1-0227-D579-0B68147B0112}"/>
                  </a:ext>
                </a:extLst>
              </p:cNvPr>
              <p:cNvSpPr>
                <a:spLocks noRot="1" noChangeAspect="1" noMove="1" noResize="1" noEditPoints="1" noAdjustHandles="1" noChangeArrowheads="1" noChangeShapeType="1" noTextEdit="1"/>
              </p:cNvSpPr>
              <p:nvPr/>
            </p:nvSpPr>
            <p:spPr>
              <a:xfrm>
                <a:off x="685800" y="2004414"/>
                <a:ext cx="3581400" cy="1367436"/>
              </a:xfrm>
              <a:prstGeom prst="plaque">
                <a:avLst/>
              </a:prstGeom>
              <a:blipFill>
                <a:blip r:embed="rId3"/>
                <a:stretch>
                  <a:fillRect/>
                </a:stretch>
              </a:blipFill>
              <a:ln>
                <a:noFill/>
              </a:ln>
              <a:effectLst>
                <a:outerShdw blurRad="50800" dist="38100" dir="2700000" algn="tl" rotWithShape="0">
                  <a:prstClr val="black">
                    <a:alpha val="40000"/>
                  </a:prst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Plaque 19">
                <a:extLst>
                  <a:ext uri="{FF2B5EF4-FFF2-40B4-BE49-F238E27FC236}">
                    <a16:creationId xmlns:a16="http://schemas.microsoft.com/office/drawing/2014/main" id="{002BAA3F-E185-54EC-5029-D760862380AE}"/>
                  </a:ext>
                </a:extLst>
              </p:cNvPr>
              <p:cNvSpPr/>
              <p:nvPr/>
            </p:nvSpPr>
            <p:spPr>
              <a:xfrm>
                <a:off x="6858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14:m>
                  <m:oMath xmlns:m="http://schemas.openxmlformats.org/officeDocument/2006/math">
                    <m:r>
                      <a:rPr lang="nl-NL" sz="2000" i="1">
                        <a:solidFill>
                          <a:srgbClr val="000000"/>
                        </a:solidFill>
                        <a:latin typeface="Cambria Math" panose="02040503050406030204" pitchFamily="18" charset="0"/>
                      </a:rPr>
                      <m:t>𝐾</m:t>
                    </m:r>
                    <m:r>
                      <a:rPr lang="nl-NL" sz="2000" i="1">
                        <a:solidFill>
                          <a:srgbClr val="000000"/>
                        </a:solidFill>
                        <a:latin typeface="Cambria Math" panose="02040503050406030204" pitchFamily="18" charset="0"/>
                      </a:rPr>
                      <m:t>=</m:t>
                    </m:r>
                    <m:f>
                      <m:fPr>
                        <m:ctrlPr>
                          <a:rPr lang="en-US" sz="2000" i="1">
                            <a:solidFill>
                              <a:srgbClr val="000000"/>
                            </a:solidFill>
                            <a:latin typeface="Cambria Math" panose="02040503050406030204" pitchFamily="18" charset="0"/>
                          </a:rPr>
                        </m:ctrlPr>
                      </m:fPr>
                      <m:num>
                        <m:d>
                          <m:dPr>
                            <m:begChr m:val="["/>
                            <m:endChr m:val="]"/>
                            <m:ctrlPr>
                              <a:rPr lang="en-US" sz="2000" i="1">
                                <a:solidFill>
                                  <a:srgbClr val="000000"/>
                                </a:solidFill>
                                <a:latin typeface="Cambria Math" panose="02040503050406030204" pitchFamily="18" charset="0"/>
                              </a:rPr>
                            </m:ctrlPr>
                          </m:dPr>
                          <m:e>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𝑁</m:t>
                                </m:r>
                              </m:e>
                              <m:sub>
                                <m:r>
                                  <a:rPr lang="nl-NL" sz="2000" i="1">
                                    <a:solidFill>
                                      <a:srgbClr val="000000"/>
                                    </a:solidFill>
                                    <a:latin typeface="Cambria Math" panose="02040503050406030204" pitchFamily="18" charset="0"/>
                                  </a:rPr>
                                  <m:t>2</m:t>
                                </m:r>
                              </m:sub>
                            </m:sSub>
                          </m:e>
                        </m:d>
                        <m:r>
                          <a:rPr lang="nl-NL" sz="2000" i="1">
                            <a:solidFill>
                              <a:srgbClr val="000000"/>
                            </a:solidFill>
                            <a:latin typeface="Cambria Math" panose="02040503050406030204" pitchFamily="18" charset="0"/>
                          </a:rPr>
                          <m:t>[</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2</m:t>
                            </m:r>
                          </m:sub>
                        </m:sSub>
                        <m:r>
                          <a:rPr lang="nl-NL" sz="2000" i="1">
                            <a:solidFill>
                              <a:srgbClr val="000000"/>
                            </a:solidFill>
                            <a:latin typeface="Cambria Math" panose="02040503050406030204" pitchFamily="18" charset="0"/>
                          </a:rPr>
                          <m:t>]</m:t>
                        </m:r>
                      </m:num>
                      <m:den>
                        <m:r>
                          <a:rPr lang="nl-NL" sz="2000" i="1">
                            <a:solidFill>
                              <a:srgbClr val="000000"/>
                            </a:solidFill>
                            <a:latin typeface="Cambria Math" panose="02040503050406030204" pitchFamily="18" charset="0"/>
                          </a:rPr>
                          <m:t>[</m:t>
                        </m:r>
                        <m:r>
                          <a:rPr lang="nl-NL" sz="2000" i="1">
                            <a:solidFill>
                              <a:srgbClr val="000000"/>
                            </a:solidFill>
                            <a:latin typeface="Cambria Math" panose="02040503050406030204" pitchFamily="18" charset="0"/>
                          </a:rPr>
                          <m:t>𝑁</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3</m:t>
                            </m:r>
                          </m:sub>
                        </m:sSub>
                        <m:r>
                          <a:rPr lang="nl-NL" sz="2000" i="1">
                            <a:solidFill>
                              <a:srgbClr val="000000"/>
                            </a:solidFill>
                            <a:latin typeface="Cambria Math" panose="02040503050406030204" pitchFamily="18" charset="0"/>
                          </a:rPr>
                          <m:t>]</m:t>
                        </m:r>
                      </m:den>
                    </m:f>
                  </m:oMath>
                </a14:m>
                <a:endParaRPr lang="en-US" sz="2000">
                  <a:solidFill>
                    <a:srgbClr val="000000"/>
                  </a:solidFill>
                  <a:latin typeface="Arial" panose="020B0604020202020204" pitchFamily="34" charset="0"/>
                  <a:cs typeface="Arial" panose="020B0604020202020204" pitchFamily="34" charset="0"/>
                </a:endParaRPr>
              </a:p>
            </p:txBody>
          </p:sp>
        </mc:Choice>
        <mc:Fallback xmlns="">
          <p:sp>
            <p:nvSpPr>
              <p:cNvPr id="20" name="Plaque 19">
                <a:extLst>
                  <a:ext uri="{FF2B5EF4-FFF2-40B4-BE49-F238E27FC236}">
                    <a16:creationId xmlns:a16="http://schemas.microsoft.com/office/drawing/2014/main" id="{002BAA3F-E185-54EC-5029-D760862380AE}"/>
                  </a:ext>
                </a:extLst>
              </p:cNvPr>
              <p:cNvSpPr>
                <a:spLocks noRot="1" noChangeAspect="1" noMove="1" noResize="1" noEditPoints="1" noAdjustHandles="1" noChangeArrowheads="1" noChangeShapeType="1" noTextEdit="1"/>
              </p:cNvSpPr>
              <p:nvPr/>
            </p:nvSpPr>
            <p:spPr>
              <a:xfrm>
                <a:off x="685800" y="3566514"/>
                <a:ext cx="3581400" cy="1367436"/>
              </a:xfrm>
              <a:prstGeom prst="plaque">
                <a:avLst/>
              </a:prstGeom>
              <a:blipFill>
                <a:blip r:embed="rId4"/>
                <a:stretch>
                  <a:fillRect/>
                </a:stretch>
              </a:blipFill>
              <a:ln>
                <a:noFill/>
              </a:ln>
              <a:effectLst>
                <a:outerShdw blurRad="50800" dist="38100" dir="2700000" algn="tl" rotWithShape="0">
                  <a:prstClr val="black">
                    <a:alpha val="40000"/>
                  </a:prst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Plaque 20">
                <a:extLst>
                  <a:ext uri="{FF2B5EF4-FFF2-40B4-BE49-F238E27FC236}">
                    <a16:creationId xmlns:a16="http://schemas.microsoft.com/office/drawing/2014/main" id="{D616D4CC-126B-936C-3FBF-08CF8CA2AABB}"/>
                  </a:ext>
                </a:extLst>
              </p:cNvPr>
              <p:cNvSpPr/>
              <p:nvPr/>
            </p:nvSpPr>
            <p:spPr>
              <a:xfrm>
                <a:off x="48387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14:m>
                  <m:oMath xmlns:m="http://schemas.openxmlformats.org/officeDocument/2006/math">
                    <m:r>
                      <a:rPr lang="nl-NL" sz="2000" i="1">
                        <a:solidFill>
                          <a:srgbClr val="000000"/>
                        </a:solidFill>
                        <a:latin typeface="Cambria Math" panose="02040503050406030204" pitchFamily="18" charset="0"/>
                      </a:rPr>
                      <m:t>𝐾</m:t>
                    </m:r>
                    <m:r>
                      <a:rPr lang="nl-NL" sz="2000" i="1">
                        <a:solidFill>
                          <a:srgbClr val="000000"/>
                        </a:solidFill>
                        <a:latin typeface="Cambria Math" panose="02040503050406030204" pitchFamily="18" charset="0"/>
                      </a:rPr>
                      <m:t>=</m:t>
                    </m:r>
                    <m:f>
                      <m:fPr>
                        <m:ctrlPr>
                          <a:rPr lang="en-US" sz="2000" i="1">
                            <a:solidFill>
                              <a:srgbClr val="000000"/>
                            </a:solidFill>
                            <a:latin typeface="Cambria Math" panose="02040503050406030204" pitchFamily="18" charset="0"/>
                          </a:rPr>
                        </m:ctrlPr>
                      </m:fPr>
                      <m:num>
                        <m:sSup>
                          <m:sSupPr>
                            <m:ctrlPr>
                              <a:rPr lang="en-US" sz="2000" i="1">
                                <a:solidFill>
                                  <a:srgbClr val="000000"/>
                                </a:solidFill>
                                <a:latin typeface="Cambria Math" panose="02040503050406030204" pitchFamily="18" charset="0"/>
                              </a:rPr>
                            </m:ctrlPr>
                          </m:sSupPr>
                          <m:e>
                            <m:r>
                              <a:rPr lang="nl-NL" sz="2000" i="1">
                                <a:solidFill>
                                  <a:srgbClr val="000000"/>
                                </a:solidFill>
                                <a:latin typeface="Cambria Math" panose="02040503050406030204" pitchFamily="18" charset="0"/>
                              </a:rPr>
                              <m:t>[</m:t>
                            </m:r>
                            <m:r>
                              <a:rPr lang="nl-NL" sz="2000" i="1">
                                <a:solidFill>
                                  <a:srgbClr val="000000"/>
                                </a:solidFill>
                                <a:latin typeface="Cambria Math" panose="02040503050406030204" pitchFamily="18" charset="0"/>
                              </a:rPr>
                              <m:t>𝑁</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3</m:t>
                                </m:r>
                              </m:sub>
                            </m:sSub>
                            <m:r>
                              <a:rPr lang="nl-NL" sz="2000" i="1">
                                <a:solidFill>
                                  <a:srgbClr val="000000"/>
                                </a:solidFill>
                                <a:latin typeface="Cambria Math" panose="02040503050406030204" pitchFamily="18" charset="0"/>
                              </a:rPr>
                              <m:t>]</m:t>
                            </m:r>
                          </m:e>
                          <m:sup>
                            <m:r>
                              <a:rPr lang="nl-NL" sz="2000" i="1">
                                <a:solidFill>
                                  <a:srgbClr val="000000"/>
                                </a:solidFill>
                                <a:latin typeface="Cambria Math" panose="02040503050406030204" pitchFamily="18" charset="0"/>
                              </a:rPr>
                              <m:t>2</m:t>
                            </m:r>
                          </m:sup>
                        </m:sSup>
                      </m:num>
                      <m:den>
                        <m:d>
                          <m:dPr>
                            <m:begChr m:val="["/>
                            <m:endChr m:val="]"/>
                            <m:ctrlPr>
                              <a:rPr lang="en-US" sz="2000" i="1">
                                <a:solidFill>
                                  <a:srgbClr val="000000"/>
                                </a:solidFill>
                                <a:latin typeface="Cambria Math" panose="02040503050406030204" pitchFamily="18" charset="0"/>
                              </a:rPr>
                            </m:ctrlPr>
                          </m:dPr>
                          <m:e>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𝑁</m:t>
                                </m:r>
                              </m:e>
                              <m:sub>
                                <m:r>
                                  <a:rPr lang="nl-NL" sz="2000" i="1">
                                    <a:solidFill>
                                      <a:srgbClr val="000000"/>
                                    </a:solidFill>
                                    <a:latin typeface="Cambria Math" panose="02040503050406030204" pitchFamily="18" charset="0"/>
                                  </a:rPr>
                                  <m:t>2</m:t>
                                </m:r>
                              </m:sub>
                            </m:sSub>
                          </m:e>
                        </m:d>
                        <m:sSup>
                          <m:sSupPr>
                            <m:ctrlPr>
                              <a:rPr lang="en-US" sz="2000" i="1">
                                <a:solidFill>
                                  <a:srgbClr val="000000"/>
                                </a:solidFill>
                                <a:latin typeface="Cambria Math" panose="02040503050406030204" pitchFamily="18" charset="0"/>
                              </a:rPr>
                            </m:ctrlPr>
                          </m:sSupPr>
                          <m:e>
                            <m:r>
                              <a:rPr lang="nl-NL" sz="2000" i="1">
                                <a:solidFill>
                                  <a:srgbClr val="000000"/>
                                </a:solidFill>
                                <a:latin typeface="Cambria Math" panose="02040503050406030204" pitchFamily="18" charset="0"/>
                              </a:rPr>
                              <m:t>[</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2</m:t>
                                </m:r>
                              </m:sub>
                            </m:sSub>
                            <m:r>
                              <a:rPr lang="nl-NL" sz="2000" i="1">
                                <a:solidFill>
                                  <a:srgbClr val="000000"/>
                                </a:solidFill>
                                <a:latin typeface="Cambria Math" panose="02040503050406030204" pitchFamily="18" charset="0"/>
                              </a:rPr>
                              <m:t>]</m:t>
                            </m:r>
                          </m:e>
                          <m:sup>
                            <m:r>
                              <a:rPr lang="nl-NL" sz="2000" i="1">
                                <a:solidFill>
                                  <a:srgbClr val="000000"/>
                                </a:solidFill>
                                <a:latin typeface="Cambria Math" panose="02040503050406030204" pitchFamily="18" charset="0"/>
                              </a:rPr>
                              <m:t>3</m:t>
                            </m:r>
                          </m:sup>
                        </m:sSup>
                      </m:den>
                    </m:f>
                  </m:oMath>
                </a14:m>
                <a:endParaRPr lang="en-US" sz="2000">
                  <a:solidFill>
                    <a:srgbClr val="000000"/>
                  </a:solidFill>
                  <a:latin typeface="Arial" panose="020B0604020202020204" pitchFamily="34" charset="0"/>
                  <a:cs typeface="Arial" panose="020B0604020202020204" pitchFamily="34" charset="0"/>
                </a:endParaRPr>
              </a:p>
            </p:txBody>
          </p:sp>
        </mc:Choice>
        <mc:Fallback xmlns="">
          <p:sp>
            <p:nvSpPr>
              <p:cNvPr id="21" name="Plaque 20">
                <a:extLst>
                  <a:ext uri="{FF2B5EF4-FFF2-40B4-BE49-F238E27FC236}">
                    <a16:creationId xmlns:a16="http://schemas.microsoft.com/office/drawing/2014/main" id="{D616D4CC-126B-936C-3FBF-08CF8CA2AABB}"/>
                  </a:ext>
                </a:extLst>
              </p:cNvPr>
              <p:cNvSpPr>
                <a:spLocks noRot="1" noChangeAspect="1" noMove="1" noResize="1" noEditPoints="1" noAdjustHandles="1" noChangeArrowheads="1" noChangeShapeType="1" noTextEdit="1"/>
              </p:cNvSpPr>
              <p:nvPr/>
            </p:nvSpPr>
            <p:spPr>
              <a:xfrm>
                <a:off x="4838700" y="2004414"/>
                <a:ext cx="3581400" cy="1367436"/>
              </a:xfrm>
              <a:prstGeom prst="plaque">
                <a:avLst/>
              </a:prstGeom>
              <a:blipFill>
                <a:blip r:embed="rId5"/>
                <a:stretch>
                  <a:fillRect/>
                </a:stretch>
              </a:blipFill>
              <a:ln>
                <a:noFill/>
              </a:ln>
              <a:effectLst>
                <a:outerShdw blurRad="50800" dist="38100" dir="2700000" algn="tl" rotWithShape="0">
                  <a:prstClr val="black">
                    <a:alpha val="40000"/>
                  </a:prst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Plaque 21">
                <a:extLst>
                  <a:ext uri="{FF2B5EF4-FFF2-40B4-BE49-F238E27FC236}">
                    <a16:creationId xmlns:a16="http://schemas.microsoft.com/office/drawing/2014/main" id="{A1D6137F-74BA-A20E-0662-FB78F22223FE}"/>
                  </a:ext>
                </a:extLst>
              </p:cNvPr>
              <p:cNvSpPr/>
              <p:nvPr/>
            </p:nvSpPr>
            <p:spPr>
              <a:xfrm>
                <a:off x="48387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D. </a:t>
                </a:r>
                <a14:m>
                  <m:oMath xmlns:m="http://schemas.openxmlformats.org/officeDocument/2006/math">
                    <m:r>
                      <a:rPr lang="nl-NL" sz="2000" i="1">
                        <a:solidFill>
                          <a:srgbClr val="000000"/>
                        </a:solidFill>
                        <a:latin typeface="Cambria Math" panose="02040503050406030204" pitchFamily="18" charset="0"/>
                      </a:rPr>
                      <m:t>𝐾</m:t>
                    </m:r>
                    <m:r>
                      <a:rPr lang="nl-NL" sz="2000" i="1">
                        <a:solidFill>
                          <a:srgbClr val="000000"/>
                        </a:solidFill>
                        <a:latin typeface="Cambria Math" panose="02040503050406030204" pitchFamily="18" charset="0"/>
                      </a:rPr>
                      <m:t>=</m:t>
                    </m:r>
                    <m:f>
                      <m:fPr>
                        <m:ctrlPr>
                          <a:rPr lang="en-US" sz="2000" i="1">
                            <a:solidFill>
                              <a:srgbClr val="000000"/>
                            </a:solidFill>
                            <a:latin typeface="Cambria Math" panose="02040503050406030204" pitchFamily="18" charset="0"/>
                          </a:rPr>
                        </m:ctrlPr>
                      </m:fPr>
                      <m:num>
                        <m:d>
                          <m:dPr>
                            <m:begChr m:val="["/>
                            <m:endChr m:val="]"/>
                            <m:ctrlPr>
                              <a:rPr lang="en-US" sz="2000" i="1">
                                <a:solidFill>
                                  <a:srgbClr val="000000"/>
                                </a:solidFill>
                                <a:latin typeface="Cambria Math" panose="02040503050406030204" pitchFamily="18" charset="0"/>
                              </a:rPr>
                            </m:ctrlPr>
                          </m:dPr>
                          <m:e>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𝑁</m:t>
                                </m:r>
                              </m:e>
                              <m:sub>
                                <m:r>
                                  <a:rPr lang="nl-NL" sz="2000" i="1">
                                    <a:solidFill>
                                      <a:srgbClr val="000000"/>
                                    </a:solidFill>
                                    <a:latin typeface="Cambria Math" panose="02040503050406030204" pitchFamily="18" charset="0"/>
                                  </a:rPr>
                                  <m:t>2</m:t>
                                </m:r>
                              </m:sub>
                            </m:sSub>
                          </m:e>
                        </m:d>
                        <m:sSup>
                          <m:sSupPr>
                            <m:ctrlPr>
                              <a:rPr lang="en-US" sz="2000" i="1">
                                <a:solidFill>
                                  <a:srgbClr val="000000"/>
                                </a:solidFill>
                                <a:latin typeface="Cambria Math" panose="02040503050406030204" pitchFamily="18" charset="0"/>
                              </a:rPr>
                            </m:ctrlPr>
                          </m:sSupPr>
                          <m:e>
                            <m:r>
                              <a:rPr lang="nl-NL" sz="2000" i="1">
                                <a:solidFill>
                                  <a:srgbClr val="000000"/>
                                </a:solidFill>
                                <a:latin typeface="Cambria Math" panose="02040503050406030204" pitchFamily="18" charset="0"/>
                              </a:rPr>
                              <m:t>[</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2</m:t>
                                </m:r>
                              </m:sub>
                            </m:sSub>
                            <m:r>
                              <a:rPr lang="nl-NL" sz="2000" i="1">
                                <a:solidFill>
                                  <a:srgbClr val="000000"/>
                                </a:solidFill>
                                <a:latin typeface="Cambria Math" panose="02040503050406030204" pitchFamily="18" charset="0"/>
                              </a:rPr>
                              <m:t>]</m:t>
                            </m:r>
                          </m:e>
                          <m:sup>
                            <m:r>
                              <a:rPr lang="nl-NL" sz="2000" i="1">
                                <a:solidFill>
                                  <a:srgbClr val="000000"/>
                                </a:solidFill>
                                <a:latin typeface="Cambria Math" panose="02040503050406030204" pitchFamily="18" charset="0"/>
                              </a:rPr>
                              <m:t>3</m:t>
                            </m:r>
                          </m:sup>
                        </m:sSup>
                      </m:num>
                      <m:den>
                        <m:sSup>
                          <m:sSupPr>
                            <m:ctrlPr>
                              <a:rPr lang="en-US" sz="2000" i="1">
                                <a:solidFill>
                                  <a:srgbClr val="000000"/>
                                </a:solidFill>
                                <a:latin typeface="Cambria Math" panose="02040503050406030204" pitchFamily="18" charset="0"/>
                              </a:rPr>
                            </m:ctrlPr>
                          </m:sSupPr>
                          <m:e>
                            <m:r>
                              <a:rPr lang="nl-NL" sz="2000" i="1">
                                <a:solidFill>
                                  <a:srgbClr val="000000"/>
                                </a:solidFill>
                                <a:latin typeface="Cambria Math" panose="02040503050406030204" pitchFamily="18" charset="0"/>
                              </a:rPr>
                              <m:t>[</m:t>
                            </m:r>
                            <m:r>
                              <a:rPr lang="nl-NL" sz="2000" i="1">
                                <a:solidFill>
                                  <a:srgbClr val="000000"/>
                                </a:solidFill>
                                <a:latin typeface="Cambria Math" panose="02040503050406030204" pitchFamily="18" charset="0"/>
                              </a:rPr>
                              <m:t>𝑁</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3</m:t>
                                </m:r>
                              </m:sub>
                            </m:sSub>
                            <m:r>
                              <a:rPr lang="nl-NL" sz="2000" i="1">
                                <a:solidFill>
                                  <a:srgbClr val="000000"/>
                                </a:solidFill>
                                <a:latin typeface="Cambria Math" panose="02040503050406030204" pitchFamily="18" charset="0"/>
                              </a:rPr>
                              <m:t>]</m:t>
                            </m:r>
                          </m:e>
                          <m:sup>
                            <m:r>
                              <a:rPr lang="nl-NL" sz="2000" i="1">
                                <a:solidFill>
                                  <a:srgbClr val="000000"/>
                                </a:solidFill>
                                <a:latin typeface="Cambria Math" panose="02040503050406030204" pitchFamily="18" charset="0"/>
                              </a:rPr>
                              <m:t>2</m:t>
                            </m:r>
                          </m:sup>
                        </m:sSup>
                      </m:den>
                    </m:f>
                  </m:oMath>
                </a14:m>
                <a:endParaRPr lang="en-US" sz="2000">
                  <a:solidFill>
                    <a:srgbClr val="000000"/>
                  </a:solidFill>
                  <a:latin typeface="Arial" panose="020B0604020202020204" pitchFamily="34" charset="0"/>
                  <a:cs typeface="Arial" panose="020B0604020202020204" pitchFamily="34" charset="0"/>
                </a:endParaRPr>
              </a:p>
            </p:txBody>
          </p:sp>
        </mc:Choice>
        <mc:Fallback xmlns="">
          <p:sp>
            <p:nvSpPr>
              <p:cNvPr id="22" name="Plaque 21">
                <a:extLst>
                  <a:ext uri="{FF2B5EF4-FFF2-40B4-BE49-F238E27FC236}">
                    <a16:creationId xmlns:a16="http://schemas.microsoft.com/office/drawing/2014/main" id="{A1D6137F-74BA-A20E-0662-FB78F22223FE}"/>
                  </a:ext>
                </a:extLst>
              </p:cNvPr>
              <p:cNvSpPr>
                <a:spLocks noRot="1" noChangeAspect="1" noMove="1" noResize="1" noEditPoints="1" noAdjustHandles="1" noChangeArrowheads="1" noChangeShapeType="1" noTextEdit="1"/>
              </p:cNvSpPr>
              <p:nvPr/>
            </p:nvSpPr>
            <p:spPr>
              <a:xfrm>
                <a:off x="4838700" y="3566514"/>
                <a:ext cx="3581400" cy="1367436"/>
              </a:xfrm>
              <a:prstGeom prst="plaque">
                <a:avLst/>
              </a:prstGeom>
              <a:blipFill>
                <a:blip r:embed="rId6"/>
                <a:stretch>
                  <a:fillRect/>
                </a:stretch>
              </a:blipFill>
              <a:ln>
                <a:noFill/>
              </a:ln>
              <a:effectLst>
                <a:outerShdw blurRad="50800" dist="38100" dir="2700000" algn="tl" rotWithShape="0">
                  <a:prstClr val="black">
                    <a:alpha val="40000"/>
                  </a:prst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Plaque 22">
                <a:extLst>
                  <a:ext uri="{FF2B5EF4-FFF2-40B4-BE49-F238E27FC236}">
                    <a16:creationId xmlns:a16="http://schemas.microsoft.com/office/drawing/2014/main" id="{4F3DA57B-A302-392E-7B36-AC7B6532BD2C}"/>
                  </a:ext>
                </a:extLst>
              </p:cNvPr>
              <p:cNvSpPr/>
              <p:nvPr/>
            </p:nvSpPr>
            <p:spPr>
              <a:xfrm>
                <a:off x="4838700" y="2004414"/>
                <a:ext cx="3581400" cy="1367436"/>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14:m>
                  <m:oMath xmlns:m="http://schemas.openxmlformats.org/officeDocument/2006/math">
                    <m:r>
                      <a:rPr lang="nl-NL" sz="2000" i="1">
                        <a:solidFill>
                          <a:srgbClr val="000000"/>
                        </a:solidFill>
                        <a:latin typeface="Cambria Math" panose="02040503050406030204" pitchFamily="18" charset="0"/>
                      </a:rPr>
                      <m:t>𝐾</m:t>
                    </m:r>
                    <m:r>
                      <a:rPr lang="nl-NL" sz="2000" i="1">
                        <a:solidFill>
                          <a:srgbClr val="000000"/>
                        </a:solidFill>
                        <a:latin typeface="Cambria Math" panose="02040503050406030204" pitchFamily="18" charset="0"/>
                      </a:rPr>
                      <m:t>=</m:t>
                    </m:r>
                    <m:f>
                      <m:fPr>
                        <m:ctrlPr>
                          <a:rPr lang="en-US" sz="2000" i="1">
                            <a:solidFill>
                              <a:srgbClr val="000000"/>
                            </a:solidFill>
                            <a:latin typeface="Cambria Math" panose="02040503050406030204" pitchFamily="18" charset="0"/>
                          </a:rPr>
                        </m:ctrlPr>
                      </m:fPr>
                      <m:num>
                        <m:sSup>
                          <m:sSupPr>
                            <m:ctrlPr>
                              <a:rPr lang="en-US" sz="2000" i="1">
                                <a:solidFill>
                                  <a:srgbClr val="000000"/>
                                </a:solidFill>
                                <a:latin typeface="Cambria Math" panose="02040503050406030204" pitchFamily="18" charset="0"/>
                              </a:rPr>
                            </m:ctrlPr>
                          </m:sSupPr>
                          <m:e>
                            <m:r>
                              <a:rPr lang="nl-NL" sz="2000" i="1">
                                <a:solidFill>
                                  <a:srgbClr val="000000"/>
                                </a:solidFill>
                                <a:latin typeface="Cambria Math" panose="02040503050406030204" pitchFamily="18" charset="0"/>
                              </a:rPr>
                              <m:t>[</m:t>
                            </m:r>
                            <m:r>
                              <a:rPr lang="nl-NL" sz="2000" i="1">
                                <a:solidFill>
                                  <a:srgbClr val="000000"/>
                                </a:solidFill>
                                <a:latin typeface="Cambria Math" panose="02040503050406030204" pitchFamily="18" charset="0"/>
                              </a:rPr>
                              <m:t>𝑁</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3</m:t>
                                </m:r>
                              </m:sub>
                            </m:sSub>
                            <m:r>
                              <a:rPr lang="nl-NL" sz="2000" i="1">
                                <a:solidFill>
                                  <a:srgbClr val="000000"/>
                                </a:solidFill>
                                <a:latin typeface="Cambria Math" panose="02040503050406030204" pitchFamily="18" charset="0"/>
                              </a:rPr>
                              <m:t>]</m:t>
                            </m:r>
                          </m:e>
                          <m:sup>
                            <m:r>
                              <a:rPr lang="nl-NL" sz="2000" i="1">
                                <a:solidFill>
                                  <a:srgbClr val="000000"/>
                                </a:solidFill>
                                <a:latin typeface="Cambria Math" panose="02040503050406030204" pitchFamily="18" charset="0"/>
                              </a:rPr>
                              <m:t>2</m:t>
                            </m:r>
                          </m:sup>
                        </m:sSup>
                      </m:num>
                      <m:den>
                        <m:d>
                          <m:dPr>
                            <m:begChr m:val="["/>
                            <m:endChr m:val="]"/>
                            <m:ctrlPr>
                              <a:rPr lang="en-US" sz="2000" i="1">
                                <a:solidFill>
                                  <a:srgbClr val="000000"/>
                                </a:solidFill>
                                <a:latin typeface="Cambria Math" panose="02040503050406030204" pitchFamily="18" charset="0"/>
                              </a:rPr>
                            </m:ctrlPr>
                          </m:dPr>
                          <m:e>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𝑁</m:t>
                                </m:r>
                              </m:e>
                              <m:sub>
                                <m:r>
                                  <a:rPr lang="nl-NL" sz="2000" i="1">
                                    <a:solidFill>
                                      <a:srgbClr val="000000"/>
                                    </a:solidFill>
                                    <a:latin typeface="Cambria Math" panose="02040503050406030204" pitchFamily="18" charset="0"/>
                                  </a:rPr>
                                  <m:t>2</m:t>
                                </m:r>
                              </m:sub>
                            </m:sSub>
                          </m:e>
                        </m:d>
                        <m:sSup>
                          <m:sSupPr>
                            <m:ctrlPr>
                              <a:rPr lang="en-US" sz="2000" i="1">
                                <a:solidFill>
                                  <a:srgbClr val="000000"/>
                                </a:solidFill>
                                <a:latin typeface="Cambria Math" panose="02040503050406030204" pitchFamily="18" charset="0"/>
                              </a:rPr>
                            </m:ctrlPr>
                          </m:sSupPr>
                          <m:e>
                            <m:r>
                              <a:rPr lang="nl-NL" sz="2000" i="1">
                                <a:solidFill>
                                  <a:srgbClr val="000000"/>
                                </a:solidFill>
                                <a:latin typeface="Cambria Math" panose="02040503050406030204" pitchFamily="18" charset="0"/>
                              </a:rPr>
                              <m:t>[</m:t>
                            </m:r>
                            <m:sSub>
                              <m:sSubPr>
                                <m:ctrlPr>
                                  <a:rPr lang="en-US" sz="2000" i="1">
                                    <a:solidFill>
                                      <a:srgbClr val="000000"/>
                                    </a:solidFill>
                                    <a:latin typeface="Cambria Math" panose="02040503050406030204" pitchFamily="18" charset="0"/>
                                  </a:rPr>
                                </m:ctrlPr>
                              </m:sSubPr>
                              <m:e>
                                <m:r>
                                  <a:rPr lang="nl-NL" sz="2000" i="1">
                                    <a:solidFill>
                                      <a:srgbClr val="000000"/>
                                    </a:solidFill>
                                    <a:latin typeface="Cambria Math" panose="02040503050406030204" pitchFamily="18" charset="0"/>
                                  </a:rPr>
                                  <m:t>𝐻</m:t>
                                </m:r>
                              </m:e>
                              <m:sub>
                                <m:r>
                                  <a:rPr lang="nl-NL" sz="2000" i="1">
                                    <a:solidFill>
                                      <a:srgbClr val="000000"/>
                                    </a:solidFill>
                                    <a:latin typeface="Cambria Math" panose="02040503050406030204" pitchFamily="18" charset="0"/>
                                  </a:rPr>
                                  <m:t>2</m:t>
                                </m:r>
                              </m:sub>
                            </m:sSub>
                            <m:r>
                              <a:rPr lang="nl-NL" sz="2000" i="1">
                                <a:solidFill>
                                  <a:srgbClr val="000000"/>
                                </a:solidFill>
                                <a:latin typeface="Cambria Math" panose="02040503050406030204" pitchFamily="18" charset="0"/>
                              </a:rPr>
                              <m:t>]</m:t>
                            </m:r>
                          </m:e>
                          <m:sup>
                            <m:r>
                              <a:rPr lang="nl-NL" sz="2000" i="1">
                                <a:solidFill>
                                  <a:srgbClr val="000000"/>
                                </a:solidFill>
                                <a:latin typeface="Cambria Math" panose="02040503050406030204" pitchFamily="18" charset="0"/>
                              </a:rPr>
                              <m:t>3</m:t>
                            </m:r>
                          </m:sup>
                        </m:sSup>
                      </m:den>
                    </m:f>
                  </m:oMath>
                </a14:m>
                <a:endParaRPr lang="en-US" sz="2000">
                  <a:solidFill>
                    <a:srgbClr val="000000"/>
                  </a:solidFill>
                  <a:latin typeface="Arial" panose="020B0604020202020204" pitchFamily="34" charset="0"/>
                  <a:cs typeface="Arial" panose="020B0604020202020204" pitchFamily="34" charset="0"/>
                </a:endParaRPr>
              </a:p>
            </p:txBody>
          </p:sp>
        </mc:Choice>
        <mc:Fallback xmlns="">
          <p:sp>
            <p:nvSpPr>
              <p:cNvPr id="23" name="Plaque 22">
                <a:extLst>
                  <a:ext uri="{FF2B5EF4-FFF2-40B4-BE49-F238E27FC236}">
                    <a16:creationId xmlns:a16="http://schemas.microsoft.com/office/drawing/2014/main" id="{4F3DA57B-A302-392E-7B36-AC7B6532BD2C}"/>
                  </a:ext>
                </a:extLst>
              </p:cNvPr>
              <p:cNvSpPr>
                <a:spLocks noRot="1" noChangeAspect="1" noMove="1" noResize="1" noEditPoints="1" noAdjustHandles="1" noChangeArrowheads="1" noChangeShapeType="1" noTextEdit="1"/>
              </p:cNvSpPr>
              <p:nvPr/>
            </p:nvSpPr>
            <p:spPr>
              <a:xfrm>
                <a:off x="4838700" y="2004414"/>
                <a:ext cx="3581400" cy="1367436"/>
              </a:xfrm>
              <a:prstGeom prst="plaque">
                <a:avLst/>
              </a:prstGeom>
              <a:blipFill>
                <a:blip r:embed="rId7"/>
                <a:stretch>
                  <a:fillRect/>
                </a:stretch>
              </a:blipFill>
              <a:ln>
                <a:noFill/>
              </a:ln>
              <a:effectLst>
                <a:outerShdw blurRad="50800" dist="38100" dir="2700000" algn="tl" rotWithShape="0">
                  <a:prstClr val="black">
                    <a:alpha val="40000"/>
                  </a:prstClr>
                </a:outerShdw>
              </a:effectLst>
            </p:spPr>
            <p:txBody>
              <a:bodyPr/>
              <a:lstStyle/>
              <a:p>
                <a:r>
                  <a:rPr lang="en-US">
                    <a:noFill/>
                  </a:rPr>
                  <a:t> </a:t>
                </a:r>
              </a:p>
            </p:txBody>
          </p:sp>
        </mc:Fallback>
      </mc:AlternateContent>
      <p:pic>
        <p:nvPicPr>
          <p:cNvPr id="24" name="Picture 23"/>
          <p:cNvPicPr>
            <a:picLocks noChangeAspect="1"/>
          </p:cNvPicPr>
          <p:nvPr/>
        </p:nvPicPr>
        <p:blipFill rotWithShape="1">
          <a:blip r:embed="rId8">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11"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25095470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500"/>
                                        <p:tgtEl>
                                          <p:spTgt spid="1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5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500"/>
                                        <p:tgtEl>
                                          <p:spTgt spid="2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ircle(i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7000">
              <a:srgbClr val="4AE7E7"/>
            </a:gs>
            <a:gs pos="2721">
              <a:srgbClr val="1B394A">
                <a:alpha val="64000"/>
              </a:srgbClr>
            </a:gs>
            <a:gs pos="35000">
              <a:srgbClr val="D3F4F7"/>
            </a:gs>
            <a:gs pos="80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21" name="Gráfico 14">
            <a:extLst>
              <a:ext uri="{FF2B5EF4-FFF2-40B4-BE49-F238E27FC236}">
                <a16:creationId xmlns:a16="http://schemas.microsoft.com/office/drawing/2014/main" id="{3D41F0EA-93E9-4F44-A9B2-3D20D65A70F7}"/>
              </a:ext>
            </a:extLst>
          </p:cNvPr>
          <p:cNvPicPr>
            <a:picLocks noChangeAspect="1"/>
          </p:cNvPicPr>
          <p:nvPr/>
        </p:nvPicPr>
        <p:blipFill>
          <a:blip r:embed="rId3" cstate="hqprint">
            <a:alphaModFix/>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3290" y="1402799"/>
            <a:ext cx="917382" cy="662028"/>
          </a:xfrm>
          <a:prstGeom prst="rect">
            <a:avLst/>
          </a:prstGeom>
        </p:spPr>
      </p:pic>
      <p:pic>
        <p:nvPicPr>
          <p:cNvPr id="22" name="Gráfico 46">
            <a:extLst>
              <a:ext uri="{FF2B5EF4-FFF2-40B4-BE49-F238E27FC236}">
                <a16:creationId xmlns:a16="http://schemas.microsoft.com/office/drawing/2014/main" id="{735E7EFE-4102-4D98-884B-24C0C9DA299E}"/>
              </a:ext>
            </a:extLst>
          </p:cNvPr>
          <p:cNvPicPr>
            <a:picLocks noChangeAspect="1"/>
          </p:cNvPicPr>
          <p:nvPr/>
        </p:nvPicPr>
        <p:blipFill rotWithShape="1">
          <a:blip r:embed="rId5">
            <a:biLevel thresh="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68850" b="41089"/>
          <a:stretch/>
        </p:blipFill>
        <p:spPr>
          <a:xfrm rot="5400000">
            <a:off x="7506231" y="-349097"/>
            <a:ext cx="953981" cy="1535657"/>
          </a:xfrm>
          <a:prstGeom prst="rect">
            <a:avLst/>
          </a:prstGeom>
        </p:spPr>
      </p:pic>
      <p:grpSp>
        <p:nvGrpSpPr>
          <p:cNvPr id="23" name="Group 22"/>
          <p:cNvGrpSpPr/>
          <p:nvPr/>
        </p:nvGrpSpPr>
        <p:grpSpPr>
          <a:xfrm>
            <a:off x="406701" y="310947"/>
            <a:ext cx="650617" cy="667392"/>
            <a:chOff x="7901624" y="2076073"/>
            <a:chExt cx="650617" cy="667392"/>
          </a:xfrm>
        </p:grpSpPr>
        <p:pic>
          <p:nvPicPr>
            <p:cNvPr id="24" name="Imagen 48" descr="Imagen en blanco y negro de la luna&#10;&#10;Descripción generada automáticamente con confianza baja">
              <a:extLst>
                <a:ext uri="{FF2B5EF4-FFF2-40B4-BE49-F238E27FC236}">
                  <a16:creationId xmlns:a16="http://schemas.microsoft.com/office/drawing/2014/main" id="{5141F895-F24A-4C80-8AC6-A6BEBBA1405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350820" y="2320512"/>
              <a:ext cx="163197" cy="177030"/>
            </a:xfrm>
            <a:prstGeom prst="rect">
              <a:avLst/>
            </a:prstGeom>
          </p:spPr>
        </p:pic>
        <p:pic>
          <p:nvPicPr>
            <p:cNvPr id="25" name="Imagen 49" descr="Imagen en blanco y negro de la luna&#10;&#10;Descripción generada automáticamente con confianza baja">
              <a:extLst>
                <a:ext uri="{FF2B5EF4-FFF2-40B4-BE49-F238E27FC236}">
                  <a16:creationId xmlns:a16="http://schemas.microsoft.com/office/drawing/2014/main" id="{DD3D4934-4B59-4D2D-BE65-7C79EAA35C2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420100" y="2555341"/>
              <a:ext cx="132141" cy="143341"/>
            </a:xfrm>
            <a:prstGeom prst="rect">
              <a:avLst/>
            </a:prstGeom>
          </p:spPr>
        </p:pic>
        <p:pic>
          <p:nvPicPr>
            <p:cNvPr id="26" name="Imagen 50" descr="Imagen en blanco y negro de la luna&#10;&#10;Descripción generada automáticamente con confianza baja">
              <a:extLst>
                <a:ext uri="{FF2B5EF4-FFF2-40B4-BE49-F238E27FC236}">
                  <a16:creationId xmlns:a16="http://schemas.microsoft.com/office/drawing/2014/main" id="{448A9E3C-779F-40E0-9CB3-E39D3B592A6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131380" y="2631994"/>
              <a:ext cx="102761" cy="111471"/>
            </a:xfrm>
            <a:prstGeom prst="rect">
              <a:avLst/>
            </a:prstGeom>
          </p:spPr>
        </p:pic>
        <p:pic>
          <p:nvPicPr>
            <p:cNvPr id="27" name="Imagen 51" descr="Imagen en blanco y negro de la luna&#10;&#10;Descripción generada automáticamente con confianza baja">
              <a:extLst>
                <a:ext uri="{FF2B5EF4-FFF2-40B4-BE49-F238E27FC236}">
                  <a16:creationId xmlns:a16="http://schemas.microsoft.com/office/drawing/2014/main" id="{D87DD7C7-5491-4737-8347-24D5544D64E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901624" y="2076073"/>
              <a:ext cx="163197" cy="177030"/>
            </a:xfrm>
            <a:prstGeom prst="rect">
              <a:avLst/>
            </a:prstGeom>
          </p:spPr>
        </p:pic>
        <p:pic>
          <p:nvPicPr>
            <p:cNvPr id="28" name="Imagen 52" descr="Imagen en blanco y negro de la luna&#10;&#10;Descripción generada automáticamente con confianza baja">
              <a:extLst>
                <a:ext uri="{FF2B5EF4-FFF2-40B4-BE49-F238E27FC236}">
                  <a16:creationId xmlns:a16="http://schemas.microsoft.com/office/drawing/2014/main" id="{123EBF89-CB45-4A0F-94A8-0829B374CBC7}"/>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037407" y="2441269"/>
              <a:ext cx="120287" cy="130481"/>
            </a:xfrm>
            <a:prstGeom prst="rect">
              <a:avLst/>
            </a:prstGeom>
          </p:spPr>
        </p:pic>
      </p:grpSp>
      <p:sp>
        <p:nvSpPr>
          <p:cNvPr id="29" name="TextBox 28">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1">
                    <a:lumMod val="75000"/>
                  </a:schemeClr>
                </a:solidFill>
                <a:latin typeface="Arial" panose="020B0604020202020204" pitchFamily="34" charset="0"/>
                <a:ea typeface="Arial" panose="020B0604020202020204" pitchFamily="34" charset="0"/>
                <a:cs typeface="Arial" panose="020B0604020202020204" pitchFamily="34" charset="0"/>
              </a:rPr>
              <a:t>NỘI DUNG BÀI HỌC</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30" name="Google Shape;541;p46"/>
          <p:cNvSpPr txBox="1">
            <a:spLocks noGrp="1"/>
          </p:cNvSpPr>
          <p:nvPr>
            <p:ph type="title" idx="4294967295"/>
          </p:nvPr>
        </p:nvSpPr>
        <p:spPr>
          <a:xfrm rot="1538">
            <a:off x="386730" y="1538213"/>
            <a:ext cx="670500" cy="3912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600" b="1">
                <a:latin typeface="Arial" panose="020B0604020202020204" pitchFamily="34" charset="0"/>
                <a:cs typeface="Arial" panose="020B0604020202020204" pitchFamily="34" charset="0"/>
              </a:rPr>
              <a:t>I</a:t>
            </a:r>
            <a:endParaRPr sz="2600" b="1">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E32211D1-43FC-B605-740A-737F995BDB4A}"/>
              </a:ext>
            </a:extLst>
          </p:cNvPr>
          <p:cNvSpPr txBox="1"/>
          <p:nvPr/>
        </p:nvSpPr>
        <p:spPr>
          <a:xfrm>
            <a:off x="1304024" y="1124543"/>
            <a:ext cx="7137156" cy="1292662"/>
          </a:xfrm>
          <a:prstGeom prst="rect">
            <a:avLst/>
          </a:prstGeom>
          <a:noFill/>
        </p:spPr>
        <p:txBody>
          <a:bodyPr wrap="square">
            <a:spAutoFit/>
          </a:bodyPr>
          <a:lstStyle/>
          <a:p>
            <a:pPr>
              <a:lnSpc>
                <a:spcPct val="150000"/>
              </a:lnSpc>
            </a:pPr>
            <a:r>
              <a:rPr lang="en-US" sz="2600" b="1">
                <a:solidFill>
                  <a:schemeClr val="accent3"/>
                </a:solidFill>
                <a:latin typeface="Arial" panose="020B0604020202020204" pitchFamily="34" charset="0"/>
                <a:cs typeface="Arial" panose="020B0604020202020204" pitchFamily="34" charset="0"/>
              </a:rPr>
              <a:t>KHÁI NIỆM PHẢN ỨNG THUẬN NGHỊCH VÀ TRẠNG THÁI CÂN BẰNG</a:t>
            </a:r>
            <a:endParaRPr lang="en-US" sz="2600" b="1" dirty="0">
              <a:solidFill>
                <a:schemeClr val="accent3"/>
              </a:solidFill>
              <a:latin typeface="Arial" panose="020B0604020202020204" pitchFamily="34" charset="0"/>
              <a:cs typeface="Arial" panose="020B0604020202020204" pitchFamily="34" charset="0"/>
            </a:endParaRPr>
          </a:p>
        </p:txBody>
      </p:sp>
      <p:pic>
        <p:nvPicPr>
          <p:cNvPr id="32" name="Gráfico 14">
            <a:extLst>
              <a:ext uri="{FF2B5EF4-FFF2-40B4-BE49-F238E27FC236}">
                <a16:creationId xmlns:a16="http://schemas.microsoft.com/office/drawing/2014/main" id="{3D41F0EA-93E9-4F44-A9B2-3D20D65A70F7}"/>
              </a:ext>
            </a:extLst>
          </p:cNvPr>
          <p:cNvPicPr>
            <a:picLocks noChangeAspect="1"/>
          </p:cNvPicPr>
          <p:nvPr/>
        </p:nvPicPr>
        <p:blipFill>
          <a:blip r:embed="rId3" cstate="hqprint">
            <a:alphaModFix/>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3290" y="2644762"/>
            <a:ext cx="917382" cy="662028"/>
          </a:xfrm>
          <a:prstGeom prst="rect">
            <a:avLst/>
          </a:prstGeom>
        </p:spPr>
      </p:pic>
      <p:sp>
        <p:nvSpPr>
          <p:cNvPr id="33" name="Google Shape;541;p46"/>
          <p:cNvSpPr txBox="1">
            <a:spLocks noGrp="1"/>
          </p:cNvSpPr>
          <p:nvPr>
            <p:ph type="title" idx="4294967295"/>
          </p:nvPr>
        </p:nvSpPr>
        <p:spPr>
          <a:xfrm rot="1538">
            <a:off x="386730" y="2780176"/>
            <a:ext cx="670500" cy="3912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600">
                <a:latin typeface="Arial" panose="020B0604020202020204" pitchFamily="34" charset="0"/>
                <a:cs typeface="Arial" panose="020B0604020202020204" pitchFamily="34" charset="0"/>
              </a:rPr>
              <a:t>I</a:t>
            </a:r>
            <a:r>
              <a:rPr lang="en" sz="2600" b="1">
                <a:latin typeface="Arial" panose="020B0604020202020204" pitchFamily="34" charset="0"/>
                <a:cs typeface="Arial" panose="020B0604020202020204" pitchFamily="34" charset="0"/>
              </a:rPr>
              <a:t>I</a:t>
            </a:r>
            <a:endParaRPr sz="2600" b="1">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32211D1-43FC-B605-740A-737F995BDB4A}"/>
              </a:ext>
            </a:extLst>
          </p:cNvPr>
          <p:cNvSpPr txBox="1"/>
          <p:nvPr/>
        </p:nvSpPr>
        <p:spPr>
          <a:xfrm>
            <a:off x="1304024" y="2730891"/>
            <a:ext cx="7569007" cy="492443"/>
          </a:xfrm>
          <a:prstGeom prst="rect">
            <a:avLst/>
          </a:prstGeom>
          <a:noFill/>
        </p:spPr>
        <p:txBody>
          <a:bodyPr wrap="square">
            <a:spAutoFit/>
          </a:bodyPr>
          <a:lstStyle/>
          <a:p>
            <a:r>
              <a:rPr lang="en-US" sz="2600" b="1">
                <a:solidFill>
                  <a:schemeClr val="accent3"/>
                </a:solidFill>
                <a:latin typeface="Arial" panose="020B0604020202020204" pitchFamily="34" charset="0"/>
                <a:cs typeface="Arial" panose="020B0604020202020204" pitchFamily="34" charset="0"/>
              </a:rPr>
              <a:t>BIỂU THỨC HẰNG SỐ CÂN BẰNG VÀ Ý NGHĨA</a:t>
            </a:r>
            <a:endParaRPr lang="en-US" sz="2600" b="1" dirty="0">
              <a:solidFill>
                <a:schemeClr val="accent3"/>
              </a:solidFill>
              <a:latin typeface="Arial" panose="020B0604020202020204" pitchFamily="34" charset="0"/>
              <a:cs typeface="Arial" panose="020B0604020202020204" pitchFamily="34" charset="0"/>
            </a:endParaRPr>
          </a:p>
        </p:txBody>
      </p:sp>
      <p:pic>
        <p:nvPicPr>
          <p:cNvPr id="35" name="Gráfico 14">
            <a:extLst>
              <a:ext uri="{FF2B5EF4-FFF2-40B4-BE49-F238E27FC236}">
                <a16:creationId xmlns:a16="http://schemas.microsoft.com/office/drawing/2014/main" id="{3D41F0EA-93E9-4F44-A9B2-3D20D65A70F7}"/>
              </a:ext>
            </a:extLst>
          </p:cNvPr>
          <p:cNvPicPr>
            <a:picLocks noChangeAspect="1"/>
          </p:cNvPicPr>
          <p:nvPr/>
        </p:nvPicPr>
        <p:blipFill>
          <a:blip r:embed="rId3" cstate="hqprint">
            <a:alphaModFix/>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3289" y="3884026"/>
            <a:ext cx="917382" cy="662028"/>
          </a:xfrm>
          <a:prstGeom prst="rect">
            <a:avLst/>
          </a:prstGeom>
        </p:spPr>
      </p:pic>
      <p:sp>
        <p:nvSpPr>
          <p:cNvPr id="36" name="Google Shape;541;p46"/>
          <p:cNvSpPr txBox="1">
            <a:spLocks noGrp="1"/>
          </p:cNvSpPr>
          <p:nvPr>
            <p:ph type="title" idx="4294967295"/>
          </p:nvPr>
        </p:nvSpPr>
        <p:spPr>
          <a:xfrm rot="1538">
            <a:off x="386257" y="4019440"/>
            <a:ext cx="670500" cy="3912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600" b="1">
                <a:latin typeface="Arial" panose="020B0604020202020204" pitchFamily="34" charset="0"/>
                <a:cs typeface="Arial" panose="020B0604020202020204" pitchFamily="34" charset="0"/>
              </a:rPr>
              <a:t>III</a:t>
            </a:r>
            <a:endParaRPr sz="2600" b="1">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E32211D1-43FC-B605-740A-737F995BDB4A}"/>
              </a:ext>
            </a:extLst>
          </p:cNvPr>
          <p:cNvSpPr txBox="1"/>
          <p:nvPr/>
        </p:nvSpPr>
        <p:spPr>
          <a:xfrm>
            <a:off x="1304024" y="3568709"/>
            <a:ext cx="7137156" cy="1292662"/>
          </a:xfrm>
          <a:prstGeom prst="rect">
            <a:avLst/>
          </a:prstGeom>
          <a:noFill/>
        </p:spPr>
        <p:txBody>
          <a:bodyPr wrap="square">
            <a:spAutoFit/>
          </a:bodyPr>
          <a:lstStyle/>
          <a:p>
            <a:pPr>
              <a:lnSpc>
                <a:spcPct val="150000"/>
              </a:lnSpc>
            </a:pPr>
            <a:r>
              <a:rPr lang="en-US" sz="2600" b="1">
                <a:solidFill>
                  <a:schemeClr val="accent3"/>
                </a:solidFill>
                <a:latin typeface="Arial" panose="020B0604020202020204" pitchFamily="34" charset="0"/>
                <a:cs typeface="Arial" panose="020B0604020202020204" pitchFamily="34" charset="0"/>
              </a:rPr>
              <a:t>ẢNH HƯỞNG CỦA NHIỆT ĐỘ, NỒNG ĐỘ VÀ ÁP SUẤT ĐẾN CÂN BẰNG HOÁ HỌC</a:t>
            </a:r>
            <a:endParaRPr lang="en-US" sz="2600" b="1" dirty="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9098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anim calcmode="lin" valueType="num">
                                      <p:cBhvr>
                                        <p:cTn id="13" dur="500" fill="hold"/>
                                        <p:tgtEl>
                                          <p:spTgt spid="30"/>
                                        </p:tgtEl>
                                        <p:attrNameLst>
                                          <p:attrName>ppt_x</p:attrName>
                                        </p:attrNameLst>
                                      </p:cBhvr>
                                      <p:tavLst>
                                        <p:tav tm="0">
                                          <p:val>
                                            <p:strVal val="#ppt_x"/>
                                          </p:val>
                                        </p:tav>
                                        <p:tav tm="100000">
                                          <p:val>
                                            <p:strVal val="#ppt_x"/>
                                          </p:val>
                                        </p:tav>
                                      </p:tavLst>
                                    </p:anim>
                                    <p:anim calcmode="lin" valueType="num">
                                      <p:cBhvr>
                                        <p:cTn id="14" dur="5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anim calcmode="lin" valueType="num">
                                      <p:cBhvr>
                                        <p:cTn id="23" dur="500" fill="hold"/>
                                        <p:tgtEl>
                                          <p:spTgt spid="31"/>
                                        </p:tgtEl>
                                        <p:attrNameLst>
                                          <p:attrName>ppt_x</p:attrName>
                                        </p:attrNameLst>
                                      </p:cBhvr>
                                      <p:tavLst>
                                        <p:tav tm="0">
                                          <p:val>
                                            <p:strVal val="#ppt_x"/>
                                          </p:val>
                                        </p:tav>
                                        <p:tav tm="100000">
                                          <p:val>
                                            <p:strVal val="#ppt_x"/>
                                          </p:val>
                                        </p:tav>
                                      </p:tavLst>
                                    </p:anim>
                                    <p:anim calcmode="lin" valueType="num">
                                      <p:cBhvr>
                                        <p:cTn id="24"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anim calcmode="lin" valueType="num">
                                      <p:cBhvr>
                                        <p:cTn id="30" dur="500" fill="hold"/>
                                        <p:tgtEl>
                                          <p:spTgt spid="33"/>
                                        </p:tgtEl>
                                        <p:attrNameLst>
                                          <p:attrName>ppt_x</p:attrName>
                                        </p:attrNameLst>
                                      </p:cBhvr>
                                      <p:tavLst>
                                        <p:tav tm="0">
                                          <p:val>
                                            <p:strVal val="#ppt_x"/>
                                          </p:val>
                                        </p:tav>
                                        <p:tav tm="100000">
                                          <p:val>
                                            <p:strVal val="#ppt_x"/>
                                          </p:val>
                                        </p:tav>
                                      </p:tavLst>
                                    </p:anim>
                                    <p:anim calcmode="lin" valueType="num">
                                      <p:cBhvr>
                                        <p:cTn id="31" dur="500" fill="hold"/>
                                        <p:tgtEl>
                                          <p:spTgt spid="33"/>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anim calcmode="lin" valueType="num">
                                      <p:cBhvr>
                                        <p:cTn id="35" dur="500" fill="hold"/>
                                        <p:tgtEl>
                                          <p:spTgt spid="32"/>
                                        </p:tgtEl>
                                        <p:attrNameLst>
                                          <p:attrName>ppt_x</p:attrName>
                                        </p:attrNameLst>
                                      </p:cBhvr>
                                      <p:tavLst>
                                        <p:tav tm="0">
                                          <p:val>
                                            <p:strVal val="#ppt_x"/>
                                          </p:val>
                                        </p:tav>
                                        <p:tav tm="100000">
                                          <p:val>
                                            <p:strVal val="#ppt_x"/>
                                          </p:val>
                                        </p:tav>
                                      </p:tavLst>
                                    </p:anim>
                                    <p:anim calcmode="lin" valueType="num">
                                      <p:cBhvr>
                                        <p:cTn id="36" dur="500" fill="hold"/>
                                        <p:tgtEl>
                                          <p:spTgt spid="3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anim calcmode="lin" valueType="num">
                                      <p:cBhvr>
                                        <p:cTn id="40" dur="500" fill="hold"/>
                                        <p:tgtEl>
                                          <p:spTgt spid="34"/>
                                        </p:tgtEl>
                                        <p:attrNameLst>
                                          <p:attrName>ppt_x</p:attrName>
                                        </p:attrNameLst>
                                      </p:cBhvr>
                                      <p:tavLst>
                                        <p:tav tm="0">
                                          <p:val>
                                            <p:strVal val="#ppt_x"/>
                                          </p:val>
                                        </p:tav>
                                        <p:tav tm="100000">
                                          <p:val>
                                            <p:strVal val="#ppt_x"/>
                                          </p:val>
                                        </p:tav>
                                      </p:tavLst>
                                    </p:anim>
                                    <p:anim calcmode="lin" valueType="num">
                                      <p:cBhvr>
                                        <p:cTn id="41"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anim calcmode="lin" valueType="num">
                                      <p:cBhvr>
                                        <p:cTn id="47" dur="500" fill="hold"/>
                                        <p:tgtEl>
                                          <p:spTgt spid="36"/>
                                        </p:tgtEl>
                                        <p:attrNameLst>
                                          <p:attrName>ppt_x</p:attrName>
                                        </p:attrNameLst>
                                      </p:cBhvr>
                                      <p:tavLst>
                                        <p:tav tm="0">
                                          <p:val>
                                            <p:strVal val="#ppt_x"/>
                                          </p:val>
                                        </p:tav>
                                        <p:tav tm="100000">
                                          <p:val>
                                            <p:strVal val="#ppt_x"/>
                                          </p:val>
                                        </p:tav>
                                      </p:tavLst>
                                    </p:anim>
                                    <p:anim calcmode="lin" valueType="num">
                                      <p:cBhvr>
                                        <p:cTn id="48" dur="500" fill="hold"/>
                                        <p:tgtEl>
                                          <p:spTgt spid="36"/>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anim calcmode="lin" valueType="num">
                                      <p:cBhvr>
                                        <p:cTn id="52" dur="500" fill="hold"/>
                                        <p:tgtEl>
                                          <p:spTgt spid="37"/>
                                        </p:tgtEl>
                                        <p:attrNameLst>
                                          <p:attrName>ppt_x</p:attrName>
                                        </p:attrNameLst>
                                      </p:cBhvr>
                                      <p:tavLst>
                                        <p:tav tm="0">
                                          <p:val>
                                            <p:strVal val="#ppt_x"/>
                                          </p:val>
                                        </p:tav>
                                        <p:tav tm="100000">
                                          <p:val>
                                            <p:strVal val="#ppt_x"/>
                                          </p:val>
                                        </p:tav>
                                      </p:tavLst>
                                    </p:anim>
                                    <p:anim calcmode="lin" valueType="num">
                                      <p:cBhvr>
                                        <p:cTn id="53" dur="500" fill="hold"/>
                                        <p:tgtEl>
                                          <p:spTgt spid="3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fade">
                                      <p:cBhvr>
                                        <p:cTn id="56" dur="500"/>
                                        <p:tgtEl>
                                          <p:spTgt spid="35"/>
                                        </p:tgtEl>
                                      </p:cBhvr>
                                    </p:animEffect>
                                    <p:anim calcmode="lin" valueType="num">
                                      <p:cBhvr>
                                        <p:cTn id="57" dur="500" fill="hold"/>
                                        <p:tgtEl>
                                          <p:spTgt spid="35"/>
                                        </p:tgtEl>
                                        <p:attrNameLst>
                                          <p:attrName>ppt_x</p:attrName>
                                        </p:attrNameLst>
                                      </p:cBhvr>
                                      <p:tavLst>
                                        <p:tav tm="0">
                                          <p:val>
                                            <p:strVal val="#ppt_x"/>
                                          </p:val>
                                        </p:tav>
                                        <p:tav tm="100000">
                                          <p:val>
                                            <p:strVal val="#ppt_x"/>
                                          </p:val>
                                        </p:tav>
                                      </p:tavLst>
                                    </p:anim>
                                    <p:anim calcmode="lin" valueType="num">
                                      <p:cBhvr>
                                        <p:cTn id="58"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3" grpId="0"/>
      <p:bldP spid="34" grpId="0"/>
      <p:bldP spid="36" grpId="0"/>
      <p:bldP spid="37"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73C2BCE-03D7-5A63-B7C8-0ACC3E564B05}"/>
              </a:ext>
            </a:extLst>
          </p:cNvPr>
          <p:cNvSpPr txBox="1"/>
          <p:nvPr/>
        </p:nvSpPr>
        <p:spPr>
          <a:xfrm>
            <a:off x="1363210" y="981175"/>
            <a:ext cx="6427104" cy="779701"/>
          </a:xfrm>
          <a:prstGeom prst="rect">
            <a:avLst/>
          </a:prstGeom>
        </p:spPr>
        <p:txBody>
          <a:bodyPr wrap="square" lIns="0" tIns="0" rIns="0" bIns="0" rtlCol="0" anchor="t">
            <a:spAutoFit/>
          </a:bodyPr>
          <a:lstStyle/>
          <a:p>
            <a:pPr algn="ctr">
              <a:lnSpc>
                <a:spcPct val="150000"/>
              </a:lnSpc>
            </a:pPr>
            <a:r>
              <a:rPr lang="en-US" b="1">
                <a:solidFill>
                  <a:srgbClr val="000000"/>
                </a:solidFill>
                <a:latin typeface="Arial" panose="020B0604020202020204" pitchFamily="34" charset="0"/>
                <a:cs typeface="Arial" panose="020B0604020202020204" pitchFamily="34" charset="0"/>
              </a:rPr>
              <a:t>Câu 3. </a:t>
            </a:r>
            <a:r>
              <a:rPr lang="nl-NL">
                <a:solidFill>
                  <a:srgbClr val="000000"/>
                </a:solidFill>
                <a:latin typeface="Arial" panose="020B0604020202020204" pitchFamily="34" charset="0"/>
                <a:cs typeface="Arial" panose="020B0604020202020204" pitchFamily="34" charset="0"/>
              </a:rPr>
              <a:t>Một phản ứng thuận nghịch đạt đến trạng thái </a:t>
            </a:r>
          </a:p>
          <a:p>
            <a:pPr algn="ctr">
              <a:lnSpc>
                <a:spcPct val="150000"/>
              </a:lnSpc>
            </a:pPr>
            <a:r>
              <a:rPr lang="nl-NL">
                <a:solidFill>
                  <a:srgbClr val="000000"/>
                </a:solidFill>
                <a:latin typeface="Arial" panose="020B0604020202020204" pitchFamily="34" charset="0"/>
                <a:cs typeface="Arial" panose="020B0604020202020204" pitchFamily="34" charset="0"/>
              </a:rPr>
              <a:t>cân bằng khi nào?</a:t>
            </a:r>
            <a:endParaRPr lang="en-US">
              <a:solidFill>
                <a:srgbClr val="000000"/>
              </a:solidFill>
              <a:latin typeface="Arial" panose="020B0604020202020204" pitchFamily="34" charset="0"/>
              <a:cs typeface="Arial" panose="020B0604020202020204" pitchFamily="34" charset="0"/>
            </a:endParaRPr>
          </a:p>
        </p:txBody>
      </p:sp>
      <p:sp>
        <p:nvSpPr>
          <p:cNvPr id="19" name="Plaque 18">
            <a:extLst>
              <a:ext uri="{FF2B5EF4-FFF2-40B4-BE49-F238E27FC236}">
                <a16:creationId xmlns:a16="http://schemas.microsoft.com/office/drawing/2014/main" id="{EA5EDB69-5FC1-0227-D579-0B68147B0112}"/>
              </a:ext>
            </a:extLst>
          </p:cNvPr>
          <p:cNvSpPr/>
          <p:nvPr/>
        </p:nvSpPr>
        <p:spPr>
          <a:xfrm>
            <a:off x="6858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panose="020B0604020202020204" pitchFamily="34" charset="0"/>
                <a:cs typeface="Arial" panose="020B0604020202020204" pitchFamily="34" charset="0"/>
              </a:rPr>
              <a:t>A. </a:t>
            </a:r>
            <a:r>
              <a:rPr lang="nl-NL" sz="1700">
                <a:solidFill>
                  <a:srgbClr val="000000"/>
                </a:solidFill>
                <a:latin typeface="Arial" panose="020B0604020202020204" pitchFamily="34" charset="0"/>
                <a:cs typeface="Arial" panose="020B0604020202020204" pitchFamily="34" charset="0"/>
              </a:rPr>
              <a:t>Phản ứng thuận đã kết thúc</a:t>
            </a:r>
            <a:endParaRPr lang="en-US" sz="1700">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6858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C. </a:t>
            </a:r>
            <a:r>
              <a:rPr lang="nl-NL" sz="1700">
                <a:solidFill>
                  <a:srgbClr val="000000"/>
                </a:solidFill>
                <a:latin typeface="Arial" panose="020B0604020202020204" pitchFamily="34" charset="0"/>
                <a:cs typeface="Arial" panose="020B0604020202020204" pitchFamily="34" charset="0"/>
              </a:rPr>
              <a:t>Tốc độ phản ứng thuận và nghịch bằng nhau</a:t>
            </a:r>
            <a:endParaRPr lang="en-US" sz="1700">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48387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panose="020B0604020202020204" pitchFamily="34" charset="0"/>
                <a:cs typeface="Arial" panose="020B0604020202020204" pitchFamily="34" charset="0"/>
              </a:rPr>
              <a:t>B. </a:t>
            </a:r>
            <a:r>
              <a:rPr lang="nl-NL" sz="1700">
                <a:solidFill>
                  <a:srgbClr val="000000"/>
                </a:solidFill>
                <a:latin typeface="Arial" panose="020B0604020202020204" pitchFamily="34" charset="0"/>
                <a:cs typeface="Arial" panose="020B0604020202020204" pitchFamily="34" charset="0"/>
              </a:rPr>
              <a:t>Phản ứng nghịch đã kết thúc</a:t>
            </a:r>
            <a:endParaRPr lang="en-US" sz="1700">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48387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D. </a:t>
            </a:r>
            <a:r>
              <a:rPr lang="nl-NL" sz="1700">
                <a:solidFill>
                  <a:srgbClr val="000000"/>
                </a:solidFill>
                <a:latin typeface="Arial" panose="020B0604020202020204" pitchFamily="34" charset="0"/>
                <a:cs typeface="Arial" panose="020B0604020202020204" pitchFamily="34" charset="0"/>
              </a:rPr>
              <a:t>Nồng độ của các chất tham gia phản ứng và của các chất sản phẩm phản ứng bằng nhau</a:t>
            </a:r>
            <a:endParaRPr lang="en-US" sz="1700">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685800" y="3566514"/>
            <a:ext cx="3581400" cy="1367436"/>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C. </a:t>
            </a:r>
            <a:r>
              <a:rPr lang="nl-NL" sz="1700">
                <a:solidFill>
                  <a:srgbClr val="000000"/>
                </a:solidFill>
                <a:latin typeface="Arial" panose="020B0604020202020204" pitchFamily="34" charset="0"/>
                <a:cs typeface="Arial" panose="020B0604020202020204" pitchFamily="34" charset="0"/>
              </a:rPr>
              <a:t>Tốc độ phản ứng thuận và nghịch bằng nhau</a:t>
            </a:r>
            <a:endParaRPr lang="en-US" sz="1700">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2">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11"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35772855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500"/>
                                        <p:tgtEl>
                                          <p:spTgt spid="1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5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500"/>
                                        <p:tgtEl>
                                          <p:spTgt spid="2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ircle(i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73C2BCE-03D7-5A63-B7C8-0ACC3E564B05}"/>
                  </a:ext>
                </a:extLst>
              </p:cNvPr>
              <p:cNvSpPr txBox="1"/>
              <p:nvPr/>
            </p:nvSpPr>
            <p:spPr>
              <a:xfrm>
                <a:off x="0" y="981175"/>
                <a:ext cx="9144000" cy="779701"/>
              </a:xfrm>
              <a:prstGeom prst="rect">
                <a:avLst/>
              </a:prstGeom>
            </p:spPr>
            <p:txBody>
              <a:bodyPr wrap="square" lIns="0" tIns="0" rIns="0" bIns="0" rtlCol="0" anchor="t">
                <a:spAutoFit/>
              </a:bodyPr>
              <a:lstStyle/>
              <a:p>
                <a:pPr algn="ctr">
                  <a:lnSpc>
                    <a:spcPct val="150000"/>
                  </a:lnSpc>
                </a:pPr>
                <a:r>
                  <a:rPr lang="en-US" b="1">
                    <a:solidFill>
                      <a:srgbClr val="000000"/>
                    </a:solidFill>
                    <a:latin typeface="Arial" panose="020B0604020202020204" pitchFamily="34" charset="0"/>
                    <a:cs typeface="Arial" panose="020B0604020202020204" pitchFamily="34" charset="0"/>
                  </a:rPr>
                  <a:t>Câu 4. </a:t>
                </a:r>
                <a:r>
                  <a:rPr lang="nl-NL">
                    <a:solidFill>
                      <a:srgbClr val="000000"/>
                    </a:solidFill>
                    <a:latin typeface="Arial" panose="020B0604020202020204" pitchFamily="34" charset="0"/>
                    <a:cs typeface="Arial" panose="020B0604020202020204" pitchFamily="34" charset="0"/>
                  </a:rPr>
                  <a:t>Cho hệ phản ứng sau ở trạng thái cân bằng: </a:t>
                </a:r>
              </a:p>
              <a:p>
                <a:pPr algn="ctr">
                  <a:lnSpc>
                    <a:spcPct val="150000"/>
                  </a:lnSpc>
                </a:pPr>
                <a:r>
                  <a:rPr lang="nl-NL" i="1">
                    <a:solidFill>
                      <a:srgbClr val="000000"/>
                    </a:solidFill>
                    <a:latin typeface="Arial" panose="020B0604020202020204" pitchFamily="34" charset="0"/>
                    <a:cs typeface="Arial" panose="020B0604020202020204" pitchFamily="34" charset="0"/>
                  </a:rPr>
                  <a:t>2SO</a:t>
                </a:r>
                <a:r>
                  <a:rPr lang="nl-NL" i="1" baseline="-25000">
                    <a:solidFill>
                      <a:srgbClr val="000000"/>
                    </a:solidFill>
                    <a:latin typeface="Arial" panose="020B0604020202020204" pitchFamily="34" charset="0"/>
                    <a:cs typeface="Arial" panose="020B0604020202020204" pitchFamily="34" charset="0"/>
                  </a:rPr>
                  <a:t>2(k)</a:t>
                </a:r>
                <a:r>
                  <a:rPr lang="nl-NL" i="1">
                    <a:solidFill>
                      <a:srgbClr val="000000"/>
                    </a:solidFill>
                    <a:latin typeface="Arial" panose="020B0604020202020204" pitchFamily="34" charset="0"/>
                    <a:cs typeface="Arial" panose="020B0604020202020204" pitchFamily="34" charset="0"/>
                  </a:rPr>
                  <a:t> + O</a:t>
                </a:r>
                <a:r>
                  <a:rPr lang="nl-NL" i="1" baseline="-25000">
                    <a:solidFill>
                      <a:srgbClr val="000000"/>
                    </a:solidFill>
                    <a:latin typeface="Arial" panose="020B0604020202020204" pitchFamily="34" charset="0"/>
                    <a:cs typeface="Arial" panose="020B0604020202020204" pitchFamily="34" charset="0"/>
                  </a:rPr>
                  <a:t>2(k)</a:t>
                </a:r>
                <a:r>
                  <a:rPr lang="nl-NL" i="1">
                    <a:solidFill>
                      <a:srgbClr val="000000"/>
                    </a:solidFill>
                    <a:latin typeface="Arial" panose="020B0604020202020204" pitchFamily="34" charset="0"/>
                    <a:cs typeface="Arial" panose="020B0604020202020204" pitchFamily="34" charset="0"/>
                  </a:rPr>
                  <a:t> </a:t>
                </a:r>
                <a14:m>
                  <m:oMath xmlns:m="http://schemas.openxmlformats.org/officeDocument/2006/math">
                    <m:r>
                      <a:rPr lang="nl-NL" i="1">
                        <a:solidFill>
                          <a:srgbClr val="000000"/>
                        </a:solidFill>
                        <a:latin typeface="Cambria Math" panose="02040503050406030204" pitchFamily="18" charset="0"/>
                      </a:rPr>
                      <m:t>⇌</m:t>
                    </m:r>
                  </m:oMath>
                </a14:m>
                <a:r>
                  <a:rPr lang="nl-NL" i="1">
                    <a:solidFill>
                      <a:srgbClr val="000000"/>
                    </a:solidFill>
                    <a:latin typeface="Arial" panose="020B0604020202020204" pitchFamily="34" charset="0"/>
                    <a:cs typeface="Arial" panose="020B0604020202020204" pitchFamily="34" charset="0"/>
                  </a:rPr>
                  <a:t> 2SO</a:t>
                </a:r>
                <a:r>
                  <a:rPr lang="nl-NL" i="1" baseline="-25000">
                    <a:solidFill>
                      <a:srgbClr val="000000"/>
                    </a:solidFill>
                    <a:latin typeface="Arial" panose="020B0604020202020204" pitchFamily="34" charset="0"/>
                    <a:cs typeface="Arial" panose="020B0604020202020204" pitchFamily="34" charset="0"/>
                  </a:rPr>
                  <a:t>3(k)</a:t>
                </a:r>
                <a:r>
                  <a:rPr lang="nl-NL" i="1">
                    <a:solidFill>
                      <a:srgbClr val="000000"/>
                    </a:solidFill>
                    <a:latin typeface="Arial" panose="020B0604020202020204" pitchFamily="34" charset="0"/>
                    <a:cs typeface="Arial" panose="020B0604020202020204" pitchFamily="34" charset="0"/>
                  </a:rPr>
                  <a:t>; </a:t>
                </a:r>
                <a14:m>
                  <m:oMath xmlns:m="http://schemas.openxmlformats.org/officeDocument/2006/math">
                    <m:r>
                      <a:rPr lang="nl-NL" i="1">
                        <a:solidFill>
                          <a:srgbClr val="000000"/>
                        </a:solidFill>
                        <a:latin typeface="Cambria Math" panose="02040503050406030204" pitchFamily="18" charset="0"/>
                      </a:rPr>
                      <m:t>∆</m:t>
                    </m:r>
                  </m:oMath>
                </a14:m>
                <a:r>
                  <a:rPr lang="nl-NL" i="1">
                    <a:solidFill>
                      <a:srgbClr val="000000"/>
                    </a:solidFill>
                    <a:latin typeface="Arial" panose="020B0604020202020204" pitchFamily="34" charset="0"/>
                    <a:cs typeface="Arial" panose="020B0604020202020204" pitchFamily="34" charset="0"/>
                  </a:rPr>
                  <a:t>H &lt; 0</a:t>
                </a:r>
                <a:r>
                  <a:rPr lang="en-US">
                    <a:solidFill>
                      <a:srgbClr val="000000"/>
                    </a:solidFill>
                    <a:latin typeface="Arial" panose="020B0604020202020204" pitchFamily="34" charset="0"/>
                    <a:cs typeface="Arial" panose="020B0604020202020204" pitchFamily="34" charset="0"/>
                  </a:rPr>
                  <a:t>. </a:t>
                </a:r>
                <a:r>
                  <a:rPr lang="nl-NL">
                    <a:solidFill>
                      <a:srgbClr val="000000"/>
                    </a:solidFill>
                    <a:latin typeface="Arial" panose="020B0604020202020204" pitchFamily="34" charset="0"/>
                    <a:cs typeface="Arial" panose="020B0604020202020204" pitchFamily="34" charset="0"/>
                  </a:rPr>
                  <a:t>Nồng độ của SO</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 sẽ tăng lên khi:</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573C2BCE-03D7-5A63-B7C8-0ACC3E564B05}"/>
                  </a:ext>
                </a:extLst>
              </p:cNvPr>
              <p:cNvSpPr txBox="1">
                <a:spLocks noRot="1" noChangeAspect="1" noMove="1" noResize="1" noEditPoints="1" noAdjustHandles="1" noChangeArrowheads="1" noChangeShapeType="1" noTextEdit="1"/>
              </p:cNvSpPr>
              <p:nvPr/>
            </p:nvSpPr>
            <p:spPr>
              <a:xfrm>
                <a:off x="0" y="981175"/>
                <a:ext cx="9144000" cy="779701"/>
              </a:xfrm>
              <a:prstGeom prst="rect">
                <a:avLst/>
              </a:prstGeom>
              <a:blipFill>
                <a:blip r:embed="rId2"/>
                <a:stretch>
                  <a:fillRect b="-17188"/>
                </a:stretch>
              </a:blipFill>
            </p:spPr>
            <p:txBody>
              <a:bodyPr/>
              <a:lstStyle/>
              <a:p>
                <a:r>
                  <a:rPr lang="en-US">
                    <a:noFill/>
                  </a:rPr>
                  <a:t> </a:t>
                </a:r>
              </a:p>
            </p:txBody>
          </p:sp>
        </mc:Fallback>
      </mc:AlternateContent>
      <p:sp>
        <p:nvSpPr>
          <p:cNvPr id="19" name="Plaque 18">
            <a:extLst>
              <a:ext uri="{FF2B5EF4-FFF2-40B4-BE49-F238E27FC236}">
                <a16:creationId xmlns:a16="http://schemas.microsoft.com/office/drawing/2014/main" id="{EA5EDB69-5FC1-0227-D579-0B68147B0112}"/>
              </a:ext>
            </a:extLst>
          </p:cNvPr>
          <p:cNvSpPr/>
          <p:nvPr/>
        </p:nvSpPr>
        <p:spPr>
          <a:xfrm>
            <a:off x="6858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r>
              <a:rPr lang="nl-NL">
                <a:solidFill>
                  <a:srgbClr val="000000"/>
                </a:solidFill>
                <a:latin typeface="Arial" panose="020B0604020202020204" pitchFamily="34" charset="0"/>
                <a:cs typeface="Arial" panose="020B0604020202020204" pitchFamily="34" charset="0"/>
              </a:rPr>
              <a:t>giảm nồng độ của SO</a:t>
            </a:r>
            <a:r>
              <a:rPr lang="nl-NL" baseline="-25000">
                <a:solidFill>
                  <a:srgbClr val="000000"/>
                </a:solidFill>
                <a:latin typeface="Arial" panose="020B0604020202020204" pitchFamily="34" charset="0"/>
                <a:cs typeface="Arial" panose="020B0604020202020204" pitchFamily="34" charset="0"/>
              </a:rPr>
              <a:t>2</a:t>
            </a:r>
            <a:endParaRPr lang="en-US">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6858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r>
              <a:rPr lang="nl-NL">
                <a:solidFill>
                  <a:srgbClr val="000000"/>
                </a:solidFill>
                <a:latin typeface="Arial" panose="020B0604020202020204" pitchFamily="34" charset="0"/>
                <a:cs typeface="Arial" panose="020B0604020202020204" pitchFamily="34" charset="0"/>
              </a:rPr>
              <a:t>tăng nhiệt độ lên rất cao</a:t>
            </a:r>
            <a:endParaRPr lang="en-US">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48387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r>
              <a:rPr lang="nl-NL">
                <a:solidFill>
                  <a:srgbClr val="000000"/>
                </a:solidFill>
                <a:latin typeface="Arial" panose="020B0604020202020204" pitchFamily="34" charset="0"/>
                <a:cs typeface="Arial" panose="020B0604020202020204" pitchFamily="34" charset="0"/>
              </a:rPr>
              <a:t>tăng nồng độ của O</a:t>
            </a:r>
            <a:r>
              <a:rPr lang="nl-NL" baseline="-25000">
                <a:solidFill>
                  <a:srgbClr val="000000"/>
                </a:solidFill>
                <a:latin typeface="Arial" panose="020B0604020202020204" pitchFamily="34" charset="0"/>
                <a:cs typeface="Arial" panose="020B0604020202020204" pitchFamily="34" charset="0"/>
              </a:rPr>
              <a:t>2</a:t>
            </a:r>
            <a:endParaRPr lang="en-US">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48387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giảm nhiệt độ xuống </a:t>
            </a:r>
          </a:p>
          <a:p>
            <a:pPr algn="ctr">
              <a:lnSpc>
                <a:spcPct val="150000"/>
              </a:lnSpc>
            </a:pPr>
            <a:r>
              <a:rPr lang="nl-NL">
                <a:solidFill>
                  <a:srgbClr val="000000"/>
                </a:solidFill>
                <a:latin typeface="Arial" panose="020B0604020202020204" pitchFamily="34" charset="0"/>
                <a:cs typeface="Arial" panose="020B0604020202020204" pitchFamily="34" charset="0"/>
              </a:rPr>
              <a:t>rất thấp</a:t>
            </a:r>
            <a:endParaRPr lang="en-US">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4838700" y="2004414"/>
            <a:ext cx="3581400" cy="1367436"/>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r>
              <a:rPr lang="nl-NL">
                <a:solidFill>
                  <a:srgbClr val="000000"/>
                </a:solidFill>
                <a:latin typeface="Arial" panose="020B0604020202020204" pitchFamily="34" charset="0"/>
                <a:cs typeface="Arial" panose="020B0604020202020204" pitchFamily="34" charset="0"/>
              </a:rPr>
              <a:t>tăng nồng độ của O</a:t>
            </a:r>
            <a:r>
              <a:rPr lang="nl-NL" baseline="-25000">
                <a:solidFill>
                  <a:srgbClr val="000000"/>
                </a:solidFill>
                <a:latin typeface="Arial" panose="020B0604020202020204" pitchFamily="34" charset="0"/>
                <a:cs typeface="Arial" panose="020B0604020202020204" pitchFamily="34" charset="0"/>
              </a:rPr>
              <a:t>2</a:t>
            </a:r>
            <a:endParaRPr lang="en-US">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11"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30969777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500"/>
                                        <p:tgtEl>
                                          <p:spTgt spid="1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5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500"/>
                                        <p:tgtEl>
                                          <p:spTgt spid="2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ircle(i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p:sp>
        <p:nvSpPr>
          <p:cNvPr id="19" name="Plaque 18">
            <a:extLst>
              <a:ext uri="{FF2B5EF4-FFF2-40B4-BE49-F238E27FC236}">
                <a16:creationId xmlns:a16="http://schemas.microsoft.com/office/drawing/2014/main" id="{EA5EDB69-5FC1-0227-D579-0B68147B0112}"/>
              </a:ext>
            </a:extLst>
          </p:cNvPr>
          <p:cNvSpPr/>
          <p:nvPr/>
        </p:nvSpPr>
        <p:spPr>
          <a:xfrm>
            <a:off x="184335" y="3775910"/>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r>
              <a:rPr lang="nl-NL">
                <a:solidFill>
                  <a:srgbClr val="000000"/>
                </a:solidFill>
                <a:latin typeface="Arial" panose="020B0604020202020204" pitchFamily="34" charset="0"/>
                <a:cs typeface="Arial" panose="020B0604020202020204" pitchFamily="34" charset="0"/>
              </a:rPr>
              <a:t>(1), (2), (3)</a:t>
            </a:r>
            <a:endParaRPr lang="en-US">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4641177" y="3775909"/>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r>
              <a:rPr lang="nl-NL">
                <a:solidFill>
                  <a:srgbClr val="000000"/>
                </a:solidFill>
                <a:latin typeface="Arial" panose="020B0604020202020204" pitchFamily="34" charset="0"/>
                <a:cs typeface="Arial" panose="020B0604020202020204" pitchFamily="34" charset="0"/>
              </a:rPr>
              <a:t>(1), (3), (4)</a:t>
            </a:r>
            <a:endParaRPr lang="en-US">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2412756" y="3775910"/>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r>
              <a:rPr lang="nl-NL">
                <a:solidFill>
                  <a:srgbClr val="000000"/>
                </a:solidFill>
                <a:latin typeface="Arial" panose="020B0604020202020204" pitchFamily="34" charset="0"/>
                <a:cs typeface="Arial" panose="020B0604020202020204" pitchFamily="34" charset="0"/>
              </a:rPr>
              <a:t>(2), (3), (4)</a:t>
            </a:r>
            <a:endParaRPr lang="en-US">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6869598" y="3775909"/>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(1), (2), (4)</a:t>
            </a:r>
            <a:endParaRPr lang="en-US">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4641177" y="3775909"/>
            <a:ext cx="2110683" cy="1075537"/>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r>
              <a:rPr lang="nl-NL">
                <a:solidFill>
                  <a:srgbClr val="000000"/>
                </a:solidFill>
                <a:latin typeface="Arial" panose="020B0604020202020204" pitchFamily="34" charset="0"/>
                <a:cs typeface="Arial" panose="020B0604020202020204" pitchFamily="34" charset="0"/>
              </a:rPr>
              <a:t>(1), (3), (4)</a:t>
            </a:r>
            <a:endParaRPr lang="en-US">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2">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73C2BCE-03D7-5A63-B7C8-0ACC3E564B05}"/>
                  </a:ext>
                </a:extLst>
              </p:cNvPr>
              <p:cNvSpPr txBox="1"/>
              <p:nvPr/>
            </p:nvSpPr>
            <p:spPr>
              <a:xfrm>
                <a:off x="1147004" y="1011243"/>
                <a:ext cx="6859515" cy="2492990"/>
              </a:xfrm>
              <a:prstGeom prst="rect">
                <a:avLst/>
              </a:prstGeom>
            </p:spPr>
            <p:txBody>
              <a:bodyPr wrap="square" lIns="0" tIns="0" rIns="0" bIns="0" rtlCol="0" anchor="t">
                <a:spAutoFit/>
              </a:bodyPr>
              <a:lstStyle/>
              <a:p>
                <a:pPr algn="just">
                  <a:lnSpc>
                    <a:spcPct val="150000"/>
                  </a:lnSpc>
                </a:pPr>
                <a:r>
                  <a:rPr lang="en-US" b="1">
                    <a:solidFill>
                      <a:srgbClr val="000000"/>
                    </a:solidFill>
                    <a:latin typeface="Arial" panose="020B0604020202020204" pitchFamily="34" charset="0"/>
                    <a:cs typeface="Arial" panose="020B0604020202020204" pitchFamily="34" charset="0"/>
                  </a:rPr>
                  <a:t>Câu 5. </a:t>
                </a:r>
                <a:r>
                  <a:rPr lang="nl-NL">
                    <a:solidFill>
                      <a:srgbClr val="000000"/>
                    </a:solidFill>
                    <a:latin typeface="Arial" panose="020B0604020202020204" pitchFamily="34" charset="0"/>
                    <a:cs typeface="Arial" panose="020B0604020202020204" pitchFamily="34" charset="0"/>
                  </a:rPr>
                  <a:t>Khi thay đổi áp suất, những cân bằng hóa học nào dưới đây bị chuyển dịch?</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(1) N</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+ 3H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 2NH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(k)</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(2) 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 I</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 2HI(k)</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(3) 2SO</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 O</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 2SO</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(k)</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(4) 2NO</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 N</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O</a:t>
                </a:r>
                <a:r>
                  <a:rPr lang="nl-NL" baseline="-25000">
                    <a:solidFill>
                      <a:srgbClr val="000000"/>
                    </a:solidFill>
                    <a:latin typeface="Arial" panose="020B0604020202020204" pitchFamily="34" charset="0"/>
                    <a:cs typeface="Arial" panose="020B0604020202020204" pitchFamily="34" charset="0"/>
                  </a:rPr>
                  <a:t>4</a:t>
                </a:r>
                <a:r>
                  <a:rPr lang="nl-NL">
                    <a:solidFill>
                      <a:srgbClr val="000000"/>
                    </a:solidFill>
                    <a:latin typeface="Arial" panose="020B0604020202020204" pitchFamily="34" charset="0"/>
                    <a:cs typeface="Arial" panose="020B0604020202020204" pitchFamily="34" charset="0"/>
                  </a:rPr>
                  <a:t>(k)</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573C2BCE-03D7-5A63-B7C8-0ACC3E564B05}"/>
                  </a:ext>
                </a:extLst>
              </p:cNvPr>
              <p:cNvSpPr txBox="1">
                <a:spLocks noRot="1" noChangeAspect="1" noMove="1" noResize="1" noEditPoints="1" noAdjustHandles="1" noChangeArrowheads="1" noChangeShapeType="1" noTextEdit="1"/>
              </p:cNvSpPr>
              <p:nvPr/>
            </p:nvSpPr>
            <p:spPr>
              <a:xfrm>
                <a:off x="1147004" y="1011243"/>
                <a:ext cx="6859515" cy="2492990"/>
              </a:xfrm>
              <a:prstGeom prst="rect">
                <a:avLst/>
              </a:prstGeom>
              <a:blipFill>
                <a:blip r:embed="rId3"/>
                <a:stretch>
                  <a:fillRect l="-2044" r="-2133" b="-2689"/>
                </a:stretch>
              </a:blipFill>
            </p:spPr>
            <p:txBody>
              <a:bodyPr/>
              <a:lstStyle/>
              <a:p>
                <a:r>
                  <a:rPr lang="en-US">
                    <a:noFill/>
                  </a:rPr>
                  <a:t> </a:t>
                </a:r>
              </a:p>
            </p:txBody>
          </p:sp>
        </mc:Fallback>
      </mc:AlternateContent>
      <p:pic>
        <p:nvPicPr>
          <p:cNvPr id="12"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37994106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wipe(down)">
                                      <p:cBhvr>
                                        <p:cTn id="11" dur="500"/>
                                        <p:tgtEl>
                                          <p:spTgt spid="11">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wipe(down)">
                                      <p:cBhvr>
                                        <p:cTn id="15" dur="500"/>
                                        <p:tgtEl>
                                          <p:spTgt spid="11">
                                            <p:txEl>
                                              <p:pRg st="2" end="2"/>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wipe(down)">
                                      <p:cBhvr>
                                        <p:cTn id="19" dur="500"/>
                                        <p:tgtEl>
                                          <p:spTgt spid="11">
                                            <p:txEl>
                                              <p:pRg st="3" end="3"/>
                                            </p:txEl>
                                          </p:spTgt>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Effect transition="in" filter="wipe(down)">
                                      <p:cBhvr>
                                        <p:cTn id="23" dur="500"/>
                                        <p:tgtEl>
                                          <p:spTgt spid="11">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ircle(in)">
                                      <p:cBhvr>
                                        <p:cTn id="28" dur="500"/>
                                        <p:tgtEl>
                                          <p:spTgt spid="1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500"/>
                                        <p:tgtEl>
                                          <p:spTgt spid="2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ircle(in)">
                                      <p:cBhvr>
                                        <p:cTn id="34" dur="500"/>
                                        <p:tgtEl>
                                          <p:spTgt spid="2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circle(in)">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randombar(horizontal)">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73C2BCE-03D7-5A63-B7C8-0ACC3E564B05}"/>
              </a:ext>
            </a:extLst>
          </p:cNvPr>
          <p:cNvSpPr txBox="1"/>
          <p:nvPr/>
        </p:nvSpPr>
        <p:spPr>
          <a:xfrm>
            <a:off x="1363210" y="1018366"/>
            <a:ext cx="6427104" cy="779701"/>
          </a:xfrm>
          <a:prstGeom prst="rect">
            <a:avLst/>
          </a:prstGeom>
        </p:spPr>
        <p:txBody>
          <a:bodyPr wrap="square" lIns="0" tIns="0" rIns="0" bIns="0" rtlCol="0" anchor="ctr">
            <a:spAutoFit/>
          </a:bodyPr>
          <a:lstStyle/>
          <a:p>
            <a:pPr algn="ctr">
              <a:lnSpc>
                <a:spcPct val="150000"/>
              </a:lnSpc>
            </a:pPr>
            <a:r>
              <a:rPr lang="en-US" b="1">
                <a:solidFill>
                  <a:srgbClr val="000000"/>
                </a:solidFill>
                <a:latin typeface="Arial" panose="020B0604020202020204" pitchFamily="34" charset="0"/>
                <a:cs typeface="Arial" panose="020B0604020202020204" pitchFamily="34" charset="0"/>
              </a:rPr>
              <a:t>Câu 6. </a:t>
            </a:r>
            <a:r>
              <a:rPr lang="nl-NL">
                <a:solidFill>
                  <a:srgbClr val="000000"/>
                </a:solidFill>
                <a:latin typeface="Arial" panose="020B0604020202020204" pitchFamily="34" charset="0"/>
                <a:cs typeface="Arial" panose="020B0604020202020204" pitchFamily="34" charset="0"/>
              </a:rPr>
              <a:t>Hằng số cân bằng K</a:t>
            </a:r>
            <a:r>
              <a:rPr lang="nl-NL" baseline="-25000">
                <a:solidFill>
                  <a:srgbClr val="000000"/>
                </a:solidFill>
                <a:latin typeface="Arial" panose="020B0604020202020204" pitchFamily="34" charset="0"/>
                <a:cs typeface="Arial" panose="020B0604020202020204" pitchFamily="34" charset="0"/>
              </a:rPr>
              <a:t>C</a:t>
            </a:r>
            <a:r>
              <a:rPr lang="nl-NL">
                <a:solidFill>
                  <a:srgbClr val="000000"/>
                </a:solidFill>
                <a:latin typeface="Arial" panose="020B0604020202020204" pitchFamily="34" charset="0"/>
                <a:cs typeface="Arial" panose="020B0604020202020204" pitchFamily="34" charset="0"/>
              </a:rPr>
              <a:t> của phản ứng chỉ phụ thuộc </a:t>
            </a:r>
          </a:p>
          <a:p>
            <a:pPr algn="ctr">
              <a:lnSpc>
                <a:spcPct val="150000"/>
              </a:lnSpc>
            </a:pPr>
            <a:r>
              <a:rPr lang="nl-NL">
                <a:solidFill>
                  <a:srgbClr val="000000"/>
                </a:solidFill>
                <a:latin typeface="Arial" panose="020B0604020202020204" pitchFamily="34" charset="0"/>
                <a:cs typeface="Arial" panose="020B0604020202020204" pitchFamily="34" charset="0"/>
              </a:rPr>
              <a:t>vào yếu tố nào sau đây?</a:t>
            </a:r>
            <a:endParaRPr lang="en-US">
              <a:solidFill>
                <a:srgbClr val="000000"/>
              </a:solidFill>
              <a:latin typeface="Arial" panose="020B0604020202020204" pitchFamily="34" charset="0"/>
              <a:cs typeface="Arial" panose="020B0604020202020204" pitchFamily="34" charset="0"/>
            </a:endParaRPr>
          </a:p>
        </p:txBody>
      </p:sp>
      <p:sp>
        <p:nvSpPr>
          <p:cNvPr id="19" name="Plaque 18">
            <a:extLst>
              <a:ext uri="{FF2B5EF4-FFF2-40B4-BE49-F238E27FC236}">
                <a16:creationId xmlns:a16="http://schemas.microsoft.com/office/drawing/2014/main" id="{EA5EDB69-5FC1-0227-D579-0B68147B0112}"/>
              </a:ext>
            </a:extLst>
          </p:cNvPr>
          <p:cNvSpPr/>
          <p:nvPr/>
        </p:nvSpPr>
        <p:spPr>
          <a:xfrm>
            <a:off x="6858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r>
              <a:rPr lang="nl-NL">
                <a:solidFill>
                  <a:srgbClr val="000000"/>
                </a:solidFill>
                <a:latin typeface="Arial" panose="020B0604020202020204" pitchFamily="34" charset="0"/>
                <a:cs typeface="Arial" panose="020B0604020202020204" pitchFamily="34" charset="0"/>
              </a:rPr>
              <a:t>Chất xúc tác</a:t>
            </a:r>
            <a:endParaRPr lang="en-US">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6858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r>
              <a:rPr lang="nl-NL">
                <a:solidFill>
                  <a:srgbClr val="000000"/>
                </a:solidFill>
                <a:latin typeface="Arial" panose="020B0604020202020204" pitchFamily="34" charset="0"/>
                <a:cs typeface="Arial" panose="020B0604020202020204" pitchFamily="34" charset="0"/>
              </a:rPr>
              <a:t>Áp suất</a:t>
            </a:r>
            <a:endParaRPr lang="en-US">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4838700" y="20044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r>
              <a:rPr lang="nl-NL">
                <a:solidFill>
                  <a:srgbClr val="000000"/>
                </a:solidFill>
                <a:latin typeface="Arial" panose="020B0604020202020204" pitchFamily="34" charset="0"/>
                <a:cs typeface="Arial" panose="020B0604020202020204" pitchFamily="34" charset="0"/>
              </a:rPr>
              <a:t>Nồng độ</a:t>
            </a:r>
            <a:endParaRPr lang="en-US">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4838700" y="3566514"/>
            <a:ext cx="3581400" cy="1367436"/>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Nhiệt độ</a:t>
            </a:r>
            <a:endParaRPr lang="en-US">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4838700" y="3566514"/>
            <a:ext cx="3581400" cy="1367436"/>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Nhiệt độ</a:t>
            </a:r>
            <a:endParaRPr lang="en-US">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2">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11"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24178429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500"/>
                                        <p:tgtEl>
                                          <p:spTgt spid="1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5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500"/>
                                        <p:tgtEl>
                                          <p:spTgt spid="2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ircle(i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p:sp>
        <p:nvSpPr>
          <p:cNvPr id="19" name="Plaque 18">
            <a:extLst>
              <a:ext uri="{FF2B5EF4-FFF2-40B4-BE49-F238E27FC236}">
                <a16:creationId xmlns:a16="http://schemas.microsoft.com/office/drawing/2014/main" id="{EA5EDB69-5FC1-0227-D579-0B68147B0112}"/>
              </a:ext>
            </a:extLst>
          </p:cNvPr>
          <p:cNvSpPr/>
          <p:nvPr/>
        </p:nvSpPr>
        <p:spPr>
          <a:xfrm>
            <a:off x="184335" y="3775910"/>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r>
              <a:rPr lang="nl-NL">
                <a:solidFill>
                  <a:srgbClr val="000000"/>
                </a:solidFill>
                <a:latin typeface="Arial" panose="020B0604020202020204" pitchFamily="34" charset="0"/>
                <a:cs typeface="Arial" panose="020B0604020202020204" pitchFamily="34" charset="0"/>
              </a:rPr>
              <a:t>(1), (2), (3)</a:t>
            </a:r>
            <a:endParaRPr lang="en-US">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4641177" y="3775909"/>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r>
              <a:rPr lang="nl-NL">
                <a:solidFill>
                  <a:srgbClr val="000000"/>
                </a:solidFill>
                <a:latin typeface="Arial" panose="020B0604020202020204" pitchFamily="34" charset="0"/>
                <a:cs typeface="Arial" panose="020B0604020202020204" pitchFamily="34" charset="0"/>
              </a:rPr>
              <a:t>(1), (2), (4)</a:t>
            </a:r>
            <a:endParaRPr lang="en-US">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2412756" y="3775910"/>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r>
              <a:rPr lang="nl-NL">
                <a:solidFill>
                  <a:srgbClr val="000000"/>
                </a:solidFill>
                <a:latin typeface="Arial" panose="020B0604020202020204" pitchFamily="34" charset="0"/>
                <a:cs typeface="Arial" panose="020B0604020202020204" pitchFamily="34" charset="0"/>
              </a:rPr>
              <a:t>(2), (3), (4)</a:t>
            </a:r>
            <a:endParaRPr lang="en-US">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6869598" y="3775909"/>
            <a:ext cx="2110683" cy="1075537"/>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(1), (4), (5)</a:t>
            </a:r>
            <a:endParaRPr lang="en-US">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184334" y="3775908"/>
            <a:ext cx="2110683" cy="1075537"/>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r>
              <a:rPr lang="nl-NL">
                <a:solidFill>
                  <a:srgbClr val="000000"/>
                </a:solidFill>
                <a:latin typeface="Arial" panose="020B0604020202020204" pitchFamily="34" charset="0"/>
                <a:cs typeface="Arial" panose="020B0604020202020204" pitchFamily="34" charset="0"/>
              </a:rPr>
              <a:t>(1), (2), (3)</a:t>
            </a:r>
            <a:endParaRPr lang="en-US">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2">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73C2BCE-03D7-5A63-B7C8-0ACC3E564B05}"/>
                  </a:ext>
                </a:extLst>
              </p:cNvPr>
              <p:cNvSpPr txBox="1"/>
              <p:nvPr/>
            </p:nvSpPr>
            <p:spPr>
              <a:xfrm>
                <a:off x="1147004" y="1011243"/>
                <a:ext cx="6859515" cy="2492990"/>
              </a:xfrm>
              <a:prstGeom prst="rect">
                <a:avLst/>
              </a:prstGeom>
            </p:spPr>
            <p:txBody>
              <a:bodyPr wrap="square" lIns="0" tIns="0" rIns="0" bIns="0" rtlCol="0" anchor="t">
                <a:spAutoFit/>
              </a:bodyPr>
              <a:lstStyle/>
              <a:p>
                <a:pPr algn="just">
                  <a:lnSpc>
                    <a:spcPct val="150000"/>
                  </a:lnSpc>
                </a:pPr>
                <a:r>
                  <a:rPr lang="en-US" b="1">
                    <a:solidFill>
                      <a:srgbClr val="000000"/>
                    </a:solidFill>
                    <a:latin typeface="Arial" panose="020B0604020202020204" pitchFamily="34" charset="0"/>
                    <a:cs typeface="Arial" panose="020B0604020202020204" pitchFamily="34" charset="0"/>
                  </a:rPr>
                  <a:t>Câu 7. </a:t>
                </a:r>
                <a:r>
                  <a:rPr lang="nl-NL">
                    <a:solidFill>
                      <a:srgbClr val="000000"/>
                    </a:solidFill>
                    <a:latin typeface="Arial" panose="020B0604020202020204" pitchFamily="34" charset="0"/>
                    <a:cs typeface="Arial" panose="020B0604020202020204" pitchFamily="34" charset="0"/>
                  </a:rPr>
                  <a:t>Cho cân bằng (trong bình kín) sau:</a:t>
                </a:r>
                <a:endParaRPr lang="en-US">
                  <a:solidFill>
                    <a:srgbClr val="000000"/>
                  </a:solidFill>
                  <a:latin typeface="Arial" panose="020B0604020202020204" pitchFamily="34" charset="0"/>
                  <a:cs typeface="Arial" panose="020B0604020202020204" pitchFamily="34" charset="0"/>
                </a:endParaRPr>
              </a:p>
              <a:p>
                <a:pPr algn="ctr">
                  <a:lnSpc>
                    <a:spcPct val="150000"/>
                  </a:lnSpc>
                </a:pPr>
                <a:r>
                  <a:rPr lang="nl-NL">
                    <a:solidFill>
                      <a:srgbClr val="000000"/>
                    </a:solidFill>
                    <a:latin typeface="Arial" panose="020B0604020202020204" pitchFamily="34" charset="0"/>
                    <a:cs typeface="Arial" panose="020B0604020202020204" pitchFamily="34" charset="0"/>
                  </a:rPr>
                  <a:t>CO(k) + 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O(k)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 CO</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 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(k)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H &lt; 0</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Trong các yếu tố: (1) tăng nhiệt độ; (2) thêm một lượng hơi nước; (3) thêm một lượng 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 (4) tăng áp suất chung của hệ; (5) dùng chất xúc tác. </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Dãy gồm các yếu tố đều làm thay đổi cân bằng của hệ là:</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573C2BCE-03D7-5A63-B7C8-0ACC3E564B05}"/>
                  </a:ext>
                </a:extLst>
              </p:cNvPr>
              <p:cNvSpPr txBox="1">
                <a:spLocks noRot="1" noChangeAspect="1" noMove="1" noResize="1" noEditPoints="1" noAdjustHandles="1" noChangeArrowheads="1" noChangeShapeType="1" noTextEdit="1"/>
              </p:cNvSpPr>
              <p:nvPr/>
            </p:nvSpPr>
            <p:spPr>
              <a:xfrm>
                <a:off x="1147004" y="1011243"/>
                <a:ext cx="6859515" cy="2492990"/>
              </a:xfrm>
              <a:prstGeom prst="rect">
                <a:avLst/>
              </a:prstGeom>
              <a:blipFill>
                <a:blip r:embed="rId3"/>
                <a:stretch>
                  <a:fillRect l="-2044" r="-2133" b="-2689"/>
                </a:stretch>
              </a:blipFill>
            </p:spPr>
            <p:txBody>
              <a:bodyPr/>
              <a:lstStyle/>
              <a:p>
                <a:r>
                  <a:rPr lang="en-US">
                    <a:noFill/>
                  </a:rPr>
                  <a:t> </a:t>
                </a:r>
              </a:p>
            </p:txBody>
          </p:sp>
        </mc:Fallback>
      </mc:AlternateContent>
      <p:pic>
        <p:nvPicPr>
          <p:cNvPr id="12"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32500067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500"/>
                                        <p:tgtEl>
                                          <p:spTgt spid="11">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15" dur="500"/>
                                        <p:tgtEl>
                                          <p:spTgt spid="11">
                                            <p:txEl>
                                              <p:pRg st="2" end="2"/>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19" dur="500"/>
                                        <p:tgtEl>
                                          <p:spTgt spid="11">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circle(in)">
                                      <p:cBhvr>
                                        <p:cTn id="24" dur="500"/>
                                        <p:tgtEl>
                                          <p:spTgt spid="19"/>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500"/>
                                        <p:tgtEl>
                                          <p:spTgt spid="21"/>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circle(in)">
                                      <p:cBhvr>
                                        <p:cTn id="30" dur="500"/>
                                        <p:tgtEl>
                                          <p:spTgt spid="20"/>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circle(in)">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randombar(horizontal)">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p:sp>
        <p:nvSpPr>
          <p:cNvPr id="19" name="Plaque 18">
            <a:extLst>
              <a:ext uri="{FF2B5EF4-FFF2-40B4-BE49-F238E27FC236}">
                <a16:creationId xmlns:a16="http://schemas.microsoft.com/office/drawing/2014/main" id="{EA5EDB69-5FC1-0227-D579-0B68147B0112}"/>
              </a:ext>
            </a:extLst>
          </p:cNvPr>
          <p:cNvSpPr/>
          <p:nvPr/>
        </p:nvSpPr>
        <p:spPr>
          <a:xfrm>
            <a:off x="184335" y="3924112"/>
            <a:ext cx="2110683" cy="103289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panose="020B0604020202020204" pitchFamily="34" charset="0"/>
                <a:cs typeface="Arial" panose="020B0604020202020204" pitchFamily="34" charset="0"/>
              </a:rPr>
              <a:t>A. </a:t>
            </a:r>
            <a:r>
              <a:rPr lang="nl-NL" sz="1700">
                <a:solidFill>
                  <a:srgbClr val="000000"/>
                </a:solidFill>
                <a:latin typeface="Arial" panose="020B0604020202020204" pitchFamily="34" charset="0"/>
                <a:cs typeface="Arial" panose="020B0604020202020204" pitchFamily="34" charset="0"/>
              </a:rPr>
              <a:t>(a) và (d)</a:t>
            </a:r>
            <a:endParaRPr lang="en-US" sz="1700">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4641177" y="3924111"/>
            <a:ext cx="2110683" cy="103289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panose="020B0604020202020204" pitchFamily="34" charset="0"/>
                <a:cs typeface="Arial" panose="020B0604020202020204" pitchFamily="34" charset="0"/>
              </a:rPr>
              <a:t>C. </a:t>
            </a:r>
            <a:r>
              <a:rPr lang="nl-NL" sz="1700">
                <a:solidFill>
                  <a:srgbClr val="000000"/>
                </a:solidFill>
                <a:latin typeface="Arial" panose="020B0604020202020204" pitchFamily="34" charset="0"/>
                <a:cs typeface="Arial" panose="020B0604020202020204" pitchFamily="34" charset="0"/>
              </a:rPr>
              <a:t>(b) và (c)</a:t>
            </a:r>
            <a:endParaRPr lang="en-US" sz="1700">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2412756" y="3924112"/>
            <a:ext cx="2110683" cy="103289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panose="020B0604020202020204" pitchFamily="34" charset="0"/>
                <a:cs typeface="Arial" panose="020B0604020202020204" pitchFamily="34" charset="0"/>
              </a:rPr>
              <a:t>B. </a:t>
            </a:r>
            <a:r>
              <a:rPr lang="nl-NL" sz="1700">
                <a:solidFill>
                  <a:srgbClr val="000000"/>
                </a:solidFill>
                <a:latin typeface="Arial" panose="020B0604020202020204" pitchFamily="34" charset="0"/>
                <a:cs typeface="Arial" panose="020B0604020202020204" pitchFamily="34" charset="0"/>
              </a:rPr>
              <a:t>(a) và (b)</a:t>
            </a:r>
            <a:endParaRPr lang="en-US" sz="1700">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6869598" y="3924111"/>
            <a:ext cx="2110683" cy="103289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panose="020B0604020202020204" pitchFamily="34" charset="0"/>
                <a:cs typeface="Arial" panose="020B0604020202020204" pitchFamily="34" charset="0"/>
              </a:rPr>
              <a:t>D. </a:t>
            </a:r>
            <a:r>
              <a:rPr lang="nl-NL" sz="1700">
                <a:solidFill>
                  <a:srgbClr val="000000"/>
                </a:solidFill>
                <a:latin typeface="Arial" panose="020B0604020202020204" pitchFamily="34" charset="0"/>
                <a:cs typeface="Arial" panose="020B0604020202020204" pitchFamily="34" charset="0"/>
              </a:rPr>
              <a:t>(a) và (c)</a:t>
            </a:r>
            <a:endParaRPr lang="en-US" sz="1700">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184334" y="3920837"/>
            <a:ext cx="2110683" cy="1032899"/>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panose="020B0604020202020204" pitchFamily="34" charset="0"/>
                <a:cs typeface="Arial" panose="020B0604020202020204" pitchFamily="34" charset="0"/>
              </a:rPr>
              <a:t>A. </a:t>
            </a:r>
            <a:r>
              <a:rPr lang="nl-NL" sz="1700">
                <a:solidFill>
                  <a:srgbClr val="000000"/>
                </a:solidFill>
                <a:latin typeface="Arial" panose="020B0604020202020204" pitchFamily="34" charset="0"/>
                <a:cs typeface="Arial" panose="020B0604020202020204" pitchFamily="34" charset="0"/>
              </a:rPr>
              <a:t>(a) và (d)</a:t>
            </a:r>
            <a:endParaRPr lang="en-US" sz="1700">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2">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26"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
        <p:nvSpPr>
          <p:cNvPr id="11" name="TextBox 10">
            <a:extLst>
              <a:ext uri="{FF2B5EF4-FFF2-40B4-BE49-F238E27FC236}">
                <a16:creationId xmlns:a16="http://schemas.microsoft.com/office/drawing/2014/main" id="{573C2BCE-03D7-5A63-B7C8-0ACC3E564B05}"/>
              </a:ext>
            </a:extLst>
          </p:cNvPr>
          <p:cNvSpPr txBox="1"/>
          <p:nvPr/>
        </p:nvSpPr>
        <p:spPr>
          <a:xfrm>
            <a:off x="737736" y="1036464"/>
            <a:ext cx="7678052" cy="2746906"/>
          </a:xfrm>
          <a:prstGeom prst="rect">
            <a:avLst/>
          </a:prstGeom>
        </p:spPr>
        <p:txBody>
          <a:bodyPr wrap="square" lIns="0" tIns="0" rIns="0" bIns="0" rtlCol="0" anchor="t">
            <a:spAutoFit/>
          </a:bodyPr>
          <a:lstStyle/>
          <a:p>
            <a:pPr algn="just">
              <a:lnSpc>
                <a:spcPct val="150000"/>
              </a:lnSpc>
            </a:pPr>
            <a:r>
              <a:rPr lang="en-US" sz="1700" b="1">
                <a:solidFill>
                  <a:srgbClr val="000000"/>
                </a:solidFill>
                <a:latin typeface="Arial" panose="020B0604020202020204" pitchFamily="34" charset="0"/>
                <a:cs typeface="Arial" panose="020B0604020202020204" pitchFamily="34" charset="0"/>
              </a:rPr>
              <a:t>Câu 8. </a:t>
            </a:r>
            <a:r>
              <a:rPr lang="nl-NL" sz="1700">
                <a:solidFill>
                  <a:srgbClr val="000000"/>
                </a:solidFill>
                <a:latin typeface="Arial" panose="020B0604020202020204" pitchFamily="34" charset="0"/>
                <a:cs typeface="Arial" panose="020B0604020202020204" pitchFamily="34" charset="0"/>
              </a:rPr>
              <a:t>Cho các nhận xét sau:</a:t>
            </a:r>
            <a:endParaRPr lang="en-US" sz="1700">
              <a:solidFill>
                <a:srgbClr val="000000"/>
              </a:solidFill>
              <a:latin typeface="Arial" panose="020B0604020202020204" pitchFamily="34" charset="0"/>
              <a:cs typeface="Arial" panose="020B0604020202020204" pitchFamily="34" charset="0"/>
            </a:endParaRPr>
          </a:p>
          <a:p>
            <a:pPr algn="just">
              <a:lnSpc>
                <a:spcPct val="150000"/>
              </a:lnSpc>
            </a:pPr>
            <a:r>
              <a:rPr lang="nl-NL" sz="1700">
                <a:solidFill>
                  <a:srgbClr val="000000"/>
                </a:solidFill>
                <a:latin typeface="Arial" panose="020B0604020202020204" pitchFamily="34" charset="0"/>
                <a:cs typeface="Arial" panose="020B0604020202020204" pitchFamily="34" charset="0"/>
              </a:rPr>
              <a:t>a) Ở trạng thái cân bằng, tốc độ phản ứng thuận bằng tốc độ phản ứng nghịch</a:t>
            </a:r>
            <a:endParaRPr lang="en-US" sz="1700">
              <a:solidFill>
                <a:srgbClr val="000000"/>
              </a:solidFill>
              <a:latin typeface="Arial" panose="020B0604020202020204" pitchFamily="34" charset="0"/>
              <a:cs typeface="Arial" panose="020B0604020202020204" pitchFamily="34" charset="0"/>
            </a:endParaRPr>
          </a:p>
          <a:p>
            <a:pPr algn="just">
              <a:lnSpc>
                <a:spcPct val="150000"/>
              </a:lnSpc>
            </a:pPr>
            <a:r>
              <a:rPr lang="nl-NL" sz="1700">
                <a:solidFill>
                  <a:srgbClr val="000000"/>
                </a:solidFill>
                <a:latin typeface="Arial" panose="020B0604020202020204" pitchFamily="34" charset="0"/>
                <a:cs typeface="Arial" panose="020B0604020202020204" pitchFamily="34" charset="0"/>
              </a:rPr>
              <a:t>b) Ở trạng thái cân bằng, các chất không tham gia phản ứng với nhau</a:t>
            </a:r>
            <a:endParaRPr lang="en-US" sz="1700">
              <a:solidFill>
                <a:srgbClr val="000000"/>
              </a:solidFill>
              <a:latin typeface="Arial" panose="020B0604020202020204" pitchFamily="34" charset="0"/>
              <a:cs typeface="Arial" panose="020B0604020202020204" pitchFamily="34" charset="0"/>
            </a:endParaRPr>
          </a:p>
          <a:p>
            <a:pPr algn="just">
              <a:lnSpc>
                <a:spcPct val="150000"/>
              </a:lnSpc>
            </a:pPr>
            <a:r>
              <a:rPr lang="nl-NL" sz="1700">
                <a:solidFill>
                  <a:srgbClr val="000000"/>
                </a:solidFill>
                <a:latin typeface="Arial" panose="020B0604020202020204" pitchFamily="34" charset="0"/>
                <a:cs typeface="Arial" panose="020B0604020202020204" pitchFamily="34" charset="0"/>
              </a:rPr>
              <a:t>c) Ở trạng thái cân bằng, nồng độ các chất sản phẩm luôn lớn hơn nồng độ các chất đầu</a:t>
            </a:r>
            <a:endParaRPr lang="en-US" sz="1700">
              <a:solidFill>
                <a:srgbClr val="000000"/>
              </a:solidFill>
              <a:latin typeface="Arial" panose="020B0604020202020204" pitchFamily="34" charset="0"/>
              <a:cs typeface="Arial" panose="020B0604020202020204" pitchFamily="34" charset="0"/>
            </a:endParaRPr>
          </a:p>
          <a:p>
            <a:pPr algn="just">
              <a:lnSpc>
                <a:spcPct val="150000"/>
              </a:lnSpc>
            </a:pPr>
            <a:r>
              <a:rPr lang="nl-NL" sz="1700">
                <a:solidFill>
                  <a:srgbClr val="000000"/>
                </a:solidFill>
                <a:latin typeface="Arial" panose="020B0604020202020204" pitchFamily="34" charset="0"/>
                <a:cs typeface="Arial" panose="020B0604020202020204" pitchFamily="34" charset="0"/>
              </a:rPr>
              <a:t>d) Ở trạng thái cân bằng, nồng độ các chất không thay đổi</a:t>
            </a:r>
            <a:endParaRPr lang="en-US" sz="1700">
              <a:solidFill>
                <a:srgbClr val="000000"/>
              </a:solidFill>
              <a:latin typeface="Arial" panose="020B0604020202020204" pitchFamily="34" charset="0"/>
              <a:cs typeface="Arial" panose="020B0604020202020204" pitchFamily="34" charset="0"/>
            </a:endParaRPr>
          </a:p>
          <a:p>
            <a:pPr algn="just">
              <a:lnSpc>
                <a:spcPct val="150000"/>
              </a:lnSpc>
            </a:pPr>
            <a:r>
              <a:rPr lang="nl-NL" sz="1700">
                <a:solidFill>
                  <a:srgbClr val="000000"/>
                </a:solidFill>
                <a:latin typeface="Arial" panose="020B0604020202020204" pitchFamily="34" charset="0"/>
                <a:cs typeface="Arial" panose="020B0604020202020204" pitchFamily="34" charset="0"/>
              </a:rPr>
              <a:t>Các nhận xét đúng là:</a:t>
            </a:r>
            <a:endParaRPr lang="en-US" sz="17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8270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500"/>
                                        <p:tgtEl>
                                          <p:spTgt spid="1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500"/>
                                        <p:tgtEl>
                                          <p:spTgt spid="11">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Effect transition="in" filter="fade">
                                      <p:cBhvr>
                                        <p:cTn id="23" dur="500"/>
                                        <p:tgtEl>
                                          <p:spTgt spid="11">
                                            <p:txEl>
                                              <p:pRg st="4" end="4"/>
                                            </p:txEl>
                                          </p:spTgt>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wipe(down)">
                                      <p:cBhvr>
                                        <p:cTn id="27" dur="500"/>
                                        <p:tgtEl>
                                          <p:spTgt spid="1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circle(in)">
                                      <p:cBhvr>
                                        <p:cTn id="32" dur="500"/>
                                        <p:tgtEl>
                                          <p:spTgt spid="19"/>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circle(in)">
                                      <p:cBhvr>
                                        <p:cTn id="35" dur="500"/>
                                        <p:tgtEl>
                                          <p:spTgt spid="21"/>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circle(in)">
                                      <p:cBhvr>
                                        <p:cTn id="38" dur="500"/>
                                        <p:tgtEl>
                                          <p:spTgt spid="20"/>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circle(in)">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randombar(horizontal)">
                                      <p:cBhvr>
                                        <p:cTn id="4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73C2BCE-03D7-5A63-B7C8-0ACC3E564B05}"/>
              </a:ext>
            </a:extLst>
          </p:cNvPr>
          <p:cNvSpPr txBox="1"/>
          <p:nvPr/>
        </p:nvSpPr>
        <p:spPr>
          <a:xfrm>
            <a:off x="1363210" y="1121917"/>
            <a:ext cx="6427104" cy="276999"/>
          </a:xfrm>
          <a:prstGeom prst="rect">
            <a:avLst/>
          </a:prstGeom>
        </p:spPr>
        <p:txBody>
          <a:bodyPr wrap="square" lIns="0" tIns="0" rIns="0" bIns="0" rtlCol="0" anchor="ctr">
            <a:spAutoFit/>
          </a:bodyPr>
          <a:lstStyle/>
          <a:p>
            <a:pPr algn="ctr"/>
            <a:r>
              <a:rPr lang="en-US" b="1">
                <a:solidFill>
                  <a:srgbClr val="000000"/>
                </a:solidFill>
                <a:latin typeface="Arial" panose="020B0604020202020204" pitchFamily="34" charset="0"/>
                <a:cs typeface="Arial" panose="020B0604020202020204" pitchFamily="34" charset="0"/>
              </a:rPr>
              <a:t>Câu 9. </a:t>
            </a:r>
            <a:r>
              <a:rPr lang="nl-NL">
                <a:solidFill>
                  <a:srgbClr val="000000"/>
                </a:solidFill>
                <a:latin typeface="Arial" panose="020B0604020202020204" pitchFamily="34" charset="0"/>
                <a:cs typeface="Arial" panose="020B0604020202020204" pitchFamily="34" charset="0"/>
              </a:rPr>
              <a:t>Nhận xét nào sau đây </a:t>
            </a:r>
            <a:r>
              <a:rPr lang="nl-NL" b="1">
                <a:solidFill>
                  <a:srgbClr val="000000"/>
                </a:solidFill>
                <a:latin typeface="Arial" panose="020B0604020202020204" pitchFamily="34" charset="0"/>
                <a:cs typeface="Arial" panose="020B0604020202020204" pitchFamily="34" charset="0"/>
              </a:rPr>
              <a:t>không</a:t>
            </a:r>
            <a:r>
              <a:rPr lang="nl-NL">
                <a:solidFill>
                  <a:srgbClr val="000000"/>
                </a:solidFill>
                <a:latin typeface="Arial" panose="020B0604020202020204" pitchFamily="34" charset="0"/>
                <a:cs typeface="Arial" panose="020B0604020202020204" pitchFamily="34" charset="0"/>
              </a:rPr>
              <a:t> đúng?</a:t>
            </a:r>
            <a:endParaRPr lang="en-US">
              <a:solidFill>
                <a:srgbClr val="000000"/>
              </a:solidFill>
              <a:latin typeface="Arial" panose="020B0604020202020204" pitchFamily="34" charset="0"/>
              <a:cs typeface="Arial" panose="020B0604020202020204" pitchFamily="34" charset="0"/>
            </a:endParaRPr>
          </a:p>
        </p:txBody>
      </p:sp>
      <p:sp>
        <p:nvSpPr>
          <p:cNvPr id="19" name="Plaque 18">
            <a:extLst>
              <a:ext uri="{FF2B5EF4-FFF2-40B4-BE49-F238E27FC236}">
                <a16:creationId xmlns:a16="http://schemas.microsoft.com/office/drawing/2014/main" id="{EA5EDB69-5FC1-0227-D579-0B68147B0112}"/>
              </a:ext>
            </a:extLst>
          </p:cNvPr>
          <p:cNvSpPr/>
          <p:nvPr/>
        </p:nvSpPr>
        <p:spPr>
          <a:xfrm>
            <a:off x="685800" y="1684421"/>
            <a:ext cx="3581400" cy="1556802"/>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A. </a:t>
            </a:r>
            <a:r>
              <a:rPr lang="nl-NL" sz="1700">
                <a:solidFill>
                  <a:srgbClr val="000000"/>
                </a:solidFill>
                <a:latin typeface="Arial" panose="020B0604020202020204" pitchFamily="34" charset="0"/>
                <a:cs typeface="Arial" panose="020B0604020202020204" pitchFamily="34" charset="0"/>
              </a:rPr>
              <a:t>Trong phản ứng một chiều, chất sản phẩm không phản ứng lại được với nhau tạo thành chất đầu</a:t>
            </a:r>
            <a:endParaRPr lang="en-US" sz="1700">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685800" y="3377148"/>
            <a:ext cx="3581400" cy="1556802"/>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C. </a:t>
            </a:r>
            <a:r>
              <a:rPr lang="nl-NL" sz="1700">
                <a:solidFill>
                  <a:srgbClr val="000000"/>
                </a:solidFill>
                <a:latin typeface="Arial" panose="020B0604020202020204" pitchFamily="34" charset="0"/>
                <a:cs typeface="Arial" panose="020B0604020202020204" pitchFamily="34" charset="0"/>
              </a:rPr>
              <a:t>Phản ứng một chiều là phản ứng xảy ra không hoàn toàn</a:t>
            </a:r>
            <a:endParaRPr lang="en-US" sz="1700">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4838700" y="1684421"/>
            <a:ext cx="3581400" cy="1556802"/>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B. </a:t>
            </a:r>
            <a:r>
              <a:rPr lang="nl-NL" sz="1700">
                <a:solidFill>
                  <a:srgbClr val="000000"/>
                </a:solidFill>
                <a:latin typeface="Arial" panose="020B0604020202020204" pitchFamily="34" charset="0"/>
                <a:cs typeface="Arial" panose="020B0604020202020204" pitchFamily="34" charset="0"/>
              </a:rPr>
              <a:t>Trong phản ứng thuận nghịch, các chất sản phẩm có thể phản ứng với nhau để tạo thành chất đầu</a:t>
            </a:r>
            <a:endParaRPr lang="en-US" sz="1700">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4838700" y="3377148"/>
            <a:ext cx="3581400" cy="1556802"/>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D. </a:t>
            </a:r>
            <a:r>
              <a:rPr lang="nl-NL" sz="1700">
                <a:solidFill>
                  <a:srgbClr val="000000"/>
                </a:solidFill>
                <a:latin typeface="Arial" panose="020B0604020202020204" pitchFamily="34" charset="0"/>
                <a:cs typeface="Arial" panose="020B0604020202020204" pitchFamily="34" charset="0"/>
              </a:rPr>
              <a:t>Phản ứng thuận nghịch là phản ứng xảy ra theo hai chiều trái ngược nhau trong cùng điều kiện</a:t>
            </a:r>
            <a:endParaRPr lang="en-US" sz="1700">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685800" y="3377148"/>
            <a:ext cx="3581400" cy="1556802"/>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700">
                <a:solidFill>
                  <a:srgbClr val="000000"/>
                </a:solidFill>
                <a:latin typeface="Arial" panose="020B0604020202020204" pitchFamily="34" charset="0"/>
                <a:cs typeface="Arial" panose="020B0604020202020204" pitchFamily="34" charset="0"/>
              </a:rPr>
              <a:t>C. </a:t>
            </a:r>
            <a:r>
              <a:rPr lang="nl-NL" sz="1700">
                <a:solidFill>
                  <a:srgbClr val="000000"/>
                </a:solidFill>
                <a:latin typeface="Arial" panose="020B0604020202020204" pitchFamily="34" charset="0"/>
                <a:cs typeface="Arial" panose="020B0604020202020204" pitchFamily="34" charset="0"/>
              </a:rPr>
              <a:t>Phản ứng một chiều là phản ứng xảy ra không hoàn toàn</a:t>
            </a:r>
            <a:endParaRPr lang="en-US" sz="1700">
              <a:solidFill>
                <a:srgbClr val="0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2">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11"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3296010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500"/>
                                        <p:tgtEl>
                                          <p:spTgt spid="1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5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500"/>
                                        <p:tgtEl>
                                          <p:spTgt spid="2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ircle(i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7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9B1F1F-6136-4AD1-8FAA-8BF99A8856B5}"/>
              </a:ext>
            </a:extLst>
          </p:cNvPr>
          <p:cNvSpPr txBox="1"/>
          <p:nvPr/>
        </p:nvSpPr>
        <p:spPr>
          <a:xfrm>
            <a:off x="193869" y="310947"/>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ea typeface="Arial" panose="020B0604020202020204" pitchFamily="34" charset="0"/>
                <a:cs typeface="Arial" panose="020B0604020202020204" pitchFamily="34" charset="0"/>
              </a:rPr>
              <a:t>LUYỆN </a:t>
            </a:r>
            <a:r>
              <a:rPr lang="en-US" sz="3200" b="1" dirty="0">
                <a:solidFill>
                  <a:schemeClr val="accent3"/>
                </a:solidFill>
                <a:latin typeface="Arial" panose="020B0604020202020204" pitchFamily="34" charset="0"/>
                <a:ea typeface="Arial" panose="020B0604020202020204" pitchFamily="34" charset="0"/>
                <a:cs typeface="Arial" panose="020B0604020202020204" pitchFamily="34" charset="0"/>
              </a:rPr>
              <a:t>TẬP</a:t>
            </a:r>
            <a:endParaRPr lang="en-US" sz="3200" dirty="0">
              <a:solidFill>
                <a:schemeClr val="accent3"/>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73C2BCE-03D7-5A63-B7C8-0ACC3E564B05}"/>
                  </a:ext>
                </a:extLst>
              </p:cNvPr>
              <p:cNvSpPr txBox="1"/>
              <p:nvPr/>
            </p:nvSpPr>
            <p:spPr>
              <a:xfrm>
                <a:off x="815175" y="1063608"/>
                <a:ext cx="7523174" cy="1246495"/>
              </a:xfrm>
              <a:prstGeom prst="rect">
                <a:avLst/>
              </a:prstGeom>
            </p:spPr>
            <p:txBody>
              <a:bodyPr wrap="square" lIns="0" tIns="0" rIns="0" bIns="0" rtlCol="0" anchor="t">
                <a:spAutoFit/>
              </a:bodyPr>
              <a:lstStyle/>
              <a:p>
                <a:pPr algn="just">
                  <a:lnSpc>
                    <a:spcPct val="150000"/>
                  </a:lnSpc>
                </a:pPr>
                <a:r>
                  <a:rPr lang="en-US" b="1">
                    <a:solidFill>
                      <a:srgbClr val="000000"/>
                    </a:solidFill>
                    <a:latin typeface="Arial" panose="020B0604020202020204" pitchFamily="34" charset="0"/>
                    <a:cs typeface="Arial" panose="020B0604020202020204" pitchFamily="34" charset="0"/>
                  </a:rPr>
                  <a:t>Câu 10. </a:t>
                </a:r>
                <a:r>
                  <a:rPr lang="nl-NL">
                    <a:solidFill>
                      <a:srgbClr val="000000"/>
                    </a:solidFill>
                    <a:latin typeface="Arial" panose="020B0604020202020204" pitchFamily="34" charset="0"/>
                    <a:cs typeface="Arial" panose="020B0604020202020204" pitchFamily="34" charset="0"/>
                  </a:rPr>
                  <a:t>Cho phản ứng: 2SO</a:t>
                </a:r>
                <a:r>
                  <a:rPr lang="nl-NL" baseline="-25000">
                    <a:solidFill>
                      <a:srgbClr val="000000"/>
                    </a:solidFill>
                    <a:latin typeface="Arial" panose="020B0604020202020204" pitchFamily="34" charset="0"/>
                    <a:cs typeface="Arial" panose="020B0604020202020204" pitchFamily="34" charset="0"/>
                  </a:rPr>
                  <a:t>2(k)</a:t>
                </a:r>
                <a:r>
                  <a:rPr lang="nl-NL">
                    <a:solidFill>
                      <a:srgbClr val="000000"/>
                    </a:solidFill>
                    <a:latin typeface="Arial" panose="020B0604020202020204" pitchFamily="34" charset="0"/>
                    <a:cs typeface="Arial" panose="020B0604020202020204" pitchFamily="34" charset="0"/>
                  </a:rPr>
                  <a:t> + O</a:t>
                </a:r>
                <a:r>
                  <a:rPr lang="nl-NL" baseline="-25000">
                    <a:solidFill>
                      <a:srgbClr val="000000"/>
                    </a:solidFill>
                    <a:latin typeface="Arial" panose="020B0604020202020204" pitchFamily="34" charset="0"/>
                    <a:cs typeface="Arial" panose="020B0604020202020204" pitchFamily="34" charset="0"/>
                  </a:rPr>
                  <a:t>2(k)</a:t>
                </a:r>
                <a:r>
                  <a:rPr lang="nl-NL">
                    <a:solidFill>
                      <a:srgbClr val="000000"/>
                    </a:solidFill>
                    <a:latin typeface="Arial" panose="020B0604020202020204" pitchFamily="34" charset="0"/>
                    <a:cs typeface="Arial" panose="020B0604020202020204" pitchFamily="34" charset="0"/>
                  </a:rPr>
                  <a:t>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 2SO</a:t>
                </a:r>
                <a:r>
                  <a:rPr lang="nl-NL" baseline="-25000">
                    <a:solidFill>
                      <a:srgbClr val="000000"/>
                    </a:solidFill>
                    <a:latin typeface="Arial" panose="020B0604020202020204" pitchFamily="34" charset="0"/>
                    <a:cs typeface="Arial" panose="020B0604020202020204" pitchFamily="34" charset="0"/>
                  </a:rPr>
                  <a:t>3(k)</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Nồng độ ban đầu của SO</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 và O</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 tương ứng là 4 mol/L và 2 mol/L. Khi cân bằng có 80% SO</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 đã phản ứng, hằng số cân bằng của phản ứng là: </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573C2BCE-03D7-5A63-B7C8-0ACC3E564B05}"/>
                  </a:ext>
                </a:extLst>
              </p:cNvPr>
              <p:cNvSpPr txBox="1">
                <a:spLocks noRot="1" noChangeAspect="1" noMove="1" noResize="1" noEditPoints="1" noAdjustHandles="1" noChangeArrowheads="1" noChangeShapeType="1" noTextEdit="1"/>
              </p:cNvSpPr>
              <p:nvPr/>
            </p:nvSpPr>
            <p:spPr>
              <a:xfrm>
                <a:off x="815175" y="1063608"/>
                <a:ext cx="7523174" cy="1246495"/>
              </a:xfrm>
              <a:prstGeom prst="rect">
                <a:avLst/>
              </a:prstGeom>
              <a:blipFill>
                <a:blip r:embed="rId2"/>
                <a:stretch>
                  <a:fillRect l="-1945" r="-1864" b="-6829"/>
                </a:stretch>
              </a:blipFill>
            </p:spPr>
            <p:txBody>
              <a:bodyPr/>
              <a:lstStyle/>
              <a:p>
                <a:r>
                  <a:rPr lang="en-US">
                    <a:noFill/>
                  </a:rPr>
                  <a:t> </a:t>
                </a:r>
              </a:p>
            </p:txBody>
          </p:sp>
        </mc:Fallback>
      </mc:AlternateContent>
      <p:sp>
        <p:nvSpPr>
          <p:cNvPr id="19" name="Plaque 18">
            <a:extLst>
              <a:ext uri="{FF2B5EF4-FFF2-40B4-BE49-F238E27FC236}">
                <a16:creationId xmlns:a16="http://schemas.microsoft.com/office/drawing/2014/main" id="{EA5EDB69-5FC1-0227-D579-0B68147B0112}"/>
              </a:ext>
            </a:extLst>
          </p:cNvPr>
          <p:cNvSpPr/>
          <p:nvPr/>
        </p:nvSpPr>
        <p:spPr>
          <a:xfrm>
            <a:off x="685800" y="2509443"/>
            <a:ext cx="3581400" cy="113053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a:t>
            </a:r>
            <a:r>
              <a:rPr lang="nl-NL">
                <a:solidFill>
                  <a:srgbClr val="000000"/>
                </a:solidFill>
                <a:latin typeface="Arial" panose="020B0604020202020204" pitchFamily="34" charset="0"/>
                <a:cs typeface="Arial" panose="020B0604020202020204" pitchFamily="34" charset="0"/>
              </a:rPr>
              <a:t>40</a:t>
            </a:r>
            <a:endParaRPr lang="en-US">
              <a:solidFill>
                <a:srgbClr val="000000"/>
              </a:solidFill>
              <a:latin typeface="Arial" panose="020B0604020202020204" pitchFamily="34" charset="0"/>
              <a:cs typeface="Arial" panose="020B0604020202020204" pitchFamily="34" charset="0"/>
            </a:endParaRPr>
          </a:p>
        </p:txBody>
      </p:sp>
      <p:sp>
        <p:nvSpPr>
          <p:cNvPr id="20" name="Plaque 19">
            <a:extLst>
              <a:ext uri="{FF2B5EF4-FFF2-40B4-BE49-F238E27FC236}">
                <a16:creationId xmlns:a16="http://schemas.microsoft.com/office/drawing/2014/main" id="{002BAA3F-E185-54EC-5029-D760862380AE}"/>
              </a:ext>
            </a:extLst>
          </p:cNvPr>
          <p:cNvSpPr/>
          <p:nvPr/>
        </p:nvSpPr>
        <p:spPr>
          <a:xfrm>
            <a:off x="685800" y="3803410"/>
            <a:ext cx="3581400" cy="113053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C. </a:t>
            </a:r>
            <a:r>
              <a:rPr lang="nl-NL">
                <a:solidFill>
                  <a:srgbClr val="000000"/>
                </a:solidFill>
                <a:latin typeface="Arial" panose="020B0604020202020204" pitchFamily="34" charset="0"/>
                <a:cs typeface="Arial" panose="020B0604020202020204" pitchFamily="34" charset="0"/>
              </a:rPr>
              <a:t>20</a:t>
            </a:r>
            <a:endParaRPr lang="en-US">
              <a:solidFill>
                <a:srgbClr val="000000"/>
              </a:solidFill>
              <a:latin typeface="Arial" panose="020B0604020202020204" pitchFamily="34" charset="0"/>
              <a:cs typeface="Arial" panose="020B0604020202020204" pitchFamily="34" charset="0"/>
            </a:endParaRPr>
          </a:p>
        </p:txBody>
      </p:sp>
      <p:sp>
        <p:nvSpPr>
          <p:cNvPr id="21" name="Plaque 20">
            <a:extLst>
              <a:ext uri="{FF2B5EF4-FFF2-40B4-BE49-F238E27FC236}">
                <a16:creationId xmlns:a16="http://schemas.microsoft.com/office/drawing/2014/main" id="{D616D4CC-126B-936C-3FBF-08CF8CA2AABB}"/>
              </a:ext>
            </a:extLst>
          </p:cNvPr>
          <p:cNvSpPr/>
          <p:nvPr/>
        </p:nvSpPr>
        <p:spPr>
          <a:xfrm>
            <a:off x="4838700" y="2509443"/>
            <a:ext cx="3581400" cy="113053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B. </a:t>
            </a:r>
            <a:r>
              <a:rPr lang="nl-NL">
                <a:solidFill>
                  <a:srgbClr val="000000"/>
                </a:solidFill>
                <a:latin typeface="Arial" panose="020B0604020202020204" pitchFamily="34" charset="0"/>
                <a:cs typeface="Arial" panose="020B0604020202020204" pitchFamily="34" charset="0"/>
              </a:rPr>
              <a:t>30</a:t>
            </a:r>
            <a:endParaRPr lang="en-US">
              <a:solidFill>
                <a:srgbClr val="000000"/>
              </a:solidFill>
              <a:latin typeface="Arial" panose="020B0604020202020204" pitchFamily="34" charset="0"/>
              <a:cs typeface="Arial" panose="020B0604020202020204" pitchFamily="34" charset="0"/>
            </a:endParaRPr>
          </a:p>
        </p:txBody>
      </p:sp>
      <p:sp>
        <p:nvSpPr>
          <p:cNvPr id="22" name="Plaque 21">
            <a:extLst>
              <a:ext uri="{FF2B5EF4-FFF2-40B4-BE49-F238E27FC236}">
                <a16:creationId xmlns:a16="http://schemas.microsoft.com/office/drawing/2014/main" id="{A1D6137F-74BA-A20E-0662-FB78F22223FE}"/>
              </a:ext>
            </a:extLst>
          </p:cNvPr>
          <p:cNvSpPr/>
          <p:nvPr/>
        </p:nvSpPr>
        <p:spPr>
          <a:xfrm>
            <a:off x="4838700" y="3803410"/>
            <a:ext cx="3581400" cy="1130539"/>
          </a:xfrm>
          <a:prstGeom prst="plaqu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D. </a:t>
            </a:r>
            <a:r>
              <a:rPr lang="nl-NL">
                <a:solidFill>
                  <a:srgbClr val="000000"/>
                </a:solidFill>
                <a:latin typeface="Arial" panose="020B0604020202020204" pitchFamily="34" charset="0"/>
                <a:cs typeface="Arial" panose="020B0604020202020204" pitchFamily="34" charset="0"/>
              </a:rPr>
              <a:t>10</a:t>
            </a:r>
            <a:endParaRPr lang="en-US">
              <a:solidFill>
                <a:srgbClr val="000000"/>
              </a:solidFill>
              <a:latin typeface="Arial" panose="020B0604020202020204" pitchFamily="34" charset="0"/>
              <a:cs typeface="Arial" panose="020B0604020202020204" pitchFamily="34" charset="0"/>
            </a:endParaRPr>
          </a:p>
        </p:txBody>
      </p:sp>
      <p:sp>
        <p:nvSpPr>
          <p:cNvPr id="23" name="Plaque 22">
            <a:extLst>
              <a:ext uri="{FF2B5EF4-FFF2-40B4-BE49-F238E27FC236}">
                <a16:creationId xmlns:a16="http://schemas.microsoft.com/office/drawing/2014/main" id="{4F3DA57B-A302-392E-7B36-AC7B6532BD2C}"/>
              </a:ext>
            </a:extLst>
          </p:cNvPr>
          <p:cNvSpPr/>
          <p:nvPr/>
        </p:nvSpPr>
        <p:spPr>
          <a:xfrm>
            <a:off x="685800" y="2509442"/>
            <a:ext cx="3581400" cy="1130539"/>
          </a:xfrm>
          <a:prstGeom prst="plaque">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Arial" panose="020B0604020202020204" pitchFamily="34" charset="0"/>
                <a:cs typeface="Arial" panose="020B0604020202020204" pitchFamily="34" charset="0"/>
              </a:rPr>
              <a:t>A. 40</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34029" b="35872"/>
          <a:stretch/>
        </p:blipFill>
        <p:spPr>
          <a:xfrm flipH="1">
            <a:off x="7381894" y="-31455"/>
            <a:ext cx="1267094" cy="1012630"/>
          </a:xfrm>
          <a:prstGeom prst="rect">
            <a:avLst/>
          </a:prstGeom>
        </p:spPr>
      </p:pic>
      <p:pic>
        <p:nvPicPr>
          <p:cNvPr id="11" name="Imagen 27" descr="Imagen que contiene interior, béisbol, pequeño, plástico&#10;&#10;Descripción generada automáticamente">
            <a:extLst>
              <a:ext uri="{FF2B5EF4-FFF2-40B4-BE49-F238E27FC236}">
                <a16:creationId xmlns:a16="http://schemas.microsoft.com/office/drawing/2014/main" id="{4243929A-7C4C-4CA2-927D-FA869FF583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1952" y="170205"/>
            <a:ext cx="1082659" cy="810970"/>
          </a:xfrm>
          <a:prstGeom prst="rect">
            <a:avLst/>
          </a:prstGeom>
        </p:spPr>
      </p:pic>
    </p:spTree>
    <p:extLst>
      <p:ext uri="{BB962C8B-B14F-4D97-AF65-F5344CB8AC3E}">
        <p14:creationId xmlns:p14="http://schemas.microsoft.com/office/powerpoint/2010/main" val="8945738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500"/>
                                        <p:tgtEl>
                                          <p:spTgt spid="1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5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500"/>
                                        <p:tgtEl>
                                          <p:spTgt spid="2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ircle(i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CCF4F7"/>
            </a:gs>
            <a:gs pos="71000">
              <a:srgbClr val="4AE7E7"/>
            </a:gs>
            <a:gs pos="100000">
              <a:srgbClr val="115775"/>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16" name="TextBox 15">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VẬN DỤNG</a:t>
            </a:r>
            <a:endParaRPr lang="en-US" sz="3200" dirty="0">
              <a:solidFill>
                <a:schemeClr val="accent3"/>
              </a:solidFill>
              <a:latin typeface="Arial" panose="020B0604020202020204" pitchFamily="34" charset="0"/>
              <a:cs typeface="Arial" panose="020B0604020202020204" pitchFamily="34" charset="0"/>
            </a:endParaRPr>
          </a:p>
        </p:txBody>
      </p:sp>
      <p:grpSp>
        <p:nvGrpSpPr>
          <p:cNvPr id="20" name="Group 19"/>
          <p:cNvGrpSpPr/>
          <p:nvPr/>
        </p:nvGrpSpPr>
        <p:grpSpPr>
          <a:xfrm>
            <a:off x="605476" y="1202421"/>
            <a:ext cx="4529574" cy="2077042"/>
            <a:chOff x="685800" y="2888674"/>
            <a:chExt cx="9059147" cy="4154084"/>
          </a:xfrm>
        </p:grpSpPr>
        <p:sp>
          <p:nvSpPr>
            <p:cNvPr id="21" name="Rectangle 20"/>
            <p:cNvSpPr/>
            <p:nvPr/>
          </p:nvSpPr>
          <p:spPr>
            <a:xfrm>
              <a:off x="685800" y="3317934"/>
              <a:ext cx="9059147" cy="3724824"/>
            </a:xfrm>
            <a:prstGeom prst="rect">
              <a:avLst/>
            </a:prstGeom>
            <a:solidFill>
              <a:schemeClr val="bg1"/>
            </a:solidFill>
            <a:ln w="28575">
              <a:no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1800" b="1">
                  <a:solidFill>
                    <a:srgbClr val="FF0000"/>
                  </a:solidFill>
                  <a:latin typeface="Arial" panose="020B0604020202020204" pitchFamily="34" charset="0"/>
                  <a:cs typeface="Arial" panose="020B0604020202020204" pitchFamily="34" charset="0"/>
                </a:rPr>
                <a:t>Bài tập 1.</a:t>
              </a:r>
              <a:r>
                <a:rPr lang="en-US" sz="1800">
                  <a:solidFill>
                    <a:srgbClr val="FF0000"/>
                  </a:solidFill>
                  <a:latin typeface="Arial" panose="020B0604020202020204" pitchFamily="34" charset="0"/>
                  <a:cs typeface="Arial" panose="020B0604020202020204" pitchFamily="34" charset="0"/>
                </a:rPr>
                <a:t> </a:t>
              </a:r>
              <a:r>
                <a:rPr lang="nl-NL">
                  <a:solidFill>
                    <a:srgbClr val="000000"/>
                  </a:solidFill>
                  <a:latin typeface="Arial" panose="020B0604020202020204" pitchFamily="34" charset="0"/>
                  <a:cs typeface="Arial" panose="020B0604020202020204" pitchFamily="34" charset="0"/>
                </a:rPr>
                <a:t>Hãy cho biết trong công nghiệp, để thu được nhiều NH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 hơn thì cần tăng hay giảm nồng độ N</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 và 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a:t>
              </a:r>
              <a:endParaRPr lang="en-US" sz="1800">
                <a:solidFill>
                  <a:srgbClr val="000000"/>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2"/>
            <a:stretch>
              <a:fillRect/>
            </a:stretch>
          </p:blipFill>
          <p:spPr>
            <a:xfrm>
              <a:off x="4742910" y="2888674"/>
              <a:ext cx="944928" cy="908584"/>
            </a:xfrm>
            <a:prstGeom prst="rect">
              <a:avLst/>
            </a:prstGeom>
          </p:spPr>
        </p:pic>
      </p:grpSp>
      <p:sp>
        <p:nvSpPr>
          <p:cNvPr id="23" name="Rounded Rectangle 22"/>
          <p:cNvSpPr/>
          <p:nvPr/>
        </p:nvSpPr>
        <p:spPr>
          <a:xfrm>
            <a:off x="2153336" y="3811020"/>
            <a:ext cx="6371937" cy="716747"/>
          </a:xfrm>
          <a:prstGeom prst="roundRect">
            <a:avLst/>
          </a:prstGeom>
          <a:solidFill>
            <a:schemeClr val="bg1"/>
          </a:solidFill>
          <a:ln w="28575">
            <a:solidFill>
              <a:srgbClr val="7030A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solidFill>
                  <a:srgbClr val="000000"/>
                </a:solidFill>
                <a:latin typeface="Arial" panose="020B0604020202020204" pitchFamily="34" charset="0"/>
                <a:cs typeface="Arial" panose="020B0604020202020204" pitchFamily="34" charset="0"/>
              </a:rPr>
              <a:t>Để thu được nhiều NH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 hơn thì cần </a:t>
            </a:r>
            <a:r>
              <a:rPr lang="nl-NL">
                <a:solidFill>
                  <a:srgbClr val="FF0000"/>
                </a:solidFill>
                <a:latin typeface="Arial" panose="020B0604020202020204" pitchFamily="34" charset="0"/>
                <a:cs typeface="Arial" panose="020B0604020202020204" pitchFamily="34" charset="0"/>
              </a:rPr>
              <a:t>tăng nồng độ </a:t>
            </a:r>
            <a:r>
              <a:rPr lang="nl-NL">
                <a:solidFill>
                  <a:srgbClr val="000000"/>
                </a:solidFill>
                <a:latin typeface="Arial" panose="020B0604020202020204" pitchFamily="34" charset="0"/>
                <a:cs typeface="Arial" panose="020B0604020202020204" pitchFamily="34" charset="0"/>
              </a:rPr>
              <a:t>N</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 và H</a:t>
            </a:r>
            <a:r>
              <a:rPr lang="nl-NL" baseline="-25000">
                <a:solidFill>
                  <a:srgbClr val="000000"/>
                </a:solidFill>
                <a:latin typeface="Arial" panose="020B0604020202020204" pitchFamily="34" charset="0"/>
                <a:cs typeface="Arial" panose="020B0604020202020204" pitchFamily="34" charset="0"/>
              </a:rPr>
              <a:t>2</a:t>
            </a:r>
            <a:endParaRPr lang="en-US" sz="1800">
              <a:solidFill>
                <a:srgbClr val="000000"/>
              </a:solidFill>
              <a:latin typeface="Arial" panose="020B0604020202020204" pitchFamily="34" charset="0"/>
              <a:cs typeface="Arial" panose="020B0604020202020204" pitchFamily="34" charset="0"/>
            </a:endParaRPr>
          </a:p>
        </p:txBody>
      </p:sp>
      <p:pic>
        <p:nvPicPr>
          <p:cNvPr id="24" name="Picture 10"/>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748320">
            <a:off x="5291915" y="3007980"/>
            <a:ext cx="1012271" cy="295462"/>
          </a:xfrm>
          <a:prstGeom prst="rect">
            <a:avLst/>
          </a:prstGeom>
        </p:spPr>
      </p:pic>
      <p:pic>
        <p:nvPicPr>
          <p:cNvPr id="25" name="Picture 3"/>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a:stretch>
            <a:fillRect/>
          </a:stretch>
        </p:blipFill>
        <p:spPr>
          <a:xfrm>
            <a:off x="98715" y="3621581"/>
            <a:ext cx="1200288" cy="1510660"/>
          </a:xfrm>
          <a:prstGeom prst="rect">
            <a:avLst/>
          </a:prstGeom>
        </p:spPr>
      </p:pic>
      <p:pic>
        <p:nvPicPr>
          <p:cNvPr id="26" name="Imagen 21" descr="Imagen que contiene oscuro, alimentos, tabla, pequeño&#10;&#10;Descripción generada automáticamente">
            <a:extLst>
              <a:ext uri="{FF2B5EF4-FFF2-40B4-BE49-F238E27FC236}">
                <a16:creationId xmlns:a16="http://schemas.microsoft.com/office/drawing/2014/main" id="{F1A4D9E3-D320-44F8-AE50-3E08651CA43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25059" y="126928"/>
            <a:ext cx="1021277" cy="869622"/>
          </a:xfrm>
          <a:prstGeom prst="rect">
            <a:avLst/>
          </a:prstGeom>
        </p:spPr>
      </p:pic>
    </p:spTree>
    <p:extLst>
      <p:ext uri="{BB962C8B-B14F-4D97-AF65-F5344CB8AC3E}">
        <p14:creationId xmlns:p14="http://schemas.microsoft.com/office/powerpoint/2010/main" val="1032840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up)">
                                      <p:cBhvr>
                                        <p:cTn id="17" dur="500"/>
                                        <p:tgtEl>
                                          <p:spTgt spid="24"/>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arn(inVertical)">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CCF4F7"/>
            </a:gs>
            <a:gs pos="71000">
              <a:srgbClr val="4AE7E7"/>
            </a:gs>
            <a:gs pos="100000">
              <a:srgbClr val="115775"/>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11" name="Rectangle 10"/>
          <p:cNvSpPr/>
          <p:nvPr/>
        </p:nvSpPr>
        <p:spPr>
          <a:xfrm>
            <a:off x="640080" y="444178"/>
            <a:ext cx="7863839" cy="1269578"/>
          </a:xfrm>
          <a:prstGeom prst="rect">
            <a:avLst/>
          </a:prstGeom>
        </p:spPr>
        <p:txBody>
          <a:bodyPr wrap="square">
            <a:spAutoFit/>
          </a:bodyPr>
          <a:lstStyle/>
          <a:p>
            <a:pPr algn="just">
              <a:lnSpc>
                <a:spcPct val="150000"/>
              </a:lnSpc>
              <a:spcBef>
                <a:spcPts val="300"/>
              </a:spcBef>
            </a:pPr>
            <a:r>
              <a:rPr lang="nl-NL" sz="1700" b="1">
                <a:solidFill>
                  <a:srgbClr val="FF0000"/>
                </a:solidFill>
                <a:latin typeface="Arial" panose="020B0604020202020204" pitchFamily="34" charset="0"/>
                <a:ea typeface="Calibri" panose="020F0502020204030204" pitchFamily="34" charset="0"/>
                <a:cs typeface="Arial" panose="020B0604020202020204" pitchFamily="34" charset="0"/>
              </a:rPr>
              <a:t>Bài tập 2. </a:t>
            </a:r>
            <a:r>
              <a:rPr lang="nl-NL" sz="1700">
                <a:solidFill>
                  <a:srgbClr val="000000"/>
                </a:solidFill>
                <a:latin typeface="Arial" panose="020B0604020202020204" pitchFamily="34" charset="0"/>
                <a:cs typeface="Arial" panose="020B0604020202020204" pitchFamily="34" charset="0"/>
              </a:rPr>
              <a:t>Quá trình tổng hợp NH</a:t>
            </a:r>
            <a:r>
              <a:rPr lang="nl-NL" sz="1700" baseline="-25000">
                <a:solidFill>
                  <a:srgbClr val="000000"/>
                </a:solidFill>
                <a:latin typeface="Arial" panose="020B0604020202020204" pitchFamily="34" charset="0"/>
                <a:cs typeface="Arial" panose="020B0604020202020204" pitchFamily="34" charset="0"/>
              </a:rPr>
              <a:t>3</a:t>
            </a:r>
            <a:r>
              <a:rPr lang="nl-NL" sz="1700">
                <a:solidFill>
                  <a:srgbClr val="000000"/>
                </a:solidFill>
                <a:latin typeface="Arial" panose="020B0604020202020204" pitchFamily="34" charset="0"/>
                <a:cs typeface="Arial" panose="020B0604020202020204" pitchFamily="34" charset="0"/>
              </a:rPr>
              <a:t> trong công nghiệp từ N</a:t>
            </a:r>
            <a:r>
              <a:rPr lang="nl-NL" sz="1700" baseline="-25000">
                <a:solidFill>
                  <a:srgbClr val="000000"/>
                </a:solidFill>
                <a:latin typeface="Arial" panose="020B0604020202020204" pitchFamily="34" charset="0"/>
                <a:cs typeface="Arial" panose="020B0604020202020204" pitchFamily="34" charset="0"/>
              </a:rPr>
              <a:t>2</a:t>
            </a:r>
            <a:r>
              <a:rPr lang="nl-NL" sz="1700">
                <a:solidFill>
                  <a:srgbClr val="000000"/>
                </a:solidFill>
                <a:latin typeface="Arial" panose="020B0604020202020204" pitchFamily="34" charset="0"/>
                <a:cs typeface="Arial" panose="020B0604020202020204" pitchFamily="34" charset="0"/>
              </a:rPr>
              <a:t> và H</a:t>
            </a:r>
            <a:r>
              <a:rPr lang="nl-NL" sz="1700" baseline="-25000">
                <a:solidFill>
                  <a:srgbClr val="000000"/>
                </a:solidFill>
                <a:latin typeface="Arial" panose="020B0604020202020204" pitchFamily="34" charset="0"/>
                <a:cs typeface="Arial" panose="020B0604020202020204" pitchFamily="34" charset="0"/>
              </a:rPr>
              <a:t>2</a:t>
            </a:r>
            <a:r>
              <a:rPr lang="nl-NL" sz="1700">
                <a:solidFill>
                  <a:srgbClr val="000000"/>
                </a:solidFill>
                <a:latin typeface="Arial" panose="020B0604020202020204" pitchFamily="34" charset="0"/>
                <a:cs typeface="Arial" panose="020B0604020202020204" pitchFamily="34" charset="0"/>
              </a:rPr>
              <a:t> nên thực hiện ở áp suất cao hay thấp? Giải thích. Tìm hiểu thông tin, cho biết phản ứng tổng hợp NH</a:t>
            </a:r>
            <a:r>
              <a:rPr lang="nl-NL" sz="1700" baseline="-25000">
                <a:solidFill>
                  <a:srgbClr val="000000"/>
                </a:solidFill>
                <a:latin typeface="Arial" panose="020B0604020202020204" pitchFamily="34" charset="0"/>
                <a:cs typeface="Arial" panose="020B0604020202020204" pitchFamily="34" charset="0"/>
              </a:rPr>
              <a:t>3</a:t>
            </a:r>
            <a:r>
              <a:rPr lang="nl-NL" sz="1700">
                <a:solidFill>
                  <a:srgbClr val="000000"/>
                </a:solidFill>
                <a:latin typeface="Arial" panose="020B0604020202020204" pitchFamily="34" charset="0"/>
                <a:cs typeface="Arial" panose="020B0604020202020204" pitchFamily="34" charset="0"/>
              </a:rPr>
              <a:t> ở các nhà máy thường được thực hiện ở áp suất nào.</a:t>
            </a:r>
            <a:endParaRPr lang="en-US" sz="170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640079" y="1787921"/>
                <a:ext cx="7863839" cy="2954655"/>
              </a:xfrm>
              <a:prstGeom prst="rect">
                <a:avLst/>
              </a:prstGeom>
            </p:spPr>
            <p:txBody>
              <a:bodyPr wrap="square">
                <a:spAutoFit/>
              </a:bodyPr>
              <a:lstStyle/>
              <a:p>
                <a:pPr algn="just">
                  <a:lnSpc>
                    <a:spcPct val="150000"/>
                  </a:lnSpc>
                  <a:spcBef>
                    <a:spcPts val="300"/>
                  </a:spcBef>
                  <a:spcAft>
                    <a:spcPts val="0"/>
                  </a:spcAft>
                </a:pPr>
                <a:r>
                  <a:rPr lang="en-US" sz="1700" b="1" i="1" u="sng">
                    <a:solidFill>
                      <a:srgbClr val="000000"/>
                    </a:solidFill>
                    <a:latin typeface="Arial" panose="020B0604020202020204" pitchFamily="34" charset="0"/>
                    <a:ea typeface="Calibri" panose="020F0502020204030204" pitchFamily="34" charset="0"/>
                    <a:cs typeface="Arial" panose="020B0604020202020204" pitchFamily="34" charset="0"/>
                  </a:rPr>
                  <a:t>Lời giải: 	</a:t>
                </a:r>
                <a:r>
                  <a:rPr lang="en-US" sz="1700">
                    <a:solidFill>
                      <a:srgbClr val="000000"/>
                    </a:solidFill>
                    <a:latin typeface="Arial" panose="020B0604020202020204" pitchFamily="34" charset="0"/>
                    <a:ea typeface="Calibri" panose="020F0502020204030204" pitchFamily="34" charset="0"/>
                    <a:cs typeface="Arial" panose="020B0604020202020204" pitchFamily="34" charset="0"/>
                  </a:rPr>
                  <a:t>		N</a:t>
                </a:r>
                <a:r>
                  <a:rPr lang="en-US" sz="1700"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en-US" sz="1700">
                    <a:solidFill>
                      <a:srgbClr val="000000"/>
                    </a:solidFill>
                    <a:latin typeface="Arial" panose="020B0604020202020204" pitchFamily="34" charset="0"/>
                    <a:ea typeface="Calibri" panose="020F0502020204030204" pitchFamily="34" charset="0"/>
                    <a:cs typeface="Arial" panose="020B0604020202020204" pitchFamily="34" charset="0"/>
                  </a:rPr>
                  <a:t>(g) + 3H</a:t>
                </a:r>
                <a:r>
                  <a:rPr lang="en-US" sz="1700" baseline="-25000">
                    <a:solidFill>
                      <a:srgbClr val="000000"/>
                    </a:solidFill>
                    <a:latin typeface="Arial" panose="020B0604020202020204" pitchFamily="34" charset="0"/>
                    <a:ea typeface="Calibri" panose="020F0502020204030204" pitchFamily="34" charset="0"/>
                    <a:cs typeface="Arial" panose="020B0604020202020204" pitchFamily="34" charset="0"/>
                  </a:rPr>
                  <a:t>2</a:t>
                </a:r>
                <a:r>
                  <a:rPr lang="en-US" sz="1700">
                    <a:solidFill>
                      <a:srgbClr val="000000"/>
                    </a:solidFill>
                    <a:latin typeface="Arial" panose="020B0604020202020204" pitchFamily="34" charset="0"/>
                    <a:ea typeface="Calibri" panose="020F0502020204030204" pitchFamily="34" charset="0"/>
                    <a:cs typeface="Arial" panose="020B0604020202020204" pitchFamily="34" charset="0"/>
                  </a:rPr>
                  <a:t>(g) </a:t>
                </a:r>
                <a14:m>
                  <m:oMath xmlns:m="http://schemas.openxmlformats.org/officeDocument/2006/math">
                    <m:r>
                      <a:rPr lang="en-US" sz="17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 2NH</a:t>
                </a:r>
                <a:r>
                  <a:rPr lang="en-US" sz="1700"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3</a:t>
                </a:r>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(g)         </a:t>
                </a:r>
                <a14:m>
                  <m:oMath xmlns:m="http://schemas.openxmlformats.org/officeDocument/2006/math">
                    <m:sSub>
                      <m:sSub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𝑟</m:t>
                        </m:r>
                      </m:sub>
                    </m:sSub>
                    <m:sSubSup>
                      <m:sSubSupPr>
                        <m:ctrlP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m:t>
                        </m:r>
                      </m:e>
                      <m:sub>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298</m:t>
                        </m:r>
                      </m:sub>
                      <m: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𝑜</m:t>
                        </m:r>
                      </m:sup>
                    </m:sSubSup>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=−91,8</m:t>
                    </m:r>
                    <m:r>
                      <a:rPr lang="en-US" sz="17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𝑘𝐽</m:t>
                    </m:r>
                  </m:oMath>
                </a14:m>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170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Bef>
                    <a:spcPts val="300"/>
                  </a:spcBef>
                  <a:spcAft>
                    <a:spcPts val="0"/>
                  </a:spcAft>
                  <a:buFont typeface="Wingdings" panose="05000000000000000000" pitchFamily="2" charset="2"/>
                  <a:buChar char="§"/>
                </a:pPr>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Theo phương trình hóa học của phản ứng trên: Khi phản ứng xảy ra làm giảm số mol khí của hệ. </a:t>
                </a:r>
              </a:p>
              <a:p>
                <a:pPr marL="285750" indent="-285750" algn="just">
                  <a:lnSpc>
                    <a:spcPct val="150000"/>
                  </a:lnSpc>
                  <a:spcBef>
                    <a:spcPts val="300"/>
                  </a:spcBef>
                  <a:spcAft>
                    <a:spcPts val="0"/>
                  </a:spcAft>
                  <a:buFont typeface="Symbol" panose="05050102010706020507" pitchFamily="18" charset="2"/>
                  <a:buChar char="Þ"/>
                </a:pPr>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Theo nguyên lí Le Chatelier: Khi tăng áp suất thì cân bằng trên chuyển dịch theo chiều thuận, tức là chiều tạo ra nhiều ammonia hơn. </a:t>
                </a:r>
              </a:p>
              <a:p>
                <a:pPr marL="285750" indent="-285750" algn="just">
                  <a:lnSpc>
                    <a:spcPct val="150000"/>
                  </a:lnSpc>
                  <a:spcBef>
                    <a:spcPts val="300"/>
                  </a:spcBef>
                  <a:spcAft>
                    <a:spcPts val="0"/>
                  </a:spcAft>
                  <a:buFont typeface="Wingdings" panose="05000000000000000000" pitchFamily="2" charset="2"/>
                  <a:buChar char="§"/>
                </a:pPr>
                <a:r>
                  <a:rPr lang="en-US" sz="1700">
                    <a:solidFill>
                      <a:srgbClr val="000000"/>
                    </a:solidFill>
                    <a:latin typeface="Arial" panose="020B0604020202020204" pitchFamily="34" charset="0"/>
                    <a:ea typeface="Times New Roman" panose="02020603050405020304" pitchFamily="18" charset="0"/>
                    <a:cs typeface="Arial" panose="020B0604020202020204" pitchFamily="34" charset="0"/>
                  </a:rPr>
                  <a:t>Thực tế, phản ứng tổng hợp ammonia thường được thực hiện ở áp suất khoảng 200 bar. </a:t>
                </a:r>
                <a:endParaRPr lang="en-US" sz="1700">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40079" y="1787921"/>
                <a:ext cx="7863839" cy="2954655"/>
              </a:xfrm>
              <a:prstGeom prst="rect">
                <a:avLst/>
              </a:prstGeom>
              <a:blipFill>
                <a:blip r:embed="rId2"/>
                <a:stretch>
                  <a:fillRect l="-543" r="-465" b="-206"/>
                </a:stretch>
              </a:blipFill>
            </p:spPr>
            <p:txBody>
              <a:bodyPr/>
              <a:lstStyle/>
              <a:p>
                <a:r>
                  <a:rPr lang="en-US">
                    <a:noFill/>
                  </a:rPr>
                  <a:t> </a:t>
                </a:r>
              </a:p>
            </p:txBody>
          </p:sp>
        </mc:Fallback>
      </mc:AlternateContent>
    </p:spTree>
    <p:extLst>
      <p:ext uri="{BB962C8B-B14F-4D97-AF65-F5344CB8AC3E}">
        <p14:creationId xmlns:p14="http://schemas.microsoft.com/office/powerpoint/2010/main" val="3387826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500"/>
                                        <p:tgtEl>
                                          <p:spTgt spid="2">
                                            <p:txEl>
                                              <p:pRg st="1" end="1"/>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wipe(left)">
                                      <p:cBhvr>
                                        <p:cTn id="23" dur="500"/>
                                        <p:tgtEl>
                                          <p:spTgt spid="2">
                                            <p:txEl>
                                              <p:pRg st="2" end="2"/>
                                            </p:txEl>
                                          </p:spTgt>
                                        </p:tgtEl>
                                      </p:cBhvr>
                                    </p:animEffect>
                                  </p:childTnLst>
                                </p:cTn>
                              </p:par>
                            </p:childTnLst>
                          </p:cTn>
                        </p:par>
                        <p:par>
                          <p:cTn id="24" fill="hold">
                            <p:stCondLst>
                              <p:cond delay="1000"/>
                            </p:stCondLst>
                            <p:childTnLst>
                              <p:par>
                                <p:cTn id="25" presetID="14" presetClass="entr" presetSubtype="10" fill="hold" nodeType="after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2F4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9" name="Gráfico 8">
            <a:extLst>
              <a:ext uri="{FF2B5EF4-FFF2-40B4-BE49-F238E27FC236}">
                <a16:creationId xmlns:a16="http://schemas.microsoft.com/office/drawing/2014/main" id="{A67915A3-87FA-4AC8-ABA2-142B55CEB937}"/>
              </a:ext>
            </a:extLst>
          </p:cNvPr>
          <p:cNvPicPr>
            <a:picLocks noChangeAspect="1"/>
          </p:cNvPicPr>
          <p:nvPr/>
        </p:nvPicPr>
        <p:blipFill>
          <a:blip r:embed="rId2">
            <a:alphaModFix amt="68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4681" y="518406"/>
            <a:ext cx="1980513" cy="1429237"/>
          </a:xfrm>
          <a:prstGeom prst="rect">
            <a:avLst/>
          </a:prstGeom>
        </p:spPr>
      </p:pic>
      <p:pic>
        <p:nvPicPr>
          <p:cNvPr id="3" name="Imagen 2" descr="Imagen que contiene pequeño, tazón, computadora&#10;&#10;Descripción generada automáticamente">
            <a:extLst>
              <a:ext uri="{FF2B5EF4-FFF2-40B4-BE49-F238E27FC236}">
                <a16:creationId xmlns:a16="http://schemas.microsoft.com/office/drawing/2014/main" id="{5E6FF845-0B0F-4794-BB32-D7F0DE60C6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354966">
            <a:off x="325628" y="1583516"/>
            <a:ext cx="2318543" cy="2106281"/>
          </a:xfrm>
          <a:prstGeom prst="rect">
            <a:avLst/>
          </a:prstGeom>
        </p:spPr>
      </p:pic>
      <p:sp>
        <p:nvSpPr>
          <p:cNvPr id="10" name="Google Shape;635;p48"/>
          <p:cNvSpPr txBox="1">
            <a:spLocks noGrp="1"/>
          </p:cNvSpPr>
          <p:nvPr>
            <p:ph type="title"/>
          </p:nvPr>
        </p:nvSpPr>
        <p:spPr>
          <a:xfrm>
            <a:off x="5093287" y="786924"/>
            <a:ext cx="1255800" cy="8922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4000" b="1">
                <a:solidFill>
                  <a:schemeClr val="accent1">
                    <a:lumMod val="75000"/>
                  </a:schemeClr>
                </a:solidFill>
                <a:latin typeface="Arial" panose="020B0604020202020204" pitchFamily="34" charset="0"/>
                <a:cs typeface="Arial" panose="020B0604020202020204" pitchFamily="34" charset="0"/>
              </a:rPr>
              <a:t>I</a:t>
            </a:r>
            <a:endParaRPr sz="4000" b="1">
              <a:solidFill>
                <a:schemeClr val="accent1">
                  <a:lumMod val="75000"/>
                </a:schemeClr>
              </a:solidFill>
              <a:latin typeface="Arial" panose="020B0604020202020204" pitchFamily="34" charset="0"/>
              <a:cs typeface="Arial" panose="020B0604020202020204" pitchFamily="34" charset="0"/>
            </a:endParaRPr>
          </a:p>
        </p:txBody>
      </p:sp>
      <p:sp>
        <p:nvSpPr>
          <p:cNvPr id="11" name="TextBox 4">
            <a:extLst>
              <a:ext uri="{FF2B5EF4-FFF2-40B4-BE49-F238E27FC236}">
                <a16:creationId xmlns:a16="http://schemas.microsoft.com/office/drawing/2014/main" id="{3EAA8291-3670-AEA9-5F80-62884D9ED676}"/>
              </a:ext>
            </a:extLst>
          </p:cNvPr>
          <p:cNvSpPr txBox="1"/>
          <p:nvPr/>
        </p:nvSpPr>
        <p:spPr>
          <a:xfrm>
            <a:off x="2691821" y="2164777"/>
            <a:ext cx="6086232" cy="2323906"/>
          </a:xfrm>
          <a:prstGeom prst="rect">
            <a:avLst/>
          </a:prstGeom>
        </p:spPr>
        <p:txBody>
          <a:bodyPr wrap="square" lIns="0" tIns="0" rIns="0" bIns="0" rtlCol="0" anchor="ctr">
            <a:spAutoFit/>
          </a:bodyPr>
          <a:lstStyle/>
          <a:p>
            <a:pPr algn="ctr">
              <a:lnSpc>
                <a:spcPct val="150000"/>
              </a:lnSpc>
            </a:pPr>
            <a:r>
              <a:rPr lang="en-US" sz="3500" b="1">
                <a:solidFill>
                  <a:schemeClr val="accent1">
                    <a:lumMod val="75000"/>
                  </a:schemeClr>
                </a:solidFill>
                <a:latin typeface="Arial" panose="020B0604020202020204" pitchFamily="34" charset="0"/>
                <a:cs typeface="Arial" panose="020B0604020202020204" pitchFamily="34" charset="0"/>
              </a:rPr>
              <a:t>KHÁI NIỆM PHẢN ỨNG THUẬN NGHỊCH VÀ TRẠNG THÁI CÂN BẰNG</a:t>
            </a:r>
            <a:endParaRPr lang="en-US" sz="35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9641148"/>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CCF4F7"/>
            </a:gs>
            <a:gs pos="71000">
              <a:srgbClr val="4AE7E7"/>
            </a:gs>
            <a:gs pos="100000">
              <a:srgbClr val="115775"/>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mc:AlternateContent xmlns:mc="http://schemas.openxmlformats.org/markup-compatibility/2006" xmlns:a14="http://schemas.microsoft.com/office/drawing/2010/main">
        <mc:Choice Requires="a14">
          <p:sp>
            <p:nvSpPr>
              <p:cNvPr id="11" name="Rectangle 10"/>
              <p:cNvSpPr/>
              <p:nvPr/>
            </p:nvSpPr>
            <p:spPr>
              <a:xfrm>
                <a:off x="419729" y="684810"/>
                <a:ext cx="8304540" cy="1754326"/>
              </a:xfrm>
              <a:prstGeom prst="rect">
                <a:avLst/>
              </a:prstGeom>
            </p:spPr>
            <p:txBody>
              <a:bodyPr wrap="square">
                <a:spAutoFit/>
              </a:bodyPr>
              <a:lstStyle/>
              <a:p>
                <a:pPr algn="just">
                  <a:lnSpc>
                    <a:spcPct val="150000"/>
                  </a:lnSpc>
                </a:pPr>
                <a:r>
                  <a:rPr lang="nl-NL" b="1">
                    <a:solidFill>
                      <a:srgbClr val="FF0000"/>
                    </a:solidFill>
                    <a:latin typeface="Arial" panose="020B0604020202020204" pitchFamily="34" charset="0"/>
                    <a:ea typeface="Calibri" panose="020F0502020204030204" pitchFamily="34" charset="0"/>
                    <a:cs typeface="Arial" panose="020B0604020202020204" pitchFamily="34" charset="0"/>
                  </a:rPr>
                  <a:t>Bài tập 3. </a:t>
                </a:r>
                <a:r>
                  <a:rPr lang="nl-NL">
                    <a:solidFill>
                      <a:srgbClr val="000000"/>
                    </a:solidFill>
                    <a:latin typeface="Arial" panose="020B0604020202020204" pitchFamily="34" charset="0"/>
                    <a:cs typeface="Arial" panose="020B0604020202020204" pitchFamily="34" charset="0"/>
                  </a:rPr>
                  <a:t>Thành phần chính của tinh dầu chuối là ester CH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COOCH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CH(CH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 Để thu được hỗn hợp chất chứa nhiều ester này thì cần thay đổi nồng độ các chất như thế nào trong cân bằng:</a:t>
                </a:r>
                <a:endParaRPr lang="en-US">
                  <a:solidFill>
                    <a:srgbClr val="000000"/>
                  </a:solidFill>
                  <a:latin typeface="Arial" panose="020B0604020202020204" pitchFamily="34" charset="0"/>
                  <a:cs typeface="Arial" panose="020B0604020202020204" pitchFamily="34" charset="0"/>
                </a:endParaRPr>
              </a:p>
              <a:p>
                <a:pPr algn="just">
                  <a:lnSpc>
                    <a:spcPct val="150000"/>
                  </a:lnSpc>
                </a:pPr>
                <a:r>
                  <a:rPr lang="nl-NL">
                    <a:solidFill>
                      <a:srgbClr val="000000"/>
                    </a:solidFill>
                    <a:latin typeface="Arial" panose="020B0604020202020204" pitchFamily="34" charset="0"/>
                    <a:cs typeface="Arial" panose="020B0604020202020204" pitchFamily="34" charset="0"/>
                  </a:rPr>
                  <a:t>CH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COOH(aq) + ROH(aq) </a:t>
                </a:r>
                <a14:m>
                  <m:oMath xmlns:m="http://schemas.openxmlformats.org/officeDocument/2006/math">
                    <m:r>
                      <a:rPr lang="nl-NL" i="1">
                        <a:solidFill>
                          <a:srgbClr val="000000"/>
                        </a:solidFill>
                        <a:latin typeface="Cambria Math" panose="02040503050406030204" pitchFamily="18" charset="0"/>
                      </a:rPr>
                      <m:t>⇌</m:t>
                    </m:r>
                  </m:oMath>
                </a14:m>
                <a:r>
                  <a:rPr lang="nl-NL">
                    <a:solidFill>
                      <a:srgbClr val="000000"/>
                    </a:solidFill>
                    <a:latin typeface="Arial" panose="020B0604020202020204" pitchFamily="34" charset="0"/>
                    <a:cs typeface="Arial" panose="020B0604020202020204" pitchFamily="34" charset="0"/>
                  </a:rPr>
                  <a:t> CH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COOR(aq) + 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O(l) với R là (CH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CHCH</a:t>
                </a:r>
                <a:r>
                  <a:rPr lang="nl-NL" baseline="-25000">
                    <a:solidFill>
                      <a:srgbClr val="000000"/>
                    </a:solidFill>
                    <a:latin typeface="Arial" panose="020B0604020202020204" pitchFamily="34" charset="0"/>
                    <a:cs typeface="Arial" panose="020B0604020202020204" pitchFamily="34" charset="0"/>
                  </a:rPr>
                  <a:t>2</a:t>
                </a:r>
                <a:r>
                  <a:rPr lang="nl-NL">
                    <a:solidFill>
                      <a:srgbClr val="000000"/>
                    </a:solidFill>
                    <a:latin typeface="Arial" panose="020B0604020202020204" pitchFamily="34" charset="0"/>
                    <a:cs typeface="Arial" panose="020B0604020202020204" pitchFamily="34" charset="0"/>
                  </a:rPr>
                  <a:t>CH</a:t>
                </a:r>
                <a:r>
                  <a:rPr lang="nl-NL" baseline="-25000">
                    <a:solidFill>
                      <a:srgbClr val="000000"/>
                    </a:solidFill>
                    <a:latin typeface="Arial" panose="020B0604020202020204" pitchFamily="34" charset="0"/>
                    <a:cs typeface="Arial" panose="020B0604020202020204" pitchFamily="34" charset="0"/>
                  </a:rPr>
                  <a:t>2</a:t>
                </a:r>
                <a:endParaRPr lang="en-US">
                  <a:solidFill>
                    <a:srgbClr val="000000"/>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419729" y="684810"/>
                <a:ext cx="8304540" cy="1754326"/>
              </a:xfrm>
              <a:prstGeom prst="rect">
                <a:avLst/>
              </a:prstGeom>
              <a:blipFill>
                <a:blip r:embed="rId2"/>
                <a:stretch>
                  <a:fillRect l="-661" r="-587" b="-1736"/>
                </a:stretch>
              </a:blipFill>
            </p:spPr>
            <p:txBody>
              <a:bodyPr/>
              <a:lstStyle/>
              <a:p>
                <a:r>
                  <a:rPr lang="en-US">
                    <a:noFill/>
                  </a:rPr>
                  <a:t> </a:t>
                </a:r>
              </a:p>
            </p:txBody>
          </p:sp>
        </mc:Fallback>
      </mc:AlternateContent>
      <p:sp>
        <p:nvSpPr>
          <p:cNvPr id="2" name="Rectangle 1"/>
          <p:cNvSpPr/>
          <p:nvPr/>
        </p:nvSpPr>
        <p:spPr>
          <a:xfrm>
            <a:off x="640079" y="2709524"/>
            <a:ext cx="7863839" cy="1754326"/>
          </a:xfrm>
          <a:prstGeom prst="rect">
            <a:avLst/>
          </a:prstGeom>
        </p:spPr>
        <p:txBody>
          <a:bodyPr wrap="square">
            <a:spAutoFit/>
          </a:bodyPr>
          <a:lstStyle/>
          <a:p>
            <a:pPr algn="just">
              <a:lnSpc>
                <a:spcPct val="150000"/>
              </a:lnSpc>
            </a:pPr>
            <a:r>
              <a:rPr lang="en-US" b="1" i="1" u="sng">
                <a:solidFill>
                  <a:srgbClr val="000000"/>
                </a:solidFill>
                <a:latin typeface="Arial" panose="020B0604020202020204" pitchFamily="34" charset="0"/>
                <a:ea typeface="Calibri" panose="020F0502020204030204" pitchFamily="34" charset="0"/>
                <a:cs typeface="Arial" panose="020B0604020202020204" pitchFamily="34" charset="0"/>
              </a:rPr>
              <a:t>Lời giải:</a:t>
            </a:r>
          </a:p>
          <a:p>
            <a:pPr algn="just">
              <a:lnSpc>
                <a:spcPct val="150000"/>
              </a:lnSpc>
            </a:pPr>
            <a:r>
              <a:rPr lang="nl-NL">
                <a:solidFill>
                  <a:srgbClr val="000000"/>
                </a:solidFill>
                <a:latin typeface="Arial" panose="020B0604020202020204" pitchFamily="34" charset="0"/>
                <a:cs typeface="Arial" panose="020B0604020202020204" pitchFamily="34" charset="0"/>
              </a:rPr>
              <a:t>Để thu được hỗn hợp chất chứa nhiều ester này thì cần </a:t>
            </a:r>
            <a:r>
              <a:rPr lang="nl-NL">
                <a:solidFill>
                  <a:srgbClr val="FF0000"/>
                </a:solidFill>
                <a:latin typeface="Arial" panose="020B0604020202020204" pitchFamily="34" charset="0"/>
                <a:cs typeface="Arial" panose="020B0604020202020204" pitchFamily="34" charset="0"/>
              </a:rPr>
              <a:t>tăng nồng độ </a:t>
            </a:r>
            <a:r>
              <a:rPr lang="nl-NL">
                <a:solidFill>
                  <a:srgbClr val="000000"/>
                </a:solidFill>
                <a:latin typeface="Arial" panose="020B0604020202020204" pitchFamily="34" charset="0"/>
                <a:cs typeface="Arial" panose="020B0604020202020204" pitchFamily="34" charset="0"/>
              </a:rPr>
              <a:t>của CH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COOH và ROH: Cân bằng chuyển dịch theo chiều làm giảm nồng độ của CH</a:t>
            </a:r>
            <a:r>
              <a:rPr lang="nl-NL" baseline="-25000">
                <a:solidFill>
                  <a:srgbClr val="000000"/>
                </a:solidFill>
                <a:latin typeface="Arial" panose="020B0604020202020204" pitchFamily="34" charset="0"/>
                <a:cs typeface="Arial" panose="020B0604020202020204" pitchFamily="34" charset="0"/>
              </a:rPr>
              <a:t>3</a:t>
            </a:r>
            <a:r>
              <a:rPr lang="nl-NL">
                <a:solidFill>
                  <a:srgbClr val="000000"/>
                </a:solidFill>
                <a:latin typeface="Arial" panose="020B0604020202020204" pitchFamily="34" charset="0"/>
                <a:cs typeface="Arial" panose="020B0604020202020204" pitchFamily="34" charset="0"/>
              </a:rPr>
              <a:t>COOH và ROH, tức chiều thuận tạo ra nhiều ester hơn.</a:t>
            </a:r>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73100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anim calcmode="lin" valueType="num">
                                      <p:cBhvr>
                                        <p:cTn id="8"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Effect transition="in" filter="fade">
                                      <p:cBhvr>
                                        <p:cTn id="13" dur="500"/>
                                        <p:tgtEl>
                                          <p:spTgt spid="11">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wipe(down)">
                                      <p:cBhvr>
                                        <p:cTn id="18" dur="500"/>
                                        <p:tgtEl>
                                          <p:spTgt spid="2">
                                            <p:txEl>
                                              <p:pRg st="0" end="0"/>
                                            </p:txEl>
                                          </p:spTgt>
                                        </p:tgtEl>
                                      </p:cBhvr>
                                    </p:animEffect>
                                  </p:childTnLst>
                                </p:cTn>
                              </p:par>
                            </p:childTnLst>
                          </p:cTn>
                        </p:par>
                        <p:par>
                          <p:cTn id="19" fill="hold">
                            <p:stCondLst>
                              <p:cond delay="500"/>
                            </p:stCondLst>
                            <p:childTnLst>
                              <p:par>
                                <p:cTn id="20" presetID="14" presetClass="entr" presetSubtype="10" fill="hold" nodeType="after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4" y="285138"/>
            <a:ext cx="8629650" cy="814524"/>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sp>
        <p:nvSpPr>
          <p:cNvPr id="30" name="TextBox 2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3"/>
                </a:solidFill>
                <a:latin typeface="Arial" panose="020B0604020202020204" pitchFamily="34" charset="0"/>
                <a:cs typeface="Arial" panose="020B0604020202020204" pitchFamily="34" charset="0"/>
              </a:rPr>
              <a:t>HƯỚNG DẪN VỀ NHÀ</a:t>
            </a:r>
            <a:endParaRPr lang="en-US" sz="3200" dirty="0">
              <a:solidFill>
                <a:schemeClr val="accent3"/>
              </a:solidFill>
              <a:latin typeface="Arial" panose="020B0604020202020204" pitchFamily="34" charset="0"/>
              <a:cs typeface="Arial" panose="020B0604020202020204" pitchFamily="34" charset="0"/>
            </a:endParaRPr>
          </a:p>
        </p:txBody>
      </p:sp>
      <p:sp>
        <p:nvSpPr>
          <p:cNvPr id="31" name="Freeform 4"/>
          <p:cNvSpPr/>
          <p:nvPr/>
        </p:nvSpPr>
        <p:spPr>
          <a:xfrm>
            <a:off x="257174" y="1283289"/>
            <a:ext cx="8629650" cy="363247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11" name="Picture 5"/>
          <p:cNvPicPr>
            <a:picLocks noChangeAspect="1"/>
          </p:cNvPicPr>
          <p:nvPr/>
        </p:nvPicPr>
        <p:blipFill>
          <a:blip r:embed="rId2"/>
          <a:srcRect/>
          <a:stretch>
            <a:fillRect/>
          </a:stretch>
        </p:blipFill>
        <p:spPr>
          <a:xfrm>
            <a:off x="754322" y="1346364"/>
            <a:ext cx="2101023" cy="3052663"/>
          </a:xfrm>
          <a:prstGeom prst="rect">
            <a:avLst/>
          </a:prstGeom>
        </p:spPr>
      </p:pic>
      <p:sp>
        <p:nvSpPr>
          <p:cNvPr id="4" name="Rectangle 3"/>
          <p:cNvSpPr/>
          <p:nvPr/>
        </p:nvSpPr>
        <p:spPr>
          <a:xfrm>
            <a:off x="3352493" y="1599113"/>
            <a:ext cx="5248941" cy="3000821"/>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v"/>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Ôn lại kiến thức đã học.</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v"/>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Hoàn thành luyện tập 1 – 5 (SGK tr.7 – 12), bài tập 1, 2, 3 (SGK tr.14). </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v"/>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Làm bài tập trong SBT.</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v"/>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Đọc và tìm hiểu trước nội dung </a:t>
            </a:r>
            <a:r>
              <a:rPr lang="fr-FR" b="1" i="1">
                <a:solidFill>
                  <a:srgbClr val="000000"/>
                </a:solidFill>
                <a:latin typeface="Arial" panose="020B0604020202020204" pitchFamily="34" charset="0"/>
                <a:ea typeface="Calibri" panose="020F0502020204030204" pitchFamily="34" charset="0"/>
                <a:cs typeface="Arial" panose="020B0604020202020204" pitchFamily="34" charset="0"/>
              </a:rPr>
              <a:t>Bài 2: Sự điện li trong dung dịch nước, thuyết Bronsted – Lowry về acid – base</a:t>
            </a:r>
            <a:r>
              <a:rPr lang="fr-FR" i="1">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566307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arn(inVertical)">
                                      <p:cBhvr>
                                        <p:cTn id="11" dur="500"/>
                                        <p:tgtEl>
                                          <p:spTgt spid="4">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arn(inVertical)">
                                      <p:cBhvr>
                                        <p:cTn id="15" dur="500"/>
                                        <p:tgtEl>
                                          <p:spTgt spid="4">
                                            <p:txEl>
                                              <p:pRg st="2" end="2"/>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barn(inVertical)">
                                      <p:cBhvr>
                                        <p:cTn id="1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8F5F8"/>
            </a:gs>
            <a:gs pos="71000">
              <a:srgbClr val="4AE7E7"/>
            </a:gs>
            <a:gs pos="100000">
              <a:srgbClr val="115775"/>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35" name="Imagen 34" descr="Forma, Icono&#10;&#10;Descripción generada automáticamente">
            <a:extLst>
              <a:ext uri="{FF2B5EF4-FFF2-40B4-BE49-F238E27FC236}">
                <a16:creationId xmlns:a16="http://schemas.microsoft.com/office/drawing/2014/main" id="{B3703A04-AA68-4895-A7F2-66F160BAF58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744492" y="442021"/>
            <a:ext cx="948187" cy="804827"/>
          </a:xfrm>
          <a:prstGeom prst="rect">
            <a:avLst/>
          </a:prstGeom>
        </p:spPr>
      </p:pic>
      <p:grpSp>
        <p:nvGrpSpPr>
          <p:cNvPr id="7" name="Group 6"/>
          <p:cNvGrpSpPr/>
          <p:nvPr/>
        </p:nvGrpSpPr>
        <p:grpSpPr>
          <a:xfrm>
            <a:off x="165202" y="837838"/>
            <a:ext cx="2489048" cy="3301026"/>
            <a:chOff x="5953681" y="860978"/>
            <a:chExt cx="2592543" cy="3563657"/>
          </a:xfrm>
        </p:grpSpPr>
        <p:pic>
          <p:nvPicPr>
            <p:cNvPr id="6" name="Gráfico 5">
              <a:extLst>
                <a:ext uri="{FF2B5EF4-FFF2-40B4-BE49-F238E27FC236}">
                  <a16:creationId xmlns:a16="http://schemas.microsoft.com/office/drawing/2014/main" id="{B26BE943-D7BA-4474-B878-E5CBDB44B5D0}"/>
                </a:ext>
              </a:extLst>
            </p:cNvPr>
            <p:cNvPicPr>
              <a:picLocks noChangeAspect="1"/>
            </p:cNvPicPr>
            <p:nvPr/>
          </p:nvPicPr>
          <p:blipFill>
            <a:blip r:embed="rId3">
              <a:alphaModFix amt="68000"/>
              <a:biLevel thresh="75000"/>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953681" y="860978"/>
              <a:ext cx="2466419" cy="1779890"/>
            </a:xfrm>
            <a:prstGeom prst="rect">
              <a:avLst/>
            </a:prstGeom>
          </p:spPr>
        </p:pic>
        <p:pic>
          <p:nvPicPr>
            <p:cNvPr id="29" name="Imagen 28" descr="Imagen que contiene interior, tabla, verde, botella&#10;&#10;Descripción generada automáticamente">
              <a:extLst>
                <a:ext uri="{FF2B5EF4-FFF2-40B4-BE49-F238E27FC236}">
                  <a16:creationId xmlns:a16="http://schemas.microsoft.com/office/drawing/2014/main" id="{B0016274-B10F-4C49-BF40-E9E191C4D34F}"/>
                </a:ext>
              </a:extLst>
            </p:cNvPr>
            <p:cNvPicPr>
              <a:picLocks noChangeAspect="1"/>
            </p:cNvPicPr>
            <p:nvPr/>
          </p:nvPicPr>
          <p:blipFill>
            <a:blip r:embed="rId5" cstate="hqprint">
              <a:alphaModFix amt="75000"/>
              <a:extLst>
                <a:ext uri="{28A0092B-C50C-407E-A947-70E740481C1C}">
                  <a14:useLocalDpi xmlns:a14="http://schemas.microsoft.com/office/drawing/2010/main" val="0"/>
                </a:ext>
              </a:extLst>
            </a:blip>
            <a:stretch>
              <a:fillRect/>
            </a:stretch>
          </p:blipFill>
          <p:spPr>
            <a:xfrm>
              <a:off x="6806846" y="1727147"/>
              <a:ext cx="493903" cy="1852136"/>
            </a:xfrm>
            <a:prstGeom prst="rect">
              <a:avLst/>
            </a:prstGeom>
          </p:spPr>
        </p:pic>
        <p:pic>
          <p:nvPicPr>
            <p:cNvPr id="25" name="Imagen 24" descr="Icono&#10;&#10;Descripción generada automáticamente">
              <a:extLst>
                <a:ext uri="{FF2B5EF4-FFF2-40B4-BE49-F238E27FC236}">
                  <a16:creationId xmlns:a16="http://schemas.microsoft.com/office/drawing/2014/main" id="{38D5BF53-EDD3-4A19-A2E5-E5D91497323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107141" y="2138234"/>
              <a:ext cx="1439083" cy="2036130"/>
            </a:xfrm>
            <a:prstGeom prst="rect">
              <a:avLst/>
            </a:prstGeom>
          </p:spPr>
        </p:pic>
        <p:pic>
          <p:nvPicPr>
            <p:cNvPr id="21" name="Imagen 20" descr="Imagen en blanco y negro de la luna&#10;&#10;Descripción generada automáticamente con confianza baja">
              <a:extLst>
                <a:ext uri="{FF2B5EF4-FFF2-40B4-BE49-F238E27FC236}">
                  <a16:creationId xmlns:a16="http://schemas.microsoft.com/office/drawing/2014/main" id="{01B45FF2-1CB6-40E8-9C2A-17D47841BF8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630362" y="1911359"/>
              <a:ext cx="163197" cy="177030"/>
            </a:xfrm>
            <a:prstGeom prst="rect">
              <a:avLst/>
            </a:prstGeom>
          </p:spPr>
        </p:pic>
        <p:pic>
          <p:nvPicPr>
            <p:cNvPr id="23" name="Imagen 22" descr="Imagen en blanco y negro de la luna&#10;&#10;Descripción generada automáticamente con confianza baja">
              <a:extLst>
                <a:ext uri="{FF2B5EF4-FFF2-40B4-BE49-F238E27FC236}">
                  <a16:creationId xmlns:a16="http://schemas.microsoft.com/office/drawing/2014/main" id="{B7E33052-DFFC-47CE-B529-DDFB2971F77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820960" y="1829301"/>
              <a:ext cx="132141" cy="143341"/>
            </a:xfrm>
            <a:prstGeom prst="rect">
              <a:avLst/>
            </a:prstGeom>
          </p:spPr>
        </p:pic>
        <p:pic>
          <p:nvPicPr>
            <p:cNvPr id="28" name="Imagen 27" descr="Imagen en blanco y negro de la luna&#10;&#10;Descripción generada automáticamente con confianza baja">
              <a:extLst>
                <a:ext uri="{FF2B5EF4-FFF2-40B4-BE49-F238E27FC236}">
                  <a16:creationId xmlns:a16="http://schemas.microsoft.com/office/drawing/2014/main" id="{166927F8-EC54-413B-8A01-B0E192D24C7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933652" y="1996008"/>
              <a:ext cx="120287" cy="130481"/>
            </a:xfrm>
            <a:prstGeom prst="rect">
              <a:avLst/>
            </a:prstGeom>
          </p:spPr>
        </p:pic>
        <p:pic>
          <p:nvPicPr>
            <p:cNvPr id="30" name="Imagen 29" descr="Imagen en blanco y negro de la luna&#10;&#10;Descripción generada automáticamente con confianza baja">
              <a:extLst>
                <a:ext uri="{FF2B5EF4-FFF2-40B4-BE49-F238E27FC236}">
                  <a16:creationId xmlns:a16="http://schemas.microsoft.com/office/drawing/2014/main" id="{190B9312-4001-4476-BAFC-2A4DD1DF527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730385" y="1680658"/>
              <a:ext cx="102761" cy="111471"/>
            </a:xfrm>
            <a:prstGeom prst="rect">
              <a:avLst/>
            </a:prstGeom>
          </p:spPr>
        </p:pic>
        <p:pic>
          <p:nvPicPr>
            <p:cNvPr id="26" name="Imagen 25" descr="Imagen que contiene Gráfico&#10;&#10;Descripción generada automáticamente">
              <a:extLst>
                <a:ext uri="{FF2B5EF4-FFF2-40B4-BE49-F238E27FC236}">
                  <a16:creationId xmlns:a16="http://schemas.microsoft.com/office/drawing/2014/main" id="{DD01E88D-CC04-465B-95F6-6C90ABD4C67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959961" y="2155064"/>
              <a:ext cx="1215247" cy="2269571"/>
            </a:xfrm>
            <a:prstGeom prst="rect">
              <a:avLst/>
            </a:prstGeom>
          </p:spPr>
        </p:pic>
        <p:pic>
          <p:nvPicPr>
            <p:cNvPr id="32" name="Imagen 31" descr="Imagen en blanco y negro de la luna&#10;&#10;Descripción generada automáticamente con confianza baja">
              <a:extLst>
                <a:ext uri="{FF2B5EF4-FFF2-40B4-BE49-F238E27FC236}">
                  <a16:creationId xmlns:a16="http://schemas.microsoft.com/office/drawing/2014/main" id="{95F1338E-C0F0-4DA0-AD4F-34D97C33A88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856787" y="1470677"/>
              <a:ext cx="163197" cy="177030"/>
            </a:xfrm>
            <a:prstGeom prst="rect">
              <a:avLst/>
            </a:prstGeom>
          </p:spPr>
        </p:pic>
        <p:pic>
          <p:nvPicPr>
            <p:cNvPr id="34" name="Imagen 33" descr="Imagen en blanco y negro de la luna&#10;&#10;Descripción generada automáticamente con confianza baja">
              <a:extLst>
                <a:ext uri="{FF2B5EF4-FFF2-40B4-BE49-F238E27FC236}">
                  <a16:creationId xmlns:a16="http://schemas.microsoft.com/office/drawing/2014/main" id="{351ED3E0-54EA-4BE1-B5B2-7BD0E6E4815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075960" y="1388619"/>
              <a:ext cx="132141" cy="143341"/>
            </a:xfrm>
            <a:prstGeom prst="rect">
              <a:avLst/>
            </a:prstGeom>
          </p:spPr>
        </p:pic>
        <p:pic>
          <p:nvPicPr>
            <p:cNvPr id="36" name="Imagen 35" descr="Imagen en blanco y negro de la luna&#10;&#10;Descripción generada automáticamente con confianza baja">
              <a:extLst>
                <a:ext uri="{FF2B5EF4-FFF2-40B4-BE49-F238E27FC236}">
                  <a16:creationId xmlns:a16="http://schemas.microsoft.com/office/drawing/2014/main" id="{F298F963-5DB9-4019-BE29-1931EEFFF5D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950527" y="1229843"/>
              <a:ext cx="120287" cy="130481"/>
            </a:xfrm>
            <a:prstGeom prst="rect">
              <a:avLst/>
            </a:prstGeom>
          </p:spPr>
        </p:pic>
        <p:pic>
          <p:nvPicPr>
            <p:cNvPr id="37" name="Imagen 36" descr="Imagen en blanco y negro de la luna&#10;&#10;Descripción generada automáticamente con confianza baja">
              <a:extLst>
                <a:ext uri="{FF2B5EF4-FFF2-40B4-BE49-F238E27FC236}">
                  <a16:creationId xmlns:a16="http://schemas.microsoft.com/office/drawing/2014/main" id="{5444576B-534A-4E7F-ACC5-4767B1EB8013}"/>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985385" y="1656662"/>
              <a:ext cx="102761" cy="111471"/>
            </a:xfrm>
            <a:prstGeom prst="rect">
              <a:avLst/>
            </a:prstGeom>
          </p:spPr>
        </p:pic>
        <p:pic>
          <p:nvPicPr>
            <p:cNvPr id="38" name="Imagen 37" descr="Imagen en blanco y negro de la luna&#10;&#10;Descripción generada automáticamente con confianza baja">
              <a:extLst>
                <a:ext uri="{FF2B5EF4-FFF2-40B4-BE49-F238E27FC236}">
                  <a16:creationId xmlns:a16="http://schemas.microsoft.com/office/drawing/2014/main" id="{89574FA9-164E-42EC-A20D-EE050404366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393600" y="1963703"/>
              <a:ext cx="163197" cy="177030"/>
            </a:xfrm>
            <a:prstGeom prst="rect">
              <a:avLst/>
            </a:prstGeom>
          </p:spPr>
        </p:pic>
        <p:pic>
          <p:nvPicPr>
            <p:cNvPr id="39" name="Imagen 38" descr="Imagen en blanco y negro de la luna&#10;&#10;Descripción generada automáticamente con confianza baja">
              <a:extLst>
                <a:ext uri="{FF2B5EF4-FFF2-40B4-BE49-F238E27FC236}">
                  <a16:creationId xmlns:a16="http://schemas.microsoft.com/office/drawing/2014/main" id="{E7C2B904-0092-4590-A786-BA77D0C19B4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487588" y="1726216"/>
              <a:ext cx="132141" cy="143341"/>
            </a:xfrm>
            <a:prstGeom prst="rect">
              <a:avLst/>
            </a:prstGeom>
          </p:spPr>
        </p:pic>
        <p:pic>
          <p:nvPicPr>
            <p:cNvPr id="40" name="Imagen 39" descr="Imagen en blanco y negro de la luna&#10;&#10;Descripción generada automáticamente con confianza baja">
              <a:extLst>
                <a:ext uri="{FF2B5EF4-FFF2-40B4-BE49-F238E27FC236}">
                  <a16:creationId xmlns:a16="http://schemas.microsoft.com/office/drawing/2014/main" id="{5B755371-56AB-4463-8A6A-77C01DC1104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609805" y="1854823"/>
              <a:ext cx="120287" cy="130481"/>
            </a:xfrm>
            <a:prstGeom prst="rect">
              <a:avLst/>
            </a:prstGeom>
          </p:spPr>
        </p:pic>
        <p:pic>
          <p:nvPicPr>
            <p:cNvPr id="41" name="Imagen 40" descr="Imagen en blanco y negro de la luna&#10;&#10;Descripción generada automáticamente con confianza baja">
              <a:extLst>
                <a:ext uri="{FF2B5EF4-FFF2-40B4-BE49-F238E27FC236}">
                  <a16:creationId xmlns:a16="http://schemas.microsoft.com/office/drawing/2014/main" id="{FD6FF6D8-A6BB-49B3-AA5A-CF1DE5B10784}"/>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397013" y="1577573"/>
              <a:ext cx="102761" cy="111471"/>
            </a:xfrm>
            <a:prstGeom prst="rect">
              <a:avLst/>
            </a:prstGeom>
          </p:spPr>
        </p:pic>
      </p:grpSp>
      <p:sp>
        <p:nvSpPr>
          <p:cNvPr id="24" name="TextBox 7">
            <a:extLst>
              <a:ext uri="{FF2B5EF4-FFF2-40B4-BE49-F238E27FC236}">
                <a16:creationId xmlns:a16="http://schemas.microsoft.com/office/drawing/2014/main" id="{F382605D-8CD3-44BE-AC1B-6FF362FEC183}"/>
              </a:ext>
            </a:extLst>
          </p:cNvPr>
          <p:cNvSpPr txBox="1"/>
          <p:nvPr/>
        </p:nvSpPr>
        <p:spPr>
          <a:xfrm>
            <a:off x="2868557" y="1745498"/>
            <a:ext cx="5996501" cy="1938992"/>
          </a:xfrm>
          <a:prstGeom prst="rect">
            <a:avLst/>
          </a:prstGeom>
        </p:spPr>
        <p:txBody>
          <a:bodyPr wrap="square" lIns="0" tIns="0" rIns="0" bIns="0" rtlCol="0" anchor="t">
            <a:spAutoFit/>
          </a:bodyPr>
          <a:lstStyle/>
          <a:p>
            <a:pPr algn="ctr">
              <a:lnSpc>
                <a:spcPct val="150000"/>
              </a:lnSpc>
            </a:pPr>
            <a:r>
              <a:rPr lang="en-US" sz="4200" b="1">
                <a:solidFill>
                  <a:srgbClr val="17545B"/>
                </a:solidFill>
                <a:latin typeface="Arial" panose="020B0604020202020204" pitchFamily="34" charset="0"/>
                <a:cs typeface="Arial" panose="020B0604020202020204" pitchFamily="34" charset="0"/>
              </a:rPr>
              <a:t>BÀI HỌC KẾT THÚC!</a:t>
            </a:r>
          </a:p>
          <a:p>
            <a:pPr algn="ctr">
              <a:lnSpc>
                <a:spcPct val="150000"/>
              </a:lnSpc>
            </a:pPr>
            <a:r>
              <a:rPr lang="en-US" sz="4200" b="1">
                <a:solidFill>
                  <a:srgbClr val="17545B"/>
                </a:solidFill>
                <a:latin typeface="Arial" panose="020B0604020202020204" pitchFamily="34" charset="0"/>
                <a:cs typeface="Arial" panose="020B0604020202020204" pitchFamily="34" charset="0"/>
              </a:rPr>
              <a:t>HẸN GẶP LẠI CÁC EM</a:t>
            </a:r>
            <a:endParaRPr lang="en-US" sz="4200" b="1" dirty="0">
              <a:solidFill>
                <a:srgbClr val="1754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3882555"/>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500" fill="hold"/>
                                        <p:tgtEl>
                                          <p:spTgt spid="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AE7E7"/>
            </a:gs>
            <a:gs pos="29000">
              <a:srgbClr val="DCF5F9"/>
            </a:gs>
            <a:gs pos="71000">
              <a:srgbClr val="4AE7E7"/>
            </a:gs>
            <a:gs pos="100000">
              <a:srgbClr val="32B1C2"/>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26" name="Imagen 25" descr="Patrón de fondo&#10;&#10;Descripción generada automáticamente">
            <a:extLst>
              <a:ext uri="{FF2B5EF4-FFF2-40B4-BE49-F238E27FC236}">
                <a16:creationId xmlns:a16="http://schemas.microsoft.com/office/drawing/2014/main" id="{49A17CB3-0B88-4F6C-B5EC-1E1D0951B9F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586648" y="831834"/>
            <a:ext cx="400595" cy="1526179"/>
          </a:xfrm>
          <a:prstGeom prst="rect">
            <a:avLst/>
          </a:prstGeom>
        </p:spPr>
      </p:pic>
      <p:pic>
        <p:nvPicPr>
          <p:cNvPr id="12" name="Imagen 11" descr="Imagen en blanco y negro de la luna&#10;&#10;Descripción generada automáticamente con confianza baja">
            <a:extLst>
              <a:ext uri="{FF2B5EF4-FFF2-40B4-BE49-F238E27FC236}">
                <a16:creationId xmlns:a16="http://schemas.microsoft.com/office/drawing/2014/main" id="{E0F3D1AB-99E5-4F85-84B3-9D70E4AF72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94266" y="627965"/>
            <a:ext cx="163197" cy="177030"/>
          </a:xfrm>
          <a:prstGeom prst="rect">
            <a:avLst/>
          </a:prstGeom>
        </p:spPr>
      </p:pic>
      <p:pic>
        <p:nvPicPr>
          <p:cNvPr id="13" name="Imagen 12" descr="Imagen en blanco y negro de la luna&#10;&#10;Descripción generada automáticamente con confianza baja">
            <a:extLst>
              <a:ext uri="{FF2B5EF4-FFF2-40B4-BE49-F238E27FC236}">
                <a16:creationId xmlns:a16="http://schemas.microsoft.com/office/drawing/2014/main" id="{6CA0838E-85C2-4C34-95DE-87CE925943D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78903" y="299901"/>
            <a:ext cx="132141" cy="143341"/>
          </a:xfrm>
          <a:prstGeom prst="rect">
            <a:avLst/>
          </a:prstGeom>
        </p:spPr>
      </p:pic>
      <p:pic>
        <p:nvPicPr>
          <p:cNvPr id="14" name="Imagen 13" descr="Imagen en blanco y negro de la luna&#10;&#10;Descripción generada automáticamente con confianza baja">
            <a:extLst>
              <a:ext uri="{FF2B5EF4-FFF2-40B4-BE49-F238E27FC236}">
                <a16:creationId xmlns:a16="http://schemas.microsoft.com/office/drawing/2014/main" id="{EC47A0DC-050E-4756-9A0D-E71C0F02722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53171" y="230377"/>
            <a:ext cx="120287" cy="130481"/>
          </a:xfrm>
          <a:prstGeom prst="rect">
            <a:avLst/>
          </a:prstGeom>
        </p:spPr>
      </p:pic>
      <p:pic>
        <p:nvPicPr>
          <p:cNvPr id="15" name="Imagen 14" descr="Imagen en blanco y negro de la luna&#10;&#10;Descripción generada automáticamente con confianza baja">
            <a:extLst>
              <a:ext uri="{FF2B5EF4-FFF2-40B4-BE49-F238E27FC236}">
                <a16:creationId xmlns:a16="http://schemas.microsoft.com/office/drawing/2014/main" id="{C738BB72-0ECA-4F09-839C-89689B0BAE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840582" y="40211"/>
            <a:ext cx="102761" cy="111471"/>
          </a:xfrm>
          <a:prstGeom prst="rect">
            <a:avLst/>
          </a:prstGeom>
        </p:spPr>
      </p:pic>
      <p:pic>
        <p:nvPicPr>
          <p:cNvPr id="3" name="Imagen 2" descr="Forma, Círculo&#10;&#10;Descripción generada automáticamente">
            <a:extLst>
              <a:ext uri="{FF2B5EF4-FFF2-40B4-BE49-F238E27FC236}">
                <a16:creationId xmlns:a16="http://schemas.microsoft.com/office/drawing/2014/main" id="{221A4A31-4AD0-4FED-83AA-DF641232ECA3}"/>
              </a:ext>
            </a:extLst>
          </p:cNvPr>
          <p:cNvPicPr>
            <a:picLocks noChangeAspect="1"/>
          </p:cNvPicPr>
          <p:nvPr/>
        </p:nvPicPr>
        <p:blipFill>
          <a:blip r:embed="rId7" cstate="hqprint">
            <a:alphaModFix amt="75000"/>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710605" y="151854"/>
            <a:ext cx="152681" cy="226130"/>
          </a:xfrm>
          <a:prstGeom prst="rect">
            <a:avLst/>
          </a:prstGeom>
        </p:spPr>
      </p:pic>
      <p:grpSp>
        <p:nvGrpSpPr>
          <p:cNvPr id="5" name="Group 4"/>
          <p:cNvGrpSpPr/>
          <p:nvPr/>
        </p:nvGrpSpPr>
        <p:grpSpPr>
          <a:xfrm rot="20880148">
            <a:off x="77080" y="3467718"/>
            <a:ext cx="1057666" cy="1844022"/>
            <a:chOff x="77080" y="3467718"/>
            <a:chExt cx="1057666" cy="1844022"/>
          </a:xfrm>
        </p:grpSpPr>
        <p:pic>
          <p:nvPicPr>
            <p:cNvPr id="16" name="Imagen 15" descr="Imagen en blanco y negro de la luna&#10;&#10;Descripción generada automáticamente con confianza baja">
              <a:extLst>
                <a:ext uri="{FF2B5EF4-FFF2-40B4-BE49-F238E27FC236}">
                  <a16:creationId xmlns:a16="http://schemas.microsoft.com/office/drawing/2014/main" id="{DD9F0F97-CB1A-4616-85A2-1A0A533FC4F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1549" y="3467718"/>
              <a:ext cx="163197" cy="177030"/>
            </a:xfrm>
            <a:prstGeom prst="rect">
              <a:avLst/>
            </a:prstGeom>
          </p:spPr>
        </p:pic>
        <p:pic>
          <p:nvPicPr>
            <p:cNvPr id="17" name="Imagen 16" descr="Imagen en blanco y negro de la luna&#10;&#10;Descripción generada automáticamente con confianza baja">
              <a:extLst>
                <a:ext uri="{FF2B5EF4-FFF2-40B4-BE49-F238E27FC236}">
                  <a16:creationId xmlns:a16="http://schemas.microsoft.com/office/drawing/2014/main" id="{2F635D3C-4256-4485-A65F-8B6B5F241BB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68504" y="3707875"/>
              <a:ext cx="132141" cy="143341"/>
            </a:xfrm>
            <a:prstGeom prst="rect">
              <a:avLst/>
            </a:prstGeom>
          </p:spPr>
        </p:pic>
        <p:pic>
          <p:nvPicPr>
            <p:cNvPr id="18" name="Imagen 17" descr="Imagen en blanco y negro de la luna&#10;&#10;Descripción generada automáticamente con confianza baja">
              <a:extLst>
                <a:ext uri="{FF2B5EF4-FFF2-40B4-BE49-F238E27FC236}">
                  <a16:creationId xmlns:a16="http://schemas.microsoft.com/office/drawing/2014/main" id="{42AAB7E5-676A-4B23-A6E1-107EF234ADF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23900" y="3697147"/>
              <a:ext cx="120287" cy="130481"/>
            </a:xfrm>
            <a:prstGeom prst="rect">
              <a:avLst/>
            </a:prstGeom>
          </p:spPr>
        </p:pic>
        <p:pic>
          <p:nvPicPr>
            <p:cNvPr id="19" name="Imagen 18" descr="Imagen en blanco y negro de la luna&#10;&#10;Descripción generada automáticamente con confianza baja">
              <a:extLst>
                <a:ext uri="{FF2B5EF4-FFF2-40B4-BE49-F238E27FC236}">
                  <a16:creationId xmlns:a16="http://schemas.microsoft.com/office/drawing/2014/main" id="{B668B15C-69C1-49CB-A26E-E8944B7F542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86638" y="3540491"/>
              <a:ext cx="102761" cy="111471"/>
            </a:xfrm>
            <a:prstGeom prst="rect">
              <a:avLst/>
            </a:prstGeom>
          </p:spPr>
        </p:pic>
        <p:pic>
          <p:nvPicPr>
            <p:cNvPr id="28" name="Imagen 27" descr="Imagen que contiene interior, tabla, verde, botella&#10;&#10;Descripción generada automáticamente">
              <a:extLst>
                <a:ext uri="{FF2B5EF4-FFF2-40B4-BE49-F238E27FC236}">
                  <a16:creationId xmlns:a16="http://schemas.microsoft.com/office/drawing/2014/main" id="{197F0FB8-FD5A-4F84-80E4-71B08E4CC67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2459412">
              <a:off x="77080" y="3745328"/>
              <a:ext cx="417710" cy="1566412"/>
            </a:xfrm>
            <a:prstGeom prst="rect">
              <a:avLst/>
            </a:prstGeom>
          </p:spPr>
        </p:pic>
      </p:grpSp>
      <p:sp>
        <p:nvSpPr>
          <p:cNvPr id="2" name="Rectangle 1"/>
          <p:cNvSpPr/>
          <p:nvPr/>
        </p:nvSpPr>
        <p:spPr>
          <a:xfrm>
            <a:off x="552665" y="793071"/>
            <a:ext cx="3688830" cy="369332"/>
          </a:xfrm>
          <a:prstGeom prst="rect">
            <a:avLst/>
          </a:prstGeom>
        </p:spPr>
        <p:txBody>
          <a:bodyPr wrap="none">
            <a:spAutoFit/>
          </a:bodyPr>
          <a:lstStyle/>
          <a:p>
            <a:pPr marL="285750" indent="-285750">
              <a:buFont typeface="Wingdings" panose="05000000000000000000" pitchFamily="2" charset="2"/>
              <a:buChar char="q"/>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Cho phương trình hóa học sau:</a:t>
            </a:r>
            <a:endParaRPr lang="en-US">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0" name="Rounded Rectangle 29"/>
              <p:cNvSpPr/>
              <p:nvPr/>
            </p:nvSpPr>
            <p:spPr>
              <a:xfrm>
                <a:off x="2044132" y="1557676"/>
                <a:ext cx="5055735" cy="657614"/>
              </a:xfrm>
              <a:prstGeom prst="roundRect">
                <a:avLst/>
              </a:prstGeom>
              <a:solidFill>
                <a:schemeClr val="bg1"/>
              </a:solidFill>
              <a:ln>
                <a:solidFill>
                  <a:schemeClr val="accent2"/>
                </a:solidFill>
                <a:prstDash val="dash"/>
              </a:ln>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fr-FR" b="1" i="1">
                    <a:solidFill>
                      <a:schemeClr val="accent1"/>
                    </a:solidFill>
                    <a:latin typeface="Arial" panose="020B0604020202020204" pitchFamily="34" charset="0"/>
                    <a:cs typeface="Arial" panose="020B0604020202020204" pitchFamily="34" charset="0"/>
                  </a:rPr>
                  <a:t>Fe(s) + 2HCl(aq) </a:t>
                </a:r>
                <a14:m>
                  <m:oMath xmlns:m="http://schemas.openxmlformats.org/officeDocument/2006/math">
                    <m:r>
                      <a:rPr lang="fr-FR" b="1" i="1">
                        <a:solidFill>
                          <a:schemeClr val="accent1"/>
                        </a:solidFill>
                        <a:latin typeface="Cambria Math" panose="02040503050406030204" pitchFamily="18" charset="0"/>
                      </a:rPr>
                      <m:t>⟶</m:t>
                    </m:r>
                  </m:oMath>
                </a14:m>
                <a:r>
                  <a:rPr lang="fr-FR" b="1" i="1">
                    <a:solidFill>
                      <a:schemeClr val="accent1"/>
                    </a:solidFill>
                    <a:latin typeface="Arial" panose="020B0604020202020204" pitchFamily="34" charset="0"/>
                    <a:cs typeface="Arial" panose="020B0604020202020204" pitchFamily="34" charset="0"/>
                  </a:rPr>
                  <a:t> FeCl</a:t>
                </a:r>
                <a:r>
                  <a:rPr lang="fr-FR" b="1" i="1" baseline="-25000">
                    <a:solidFill>
                      <a:schemeClr val="accent1"/>
                    </a:solidFill>
                    <a:latin typeface="Arial" panose="020B0604020202020204" pitchFamily="34" charset="0"/>
                    <a:cs typeface="Arial" panose="020B0604020202020204" pitchFamily="34" charset="0"/>
                  </a:rPr>
                  <a:t>2</a:t>
                </a:r>
                <a:r>
                  <a:rPr lang="fr-FR" b="1" i="1">
                    <a:solidFill>
                      <a:schemeClr val="accent1"/>
                    </a:solidFill>
                    <a:latin typeface="Arial" panose="020B0604020202020204" pitchFamily="34" charset="0"/>
                    <a:cs typeface="Arial" panose="020B0604020202020204" pitchFamily="34" charset="0"/>
                  </a:rPr>
                  <a:t>(aq) + H</a:t>
                </a:r>
                <a:r>
                  <a:rPr lang="fr-FR" b="1" i="1" baseline="-25000">
                    <a:solidFill>
                      <a:schemeClr val="accent1"/>
                    </a:solidFill>
                    <a:latin typeface="Arial" panose="020B0604020202020204" pitchFamily="34" charset="0"/>
                    <a:cs typeface="Arial" panose="020B0604020202020204" pitchFamily="34" charset="0"/>
                  </a:rPr>
                  <a:t>2</a:t>
                </a:r>
                <a:r>
                  <a:rPr lang="fr-FR" b="1" i="1">
                    <a:solidFill>
                      <a:schemeClr val="accent1"/>
                    </a:solidFill>
                    <a:latin typeface="Arial" panose="020B0604020202020204" pitchFamily="34" charset="0"/>
                    <a:cs typeface="Arial" panose="020B0604020202020204" pitchFamily="34" charset="0"/>
                  </a:rPr>
                  <a:t>(g)     (1)</a:t>
                </a:r>
                <a:endParaRPr lang="en-US" b="1" i="1">
                  <a:solidFill>
                    <a:schemeClr val="accent1"/>
                  </a:solidFill>
                  <a:latin typeface="Arial" panose="020B0604020202020204" pitchFamily="34" charset="0"/>
                  <a:cs typeface="Arial" panose="020B0604020202020204" pitchFamily="34" charset="0"/>
                </a:endParaRPr>
              </a:p>
            </p:txBody>
          </p:sp>
        </mc:Choice>
        <mc:Fallback xmlns="">
          <p:sp>
            <p:nvSpPr>
              <p:cNvPr id="30" name="Rounded Rectangle 29"/>
              <p:cNvSpPr>
                <a:spLocks noRot="1" noChangeAspect="1" noMove="1" noResize="1" noEditPoints="1" noAdjustHandles="1" noChangeArrowheads="1" noChangeShapeType="1" noTextEdit="1"/>
              </p:cNvSpPr>
              <p:nvPr/>
            </p:nvSpPr>
            <p:spPr>
              <a:xfrm>
                <a:off x="2044132" y="1557676"/>
                <a:ext cx="5055735" cy="657614"/>
              </a:xfrm>
              <a:prstGeom prst="roundRect">
                <a:avLst/>
              </a:prstGeom>
              <a:blipFill>
                <a:blip r:embed="rId10"/>
                <a:stretch>
                  <a:fillRect/>
                </a:stretch>
              </a:blipFill>
              <a:ln>
                <a:solidFill>
                  <a:schemeClr val="accent2"/>
                </a:solidFill>
                <a:prstDash val="dash"/>
              </a:ln>
              <a:effectLst/>
            </p:spPr>
            <p:txBody>
              <a:bodyPr/>
              <a:lstStyle/>
              <a:p>
                <a:r>
                  <a:rPr lang="en-US">
                    <a:noFill/>
                  </a:rPr>
                  <a:t> </a:t>
                </a:r>
              </a:p>
            </p:txBody>
          </p:sp>
        </mc:Fallback>
      </mc:AlternateContent>
      <p:sp>
        <p:nvSpPr>
          <p:cNvPr id="33" name="Right Arrow 32"/>
          <p:cNvSpPr/>
          <p:nvPr/>
        </p:nvSpPr>
        <p:spPr>
          <a:xfrm>
            <a:off x="670431" y="2671432"/>
            <a:ext cx="379768" cy="326150"/>
          </a:xfrm>
          <a:prstGeom prst="rightArrow">
            <a:avLst/>
          </a:prstGeom>
          <a:solidFill>
            <a:srgbClr val="FF0000"/>
          </a:solidFill>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4" name="Rectangle 3"/>
          <p:cNvSpPr/>
          <p:nvPr/>
        </p:nvSpPr>
        <p:spPr>
          <a:xfrm>
            <a:off x="1116461" y="2562244"/>
            <a:ext cx="7212386" cy="1754326"/>
          </a:xfrm>
          <a:prstGeom prst="rect">
            <a:avLst/>
          </a:prstGeom>
        </p:spPr>
        <p:txBody>
          <a:bodyPr wrap="square">
            <a:spAutoFit/>
          </a:bodyPr>
          <a:lstStyle/>
          <a:p>
            <a:pPr algn="just">
              <a:lnSpc>
                <a:spcPct val="150000"/>
              </a:lnSpc>
              <a:spcAft>
                <a:spcPts val="0"/>
              </a:spcAft>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Đặc điểm của phản ứng (1):</a:t>
            </a:r>
            <a:endParaRPr lang="en-US">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Trong cùng điều kiện, FeCl</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(aq) và H</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(g) không thể biến đổi lại thành Fe(s) và HCl(aq) được. </a:t>
            </a:r>
            <a:endParaRPr lang="en-US">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Phản ứng có đặc điểm như vậy được gọi là </a:t>
            </a:r>
            <a:r>
              <a:rPr lang="fr-FR" b="1" i="1" u="sng">
                <a:solidFill>
                  <a:srgbClr val="FF0000"/>
                </a:solidFill>
                <a:latin typeface="Arial" panose="020B0604020202020204" pitchFamily="34" charset="0"/>
                <a:ea typeface="Times New Roman" panose="02020603050405020304" pitchFamily="18" charset="0"/>
                <a:cs typeface="Arial" panose="020B0604020202020204" pitchFamily="34" charset="0"/>
              </a:rPr>
              <a:t>phản ứng một chiều</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315051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barn(inVertical)">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wipe(left)">
                                      <p:cBhvr>
                                        <p:cTn id="16" dur="500"/>
                                        <p:tgtEl>
                                          <p:spTgt spid="33"/>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500"/>
                                        <p:tgtEl>
                                          <p:spTgt spid="4">
                                            <p:txEl>
                                              <p:pRg st="0" end="0"/>
                                            </p:txEl>
                                          </p:spTgt>
                                        </p:tgtEl>
                                      </p:cBhvr>
                                    </p:animEffect>
                                  </p:childTnLst>
                                </p:cTn>
                              </p:par>
                            </p:childTnLst>
                          </p:cTn>
                        </p:par>
                        <p:par>
                          <p:cTn id="21" fill="hold">
                            <p:stCondLst>
                              <p:cond delay="1000"/>
                            </p:stCondLst>
                            <p:childTnLst>
                              <p:par>
                                <p:cTn id="22" presetID="14" presetClass="entr" presetSubtype="10" fill="hold" nodeType="after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4" dur="500"/>
                                        <p:tgtEl>
                                          <p:spTgt spid="4">
                                            <p:txEl>
                                              <p:pRg st="1" end="1"/>
                                            </p:txEl>
                                          </p:spTgt>
                                        </p:tgtEl>
                                      </p:cBhvr>
                                    </p:animEffect>
                                  </p:childTnLst>
                                </p:cTn>
                              </p:par>
                            </p:childTnLst>
                          </p:cTn>
                        </p:par>
                        <p:par>
                          <p:cTn id="25" fill="hold">
                            <p:stCondLst>
                              <p:cond delay="1500"/>
                            </p:stCondLst>
                            <p:childTnLst>
                              <p:par>
                                <p:cTn id="26" presetID="14" presetClass="entr" presetSubtype="10" fill="hold" nodeType="after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animBg="1"/>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26" name="Imagen 25" descr="Patrón de fondo&#10;&#10;Descripción generada automáticamente">
            <a:extLst>
              <a:ext uri="{FF2B5EF4-FFF2-40B4-BE49-F238E27FC236}">
                <a16:creationId xmlns:a16="http://schemas.microsoft.com/office/drawing/2014/main" id="{49A17CB3-0B88-4F6C-B5EC-1E1D0951B9F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586648" y="831834"/>
            <a:ext cx="400595" cy="1526179"/>
          </a:xfrm>
          <a:prstGeom prst="rect">
            <a:avLst/>
          </a:prstGeom>
        </p:spPr>
      </p:pic>
      <p:pic>
        <p:nvPicPr>
          <p:cNvPr id="12" name="Imagen 11" descr="Imagen en blanco y negro de la luna&#10;&#10;Descripción generada automáticamente con confianza baja">
            <a:extLst>
              <a:ext uri="{FF2B5EF4-FFF2-40B4-BE49-F238E27FC236}">
                <a16:creationId xmlns:a16="http://schemas.microsoft.com/office/drawing/2014/main" id="{E0F3D1AB-99E5-4F85-84B3-9D70E4AF72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94266" y="627965"/>
            <a:ext cx="163197" cy="177030"/>
          </a:xfrm>
          <a:prstGeom prst="rect">
            <a:avLst/>
          </a:prstGeom>
        </p:spPr>
      </p:pic>
      <p:pic>
        <p:nvPicPr>
          <p:cNvPr id="13" name="Imagen 12" descr="Imagen en blanco y negro de la luna&#10;&#10;Descripción generada automáticamente con confianza baja">
            <a:extLst>
              <a:ext uri="{FF2B5EF4-FFF2-40B4-BE49-F238E27FC236}">
                <a16:creationId xmlns:a16="http://schemas.microsoft.com/office/drawing/2014/main" id="{6CA0838E-85C2-4C34-95DE-87CE925943D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78903" y="299901"/>
            <a:ext cx="132141" cy="143341"/>
          </a:xfrm>
          <a:prstGeom prst="rect">
            <a:avLst/>
          </a:prstGeom>
        </p:spPr>
      </p:pic>
      <p:pic>
        <p:nvPicPr>
          <p:cNvPr id="14" name="Imagen 13" descr="Imagen en blanco y negro de la luna&#10;&#10;Descripción generada automáticamente con confianza baja">
            <a:extLst>
              <a:ext uri="{FF2B5EF4-FFF2-40B4-BE49-F238E27FC236}">
                <a16:creationId xmlns:a16="http://schemas.microsoft.com/office/drawing/2014/main" id="{EC47A0DC-050E-4756-9A0D-E71C0F02722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53171" y="230377"/>
            <a:ext cx="120287" cy="130481"/>
          </a:xfrm>
          <a:prstGeom prst="rect">
            <a:avLst/>
          </a:prstGeom>
        </p:spPr>
      </p:pic>
      <p:pic>
        <p:nvPicPr>
          <p:cNvPr id="15" name="Imagen 14" descr="Imagen en blanco y negro de la luna&#10;&#10;Descripción generada automáticamente con confianza baja">
            <a:extLst>
              <a:ext uri="{FF2B5EF4-FFF2-40B4-BE49-F238E27FC236}">
                <a16:creationId xmlns:a16="http://schemas.microsoft.com/office/drawing/2014/main" id="{C738BB72-0ECA-4F09-839C-89689B0BAE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840582" y="40211"/>
            <a:ext cx="102761" cy="111471"/>
          </a:xfrm>
          <a:prstGeom prst="rect">
            <a:avLst/>
          </a:prstGeom>
        </p:spPr>
      </p:pic>
      <p:pic>
        <p:nvPicPr>
          <p:cNvPr id="3" name="Imagen 2" descr="Forma, Círculo&#10;&#10;Descripción generada automáticamente">
            <a:extLst>
              <a:ext uri="{FF2B5EF4-FFF2-40B4-BE49-F238E27FC236}">
                <a16:creationId xmlns:a16="http://schemas.microsoft.com/office/drawing/2014/main" id="{221A4A31-4AD0-4FED-83AA-DF641232ECA3}"/>
              </a:ext>
            </a:extLst>
          </p:cNvPr>
          <p:cNvPicPr>
            <a:picLocks noChangeAspect="1"/>
          </p:cNvPicPr>
          <p:nvPr/>
        </p:nvPicPr>
        <p:blipFill>
          <a:blip r:embed="rId7" cstate="hqprint">
            <a:alphaModFix amt="75000"/>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710605" y="151854"/>
            <a:ext cx="152681" cy="226130"/>
          </a:xfrm>
          <a:prstGeom prst="rect">
            <a:avLst/>
          </a:prstGeom>
        </p:spPr>
      </p:pic>
      <p:grpSp>
        <p:nvGrpSpPr>
          <p:cNvPr id="5" name="Group 4"/>
          <p:cNvGrpSpPr/>
          <p:nvPr/>
        </p:nvGrpSpPr>
        <p:grpSpPr>
          <a:xfrm rot="20880148">
            <a:off x="77080" y="3467718"/>
            <a:ext cx="1057666" cy="1844022"/>
            <a:chOff x="77080" y="3467718"/>
            <a:chExt cx="1057666" cy="1844022"/>
          </a:xfrm>
        </p:grpSpPr>
        <p:pic>
          <p:nvPicPr>
            <p:cNvPr id="16" name="Imagen 15" descr="Imagen en blanco y negro de la luna&#10;&#10;Descripción generada automáticamente con confianza baja">
              <a:extLst>
                <a:ext uri="{FF2B5EF4-FFF2-40B4-BE49-F238E27FC236}">
                  <a16:creationId xmlns:a16="http://schemas.microsoft.com/office/drawing/2014/main" id="{DD9F0F97-CB1A-4616-85A2-1A0A533FC4F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1549" y="3467718"/>
              <a:ext cx="163197" cy="177030"/>
            </a:xfrm>
            <a:prstGeom prst="rect">
              <a:avLst/>
            </a:prstGeom>
          </p:spPr>
        </p:pic>
        <p:pic>
          <p:nvPicPr>
            <p:cNvPr id="17" name="Imagen 16" descr="Imagen en blanco y negro de la luna&#10;&#10;Descripción generada automáticamente con confianza baja">
              <a:extLst>
                <a:ext uri="{FF2B5EF4-FFF2-40B4-BE49-F238E27FC236}">
                  <a16:creationId xmlns:a16="http://schemas.microsoft.com/office/drawing/2014/main" id="{2F635D3C-4256-4485-A65F-8B6B5F241BB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68504" y="3707875"/>
              <a:ext cx="132141" cy="143341"/>
            </a:xfrm>
            <a:prstGeom prst="rect">
              <a:avLst/>
            </a:prstGeom>
          </p:spPr>
        </p:pic>
        <p:pic>
          <p:nvPicPr>
            <p:cNvPr id="18" name="Imagen 17" descr="Imagen en blanco y negro de la luna&#10;&#10;Descripción generada automáticamente con confianza baja">
              <a:extLst>
                <a:ext uri="{FF2B5EF4-FFF2-40B4-BE49-F238E27FC236}">
                  <a16:creationId xmlns:a16="http://schemas.microsoft.com/office/drawing/2014/main" id="{42AAB7E5-676A-4B23-A6E1-107EF234ADF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23900" y="3697147"/>
              <a:ext cx="120287" cy="130481"/>
            </a:xfrm>
            <a:prstGeom prst="rect">
              <a:avLst/>
            </a:prstGeom>
          </p:spPr>
        </p:pic>
        <p:pic>
          <p:nvPicPr>
            <p:cNvPr id="19" name="Imagen 18" descr="Imagen en blanco y negro de la luna&#10;&#10;Descripción generada automáticamente con confianza baja">
              <a:extLst>
                <a:ext uri="{FF2B5EF4-FFF2-40B4-BE49-F238E27FC236}">
                  <a16:creationId xmlns:a16="http://schemas.microsoft.com/office/drawing/2014/main" id="{B668B15C-69C1-49CB-A26E-E8944B7F542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86638" y="3540491"/>
              <a:ext cx="102761" cy="111471"/>
            </a:xfrm>
            <a:prstGeom prst="rect">
              <a:avLst/>
            </a:prstGeom>
          </p:spPr>
        </p:pic>
        <p:pic>
          <p:nvPicPr>
            <p:cNvPr id="28" name="Imagen 27" descr="Imagen que contiene interior, tabla, verde, botella&#10;&#10;Descripción generada automáticamente">
              <a:extLst>
                <a:ext uri="{FF2B5EF4-FFF2-40B4-BE49-F238E27FC236}">
                  <a16:creationId xmlns:a16="http://schemas.microsoft.com/office/drawing/2014/main" id="{197F0FB8-FD5A-4F84-80E4-71B08E4CC67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2459412">
              <a:off x="77080" y="3745328"/>
              <a:ext cx="417710" cy="1566412"/>
            </a:xfrm>
            <a:prstGeom prst="rect">
              <a:avLst/>
            </a:prstGeom>
          </p:spPr>
        </p:pic>
      </p:grpSp>
      <p:sp>
        <p:nvSpPr>
          <p:cNvPr id="20" name="TextBox 1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5">
                    <a:lumMod val="75000"/>
                  </a:schemeClr>
                </a:solidFill>
                <a:latin typeface="Arial" panose="020B0604020202020204" pitchFamily="34" charset="0"/>
                <a:ea typeface="Arial" panose="020B0604020202020204" pitchFamily="34" charset="0"/>
                <a:cs typeface="Arial" panose="020B0604020202020204" pitchFamily="34" charset="0"/>
              </a:rPr>
              <a:t>Khái niệm</a:t>
            </a:r>
            <a:endParaRPr lang="en-US" sz="3200" dirty="0">
              <a:solidFill>
                <a:schemeClr val="accent5">
                  <a:lumMod val="75000"/>
                </a:schemeClr>
              </a:solidFill>
              <a:latin typeface="Arial" panose="020B0604020202020204" pitchFamily="34" charset="0"/>
              <a:cs typeface="Arial" panose="020B0604020202020204" pitchFamily="34" charset="0"/>
            </a:endParaRPr>
          </a:p>
        </p:txBody>
      </p:sp>
      <p:pic>
        <p:nvPicPr>
          <p:cNvPr id="21" name="Picture 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249911" y="1231702"/>
            <a:ext cx="6644175" cy="3434378"/>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1863173" y="2279477"/>
                <a:ext cx="5417649" cy="1338828"/>
              </a:xfrm>
              <a:prstGeom prst="rect">
                <a:avLst/>
              </a:prstGeom>
            </p:spPr>
            <p:txBody>
              <a:bodyPr wrap="square">
                <a:spAutoFit/>
              </a:bodyPr>
              <a:lstStyle/>
              <a:p>
                <a:pPr algn="just">
                  <a:lnSpc>
                    <a:spcPct val="150000"/>
                  </a:lnSpc>
                  <a:spcAft>
                    <a:spcPts val="0"/>
                  </a:spcAft>
                </a:pPr>
                <a:r>
                  <a:rPr lang="fr-FR" i="1">
                    <a:solidFill>
                      <a:srgbClr val="000000"/>
                    </a:solidFill>
                    <a:latin typeface="Arial" panose="020B0604020202020204" pitchFamily="34" charset="0"/>
                    <a:ea typeface="Calibri" panose="020F0502020204030204" pitchFamily="34" charset="0"/>
                    <a:cs typeface="Arial" panose="020B0604020202020204" pitchFamily="34" charset="0"/>
                  </a:rPr>
                  <a:t>Phản ứng một chiều là phản ứng chỉ xảy ra theo chiều chất phản ứng biến đổi thành chất sản phẩm.</a:t>
                </a:r>
              </a:p>
              <a:p>
                <a:pPr algn="just">
                  <a:lnSpc>
                    <a:spcPct val="150000"/>
                  </a:lnSpc>
                  <a:spcAft>
                    <a:spcPts val="0"/>
                  </a:spcAft>
                </a:pPr>
                <a:r>
                  <a:rPr lang="fr-FR" b="1">
                    <a:solidFill>
                      <a:srgbClr val="FF0000"/>
                    </a:solidFill>
                    <a:latin typeface="Arial" panose="020B0604020202020204" pitchFamily="34" charset="0"/>
                    <a:ea typeface="Calibri" panose="020F0502020204030204" pitchFamily="34" charset="0"/>
                    <a:cs typeface="Arial" panose="020B0604020202020204" pitchFamily="34" charset="0"/>
                  </a:rPr>
                  <a:t>Ví dụ:</a:t>
                </a:r>
                <a:r>
                  <a:rPr lang="en-US" b="1">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a:solidFill>
                      <a:srgbClr val="000000"/>
                    </a:solidFill>
                    <a:latin typeface="Arial" panose="020B0604020202020204" pitchFamily="34" charset="0"/>
                    <a:ea typeface="Calibri" panose="020F0502020204030204" pitchFamily="34" charset="0"/>
                    <a:cs typeface="Arial" panose="020B0604020202020204" pitchFamily="34" charset="0"/>
                  </a:rPr>
                  <a:t>Fe(s) + 2HCl(aq) </a:t>
                </a:r>
                <a14:m>
                  <m:oMath xmlns:m="http://schemas.openxmlformats.org/officeDocument/2006/math">
                    <m:r>
                      <a:rPr lang="fr-FR"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 FeCl</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(aq) + H</a:t>
                </a:r>
                <a:r>
                  <a:rPr lang="fr-FR" baseline="-2500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(g)</a:t>
                </a:r>
                <a:endParaRPr lang="en-US">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863173" y="2279477"/>
                <a:ext cx="5417649" cy="1338828"/>
              </a:xfrm>
              <a:prstGeom prst="rect">
                <a:avLst/>
              </a:prstGeom>
              <a:blipFill>
                <a:blip r:embed="rId12"/>
                <a:stretch>
                  <a:fillRect l="-1014" r="-1014" b="-2727"/>
                </a:stretch>
              </a:blipFill>
            </p:spPr>
            <p:txBody>
              <a:bodyPr/>
              <a:lstStyle/>
              <a:p>
                <a:r>
                  <a:rPr lang="en-US">
                    <a:noFill/>
                  </a:rPr>
                  <a:t> </a:t>
                </a:r>
              </a:p>
            </p:txBody>
          </p:sp>
        </mc:Fallback>
      </mc:AlternateContent>
    </p:spTree>
    <p:extLst>
      <p:ext uri="{BB962C8B-B14F-4D97-AF65-F5344CB8AC3E}">
        <p14:creationId xmlns:p14="http://schemas.microsoft.com/office/powerpoint/2010/main" val="1776836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p:cTn id="19"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6">
                                            <p:txEl>
                                              <p:pRg st="0" end="0"/>
                                            </p:txEl>
                                          </p:spTgt>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wipe(down)">
                                      <p:cBhvr>
                                        <p:cTn id="2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p:cNvSpPr/>
          <p:nvPr/>
        </p:nvSpPr>
        <p:spPr>
          <a:xfrm>
            <a:off x="257175" y="230505"/>
            <a:ext cx="8629650" cy="468249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EBF9FB"/>
          </a:solidFill>
        </p:spPr>
        <p:txBody>
          <a:bodyPr/>
          <a:lstStyle/>
          <a:p>
            <a:endParaRPr lang="en-US"/>
          </a:p>
        </p:txBody>
      </p:sp>
      <p:pic>
        <p:nvPicPr>
          <p:cNvPr id="26" name="Imagen 25" descr="Patrón de fondo&#10;&#10;Descripción generada automáticamente">
            <a:extLst>
              <a:ext uri="{FF2B5EF4-FFF2-40B4-BE49-F238E27FC236}">
                <a16:creationId xmlns:a16="http://schemas.microsoft.com/office/drawing/2014/main" id="{49A17CB3-0B88-4F6C-B5EC-1E1D0951B9F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586648" y="831834"/>
            <a:ext cx="400595" cy="1526179"/>
          </a:xfrm>
          <a:prstGeom prst="rect">
            <a:avLst/>
          </a:prstGeom>
        </p:spPr>
      </p:pic>
      <p:pic>
        <p:nvPicPr>
          <p:cNvPr id="12" name="Imagen 11" descr="Imagen en blanco y negro de la luna&#10;&#10;Descripción generada automáticamente con confianza baja">
            <a:extLst>
              <a:ext uri="{FF2B5EF4-FFF2-40B4-BE49-F238E27FC236}">
                <a16:creationId xmlns:a16="http://schemas.microsoft.com/office/drawing/2014/main" id="{E0F3D1AB-99E5-4F85-84B3-9D70E4AF72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94266" y="627965"/>
            <a:ext cx="163197" cy="177030"/>
          </a:xfrm>
          <a:prstGeom prst="rect">
            <a:avLst/>
          </a:prstGeom>
        </p:spPr>
      </p:pic>
      <p:pic>
        <p:nvPicPr>
          <p:cNvPr id="13" name="Imagen 12" descr="Imagen en blanco y negro de la luna&#10;&#10;Descripción generada automáticamente con confianza baja">
            <a:extLst>
              <a:ext uri="{FF2B5EF4-FFF2-40B4-BE49-F238E27FC236}">
                <a16:creationId xmlns:a16="http://schemas.microsoft.com/office/drawing/2014/main" id="{6CA0838E-85C2-4C34-95DE-87CE925943D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78903" y="299901"/>
            <a:ext cx="132141" cy="143341"/>
          </a:xfrm>
          <a:prstGeom prst="rect">
            <a:avLst/>
          </a:prstGeom>
        </p:spPr>
      </p:pic>
      <p:pic>
        <p:nvPicPr>
          <p:cNvPr id="14" name="Imagen 13" descr="Imagen en blanco y negro de la luna&#10;&#10;Descripción generada automáticamente con confianza baja">
            <a:extLst>
              <a:ext uri="{FF2B5EF4-FFF2-40B4-BE49-F238E27FC236}">
                <a16:creationId xmlns:a16="http://schemas.microsoft.com/office/drawing/2014/main" id="{EC47A0DC-050E-4756-9A0D-E71C0F02722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53171" y="230377"/>
            <a:ext cx="120287" cy="130481"/>
          </a:xfrm>
          <a:prstGeom prst="rect">
            <a:avLst/>
          </a:prstGeom>
        </p:spPr>
      </p:pic>
      <p:pic>
        <p:nvPicPr>
          <p:cNvPr id="15" name="Imagen 14" descr="Imagen en blanco y negro de la luna&#10;&#10;Descripción generada automáticamente con confianza baja">
            <a:extLst>
              <a:ext uri="{FF2B5EF4-FFF2-40B4-BE49-F238E27FC236}">
                <a16:creationId xmlns:a16="http://schemas.microsoft.com/office/drawing/2014/main" id="{C738BB72-0ECA-4F09-839C-89689B0BAE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840582" y="40211"/>
            <a:ext cx="102761" cy="111471"/>
          </a:xfrm>
          <a:prstGeom prst="rect">
            <a:avLst/>
          </a:prstGeom>
        </p:spPr>
      </p:pic>
      <p:pic>
        <p:nvPicPr>
          <p:cNvPr id="3" name="Imagen 2" descr="Forma, Círculo&#10;&#10;Descripción generada automáticamente">
            <a:extLst>
              <a:ext uri="{FF2B5EF4-FFF2-40B4-BE49-F238E27FC236}">
                <a16:creationId xmlns:a16="http://schemas.microsoft.com/office/drawing/2014/main" id="{221A4A31-4AD0-4FED-83AA-DF641232ECA3}"/>
              </a:ext>
            </a:extLst>
          </p:cNvPr>
          <p:cNvPicPr>
            <a:picLocks noChangeAspect="1"/>
          </p:cNvPicPr>
          <p:nvPr/>
        </p:nvPicPr>
        <p:blipFill>
          <a:blip r:embed="rId7" cstate="hqprint">
            <a:alphaModFix amt="75000"/>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710605" y="151854"/>
            <a:ext cx="152681" cy="226130"/>
          </a:xfrm>
          <a:prstGeom prst="rect">
            <a:avLst/>
          </a:prstGeom>
        </p:spPr>
      </p:pic>
      <p:grpSp>
        <p:nvGrpSpPr>
          <p:cNvPr id="5" name="Group 4"/>
          <p:cNvGrpSpPr/>
          <p:nvPr/>
        </p:nvGrpSpPr>
        <p:grpSpPr>
          <a:xfrm rot="20880148">
            <a:off x="77080" y="3467718"/>
            <a:ext cx="1057666" cy="1844022"/>
            <a:chOff x="77080" y="3467718"/>
            <a:chExt cx="1057666" cy="1844022"/>
          </a:xfrm>
        </p:grpSpPr>
        <p:pic>
          <p:nvPicPr>
            <p:cNvPr id="16" name="Imagen 15" descr="Imagen en blanco y negro de la luna&#10;&#10;Descripción generada automáticamente con confianza baja">
              <a:extLst>
                <a:ext uri="{FF2B5EF4-FFF2-40B4-BE49-F238E27FC236}">
                  <a16:creationId xmlns:a16="http://schemas.microsoft.com/office/drawing/2014/main" id="{DD9F0F97-CB1A-4616-85A2-1A0A533FC4F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1549" y="3467718"/>
              <a:ext cx="163197" cy="177030"/>
            </a:xfrm>
            <a:prstGeom prst="rect">
              <a:avLst/>
            </a:prstGeom>
          </p:spPr>
        </p:pic>
        <p:pic>
          <p:nvPicPr>
            <p:cNvPr id="17" name="Imagen 16" descr="Imagen en blanco y negro de la luna&#10;&#10;Descripción generada automáticamente con confianza baja">
              <a:extLst>
                <a:ext uri="{FF2B5EF4-FFF2-40B4-BE49-F238E27FC236}">
                  <a16:creationId xmlns:a16="http://schemas.microsoft.com/office/drawing/2014/main" id="{2F635D3C-4256-4485-A65F-8B6B5F241BB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68504" y="3707875"/>
              <a:ext cx="132141" cy="143341"/>
            </a:xfrm>
            <a:prstGeom prst="rect">
              <a:avLst/>
            </a:prstGeom>
          </p:spPr>
        </p:pic>
        <p:pic>
          <p:nvPicPr>
            <p:cNvPr id="18" name="Imagen 17" descr="Imagen en blanco y negro de la luna&#10;&#10;Descripción generada automáticamente con confianza baja">
              <a:extLst>
                <a:ext uri="{FF2B5EF4-FFF2-40B4-BE49-F238E27FC236}">
                  <a16:creationId xmlns:a16="http://schemas.microsoft.com/office/drawing/2014/main" id="{42AAB7E5-676A-4B23-A6E1-107EF234ADF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23900" y="3697147"/>
              <a:ext cx="120287" cy="130481"/>
            </a:xfrm>
            <a:prstGeom prst="rect">
              <a:avLst/>
            </a:prstGeom>
          </p:spPr>
        </p:pic>
        <p:pic>
          <p:nvPicPr>
            <p:cNvPr id="19" name="Imagen 18" descr="Imagen en blanco y negro de la luna&#10;&#10;Descripción generada automáticamente con confianza baja">
              <a:extLst>
                <a:ext uri="{FF2B5EF4-FFF2-40B4-BE49-F238E27FC236}">
                  <a16:creationId xmlns:a16="http://schemas.microsoft.com/office/drawing/2014/main" id="{B668B15C-69C1-49CB-A26E-E8944B7F542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86638" y="3540491"/>
              <a:ext cx="102761" cy="111471"/>
            </a:xfrm>
            <a:prstGeom prst="rect">
              <a:avLst/>
            </a:prstGeom>
          </p:spPr>
        </p:pic>
        <p:pic>
          <p:nvPicPr>
            <p:cNvPr id="28" name="Imagen 27" descr="Imagen que contiene interior, tabla, verde, botella&#10;&#10;Descripción generada automáticamente">
              <a:extLst>
                <a:ext uri="{FF2B5EF4-FFF2-40B4-BE49-F238E27FC236}">
                  <a16:creationId xmlns:a16="http://schemas.microsoft.com/office/drawing/2014/main" id="{197F0FB8-FD5A-4F84-80E4-71B08E4CC67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2459412">
              <a:off x="77080" y="3745328"/>
              <a:ext cx="417710" cy="1566412"/>
            </a:xfrm>
            <a:prstGeom prst="rect">
              <a:avLst/>
            </a:prstGeom>
          </p:spPr>
        </p:pic>
      </p:grpSp>
      <p:sp>
        <p:nvSpPr>
          <p:cNvPr id="20" name="TextBox 19">
            <a:extLst>
              <a:ext uri="{FF2B5EF4-FFF2-40B4-BE49-F238E27FC236}">
                <a16:creationId xmlns:a16="http://schemas.microsoft.com/office/drawing/2014/main" id="{E19B1F1F-6136-4AD1-8FAA-8BF99A8856B5}"/>
              </a:ext>
            </a:extLst>
          </p:cNvPr>
          <p:cNvSpPr txBox="1"/>
          <p:nvPr/>
        </p:nvSpPr>
        <p:spPr>
          <a:xfrm>
            <a:off x="189106" y="400013"/>
            <a:ext cx="8765787" cy="584775"/>
          </a:xfrm>
          <a:prstGeom prst="rect">
            <a:avLst/>
          </a:prstGeom>
          <a:noFill/>
        </p:spPr>
        <p:txBody>
          <a:bodyPr wrap="square" rtlCol="0">
            <a:spAutoFit/>
          </a:bodyPr>
          <a:lstStyle/>
          <a:p>
            <a:pPr algn="ctr"/>
            <a:r>
              <a:rPr lang="en-US" sz="3200" b="1">
                <a:solidFill>
                  <a:schemeClr val="accent5">
                    <a:lumMod val="75000"/>
                  </a:schemeClr>
                </a:solidFill>
                <a:latin typeface="Arial" panose="020B0604020202020204" pitchFamily="34" charset="0"/>
                <a:cs typeface="Arial" panose="020B0604020202020204" pitchFamily="34" charset="0"/>
              </a:rPr>
              <a:t>Đặc điểm</a:t>
            </a:r>
            <a:endParaRPr lang="en-US" sz="3200" dirty="0">
              <a:solidFill>
                <a:schemeClr val="accent5">
                  <a:lumMod val="75000"/>
                </a:schemeClr>
              </a:solidFill>
              <a:latin typeface="Arial" panose="020B0604020202020204" pitchFamily="34" charset="0"/>
              <a:cs typeface="Arial" panose="020B0604020202020204" pitchFamily="34" charset="0"/>
            </a:endParaRPr>
          </a:p>
        </p:txBody>
      </p:sp>
      <p:grpSp>
        <p:nvGrpSpPr>
          <p:cNvPr id="4" name="Group 3"/>
          <p:cNvGrpSpPr/>
          <p:nvPr/>
        </p:nvGrpSpPr>
        <p:grpSpPr>
          <a:xfrm>
            <a:off x="1394534" y="1154296"/>
            <a:ext cx="6354930" cy="923330"/>
            <a:chOff x="1549586" y="1154296"/>
            <a:chExt cx="6354930" cy="923330"/>
          </a:xfrm>
        </p:grpSpPr>
        <p:pic>
          <p:nvPicPr>
            <p:cNvPr id="23" name="Imagen 2" descr="Forma, Círculo&#10;&#10;Descripción generada automáticamente">
              <a:extLst>
                <a:ext uri="{FF2B5EF4-FFF2-40B4-BE49-F238E27FC236}">
                  <a16:creationId xmlns:a16="http://schemas.microsoft.com/office/drawing/2014/main" id="{B2E29AC7-FF6D-4E36-9C41-D77B447CBCE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1549586" y="1337379"/>
              <a:ext cx="347783" cy="515088"/>
            </a:xfrm>
            <a:prstGeom prst="rect">
              <a:avLst/>
            </a:prstGeom>
          </p:spPr>
        </p:pic>
        <p:sp>
          <p:nvSpPr>
            <p:cNvPr id="2" name="Rectangle 1"/>
            <p:cNvSpPr/>
            <p:nvPr/>
          </p:nvSpPr>
          <p:spPr>
            <a:xfrm>
              <a:off x="2105295" y="1154296"/>
              <a:ext cx="5799221" cy="923330"/>
            </a:xfrm>
            <a:prstGeom prst="rect">
              <a:avLst/>
            </a:prstGeom>
          </p:spPr>
          <p:txBody>
            <a:bodyPr wrap="square">
              <a:spAutoFit/>
            </a:bodyPr>
            <a:lstStyle/>
            <a:p>
              <a:pPr algn="just">
                <a:lnSpc>
                  <a:spcPct val="150000"/>
                </a:lnSpc>
              </a:pPr>
              <a:r>
                <a:rPr lang="fr-FR">
                  <a:solidFill>
                    <a:srgbClr val="000000"/>
                  </a:solidFill>
                  <a:latin typeface="Arial" panose="020B0604020202020204" pitchFamily="34" charset="0"/>
                  <a:ea typeface="Calibri" panose="020F0502020204030204" pitchFamily="34" charset="0"/>
                  <a:cs typeface="Arial" panose="020B0604020202020204" pitchFamily="34" charset="0"/>
                </a:rPr>
                <a:t>Các chất sản phẩm không phản ứng lại được với nhau tạo thành chất ban đầu. </a:t>
              </a:r>
              <a:endParaRPr lang="en-US">
                <a:latin typeface="Arial" panose="020B0604020202020204" pitchFamily="34" charset="0"/>
                <a:cs typeface="Arial" panose="020B0604020202020204" pitchFamily="34" charset="0"/>
              </a:endParaRPr>
            </a:p>
          </p:txBody>
        </p:sp>
      </p:grpSp>
      <p:grpSp>
        <p:nvGrpSpPr>
          <p:cNvPr id="8" name="Group 7"/>
          <p:cNvGrpSpPr/>
          <p:nvPr/>
        </p:nvGrpSpPr>
        <p:grpSpPr>
          <a:xfrm>
            <a:off x="3238647" y="2148525"/>
            <a:ext cx="4299599" cy="2569109"/>
            <a:chOff x="3238647" y="2148525"/>
            <a:chExt cx="4299599" cy="2569109"/>
          </a:xfrm>
        </p:grpSpPr>
        <p:pic>
          <p:nvPicPr>
            <p:cNvPr id="24" name="Picture 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238647" y="2148525"/>
              <a:ext cx="4299599" cy="2569109"/>
            </a:xfrm>
            <a:prstGeom prst="rect">
              <a:avLst/>
            </a:prstGeom>
          </p:spPr>
        </p:pic>
        <p:sp>
          <p:nvSpPr>
            <p:cNvPr id="7" name="Rectangle 6"/>
            <p:cNvSpPr/>
            <p:nvPr/>
          </p:nvSpPr>
          <p:spPr>
            <a:xfrm>
              <a:off x="3341359" y="2655507"/>
              <a:ext cx="4094174" cy="1338828"/>
            </a:xfrm>
            <a:prstGeom prst="rect">
              <a:avLst/>
            </a:prstGeom>
          </p:spPr>
          <p:txBody>
            <a:bodyPr wrap="square">
              <a:spAutoFit/>
            </a:bodyPr>
            <a:lstStyle/>
            <a:p>
              <a:pPr algn="ctr">
                <a:lnSpc>
                  <a:spcPct val="150000"/>
                </a:lnSpc>
              </a:pPr>
              <a:r>
                <a:rPr lang="fr-FR">
                  <a:solidFill>
                    <a:srgbClr val="000000"/>
                  </a:solidFill>
                  <a:latin typeface="Arial" panose="020B0604020202020204" pitchFamily="34" charset="0"/>
                  <a:ea typeface="Times New Roman" panose="02020603050405020304" pitchFamily="18" charset="0"/>
                  <a:cs typeface="Arial" panose="020B0604020202020204" pitchFamily="34" charset="0"/>
                </a:rPr>
                <a:t>Vậy có phản ứng nào mà các chất sản phẩm phản ứng được với nhau để tạo thành chất ban đầu không?</a:t>
              </a:r>
              <a:endParaRPr lang="en-US">
                <a:latin typeface="Arial" panose="020B0604020202020204" pitchFamily="34" charset="0"/>
                <a:cs typeface="Arial" panose="020B0604020202020204" pitchFamily="34" charset="0"/>
              </a:endParaRPr>
            </a:p>
          </p:txBody>
        </p:sp>
      </p:grpSp>
      <p:pic>
        <p:nvPicPr>
          <p:cNvPr id="25" name="Picture 5"/>
          <p:cNvPicPr>
            <a:picLocks noChangeAspect="1"/>
          </p:cNvPicPr>
          <p:nvPr/>
        </p:nvPicPr>
        <p:blipFill>
          <a:blip r:embed="rId13">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rcRect/>
          <a:stretch>
            <a:fillRect/>
          </a:stretch>
        </p:blipFill>
        <p:spPr>
          <a:xfrm>
            <a:off x="1442659" y="2710359"/>
            <a:ext cx="1679391" cy="2231075"/>
          </a:xfrm>
          <a:prstGeom prst="rect">
            <a:avLst/>
          </a:prstGeom>
        </p:spPr>
      </p:pic>
    </p:spTree>
    <p:extLst>
      <p:ext uri="{BB962C8B-B14F-4D97-AF65-F5344CB8AC3E}">
        <p14:creationId xmlns:p14="http://schemas.microsoft.com/office/powerpoint/2010/main" val="3834743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heme/theme1.xml><?xml version="1.0" encoding="utf-8"?>
<a:theme xmlns:a="http://schemas.openxmlformats.org/drawingml/2006/main" name="Office Theme">
  <a:themeElements>
    <a:clrScheme name="Animated Chemistry Lesson by Slidesgo">
      <a:dk1>
        <a:srgbClr val="44546A"/>
      </a:dk1>
      <a:lt1>
        <a:srgbClr val="FFFFFF"/>
      </a:lt1>
      <a:dk2>
        <a:srgbClr val="222A35"/>
      </a:dk2>
      <a:lt2>
        <a:srgbClr val="FFFFFF"/>
      </a:lt2>
      <a:accent1>
        <a:srgbClr val="4472C4"/>
      </a:accent1>
      <a:accent2>
        <a:srgbClr val="ED7D31"/>
      </a:accent2>
      <a:accent3>
        <a:srgbClr val="B11670"/>
      </a:accent3>
      <a:accent4>
        <a:srgbClr val="FFC000"/>
      </a:accent4>
      <a:accent5>
        <a:srgbClr val="32B1C2"/>
      </a:accent5>
      <a:accent6>
        <a:srgbClr val="A7F856"/>
      </a:accent6>
      <a:hlink>
        <a:srgbClr val="44546A"/>
      </a:hlink>
      <a:folHlink>
        <a:srgbClr val="44546A"/>
      </a:folHlink>
    </a:clrScheme>
    <a:fontScheme name="Animated Chemistry Lesson by Slidesgo">
      <a:majorFont>
        <a:latin typeface="Amatic SC"/>
        <a:ea typeface=""/>
        <a:cs typeface=""/>
      </a:majorFont>
      <a:minorFont>
        <a:latin typeface="Pontano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2810</TotalTime>
  <Words>4017</Words>
  <Application>Microsoft Office PowerPoint</Application>
  <PresentationFormat>On-screen Show (16:9)</PresentationFormat>
  <Paragraphs>322</Paragraphs>
  <Slides>62</Slides>
  <Notes>1</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Amatic SC</vt:lpstr>
      <vt:lpstr>Arial</vt:lpstr>
      <vt:lpstr>Calibri</vt:lpstr>
      <vt:lpstr>Cambria Math</vt:lpstr>
      <vt:lpstr>Pontano Sans</vt:lpstr>
      <vt:lpstr>Symbol</vt:lpstr>
      <vt:lpstr>Wingdings</vt:lpstr>
      <vt:lpstr>Office Theme</vt:lpstr>
      <vt:lpstr>PowerPoint Presentation</vt:lpstr>
      <vt:lpstr>PowerPoint Presentation</vt:lpstr>
      <vt:lpstr>PowerPoint Presentation</vt:lpstr>
      <vt:lpstr>PowerPoint Presentation</vt:lpstr>
      <vt:lpstr>I</vt:lpstr>
      <vt:lpst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Nhận xét</vt:lpstr>
      <vt:lpstr>PowerPoint Presentation</vt:lpstr>
      <vt:lpstr>PowerPoint Presentation</vt:lpstr>
      <vt:lpstr>PowerPoint Presentation</vt:lpstr>
      <vt:lpstr>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Mở rộng kiến thức</vt:lpstr>
      <vt:lpstr>PowerPoint Presentation</vt:lpstr>
      <vt:lpstr>PowerPoint Presentation</vt:lpstr>
      <vt:lpstr>III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Kết luận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ANIMATED CHEMISTRY LESSON</dc:title>
  <dc:creator>Admin</dc:creator>
  <cp:lastModifiedBy>Anh Thieu</cp:lastModifiedBy>
  <cp:revision>84</cp:revision>
  <dcterms:created xsi:type="dcterms:W3CDTF">2021-10-12T08:06:43Z</dcterms:created>
  <dcterms:modified xsi:type="dcterms:W3CDTF">2023-09-13T02:48:02Z</dcterms:modified>
</cp:coreProperties>
</file>