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11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13967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688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8251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200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6673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167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83525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058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82608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5852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253C-C59F-4989-B8B8-2F9429708693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DAF4-C439-4B13-ADEA-65F0BEE8A23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58329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 32</a:t>
            </a:r>
          </a:p>
          <a:p>
            <a:pPr algn="ctr"/>
            <a:r>
              <a:rPr lang="en-US" sz="13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ANKIN</a:t>
            </a:r>
            <a:endParaRPr lang="vi-VN" sz="13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38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xetilen-tac-dung-voi-dung-dich-brom-s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24744" y="0"/>
            <a:ext cx="13681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6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9168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CH≡CH           +   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CH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=CH-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VINYLCLORUA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=CH-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+   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CH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-CHCl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1,1 ĐICLOETAN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851920" y="449777"/>
            <a:ext cx="1224136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851920" y="1268760"/>
            <a:ext cx="1224136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-652" y="1926085"/>
            <a:ext cx="9144652" cy="18629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NẾU DÙNG XT HgCl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CH≡CH           +   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CH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=CH-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067944" y="3140968"/>
            <a:ext cx="1872208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95936" y="26996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HgCl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150-200</a:t>
            </a:r>
            <a:r>
              <a:rPr lang="en-US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13" y="3789040"/>
            <a:ext cx="9144652" cy="30689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PHẢN ỨNG CỘNG NƯỚC</a:t>
            </a:r>
          </a:p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CH≡CH           +      H-OH                          [CH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=CH-OH]</a:t>
            </a:r>
          </a:p>
          <a:p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</a:p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CH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-CH=O</a:t>
            </a:r>
          </a:p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ANDEHITAXETIC</a:t>
            </a:r>
          </a:p>
          <a:p>
            <a:endParaRPr lang="en-US" sz="2800" b="1" baseline="-25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355976" y="4608311"/>
            <a:ext cx="1872208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83968" y="422108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HgCl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vi-VN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7560188" y="4941168"/>
            <a:ext cx="0" cy="101740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31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/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PHẢN ỨNG THẾ BẰNG ION KIM LOẠI(Ag</a:t>
            </a:r>
            <a:r>
              <a:rPr lang="en-US" sz="2800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axetilen-tac-dung-voi-phuc-bac-c2h2-agno3-nh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52736"/>
            <a:ext cx="914400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2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CƠ CHẾ: THẾ H TRÊN CACBON CÓ LK ≡</a:t>
            </a:r>
            <a:endParaRPr lang="vi-VN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13" y="855418"/>
            <a:ext cx="9144000" cy="12774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HC≡CH + 2AgNO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+ 2NH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AgC≡CAg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+ 2NH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en-US" sz="28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(VÀNG NHẠT)</a:t>
            </a:r>
            <a:endParaRPr lang="vi-VN" sz="28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83968" y="1340768"/>
            <a:ext cx="1152128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8313" y="2132855"/>
            <a:ext cx="9144000" cy="79208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 PHẢN ỨNG OXI HÓA</a:t>
            </a:r>
            <a:endParaRPr lang="vi-VN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01" y="2924943"/>
            <a:ext cx="9144000" cy="79208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A. PHẢN ỨNG OXI HÓA HOÀN TOÀN( CHÁY)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717032"/>
            <a:ext cx="9144000" cy="107140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2C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2n-2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+ (3n-1)O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2nCO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+   2(n-1)H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vi-VN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716505" y="4365104"/>
            <a:ext cx="1296144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24517" y="3747827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aseline="30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vi-VN" sz="3200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313" y="4797152"/>
            <a:ext cx="9144000" cy="107140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2C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+          5O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2 CO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+           2H</a:t>
            </a:r>
            <a:r>
              <a:rPr lang="en-US" sz="3200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vi-VN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868905" y="5445224"/>
            <a:ext cx="1296144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976917" y="4932457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aseline="30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vi-VN" sz="3200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92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10" grpId="0" animBg="1"/>
      <p:bldP spid="15" grpId="0"/>
      <p:bldP spid="16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B. PHẢN ỨNG OXI HÓA KHÔNG HOÀN TOÀN</a:t>
            </a:r>
            <a:endParaRPr lang="vi-VN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04184"/>
            <a:ext cx="9144000" cy="184482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PTHH:</a:t>
            </a:r>
          </a:p>
          <a:p>
            <a:r>
              <a:rPr lang="pt-B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3C</a:t>
            </a:r>
            <a:r>
              <a:rPr lang="pt-BR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8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+ 4H</a:t>
            </a:r>
            <a:r>
              <a:rPr lang="pt-BR" sz="28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 + 8KMnO</a:t>
            </a:r>
            <a:r>
              <a:rPr lang="pt-BR" sz="28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pt-B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pt-BR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8KOH + 8MnO</a:t>
            </a:r>
            <a:r>
              <a:rPr lang="pt-BR" sz="28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pt-B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3HOOC-COOH</a:t>
            </a:r>
            <a:endParaRPr lang="pt-BR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/>
              <a:t>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51944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5400000">
            <a:off x="-2943555" y="2942846"/>
            <a:ext cx="6858201" cy="9721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IV. ĐIÊU CHẾ</a:t>
            </a:r>
            <a:endParaRPr lang="vi-VN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600" y="-201"/>
            <a:ext cx="8172400" cy="206104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TRONG PTN:</a:t>
            </a:r>
          </a:p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CaC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+  2H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        C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vi-VN" sz="40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27984" y="1484784"/>
            <a:ext cx="864096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71600" y="2088031"/>
            <a:ext cx="8172400" cy="206104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TRONG CN:</a:t>
            </a:r>
          </a:p>
          <a:p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C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+ 3H</a:t>
            </a:r>
            <a:r>
              <a:rPr lang="en-US" sz="40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vi-VN" sz="40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627784" y="3573016"/>
            <a:ext cx="864096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55776" y="311855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en-US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95736" y="356372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38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5400000">
            <a:off x="-2943555" y="2942846"/>
            <a:ext cx="6858201" cy="9721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V. ỨNG DỤNG</a:t>
            </a:r>
            <a:endParaRPr lang="vi-VN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600" y="-201"/>
            <a:ext cx="8172400" cy="206104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 NHIÊN LIỆU CHO ĐÈN XÌ OXI-AXETILEN: HÀN GIÓ ĐÁ</a:t>
            </a:r>
          </a:p>
        </p:txBody>
      </p:sp>
      <p:sp>
        <p:nvSpPr>
          <p:cNvPr id="8" name="Rectangle 7"/>
          <p:cNvSpPr/>
          <p:nvPr/>
        </p:nvSpPr>
        <p:spPr>
          <a:xfrm>
            <a:off x="971600" y="2088031"/>
            <a:ext cx="8172400" cy="206104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 NGUYÊN LIỆU CHO QUÁ TRÌNH TỔNG HỢP HỮU CƠ.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201"/>
            <a:ext cx="8172400" cy="6858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1"/>
            <a:ext cx="81724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201"/>
            <a:ext cx="8172399" cy="6858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2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-2975047" y="2983361"/>
            <a:ext cx="6858000" cy="89127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I. ĐỒNG ĐẲNG, ĐỒNG PHÂN, DANH PHÁP.</a:t>
            </a:r>
            <a:endParaRPr lang="vi-VN" sz="2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9593" y="0"/>
            <a:ext cx="8244407" cy="90872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 DÃY ĐỒNG ĐẲNG CỦA ANKIN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9593" y="908720"/>
            <a:ext cx="8244407" cy="11521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AXETILEN VÀ CÁC CHẤT CÓ CTPT C3H4, C4H6, C5H8…CÓ TÍNH CHẤT TƯƠNG TỰ NHƯ AXETILEN LẬP THÀNH DÃY ĐỒNG ĐẲNG CỦA AXTILEN  ĐƯỢC GỌI LÀ ANKIN</a:t>
            </a:r>
            <a:endParaRPr lang="vi-VN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8557" y="2061136"/>
            <a:ext cx="8244407" cy="11521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CT CHUNG:</a:t>
            </a:r>
          </a:p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2n-2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n&gt;=2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52" y="3213264"/>
            <a:ext cx="8217512" cy="364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43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ĐỒNG PHÂN:</a:t>
            </a:r>
            <a:endParaRPr lang="vi-VN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80728"/>
            <a:ext cx="9144000" cy="7920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TỪ C4 TRỞ LÊN CÓ HIỆN TƯỢNG ĐỒNG PHÂN</a:t>
            </a:r>
            <a:endParaRPr lang="vi-VN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652" y="1772816"/>
            <a:ext cx="9144000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 DANH PHÁP:</a:t>
            </a:r>
            <a:endParaRPr lang="vi-VN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64" y="2762998"/>
            <a:ext cx="9144000" cy="7920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A. TÊN THÔNG THƯỜNG</a:t>
            </a:r>
            <a:endParaRPr lang="vi-VN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357682" y="3752892"/>
            <a:ext cx="3798494" cy="819271"/>
            <a:chOff x="2357682" y="3752892"/>
            <a:chExt cx="3798494" cy="819271"/>
          </a:xfrm>
        </p:grpSpPr>
        <p:sp>
          <p:nvSpPr>
            <p:cNvPr id="6" name="Rectangle 5"/>
            <p:cNvSpPr/>
            <p:nvPr/>
          </p:nvSpPr>
          <p:spPr>
            <a:xfrm>
              <a:off x="3563888" y="3789040"/>
              <a:ext cx="1440160" cy="7200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 ≡ C</a:t>
              </a:r>
              <a:endParaRPr lang="vi-VN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4896180" y="4158045"/>
              <a:ext cx="36004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275856" y="4167010"/>
              <a:ext cx="36004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2357682" y="3780075"/>
              <a:ext cx="864096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vi-VN" sz="32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292080" y="3752892"/>
              <a:ext cx="864096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vi-VN" sz="32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0" y="5301208"/>
            <a:ext cx="9143348" cy="15567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TÊN GỌI: GỐC ANKYL + AXETILEN</a:t>
            </a:r>
            <a:endParaRPr lang="vi-VN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47864" y="479931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AXETILEN</a:t>
            </a:r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19672" y="480644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GỐC ANKYL</a:t>
            </a:r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76200" y="479931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GỐC ANKYL</a:t>
            </a:r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55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7" grpId="0" animBg="1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0"/>
            <a:ext cx="3473951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HC≡CH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24" y="981217"/>
            <a:ext cx="3456026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HC≡C-CH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vi-VN" sz="32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54" y="1971399"/>
            <a:ext cx="3464995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-C≡C-CH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vi-VN" sz="32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66" y="2952127"/>
            <a:ext cx="3456384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-C≡C-CH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vi-VN" sz="32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92531" y="-9454"/>
            <a:ext cx="5651469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AXETILEN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93182" y="983813"/>
            <a:ext cx="5650818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METYL AXETILEN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93833" y="1977080"/>
            <a:ext cx="5650167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ĐIMETYLAXETILEN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03449" y="2961382"/>
            <a:ext cx="5640551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ETYLMETYLAXETILEN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822" y="3933344"/>
            <a:ext cx="9123178" cy="9807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LƯU Ý: GỌI TÊN ANKIN ĐƠN GIẢN.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06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64" y="-27384"/>
            <a:ext cx="9144000" cy="7920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B. TÊN THAY THẾ:</a:t>
            </a:r>
            <a:endParaRPr lang="vi-VN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363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-364" y="5301208"/>
            <a:ext cx="9144000" cy="15567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TÊN GỌI: TÊN ANKAN TƯƠNG ỨNG( BỎ “AN”)+ STT LK ≡ + IN</a:t>
            </a:r>
            <a:endParaRPr lang="vi-VN" sz="23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73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ANKAN: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STT NHÁNH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TÊN NHÁNH+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MẠCH CHÍNH.</a:t>
            </a:r>
            <a:endParaRPr lang="vi-VN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64" y="1269249"/>
            <a:ext cx="9144000" cy="1268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ANKEN: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STT NHÁNH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TÊN NHÁNH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TÊN MẠCH CHÍNH    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 STT=        +     EN</a:t>
            </a:r>
          </a:p>
          <a:p>
            <a:r>
              <a:rPr 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( BỎ “ AN”)</a:t>
            </a:r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728" y="2538498"/>
            <a:ext cx="9144000" cy="1268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ANKIN: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STT NHÁNH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TÊN NHÁNH+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MẠCH CHÍNH     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 STT≡        +      IN</a:t>
            </a:r>
          </a:p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( BỎ “ AN”)</a:t>
            </a:r>
            <a:endParaRPr lang="vi-VN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64" y="3816424"/>
            <a:ext cx="9144000" cy="1268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ANKADIEN: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STT NHÁNH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TÊN NHÁNH+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MẠCH CHÍNH     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 STT=   +  DIEN</a:t>
            </a:r>
          </a:p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( BỎ “ N”)</a:t>
            </a:r>
            <a:endParaRPr lang="vi-VN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085184"/>
            <a:ext cx="9143272" cy="17728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R-C≡CH:   ANK-1-IN</a:t>
            </a:r>
            <a:endParaRPr lang="vi-VN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73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-2907196" y="2907196"/>
            <a:ext cx="6858000" cy="10436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II. LÝ TÍNH</a:t>
            </a:r>
            <a:endParaRPr lang="vi-VN" sz="6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9" y="0"/>
            <a:ext cx="8100391" cy="685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ANKIN CÓ NHIỆT ĐỘ SOI TĂNG DẦN THEO CHIỀU TĂNG CỦA PHÂN TỬ KHỐI.</a:t>
            </a:r>
          </a:p>
          <a:p>
            <a:pPr algn="just"/>
            <a:endParaRPr lang="en-US" sz="4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(QUY LUẬT: KHI PHÂN TỬ KHỐI TĂNG THÌ NHIỆT ĐỘ SOI, NÓNG CHẢY TĂNG).</a:t>
            </a:r>
            <a:endParaRPr lang="vi-VN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27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-2880627" y="2888940"/>
            <a:ext cx="6858000" cy="108012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III.  HÓA TÍNH</a:t>
            </a:r>
            <a:endParaRPr lang="vi-VN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88434" y="0"/>
            <a:ext cx="8055566" cy="15567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ANKIN CÓ 1 LK ≡ , TRONG ĐÓ CÓ 2 LK </a:t>
            </a:r>
            <a: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VÀ 1 LK </a:t>
            </a:r>
            <a: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LK</a:t>
            </a:r>
            <a: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KÉM BỀN. NÊN THAM GIA PHẢN ỨNG CỘNG( TƯƠNG TỰ NHƯ ANKEN). </a:t>
            </a:r>
          </a:p>
          <a:p>
            <a:pPr algn="just"/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ANK-1-IN THAM GIA PHẢN ỨNG THẾ. </a:t>
            </a:r>
            <a:endParaRPr lang="vi-VN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8434" y="1556792"/>
            <a:ext cx="8055566" cy="100811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 PHẢN ỨNG CỘNG</a:t>
            </a:r>
            <a:endParaRPr lang="vi-VN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7686" y="2564904"/>
            <a:ext cx="8055566" cy="100811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A. CỘNG H</a:t>
            </a:r>
            <a:r>
              <a:rPr lang="en-US" sz="24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 XT: Ni,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30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6938" y="3573016"/>
            <a:ext cx="8055566" cy="100811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HC≡CH        +        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+        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vi-VN" sz="32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292080" y="3923803"/>
            <a:ext cx="1080120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18970" y="4437112"/>
            <a:ext cx="1080120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292080" y="355447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Ni, </a:t>
            </a:r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baseline="30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vi-VN" b="1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4480" y="410364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Ni, </a:t>
            </a:r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baseline="30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vi-VN" b="1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97686" y="4572163"/>
            <a:ext cx="8055566" cy="227687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NẾU SỬ DỤNG XT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Pd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/PbCO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THÌ PHẢN ỨNG DỪNG LẠI Ở GIAI ĐOẠN TẠO ANKEN.</a:t>
            </a:r>
            <a:endParaRPr lang="en-US" sz="3200" b="1" baseline="-25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80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12" grpId="0"/>
      <p:bldP spid="13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HC≡CH + H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CH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=CH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vi-VN" sz="36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915816" y="692696"/>
            <a:ext cx="1800200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987824" y="25135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Pd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/PbCO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baseline="30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vi-VN" b="1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2" y="1196752"/>
            <a:ext cx="9144000" cy="11967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B. CỘNG Br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Cl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vi-VN" sz="36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04" y="2393504"/>
            <a:ext cx="9144000" cy="11967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HC≡CH           + Br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CHBr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CHBr</a:t>
            </a:r>
            <a:endParaRPr lang="en-US" sz="36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CHBr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CHBr</a:t>
            </a:r>
            <a:r>
              <a:rPr lang="en-US" sz="36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 Br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CHBr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-CHBr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en-US" sz="3600" b="1" baseline="-25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283968" y="2780928"/>
            <a:ext cx="1152128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283968" y="3365957"/>
            <a:ext cx="1152128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-364" y="3600400"/>
            <a:ext cx="9144000" cy="11967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 THỂ DÙNG DUNG DỊCH BROM NHẬN BIẾT ANKIN.           </a:t>
            </a:r>
            <a:endParaRPr lang="en-US" sz="3600" b="1" baseline="-25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601" y="4806606"/>
            <a:ext cx="9144000" cy="11967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CỘNG HX( X: OH,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Br, CH</a:t>
            </a:r>
            <a:r>
              <a:rPr lang="en-US" sz="36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COO…)</a:t>
            </a:r>
            <a:endParaRPr lang="vi-VN" sz="36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40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604</Words>
  <Application>Microsoft Office PowerPoint</Application>
  <PresentationFormat>On-screen Show (4:3)</PresentationFormat>
  <Paragraphs>100</Paragraphs>
  <Slides>16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50</cp:revision>
  <dcterms:created xsi:type="dcterms:W3CDTF">2023-02-08T00:10:23Z</dcterms:created>
  <dcterms:modified xsi:type="dcterms:W3CDTF">2023-02-24T12:34:51Z</dcterms:modified>
</cp:coreProperties>
</file>