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524" r:id="rId3"/>
    <p:sldId id="395" r:id="rId4"/>
    <p:sldId id="517" r:id="rId5"/>
    <p:sldId id="518" r:id="rId6"/>
    <p:sldId id="519" r:id="rId7"/>
    <p:sldId id="538" r:id="rId8"/>
    <p:sldId id="256" r:id="rId9"/>
    <p:sldId id="539" r:id="rId10"/>
    <p:sldId id="534" r:id="rId11"/>
    <p:sldId id="573" r:id="rId12"/>
    <p:sldId id="574" r:id="rId13"/>
    <p:sldId id="578" r:id="rId14"/>
    <p:sldId id="577" r:id="rId15"/>
    <p:sldId id="586" r:id="rId16"/>
    <p:sldId id="589" r:id="rId17"/>
    <p:sldId id="576" r:id="rId18"/>
    <p:sldId id="587" r:id="rId19"/>
    <p:sldId id="590" r:id="rId20"/>
    <p:sldId id="542" r:id="rId21"/>
    <p:sldId id="544" r:id="rId22"/>
    <p:sldId id="535" r:id="rId23"/>
    <p:sldId id="560" r:id="rId24"/>
    <p:sldId id="543" r:id="rId25"/>
    <p:sldId id="561" r:id="rId26"/>
    <p:sldId id="585" r:id="rId27"/>
    <p:sldId id="562" r:id="rId28"/>
    <p:sldId id="579" r:id="rId29"/>
    <p:sldId id="583" r:id="rId30"/>
    <p:sldId id="584" r:id="rId31"/>
    <p:sldId id="553" r:id="rId32"/>
    <p:sldId id="554" r:id="rId33"/>
    <p:sldId id="555" r:id="rId34"/>
    <p:sldId id="556" r:id="rId35"/>
    <p:sldId id="557" r:id="rId36"/>
    <p:sldId id="558" r:id="rId37"/>
    <p:sldId id="540" r:id="rId38"/>
    <p:sldId id="541" r:id="rId39"/>
    <p:sldId id="559" r:id="rId40"/>
    <p:sldId id="591" r:id="rId41"/>
    <p:sldId id="605" r:id="rId42"/>
    <p:sldId id="606" r:id="rId43"/>
    <p:sldId id="607" r:id="rId44"/>
    <p:sldId id="599" r:id="rId45"/>
    <p:sldId id="609" r:id="rId46"/>
    <p:sldId id="598" r:id="rId47"/>
    <p:sldId id="595"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jpeg"/><Relationship Id="rId7"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BD5C7-138B-2B6B-E101-D762DC8694B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D83191E-FEC3-6299-EB3D-DAF48D2ECB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8C3266E-CEAD-84AB-B116-0B16D5B001E9}"/>
              </a:ext>
            </a:extLst>
          </p:cNvPr>
          <p:cNvSpPr>
            <a:spLocks noGrp="1"/>
          </p:cNvSpPr>
          <p:nvPr>
            <p:ph type="dt" sz="half" idx="10"/>
          </p:nvPr>
        </p:nvSpPr>
        <p:spPr/>
        <p:txBody>
          <a:bodyPr/>
          <a:lstStyle/>
          <a:p>
            <a:fld id="{F192478B-BA99-4762-9051-59657F86E765}" type="datetimeFigureOut">
              <a:rPr lang="en-US" smtClean="0"/>
              <a:t>10/11/2023</a:t>
            </a:fld>
            <a:endParaRPr lang="en-US"/>
          </a:p>
        </p:txBody>
      </p:sp>
      <p:sp>
        <p:nvSpPr>
          <p:cNvPr id="5" name="Footer Placeholder 4">
            <a:extLst>
              <a:ext uri="{FF2B5EF4-FFF2-40B4-BE49-F238E27FC236}">
                <a16:creationId xmlns:a16="http://schemas.microsoft.com/office/drawing/2014/main" id="{9B8863E8-556B-EB42-5038-EE7FF27493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E10C3E-59E2-65EC-5C42-3F139DA7C590}"/>
              </a:ext>
            </a:extLst>
          </p:cNvPr>
          <p:cNvSpPr>
            <a:spLocks noGrp="1"/>
          </p:cNvSpPr>
          <p:nvPr>
            <p:ph type="sldNum" sz="quarter" idx="12"/>
          </p:nvPr>
        </p:nvSpPr>
        <p:spPr/>
        <p:txBody>
          <a:bodyPr/>
          <a:lstStyle/>
          <a:p>
            <a:fld id="{250FA1DD-C79D-43B8-9EE5-5EE7E1D4713F}" type="slidenum">
              <a:rPr lang="en-US" smtClean="0"/>
              <a:t>‹#›</a:t>
            </a:fld>
            <a:endParaRPr lang="en-US"/>
          </a:p>
        </p:txBody>
      </p:sp>
    </p:spTree>
    <p:extLst>
      <p:ext uri="{BB962C8B-B14F-4D97-AF65-F5344CB8AC3E}">
        <p14:creationId xmlns:p14="http://schemas.microsoft.com/office/powerpoint/2010/main" val="3229355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51287-2814-317D-C0AB-79C9336D0EC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6D5D84-6427-D18E-8036-BCD30D9C99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573695-8813-58DF-FCBE-772932704DA5}"/>
              </a:ext>
            </a:extLst>
          </p:cNvPr>
          <p:cNvSpPr>
            <a:spLocks noGrp="1"/>
          </p:cNvSpPr>
          <p:nvPr>
            <p:ph type="dt" sz="half" idx="10"/>
          </p:nvPr>
        </p:nvSpPr>
        <p:spPr/>
        <p:txBody>
          <a:bodyPr/>
          <a:lstStyle/>
          <a:p>
            <a:fld id="{F192478B-BA99-4762-9051-59657F86E765}" type="datetimeFigureOut">
              <a:rPr lang="en-US" smtClean="0"/>
              <a:t>10/11/2023</a:t>
            </a:fld>
            <a:endParaRPr lang="en-US"/>
          </a:p>
        </p:txBody>
      </p:sp>
      <p:sp>
        <p:nvSpPr>
          <p:cNvPr id="5" name="Footer Placeholder 4">
            <a:extLst>
              <a:ext uri="{FF2B5EF4-FFF2-40B4-BE49-F238E27FC236}">
                <a16:creationId xmlns:a16="http://schemas.microsoft.com/office/drawing/2014/main" id="{50E6D5A7-E5BA-1320-4B42-389091BBAC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CC624D-127C-B41A-7BA7-33FBD8D2473F}"/>
              </a:ext>
            </a:extLst>
          </p:cNvPr>
          <p:cNvSpPr>
            <a:spLocks noGrp="1"/>
          </p:cNvSpPr>
          <p:nvPr>
            <p:ph type="sldNum" sz="quarter" idx="12"/>
          </p:nvPr>
        </p:nvSpPr>
        <p:spPr/>
        <p:txBody>
          <a:bodyPr/>
          <a:lstStyle/>
          <a:p>
            <a:fld id="{250FA1DD-C79D-43B8-9EE5-5EE7E1D4713F}" type="slidenum">
              <a:rPr lang="en-US" smtClean="0"/>
              <a:t>‹#›</a:t>
            </a:fld>
            <a:endParaRPr lang="en-US"/>
          </a:p>
        </p:txBody>
      </p:sp>
    </p:spTree>
    <p:extLst>
      <p:ext uri="{BB962C8B-B14F-4D97-AF65-F5344CB8AC3E}">
        <p14:creationId xmlns:p14="http://schemas.microsoft.com/office/powerpoint/2010/main" val="1601149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6DD359-CDFB-74DD-47BA-6E5E1BC8024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2D8F69F-FC4A-6688-C7EA-710E645CD4F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EDB6A0-C251-6927-8629-42FAA1BF09D6}"/>
              </a:ext>
            </a:extLst>
          </p:cNvPr>
          <p:cNvSpPr>
            <a:spLocks noGrp="1"/>
          </p:cNvSpPr>
          <p:nvPr>
            <p:ph type="dt" sz="half" idx="10"/>
          </p:nvPr>
        </p:nvSpPr>
        <p:spPr/>
        <p:txBody>
          <a:bodyPr/>
          <a:lstStyle/>
          <a:p>
            <a:fld id="{F192478B-BA99-4762-9051-59657F86E765}" type="datetimeFigureOut">
              <a:rPr lang="en-US" smtClean="0"/>
              <a:t>10/11/2023</a:t>
            </a:fld>
            <a:endParaRPr lang="en-US"/>
          </a:p>
        </p:txBody>
      </p:sp>
      <p:sp>
        <p:nvSpPr>
          <p:cNvPr id="5" name="Footer Placeholder 4">
            <a:extLst>
              <a:ext uri="{FF2B5EF4-FFF2-40B4-BE49-F238E27FC236}">
                <a16:creationId xmlns:a16="http://schemas.microsoft.com/office/drawing/2014/main" id="{54437E63-7C45-702A-5320-2365FC0A4B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4D2562-37FB-0356-913D-BD2547B50861}"/>
              </a:ext>
            </a:extLst>
          </p:cNvPr>
          <p:cNvSpPr>
            <a:spLocks noGrp="1"/>
          </p:cNvSpPr>
          <p:nvPr>
            <p:ph type="sldNum" sz="quarter" idx="12"/>
          </p:nvPr>
        </p:nvSpPr>
        <p:spPr/>
        <p:txBody>
          <a:bodyPr/>
          <a:lstStyle/>
          <a:p>
            <a:fld id="{250FA1DD-C79D-43B8-9EE5-5EE7E1D4713F}" type="slidenum">
              <a:rPr lang="en-US" smtClean="0"/>
              <a:t>‹#›</a:t>
            </a:fld>
            <a:endParaRPr lang="en-US"/>
          </a:p>
        </p:txBody>
      </p:sp>
    </p:spTree>
    <p:extLst>
      <p:ext uri="{BB962C8B-B14F-4D97-AF65-F5344CB8AC3E}">
        <p14:creationId xmlns:p14="http://schemas.microsoft.com/office/powerpoint/2010/main" val="3196967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gray">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pic>
        <p:nvPicPr>
          <p:cNvPr id="4" name="Picture 46" descr="01"/>
          <p:cNvPicPr>
            <a:picLocks noChangeAspect="1" noChangeArrowheads="1"/>
          </p:cNvPicPr>
          <p:nvPr/>
        </p:nvPicPr>
        <p:blipFill>
          <a:blip r:embed="rId3" cstate="print"/>
          <a:srcRect/>
          <a:stretch>
            <a:fillRect/>
          </a:stretch>
        </p:blipFill>
        <p:spPr bwMode="auto">
          <a:xfrm>
            <a:off x="0" y="-6350"/>
            <a:ext cx="12192000" cy="6869113"/>
          </a:xfrm>
          <a:prstGeom prst="rect">
            <a:avLst/>
          </a:prstGeom>
          <a:noFill/>
          <a:ln w="9525">
            <a:noFill/>
            <a:miter lim="800000"/>
            <a:headEnd/>
            <a:tailEnd/>
          </a:ln>
        </p:spPr>
      </p:pic>
      <p:sp>
        <p:nvSpPr>
          <p:cNvPr id="5" name="Text Box 14"/>
          <p:cNvSpPr txBox="1">
            <a:spLocks noChangeArrowheads="1"/>
          </p:cNvSpPr>
          <p:nvPr/>
        </p:nvSpPr>
        <p:spPr bwMode="gray">
          <a:xfrm>
            <a:off x="406400" y="330200"/>
            <a:ext cx="1930400" cy="457200"/>
          </a:xfrm>
          <a:prstGeom prst="rect">
            <a:avLst/>
          </a:prstGeom>
          <a:noFill/>
          <a:ln w="9525">
            <a:noFill/>
            <a:miter lim="800000"/>
            <a:headEnd/>
            <a:tailEnd/>
          </a:ln>
          <a:effectLst/>
        </p:spPr>
        <p:txBody>
          <a:bodyPr>
            <a:spAutoFit/>
          </a:bodyPr>
          <a:lstStyle/>
          <a:p>
            <a:pPr>
              <a:defRPr/>
            </a:pPr>
            <a:r>
              <a:rPr lang="en-US" sz="2400" b="1" i="1">
                <a:solidFill>
                  <a:schemeClr val="bg1"/>
                </a:solidFill>
                <a:latin typeface="Verdana" pitchFamily="34" charset="0"/>
              </a:rPr>
              <a:t>LOGO</a:t>
            </a:r>
          </a:p>
        </p:txBody>
      </p:sp>
      <p:pic>
        <p:nvPicPr>
          <p:cNvPr id="6" name="Picture 48" descr="02"/>
          <p:cNvPicPr>
            <a:picLocks noChangeAspect="1" noChangeArrowheads="1"/>
          </p:cNvPicPr>
          <p:nvPr/>
        </p:nvPicPr>
        <p:blipFill>
          <a:blip r:embed="rId4" cstate="print"/>
          <a:srcRect/>
          <a:stretch>
            <a:fillRect/>
          </a:stretch>
        </p:blipFill>
        <p:spPr bwMode="auto">
          <a:xfrm>
            <a:off x="9668933" y="304800"/>
            <a:ext cx="1913467" cy="3752850"/>
          </a:xfrm>
          <a:prstGeom prst="rect">
            <a:avLst/>
          </a:prstGeom>
          <a:noFill/>
          <a:ln w="9525">
            <a:noFill/>
            <a:miter lim="800000"/>
            <a:headEnd/>
            <a:tailEnd/>
          </a:ln>
        </p:spPr>
      </p:pic>
      <p:grpSp>
        <p:nvGrpSpPr>
          <p:cNvPr id="7" name="Group 55"/>
          <p:cNvGrpSpPr>
            <a:grpSpLocks/>
          </p:cNvGrpSpPr>
          <p:nvPr/>
        </p:nvGrpSpPr>
        <p:grpSpPr bwMode="auto">
          <a:xfrm>
            <a:off x="2677584" y="466725"/>
            <a:ext cx="1794933" cy="984250"/>
            <a:chOff x="2816" y="245"/>
            <a:chExt cx="1270" cy="928"/>
          </a:xfrm>
        </p:grpSpPr>
        <p:pic>
          <p:nvPicPr>
            <p:cNvPr id="8" name="Picture 50" descr="04"/>
            <p:cNvPicPr>
              <a:picLocks noChangeAspect="1" noChangeArrowheads="1"/>
            </p:cNvPicPr>
            <p:nvPr userDrawn="1"/>
          </p:nvPicPr>
          <p:blipFill>
            <a:blip r:embed="rId5" cstate="print"/>
            <a:srcRect/>
            <a:stretch>
              <a:fillRect/>
            </a:stretch>
          </p:blipFill>
          <p:spPr bwMode="auto">
            <a:xfrm>
              <a:off x="2816" y="245"/>
              <a:ext cx="1264" cy="928"/>
            </a:xfrm>
            <a:prstGeom prst="rect">
              <a:avLst/>
            </a:prstGeom>
            <a:noFill/>
            <a:ln w="9525">
              <a:noFill/>
              <a:miter lim="800000"/>
              <a:headEnd/>
              <a:tailEnd/>
            </a:ln>
          </p:spPr>
        </p:pic>
        <p:pic>
          <p:nvPicPr>
            <p:cNvPr id="9" name="Picture 52" descr="06"/>
            <p:cNvPicPr>
              <a:picLocks noChangeAspect="1" noChangeArrowheads="1"/>
            </p:cNvPicPr>
            <p:nvPr userDrawn="1"/>
          </p:nvPicPr>
          <p:blipFill>
            <a:blip r:embed="rId6" cstate="print"/>
            <a:srcRect/>
            <a:stretch>
              <a:fillRect/>
            </a:stretch>
          </p:blipFill>
          <p:spPr bwMode="auto">
            <a:xfrm>
              <a:off x="3552" y="858"/>
              <a:ext cx="534" cy="102"/>
            </a:xfrm>
            <a:prstGeom prst="rect">
              <a:avLst/>
            </a:prstGeom>
            <a:noFill/>
            <a:ln w="9525">
              <a:noFill/>
              <a:miter lim="800000"/>
              <a:headEnd/>
              <a:tailEnd/>
            </a:ln>
          </p:spPr>
        </p:pic>
        <p:pic>
          <p:nvPicPr>
            <p:cNvPr id="10" name="Picture 53" descr="06"/>
            <p:cNvPicPr>
              <a:picLocks noChangeAspect="1" noChangeArrowheads="1"/>
            </p:cNvPicPr>
            <p:nvPr userDrawn="1"/>
          </p:nvPicPr>
          <p:blipFill>
            <a:blip r:embed="rId6" cstate="print"/>
            <a:srcRect/>
            <a:stretch>
              <a:fillRect/>
            </a:stretch>
          </p:blipFill>
          <p:spPr bwMode="auto">
            <a:xfrm>
              <a:off x="2928" y="384"/>
              <a:ext cx="534" cy="102"/>
            </a:xfrm>
            <a:prstGeom prst="rect">
              <a:avLst/>
            </a:prstGeom>
            <a:noFill/>
            <a:ln w="9525">
              <a:noFill/>
              <a:miter lim="800000"/>
              <a:headEnd/>
              <a:tailEnd/>
            </a:ln>
          </p:spPr>
        </p:pic>
      </p:grpSp>
      <p:pic>
        <p:nvPicPr>
          <p:cNvPr id="11" name="Picture 56" descr="7"/>
          <p:cNvPicPr>
            <a:picLocks noChangeAspect="1" noChangeArrowheads="1"/>
          </p:cNvPicPr>
          <p:nvPr/>
        </p:nvPicPr>
        <p:blipFill>
          <a:blip r:embed="rId7" cstate="print"/>
          <a:srcRect/>
          <a:stretch>
            <a:fillRect/>
          </a:stretch>
        </p:blipFill>
        <p:spPr bwMode="auto">
          <a:xfrm>
            <a:off x="6756400" y="762001"/>
            <a:ext cx="1371600" cy="371475"/>
          </a:xfrm>
          <a:prstGeom prst="rect">
            <a:avLst/>
          </a:prstGeom>
          <a:noFill/>
          <a:ln w="9525">
            <a:noFill/>
            <a:miter lim="800000"/>
            <a:headEnd/>
            <a:tailEnd/>
          </a:ln>
        </p:spPr>
      </p:pic>
      <p:pic>
        <p:nvPicPr>
          <p:cNvPr id="12" name="Picture 57" descr="7"/>
          <p:cNvPicPr>
            <a:picLocks noChangeAspect="1" noChangeArrowheads="1"/>
          </p:cNvPicPr>
          <p:nvPr/>
        </p:nvPicPr>
        <p:blipFill>
          <a:blip r:embed="rId7" cstate="print"/>
          <a:srcRect/>
          <a:stretch>
            <a:fillRect/>
          </a:stretch>
        </p:blipFill>
        <p:spPr bwMode="auto">
          <a:xfrm>
            <a:off x="8331200" y="685801"/>
            <a:ext cx="990600" cy="269875"/>
          </a:xfrm>
          <a:prstGeom prst="rect">
            <a:avLst/>
          </a:prstGeom>
          <a:noFill/>
          <a:ln w="9525">
            <a:noFill/>
            <a:miter lim="800000"/>
            <a:headEnd/>
            <a:tailEnd/>
          </a:ln>
        </p:spPr>
      </p:pic>
      <p:pic>
        <p:nvPicPr>
          <p:cNvPr id="13" name="Picture 58" descr="7"/>
          <p:cNvPicPr>
            <a:picLocks noChangeAspect="1" noChangeArrowheads="1"/>
          </p:cNvPicPr>
          <p:nvPr/>
        </p:nvPicPr>
        <p:blipFill>
          <a:blip r:embed="rId7" cstate="print"/>
          <a:srcRect/>
          <a:stretch>
            <a:fillRect/>
          </a:stretch>
        </p:blipFill>
        <p:spPr bwMode="auto">
          <a:xfrm>
            <a:off x="8432800" y="1143001"/>
            <a:ext cx="575733" cy="155575"/>
          </a:xfrm>
          <a:prstGeom prst="rect">
            <a:avLst/>
          </a:prstGeom>
          <a:noFill/>
          <a:ln w="9525">
            <a:noFill/>
            <a:miter lim="800000"/>
            <a:headEnd/>
            <a:tailEnd/>
          </a:ln>
        </p:spPr>
      </p:pic>
      <p:sp>
        <p:nvSpPr>
          <p:cNvPr id="14" name="AutoShape 42"/>
          <p:cNvSpPr>
            <a:spLocks noChangeArrowheads="1"/>
          </p:cNvSpPr>
          <p:nvPr/>
        </p:nvSpPr>
        <p:spPr bwMode="white">
          <a:xfrm>
            <a:off x="124885" y="147639"/>
            <a:ext cx="11942233" cy="6486525"/>
          </a:xfrm>
          <a:prstGeom prst="roundRect">
            <a:avLst>
              <a:gd name="adj" fmla="val 5458"/>
            </a:avLst>
          </a:prstGeom>
          <a:noFill/>
          <a:ln w="28575">
            <a:solidFill>
              <a:schemeClr val="bg1"/>
            </a:solidFill>
            <a:round/>
            <a:headEnd/>
            <a:tailEnd/>
          </a:ln>
          <a:effectLst/>
        </p:spPr>
        <p:txBody>
          <a:bodyPr wrap="none" anchor="ctr"/>
          <a:lstStyle/>
          <a:p>
            <a:pPr algn="ctr">
              <a:defRPr/>
            </a:pPr>
            <a:endParaRPr lang="en-US" sz="1800"/>
          </a:p>
        </p:txBody>
      </p:sp>
      <p:pic>
        <p:nvPicPr>
          <p:cNvPr id="15" name="Picture 62" descr="901"/>
          <p:cNvPicPr>
            <a:picLocks noChangeAspect="1" noChangeArrowheads="1"/>
          </p:cNvPicPr>
          <p:nvPr/>
        </p:nvPicPr>
        <p:blipFill>
          <a:blip r:embed="rId8" cstate="print"/>
          <a:srcRect/>
          <a:stretch>
            <a:fillRect/>
          </a:stretch>
        </p:blipFill>
        <p:spPr bwMode="auto">
          <a:xfrm>
            <a:off x="4267201" y="3429000"/>
            <a:ext cx="1858433" cy="584200"/>
          </a:xfrm>
          <a:prstGeom prst="rect">
            <a:avLst/>
          </a:prstGeom>
          <a:noFill/>
          <a:ln w="9525">
            <a:noFill/>
            <a:miter lim="800000"/>
            <a:headEnd/>
            <a:tailEnd/>
          </a:ln>
        </p:spPr>
      </p:pic>
      <p:pic>
        <p:nvPicPr>
          <p:cNvPr id="16" name="Picture 63" descr="5"/>
          <p:cNvPicPr>
            <a:picLocks noChangeAspect="1" noChangeArrowheads="1"/>
          </p:cNvPicPr>
          <p:nvPr/>
        </p:nvPicPr>
        <p:blipFill>
          <a:blip r:embed="rId9" cstate="print"/>
          <a:srcRect l="15781"/>
          <a:stretch>
            <a:fillRect/>
          </a:stretch>
        </p:blipFill>
        <p:spPr bwMode="auto">
          <a:xfrm>
            <a:off x="1" y="4454526"/>
            <a:ext cx="5964767" cy="2403475"/>
          </a:xfrm>
          <a:prstGeom prst="rect">
            <a:avLst/>
          </a:prstGeom>
          <a:noFill/>
          <a:ln w="9525">
            <a:noFill/>
            <a:miter lim="800000"/>
            <a:headEnd/>
            <a:tailEnd/>
          </a:ln>
        </p:spPr>
      </p:pic>
      <p:sp>
        <p:nvSpPr>
          <p:cNvPr id="3075" name="Rectangle 3"/>
          <p:cNvSpPr>
            <a:spLocks noGrp="1" noChangeArrowheads="1"/>
          </p:cNvSpPr>
          <p:nvPr>
            <p:ph type="subTitle" idx="1"/>
          </p:nvPr>
        </p:nvSpPr>
        <p:spPr>
          <a:xfrm>
            <a:off x="6146800" y="5791200"/>
            <a:ext cx="5689600" cy="381000"/>
          </a:xfrm>
        </p:spPr>
        <p:txBody>
          <a:bodyPr/>
          <a:lstStyle>
            <a:lvl1pPr marL="0" indent="0">
              <a:buFont typeface="Wingdings" pitchFamily="2" charset="2"/>
              <a:buNone/>
              <a:defRPr sz="1600"/>
            </a:lvl1pPr>
          </a:lstStyle>
          <a:p>
            <a:r>
              <a:rPr lang="en-US"/>
              <a:t>Click to edit Master subtitle style</a:t>
            </a:r>
          </a:p>
        </p:txBody>
      </p:sp>
      <p:sp>
        <p:nvSpPr>
          <p:cNvPr id="3074" name="Rectangle 2"/>
          <p:cNvSpPr>
            <a:spLocks noGrp="1" noChangeArrowheads="1"/>
          </p:cNvSpPr>
          <p:nvPr>
            <p:ph type="ctrTitle"/>
          </p:nvPr>
        </p:nvSpPr>
        <p:spPr>
          <a:xfrm>
            <a:off x="6096000" y="4953000"/>
            <a:ext cx="5835651" cy="533400"/>
          </a:xfrm>
        </p:spPr>
        <p:txBody>
          <a:bodyPr/>
          <a:lstStyle>
            <a:lvl1pPr algn="r">
              <a:defRPr sz="4000">
                <a:solidFill>
                  <a:schemeClr val="tx1"/>
                </a:solidFill>
              </a:defRPr>
            </a:lvl1pPr>
          </a:lstStyle>
          <a:p>
            <a:r>
              <a:rPr lang="en-US"/>
              <a:t>Click to edit Master title style</a:t>
            </a:r>
          </a:p>
        </p:txBody>
      </p:sp>
      <p:sp>
        <p:nvSpPr>
          <p:cNvPr id="17" name="Rectangle 5"/>
          <p:cNvSpPr>
            <a:spLocks noGrp="1" noChangeArrowheads="1"/>
          </p:cNvSpPr>
          <p:nvPr>
            <p:ph type="ftr" sz="quarter" idx="10"/>
          </p:nvPr>
        </p:nvSpPr>
        <p:spPr>
          <a:xfrm>
            <a:off x="4267200" y="6613526"/>
            <a:ext cx="3860800" cy="244475"/>
          </a:xfrm>
        </p:spPr>
        <p:txBody>
          <a:bodyPr/>
          <a:lstStyle>
            <a:lvl1pPr algn="ctr">
              <a:defRPr sz="1000" b="0" i="0">
                <a:solidFill>
                  <a:srgbClr val="000000"/>
                </a:solidFill>
              </a:defRPr>
            </a:lvl1pPr>
          </a:lstStyle>
          <a:p>
            <a:pPr>
              <a:defRPr/>
            </a:pPr>
            <a:endParaRPr lang="en-US"/>
          </a:p>
        </p:txBody>
      </p:sp>
      <p:sp>
        <p:nvSpPr>
          <p:cNvPr id="18" name="Rectangle 6"/>
          <p:cNvSpPr>
            <a:spLocks noGrp="1" noChangeArrowheads="1"/>
          </p:cNvSpPr>
          <p:nvPr>
            <p:ph type="sldNum" sz="quarter" idx="11"/>
          </p:nvPr>
        </p:nvSpPr>
        <p:spPr>
          <a:xfrm>
            <a:off x="9042400" y="6613526"/>
            <a:ext cx="2844800" cy="244475"/>
          </a:xfrm>
        </p:spPr>
        <p:txBody>
          <a:bodyPr/>
          <a:lstStyle>
            <a:lvl1pPr algn="r">
              <a:defRPr>
                <a:latin typeface="Arial" charset="0"/>
              </a:defRPr>
            </a:lvl1pPr>
          </a:lstStyle>
          <a:p>
            <a:pPr>
              <a:defRPr/>
            </a:pPr>
            <a:fld id="{4EC84D1F-5677-45D6-A3EA-B1DF3D7FB0DF}" type="slidenum">
              <a:rPr lang="en-US"/>
              <a:pPr>
                <a:defRPr/>
              </a:pPr>
              <a:t>‹#›</a:t>
            </a:fld>
            <a:endParaRPr lang="en-US"/>
          </a:p>
        </p:txBody>
      </p:sp>
      <p:sp>
        <p:nvSpPr>
          <p:cNvPr id="19" name="Rectangle 4"/>
          <p:cNvSpPr>
            <a:spLocks noGrp="1" noChangeArrowheads="1"/>
          </p:cNvSpPr>
          <p:nvPr>
            <p:ph type="dt" sz="half" idx="12"/>
          </p:nvPr>
        </p:nvSpPr>
        <p:spPr>
          <a:xfrm>
            <a:off x="304800" y="6613526"/>
            <a:ext cx="2844800" cy="244475"/>
          </a:xfrm>
        </p:spPr>
        <p:txBody>
          <a:bodyPr/>
          <a:lstStyle>
            <a:lvl1pPr algn="l">
              <a:defRPr sz="1000" b="0">
                <a:solidFill>
                  <a:srgbClr val="000000"/>
                </a:solidFill>
                <a:latin typeface="Arial" charset="0"/>
              </a:defRPr>
            </a:lvl1pPr>
          </a:lstStyle>
          <a:p>
            <a:pPr>
              <a:defRPr/>
            </a:pPr>
            <a:endParaRPr lang="en-US"/>
          </a:p>
        </p:txBody>
      </p:sp>
    </p:spTree>
    <p:extLst>
      <p:ext uri="{BB962C8B-B14F-4D97-AF65-F5344CB8AC3E}">
        <p14:creationId xmlns:p14="http://schemas.microsoft.com/office/powerpoint/2010/main" val="1580357782"/>
      </p:ext>
    </p:extLst>
  </p:cSld>
  <p:clrMapOvr>
    <a:masterClrMapping/>
  </p:clrMapOvr>
  <p:transition>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www.themegallery.com</a:t>
            </a:r>
          </a:p>
        </p:txBody>
      </p:sp>
      <p:sp>
        <p:nvSpPr>
          <p:cNvPr id="5" name="Rectangle 5"/>
          <p:cNvSpPr>
            <a:spLocks noGrp="1" noChangeArrowheads="1"/>
          </p:cNvSpPr>
          <p:nvPr>
            <p:ph type="ftr" sz="quarter" idx="11"/>
          </p:nvPr>
        </p:nvSpPr>
        <p:spPr>
          <a:ln/>
        </p:spPr>
        <p:txBody>
          <a:bodyPr/>
          <a:lstStyle>
            <a:lvl1pPr>
              <a:defRPr/>
            </a:lvl1pPr>
          </a:lstStyle>
          <a:p>
            <a:pPr>
              <a:defRPr/>
            </a:pPr>
            <a:r>
              <a:rPr lang="en-US"/>
              <a:t>LOGO</a:t>
            </a:r>
          </a:p>
        </p:txBody>
      </p:sp>
      <p:sp>
        <p:nvSpPr>
          <p:cNvPr id="6" name="Rectangle 6"/>
          <p:cNvSpPr>
            <a:spLocks noGrp="1" noChangeArrowheads="1"/>
          </p:cNvSpPr>
          <p:nvPr>
            <p:ph type="sldNum" sz="quarter" idx="12"/>
          </p:nvPr>
        </p:nvSpPr>
        <p:spPr>
          <a:ln/>
        </p:spPr>
        <p:txBody>
          <a:bodyPr/>
          <a:lstStyle>
            <a:lvl1pPr>
              <a:defRPr/>
            </a:lvl1pPr>
          </a:lstStyle>
          <a:p>
            <a:pPr>
              <a:defRPr/>
            </a:pPr>
            <a:fld id="{DEE02B25-650B-4A4B-BF2A-8971F1C82B86}" type="slidenum">
              <a:rPr lang="en-US"/>
              <a:pPr>
                <a:defRPr/>
              </a:pPr>
              <a:t>‹#›</a:t>
            </a:fld>
            <a:endParaRPr lang="en-US"/>
          </a:p>
        </p:txBody>
      </p:sp>
    </p:spTree>
    <p:extLst>
      <p:ext uri="{BB962C8B-B14F-4D97-AF65-F5344CB8AC3E}">
        <p14:creationId xmlns:p14="http://schemas.microsoft.com/office/powerpoint/2010/main" val="2132994486"/>
      </p:ext>
    </p:extLst>
  </p:cSld>
  <p:clrMapOvr>
    <a:masterClrMapping/>
  </p:clrMapOvr>
  <p:transition>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a:t>www.themegallery.com</a:t>
            </a:r>
          </a:p>
        </p:txBody>
      </p:sp>
      <p:sp>
        <p:nvSpPr>
          <p:cNvPr id="5" name="Rectangle 5"/>
          <p:cNvSpPr>
            <a:spLocks noGrp="1" noChangeArrowheads="1"/>
          </p:cNvSpPr>
          <p:nvPr>
            <p:ph type="ftr" sz="quarter" idx="11"/>
          </p:nvPr>
        </p:nvSpPr>
        <p:spPr>
          <a:ln/>
        </p:spPr>
        <p:txBody>
          <a:bodyPr/>
          <a:lstStyle>
            <a:lvl1pPr>
              <a:defRPr/>
            </a:lvl1pPr>
          </a:lstStyle>
          <a:p>
            <a:pPr>
              <a:defRPr/>
            </a:pPr>
            <a:r>
              <a:rPr lang="en-US"/>
              <a:t>LOGO</a:t>
            </a:r>
          </a:p>
        </p:txBody>
      </p:sp>
      <p:sp>
        <p:nvSpPr>
          <p:cNvPr id="6" name="Rectangle 6"/>
          <p:cNvSpPr>
            <a:spLocks noGrp="1" noChangeArrowheads="1"/>
          </p:cNvSpPr>
          <p:nvPr>
            <p:ph type="sldNum" sz="quarter" idx="12"/>
          </p:nvPr>
        </p:nvSpPr>
        <p:spPr>
          <a:ln/>
        </p:spPr>
        <p:txBody>
          <a:bodyPr/>
          <a:lstStyle>
            <a:lvl1pPr>
              <a:defRPr/>
            </a:lvl1pPr>
          </a:lstStyle>
          <a:p>
            <a:pPr>
              <a:defRPr/>
            </a:pPr>
            <a:fld id="{8F231B8E-25E2-4D77-8DF3-1BA439787417}" type="slidenum">
              <a:rPr lang="en-US"/>
              <a:pPr>
                <a:defRPr/>
              </a:pPr>
              <a:t>‹#›</a:t>
            </a:fld>
            <a:endParaRPr lang="en-US"/>
          </a:p>
        </p:txBody>
      </p:sp>
    </p:spTree>
    <p:extLst>
      <p:ext uri="{BB962C8B-B14F-4D97-AF65-F5344CB8AC3E}">
        <p14:creationId xmlns:p14="http://schemas.microsoft.com/office/powerpoint/2010/main" val="906644340"/>
      </p:ext>
    </p:extLst>
  </p:cSld>
  <p:clrMapOvr>
    <a:masterClrMapping/>
  </p:clrMapOvr>
  <p:transition>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1066800"/>
            <a:ext cx="52832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99200" y="1066800"/>
            <a:ext cx="52832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r>
              <a:rPr lang="en-US"/>
              <a:t>www.themegallery.com</a:t>
            </a:r>
          </a:p>
        </p:txBody>
      </p:sp>
      <p:sp>
        <p:nvSpPr>
          <p:cNvPr id="6" name="Rectangle 5"/>
          <p:cNvSpPr>
            <a:spLocks noGrp="1" noChangeArrowheads="1"/>
          </p:cNvSpPr>
          <p:nvPr>
            <p:ph type="ftr" sz="quarter" idx="11"/>
          </p:nvPr>
        </p:nvSpPr>
        <p:spPr>
          <a:ln/>
        </p:spPr>
        <p:txBody>
          <a:bodyPr/>
          <a:lstStyle>
            <a:lvl1pPr>
              <a:defRPr/>
            </a:lvl1pPr>
          </a:lstStyle>
          <a:p>
            <a:pPr>
              <a:defRPr/>
            </a:pPr>
            <a:r>
              <a:rPr lang="en-US"/>
              <a:t>LOGO</a:t>
            </a:r>
          </a:p>
        </p:txBody>
      </p:sp>
      <p:sp>
        <p:nvSpPr>
          <p:cNvPr id="7" name="Rectangle 6"/>
          <p:cNvSpPr>
            <a:spLocks noGrp="1" noChangeArrowheads="1"/>
          </p:cNvSpPr>
          <p:nvPr>
            <p:ph type="sldNum" sz="quarter" idx="12"/>
          </p:nvPr>
        </p:nvSpPr>
        <p:spPr>
          <a:ln/>
        </p:spPr>
        <p:txBody>
          <a:bodyPr/>
          <a:lstStyle>
            <a:lvl1pPr>
              <a:defRPr/>
            </a:lvl1pPr>
          </a:lstStyle>
          <a:p>
            <a:pPr>
              <a:defRPr/>
            </a:pPr>
            <a:fld id="{26EDB769-9BBA-44E8-86C4-512D8D9619C7}" type="slidenum">
              <a:rPr lang="en-US"/>
              <a:pPr>
                <a:defRPr/>
              </a:pPr>
              <a:t>‹#›</a:t>
            </a:fld>
            <a:endParaRPr lang="en-US"/>
          </a:p>
        </p:txBody>
      </p:sp>
    </p:spTree>
    <p:extLst>
      <p:ext uri="{BB962C8B-B14F-4D97-AF65-F5344CB8AC3E}">
        <p14:creationId xmlns:p14="http://schemas.microsoft.com/office/powerpoint/2010/main" val="3311315432"/>
      </p:ext>
    </p:extLst>
  </p:cSld>
  <p:clrMapOvr>
    <a:masterClrMapping/>
  </p:clrMapOvr>
  <p:transition>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r>
              <a:rPr lang="en-US"/>
              <a:t>www.themegallery.com</a:t>
            </a:r>
          </a:p>
        </p:txBody>
      </p:sp>
      <p:sp>
        <p:nvSpPr>
          <p:cNvPr id="8" name="Rectangle 5"/>
          <p:cNvSpPr>
            <a:spLocks noGrp="1" noChangeArrowheads="1"/>
          </p:cNvSpPr>
          <p:nvPr>
            <p:ph type="ftr" sz="quarter" idx="11"/>
          </p:nvPr>
        </p:nvSpPr>
        <p:spPr>
          <a:ln/>
        </p:spPr>
        <p:txBody>
          <a:bodyPr/>
          <a:lstStyle>
            <a:lvl1pPr>
              <a:defRPr/>
            </a:lvl1pPr>
          </a:lstStyle>
          <a:p>
            <a:pPr>
              <a:defRPr/>
            </a:pPr>
            <a:r>
              <a:rPr lang="en-US"/>
              <a:t>LOGO</a:t>
            </a:r>
          </a:p>
        </p:txBody>
      </p:sp>
      <p:sp>
        <p:nvSpPr>
          <p:cNvPr id="9" name="Rectangle 6"/>
          <p:cNvSpPr>
            <a:spLocks noGrp="1" noChangeArrowheads="1"/>
          </p:cNvSpPr>
          <p:nvPr>
            <p:ph type="sldNum" sz="quarter" idx="12"/>
          </p:nvPr>
        </p:nvSpPr>
        <p:spPr>
          <a:ln/>
        </p:spPr>
        <p:txBody>
          <a:bodyPr/>
          <a:lstStyle>
            <a:lvl1pPr>
              <a:defRPr/>
            </a:lvl1pPr>
          </a:lstStyle>
          <a:p>
            <a:pPr>
              <a:defRPr/>
            </a:pPr>
            <a:fld id="{09295EB9-8486-401D-8394-4BC3BA6C91CD}" type="slidenum">
              <a:rPr lang="en-US"/>
              <a:pPr>
                <a:defRPr/>
              </a:pPr>
              <a:t>‹#›</a:t>
            </a:fld>
            <a:endParaRPr lang="en-US"/>
          </a:p>
        </p:txBody>
      </p:sp>
    </p:spTree>
    <p:extLst>
      <p:ext uri="{BB962C8B-B14F-4D97-AF65-F5344CB8AC3E}">
        <p14:creationId xmlns:p14="http://schemas.microsoft.com/office/powerpoint/2010/main" val="2092861133"/>
      </p:ext>
    </p:extLst>
  </p:cSld>
  <p:clrMapOvr>
    <a:masterClrMapping/>
  </p:clrMapOvr>
  <p:transition>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r>
              <a:rPr lang="en-US"/>
              <a:t>www.themegallery.com</a:t>
            </a:r>
          </a:p>
        </p:txBody>
      </p:sp>
      <p:sp>
        <p:nvSpPr>
          <p:cNvPr id="4" name="Rectangle 5"/>
          <p:cNvSpPr>
            <a:spLocks noGrp="1" noChangeArrowheads="1"/>
          </p:cNvSpPr>
          <p:nvPr>
            <p:ph type="ftr" sz="quarter" idx="11"/>
          </p:nvPr>
        </p:nvSpPr>
        <p:spPr>
          <a:ln/>
        </p:spPr>
        <p:txBody>
          <a:bodyPr/>
          <a:lstStyle>
            <a:lvl1pPr>
              <a:defRPr/>
            </a:lvl1pPr>
          </a:lstStyle>
          <a:p>
            <a:pPr>
              <a:defRPr/>
            </a:pPr>
            <a:r>
              <a:rPr lang="en-US"/>
              <a:t>LOGO</a:t>
            </a:r>
          </a:p>
        </p:txBody>
      </p:sp>
      <p:sp>
        <p:nvSpPr>
          <p:cNvPr id="5" name="Rectangle 6"/>
          <p:cNvSpPr>
            <a:spLocks noGrp="1" noChangeArrowheads="1"/>
          </p:cNvSpPr>
          <p:nvPr>
            <p:ph type="sldNum" sz="quarter" idx="12"/>
          </p:nvPr>
        </p:nvSpPr>
        <p:spPr>
          <a:ln/>
        </p:spPr>
        <p:txBody>
          <a:bodyPr/>
          <a:lstStyle>
            <a:lvl1pPr>
              <a:defRPr/>
            </a:lvl1pPr>
          </a:lstStyle>
          <a:p>
            <a:pPr>
              <a:defRPr/>
            </a:pPr>
            <a:fld id="{A12811DA-50E3-4AE0-A5B7-30D10E18315F}" type="slidenum">
              <a:rPr lang="en-US"/>
              <a:pPr>
                <a:defRPr/>
              </a:pPr>
              <a:t>‹#›</a:t>
            </a:fld>
            <a:endParaRPr lang="en-US"/>
          </a:p>
        </p:txBody>
      </p:sp>
    </p:spTree>
    <p:extLst>
      <p:ext uri="{BB962C8B-B14F-4D97-AF65-F5344CB8AC3E}">
        <p14:creationId xmlns:p14="http://schemas.microsoft.com/office/powerpoint/2010/main" val="617285225"/>
      </p:ext>
    </p:extLst>
  </p:cSld>
  <p:clrMapOvr>
    <a:masterClrMapping/>
  </p:clrMapOvr>
  <p:transition>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a:t>www.themegallery.com</a:t>
            </a:r>
          </a:p>
        </p:txBody>
      </p:sp>
      <p:sp>
        <p:nvSpPr>
          <p:cNvPr id="3" name="Rectangle 5"/>
          <p:cNvSpPr>
            <a:spLocks noGrp="1" noChangeArrowheads="1"/>
          </p:cNvSpPr>
          <p:nvPr>
            <p:ph type="ftr" sz="quarter" idx="11"/>
          </p:nvPr>
        </p:nvSpPr>
        <p:spPr>
          <a:ln/>
        </p:spPr>
        <p:txBody>
          <a:bodyPr/>
          <a:lstStyle>
            <a:lvl1pPr>
              <a:defRPr/>
            </a:lvl1pPr>
          </a:lstStyle>
          <a:p>
            <a:pPr>
              <a:defRPr/>
            </a:pPr>
            <a:r>
              <a:rPr lang="en-US"/>
              <a:t>LOGO</a:t>
            </a:r>
          </a:p>
        </p:txBody>
      </p:sp>
      <p:sp>
        <p:nvSpPr>
          <p:cNvPr id="4" name="Rectangle 6"/>
          <p:cNvSpPr>
            <a:spLocks noGrp="1" noChangeArrowheads="1"/>
          </p:cNvSpPr>
          <p:nvPr>
            <p:ph type="sldNum" sz="quarter" idx="12"/>
          </p:nvPr>
        </p:nvSpPr>
        <p:spPr>
          <a:ln/>
        </p:spPr>
        <p:txBody>
          <a:bodyPr/>
          <a:lstStyle>
            <a:lvl1pPr>
              <a:defRPr/>
            </a:lvl1pPr>
          </a:lstStyle>
          <a:p>
            <a:pPr>
              <a:defRPr/>
            </a:pPr>
            <a:fld id="{4C1CC9DD-3710-47BF-A161-31F4E7559D68}" type="slidenum">
              <a:rPr lang="en-US"/>
              <a:pPr>
                <a:defRPr/>
              </a:pPr>
              <a:t>‹#›</a:t>
            </a:fld>
            <a:endParaRPr lang="en-US"/>
          </a:p>
        </p:txBody>
      </p:sp>
    </p:spTree>
    <p:extLst>
      <p:ext uri="{BB962C8B-B14F-4D97-AF65-F5344CB8AC3E}">
        <p14:creationId xmlns:p14="http://schemas.microsoft.com/office/powerpoint/2010/main" val="2080528847"/>
      </p:ext>
    </p:extLst>
  </p:cSld>
  <p:clrMapOvr>
    <a:masterClrMapping/>
  </p:clrMapOvr>
  <p:transition>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www.themegallery.com</a:t>
            </a:r>
          </a:p>
        </p:txBody>
      </p:sp>
      <p:sp>
        <p:nvSpPr>
          <p:cNvPr id="6" name="Rectangle 5"/>
          <p:cNvSpPr>
            <a:spLocks noGrp="1" noChangeArrowheads="1"/>
          </p:cNvSpPr>
          <p:nvPr>
            <p:ph type="ftr" sz="quarter" idx="11"/>
          </p:nvPr>
        </p:nvSpPr>
        <p:spPr>
          <a:ln/>
        </p:spPr>
        <p:txBody>
          <a:bodyPr/>
          <a:lstStyle>
            <a:lvl1pPr>
              <a:defRPr/>
            </a:lvl1pPr>
          </a:lstStyle>
          <a:p>
            <a:pPr>
              <a:defRPr/>
            </a:pPr>
            <a:r>
              <a:rPr lang="en-US"/>
              <a:t>LOGO</a:t>
            </a:r>
          </a:p>
        </p:txBody>
      </p:sp>
      <p:sp>
        <p:nvSpPr>
          <p:cNvPr id="7" name="Rectangle 6"/>
          <p:cNvSpPr>
            <a:spLocks noGrp="1" noChangeArrowheads="1"/>
          </p:cNvSpPr>
          <p:nvPr>
            <p:ph type="sldNum" sz="quarter" idx="12"/>
          </p:nvPr>
        </p:nvSpPr>
        <p:spPr>
          <a:ln/>
        </p:spPr>
        <p:txBody>
          <a:bodyPr/>
          <a:lstStyle>
            <a:lvl1pPr>
              <a:defRPr/>
            </a:lvl1pPr>
          </a:lstStyle>
          <a:p>
            <a:pPr>
              <a:defRPr/>
            </a:pPr>
            <a:fld id="{6B621E7F-DCFD-4395-9CB9-D645DF97B876}" type="slidenum">
              <a:rPr lang="en-US"/>
              <a:pPr>
                <a:defRPr/>
              </a:pPr>
              <a:t>‹#›</a:t>
            </a:fld>
            <a:endParaRPr lang="en-US"/>
          </a:p>
        </p:txBody>
      </p:sp>
    </p:spTree>
    <p:extLst>
      <p:ext uri="{BB962C8B-B14F-4D97-AF65-F5344CB8AC3E}">
        <p14:creationId xmlns:p14="http://schemas.microsoft.com/office/powerpoint/2010/main" val="3510790453"/>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91150-D279-4CEF-679F-41C25C426F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FED567-57B6-D68F-ABF3-26B96FB4B92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FB5F78-A606-8998-2F92-93CC3F25B1AF}"/>
              </a:ext>
            </a:extLst>
          </p:cNvPr>
          <p:cNvSpPr>
            <a:spLocks noGrp="1"/>
          </p:cNvSpPr>
          <p:nvPr>
            <p:ph type="dt" sz="half" idx="10"/>
          </p:nvPr>
        </p:nvSpPr>
        <p:spPr/>
        <p:txBody>
          <a:bodyPr/>
          <a:lstStyle/>
          <a:p>
            <a:fld id="{F192478B-BA99-4762-9051-59657F86E765}" type="datetimeFigureOut">
              <a:rPr lang="en-US" smtClean="0"/>
              <a:t>10/11/2023</a:t>
            </a:fld>
            <a:endParaRPr lang="en-US"/>
          </a:p>
        </p:txBody>
      </p:sp>
      <p:sp>
        <p:nvSpPr>
          <p:cNvPr id="5" name="Footer Placeholder 4">
            <a:extLst>
              <a:ext uri="{FF2B5EF4-FFF2-40B4-BE49-F238E27FC236}">
                <a16:creationId xmlns:a16="http://schemas.microsoft.com/office/drawing/2014/main" id="{2E9EA3D7-BEFC-7268-D68E-8C21E8451B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177B7B-889D-AA91-8360-809DBEA2BF8E}"/>
              </a:ext>
            </a:extLst>
          </p:cNvPr>
          <p:cNvSpPr>
            <a:spLocks noGrp="1"/>
          </p:cNvSpPr>
          <p:nvPr>
            <p:ph type="sldNum" sz="quarter" idx="12"/>
          </p:nvPr>
        </p:nvSpPr>
        <p:spPr/>
        <p:txBody>
          <a:bodyPr/>
          <a:lstStyle/>
          <a:p>
            <a:fld id="{250FA1DD-C79D-43B8-9EE5-5EE7E1D4713F}" type="slidenum">
              <a:rPr lang="en-US" smtClean="0"/>
              <a:t>‹#›</a:t>
            </a:fld>
            <a:endParaRPr lang="en-US"/>
          </a:p>
        </p:txBody>
      </p:sp>
    </p:spTree>
    <p:extLst>
      <p:ext uri="{BB962C8B-B14F-4D97-AF65-F5344CB8AC3E}">
        <p14:creationId xmlns:p14="http://schemas.microsoft.com/office/powerpoint/2010/main" val="20917643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www.themegallery.com</a:t>
            </a:r>
          </a:p>
        </p:txBody>
      </p:sp>
      <p:sp>
        <p:nvSpPr>
          <p:cNvPr id="6" name="Rectangle 5"/>
          <p:cNvSpPr>
            <a:spLocks noGrp="1" noChangeArrowheads="1"/>
          </p:cNvSpPr>
          <p:nvPr>
            <p:ph type="ftr" sz="quarter" idx="11"/>
          </p:nvPr>
        </p:nvSpPr>
        <p:spPr>
          <a:ln/>
        </p:spPr>
        <p:txBody>
          <a:bodyPr/>
          <a:lstStyle>
            <a:lvl1pPr>
              <a:defRPr/>
            </a:lvl1pPr>
          </a:lstStyle>
          <a:p>
            <a:pPr>
              <a:defRPr/>
            </a:pPr>
            <a:r>
              <a:rPr lang="en-US"/>
              <a:t>LOGO</a:t>
            </a:r>
          </a:p>
        </p:txBody>
      </p:sp>
      <p:sp>
        <p:nvSpPr>
          <p:cNvPr id="7" name="Rectangle 6"/>
          <p:cNvSpPr>
            <a:spLocks noGrp="1" noChangeArrowheads="1"/>
          </p:cNvSpPr>
          <p:nvPr>
            <p:ph type="sldNum" sz="quarter" idx="12"/>
          </p:nvPr>
        </p:nvSpPr>
        <p:spPr>
          <a:ln/>
        </p:spPr>
        <p:txBody>
          <a:bodyPr/>
          <a:lstStyle>
            <a:lvl1pPr>
              <a:defRPr/>
            </a:lvl1pPr>
          </a:lstStyle>
          <a:p>
            <a:pPr>
              <a:defRPr/>
            </a:pPr>
            <a:fld id="{34E7434A-F7C3-405A-A8DD-B3D21F9D2A5D}" type="slidenum">
              <a:rPr lang="en-US"/>
              <a:pPr>
                <a:defRPr/>
              </a:pPr>
              <a:t>‹#›</a:t>
            </a:fld>
            <a:endParaRPr lang="en-US"/>
          </a:p>
        </p:txBody>
      </p:sp>
    </p:spTree>
    <p:extLst>
      <p:ext uri="{BB962C8B-B14F-4D97-AF65-F5344CB8AC3E}">
        <p14:creationId xmlns:p14="http://schemas.microsoft.com/office/powerpoint/2010/main" val="1897329520"/>
      </p:ext>
    </p:extLst>
  </p:cSld>
  <p:clrMapOvr>
    <a:masterClrMapping/>
  </p:clrMapOvr>
  <p:transition>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www.themegallery.com</a:t>
            </a:r>
          </a:p>
        </p:txBody>
      </p:sp>
      <p:sp>
        <p:nvSpPr>
          <p:cNvPr id="5" name="Rectangle 5"/>
          <p:cNvSpPr>
            <a:spLocks noGrp="1" noChangeArrowheads="1"/>
          </p:cNvSpPr>
          <p:nvPr>
            <p:ph type="ftr" sz="quarter" idx="11"/>
          </p:nvPr>
        </p:nvSpPr>
        <p:spPr>
          <a:ln/>
        </p:spPr>
        <p:txBody>
          <a:bodyPr/>
          <a:lstStyle>
            <a:lvl1pPr>
              <a:defRPr/>
            </a:lvl1pPr>
          </a:lstStyle>
          <a:p>
            <a:pPr>
              <a:defRPr/>
            </a:pPr>
            <a:r>
              <a:rPr lang="en-US"/>
              <a:t>LOGO</a:t>
            </a:r>
          </a:p>
        </p:txBody>
      </p:sp>
      <p:sp>
        <p:nvSpPr>
          <p:cNvPr id="6" name="Rectangle 6"/>
          <p:cNvSpPr>
            <a:spLocks noGrp="1" noChangeArrowheads="1"/>
          </p:cNvSpPr>
          <p:nvPr>
            <p:ph type="sldNum" sz="quarter" idx="12"/>
          </p:nvPr>
        </p:nvSpPr>
        <p:spPr>
          <a:ln/>
        </p:spPr>
        <p:txBody>
          <a:bodyPr/>
          <a:lstStyle>
            <a:lvl1pPr>
              <a:defRPr/>
            </a:lvl1pPr>
          </a:lstStyle>
          <a:p>
            <a:pPr>
              <a:defRPr/>
            </a:pPr>
            <a:fld id="{1E5E7260-1347-4074-9315-A3D8A444BEAB}" type="slidenum">
              <a:rPr lang="en-US"/>
              <a:pPr>
                <a:defRPr/>
              </a:pPr>
              <a:t>‹#›</a:t>
            </a:fld>
            <a:endParaRPr lang="en-US"/>
          </a:p>
        </p:txBody>
      </p:sp>
    </p:spTree>
    <p:extLst>
      <p:ext uri="{BB962C8B-B14F-4D97-AF65-F5344CB8AC3E}">
        <p14:creationId xmlns:p14="http://schemas.microsoft.com/office/powerpoint/2010/main" val="1590496625"/>
      </p:ext>
    </p:extLst>
  </p:cSld>
  <p:clrMapOvr>
    <a:masterClrMapping/>
  </p:clrMapOvr>
  <p:transition>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90000" y="381000"/>
            <a:ext cx="26924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381000"/>
            <a:ext cx="78740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www.themegallery.com</a:t>
            </a:r>
          </a:p>
        </p:txBody>
      </p:sp>
      <p:sp>
        <p:nvSpPr>
          <p:cNvPr id="5" name="Rectangle 5"/>
          <p:cNvSpPr>
            <a:spLocks noGrp="1" noChangeArrowheads="1"/>
          </p:cNvSpPr>
          <p:nvPr>
            <p:ph type="ftr" sz="quarter" idx="11"/>
          </p:nvPr>
        </p:nvSpPr>
        <p:spPr>
          <a:ln/>
        </p:spPr>
        <p:txBody>
          <a:bodyPr/>
          <a:lstStyle>
            <a:lvl1pPr>
              <a:defRPr/>
            </a:lvl1pPr>
          </a:lstStyle>
          <a:p>
            <a:pPr>
              <a:defRPr/>
            </a:pPr>
            <a:r>
              <a:rPr lang="en-US"/>
              <a:t>LOGO</a:t>
            </a:r>
          </a:p>
        </p:txBody>
      </p:sp>
      <p:sp>
        <p:nvSpPr>
          <p:cNvPr id="6" name="Rectangle 6"/>
          <p:cNvSpPr>
            <a:spLocks noGrp="1" noChangeArrowheads="1"/>
          </p:cNvSpPr>
          <p:nvPr>
            <p:ph type="sldNum" sz="quarter" idx="12"/>
          </p:nvPr>
        </p:nvSpPr>
        <p:spPr>
          <a:ln/>
        </p:spPr>
        <p:txBody>
          <a:bodyPr/>
          <a:lstStyle>
            <a:lvl1pPr>
              <a:defRPr/>
            </a:lvl1pPr>
          </a:lstStyle>
          <a:p>
            <a:pPr>
              <a:defRPr/>
            </a:pPr>
            <a:fld id="{9B66B5F5-737B-41B5-9D1E-B32C1C94A41C}" type="slidenum">
              <a:rPr lang="en-US"/>
              <a:pPr>
                <a:defRPr/>
              </a:pPr>
              <a:t>‹#›</a:t>
            </a:fld>
            <a:endParaRPr lang="en-US"/>
          </a:p>
        </p:txBody>
      </p:sp>
    </p:spTree>
    <p:extLst>
      <p:ext uri="{BB962C8B-B14F-4D97-AF65-F5344CB8AC3E}">
        <p14:creationId xmlns:p14="http://schemas.microsoft.com/office/powerpoint/2010/main" val="4263600031"/>
      </p:ext>
    </p:extLst>
  </p:cSld>
  <p:clrMapOvr>
    <a:masterClrMapping/>
  </p:clrMapOvr>
  <p:transition>
    <p:rand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812800" y="381000"/>
            <a:ext cx="9042400" cy="533400"/>
          </a:xfrm>
        </p:spPr>
        <p:txBody>
          <a:bodyPr/>
          <a:lstStyle/>
          <a:p>
            <a:r>
              <a:rPr lang="en-US"/>
              <a:t>Click to edit Master title style</a:t>
            </a:r>
          </a:p>
        </p:txBody>
      </p:sp>
      <p:sp>
        <p:nvSpPr>
          <p:cNvPr id="3" name="Content Placeholder 2"/>
          <p:cNvSpPr>
            <a:spLocks noGrp="1"/>
          </p:cNvSpPr>
          <p:nvPr>
            <p:ph sz="quarter" idx="1"/>
          </p:nvPr>
        </p:nvSpPr>
        <p:spPr>
          <a:xfrm>
            <a:off x="812800" y="1066800"/>
            <a:ext cx="5283200" cy="2514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812800" y="3733800"/>
            <a:ext cx="5283200" cy="2514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6299200" y="1066800"/>
            <a:ext cx="52832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r>
              <a:rPr lang="en-US"/>
              <a:t>www.themegallery.com</a:t>
            </a:r>
          </a:p>
        </p:txBody>
      </p:sp>
      <p:sp>
        <p:nvSpPr>
          <p:cNvPr id="7" name="Rectangle 5"/>
          <p:cNvSpPr>
            <a:spLocks noGrp="1" noChangeArrowheads="1"/>
          </p:cNvSpPr>
          <p:nvPr>
            <p:ph type="ftr" sz="quarter" idx="11"/>
          </p:nvPr>
        </p:nvSpPr>
        <p:spPr>
          <a:ln/>
        </p:spPr>
        <p:txBody>
          <a:bodyPr/>
          <a:lstStyle>
            <a:lvl1pPr>
              <a:defRPr/>
            </a:lvl1pPr>
          </a:lstStyle>
          <a:p>
            <a:pPr>
              <a:defRPr/>
            </a:pPr>
            <a:r>
              <a:rPr lang="en-US"/>
              <a:t>LOGO</a:t>
            </a:r>
          </a:p>
        </p:txBody>
      </p:sp>
      <p:sp>
        <p:nvSpPr>
          <p:cNvPr id="8" name="Rectangle 6"/>
          <p:cNvSpPr>
            <a:spLocks noGrp="1" noChangeArrowheads="1"/>
          </p:cNvSpPr>
          <p:nvPr>
            <p:ph type="sldNum" sz="quarter" idx="12"/>
          </p:nvPr>
        </p:nvSpPr>
        <p:spPr>
          <a:ln/>
        </p:spPr>
        <p:txBody>
          <a:bodyPr/>
          <a:lstStyle>
            <a:lvl1pPr>
              <a:defRPr/>
            </a:lvl1pPr>
          </a:lstStyle>
          <a:p>
            <a:pPr>
              <a:defRPr/>
            </a:pPr>
            <a:fld id="{9997D2B5-14AB-4DE6-8993-02F67E105878}" type="slidenum">
              <a:rPr lang="en-US"/>
              <a:pPr>
                <a:defRPr/>
              </a:pPr>
              <a:t>‹#›</a:t>
            </a:fld>
            <a:endParaRPr lang="en-US"/>
          </a:p>
        </p:txBody>
      </p:sp>
    </p:spTree>
    <p:extLst>
      <p:ext uri="{BB962C8B-B14F-4D97-AF65-F5344CB8AC3E}">
        <p14:creationId xmlns:p14="http://schemas.microsoft.com/office/powerpoint/2010/main" val="2484683286"/>
      </p:ext>
    </p:extLst>
  </p:cSld>
  <p:clrMapOvr>
    <a:masterClrMapping/>
  </p:clrMapOvr>
  <p:transition>
    <p:rand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812800" y="381000"/>
            <a:ext cx="9042400" cy="533400"/>
          </a:xfrm>
        </p:spPr>
        <p:txBody>
          <a:bodyPr/>
          <a:lstStyle/>
          <a:p>
            <a:r>
              <a:rPr lang="en-US"/>
              <a:t>Click to edit Master title style</a:t>
            </a:r>
          </a:p>
        </p:txBody>
      </p:sp>
      <p:sp>
        <p:nvSpPr>
          <p:cNvPr id="3" name="Content Placeholder 2"/>
          <p:cNvSpPr>
            <a:spLocks noGrp="1"/>
          </p:cNvSpPr>
          <p:nvPr>
            <p:ph sz="half" idx="1"/>
          </p:nvPr>
        </p:nvSpPr>
        <p:spPr>
          <a:xfrm>
            <a:off x="812800" y="1066800"/>
            <a:ext cx="52832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9200" y="1066800"/>
            <a:ext cx="52832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r>
              <a:rPr lang="en-US"/>
              <a:t>www.themegallery.com</a:t>
            </a:r>
          </a:p>
        </p:txBody>
      </p:sp>
      <p:sp>
        <p:nvSpPr>
          <p:cNvPr id="6" name="Rectangle 5"/>
          <p:cNvSpPr>
            <a:spLocks noGrp="1" noChangeArrowheads="1"/>
          </p:cNvSpPr>
          <p:nvPr>
            <p:ph type="ftr" sz="quarter" idx="11"/>
          </p:nvPr>
        </p:nvSpPr>
        <p:spPr>
          <a:ln/>
        </p:spPr>
        <p:txBody>
          <a:bodyPr/>
          <a:lstStyle>
            <a:lvl1pPr>
              <a:defRPr/>
            </a:lvl1pPr>
          </a:lstStyle>
          <a:p>
            <a:pPr>
              <a:defRPr/>
            </a:pPr>
            <a:r>
              <a:rPr lang="en-US"/>
              <a:t>LOGO</a:t>
            </a:r>
          </a:p>
        </p:txBody>
      </p:sp>
      <p:sp>
        <p:nvSpPr>
          <p:cNvPr id="7" name="Rectangle 6"/>
          <p:cNvSpPr>
            <a:spLocks noGrp="1" noChangeArrowheads="1"/>
          </p:cNvSpPr>
          <p:nvPr>
            <p:ph type="sldNum" sz="quarter" idx="12"/>
          </p:nvPr>
        </p:nvSpPr>
        <p:spPr>
          <a:ln/>
        </p:spPr>
        <p:txBody>
          <a:bodyPr/>
          <a:lstStyle>
            <a:lvl1pPr>
              <a:defRPr/>
            </a:lvl1pPr>
          </a:lstStyle>
          <a:p>
            <a:pPr>
              <a:defRPr/>
            </a:pPr>
            <a:fld id="{441243BB-B672-4F8D-86B8-3AF48FEA4EC6}" type="slidenum">
              <a:rPr lang="en-US"/>
              <a:pPr>
                <a:defRPr/>
              </a:pPr>
              <a:t>‹#›</a:t>
            </a:fld>
            <a:endParaRPr lang="en-US"/>
          </a:p>
        </p:txBody>
      </p:sp>
    </p:spTree>
    <p:extLst>
      <p:ext uri="{BB962C8B-B14F-4D97-AF65-F5344CB8AC3E}">
        <p14:creationId xmlns:p14="http://schemas.microsoft.com/office/powerpoint/2010/main" val="3764565124"/>
      </p:ext>
    </p:extLst>
  </p:cSld>
  <p:clrMapOvr>
    <a:masterClrMapping/>
  </p:clrMapOvr>
  <p:transition>
    <p:rand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812800" y="381000"/>
            <a:ext cx="9042400" cy="533400"/>
          </a:xfrm>
        </p:spPr>
        <p:txBody>
          <a:bodyPr/>
          <a:lstStyle/>
          <a:p>
            <a:r>
              <a:rPr lang="en-US"/>
              <a:t>Click to edit Master title style</a:t>
            </a:r>
          </a:p>
        </p:txBody>
      </p:sp>
      <p:sp>
        <p:nvSpPr>
          <p:cNvPr id="3" name="Content Placeholder 2"/>
          <p:cNvSpPr>
            <a:spLocks noGrp="1"/>
          </p:cNvSpPr>
          <p:nvPr>
            <p:ph sz="quarter" idx="1"/>
          </p:nvPr>
        </p:nvSpPr>
        <p:spPr>
          <a:xfrm>
            <a:off x="812800" y="1066800"/>
            <a:ext cx="5283200" cy="2514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299200" y="1066800"/>
            <a:ext cx="5283200" cy="2514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812800" y="3733800"/>
            <a:ext cx="10769600" cy="2514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r>
              <a:rPr lang="en-US"/>
              <a:t>www.themegallery.com</a:t>
            </a:r>
          </a:p>
        </p:txBody>
      </p:sp>
      <p:sp>
        <p:nvSpPr>
          <p:cNvPr id="7" name="Rectangle 5"/>
          <p:cNvSpPr>
            <a:spLocks noGrp="1" noChangeArrowheads="1"/>
          </p:cNvSpPr>
          <p:nvPr>
            <p:ph type="ftr" sz="quarter" idx="11"/>
          </p:nvPr>
        </p:nvSpPr>
        <p:spPr>
          <a:ln/>
        </p:spPr>
        <p:txBody>
          <a:bodyPr/>
          <a:lstStyle>
            <a:lvl1pPr>
              <a:defRPr/>
            </a:lvl1pPr>
          </a:lstStyle>
          <a:p>
            <a:pPr>
              <a:defRPr/>
            </a:pPr>
            <a:r>
              <a:rPr lang="en-US"/>
              <a:t>LOGO</a:t>
            </a:r>
          </a:p>
        </p:txBody>
      </p:sp>
      <p:sp>
        <p:nvSpPr>
          <p:cNvPr id="8" name="Rectangle 6"/>
          <p:cNvSpPr>
            <a:spLocks noGrp="1" noChangeArrowheads="1"/>
          </p:cNvSpPr>
          <p:nvPr>
            <p:ph type="sldNum" sz="quarter" idx="12"/>
          </p:nvPr>
        </p:nvSpPr>
        <p:spPr>
          <a:ln/>
        </p:spPr>
        <p:txBody>
          <a:bodyPr/>
          <a:lstStyle>
            <a:lvl1pPr>
              <a:defRPr/>
            </a:lvl1pPr>
          </a:lstStyle>
          <a:p>
            <a:pPr>
              <a:defRPr/>
            </a:pPr>
            <a:fld id="{6E138378-40DE-4E66-B642-4FF92666D956}" type="slidenum">
              <a:rPr lang="en-US"/>
              <a:pPr>
                <a:defRPr/>
              </a:pPr>
              <a:t>‹#›</a:t>
            </a:fld>
            <a:endParaRPr lang="en-US"/>
          </a:p>
        </p:txBody>
      </p:sp>
    </p:spTree>
    <p:extLst>
      <p:ext uri="{BB962C8B-B14F-4D97-AF65-F5344CB8AC3E}">
        <p14:creationId xmlns:p14="http://schemas.microsoft.com/office/powerpoint/2010/main" val="3379753469"/>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807F9-36B5-389B-F653-0C53FD9DEB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9F7086E-2A8F-1166-A416-64B57D4163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2D6A411-CE77-E245-E311-5AA71E2D6677}"/>
              </a:ext>
            </a:extLst>
          </p:cNvPr>
          <p:cNvSpPr>
            <a:spLocks noGrp="1"/>
          </p:cNvSpPr>
          <p:nvPr>
            <p:ph type="dt" sz="half" idx="10"/>
          </p:nvPr>
        </p:nvSpPr>
        <p:spPr/>
        <p:txBody>
          <a:bodyPr/>
          <a:lstStyle/>
          <a:p>
            <a:fld id="{F192478B-BA99-4762-9051-59657F86E765}" type="datetimeFigureOut">
              <a:rPr lang="en-US" smtClean="0"/>
              <a:t>10/11/2023</a:t>
            </a:fld>
            <a:endParaRPr lang="en-US"/>
          </a:p>
        </p:txBody>
      </p:sp>
      <p:sp>
        <p:nvSpPr>
          <p:cNvPr id="5" name="Footer Placeholder 4">
            <a:extLst>
              <a:ext uri="{FF2B5EF4-FFF2-40B4-BE49-F238E27FC236}">
                <a16:creationId xmlns:a16="http://schemas.microsoft.com/office/drawing/2014/main" id="{02F2BD5F-2D18-7A27-B912-8C8DA1E5CA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DE6846-A1C4-37A7-1A79-8C53F96EDD51}"/>
              </a:ext>
            </a:extLst>
          </p:cNvPr>
          <p:cNvSpPr>
            <a:spLocks noGrp="1"/>
          </p:cNvSpPr>
          <p:nvPr>
            <p:ph type="sldNum" sz="quarter" idx="12"/>
          </p:nvPr>
        </p:nvSpPr>
        <p:spPr/>
        <p:txBody>
          <a:bodyPr/>
          <a:lstStyle/>
          <a:p>
            <a:fld id="{250FA1DD-C79D-43B8-9EE5-5EE7E1D4713F}" type="slidenum">
              <a:rPr lang="en-US" smtClean="0"/>
              <a:t>‹#›</a:t>
            </a:fld>
            <a:endParaRPr lang="en-US"/>
          </a:p>
        </p:txBody>
      </p:sp>
    </p:spTree>
    <p:extLst>
      <p:ext uri="{BB962C8B-B14F-4D97-AF65-F5344CB8AC3E}">
        <p14:creationId xmlns:p14="http://schemas.microsoft.com/office/powerpoint/2010/main" val="1606940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4B866-2EF3-87CC-4FAA-282A172AE2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FEABA0-2CC7-8E93-FFAF-D723D7D029C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841F20B-B2C4-53E9-26EA-AA78E04D99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E75A2BD-CAE4-13DD-E097-F7E0D1AC3A84}"/>
              </a:ext>
            </a:extLst>
          </p:cNvPr>
          <p:cNvSpPr>
            <a:spLocks noGrp="1"/>
          </p:cNvSpPr>
          <p:nvPr>
            <p:ph type="dt" sz="half" idx="10"/>
          </p:nvPr>
        </p:nvSpPr>
        <p:spPr/>
        <p:txBody>
          <a:bodyPr/>
          <a:lstStyle/>
          <a:p>
            <a:fld id="{F192478B-BA99-4762-9051-59657F86E765}" type="datetimeFigureOut">
              <a:rPr lang="en-US" smtClean="0"/>
              <a:t>10/11/2023</a:t>
            </a:fld>
            <a:endParaRPr lang="en-US"/>
          </a:p>
        </p:txBody>
      </p:sp>
      <p:sp>
        <p:nvSpPr>
          <p:cNvPr id="6" name="Footer Placeholder 5">
            <a:extLst>
              <a:ext uri="{FF2B5EF4-FFF2-40B4-BE49-F238E27FC236}">
                <a16:creationId xmlns:a16="http://schemas.microsoft.com/office/drawing/2014/main" id="{1005486C-96FE-4918-F89C-3DB1189768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56D020-9229-EE23-7232-25DC277914A1}"/>
              </a:ext>
            </a:extLst>
          </p:cNvPr>
          <p:cNvSpPr>
            <a:spLocks noGrp="1"/>
          </p:cNvSpPr>
          <p:nvPr>
            <p:ph type="sldNum" sz="quarter" idx="12"/>
          </p:nvPr>
        </p:nvSpPr>
        <p:spPr/>
        <p:txBody>
          <a:bodyPr/>
          <a:lstStyle/>
          <a:p>
            <a:fld id="{250FA1DD-C79D-43B8-9EE5-5EE7E1D4713F}" type="slidenum">
              <a:rPr lang="en-US" smtClean="0"/>
              <a:t>‹#›</a:t>
            </a:fld>
            <a:endParaRPr lang="en-US"/>
          </a:p>
        </p:txBody>
      </p:sp>
    </p:spTree>
    <p:extLst>
      <p:ext uri="{BB962C8B-B14F-4D97-AF65-F5344CB8AC3E}">
        <p14:creationId xmlns:p14="http://schemas.microsoft.com/office/powerpoint/2010/main" val="985813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A6454-81A0-2455-4014-B8547E0F7B3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9278FEC-C72B-84CA-8F5F-333DD872F0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18D4DD2-A933-B02D-C241-BAA8EB05B29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FF35680-1DD4-F535-C8E3-643F8AE671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504E88-ED76-C2B0-66CA-6C301CB6EC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0EC3BE6-036F-0771-BEAD-B1D192BEAA90}"/>
              </a:ext>
            </a:extLst>
          </p:cNvPr>
          <p:cNvSpPr>
            <a:spLocks noGrp="1"/>
          </p:cNvSpPr>
          <p:nvPr>
            <p:ph type="dt" sz="half" idx="10"/>
          </p:nvPr>
        </p:nvSpPr>
        <p:spPr/>
        <p:txBody>
          <a:bodyPr/>
          <a:lstStyle/>
          <a:p>
            <a:fld id="{F192478B-BA99-4762-9051-59657F86E765}" type="datetimeFigureOut">
              <a:rPr lang="en-US" smtClean="0"/>
              <a:t>10/11/2023</a:t>
            </a:fld>
            <a:endParaRPr lang="en-US"/>
          </a:p>
        </p:txBody>
      </p:sp>
      <p:sp>
        <p:nvSpPr>
          <p:cNvPr id="8" name="Footer Placeholder 7">
            <a:extLst>
              <a:ext uri="{FF2B5EF4-FFF2-40B4-BE49-F238E27FC236}">
                <a16:creationId xmlns:a16="http://schemas.microsoft.com/office/drawing/2014/main" id="{67CC8545-7978-B891-1A0F-8546F644F84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7271CD-821C-532D-32F0-5603A8A4D641}"/>
              </a:ext>
            </a:extLst>
          </p:cNvPr>
          <p:cNvSpPr>
            <a:spLocks noGrp="1"/>
          </p:cNvSpPr>
          <p:nvPr>
            <p:ph type="sldNum" sz="quarter" idx="12"/>
          </p:nvPr>
        </p:nvSpPr>
        <p:spPr/>
        <p:txBody>
          <a:bodyPr/>
          <a:lstStyle/>
          <a:p>
            <a:fld id="{250FA1DD-C79D-43B8-9EE5-5EE7E1D4713F}" type="slidenum">
              <a:rPr lang="en-US" smtClean="0"/>
              <a:t>‹#›</a:t>
            </a:fld>
            <a:endParaRPr lang="en-US"/>
          </a:p>
        </p:txBody>
      </p:sp>
    </p:spTree>
    <p:extLst>
      <p:ext uri="{BB962C8B-B14F-4D97-AF65-F5344CB8AC3E}">
        <p14:creationId xmlns:p14="http://schemas.microsoft.com/office/powerpoint/2010/main" val="1507305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492D5-98FF-ED86-FE3C-AB4459170B5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AAA2BC4-3DCD-1DB1-4C5B-7D0EA52EC747}"/>
              </a:ext>
            </a:extLst>
          </p:cNvPr>
          <p:cNvSpPr>
            <a:spLocks noGrp="1"/>
          </p:cNvSpPr>
          <p:nvPr>
            <p:ph type="dt" sz="half" idx="10"/>
          </p:nvPr>
        </p:nvSpPr>
        <p:spPr/>
        <p:txBody>
          <a:bodyPr/>
          <a:lstStyle/>
          <a:p>
            <a:fld id="{F192478B-BA99-4762-9051-59657F86E765}" type="datetimeFigureOut">
              <a:rPr lang="en-US" smtClean="0"/>
              <a:t>10/11/2023</a:t>
            </a:fld>
            <a:endParaRPr lang="en-US"/>
          </a:p>
        </p:txBody>
      </p:sp>
      <p:sp>
        <p:nvSpPr>
          <p:cNvPr id="4" name="Footer Placeholder 3">
            <a:extLst>
              <a:ext uri="{FF2B5EF4-FFF2-40B4-BE49-F238E27FC236}">
                <a16:creationId xmlns:a16="http://schemas.microsoft.com/office/drawing/2014/main" id="{095634BB-EB8C-A18E-2E70-77B84D04FA0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487F502-88B6-3496-69AA-CE485F5187A2}"/>
              </a:ext>
            </a:extLst>
          </p:cNvPr>
          <p:cNvSpPr>
            <a:spLocks noGrp="1"/>
          </p:cNvSpPr>
          <p:nvPr>
            <p:ph type="sldNum" sz="quarter" idx="12"/>
          </p:nvPr>
        </p:nvSpPr>
        <p:spPr/>
        <p:txBody>
          <a:bodyPr/>
          <a:lstStyle/>
          <a:p>
            <a:fld id="{250FA1DD-C79D-43B8-9EE5-5EE7E1D4713F}" type="slidenum">
              <a:rPr lang="en-US" smtClean="0"/>
              <a:t>‹#›</a:t>
            </a:fld>
            <a:endParaRPr lang="en-US"/>
          </a:p>
        </p:txBody>
      </p:sp>
    </p:spTree>
    <p:extLst>
      <p:ext uri="{BB962C8B-B14F-4D97-AF65-F5344CB8AC3E}">
        <p14:creationId xmlns:p14="http://schemas.microsoft.com/office/powerpoint/2010/main" val="3819787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7EEDB9-FDD0-B739-6C74-4D1D21000848}"/>
              </a:ext>
            </a:extLst>
          </p:cNvPr>
          <p:cNvSpPr>
            <a:spLocks noGrp="1"/>
          </p:cNvSpPr>
          <p:nvPr>
            <p:ph type="dt" sz="half" idx="10"/>
          </p:nvPr>
        </p:nvSpPr>
        <p:spPr/>
        <p:txBody>
          <a:bodyPr/>
          <a:lstStyle/>
          <a:p>
            <a:fld id="{F192478B-BA99-4762-9051-59657F86E765}" type="datetimeFigureOut">
              <a:rPr lang="en-US" smtClean="0"/>
              <a:t>10/11/2023</a:t>
            </a:fld>
            <a:endParaRPr lang="en-US"/>
          </a:p>
        </p:txBody>
      </p:sp>
      <p:sp>
        <p:nvSpPr>
          <p:cNvPr id="3" name="Footer Placeholder 2">
            <a:extLst>
              <a:ext uri="{FF2B5EF4-FFF2-40B4-BE49-F238E27FC236}">
                <a16:creationId xmlns:a16="http://schemas.microsoft.com/office/drawing/2014/main" id="{0CB3D692-5E6A-A43A-F739-D50A622EA24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A898636-CFA3-1EC5-D7DC-498798DD4E4A}"/>
              </a:ext>
            </a:extLst>
          </p:cNvPr>
          <p:cNvSpPr>
            <a:spLocks noGrp="1"/>
          </p:cNvSpPr>
          <p:nvPr>
            <p:ph type="sldNum" sz="quarter" idx="12"/>
          </p:nvPr>
        </p:nvSpPr>
        <p:spPr/>
        <p:txBody>
          <a:bodyPr/>
          <a:lstStyle/>
          <a:p>
            <a:fld id="{250FA1DD-C79D-43B8-9EE5-5EE7E1D4713F}" type="slidenum">
              <a:rPr lang="en-US" smtClean="0"/>
              <a:t>‹#›</a:t>
            </a:fld>
            <a:endParaRPr lang="en-US"/>
          </a:p>
        </p:txBody>
      </p:sp>
    </p:spTree>
    <p:extLst>
      <p:ext uri="{BB962C8B-B14F-4D97-AF65-F5344CB8AC3E}">
        <p14:creationId xmlns:p14="http://schemas.microsoft.com/office/powerpoint/2010/main" val="977107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8AB88-628A-4510-E0F7-9DE3292672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C50BC06-2208-58F1-5A9C-8656B43176A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6DCF264-6BB7-EF91-E0D5-8B6FBADCE3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EC3183-F904-97E1-B4BE-4F3CDC4C6D94}"/>
              </a:ext>
            </a:extLst>
          </p:cNvPr>
          <p:cNvSpPr>
            <a:spLocks noGrp="1"/>
          </p:cNvSpPr>
          <p:nvPr>
            <p:ph type="dt" sz="half" idx="10"/>
          </p:nvPr>
        </p:nvSpPr>
        <p:spPr/>
        <p:txBody>
          <a:bodyPr/>
          <a:lstStyle/>
          <a:p>
            <a:fld id="{F192478B-BA99-4762-9051-59657F86E765}" type="datetimeFigureOut">
              <a:rPr lang="en-US" smtClean="0"/>
              <a:t>10/11/2023</a:t>
            </a:fld>
            <a:endParaRPr lang="en-US"/>
          </a:p>
        </p:txBody>
      </p:sp>
      <p:sp>
        <p:nvSpPr>
          <p:cNvPr id="6" name="Footer Placeholder 5">
            <a:extLst>
              <a:ext uri="{FF2B5EF4-FFF2-40B4-BE49-F238E27FC236}">
                <a16:creationId xmlns:a16="http://schemas.microsoft.com/office/drawing/2014/main" id="{C69C9842-73D4-6797-6F49-D9AF187628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30EB6A-9F82-E23B-4340-EB1FEDA2AAD2}"/>
              </a:ext>
            </a:extLst>
          </p:cNvPr>
          <p:cNvSpPr>
            <a:spLocks noGrp="1"/>
          </p:cNvSpPr>
          <p:nvPr>
            <p:ph type="sldNum" sz="quarter" idx="12"/>
          </p:nvPr>
        </p:nvSpPr>
        <p:spPr/>
        <p:txBody>
          <a:bodyPr/>
          <a:lstStyle/>
          <a:p>
            <a:fld id="{250FA1DD-C79D-43B8-9EE5-5EE7E1D4713F}" type="slidenum">
              <a:rPr lang="en-US" smtClean="0"/>
              <a:t>‹#›</a:t>
            </a:fld>
            <a:endParaRPr lang="en-US"/>
          </a:p>
        </p:txBody>
      </p:sp>
    </p:spTree>
    <p:extLst>
      <p:ext uri="{BB962C8B-B14F-4D97-AF65-F5344CB8AC3E}">
        <p14:creationId xmlns:p14="http://schemas.microsoft.com/office/powerpoint/2010/main" val="13644746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71697-2971-6561-4543-33B72BF05D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8AEEF37-91B5-2894-A90F-3F9186A280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B13F460-61F7-D145-F55B-D7C578C5DC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A5BBAF-A797-A64B-75FB-AA4517AC0B48}"/>
              </a:ext>
            </a:extLst>
          </p:cNvPr>
          <p:cNvSpPr>
            <a:spLocks noGrp="1"/>
          </p:cNvSpPr>
          <p:nvPr>
            <p:ph type="dt" sz="half" idx="10"/>
          </p:nvPr>
        </p:nvSpPr>
        <p:spPr/>
        <p:txBody>
          <a:bodyPr/>
          <a:lstStyle/>
          <a:p>
            <a:fld id="{F192478B-BA99-4762-9051-59657F86E765}" type="datetimeFigureOut">
              <a:rPr lang="en-US" smtClean="0"/>
              <a:t>10/11/2023</a:t>
            </a:fld>
            <a:endParaRPr lang="en-US"/>
          </a:p>
        </p:txBody>
      </p:sp>
      <p:sp>
        <p:nvSpPr>
          <p:cNvPr id="6" name="Footer Placeholder 5">
            <a:extLst>
              <a:ext uri="{FF2B5EF4-FFF2-40B4-BE49-F238E27FC236}">
                <a16:creationId xmlns:a16="http://schemas.microsoft.com/office/drawing/2014/main" id="{8EFCDD58-2636-0EA0-0562-83DC918707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7E99A9-B6A8-DD88-AB69-A9A820CB18D6}"/>
              </a:ext>
            </a:extLst>
          </p:cNvPr>
          <p:cNvSpPr>
            <a:spLocks noGrp="1"/>
          </p:cNvSpPr>
          <p:nvPr>
            <p:ph type="sldNum" sz="quarter" idx="12"/>
          </p:nvPr>
        </p:nvSpPr>
        <p:spPr/>
        <p:txBody>
          <a:bodyPr/>
          <a:lstStyle/>
          <a:p>
            <a:fld id="{250FA1DD-C79D-43B8-9EE5-5EE7E1D4713F}" type="slidenum">
              <a:rPr lang="en-US" smtClean="0"/>
              <a:t>‹#›</a:t>
            </a:fld>
            <a:endParaRPr lang="en-US"/>
          </a:p>
        </p:txBody>
      </p:sp>
    </p:spTree>
    <p:extLst>
      <p:ext uri="{BB962C8B-B14F-4D97-AF65-F5344CB8AC3E}">
        <p14:creationId xmlns:p14="http://schemas.microsoft.com/office/powerpoint/2010/main" val="4014779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2.png"/><Relationship Id="rId2" Type="http://schemas.openxmlformats.org/officeDocument/2006/relationships/slideLayout" Target="../slideLayouts/slideLayout13.xml"/><Relationship Id="rId16" Type="http://schemas.openxmlformats.org/officeDocument/2006/relationships/image" Target="../media/image1.jpe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5146B0-8EE5-5144-C57B-9D5830B19F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619F1F6-34BC-FDA2-DD34-5D0B00C31E1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A64FD1-13A1-04C5-E681-FD41AD026E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92478B-BA99-4762-9051-59657F86E765}" type="datetimeFigureOut">
              <a:rPr lang="en-US" smtClean="0"/>
              <a:t>10/11/2023</a:t>
            </a:fld>
            <a:endParaRPr lang="en-US"/>
          </a:p>
        </p:txBody>
      </p:sp>
      <p:sp>
        <p:nvSpPr>
          <p:cNvPr id="5" name="Footer Placeholder 4">
            <a:extLst>
              <a:ext uri="{FF2B5EF4-FFF2-40B4-BE49-F238E27FC236}">
                <a16:creationId xmlns:a16="http://schemas.microsoft.com/office/drawing/2014/main" id="{44A6C966-B12D-6B40-AFB6-D17355DB48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4762D4-8017-C179-0FCC-9F9CD58382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0FA1DD-C79D-43B8-9EE5-5EE7E1D4713F}" type="slidenum">
              <a:rPr lang="en-US" smtClean="0"/>
              <a:t>‹#›</a:t>
            </a:fld>
            <a:endParaRPr lang="en-US"/>
          </a:p>
        </p:txBody>
      </p:sp>
    </p:spTree>
    <p:extLst>
      <p:ext uri="{BB962C8B-B14F-4D97-AF65-F5344CB8AC3E}">
        <p14:creationId xmlns:p14="http://schemas.microsoft.com/office/powerpoint/2010/main" val="42259889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gray">
      <p:bgPr>
        <a:blipFill dpi="0" rotWithShape="0">
          <a:blip r:embed="rId16" cstate="print"/>
          <a:srcRect/>
          <a:stretch>
            <a:fillRect/>
          </a:stretch>
        </a:blipFill>
        <a:effectLst/>
      </p:bgPr>
    </p:bg>
    <p:spTree>
      <p:nvGrpSpPr>
        <p:cNvPr id="1" name=""/>
        <p:cNvGrpSpPr/>
        <p:nvPr/>
      </p:nvGrpSpPr>
      <p:grpSpPr>
        <a:xfrm>
          <a:off x="0" y="0"/>
          <a:ext cx="0" cy="0"/>
          <a:chOff x="0" y="0"/>
          <a:chExt cx="0" cy="0"/>
        </a:xfrm>
      </p:grpSpPr>
      <p:sp>
        <p:nvSpPr>
          <p:cNvPr id="1090" name="AutoShape 66"/>
          <p:cNvSpPr>
            <a:spLocks noChangeArrowheads="1"/>
          </p:cNvSpPr>
          <p:nvPr/>
        </p:nvSpPr>
        <p:spPr bwMode="white">
          <a:xfrm>
            <a:off x="124885" y="147639"/>
            <a:ext cx="11942233" cy="6486525"/>
          </a:xfrm>
          <a:prstGeom prst="roundRect">
            <a:avLst>
              <a:gd name="adj" fmla="val 5458"/>
            </a:avLst>
          </a:prstGeom>
          <a:noFill/>
          <a:ln w="28575">
            <a:solidFill>
              <a:schemeClr val="bg1"/>
            </a:solidFill>
            <a:round/>
            <a:headEnd/>
            <a:tailEnd/>
          </a:ln>
          <a:effectLst/>
        </p:spPr>
        <p:txBody>
          <a:bodyPr wrap="none" anchor="ctr"/>
          <a:lstStyle/>
          <a:p>
            <a:pPr algn="ctr">
              <a:defRPr/>
            </a:pPr>
            <a:endParaRPr lang="en-US" sz="1800"/>
          </a:p>
        </p:txBody>
      </p:sp>
      <p:sp>
        <p:nvSpPr>
          <p:cNvPr id="3075" name="Rectangle 2"/>
          <p:cNvSpPr>
            <a:spLocks noGrp="1" noChangeArrowheads="1"/>
          </p:cNvSpPr>
          <p:nvPr>
            <p:ph type="title"/>
          </p:nvPr>
        </p:nvSpPr>
        <p:spPr bwMode="gray">
          <a:xfrm>
            <a:off x="812800" y="381000"/>
            <a:ext cx="9042400"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076" name="Rectangle 3"/>
          <p:cNvSpPr>
            <a:spLocks noGrp="1" noChangeArrowheads="1"/>
          </p:cNvSpPr>
          <p:nvPr>
            <p:ph type="body" idx="1"/>
          </p:nvPr>
        </p:nvSpPr>
        <p:spPr bwMode="gray">
          <a:xfrm>
            <a:off x="812800" y="1066800"/>
            <a:ext cx="10769600" cy="5181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gray">
          <a:xfrm>
            <a:off x="8415867" y="6535739"/>
            <a:ext cx="25400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900" b="1">
                <a:latin typeface="+mn-lt"/>
              </a:defRPr>
            </a:lvl1pPr>
          </a:lstStyle>
          <a:p>
            <a:pPr>
              <a:defRPr/>
            </a:pPr>
            <a:r>
              <a:rPr lang="en-US"/>
              <a:t>www.themegallery.com</a:t>
            </a:r>
          </a:p>
        </p:txBody>
      </p:sp>
      <p:sp>
        <p:nvSpPr>
          <p:cNvPr id="1029" name="Rectangle 5"/>
          <p:cNvSpPr>
            <a:spLocks noGrp="1" noChangeArrowheads="1"/>
          </p:cNvSpPr>
          <p:nvPr>
            <p:ph type="ftr" sz="quarter" idx="3"/>
          </p:nvPr>
        </p:nvSpPr>
        <p:spPr bwMode="gray">
          <a:xfrm>
            <a:off x="8212667" y="6456364"/>
            <a:ext cx="38608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2000" b="1" i="1">
                <a:solidFill>
                  <a:srgbClr val="CC0000"/>
                </a:solidFill>
              </a:defRPr>
            </a:lvl1pPr>
          </a:lstStyle>
          <a:p>
            <a:pPr>
              <a:defRPr/>
            </a:pPr>
            <a:r>
              <a:rPr lang="en-US"/>
              <a:t>LOGO</a:t>
            </a:r>
          </a:p>
        </p:txBody>
      </p:sp>
      <p:sp>
        <p:nvSpPr>
          <p:cNvPr id="1030" name="Rectangle 6"/>
          <p:cNvSpPr>
            <a:spLocks noGrp="1" noChangeArrowheads="1"/>
          </p:cNvSpPr>
          <p:nvPr>
            <p:ph type="sldNum" sz="quarter" idx="4"/>
          </p:nvPr>
        </p:nvSpPr>
        <p:spPr bwMode="gray">
          <a:xfrm>
            <a:off x="4876800" y="6461126"/>
            <a:ext cx="28448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solidFill>
                  <a:srgbClr val="000000"/>
                </a:solidFill>
                <a:latin typeface="+mn-lt"/>
              </a:defRPr>
            </a:lvl1pPr>
          </a:lstStyle>
          <a:p>
            <a:pPr>
              <a:defRPr/>
            </a:pPr>
            <a:fld id="{5A2FDB01-3DB5-41D4-B059-7F7B74D3E5C3}" type="slidenum">
              <a:rPr lang="en-US"/>
              <a:pPr>
                <a:defRPr/>
              </a:pPr>
              <a:t>‹#›</a:t>
            </a:fld>
            <a:endParaRPr lang="en-US"/>
          </a:p>
        </p:txBody>
      </p:sp>
      <p:pic>
        <p:nvPicPr>
          <p:cNvPr id="3080" name="Picture 69" descr="7"/>
          <p:cNvPicPr>
            <a:picLocks noChangeAspect="1" noChangeArrowheads="1"/>
          </p:cNvPicPr>
          <p:nvPr/>
        </p:nvPicPr>
        <p:blipFill>
          <a:blip r:embed="rId17" cstate="print"/>
          <a:srcRect/>
          <a:stretch>
            <a:fillRect/>
          </a:stretch>
        </p:blipFill>
        <p:spPr bwMode="auto">
          <a:xfrm>
            <a:off x="10464800" y="304801"/>
            <a:ext cx="1371600" cy="371475"/>
          </a:xfrm>
          <a:prstGeom prst="rect">
            <a:avLst/>
          </a:prstGeom>
          <a:noFill/>
          <a:ln w="9525">
            <a:noFill/>
            <a:miter lim="800000"/>
            <a:headEnd/>
            <a:tailEnd/>
          </a:ln>
        </p:spPr>
      </p:pic>
      <p:pic>
        <p:nvPicPr>
          <p:cNvPr id="3081" name="Picture 70" descr="7"/>
          <p:cNvPicPr>
            <a:picLocks noChangeAspect="1" noChangeArrowheads="1"/>
          </p:cNvPicPr>
          <p:nvPr/>
        </p:nvPicPr>
        <p:blipFill>
          <a:blip r:embed="rId17" cstate="print"/>
          <a:srcRect/>
          <a:stretch>
            <a:fillRect/>
          </a:stretch>
        </p:blipFill>
        <p:spPr bwMode="auto">
          <a:xfrm>
            <a:off x="9652000" y="609601"/>
            <a:ext cx="990600" cy="269875"/>
          </a:xfrm>
          <a:prstGeom prst="rect">
            <a:avLst/>
          </a:prstGeom>
          <a:noFill/>
          <a:ln w="9525">
            <a:noFill/>
            <a:miter lim="800000"/>
            <a:headEnd/>
            <a:tailEnd/>
          </a:ln>
        </p:spPr>
      </p:pic>
      <p:pic>
        <p:nvPicPr>
          <p:cNvPr id="3082" name="Picture 71" descr="7"/>
          <p:cNvPicPr>
            <a:picLocks noChangeAspect="1" noChangeArrowheads="1"/>
          </p:cNvPicPr>
          <p:nvPr/>
        </p:nvPicPr>
        <p:blipFill>
          <a:blip r:embed="rId17" cstate="print"/>
          <a:srcRect/>
          <a:stretch>
            <a:fillRect/>
          </a:stretch>
        </p:blipFill>
        <p:spPr bwMode="auto">
          <a:xfrm>
            <a:off x="10773834" y="908051"/>
            <a:ext cx="575733" cy="155575"/>
          </a:xfrm>
          <a:prstGeom prst="rect">
            <a:avLst/>
          </a:prstGeom>
          <a:noFill/>
          <a:ln w="9525">
            <a:noFill/>
            <a:miter lim="800000"/>
            <a:headEnd/>
            <a:tailEnd/>
          </a:ln>
        </p:spPr>
      </p:pic>
    </p:spTree>
    <p:extLst>
      <p:ext uri="{BB962C8B-B14F-4D97-AF65-F5344CB8AC3E}">
        <p14:creationId xmlns:p14="http://schemas.microsoft.com/office/powerpoint/2010/main" val="20183146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ransition>
    <p:random/>
  </p:transition>
  <p:hf sldNum="0" hdr="0"/>
  <p:txStyles>
    <p:titleStyle>
      <a:lvl1pPr algn="l" rtl="0" eaLnBrk="0" fontAlgn="base" hangingPunct="0">
        <a:spcBef>
          <a:spcPct val="0"/>
        </a:spcBef>
        <a:spcAft>
          <a:spcPct val="0"/>
        </a:spcAft>
        <a:defRPr sz="3200" b="1">
          <a:solidFill>
            <a:srgbClr val="FFFFFF"/>
          </a:solidFill>
          <a:latin typeface="+mj-lt"/>
          <a:ea typeface="+mj-ea"/>
          <a:cs typeface="+mj-cs"/>
        </a:defRPr>
      </a:lvl1pPr>
      <a:lvl2pPr algn="l" rtl="0" eaLnBrk="0" fontAlgn="base" hangingPunct="0">
        <a:spcBef>
          <a:spcPct val="0"/>
        </a:spcBef>
        <a:spcAft>
          <a:spcPct val="0"/>
        </a:spcAft>
        <a:defRPr sz="3200" b="1">
          <a:solidFill>
            <a:srgbClr val="FFFFFF"/>
          </a:solidFill>
          <a:latin typeface="Times New Roman" pitchFamily="18" charset="0"/>
        </a:defRPr>
      </a:lvl2pPr>
      <a:lvl3pPr algn="l" rtl="0" eaLnBrk="0" fontAlgn="base" hangingPunct="0">
        <a:spcBef>
          <a:spcPct val="0"/>
        </a:spcBef>
        <a:spcAft>
          <a:spcPct val="0"/>
        </a:spcAft>
        <a:defRPr sz="3200" b="1">
          <a:solidFill>
            <a:srgbClr val="FFFFFF"/>
          </a:solidFill>
          <a:latin typeface="Times New Roman" pitchFamily="18" charset="0"/>
        </a:defRPr>
      </a:lvl3pPr>
      <a:lvl4pPr algn="l" rtl="0" eaLnBrk="0" fontAlgn="base" hangingPunct="0">
        <a:spcBef>
          <a:spcPct val="0"/>
        </a:spcBef>
        <a:spcAft>
          <a:spcPct val="0"/>
        </a:spcAft>
        <a:defRPr sz="3200" b="1">
          <a:solidFill>
            <a:srgbClr val="FFFFFF"/>
          </a:solidFill>
          <a:latin typeface="Times New Roman" pitchFamily="18" charset="0"/>
        </a:defRPr>
      </a:lvl4pPr>
      <a:lvl5pPr algn="l" rtl="0" eaLnBrk="0" fontAlgn="base" hangingPunct="0">
        <a:spcBef>
          <a:spcPct val="0"/>
        </a:spcBef>
        <a:spcAft>
          <a:spcPct val="0"/>
        </a:spcAft>
        <a:defRPr sz="3200" b="1">
          <a:solidFill>
            <a:srgbClr val="FFFFFF"/>
          </a:solidFill>
          <a:latin typeface="Times New Roman" pitchFamily="18" charset="0"/>
        </a:defRPr>
      </a:lvl5pPr>
      <a:lvl6pPr marL="457200" algn="l" rtl="0" fontAlgn="base">
        <a:spcBef>
          <a:spcPct val="0"/>
        </a:spcBef>
        <a:spcAft>
          <a:spcPct val="0"/>
        </a:spcAft>
        <a:defRPr sz="3200" b="1">
          <a:solidFill>
            <a:srgbClr val="FFFFFF"/>
          </a:solidFill>
          <a:latin typeface="Verdana" pitchFamily="34" charset="0"/>
        </a:defRPr>
      </a:lvl6pPr>
      <a:lvl7pPr marL="914400" algn="l" rtl="0" fontAlgn="base">
        <a:spcBef>
          <a:spcPct val="0"/>
        </a:spcBef>
        <a:spcAft>
          <a:spcPct val="0"/>
        </a:spcAft>
        <a:defRPr sz="3200" b="1">
          <a:solidFill>
            <a:srgbClr val="FFFFFF"/>
          </a:solidFill>
          <a:latin typeface="Verdana" pitchFamily="34" charset="0"/>
        </a:defRPr>
      </a:lvl7pPr>
      <a:lvl8pPr marL="1371600" algn="l" rtl="0" fontAlgn="base">
        <a:spcBef>
          <a:spcPct val="0"/>
        </a:spcBef>
        <a:spcAft>
          <a:spcPct val="0"/>
        </a:spcAft>
        <a:defRPr sz="3200" b="1">
          <a:solidFill>
            <a:srgbClr val="FFFFFF"/>
          </a:solidFill>
          <a:latin typeface="Verdana" pitchFamily="34" charset="0"/>
        </a:defRPr>
      </a:lvl8pPr>
      <a:lvl9pPr marL="1828800" algn="l" rtl="0" fontAlgn="base">
        <a:spcBef>
          <a:spcPct val="0"/>
        </a:spcBef>
        <a:spcAft>
          <a:spcPct val="0"/>
        </a:spcAft>
        <a:defRPr sz="3200" b="1">
          <a:solidFill>
            <a:srgbClr val="FFFFFF"/>
          </a:solidFill>
          <a:latin typeface="Verdana" pitchFamily="34"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800">
          <a:solidFill>
            <a:schemeClr val="tx1"/>
          </a:solidFill>
          <a:latin typeface="Arial" charset="0"/>
        </a:defRPr>
      </a:lvl2pPr>
      <a:lvl3pPr marL="1143000" indent="-228600" algn="l" rtl="0" eaLnBrk="0" fontAlgn="base" hangingPunct="0">
        <a:spcBef>
          <a:spcPct val="20000"/>
        </a:spcBef>
        <a:spcAft>
          <a:spcPct val="0"/>
        </a:spcAft>
        <a:buClr>
          <a:schemeClr val="tx1"/>
        </a:buClr>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g"/><Relationship Id="rId1" Type="http://schemas.openxmlformats.org/officeDocument/2006/relationships/slideLayout" Target="../slideLayouts/slideLayout17.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eg"/></Relationships>
</file>

<file path=ppt/slides/_rels/slide1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1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1.gif"/><Relationship Id="rId2" Type="http://schemas.openxmlformats.org/officeDocument/2006/relationships/image" Target="../media/image50.jpg"/><Relationship Id="rId1"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image" Target="../media/image52.gif"/></Relationships>
</file>

<file path=ppt/slides/_rels/slide14.xml.rels><?xml version="1.0" encoding="UTF-8" standalone="yes"?>
<Relationships xmlns="http://schemas.openxmlformats.org/package/2006/relationships"><Relationship Id="rId3" Type="http://schemas.openxmlformats.org/officeDocument/2006/relationships/image" Target="../media/image55.gif"/><Relationship Id="rId7" Type="http://schemas.openxmlformats.org/officeDocument/2006/relationships/image" Target="../media/image59.gif"/><Relationship Id="rId2" Type="http://schemas.openxmlformats.org/officeDocument/2006/relationships/image" Target="../media/image54.gif"/><Relationship Id="rId1" Type="http://schemas.openxmlformats.org/officeDocument/2006/relationships/slideLayout" Target="../slideLayouts/slideLayout2.xml"/><Relationship Id="rId6" Type="http://schemas.openxmlformats.org/officeDocument/2006/relationships/image" Target="../media/image58.gif"/><Relationship Id="rId5" Type="http://schemas.openxmlformats.org/officeDocument/2006/relationships/image" Target="../media/image57.gif"/><Relationship Id="rId4" Type="http://schemas.openxmlformats.org/officeDocument/2006/relationships/image" Target="../media/image56.gif"/></Relationships>
</file>

<file path=ppt/slides/_rels/slide1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1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 Id="rId5" Type="http://schemas.openxmlformats.org/officeDocument/2006/relationships/image" Target="../media/image67.png"/><Relationship Id="rId4" Type="http://schemas.openxmlformats.org/officeDocument/2006/relationships/image" Target="../media/image66.jpeg"/></Relationships>
</file>

<file path=ppt/slides/_rels/slide18.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69.jpeg"/><Relationship Id="rId4" Type="http://schemas.openxmlformats.org/officeDocument/2006/relationships/hyperlink" Target="https://i.doanhnhansaigon.vn/2013/11/06/1-10-large-1508380360.jp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70.jpeg"/><Relationship Id="rId7" Type="http://schemas.microsoft.com/office/2007/relationships/hdphoto" Target="../media/hdphoto1.wdp"/><Relationship Id="rId2" Type="http://schemas.openxmlformats.org/officeDocument/2006/relationships/image" Target="../media/image21.jpg"/><Relationship Id="rId1" Type="http://schemas.openxmlformats.org/officeDocument/2006/relationships/slideLayout" Target="../slideLayouts/slideLayout1.xml"/><Relationship Id="rId6" Type="http://schemas.openxmlformats.org/officeDocument/2006/relationships/image" Target="../media/image72.png"/><Relationship Id="rId5" Type="http://schemas.openxmlformats.org/officeDocument/2006/relationships/image" Target="../media/image71.jpeg"/><Relationship Id="rId4" Type="http://schemas.openxmlformats.org/officeDocument/2006/relationships/hyperlink" Target="https://i.doanhnhansaigon.vn/2013/11/06/3-6-large-1508380360.jpg"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5.jpeg"/><Relationship Id="rId7"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17.xml"/><Relationship Id="rId6" Type="http://schemas.openxmlformats.org/officeDocument/2006/relationships/image" Target="../media/image17.jpeg"/><Relationship Id="rId5" Type="http://schemas.openxmlformats.org/officeDocument/2006/relationships/image" Target="../media/image12.jpeg"/><Relationship Id="rId4" Type="http://schemas.openxmlformats.org/officeDocument/2006/relationships/image" Target="../media/image16.jpeg"/><Relationship Id="rId9" Type="http://schemas.openxmlformats.org/officeDocument/2006/relationships/image" Target="../media/image20.jpeg"/></Relationships>
</file>

<file path=ppt/slides/_rels/slide20.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21.jpg"/><Relationship Id="rId1" Type="http://schemas.openxmlformats.org/officeDocument/2006/relationships/slideLayout" Target="../slideLayouts/slideLayout1.xml"/><Relationship Id="rId5" Type="http://schemas.openxmlformats.org/officeDocument/2006/relationships/image" Target="../media/image75.jpeg"/><Relationship Id="rId4" Type="http://schemas.openxmlformats.org/officeDocument/2006/relationships/image" Target="../media/image74.jpeg"/></Relationships>
</file>

<file path=ppt/slides/_rels/slide2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21.jpg"/><Relationship Id="rId1" Type="http://schemas.openxmlformats.org/officeDocument/2006/relationships/slideLayout" Target="../slideLayouts/slideLayout1.xml"/><Relationship Id="rId5" Type="http://schemas.openxmlformats.org/officeDocument/2006/relationships/image" Target="../media/image80.jpeg"/><Relationship Id="rId4" Type="http://schemas.openxmlformats.org/officeDocument/2006/relationships/image" Target="../media/image79.jpeg"/></Relationships>
</file>

<file path=ppt/slides/_rels/slide2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21.jp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83.png"/><Relationship Id="rId4" Type="http://schemas.openxmlformats.org/officeDocument/2006/relationships/image" Target="../media/image82.jpeg"/></Relationships>
</file>

<file path=ppt/slides/_rels/slide24.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21.jpg"/><Relationship Id="rId1" Type="http://schemas.openxmlformats.org/officeDocument/2006/relationships/slideLayout" Target="../slideLayouts/slideLayout1.xml"/><Relationship Id="rId6" Type="http://schemas.openxmlformats.org/officeDocument/2006/relationships/image" Target="../media/image87.png"/><Relationship Id="rId5" Type="http://schemas.openxmlformats.org/officeDocument/2006/relationships/image" Target="../media/image86.jpeg"/><Relationship Id="rId4" Type="http://schemas.openxmlformats.org/officeDocument/2006/relationships/image" Target="../media/image85.jpeg"/></Relationships>
</file>

<file path=ppt/slides/_rels/slide2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1.xml"/><Relationship Id="rId4" Type="http://schemas.openxmlformats.org/officeDocument/2006/relationships/image" Target="../media/image90.jpeg"/></Relationships>
</file>

<file path=ppt/slides/_rels/slide2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1.xml"/><Relationship Id="rId5" Type="http://schemas.openxmlformats.org/officeDocument/2006/relationships/image" Target="../media/image94.png"/><Relationship Id="rId4" Type="http://schemas.openxmlformats.org/officeDocument/2006/relationships/image" Target="../media/image93.png"/></Relationships>
</file>

<file path=ppt/slides/_rels/slide27.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10.jpg"/><Relationship Id="rId1" Type="http://schemas.openxmlformats.org/officeDocument/2006/relationships/slideLayout" Target="../slideLayouts/slideLayout2.xml"/><Relationship Id="rId4" Type="http://schemas.openxmlformats.org/officeDocument/2006/relationships/image" Target="../media/image96.jpeg"/></Relationships>
</file>

<file path=ppt/slides/_rels/slide28.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10.jpg"/><Relationship Id="rId1" Type="http://schemas.openxmlformats.org/officeDocument/2006/relationships/slideLayout" Target="../slideLayouts/slideLayout2.xml"/><Relationship Id="rId6" Type="http://schemas.openxmlformats.org/officeDocument/2006/relationships/image" Target="../media/image100.jpeg"/><Relationship Id="rId5" Type="http://schemas.openxmlformats.org/officeDocument/2006/relationships/image" Target="../media/image99.png"/><Relationship Id="rId4" Type="http://schemas.openxmlformats.org/officeDocument/2006/relationships/image" Target="../media/image98.png"/></Relationships>
</file>

<file path=ppt/slides/_rels/slide29.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jpg"/><Relationship Id="rId1" Type="http://schemas.openxmlformats.org/officeDocument/2006/relationships/slideLayout" Target="../slideLayouts/slideLayout2.xml"/><Relationship Id="rId5" Type="http://schemas.openxmlformats.org/officeDocument/2006/relationships/image" Target="../media/image95.png"/><Relationship Id="rId4" Type="http://schemas.openxmlformats.org/officeDocument/2006/relationships/image" Target="../media/image102.png"/></Relationships>
</file>

<file path=ppt/slides/_rels/slide3.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19.jpeg"/><Relationship Id="rId2" Type="http://schemas.openxmlformats.org/officeDocument/2006/relationships/image" Target="../media/image21.jpg"/><Relationship Id="rId1" Type="http://schemas.openxmlformats.org/officeDocument/2006/relationships/slideLayout" Target="../slideLayouts/slideLayout1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30.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21.jpg"/><Relationship Id="rId1" Type="http://schemas.openxmlformats.org/officeDocument/2006/relationships/slideLayout" Target="../slideLayouts/slideLayout1.xml"/><Relationship Id="rId6" Type="http://schemas.openxmlformats.org/officeDocument/2006/relationships/image" Target="../media/image106.jpeg"/><Relationship Id="rId5" Type="http://schemas.openxmlformats.org/officeDocument/2006/relationships/image" Target="../media/image105.jpeg"/><Relationship Id="rId4" Type="http://schemas.openxmlformats.org/officeDocument/2006/relationships/image" Target="../media/image104.jpeg"/></Relationships>
</file>

<file path=ppt/slides/_rels/slide31.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21.jpg"/><Relationship Id="rId1" Type="http://schemas.openxmlformats.org/officeDocument/2006/relationships/slideLayout" Target="../slideLayouts/slideLayout1.xml"/><Relationship Id="rId6" Type="http://schemas.openxmlformats.org/officeDocument/2006/relationships/image" Target="../media/image110.gif"/><Relationship Id="rId5" Type="http://schemas.openxmlformats.org/officeDocument/2006/relationships/image" Target="../media/image109.gif"/><Relationship Id="rId4" Type="http://schemas.openxmlformats.org/officeDocument/2006/relationships/image" Target="../media/image108.jpeg"/></Relationships>
</file>

<file path=ppt/slides/_rels/slide32.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21.jpg"/><Relationship Id="rId1" Type="http://schemas.openxmlformats.org/officeDocument/2006/relationships/slideLayout" Target="../slideLayouts/slideLayout1.xml"/><Relationship Id="rId5" Type="http://schemas.openxmlformats.org/officeDocument/2006/relationships/image" Target="../media/image113.jpeg"/><Relationship Id="rId4" Type="http://schemas.openxmlformats.org/officeDocument/2006/relationships/image" Target="../media/image112.jpeg"/></Relationships>
</file>

<file path=ppt/slides/_rels/slide33.xml.rels><?xml version="1.0" encoding="UTF-8" standalone="yes"?>
<Relationships xmlns="http://schemas.openxmlformats.org/package/2006/relationships"><Relationship Id="rId8" Type="http://schemas.openxmlformats.org/officeDocument/2006/relationships/image" Target="../media/image119.jpeg"/><Relationship Id="rId3" Type="http://schemas.openxmlformats.org/officeDocument/2006/relationships/image" Target="../media/image114.gif"/><Relationship Id="rId7" Type="http://schemas.openxmlformats.org/officeDocument/2006/relationships/image" Target="../media/image118.jpeg"/><Relationship Id="rId2" Type="http://schemas.openxmlformats.org/officeDocument/2006/relationships/image" Target="../media/image21.jpg"/><Relationship Id="rId1" Type="http://schemas.openxmlformats.org/officeDocument/2006/relationships/slideLayout" Target="../slideLayouts/slideLayout1.xml"/><Relationship Id="rId6" Type="http://schemas.openxmlformats.org/officeDocument/2006/relationships/image" Target="../media/image117.jpeg"/><Relationship Id="rId5" Type="http://schemas.openxmlformats.org/officeDocument/2006/relationships/image" Target="../media/image116.jpeg"/><Relationship Id="rId4" Type="http://schemas.openxmlformats.org/officeDocument/2006/relationships/image" Target="../media/image115.jpeg"/></Relationships>
</file>

<file path=ppt/slides/_rels/slide34.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21.jpg"/><Relationship Id="rId1" Type="http://schemas.openxmlformats.org/officeDocument/2006/relationships/slideLayout" Target="../slideLayouts/slideLayout1.xml"/><Relationship Id="rId6" Type="http://schemas.openxmlformats.org/officeDocument/2006/relationships/image" Target="../media/image123.jpeg"/><Relationship Id="rId5" Type="http://schemas.openxmlformats.org/officeDocument/2006/relationships/image" Target="../media/image122.jpeg"/><Relationship Id="rId4" Type="http://schemas.openxmlformats.org/officeDocument/2006/relationships/image" Target="../media/image121.png"/></Relationships>
</file>

<file path=ppt/slides/_rels/slide35.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21.jpg"/><Relationship Id="rId1" Type="http://schemas.openxmlformats.org/officeDocument/2006/relationships/slideLayout" Target="../slideLayouts/slideLayout1.xml"/><Relationship Id="rId5" Type="http://schemas.openxmlformats.org/officeDocument/2006/relationships/image" Target="../media/image126.jpeg"/><Relationship Id="rId4" Type="http://schemas.openxmlformats.org/officeDocument/2006/relationships/image" Target="../media/image125.jpeg"/></Relationships>
</file>

<file path=ppt/slides/_rels/slide36.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image" Target="../media/image21.jpg"/><Relationship Id="rId1" Type="http://schemas.openxmlformats.org/officeDocument/2006/relationships/slideLayout" Target="../slideLayouts/slideLayout1.xml"/><Relationship Id="rId5" Type="http://schemas.openxmlformats.org/officeDocument/2006/relationships/image" Target="../media/image129.jpeg"/><Relationship Id="rId4" Type="http://schemas.openxmlformats.org/officeDocument/2006/relationships/image" Target="../media/image128.jpeg"/></Relationships>
</file>

<file path=ppt/slides/_rels/slide37.xml.rels><?xml version="1.0" encoding="UTF-8" standalone="yes"?>
<Relationships xmlns="http://schemas.openxmlformats.org/package/2006/relationships"><Relationship Id="rId3" Type="http://schemas.openxmlformats.org/officeDocument/2006/relationships/image" Target="../media/image130.jpeg"/><Relationship Id="rId7" Type="http://schemas.openxmlformats.org/officeDocument/2006/relationships/image" Target="../media/image133.jpeg"/><Relationship Id="rId2" Type="http://schemas.openxmlformats.org/officeDocument/2006/relationships/image" Target="../media/image21.jpg"/><Relationship Id="rId1" Type="http://schemas.openxmlformats.org/officeDocument/2006/relationships/slideLayout" Target="../slideLayouts/slideLayout1.xml"/><Relationship Id="rId6" Type="http://schemas.microsoft.com/office/2007/relationships/hdphoto" Target="../media/hdphoto3.wdp"/><Relationship Id="rId5" Type="http://schemas.openxmlformats.org/officeDocument/2006/relationships/image" Target="../media/image132.png"/><Relationship Id="rId4" Type="http://schemas.openxmlformats.org/officeDocument/2006/relationships/image" Target="../media/image131.jpeg"/></Relationships>
</file>

<file path=ppt/slides/_rels/slide38.xml.rels><?xml version="1.0" encoding="UTF-8" standalone="yes"?>
<Relationships xmlns="http://schemas.openxmlformats.org/package/2006/relationships"><Relationship Id="rId3" Type="http://schemas.openxmlformats.org/officeDocument/2006/relationships/image" Target="../media/image134.jpeg"/><Relationship Id="rId7" Type="http://schemas.openxmlformats.org/officeDocument/2006/relationships/image" Target="../media/image137.jpeg"/><Relationship Id="rId2" Type="http://schemas.openxmlformats.org/officeDocument/2006/relationships/image" Target="../media/image21.jpg"/><Relationship Id="rId1" Type="http://schemas.openxmlformats.org/officeDocument/2006/relationships/slideLayout" Target="../slideLayouts/slideLayout1.xml"/><Relationship Id="rId6" Type="http://schemas.microsoft.com/office/2007/relationships/hdphoto" Target="../media/hdphoto4.wdp"/><Relationship Id="rId5" Type="http://schemas.openxmlformats.org/officeDocument/2006/relationships/image" Target="../media/image136.png"/><Relationship Id="rId4" Type="http://schemas.openxmlformats.org/officeDocument/2006/relationships/image" Target="../media/image135.jpeg"/></Relationships>
</file>

<file path=ppt/slides/_rels/slide39.xml.rels><?xml version="1.0" encoding="UTF-8" standalone="yes"?>
<Relationships xmlns="http://schemas.openxmlformats.org/package/2006/relationships"><Relationship Id="rId3" Type="http://schemas.openxmlformats.org/officeDocument/2006/relationships/image" Target="../media/image139.jpg"/><Relationship Id="rId2" Type="http://schemas.openxmlformats.org/officeDocument/2006/relationships/image" Target="../media/image138.jpg"/><Relationship Id="rId1" Type="http://schemas.openxmlformats.org/officeDocument/2006/relationships/slideLayout" Target="../slideLayouts/slideLayout2.xml"/><Relationship Id="rId4" Type="http://schemas.openxmlformats.org/officeDocument/2006/relationships/image" Target="../media/image140.jpg"/></Relationships>
</file>

<file path=ppt/slides/_rels/slide4.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6.jpeg"/><Relationship Id="rId7" Type="http://schemas.openxmlformats.org/officeDocument/2006/relationships/hyperlink" Target="http://vi.wikipedia.org/wiki/T%E1%BA%ADp_tin:Ch%C3%B9a_ch%E1%BB%AF_Tam.jpg" TargetMode="External"/><Relationship Id="rId2" Type="http://schemas.openxmlformats.org/officeDocument/2006/relationships/image" Target="../media/image21.jpg"/><Relationship Id="rId1" Type="http://schemas.openxmlformats.org/officeDocument/2006/relationships/slideLayout" Target="../slideLayouts/slideLayout17.xml"/><Relationship Id="rId6" Type="http://schemas.openxmlformats.org/officeDocument/2006/relationships/image" Target="../media/image28.jpeg"/><Relationship Id="rId5" Type="http://schemas.openxmlformats.org/officeDocument/2006/relationships/hyperlink" Target="http://upload.wikimedia.org/wikipedia/vi/0/0a/Ch%C3%B9a_ch%E1%BB%AF_C%C3%B4ng.jpg" TargetMode="External"/><Relationship Id="rId10" Type="http://schemas.openxmlformats.org/officeDocument/2006/relationships/image" Target="../media/image30.jpeg"/><Relationship Id="rId4" Type="http://schemas.openxmlformats.org/officeDocument/2006/relationships/image" Target="../media/image27.jpeg"/><Relationship Id="rId9" Type="http://schemas.openxmlformats.org/officeDocument/2006/relationships/hyperlink" Target="http://upload.wikimedia.org/wikipedia/vi/2/25/Ch%C3%B9a_ch%E1%BB%AF_Qu%E1%BB%91c.jpg"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142.jpg"/><Relationship Id="rId2" Type="http://schemas.openxmlformats.org/officeDocument/2006/relationships/image" Target="../media/image141.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44.jpg"/><Relationship Id="rId2" Type="http://schemas.openxmlformats.org/officeDocument/2006/relationships/image" Target="../media/image138.jpg"/><Relationship Id="rId1" Type="http://schemas.openxmlformats.org/officeDocument/2006/relationships/slideLayout" Target="../slideLayouts/slideLayout2.xml"/><Relationship Id="rId4" Type="http://schemas.openxmlformats.org/officeDocument/2006/relationships/image" Target="../media/image145.jpg"/></Relationships>
</file>

<file path=ppt/slides/_rels/slide43.xml.rels><?xml version="1.0" encoding="UTF-8" standalone="yes"?>
<Relationships xmlns="http://schemas.openxmlformats.org/package/2006/relationships"><Relationship Id="rId3" Type="http://schemas.openxmlformats.org/officeDocument/2006/relationships/image" Target="../media/image141.jpg"/><Relationship Id="rId2" Type="http://schemas.openxmlformats.org/officeDocument/2006/relationships/image" Target="../media/image138.jpg"/><Relationship Id="rId1" Type="http://schemas.openxmlformats.org/officeDocument/2006/relationships/slideLayout" Target="../slideLayouts/slideLayout2.xml"/><Relationship Id="rId5" Type="http://schemas.openxmlformats.org/officeDocument/2006/relationships/image" Target="../media/image147.png"/><Relationship Id="rId4" Type="http://schemas.openxmlformats.org/officeDocument/2006/relationships/image" Target="../media/image146.jpeg"/></Relationships>
</file>

<file path=ppt/slides/_rels/slide44.xml.rels><?xml version="1.0" encoding="UTF-8" standalone="yes"?>
<Relationships xmlns="http://schemas.openxmlformats.org/package/2006/relationships"><Relationship Id="rId3" Type="http://schemas.openxmlformats.org/officeDocument/2006/relationships/image" Target="../media/image149.jpg"/><Relationship Id="rId2" Type="http://schemas.openxmlformats.org/officeDocument/2006/relationships/image" Target="../media/image148.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51.jpg"/><Relationship Id="rId2" Type="http://schemas.openxmlformats.org/officeDocument/2006/relationships/image" Target="../media/image150.jpg"/><Relationship Id="rId1" Type="http://schemas.openxmlformats.org/officeDocument/2006/relationships/slideLayout" Target="../slideLayouts/slideLayout2.xml"/><Relationship Id="rId4" Type="http://schemas.openxmlformats.org/officeDocument/2006/relationships/image" Target="../media/image152.jpg"/></Relationships>
</file>

<file path=ppt/slides/_rels/slide46.xml.rels><?xml version="1.0" encoding="UTF-8" standalone="yes"?>
<Relationships xmlns="http://schemas.openxmlformats.org/package/2006/relationships"><Relationship Id="rId3" Type="http://schemas.openxmlformats.org/officeDocument/2006/relationships/image" Target="../media/image154.jpg"/><Relationship Id="rId2" Type="http://schemas.openxmlformats.org/officeDocument/2006/relationships/image" Target="../media/image15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21.jpg"/><Relationship Id="rId1" Type="http://schemas.openxmlformats.org/officeDocument/2006/relationships/slideLayout" Target="../slideLayouts/slideLayout17.xml"/><Relationship Id="rId6" Type="http://schemas.openxmlformats.org/officeDocument/2006/relationships/image" Target="../media/image20.jpeg"/><Relationship Id="rId5" Type="http://schemas.openxmlformats.org/officeDocument/2006/relationships/image" Target="../media/image33.jpeg"/><Relationship Id="rId4" Type="http://schemas.openxmlformats.org/officeDocument/2006/relationships/image" Target="../media/image32.jpeg"/></Relationships>
</file>

<file path=ppt/slides/_rels/slide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1.jpg"/><Relationship Id="rId1" Type="http://schemas.openxmlformats.org/officeDocument/2006/relationships/slideLayout" Target="../slideLayouts/slideLayout1.xml"/><Relationship Id="rId5" Type="http://schemas.openxmlformats.org/officeDocument/2006/relationships/image" Target="../media/image36.jpeg"/><Relationship Id="rId4" Type="http://schemas.openxmlformats.org/officeDocument/2006/relationships/image" Target="../media/image35.png"/></Relationships>
</file>

<file path=ppt/slides/_rels/slide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21.jpg"/><Relationship Id="rId1" Type="http://schemas.openxmlformats.org/officeDocument/2006/relationships/slideLayout" Target="../slideLayouts/slideLayout1.xml"/><Relationship Id="rId5" Type="http://schemas.openxmlformats.org/officeDocument/2006/relationships/image" Target="../media/image39.png"/><Relationship Id="rId4" Type="http://schemas.openxmlformats.org/officeDocument/2006/relationships/image" Target="../media/image38.jpeg"/></Relationships>
</file>

<file path=ppt/slides/_rels/slide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21.jpg"/><Relationship Id="rId1" Type="http://schemas.openxmlformats.org/officeDocument/2006/relationships/slideLayout" Target="../slideLayouts/slideLayout1.xml"/><Relationship Id="rId5" Type="http://schemas.openxmlformats.org/officeDocument/2006/relationships/image" Target="../media/image42.jpeg"/><Relationship Id="rId4" Type="http://schemas.openxmlformats.org/officeDocument/2006/relationships/image" Target="../media/image41.jpeg"/></Relationships>
</file>

<file path=ppt/slides/_rels/slide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alphaModFix amt="13000"/>
            <a:lum/>
          </a:blip>
          <a:srcRect/>
          <a:stretch>
            <a:fillRect t="-9000" b="-9000"/>
          </a:stretch>
        </a:blipFill>
        <a:effectLst/>
      </p:bgPr>
    </p:bg>
    <p:spTree>
      <p:nvGrpSpPr>
        <p:cNvPr id="1" name=""/>
        <p:cNvGrpSpPr/>
        <p:nvPr/>
      </p:nvGrpSpPr>
      <p:grpSpPr>
        <a:xfrm>
          <a:off x="0" y="0"/>
          <a:ext cx="0" cy="0"/>
          <a:chOff x="0" y="0"/>
          <a:chExt cx="0" cy="0"/>
        </a:xfrm>
      </p:grpSpPr>
      <p:pic>
        <p:nvPicPr>
          <p:cNvPr id="7" name="Picture 10" descr="D:\New Folder\chua hang\P1000398.JPG">
            <a:extLst>
              <a:ext uri="{FF2B5EF4-FFF2-40B4-BE49-F238E27FC236}">
                <a16:creationId xmlns:a16="http://schemas.microsoft.com/office/drawing/2014/main" id="{48E9628E-1B44-DA20-6FAB-0930CA95A293}"/>
              </a:ext>
            </a:extLst>
          </p:cNvPr>
          <p:cNvPicPr>
            <a:picLocks noChangeAspect="1" noChangeArrowheads="1"/>
          </p:cNvPicPr>
          <p:nvPr/>
        </p:nvPicPr>
        <p:blipFill>
          <a:blip r:embed="rId3" cstate="print"/>
          <a:srcRect/>
          <a:stretch>
            <a:fillRect/>
          </a:stretch>
        </p:blipFill>
        <p:spPr bwMode="auto">
          <a:xfrm>
            <a:off x="4236459" y="2300591"/>
            <a:ext cx="3816945" cy="2668812"/>
          </a:xfrm>
          <a:prstGeom prst="ellipse">
            <a:avLst/>
          </a:prstGeom>
          <a:ln>
            <a:noFill/>
          </a:ln>
          <a:effectLst>
            <a:softEdge rad="112500"/>
          </a:effectLst>
        </p:spPr>
      </p:pic>
      <p:sp>
        <p:nvSpPr>
          <p:cNvPr id="3" name="TextBox 2">
            <a:extLst>
              <a:ext uri="{FF2B5EF4-FFF2-40B4-BE49-F238E27FC236}">
                <a16:creationId xmlns:a16="http://schemas.microsoft.com/office/drawing/2014/main" id="{CFE11C30-78B8-3CA8-9802-FE1BFE76C16C}"/>
              </a:ext>
            </a:extLst>
          </p:cNvPr>
          <p:cNvSpPr txBox="1"/>
          <p:nvPr/>
        </p:nvSpPr>
        <p:spPr>
          <a:xfrm>
            <a:off x="4023914" y="177250"/>
            <a:ext cx="8968186" cy="49244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600" b="1" i="0" u="none" strike="noStrike" kern="1200" cap="none" spc="0" normalizeH="0" baseline="0" noProof="0" dirty="0">
                <a:ln>
                  <a:noFill/>
                </a:ln>
                <a:solidFill>
                  <a:srgbClr val="B11F99"/>
                </a:solidFill>
                <a:effectLst/>
                <a:uLnTx/>
                <a:uFillTx/>
                <a:latin typeface="Algerian" panose="04020705040A02060702" pitchFamily="82" charset="0"/>
                <a:ea typeface="+mn-ea"/>
                <a:cs typeface="+mn-cs"/>
              </a:rPr>
              <a:t>KHÁI QUÁT VỀ KIẾN TRÚC PHONG KIẾN Ở HẢI PHÒNG </a:t>
            </a:r>
            <a:endParaRPr kumimoji="0" lang="en-US" sz="2600" b="0" i="0" u="none" strike="noStrike" kern="1200" cap="none" spc="0" normalizeH="0" baseline="0" noProof="0" dirty="0">
              <a:ln>
                <a:noFill/>
              </a:ln>
              <a:solidFill>
                <a:srgbClr val="B11F99"/>
              </a:solidFill>
              <a:effectLst/>
              <a:uLnTx/>
              <a:uFillTx/>
              <a:latin typeface="Times New Roman"/>
              <a:ea typeface="+mn-ea"/>
              <a:cs typeface="+mn-cs"/>
            </a:endParaRPr>
          </a:p>
        </p:txBody>
      </p:sp>
      <p:pic>
        <p:nvPicPr>
          <p:cNvPr id="2" name="Picture 2" descr="di tich lich su hai phong">
            <a:extLst>
              <a:ext uri="{FF2B5EF4-FFF2-40B4-BE49-F238E27FC236}">
                <a16:creationId xmlns:a16="http://schemas.microsoft.com/office/drawing/2014/main" id="{5C6B2607-D094-B2C2-FF5E-99BB0C4045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6621" y="313383"/>
            <a:ext cx="3707293" cy="24267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2" descr="Bảo tàng Hải Phòng">
            <a:extLst>
              <a:ext uri="{FF2B5EF4-FFF2-40B4-BE49-F238E27FC236}">
                <a16:creationId xmlns:a16="http://schemas.microsoft.com/office/drawing/2014/main" id="{82A85C03-063B-F726-A61F-396164D4EE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90309" y="1801501"/>
            <a:ext cx="3167902" cy="316790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0FCA8DC-CE1E-8C80-D101-4B76B11F4414}"/>
              </a:ext>
            </a:extLst>
          </p:cNvPr>
          <p:cNvSpPr txBox="1"/>
          <p:nvPr/>
        </p:nvSpPr>
        <p:spPr>
          <a:xfrm>
            <a:off x="269406" y="3037554"/>
            <a:ext cx="3707293" cy="310854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B0F0"/>
                </a:solidFill>
                <a:effectLst/>
                <a:uLnTx/>
                <a:uFillTx/>
                <a:latin typeface="Times New Roman"/>
                <a:ea typeface="+mn-ea"/>
                <a:cs typeface="+mn-cs"/>
              </a:rPr>
              <a:t>Quá trình hàng ngàn năm dựng nước của người Hải Phòng đã tạo nên những miền quê văn hiến, những công trình kiến trúc lịch sử độc đáo, giá trị.</a:t>
            </a:r>
            <a:endParaRPr kumimoji="0" lang="en-US" sz="2800" b="1"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6" name="TextBox 5">
            <a:extLst>
              <a:ext uri="{FF2B5EF4-FFF2-40B4-BE49-F238E27FC236}">
                <a16:creationId xmlns:a16="http://schemas.microsoft.com/office/drawing/2014/main" id="{32756F7E-1B45-FB2C-F14D-4186D74B350D}"/>
              </a:ext>
            </a:extLst>
          </p:cNvPr>
          <p:cNvSpPr txBox="1"/>
          <p:nvPr/>
        </p:nvSpPr>
        <p:spPr>
          <a:xfrm>
            <a:off x="4210050" y="641581"/>
            <a:ext cx="7796910" cy="181588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5050"/>
                </a:solidFill>
                <a:effectLst/>
                <a:uLnTx/>
                <a:uFillTx/>
                <a:latin typeface="Times New Roman"/>
                <a:ea typeface="Roboto" panose="02000000000000000000" pitchFamily="2" charset="0"/>
                <a:cs typeface="Roboto" panose="02000000000000000000" pitchFamily="2" charset="0"/>
              </a:rPr>
              <a:t>Hải Phòng là</a:t>
            </a:r>
            <a:r>
              <a:rPr kumimoji="0" lang="en-US" sz="2800" b="1" i="0" u="none" strike="noStrike" kern="1200" cap="none" spc="0" normalizeH="0" baseline="0" noProof="0" dirty="0">
                <a:ln>
                  <a:noFill/>
                </a:ln>
                <a:solidFill>
                  <a:srgbClr val="FF5050"/>
                </a:solidFill>
                <a:effectLst/>
                <a:uLnTx/>
                <a:uFillTx/>
                <a:latin typeface="Times New Roman"/>
                <a:ea typeface="Roboto" panose="02000000000000000000" pitchFamily="2" charset="0"/>
                <a:cs typeface="Roboto" panose="02000000000000000000" pitchFamily="2" charset="0"/>
              </a:rPr>
              <a:t> </a:t>
            </a:r>
            <a:r>
              <a:rPr kumimoji="0" lang="vi-VN" sz="2800" b="1" i="0" u="none" strike="noStrike" kern="1200" cap="none" spc="0" normalizeH="0" baseline="0" noProof="0" dirty="0">
                <a:ln>
                  <a:noFill/>
                </a:ln>
                <a:solidFill>
                  <a:srgbClr val="FF5050"/>
                </a:solidFill>
                <a:effectLst/>
                <a:uLnTx/>
                <a:uFillTx/>
                <a:latin typeface="Times New Roman"/>
                <a:ea typeface="Roboto" panose="02000000000000000000" pitchFamily="2" charset="0"/>
                <a:cs typeface="Roboto" panose="02000000000000000000" pitchFamily="2" charset="0"/>
              </a:rPr>
              <a:t>vùng đất địa linh nhân kiệt, từ xưa đã là nơi hội tụ cư dân và yếu tố văn hóa của nhiều vùng miền, dần hình thành nên bản sắc văn hóa miền biển. </a:t>
            </a:r>
            <a:endParaRPr kumimoji="0" lang="en-US" sz="2800" b="1" i="0" u="none" strike="noStrike" kern="1200" cap="none" spc="0" normalizeH="0" baseline="0" noProof="0" dirty="0">
              <a:ln>
                <a:noFill/>
              </a:ln>
              <a:solidFill>
                <a:srgbClr val="FF5050"/>
              </a:solidFill>
              <a:effectLst/>
              <a:uLnTx/>
              <a:uFillTx/>
              <a:latin typeface="Times New Roman"/>
              <a:ea typeface="Roboto" panose="02000000000000000000" pitchFamily="2" charset="0"/>
              <a:cs typeface="Roboto" panose="02000000000000000000" pitchFamily="2" charset="0"/>
            </a:endParaRPr>
          </a:p>
        </p:txBody>
      </p:sp>
      <p:sp>
        <p:nvSpPr>
          <p:cNvPr id="10" name="TextBox 9">
            <a:extLst>
              <a:ext uri="{FF2B5EF4-FFF2-40B4-BE49-F238E27FC236}">
                <a16:creationId xmlns:a16="http://schemas.microsoft.com/office/drawing/2014/main" id="{F884BE7F-C5E3-EA2C-93C4-5169E873489D}"/>
              </a:ext>
            </a:extLst>
          </p:cNvPr>
          <p:cNvSpPr txBox="1"/>
          <p:nvPr/>
        </p:nvSpPr>
        <p:spPr>
          <a:xfrm>
            <a:off x="4761139" y="4864868"/>
            <a:ext cx="7245821" cy="181588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B11F99"/>
                </a:solidFill>
                <a:effectLst/>
                <a:uLnTx/>
                <a:uFillTx/>
                <a:latin typeface="Times New Roman"/>
                <a:ea typeface="Roboto" panose="02000000000000000000" pitchFamily="2" charset="0"/>
                <a:cs typeface="Roboto" panose="02000000000000000000" pitchFamily="2" charset="0"/>
              </a:rPr>
              <a:t>Đó là nguồn sử liệu trực tiếp, là thông điệp của tổ tiên để lại, giúp thế hệ hôm nay và mai sau phục dựng các trang sử hào hùng của dân tộc, của con người và mảnh đất Hải Phòng. </a:t>
            </a:r>
            <a:endParaRPr kumimoji="0" lang="en-US" sz="2800" b="1" i="0" u="none" strike="noStrike" kern="1200" cap="none" spc="0" normalizeH="0" baseline="0" noProof="0" dirty="0">
              <a:ln>
                <a:noFill/>
              </a:ln>
              <a:solidFill>
                <a:srgbClr val="B11F99"/>
              </a:solidFill>
              <a:effectLst/>
              <a:uLnTx/>
              <a:uFillTx/>
              <a:latin typeface="Times New Roman"/>
              <a:ea typeface="Roboto" panose="02000000000000000000" pitchFamily="2" charset="0"/>
              <a:cs typeface="Roboto" panose="02000000000000000000" pitchFamily="2" charset="0"/>
            </a:endParaRPr>
          </a:p>
        </p:txBody>
      </p:sp>
      <p:sp>
        <p:nvSpPr>
          <p:cNvPr id="9" name="TextBox 8">
            <a:extLst>
              <a:ext uri="{FF2B5EF4-FFF2-40B4-BE49-F238E27FC236}">
                <a16:creationId xmlns:a16="http://schemas.microsoft.com/office/drawing/2014/main" id="{B6A896A5-1D8A-AE3B-A63C-8EE9CC0D8F31}"/>
              </a:ext>
            </a:extLst>
          </p:cNvPr>
          <p:cNvSpPr txBox="1"/>
          <p:nvPr/>
        </p:nvSpPr>
        <p:spPr>
          <a:xfrm>
            <a:off x="316621" y="2360285"/>
            <a:ext cx="2121779" cy="400110"/>
          </a:xfrm>
          <a:prstGeom prst="rect">
            <a:avLst/>
          </a:prstGeom>
          <a:noFill/>
        </p:spPr>
        <p:txBody>
          <a:bodyPr wrap="square">
            <a:spAutoFit/>
          </a:bodyPr>
          <a:lstStyle/>
          <a:p>
            <a:r>
              <a:rPr kumimoji="0" lang="vi-VN" sz="2000" b="1" i="0" u="none" strike="noStrike" kern="1200" cap="none" spc="0" normalizeH="0" baseline="0" noProof="0" dirty="0">
                <a:ln>
                  <a:noFill/>
                </a:ln>
                <a:solidFill>
                  <a:srgbClr val="00B050"/>
                </a:solidFill>
                <a:effectLst/>
                <a:uLnTx/>
                <a:uFillTx/>
                <a:latin typeface="Times New Roman"/>
                <a:ea typeface="Roboto" panose="02000000000000000000" pitchFamily="2" charset="0"/>
                <a:cs typeface="Roboto" panose="02000000000000000000" pitchFamily="2" charset="0"/>
              </a:rPr>
              <a:t>Từ Lương Xâm </a:t>
            </a:r>
            <a:endParaRPr lang="en-US" sz="2000" dirty="0">
              <a:solidFill>
                <a:srgbClr val="00B050"/>
              </a:solidFill>
            </a:endParaRPr>
          </a:p>
        </p:txBody>
      </p:sp>
      <p:sp>
        <p:nvSpPr>
          <p:cNvPr id="11" name="TextBox 10">
            <a:extLst>
              <a:ext uri="{FF2B5EF4-FFF2-40B4-BE49-F238E27FC236}">
                <a16:creationId xmlns:a16="http://schemas.microsoft.com/office/drawing/2014/main" id="{AD0E8778-D451-6CD3-121D-A0AF80E9194A}"/>
              </a:ext>
            </a:extLst>
          </p:cNvPr>
          <p:cNvSpPr txBox="1"/>
          <p:nvPr/>
        </p:nvSpPr>
        <p:spPr>
          <a:xfrm>
            <a:off x="5346440" y="4407159"/>
            <a:ext cx="2121779" cy="400110"/>
          </a:xfrm>
          <a:prstGeom prst="rect">
            <a:avLst/>
          </a:prstGeom>
          <a:noFill/>
        </p:spPr>
        <p:txBody>
          <a:bodyPr wrap="square">
            <a:spAutoFit/>
          </a:bodyPr>
          <a:lstStyle/>
          <a:p>
            <a:r>
              <a:rPr lang="vi-VN" sz="2000" b="1" dirty="0">
                <a:solidFill>
                  <a:srgbClr val="FF0000"/>
                </a:solidFill>
                <a:latin typeface="Times New Roman"/>
                <a:ea typeface="Roboto" panose="02000000000000000000" pitchFamily="2" charset="0"/>
                <a:cs typeface="Roboto" panose="02000000000000000000" pitchFamily="2" charset="0"/>
              </a:rPr>
              <a:t>Chùa Hàng</a:t>
            </a:r>
            <a:endParaRPr lang="en-US" sz="2000" dirty="0">
              <a:solidFill>
                <a:srgbClr val="FF0000"/>
              </a:solidFill>
            </a:endParaRPr>
          </a:p>
        </p:txBody>
      </p:sp>
      <p:sp>
        <p:nvSpPr>
          <p:cNvPr id="12" name="TextBox 11">
            <a:extLst>
              <a:ext uri="{FF2B5EF4-FFF2-40B4-BE49-F238E27FC236}">
                <a16:creationId xmlns:a16="http://schemas.microsoft.com/office/drawing/2014/main" id="{584FDDD4-0C43-0CD5-F08B-092C7C933357}"/>
              </a:ext>
            </a:extLst>
          </p:cNvPr>
          <p:cNvSpPr txBox="1"/>
          <p:nvPr/>
        </p:nvSpPr>
        <p:spPr>
          <a:xfrm>
            <a:off x="9885181" y="2236849"/>
            <a:ext cx="2121779" cy="400110"/>
          </a:xfrm>
          <a:prstGeom prst="rect">
            <a:avLst/>
          </a:prstGeom>
          <a:noFill/>
        </p:spPr>
        <p:txBody>
          <a:bodyPr wrap="square">
            <a:spAutoFit/>
          </a:bodyPr>
          <a:lstStyle/>
          <a:p>
            <a:r>
              <a:rPr lang="vi-VN" sz="2000" b="1" dirty="0">
                <a:solidFill>
                  <a:schemeClr val="bg1"/>
                </a:solidFill>
                <a:latin typeface="Times New Roman"/>
                <a:ea typeface="Roboto" panose="02000000000000000000" pitchFamily="2" charset="0"/>
                <a:cs typeface="Roboto" panose="02000000000000000000" pitchFamily="2" charset="0"/>
              </a:rPr>
              <a:t>Bảo tàng HP</a:t>
            </a:r>
            <a:endParaRPr lang="en-US" sz="2000" dirty="0">
              <a:solidFill>
                <a:schemeClr val="bg1"/>
              </a:solidFill>
            </a:endParaRPr>
          </a:p>
        </p:txBody>
      </p:sp>
      <p:pic>
        <p:nvPicPr>
          <p:cNvPr id="13" name="Picture 12">
            <a:extLst>
              <a:ext uri="{FF2B5EF4-FFF2-40B4-BE49-F238E27FC236}">
                <a16:creationId xmlns:a16="http://schemas.microsoft.com/office/drawing/2014/main" id="{2E140816-EE12-46E5-8888-F4B687EF8D44}"/>
              </a:ext>
            </a:extLst>
          </p:cNvPr>
          <p:cNvPicPr>
            <a:picLocks noChangeAspect="1"/>
          </p:cNvPicPr>
          <p:nvPr/>
        </p:nvPicPr>
        <p:blipFill>
          <a:blip r:embed="rId6"/>
          <a:stretch>
            <a:fillRect/>
          </a:stretch>
        </p:blipFill>
        <p:spPr>
          <a:xfrm>
            <a:off x="0" y="0"/>
            <a:ext cx="12192000" cy="6858000"/>
          </a:xfrm>
          <a:prstGeom prst="rect">
            <a:avLst/>
          </a:prstGeom>
        </p:spPr>
      </p:pic>
    </p:spTree>
    <p:extLst>
      <p:ext uri="{BB962C8B-B14F-4D97-AF65-F5344CB8AC3E}">
        <p14:creationId xmlns:p14="http://schemas.microsoft.com/office/powerpoint/2010/main" val="860211474"/>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Đến Dương Kinh Nhà Mạc ngắm thanh long đao trên 500 tuổi - Ảnh 3">
            <a:extLst>
              <a:ext uri="{FF2B5EF4-FFF2-40B4-BE49-F238E27FC236}">
                <a16:creationId xmlns:a16="http://schemas.microsoft.com/office/drawing/2014/main" id="{867C8A74-3518-8FAB-5297-46B5240F4BA4}"/>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0" y="10"/>
            <a:ext cx="12191980" cy="6857990"/>
          </a:xfrm>
          <a:prstGeom prst="rect">
            <a:avLst/>
          </a:prstGeom>
          <a:noFill/>
        </p:spPr>
      </p:pic>
      <p:sp>
        <p:nvSpPr>
          <p:cNvPr id="10" name="Freeform: Shape 9">
            <a:extLst>
              <a:ext uri="{FF2B5EF4-FFF2-40B4-BE49-F238E27FC236}">
                <a16:creationId xmlns:a16="http://schemas.microsoft.com/office/drawing/2014/main" id="{22C6C9C9-83BF-4A6C-A1BF-C1735C61B4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6524" y="1"/>
            <a:ext cx="7295477" cy="6853457"/>
          </a:xfrm>
          <a:custGeom>
            <a:avLst/>
            <a:gdLst>
              <a:gd name="connsiteX0" fmla="*/ 2113864 w 7295477"/>
              <a:gd name="connsiteY0" fmla="*/ 0 h 6853457"/>
              <a:gd name="connsiteX1" fmla="*/ 5731689 w 7295477"/>
              <a:gd name="connsiteY1" fmla="*/ 0 h 6853457"/>
              <a:gd name="connsiteX2" fmla="*/ 5792604 w 7295477"/>
              <a:gd name="connsiteY2" fmla="*/ 31199 h 6853457"/>
              <a:gd name="connsiteX3" fmla="*/ 7277638 w 7295477"/>
              <a:gd name="connsiteY3" fmla="*/ 1446415 h 6853457"/>
              <a:gd name="connsiteX4" fmla="*/ 7295477 w 7295477"/>
              <a:gd name="connsiteY4" fmla="*/ 1478103 h 6853457"/>
              <a:gd name="connsiteX5" fmla="*/ 7295477 w 7295477"/>
              <a:gd name="connsiteY5" fmla="*/ 5482224 h 6853457"/>
              <a:gd name="connsiteX6" fmla="*/ 7195301 w 7295477"/>
              <a:gd name="connsiteY6" fmla="*/ 5644337 h 6853457"/>
              <a:gd name="connsiteX7" fmla="*/ 5956878 w 7295477"/>
              <a:gd name="connsiteY7" fmla="*/ 6835380 h 6853457"/>
              <a:gd name="connsiteX8" fmla="*/ 5925438 w 7295477"/>
              <a:gd name="connsiteY8" fmla="*/ 6853457 h 6853457"/>
              <a:gd name="connsiteX9" fmla="*/ 1920114 w 7295477"/>
              <a:gd name="connsiteY9" fmla="*/ 6853457 h 6853457"/>
              <a:gd name="connsiteX10" fmla="*/ 1888674 w 7295477"/>
              <a:gd name="connsiteY10" fmla="*/ 6835380 h 6853457"/>
              <a:gd name="connsiteX11" fmla="*/ 0 w 7295477"/>
              <a:gd name="connsiteY11" fmla="*/ 3480517 h 6853457"/>
              <a:gd name="connsiteX12" fmla="*/ 2052949 w 7295477"/>
              <a:gd name="connsiteY12" fmla="*/ 31199 h 6853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95477" h="6853457">
                <a:moveTo>
                  <a:pt x="2113864" y="0"/>
                </a:moveTo>
                <a:lnTo>
                  <a:pt x="5731689" y="0"/>
                </a:lnTo>
                <a:lnTo>
                  <a:pt x="5792604" y="31199"/>
                </a:lnTo>
                <a:cubicBezTo>
                  <a:pt x="6404018" y="363339"/>
                  <a:pt x="6917255" y="853303"/>
                  <a:pt x="7277638" y="1446415"/>
                </a:cubicBezTo>
                <a:lnTo>
                  <a:pt x="7295477" y="1478103"/>
                </a:lnTo>
                <a:lnTo>
                  <a:pt x="7295477" y="5482224"/>
                </a:lnTo>
                <a:lnTo>
                  <a:pt x="7195301" y="5644337"/>
                </a:lnTo>
                <a:cubicBezTo>
                  <a:pt x="6875688" y="6126745"/>
                  <a:pt x="6452261" y="6534378"/>
                  <a:pt x="5956878" y="6835380"/>
                </a:cubicBezTo>
                <a:lnTo>
                  <a:pt x="5925438" y="6853457"/>
                </a:lnTo>
                <a:lnTo>
                  <a:pt x="1920114" y="6853457"/>
                </a:lnTo>
                <a:lnTo>
                  <a:pt x="1888674" y="6835380"/>
                </a:lnTo>
                <a:cubicBezTo>
                  <a:pt x="756370" y="6147375"/>
                  <a:pt x="0" y="4902276"/>
                  <a:pt x="0" y="3480517"/>
                </a:cubicBezTo>
                <a:cubicBezTo>
                  <a:pt x="0" y="1991056"/>
                  <a:pt x="830121" y="695479"/>
                  <a:pt x="2052949" y="31199"/>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Đến Dương Kinh Nhà Mạc ngắm thanh long đao trên 500 tuổi - Ảnh 4">
            <a:extLst>
              <a:ext uri="{FF2B5EF4-FFF2-40B4-BE49-F238E27FC236}">
                <a16:creationId xmlns:a16="http://schemas.microsoft.com/office/drawing/2014/main" id="{33680E47-F9B4-4C96-91A4-1F902F47B2AD}"/>
              </a:ext>
            </a:extLst>
          </p:cNvPr>
          <p:cNvPicPr>
            <a:picLocks noChangeAspect="1"/>
          </p:cNvPicPr>
          <p:nvPr/>
        </p:nvPicPr>
        <p:blipFill rotWithShape="1">
          <a:blip r:embed="rId3">
            <a:extLst>
              <a:ext uri="{28A0092B-C50C-407E-A947-70E740481C1C}">
                <a14:useLocalDpi xmlns:a14="http://schemas.microsoft.com/office/drawing/2010/main" val="0"/>
              </a:ext>
            </a:extLst>
          </a:blip>
          <a:srcRect l="9229" r="12758" b="1"/>
          <a:stretch/>
        </p:blipFill>
        <p:spPr bwMode="auto">
          <a:xfrm>
            <a:off x="5467349" y="327097"/>
            <a:ext cx="6448427" cy="6199264"/>
          </a:xfrm>
          <a:custGeom>
            <a:avLst/>
            <a:gdLst/>
            <a:ahLst/>
            <a:cxnLst/>
            <a:rect l="l" t="t" r="r" b="b"/>
            <a:pathLst>
              <a:path w="7128913" h="6853457">
                <a:moveTo>
                  <a:pt x="2343548" y="0"/>
                </a:moveTo>
                <a:lnTo>
                  <a:pt x="5168877" y="0"/>
                </a:lnTo>
                <a:lnTo>
                  <a:pt x="5218299" y="19487"/>
                </a:lnTo>
                <a:cubicBezTo>
                  <a:pt x="5976640" y="340238"/>
                  <a:pt x="6607722" y="902948"/>
                  <a:pt x="7014769" y="1610837"/>
                </a:cubicBezTo>
                <a:lnTo>
                  <a:pt x="7128913" y="1827198"/>
                </a:lnTo>
                <a:lnTo>
                  <a:pt x="7128913" y="5131581"/>
                </a:lnTo>
                <a:lnTo>
                  <a:pt x="7091067" y="5210750"/>
                </a:lnTo>
                <a:cubicBezTo>
                  <a:pt x="6744936" y="5876527"/>
                  <a:pt x="6205281" y="6425584"/>
                  <a:pt x="5546646" y="6783375"/>
                </a:cubicBezTo>
                <a:lnTo>
                  <a:pt x="5409811" y="6853457"/>
                </a:lnTo>
                <a:lnTo>
                  <a:pt x="2102613" y="6853457"/>
                </a:lnTo>
                <a:lnTo>
                  <a:pt x="1965779" y="6783375"/>
                </a:lnTo>
                <a:cubicBezTo>
                  <a:pt x="794873" y="6147301"/>
                  <a:pt x="0" y="4906735"/>
                  <a:pt x="0" y="3480517"/>
                </a:cubicBezTo>
                <a:cubicBezTo>
                  <a:pt x="0" y="1924643"/>
                  <a:pt x="945964" y="589711"/>
                  <a:pt x="2294125" y="19487"/>
                </a:cubicBezTo>
                <a:close/>
              </a:path>
            </a:pathLst>
          </a:custGeom>
          <a:noFill/>
        </p:spPr>
      </p:pic>
      <p:pic>
        <p:nvPicPr>
          <p:cNvPr id="8" name="Picture 2" descr="MẠC ĐĂNG DUNG - Vĩ Nhân Lập Quốc Bị Lịch Sử Vùi Dập | Tiểu Sử Thái Tổ Mạc  Đăng Dung - YouTube">
            <a:extLst>
              <a:ext uri="{FF2B5EF4-FFF2-40B4-BE49-F238E27FC236}">
                <a16:creationId xmlns:a16="http://schemas.microsoft.com/office/drawing/2014/main" id="{1DCDC578-438A-18D1-D8E7-77CE6063EC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825" y="423592"/>
            <a:ext cx="4060482" cy="1995902"/>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9" name="Scroll: Vertical 8">
            <a:extLst>
              <a:ext uri="{FF2B5EF4-FFF2-40B4-BE49-F238E27FC236}">
                <a16:creationId xmlns:a16="http://schemas.microsoft.com/office/drawing/2014/main" id="{1157F375-0969-73BC-9C9B-44315B7A7028}"/>
              </a:ext>
            </a:extLst>
          </p:cNvPr>
          <p:cNvSpPr/>
          <p:nvPr/>
        </p:nvSpPr>
        <p:spPr>
          <a:xfrm>
            <a:off x="95250" y="2849903"/>
            <a:ext cx="2352675" cy="3718882"/>
          </a:xfrm>
          <a:prstGeom prst="verticalScroll">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Năm 1527, Mạc Đăng Dung lên ngôi, lập nên nhà Mạc. </a:t>
            </a:r>
            <a:endParaRPr kumimoji="0" lang="en-US" sz="4400" b="1" i="0" u="none" strike="noStrike" kern="1200" cap="none" spc="0" normalizeH="0" baseline="0" noProof="0" dirty="0">
              <a:ln>
                <a:noFill/>
              </a:ln>
              <a:solidFill>
                <a:srgbClr val="FF0000"/>
              </a:solidFill>
              <a:effectLst/>
              <a:uLnTx/>
              <a:uFillTx/>
              <a:latin typeface="Calibri Light" panose="020F0302020204030204"/>
              <a:ea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66FE39A1-CB8D-95F2-B83A-AF7232E57EFC}"/>
              </a:ext>
            </a:extLst>
          </p:cNvPr>
          <p:cNvSpPr txBox="1"/>
          <p:nvPr/>
        </p:nvSpPr>
        <p:spPr>
          <a:xfrm>
            <a:off x="5357813" y="-4541"/>
            <a:ext cx="6667500"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Algerian" panose="04020705040A02060702" pitchFamily="82" charset="0"/>
                <a:ea typeface="+mn-ea"/>
                <a:cs typeface="+mn-cs"/>
              </a:rPr>
              <a:t>DƯƠNG kinh - kinh ĐÔ MIỀN BIỂN TRÊN VÙNG ĐẤT HẢI PHÒNG</a:t>
            </a:r>
            <a:endPar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3" name="Scroll: Vertical 2">
            <a:extLst>
              <a:ext uri="{FF2B5EF4-FFF2-40B4-BE49-F238E27FC236}">
                <a16:creationId xmlns:a16="http://schemas.microsoft.com/office/drawing/2014/main" id="{D8A14BA7-B6AA-4E36-A39D-CF665FB1FDC5}"/>
              </a:ext>
            </a:extLst>
          </p:cNvPr>
          <p:cNvSpPr/>
          <p:nvPr/>
        </p:nvSpPr>
        <p:spPr>
          <a:xfrm>
            <a:off x="2398711" y="2849903"/>
            <a:ext cx="2547028" cy="3718882"/>
          </a:xfrm>
          <a:prstGeom prst="verticalScroll">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Năm 1529, Ông xây dựng làng Cổ Trai quê hương ông - nay là xã Ngũ Đoan, huyện Kiến Thụy - trở thành kinh đô thứ hai - đặt tên là “Dương Kinh”</a:t>
            </a:r>
            <a:endParaRPr kumimoji="0" lang="en-US" sz="2000" b="1"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3565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7">
            <a:extLst>
              <a:ext uri="{FF2B5EF4-FFF2-40B4-BE49-F238E27FC236}">
                <a16:creationId xmlns:a16="http://schemas.microsoft.com/office/drawing/2014/main" id="{80CCAACE-815D-4A79-875A-B7EFC28F7D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descr="Đến Dương Kinh Nhà Mạc ngắm thanh long đao trên 500 tuổi - Ảnh 6">
            <a:extLst>
              <a:ext uri="{FF2B5EF4-FFF2-40B4-BE49-F238E27FC236}">
                <a16:creationId xmlns:a16="http://schemas.microsoft.com/office/drawing/2014/main" id="{135BC49D-2AF3-B0E5-886B-07990737B650}"/>
              </a:ext>
            </a:extLst>
          </p:cNvPr>
          <p:cNvPicPr>
            <a:picLocks noChangeAspect="1"/>
          </p:cNvPicPr>
          <p:nvPr/>
        </p:nvPicPr>
        <p:blipFill rotWithShape="1">
          <a:blip r:embed="rId2">
            <a:extLst>
              <a:ext uri="{28A0092B-C50C-407E-A947-70E740481C1C}">
                <a14:useLocalDpi xmlns:a14="http://schemas.microsoft.com/office/drawing/2010/main" val="0"/>
              </a:ext>
            </a:extLst>
          </a:blip>
          <a:srcRect l="19834" r="13500"/>
          <a:stretch/>
        </p:blipFill>
        <p:spPr bwMode="auto">
          <a:xfrm>
            <a:off x="0" y="549443"/>
            <a:ext cx="6097544" cy="6527631"/>
          </a:xfrm>
          <a:prstGeom prst="rect">
            <a:avLst/>
          </a:prstGeom>
          <a:noFill/>
        </p:spPr>
      </p:pic>
      <p:pic>
        <p:nvPicPr>
          <p:cNvPr id="2" name="Picture 1" descr="Đến Dương Kinh Nhà Mạc ngắm thanh long đao trên 500 tuổi - Ảnh 5">
            <a:extLst>
              <a:ext uri="{FF2B5EF4-FFF2-40B4-BE49-F238E27FC236}">
                <a16:creationId xmlns:a16="http://schemas.microsoft.com/office/drawing/2014/main" id="{537C33D6-2349-9F9F-B455-6D2D0B8CEB58}"/>
              </a:ext>
            </a:extLst>
          </p:cNvPr>
          <p:cNvPicPr>
            <a:picLocks noChangeAspect="1"/>
          </p:cNvPicPr>
          <p:nvPr/>
        </p:nvPicPr>
        <p:blipFill rotWithShape="1">
          <a:blip r:embed="rId3">
            <a:extLst>
              <a:ext uri="{28A0092B-C50C-407E-A947-70E740481C1C}">
                <a14:useLocalDpi xmlns:a14="http://schemas.microsoft.com/office/drawing/2010/main" val="0"/>
              </a:ext>
            </a:extLst>
          </a:blip>
          <a:srcRect l="22675" r="27325"/>
          <a:stretch/>
        </p:blipFill>
        <p:spPr bwMode="auto">
          <a:xfrm>
            <a:off x="6094456" y="439417"/>
            <a:ext cx="6094456" cy="6623370"/>
          </a:xfrm>
          <a:prstGeom prst="rect">
            <a:avLst/>
          </a:prstGeom>
          <a:noFill/>
        </p:spPr>
      </p:pic>
      <p:sp>
        <p:nvSpPr>
          <p:cNvPr id="5" name="TextBox 4">
            <a:extLst>
              <a:ext uri="{FF2B5EF4-FFF2-40B4-BE49-F238E27FC236}">
                <a16:creationId xmlns:a16="http://schemas.microsoft.com/office/drawing/2014/main" id="{DA8A63A3-0C79-C4C5-A34C-6BE4BAD718CC}"/>
              </a:ext>
            </a:extLst>
          </p:cNvPr>
          <p:cNvSpPr txBox="1"/>
          <p:nvPr/>
        </p:nvSpPr>
        <p:spPr>
          <a:xfrm>
            <a:off x="0" y="4385130"/>
            <a:ext cx="6095980" cy="2677656"/>
          </a:xfrm>
          <a:prstGeom prst="rect">
            <a:avLst/>
          </a:prstGeom>
          <a:solidFill>
            <a:schemeClr val="bg2"/>
          </a:solid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C0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Dương Kinh được xây dựng với mô hình giống như Kinh đô Thăng Long, với nhiều cung điện như điện Hưng Quốc, điện Tường Quang, điện Phúc Huy… và nhiều phủ đệ, đền chùa miếu khác bao quanh...</a:t>
            </a:r>
            <a:endParaRPr kumimoji="0" lang="en-US" sz="2800" b="1" i="0" u="none" strike="noStrike" kern="1200" cap="none" spc="0" normalizeH="0" baseline="0" noProof="0" dirty="0">
              <a:ln>
                <a:noFill/>
              </a:ln>
              <a:solidFill>
                <a:srgbClr val="C00000"/>
              </a:solidFill>
              <a:effectLst/>
              <a:uLnTx/>
              <a:uFillTx/>
              <a:latin typeface="Calibri Light" panose="020F0302020204030204"/>
              <a:ea typeface="+mn-ea"/>
              <a:cs typeface="+mn-cs"/>
            </a:endParaRPr>
          </a:p>
        </p:txBody>
      </p:sp>
      <p:sp>
        <p:nvSpPr>
          <p:cNvPr id="7" name="TextBox 6">
            <a:extLst>
              <a:ext uri="{FF2B5EF4-FFF2-40B4-BE49-F238E27FC236}">
                <a16:creationId xmlns:a16="http://schemas.microsoft.com/office/drawing/2014/main" id="{14E1093B-BE8D-9005-9A29-D389C2BE50D3}"/>
              </a:ext>
            </a:extLst>
          </p:cNvPr>
          <p:cNvSpPr txBox="1"/>
          <p:nvPr/>
        </p:nvSpPr>
        <p:spPr>
          <a:xfrm>
            <a:off x="6094456" y="-28259"/>
            <a:ext cx="6097544" cy="1938992"/>
          </a:xfrm>
          <a:prstGeom prst="rect">
            <a:avLst/>
          </a:prstGeom>
          <a:solidFill>
            <a:srgbClr val="FFFF00"/>
          </a:solid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C0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...Tuy </a:t>
            </a:r>
            <a:r>
              <a:rPr kumimoji="0" lang="vi-VN" sz="2400" b="1" i="0" u="none" strike="noStrike" kern="1200" cap="none" spc="0" normalizeH="0" baseline="0" noProof="0" dirty="0">
                <a:ln>
                  <a:noFill/>
                </a:ln>
                <a:solidFill>
                  <a:srgbClr val="C00000"/>
                </a:solidFill>
                <a:effectLst/>
                <a:highlight>
                  <a:srgbClr val="FFFF00"/>
                </a:highlight>
                <a:uLnTx/>
                <a:uFillTx/>
                <a:latin typeface="Times New Roman" panose="02020603050405020304" pitchFamily="18" charset="0"/>
                <a:ea typeface="Yu Mincho" panose="02020400000000000000" pitchFamily="18" charset="-128"/>
                <a:cs typeface="Times New Roman" panose="02020603050405020304" pitchFamily="18" charset="0"/>
              </a:rPr>
              <a:t>nhiên sau khi nhà Mạc thất bại, Dương </a:t>
            </a:r>
            <a:r>
              <a:rPr kumimoji="0" lang="vi-VN" sz="2400" b="1" i="0" u="none" strike="noStrike" kern="1200" cap="none" spc="0" normalizeH="0" baseline="0" noProof="0" dirty="0">
                <a:ln>
                  <a:noFill/>
                </a:ln>
                <a:solidFill>
                  <a:srgbClr val="C0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Kinh đã bị chúa Trịnh phá hủy vào năm 1592, chỉ còn sót lại một số ngôi chùa cổ như chùa Trà Phương, Hòa Liễu, Từ đường họ Mạc...</a:t>
            </a:r>
            <a:endParaRPr kumimoji="0" lang="en-US" sz="2400" b="1" i="0" u="none" strike="noStrike" kern="1200" cap="none" spc="0" normalizeH="0" baseline="0" noProof="0" dirty="0">
              <a:ln>
                <a:noFill/>
              </a:ln>
              <a:solidFill>
                <a:srgbClr val="C00000"/>
              </a:solidFill>
              <a:effectLst/>
              <a:uLnTx/>
              <a:uFillTx/>
              <a:latin typeface="Calibri Light" panose="020F0302020204030204"/>
              <a:ea typeface="+mn-ea"/>
              <a:cs typeface="+mn-cs"/>
            </a:endParaRPr>
          </a:p>
        </p:txBody>
      </p:sp>
      <p:sp>
        <p:nvSpPr>
          <p:cNvPr id="8" name="TextBox 7">
            <a:extLst>
              <a:ext uri="{FF2B5EF4-FFF2-40B4-BE49-F238E27FC236}">
                <a16:creationId xmlns:a16="http://schemas.microsoft.com/office/drawing/2014/main" id="{18EC6030-6ECF-D85C-E2EB-234264E10C10}"/>
              </a:ext>
            </a:extLst>
          </p:cNvPr>
          <p:cNvSpPr txBox="1"/>
          <p:nvPr/>
        </p:nvSpPr>
        <p:spPr>
          <a:xfrm>
            <a:off x="554990" y="-71120"/>
            <a:ext cx="4414837"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w="0"/>
                <a:solidFill>
                  <a:srgbClr val="00B0F0"/>
                </a:solidFill>
                <a:effectLst>
                  <a:reflection blurRad="6350" stA="53000" endA="300" endPos="35500" dir="5400000" sy="-90000" algn="bl" rotWithShape="0"/>
                </a:effectLst>
                <a:uLnTx/>
                <a:uFillTx/>
                <a:latin typeface="Algerian" panose="04020705040A02060702" pitchFamily="82" charset="0"/>
                <a:ea typeface="+mn-ea"/>
                <a:cs typeface="+mn-cs"/>
              </a:rPr>
              <a:t>DƯƠNG kinh </a:t>
            </a:r>
            <a:endParaRPr kumimoji="0" lang="en-US" sz="4000" b="1" i="0" u="none" strike="noStrike" kern="1200" cap="none" spc="0" normalizeH="0" baseline="0" noProof="0" dirty="0">
              <a:ln>
                <a:noFill/>
              </a:ln>
              <a:solidFill>
                <a:srgbClr val="00B0F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2572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2" descr="GIÁ TRỊ VĂN HÓA NGHỆ THUẬT THỜI MẠC">
            <a:extLst>
              <a:ext uri="{FF2B5EF4-FFF2-40B4-BE49-F238E27FC236}">
                <a16:creationId xmlns:a16="http://schemas.microsoft.com/office/drawing/2014/main" id="{5BD7BB5E-23C6-455E-5EBE-4BB10D1A409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140" r="6549"/>
          <a:stretch/>
        </p:blipFill>
        <p:spPr bwMode="auto">
          <a:xfrm>
            <a:off x="144079" y="605691"/>
            <a:ext cx="7437323" cy="6128070"/>
          </a:xfrm>
          <a:prstGeom prst="rect">
            <a:avLst/>
          </a:prstGeom>
          <a:solidFill>
            <a:srgbClr val="FFFFFF">
              <a:shade val="85000"/>
            </a:srgbClr>
          </a:solidFill>
        </p:spPr>
      </p:pic>
      <p:sp>
        <p:nvSpPr>
          <p:cNvPr id="10" name="Rectangle 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DA58DCF2-26F9-14C4-D588-3DB4326C6A27}"/>
              </a:ext>
            </a:extLst>
          </p:cNvPr>
          <p:cNvSpPr txBox="1"/>
          <p:nvPr/>
        </p:nvSpPr>
        <p:spPr>
          <a:xfrm>
            <a:off x="7725482" y="605691"/>
            <a:ext cx="4334438" cy="6282779"/>
          </a:xfrm>
          <a:prstGeom prst="rect">
            <a:avLst/>
          </a:prstGeom>
        </p:spPr>
        <p:txBody>
          <a:bodyPr vert="horz" lIns="91440" tIns="45720" rIns="91440" bIns="45720" rtlCol="0">
            <a:normAutofit fontScale="92500"/>
          </a:bodyPr>
          <a:lstStyle/>
          <a:p>
            <a:pPr marL="0" marR="0" lvl="0" indent="-228600" algn="just"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Tuy</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cũng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là</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kinh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đô</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thứ</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hai</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đặt</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ở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nơi</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phát</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tích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vương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triều</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nhưng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khác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với</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Bảng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của</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nhà</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Lý,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Thiên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Trường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của</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nhà</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Trần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Lam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Kinh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của</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nhà</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Lê -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Dương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Kinh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của</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nhà</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Mạc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không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chỉ</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là</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nơi</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nghỉ</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ngơi</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thờ</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tự</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của</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hoàng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tộc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mà</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đã</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thực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sự</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là</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kinh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đô</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thứ</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hai</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là</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trung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tâm</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văn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hóa</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hệ</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thống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đền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chùa</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cổ</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trung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tâm</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kinh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tế</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biển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các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thương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cảng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cổ</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như</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An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Quý</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Do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Nha</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và</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trung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tâm</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chính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trị</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thời</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Mạc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lễ</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truyền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ngôi</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cho</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Vua</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Mạc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Đăng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Doanh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Mạc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Phúc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Hải</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a:t>
            </a:r>
          </a:p>
        </p:txBody>
      </p:sp>
      <p:sp>
        <p:nvSpPr>
          <p:cNvPr id="4" name="TextBox 3">
            <a:extLst>
              <a:ext uri="{FF2B5EF4-FFF2-40B4-BE49-F238E27FC236}">
                <a16:creationId xmlns:a16="http://schemas.microsoft.com/office/drawing/2014/main" id="{F54E6D69-6DE2-D0CC-A044-96E5D75D1417}"/>
              </a:ext>
            </a:extLst>
          </p:cNvPr>
          <p:cNvSpPr txBox="1"/>
          <p:nvPr/>
        </p:nvSpPr>
        <p:spPr>
          <a:xfrm>
            <a:off x="326770" y="-71110"/>
            <a:ext cx="1153541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w="0"/>
                <a:solidFill>
                  <a:srgbClr val="00B0F0"/>
                </a:solidFill>
                <a:effectLst>
                  <a:reflection blurRad="6350" stA="53000" endA="300" endPos="35500" dir="5400000" sy="-90000" algn="bl" rotWithShape="0"/>
                </a:effectLst>
                <a:uLnTx/>
                <a:uFillTx/>
                <a:latin typeface="Algerian" panose="04020705040A02060702" pitchFamily="82" charset="0"/>
                <a:ea typeface="+mn-ea"/>
                <a:cs typeface="+mn-cs"/>
              </a:rPr>
              <a:t>DƯƠNG kinh - KINH ĐÔ THỨ HAI CỦA NHÀ MẠC </a:t>
            </a:r>
            <a:endParaRPr kumimoji="0" lang="en-US" sz="3600" b="1" i="0" u="none" strike="noStrike" kern="1200" cap="none" spc="0" normalizeH="0" baseline="0" noProof="0" dirty="0">
              <a:ln>
                <a:noFill/>
              </a:ln>
              <a:solidFill>
                <a:srgbClr val="00B0F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3738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6" presetClass="exit" presetSubtype="21" fill="hold" nodeType="afterEffect">
                                  <p:stCondLst>
                                    <p:cond delay="0"/>
                                  </p:stCondLst>
                                  <p:childTnLst>
                                    <p:animEffect transition="out" filter="barn(inVertical)">
                                      <p:cBhvr>
                                        <p:cTn id="10" dur="500"/>
                                        <p:tgtEl>
                                          <p:spTgt spid="2"/>
                                        </p:tgtEl>
                                      </p:cBhvr>
                                    </p:animEffect>
                                    <p:set>
                                      <p:cBhvr>
                                        <p:cTn id="11"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17000" b="-17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066F13E-4B7E-15E8-CCE3-37F618471290}"/>
              </a:ext>
            </a:extLst>
          </p:cNvPr>
          <p:cNvSpPr txBox="1"/>
          <p:nvPr/>
        </p:nvSpPr>
        <p:spPr>
          <a:xfrm>
            <a:off x="0" y="4173609"/>
            <a:ext cx="11805920" cy="193899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Trong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đợt</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khai</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quật</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vi-VN"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năm 2004</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các</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nhà</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khoa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học</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đã</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tìm</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thấy</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dấu</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vết</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trụ</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nền</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móng</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kiến</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trúc</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các</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điện</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Tường</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Quang,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Hưng</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Quốc</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cùng</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nhiều</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thanh</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đá</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khổng</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lồ</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dùng</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để</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xây</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điện</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trên</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diện</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tích</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450m2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tại</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các</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Gò</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Chữ</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Công</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Gò</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Gạo</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và</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Gò</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Thiệu</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của</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thôn</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Cổ</a:t>
            </a:r>
            <a:r>
              <a:rPr kumimoji="0" lang="en-US" sz="3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Trai. </a:t>
            </a:r>
            <a:endParaRPr kumimoji="0" lang="en-US" sz="30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FFF26747-7583-C308-BAFA-CCBA03C29D45}"/>
              </a:ext>
            </a:extLst>
          </p:cNvPr>
          <p:cNvSpPr txBox="1"/>
          <p:nvPr/>
        </p:nvSpPr>
        <p:spPr>
          <a:xfrm>
            <a:off x="523875" y="99068"/>
            <a:ext cx="1153541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w="0"/>
                <a:solidFill>
                  <a:srgbClr val="00B0F0"/>
                </a:solidFill>
                <a:effectLst>
                  <a:reflection blurRad="6350" stA="53000" endA="300" endPos="35500" dir="5400000" sy="-90000" algn="bl" rotWithShape="0"/>
                </a:effectLst>
                <a:uLnTx/>
                <a:uFillTx/>
                <a:latin typeface="Algerian" panose="04020705040A02060702" pitchFamily="82" charset="0"/>
                <a:ea typeface="+mn-ea"/>
                <a:cs typeface="+mn-cs"/>
              </a:rPr>
              <a:t>DƯƠNG kinh - KINH ĐÔ THỨ HAI CỦA NHÀ MẠC </a:t>
            </a:r>
            <a:endParaRPr kumimoji="0" lang="en-US" sz="3600" b="1" i="0" u="none" strike="noStrike" kern="1200" cap="none" spc="0" normalizeH="0" baseline="0" noProof="0" dirty="0">
              <a:ln>
                <a:noFill/>
              </a:ln>
              <a:solidFill>
                <a:srgbClr val="00B0F0"/>
              </a:solidFill>
              <a:effectLst/>
              <a:uLnTx/>
              <a:uFillTx/>
              <a:latin typeface="Calibri" panose="020F0502020204030204"/>
              <a:ea typeface="+mn-ea"/>
              <a:cs typeface="+mn-cs"/>
            </a:endParaRPr>
          </a:p>
        </p:txBody>
      </p:sp>
      <p:pic>
        <p:nvPicPr>
          <p:cNvPr id="7" name="Picture 2">
            <a:extLst>
              <a:ext uri="{FF2B5EF4-FFF2-40B4-BE49-F238E27FC236}">
                <a16:creationId xmlns:a16="http://schemas.microsoft.com/office/drawing/2014/main" id="{2BBAD1A6-7E03-BFC4-57C1-411A5D1538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2749" y="1104270"/>
            <a:ext cx="3356461" cy="263005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8" name="Picture 7" descr="A picture containing ground, outdoor, plant, several&#10;&#10;Description automatically generated">
            <a:extLst>
              <a:ext uri="{FF2B5EF4-FFF2-40B4-BE49-F238E27FC236}">
                <a16:creationId xmlns:a16="http://schemas.microsoft.com/office/drawing/2014/main" id="{B8365008-6561-9EA7-DC96-07D9DAE918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322649" y="1104269"/>
            <a:ext cx="3515432" cy="269753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8196" name="Picture 4">
            <a:extLst>
              <a:ext uri="{FF2B5EF4-FFF2-40B4-BE49-F238E27FC236}">
                <a16:creationId xmlns:a16="http://schemas.microsoft.com/office/drawing/2014/main" id="{75F542F4-7216-8064-3CA4-40AA0ADEE6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53217" y="1150687"/>
            <a:ext cx="3962627" cy="25836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44484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9B2EB12-332C-4DCC-9746-30DD4690F9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AFD40B55-BABB-4B33-ADD3-0C234043067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4774" y="590550"/>
            <a:ext cx="5480792" cy="2739376"/>
            <a:chOff x="7807230" y="2012810"/>
            <a:chExt cx="3251252" cy="3459865"/>
          </a:xfrm>
        </p:grpSpPr>
        <p:sp>
          <p:nvSpPr>
            <p:cNvPr id="13" name="Rectangle 12">
              <a:extLst>
                <a:ext uri="{FF2B5EF4-FFF2-40B4-BE49-F238E27FC236}">
                  <a16:creationId xmlns:a16="http://schemas.microsoft.com/office/drawing/2014/main" id="{C324E181-0B87-4B75-A5EC-6A4B1BD1B6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577211FB-84C1-4B06-AF95-F83D0394DC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 name="Group 15">
            <a:extLst>
              <a:ext uri="{FF2B5EF4-FFF2-40B4-BE49-F238E27FC236}">
                <a16:creationId xmlns:a16="http://schemas.microsoft.com/office/drawing/2014/main" id="{E616EDA1-F722-4C6A-AD2F-E487C7EBE6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4774" y="3544708"/>
            <a:ext cx="2651760" cy="2739376"/>
            <a:chOff x="7807230" y="2012810"/>
            <a:chExt cx="3251252" cy="3459865"/>
          </a:xfrm>
        </p:grpSpPr>
        <p:sp>
          <p:nvSpPr>
            <p:cNvPr id="17" name="Rectangle 16">
              <a:extLst>
                <a:ext uri="{FF2B5EF4-FFF2-40B4-BE49-F238E27FC236}">
                  <a16:creationId xmlns:a16="http://schemas.microsoft.com/office/drawing/2014/main" id="{2B994A57-EDEF-4F7C-9FF3-8A46664686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C0D45935-877E-4620-9F00-69FFC601B3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0" name="Group 19">
            <a:extLst>
              <a:ext uri="{FF2B5EF4-FFF2-40B4-BE49-F238E27FC236}">
                <a16:creationId xmlns:a16="http://schemas.microsoft.com/office/drawing/2014/main" id="{718BCC2B-0684-4382-A2D3-C9ADC776876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85270" y="3544708"/>
            <a:ext cx="2651760" cy="2739376"/>
            <a:chOff x="7807230" y="2012810"/>
            <a:chExt cx="3251252" cy="3459865"/>
          </a:xfrm>
        </p:grpSpPr>
        <p:sp>
          <p:nvSpPr>
            <p:cNvPr id="21" name="Rectangle 20">
              <a:extLst>
                <a:ext uri="{FF2B5EF4-FFF2-40B4-BE49-F238E27FC236}">
                  <a16:creationId xmlns:a16="http://schemas.microsoft.com/office/drawing/2014/main" id="{F67BE271-7CC8-493E-ACC7-330B8DAE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B416E226-9BF3-4654-A708-DDC3A062CF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4" name="Group 23">
            <a:extLst>
              <a:ext uri="{FF2B5EF4-FFF2-40B4-BE49-F238E27FC236}">
                <a16:creationId xmlns:a16="http://schemas.microsoft.com/office/drawing/2014/main" id="{B5D0BDB0-2E17-4D86-BEE1-1A1817E046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06100" y="583417"/>
            <a:ext cx="5451125" cy="5700667"/>
            <a:chOff x="7807230" y="2012810"/>
            <a:chExt cx="3251252" cy="3459865"/>
          </a:xfrm>
        </p:grpSpPr>
        <p:sp>
          <p:nvSpPr>
            <p:cNvPr id="25" name="Rectangle 24">
              <a:extLst>
                <a:ext uri="{FF2B5EF4-FFF2-40B4-BE49-F238E27FC236}">
                  <a16:creationId xmlns:a16="http://schemas.microsoft.com/office/drawing/2014/main" id="{07A4205F-B9AE-4B05-9BDE-05C46ED38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7B833BEF-B243-4FC2-967F-3C9C2085AB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 name="TextBox 6">
            <a:extLst>
              <a:ext uri="{FF2B5EF4-FFF2-40B4-BE49-F238E27FC236}">
                <a16:creationId xmlns:a16="http://schemas.microsoft.com/office/drawing/2014/main" id="{57191BCE-95AB-C347-99CC-C09749705E10}"/>
              </a:ext>
            </a:extLst>
          </p:cNvPr>
          <p:cNvSpPr txBox="1"/>
          <p:nvPr/>
        </p:nvSpPr>
        <p:spPr>
          <a:xfrm>
            <a:off x="514350" y="-71120"/>
            <a:ext cx="1153541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w="0"/>
                <a:solidFill>
                  <a:srgbClr val="00B0F0"/>
                </a:solidFill>
                <a:effectLst>
                  <a:reflection blurRad="6350" stA="53000" endA="300" endPos="35500" dir="5400000" sy="-90000" algn="bl" rotWithShape="0"/>
                </a:effectLst>
                <a:uLnTx/>
                <a:uFillTx/>
                <a:latin typeface="Algerian" panose="04020705040A02060702" pitchFamily="82" charset="0"/>
                <a:ea typeface="+mn-ea"/>
                <a:cs typeface="+mn-cs"/>
              </a:rPr>
              <a:t>DƯƠNG kinh - KINH ĐÔ THỨ HAI CỦA NHÀ MẠC </a:t>
            </a:r>
            <a:endParaRPr kumimoji="0" lang="en-US" sz="3600" b="1" i="0" u="none" strike="noStrike" kern="1200" cap="none" spc="0" normalizeH="0" baseline="0" noProof="0" dirty="0">
              <a:ln>
                <a:noFill/>
              </a:ln>
              <a:solidFill>
                <a:srgbClr val="00B0F0"/>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3DEFDA20-9BD8-86EF-B444-8D14F0D561BB}"/>
              </a:ext>
            </a:extLst>
          </p:cNvPr>
          <p:cNvSpPr txBox="1"/>
          <p:nvPr/>
        </p:nvSpPr>
        <p:spPr>
          <a:xfrm>
            <a:off x="608170" y="615131"/>
            <a:ext cx="5334000" cy="267765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mn-cs"/>
              </a:rPr>
              <a:t>... Đồng thời </a:t>
            </a: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cũng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tìm thấy</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một</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khối</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lượng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hiện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vật</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phong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phú</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bao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gồm</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gạch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vồ</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ngói</a:t>
            </a: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mũi lá</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tượng rồng, tượng nghê,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đồ</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gốm</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trang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trí</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phượng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rồng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sóng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nước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và</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hoa</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cúc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a:t>
            </a:r>
            <a:endParaRPr kumimoji="0" lang="en-US" sz="2800" b="1" i="0" u="none" strike="noStrike" kern="1200" cap="none" spc="0" normalizeH="0" baseline="0" noProof="0" dirty="0">
              <a:ln>
                <a:noFill/>
              </a:ln>
              <a:solidFill>
                <a:srgbClr val="00B050"/>
              </a:solidFill>
              <a:effectLst/>
              <a:uLnTx/>
              <a:uFillTx/>
              <a:latin typeface="Calibri Light" panose="020F0302020204030204"/>
              <a:ea typeface="+mn-ea"/>
              <a:cs typeface="+mn-cs"/>
            </a:endParaRPr>
          </a:p>
        </p:txBody>
      </p:sp>
      <p:pic>
        <p:nvPicPr>
          <p:cNvPr id="23" name="Picture 22" descr="A picture containing orange, red&#10;&#10;Description automatically generated">
            <a:extLst>
              <a:ext uri="{FF2B5EF4-FFF2-40B4-BE49-F238E27FC236}">
                <a16:creationId xmlns:a16="http://schemas.microsoft.com/office/drawing/2014/main" id="{C82A7B37-BD37-2A13-8279-A23C9F5540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699366" y="3885229"/>
            <a:ext cx="2322576" cy="1672254"/>
          </a:xfrm>
          <a:prstGeom prst="rect">
            <a:avLst/>
          </a:prstGeom>
          <a:noFill/>
        </p:spPr>
      </p:pic>
      <p:pic>
        <p:nvPicPr>
          <p:cNvPr id="27" name="Picture 26">
            <a:extLst>
              <a:ext uri="{FF2B5EF4-FFF2-40B4-BE49-F238E27FC236}">
                <a16:creationId xmlns:a16="http://schemas.microsoft.com/office/drawing/2014/main" id="{C6FECB7B-2553-7D0C-EC71-141BE7E730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3549862" y="3885229"/>
            <a:ext cx="2322576" cy="1672254"/>
          </a:xfrm>
          <a:prstGeom prst="rect">
            <a:avLst/>
          </a:prstGeom>
          <a:noFill/>
        </p:spPr>
      </p:pic>
      <p:pic>
        <p:nvPicPr>
          <p:cNvPr id="28" name="Picture 2">
            <a:extLst>
              <a:ext uri="{FF2B5EF4-FFF2-40B4-BE49-F238E27FC236}">
                <a16:creationId xmlns:a16="http://schemas.microsoft.com/office/drawing/2014/main" id="{4056788F-C3F8-D6AF-F8ED-269A1D03E0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8851" y="787851"/>
            <a:ext cx="2461184" cy="2102904"/>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E22C6320-BE29-384A-8068-10F17B98F04F}"/>
              </a:ext>
            </a:extLst>
          </p:cNvPr>
          <p:cNvSpPr txBox="1"/>
          <p:nvPr/>
        </p:nvSpPr>
        <p:spPr>
          <a:xfrm>
            <a:off x="6572757" y="3011211"/>
            <a:ext cx="2230679"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111111"/>
                </a:solidFill>
                <a:effectLst/>
                <a:uLnTx/>
                <a:uFillTx/>
                <a:latin typeface="MyriadPro-Cond"/>
                <a:ea typeface="+mn-ea"/>
                <a:cs typeface="+mn-cs"/>
              </a:rPr>
              <a:t>Đầu tượng nghê</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168" name="TextBox 7167">
            <a:extLst>
              <a:ext uri="{FF2B5EF4-FFF2-40B4-BE49-F238E27FC236}">
                <a16:creationId xmlns:a16="http://schemas.microsoft.com/office/drawing/2014/main" id="{19D18B0D-375D-C5F9-5254-671B2A16B7FC}"/>
              </a:ext>
            </a:extLst>
          </p:cNvPr>
          <p:cNvSpPr txBox="1"/>
          <p:nvPr/>
        </p:nvSpPr>
        <p:spPr>
          <a:xfrm>
            <a:off x="589120" y="5702782"/>
            <a:ext cx="2532961"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111111"/>
                </a:solidFill>
                <a:effectLst/>
                <a:uLnTx/>
                <a:uFillTx/>
                <a:latin typeface="MyriadPro-Cond"/>
                <a:ea typeface="+mn-ea"/>
                <a:cs typeface="+mn-cs"/>
              </a:rPr>
              <a:t>Mảnh tượng rồng</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174" name="Picture 6">
            <a:extLst>
              <a:ext uri="{FF2B5EF4-FFF2-40B4-BE49-F238E27FC236}">
                <a16:creationId xmlns:a16="http://schemas.microsoft.com/office/drawing/2014/main" id="{AA8993EC-3D9A-8EE1-C2FF-8ACD63E98E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36691" y="787850"/>
            <a:ext cx="2299530" cy="2063805"/>
          </a:xfrm>
          <a:prstGeom prst="rect">
            <a:avLst/>
          </a:prstGeom>
          <a:noFill/>
          <a:extLst>
            <a:ext uri="{909E8E84-426E-40DD-AFC4-6F175D3DCCD1}">
              <a14:hiddenFill xmlns:a14="http://schemas.microsoft.com/office/drawing/2010/main">
                <a:solidFill>
                  <a:srgbClr val="FFFFFF"/>
                </a:solidFill>
              </a14:hiddenFill>
            </a:ext>
          </a:extLst>
        </p:spPr>
      </p:pic>
      <p:sp>
        <p:nvSpPr>
          <p:cNvPr id="7171" name="TextBox 7170">
            <a:extLst>
              <a:ext uri="{FF2B5EF4-FFF2-40B4-BE49-F238E27FC236}">
                <a16:creationId xmlns:a16="http://schemas.microsoft.com/office/drawing/2014/main" id="{8D8AD047-C024-7EC5-286D-045D54845E69}"/>
              </a:ext>
            </a:extLst>
          </p:cNvPr>
          <p:cNvSpPr txBox="1"/>
          <p:nvPr/>
        </p:nvSpPr>
        <p:spPr>
          <a:xfrm>
            <a:off x="9170091" y="2851655"/>
            <a:ext cx="2341593"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111111"/>
                </a:solidFill>
                <a:effectLst/>
                <a:uLnTx/>
                <a:uFillTx/>
                <a:latin typeface="MyriadPro-Cond"/>
                <a:ea typeface="+mn-ea"/>
                <a:cs typeface="+mn-cs"/>
              </a:rPr>
              <a:t>Bát gốm trang trí chim phượng</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178" name="Picture 10">
            <a:extLst>
              <a:ext uri="{FF2B5EF4-FFF2-40B4-BE49-F238E27FC236}">
                <a16:creationId xmlns:a16="http://schemas.microsoft.com/office/drawing/2014/main" id="{48D58452-421A-D14D-5597-2A4A946FFAF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14863" y="3840854"/>
            <a:ext cx="2466975" cy="1714500"/>
          </a:xfrm>
          <a:prstGeom prst="rect">
            <a:avLst/>
          </a:prstGeom>
          <a:noFill/>
          <a:extLst>
            <a:ext uri="{909E8E84-426E-40DD-AFC4-6F175D3DCCD1}">
              <a14:hiddenFill xmlns:a14="http://schemas.microsoft.com/office/drawing/2010/main">
                <a:solidFill>
                  <a:srgbClr val="FFFFFF"/>
                </a:solidFill>
              </a14:hiddenFill>
            </a:ext>
          </a:extLst>
        </p:spPr>
      </p:pic>
      <p:sp>
        <p:nvSpPr>
          <p:cNvPr id="7175" name="TextBox 7174">
            <a:extLst>
              <a:ext uri="{FF2B5EF4-FFF2-40B4-BE49-F238E27FC236}">
                <a16:creationId xmlns:a16="http://schemas.microsoft.com/office/drawing/2014/main" id="{3CDB7C9E-C742-18D4-1CD5-555C1E5E8E19}"/>
              </a:ext>
            </a:extLst>
          </p:cNvPr>
          <p:cNvSpPr txBox="1"/>
          <p:nvPr/>
        </p:nvSpPr>
        <p:spPr>
          <a:xfrm>
            <a:off x="6206099" y="5628242"/>
            <a:ext cx="2970488"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111111"/>
                </a:solidFill>
                <a:effectLst/>
                <a:uLnTx/>
                <a:uFillTx/>
                <a:latin typeface="MyriadPro-Cond"/>
                <a:ea typeface="+mn-ea"/>
                <a:cs typeface="+mn-cs"/>
              </a:rPr>
              <a:t>Đĩa</a:t>
            </a:r>
            <a:r>
              <a:rPr kumimoji="0" lang="en-US" sz="2400" b="0" i="0" u="none" strike="noStrike" kern="1200" cap="none" spc="0" normalizeH="0" baseline="0" noProof="0" dirty="0">
                <a:ln>
                  <a:noFill/>
                </a:ln>
                <a:solidFill>
                  <a:srgbClr val="111111"/>
                </a:solidFill>
                <a:effectLst/>
                <a:uLnTx/>
                <a:uFillTx/>
                <a:latin typeface="MyriadPro-Cond"/>
                <a:ea typeface="+mn-ea"/>
                <a:cs typeface="+mn-cs"/>
              </a:rPr>
              <a:t> </a:t>
            </a:r>
            <a:r>
              <a:rPr kumimoji="0" lang="en-US" sz="2400" b="0" i="0" u="none" strike="noStrike" kern="1200" cap="none" spc="0" normalizeH="0" baseline="0" noProof="0" dirty="0" err="1">
                <a:ln>
                  <a:noFill/>
                </a:ln>
                <a:solidFill>
                  <a:srgbClr val="111111"/>
                </a:solidFill>
                <a:effectLst/>
                <a:uLnTx/>
                <a:uFillTx/>
                <a:latin typeface="MyriadPro-Cond"/>
                <a:ea typeface="+mn-ea"/>
                <a:cs typeface="+mn-cs"/>
              </a:rPr>
              <a:t>gốm</a:t>
            </a:r>
            <a:r>
              <a:rPr kumimoji="0" lang="en-US" sz="2400" b="0" i="0" u="none" strike="noStrike" kern="1200" cap="none" spc="0" normalizeH="0" baseline="0" noProof="0" dirty="0">
                <a:ln>
                  <a:noFill/>
                </a:ln>
                <a:solidFill>
                  <a:srgbClr val="111111"/>
                </a:solidFill>
                <a:effectLst/>
                <a:uLnTx/>
                <a:uFillTx/>
                <a:latin typeface="MyriadPro-Cond"/>
                <a:ea typeface="+mn-ea"/>
                <a:cs typeface="+mn-cs"/>
              </a:rPr>
              <a:t> </a:t>
            </a:r>
            <a:r>
              <a:rPr kumimoji="0" lang="en-US" sz="2400" b="0" i="0" u="none" strike="noStrike" kern="1200" cap="none" spc="0" normalizeH="0" baseline="0" noProof="0" dirty="0" err="1">
                <a:ln>
                  <a:noFill/>
                </a:ln>
                <a:solidFill>
                  <a:srgbClr val="111111"/>
                </a:solidFill>
                <a:effectLst/>
                <a:uLnTx/>
                <a:uFillTx/>
                <a:latin typeface="MyriadPro-Cond"/>
                <a:ea typeface="+mn-ea"/>
                <a:cs typeface="+mn-cs"/>
              </a:rPr>
              <a:t>trang</a:t>
            </a:r>
            <a:r>
              <a:rPr kumimoji="0" lang="en-US" sz="2400" b="0" i="0" u="none" strike="noStrike" kern="1200" cap="none" spc="0" normalizeH="0" baseline="0" noProof="0" dirty="0">
                <a:ln>
                  <a:noFill/>
                </a:ln>
                <a:solidFill>
                  <a:srgbClr val="111111"/>
                </a:solidFill>
                <a:effectLst/>
                <a:uLnTx/>
                <a:uFillTx/>
                <a:latin typeface="MyriadPro-Cond"/>
                <a:ea typeface="+mn-ea"/>
                <a:cs typeface="+mn-cs"/>
              </a:rPr>
              <a:t> </a:t>
            </a:r>
            <a:r>
              <a:rPr kumimoji="0" lang="en-US" sz="2400" b="0" i="0" u="none" strike="noStrike" kern="1200" cap="none" spc="0" normalizeH="0" baseline="0" noProof="0" dirty="0" err="1">
                <a:ln>
                  <a:noFill/>
                </a:ln>
                <a:solidFill>
                  <a:srgbClr val="111111"/>
                </a:solidFill>
                <a:effectLst/>
                <a:uLnTx/>
                <a:uFillTx/>
                <a:latin typeface="MyriadPro-Cond"/>
                <a:ea typeface="+mn-ea"/>
                <a:cs typeface="+mn-cs"/>
              </a:rPr>
              <a:t>trí</a:t>
            </a:r>
            <a:r>
              <a:rPr kumimoji="0" lang="en-US" sz="2400" b="0" i="0" u="none" strike="noStrike" kern="1200" cap="none" spc="0" normalizeH="0" baseline="0" noProof="0" dirty="0">
                <a:ln>
                  <a:noFill/>
                </a:ln>
                <a:solidFill>
                  <a:srgbClr val="111111"/>
                </a:solidFill>
                <a:effectLst/>
                <a:uLnTx/>
                <a:uFillTx/>
                <a:latin typeface="MyriadPro-Cond"/>
                <a:ea typeface="+mn-ea"/>
                <a:cs typeface="+mn-cs"/>
              </a:rPr>
              <a:t> </a:t>
            </a:r>
            <a:r>
              <a:rPr kumimoji="0" lang="en-US" sz="2400" b="0" i="0" u="none" strike="noStrike" kern="1200" cap="none" spc="0" normalizeH="0" baseline="0" noProof="0" dirty="0" err="1">
                <a:ln>
                  <a:noFill/>
                </a:ln>
                <a:solidFill>
                  <a:srgbClr val="111111"/>
                </a:solidFill>
                <a:effectLst/>
                <a:uLnTx/>
                <a:uFillTx/>
                <a:latin typeface="MyriadPro-Cond"/>
                <a:ea typeface="+mn-ea"/>
                <a:cs typeface="+mn-cs"/>
              </a:rPr>
              <a:t>rồng</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180" name="Picture 12">
            <a:extLst>
              <a:ext uri="{FF2B5EF4-FFF2-40B4-BE49-F238E27FC236}">
                <a16:creationId xmlns:a16="http://schemas.microsoft.com/office/drawing/2014/main" id="{84FD1810-43C0-D54E-5B75-0EAF1427FC8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50262" y="3814714"/>
            <a:ext cx="2381250" cy="17145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96E608E-D37C-A57F-DD62-12EFB4124E41}"/>
              </a:ext>
            </a:extLst>
          </p:cNvPr>
          <p:cNvSpPr txBox="1"/>
          <p:nvPr/>
        </p:nvSpPr>
        <p:spPr>
          <a:xfrm>
            <a:off x="9229694" y="5596801"/>
            <a:ext cx="2596601"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111111"/>
                </a:solidFill>
                <a:effectLst/>
                <a:uLnTx/>
                <a:uFillTx/>
                <a:latin typeface="MyriadPro-Cond"/>
                <a:ea typeface="+mn-ea"/>
                <a:cs typeface="+mn-cs"/>
              </a:rPr>
              <a:t>Đĩa gốm men xanh</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242BEE6-90FF-9F38-C7B4-151F8F077C0E}"/>
              </a:ext>
            </a:extLst>
          </p:cNvPr>
          <p:cNvSpPr txBox="1"/>
          <p:nvPr/>
        </p:nvSpPr>
        <p:spPr>
          <a:xfrm>
            <a:off x="3484329" y="5712422"/>
            <a:ext cx="2797726"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111111"/>
                </a:solidFill>
                <a:effectLst/>
                <a:uLnTx/>
                <a:uFillTx/>
                <a:latin typeface="MyriadPro-Cond"/>
                <a:ea typeface="+mn-ea"/>
                <a:cs typeface="+mn-cs"/>
              </a:rPr>
              <a:t>Gạch xây cung điện</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26332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9B2EB12-332C-4DCC-9746-30DD4690F9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AFD40B55-BABB-4B33-ADD3-0C234043067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4774" y="590550"/>
            <a:ext cx="5480792" cy="2739376"/>
            <a:chOff x="7807230" y="2012810"/>
            <a:chExt cx="3251252" cy="3459865"/>
          </a:xfrm>
        </p:grpSpPr>
        <p:sp>
          <p:nvSpPr>
            <p:cNvPr id="13" name="Rectangle 12">
              <a:extLst>
                <a:ext uri="{FF2B5EF4-FFF2-40B4-BE49-F238E27FC236}">
                  <a16:creationId xmlns:a16="http://schemas.microsoft.com/office/drawing/2014/main" id="{C324E181-0B87-4B75-A5EC-6A4B1BD1B6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577211FB-84C1-4B06-AF95-F83D0394DC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 name="Group 15">
            <a:extLst>
              <a:ext uri="{FF2B5EF4-FFF2-40B4-BE49-F238E27FC236}">
                <a16:creationId xmlns:a16="http://schemas.microsoft.com/office/drawing/2014/main" id="{E616EDA1-F722-4C6A-AD2F-E487C7EBE6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4774" y="3544708"/>
            <a:ext cx="2651760" cy="2739376"/>
            <a:chOff x="7807230" y="2012810"/>
            <a:chExt cx="3251252" cy="3459865"/>
          </a:xfrm>
        </p:grpSpPr>
        <p:sp>
          <p:nvSpPr>
            <p:cNvPr id="17" name="Rectangle 16">
              <a:extLst>
                <a:ext uri="{FF2B5EF4-FFF2-40B4-BE49-F238E27FC236}">
                  <a16:creationId xmlns:a16="http://schemas.microsoft.com/office/drawing/2014/main" id="{2B994A57-EDEF-4F7C-9FF3-8A46664686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C0D45935-877E-4620-9F00-69FFC601B3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0" name="Group 19">
            <a:extLst>
              <a:ext uri="{FF2B5EF4-FFF2-40B4-BE49-F238E27FC236}">
                <a16:creationId xmlns:a16="http://schemas.microsoft.com/office/drawing/2014/main" id="{718BCC2B-0684-4382-A2D3-C9ADC776876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85270" y="3544708"/>
            <a:ext cx="2651760" cy="2739376"/>
            <a:chOff x="7807230" y="2012810"/>
            <a:chExt cx="3251252" cy="3459865"/>
          </a:xfrm>
        </p:grpSpPr>
        <p:sp>
          <p:nvSpPr>
            <p:cNvPr id="21" name="Rectangle 20">
              <a:extLst>
                <a:ext uri="{FF2B5EF4-FFF2-40B4-BE49-F238E27FC236}">
                  <a16:creationId xmlns:a16="http://schemas.microsoft.com/office/drawing/2014/main" id="{F67BE271-7CC8-493E-ACC7-330B8DAE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B416E226-9BF3-4654-A708-DDC3A062CF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4" name="Group 23">
            <a:extLst>
              <a:ext uri="{FF2B5EF4-FFF2-40B4-BE49-F238E27FC236}">
                <a16:creationId xmlns:a16="http://schemas.microsoft.com/office/drawing/2014/main" id="{B5D0BDB0-2E17-4D86-BEE1-1A1817E046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06100" y="583417"/>
            <a:ext cx="5451125" cy="5700667"/>
            <a:chOff x="7807230" y="2012810"/>
            <a:chExt cx="3251252" cy="3459865"/>
          </a:xfrm>
        </p:grpSpPr>
        <p:sp>
          <p:nvSpPr>
            <p:cNvPr id="25" name="Rectangle 24">
              <a:extLst>
                <a:ext uri="{FF2B5EF4-FFF2-40B4-BE49-F238E27FC236}">
                  <a16:creationId xmlns:a16="http://schemas.microsoft.com/office/drawing/2014/main" id="{07A4205F-B9AE-4B05-9BDE-05C46ED38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7B833BEF-B243-4FC2-967F-3C9C2085AB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 name="Picture 1" descr="Đến Dương Kinh Nhà Mạc ngắm thanh long đao trên 500 tuổi - Ảnh 1">
            <a:extLst>
              <a:ext uri="{FF2B5EF4-FFF2-40B4-BE49-F238E27FC236}">
                <a16:creationId xmlns:a16="http://schemas.microsoft.com/office/drawing/2014/main" id="{54DB15A9-9A29-D59A-F7C8-25FDD6965D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6362665" y="753230"/>
            <a:ext cx="5191608" cy="3098471"/>
          </a:xfrm>
          <a:prstGeom prst="rect">
            <a:avLst/>
          </a:prstGeom>
          <a:ln>
            <a:noFill/>
          </a:ln>
          <a:effectLst>
            <a:softEdge rad="112500"/>
          </a:effectLst>
        </p:spPr>
      </p:pic>
      <p:pic>
        <p:nvPicPr>
          <p:cNvPr id="6" name="Picture 5" descr="Dấu tích Vương triều nhà Mạc – Kinh đô đầu tiên trên đất Hải Phòng">
            <a:extLst>
              <a:ext uri="{FF2B5EF4-FFF2-40B4-BE49-F238E27FC236}">
                <a16:creationId xmlns:a16="http://schemas.microsoft.com/office/drawing/2014/main" id="{EBF52829-E372-89FD-7AD1-8A52CACAEFC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2210"/>
          <a:stretch/>
        </p:blipFill>
        <p:spPr bwMode="auto">
          <a:xfrm>
            <a:off x="6429374" y="3851701"/>
            <a:ext cx="5048715" cy="250249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32BF03ED-098A-2D3B-DA21-2F4E7F0436D0}"/>
              </a:ext>
            </a:extLst>
          </p:cNvPr>
          <p:cNvSpPr txBox="1"/>
          <p:nvPr/>
        </p:nvSpPr>
        <p:spPr>
          <a:xfrm>
            <a:off x="637727" y="775379"/>
            <a:ext cx="5399302" cy="230832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Đ</a:t>
            </a:r>
            <a:r>
              <a:rPr kumimoji="0" lang="vi-VN"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ặc biệt là thanh Bảo Long đao (hay còn gọi là Định Nam đao) - được coi là “huyền tích quốc bảo 500 năm tuổi”. Đầu năm 2020, thanh Định Nam đao đã được Thủ tướng Chính phủ công nhận là bảo vật Quốc gia. </a:t>
            </a:r>
            <a:endParaRPr kumimoji="0" lang="en-US" sz="24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B00D9C18-524E-5C9F-B5A5-611E71247D02}"/>
              </a:ext>
            </a:extLst>
          </p:cNvPr>
          <p:cNvSpPr txBox="1"/>
          <p:nvPr/>
        </p:nvSpPr>
        <p:spPr>
          <a:xfrm>
            <a:off x="600760" y="3682472"/>
            <a:ext cx="2502290" cy="230832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 </a:t>
            </a:r>
            <a:r>
              <a:rPr kumimoji="0" lang="vi-VN"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Thanh Long đao dài 2,55m, cân nặng 25,6kg, lưỡi đao dài 0,95m, cán đao dài 1,60m, bằng sắt rỗng. </a:t>
            </a:r>
            <a:endParaRPr kumimoji="0" lang="en-US" sz="24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37F6424A-1687-44EE-B1B4-868E63B50065}"/>
              </a:ext>
            </a:extLst>
          </p:cNvPr>
          <p:cNvSpPr txBox="1"/>
          <p:nvPr/>
        </p:nvSpPr>
        <p:spPr>
          <a:xfrm>
            <a:off x="3406735" y="3710565"/>
            <a:ext cx="2608830" cy="230832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 </a:t>
            </a:r>
            <a:r>
              <a:rPr kumimoji="0" lang="vi-VN"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Bầu trời xuất hiện 5 áng mây vàng hình rồng đúng ngày đưa thanh Long đao về đất Cổ Trai.</a:t>
            </a:r>
            <a:endParaRPr kumimoji="0" lang="en-US" sz="24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4511E836-9A83-449A-9653-307F8EA63D85}"/>
              </a:ext>
            </a:extLst>
          </p:cNvPr>
          <p:cNvPicPr>
            <a:picLocks noChangeAspect="1"/>
          </p:cNvPicPr>
          <p:nvPr/>
        </p:nvPicPr>
        <p:blipFill>
          <a:blip r:embed="rId4"/>
          <a:stretch>
            <a:fillRect/>
          </a:stretch>
        </p:blipFill>
        <p:spPr>
          <a:xfrm>
            <a:off x="325636" y="-102901"/>
            <a:ext cx="11540728" cy="1103472"/>
          </a:xfrm>
          <a:prstGeom prst="rect">
            <a:avLst/>
          </a:prstGeom>
        </p:spPr>
      </p:pic>
    </p:spTree>
    <p:extLst>
      <p:ext uri="{BB962C8B-B14F-4D97-AF65-F5344CB8AC3E}">
        <p14:creationId xmlns:p14="http://schemas.microsoft.com/office/powerpoint/2010/main" val="3752728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GIÁ TRỊ VĂN HÓA NGHỆ THUẬT THỜI MẠC">
            <a:extLst>
              <a:ext uri="{FF2B5EF4-FFF2-40B4-BE49-F238E27FC236}">
                <a16:creationId xmlns:a16="http://schemas.microsoft.com/office/drawing/2014/main" id="{7FD01B37-33F6-255C-23FA-2170B751735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20" y="10"/>
            <a:ext cx="12191980" cy="6857990"/>
          </a:xfrm>
          <a:prstGeom prst="rect">
            <a:avLst/>
          </a:prstGeom>
          <a:solidFill>
            <a:srgbClr val="FFFFFF">
              <a:shade val="85000"/>
            </a:srgbClr>
          </a:solidFill>
        </p:spPr>
      </p:pic>
      <p:sp>
        <p:nvSpPr>
          <p:cNvPr id="8" name="Freeform: Shape 7">
            <a:extLst>
              <a:ext uri="{FF2B5EF4-FFF2-40B4-BE49-F238E27FC236}">
                <a16:creationId xmlns:a16="http://schemas.microsoft.com/office/drawing/2014/main" id="{22C6C9C9-83BF-4A6C-A1BF-C1735C61B4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6524" y="1"/>
            <a:ext cx="7295477" cy="6853457"/>
          </a:xfrm>
          <a:custGeom>
            <a:avLst/>
            <a:gdLst>
              <a:gd name="connsiteX0" fmla="*/ 2113864 w 7295477"/>
              <a:gd name="connsiteY0" fmla="*/ 0 h 6853457"/>
              <a:gd name="connsiteX1" fmla="*/ 5731689 w 7295477"/>
              <a:gd name="connsiteY1" fmla="*/ 0 h 6853457"/>
              <a:gd name="connsiteX2" fmla="*/ 5792604 w 7295477"/>
              <a:gd name="connsiteY2" fmla="*/ 31199 h 6853457"/>
              <a:gd name="connsiteX3" fmla="*/ 7277638 w 7295477"/>
              <a:gd name="connsiteY3" fmla="*/ 1446415 h 6853457"/>
              <a:gd name="connsiteX4" fmla="*/ 7295477 w 7295477"/>
              <a:gd name="connsiteY4" fmla="*/ 1478103 h 6853457"/>
              <a:gd name="connsiteX5" fmla="*/ 7295477 w 7295477"/>
              <a:gd name="connsiteY5" fmla="*/ 5482224 h 6853457"/>
              <a:gd name="connsiteX6" fmla="*/ 7195301 w 7295477"/>
              <a:gd name="connsiteY6" fmla="*/ 5644337 h 6853457"/>
              <a:gd name="connsiteX7" fmla="*/ 5956878 w 7295477"/>
              <a:gd name="connsiteY7" fmla="*/ 6835380 h 6853457"/>
              <a:gd name="connsiteX8" fmla="*/ 5925438 w 7295477"/>
              <a:gd name="connsiteY8" fmla="*/ 6853457 h 6853457"/>
              <a:gd name="connsiteX9" fmla="*/ 1920114 w 7295477"/>
              <a:gd name="connsiteY9" fmla="*/ 6853457 h 6853457"/>
              <a:gd name="connsiteX10" fmla="*/ 1888674 w 7295477"/>
              <a:gd name="connsiteY10" fmla="*/ 6835380 h 6853457"/>
              <a:gd name="connsiteX11" fmla="*/ 0 w 7295477"/>
              <a:gd name="connsiteY11" fmla="*/ 3480517 h 6853457"/>
              <a:gd name="connsiteX12" fmla="*/ 2052949 w 7295477"/>
              <a:gd name="connsiteY12" fmla="*/ 31199 h 6853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95477" h="6853457">
                <a:moveTo>
                  <a:pt x="2113864" y="0"/>
                </a:moveTo>
                <a:lnTo>
                  <a:pt x="5731689" y="0"/>
                </a:lnTo>
                <a:lnTo>
                  <a:pt x="5792604" y="31199"/>
                </a:lnTo>
                <a:cubicBezTo>
                  <a:pt x="6404018" y="363339"/>
                  <a:pt x="6917255" y="853303"/>
                  <a:pt x="7277638" y="1446415"/>
                </a:cubicBezTo>
                <a:lnTo>
                  <a:pt x="7295477" y="1478103"/>
                </a:lnTo>
                <a:lnTo>
                  <a:pt x="7295477" y="5482224"/>
                </a:lnTo>
                <a:lnTo>
                  <a:pt x="7195301" y="5644337"/>
                </a:lnTo>
                <a:cubicBezTo>
                  <a:pt x="6875688" y="6126745"/>
                  <a:pt x="6452261" y="6534378"/>
                  <a:pt x="5956878" y="6835380"/>
                </a:cubicBezTo>
                <a:lnTo>
                  <a:pt x="5925438" y="6853457"/>
                </a:lnTo>
                <a:lnTo>
                  <a:pt x="1920114" y="6853457"/>
                </a:lnTo>
                <a:lnTo>
                  <a:pt x="1888674" y="6835380"/>
                </a:lnTo>
                <a:cubicBezTo>
                  <a:pt x="756370" y="6147375"/>
                  <a:pt x="0" y="4902276"/>
                  <a:pt x="0" y="3480517"/>
                </a:cubicBezTo>
                <a:cubicBezTo>
                  <a:pt x="0" y="1991056"/>
                  <a:pt x="830121" y="695479"/>
                  <a:pt x="2052949" y="31199"/>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10" descr="Dấu tích Vương triều nhà Mạc – Kinh đô đầu tiên trên đất Hải Phòng">
            <a:extLst>
              <a:ext uri="{FF2B5EF4-FFF2-40B4-BE49-F238E27FC236}">
                <a16:creationId xmlns:a16="http://schemas.microsoft.com/office/drawing/2014/main" id="{3E76C21C-A6DE-5177-F058-38C895C52C8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540" r="11446" b="1"/>
          <a:stretch/>
        </p:blipFill>
        <p:spPr bwMode="auto">
          <a:xfrm>
            <a:off x="5229654" y="123825"/>
            <a:ext cx="6871310" cy="6605808"/>
          </a:xfrm>
          <a:custGeom>
            <a:avLst/>
            <a:gdLst/>
            <a:ahLst/>
            <a:cxnLst/>
            <a:rect l="l" t="t" r="r" b="b"/>
            <a:pathLst>
              <a:path w="7128913" h="6853457">
                <a:moveTo>
                  <a:pt x="2343548" y="0"/>
                </a:moveTo>
                <a:lnTo>
                  <a:pt x="5168877" y="0"/>
                </a:lnTo>
                <a:lnTo>
                  <a:pt x="5218299" y="19487"/>
                </a:lnTo>
                <a:cubicBezTo>
                  <a:pt x="5976640" y="340238"/>
                  <a:pt x="6607722" y="902948"/>
                  <a:pt x="7014769" y="1610837"/>
                </a:cubicBezTo>
                <a:lnTo>
                  <a:pt x="7128913" y="1827198"/>
                </a:lnTo>
                <a:lnTo>
                  <a:pt x="7128913" y="5131581"/>
                </a:lnTo>
                <a:lnTo>
                  <a:pt x="7091067" y="5210750"/>
                </a:lnTo>
                <a:cubicBezTo>
                  <a:pt x="6744936" y="5876527"/>
                  <a:pt x="6205281" y="6425584"/>
                  <a:pt x="5546646" y="6783375"/>
                </a:cubicBezTo>
                <a:lnTo>
                  <a:pt x="5409811" y="6853457"/>
                </a:lnTo>
                <a:lnTo>
                  <a:pt x="2102613" y="6853457"/>
                </a:lnTo>
                <a:lnTo>
                  <a:pt x="1965779" y="6783375"/>
                </a:lnTo>
                <a:cubicBezTo>
                  <a:pt x="794873" y="6147301"/>
                  <a:pt x="0" y="4906735"/>
                  <a:pt x="0" y="3480517"/>
                </a:cubicBezTo>
                <a:cubicBezTo>
                  <a:pt x="0" y="1924643"/>
                  <a:pt x="945964" y="589711"/>
                  <a:pt x="2294125" y="19487"/>
                </a:cubicBezTo>
                <a:close/>
              </a:path>
            </a:pathLst>
          </a:custGeom>
          <a:solidFill>
            <a:srgbClr val="FFFFFF">
              <a:shade val="85000"/>
            </a:srgbClr>
          </a:solidFill>
        </p:spPr>
      </p:pic>
      <p:sp>
        <p:nvSpPr>
          <p:cNvPr id="5" name="TextBox 4">
            <a:extLst>
              <a:ext uri="{FF2B5EF4-FFF2-40B4-BE49-F238E27FC236}">
                <a16:creationId xmlns:a16="http://schemas.microsoft.com/office/drawing/2014/main" id="{82858DE1-C8A3-4252-E88F-5870F8F11E8C}"/>
              </a:ext>
            </a:extLst>
          </p:cNvPr>
          <p:cNvSpPr txBox="1"/>
          <p:nvPr/>
        </p:nvSpPr>
        <p:spPr>
          <a:xfrm>
            <a:off x="161926" y="235548"/>
            <a:ext cx="4734598" cy="649408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mn-cs"/>
              </a:rPr>
              <a:t>    </a:t>
            </a:r>
            <a:r>
              <a:rPr kumimoji="0" lang="vi-VN"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mn-cs"/>
              </a:rPr>
              <a:t>Khu chính điện gồm tiền điện (7 gian), thiêu hương (ống muống), hậu cung (5 gian). Tiếp đến là cầu qua hồ bán nguyệt vào Ngũ tiền môn được xem là "cánh cửa" của vương triều Mạc. Ngũ tiền môn gồm có nghi môn ngoại và nghi môn nội với cấu trúc 4 trụ, 3 gian, 2 tầng, 4 mái tạo nên một không gian linh thiêng, trang trọng.</a:t>
            </a:r>
            <a:endParaRPr kumimoji="0" lang="en-US" sz="3200" b="0" i="0" u="none" strike="noStrike" kern="1200" cap="none" spc="0" normalizeH="0" baseline="0" noProof="0" dirty="0">
              <a:ln>
                <a:noFill/>
              </a:ln>
              <a:solidFill>
                <a:srgbClr val="FFFF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7091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par>
                          <p:cTn id="11" fill="hold">
                            <p:stCondLst>
                              <p:cond delay="500"/>
                            </p:stCondLst>
                            <p:childTnLst>
                              <p:par>
                                <p:cTn id="12" presetID="16" presetClass="exit" presetSubtype="21" fill="hold" nodeType="afterEffect">
                                  <p:stCondLst>
                                    <p:cond delay="0"/>
                                  </p:stCondLst>
                                  <p:childTnLst>
                                    <p:animEffect transition="out" filter="barn(inVertical)">
                                      <p:cBhvr>
                                        <p:cTn id="13" dur="500"/>
                                        <p:tgtEl>
                                          <p:spTgt spid="2"/>
                                        </p:tgtEl>
                                      </p:cBhvr>
                                    </p:animEffect>
                                    <p:set>
                                      <p:cBhvr>
                                        <p:cTn id="14" dur="1" fill="hold">
                                          <p:stCondLst>
                                            <p:cond delay="499"/>
                                          </p:stCondLst>
                                        </p:cTn>
                                        <p:tgtEl>
                                          <p:spTgt spid="2"/>
                                        </p:tgtEl>
                                        <p:attrNameLst>
                                          <p:attrName>style.visibility</p:attrName>
                                        </p:attrNameLst>
                                      </p:cBhvr>
                                      <p:to>
                                        <p:strVal val="hidden"/>
                                      </p:to>
                                    </p:set>
                                  </p:childTnLst>
                                </p:cTn>
                              </p:par>
                            </p:childTnLst>
                          </p:cTn>
                        </p:par>
                        <p:par>
                          <p:cTn id="15" fill="hold">
                            <p:stCondLst>
                              <p:cond delay="1000"/>
                            </p:stCondLst>
                            <p:childTnLst>
                              <p:par>
                                <p:cTn id="16" presetID="16" presetClass="exit" presetSubtype="21" fill="hold" nodeType="afterEffect">
                                  <p:stCondLst>
                                    <p:cond delay="0"/>
                                  </p:stCondLst>
                                  <p:childTnLst>
                                    <p:animEffect transition="out" filter="barn(inVertical)">
                                      <p:cBhvr>
                                        <p:cTn id="17" dur="500"/>
                                        <p:tgtEl>
                                          <p:spTgt spid="3"/>
                                        </p:tgtEl>
                                      </p:cBhvr>
                                    </p:animEffect>
                                    <p:set>
                                      <p:cBhvr>
                                        <p:cTn id="18"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58" name="Rectangle 10257">
            <a:extLst>
              <a:ext uri="{FF2B5EF4-FFF2-40B4-BE49-F238E27FC236}">
                <a16:creationId xmlns:a16="http://schemas.microsoft.com/office/drawing/2014/main" id="{4C3A44BB-E01C-4AA8-B2C8-32FC346D2E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46" name="Picture 6" descr="Nghi thức rước &quot;thần bút&quot; trong ngày hội khai bút ở Kiến Thụy, Hải Phòng">
            <a:extLst>
              <a:ext uri="{FF2B5EF4-FFF2-40B4-BE49-F238E27FC236}">
                <a16:creationId xmlns:a16="http://schemas.microsoft.com/office/drawing/2014/main" id="{120B865E-BC06-4D7D-440E-D41B78B3D7F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99" r="4829"/>
          <a:stretch/>
        </p:blipFill>
        <p:spPr bwMode="auto">
          <a:xfrm>
            <a:off x="4252807" y="1103472"/>
            <a:ext cx="4147955" cy="4376558"/>
          </a:xfrm>
          <a:custGeom>
            <a:avLst/>
            <a:gdLst/>
            <a:ahLst/>
            <a:cxnLst/>
            <a:rect l="l" t="t" r="r" b="b"/>
            <a:pathLst>
              <a:path w="4101288" h="3418797">
                <a:moveTo>
                  <a:pt x="989912" y="0"/>
                </a:moveTo>
                <a:lnTo>
                  <a:pt x="3844502" y="0"/>
                </a:lnTo>
                <a:lnTo>
                  <a:pt x="3760850" y="25406"/>
                </a:lnTo>
                <a:cubicBezTo>
                  <a:pt x="3711615" y="43967"/>
                  <a:pt x="3663870" y="67007"/>
                  <a:pt x="3618425" y="98254"/>
                </a:cubicBezTo>
                <a:cubicBezTo>
                  <a:pt x="3626136" y="110145"/>
                  <a:pt x="3665355" y="144049"/>
                  <a:pt x="3649272" y="146579"/>
                </a:cubicBezTo>
                <a:cubicBezTo>
                  <a:pt x="3604102" y="153917"/>
                  <a:pt x="3564000" y="178711"/>
                  <a:pt x="3522797" y="199205"/>
                </a:cubicBezTo>
                <a:cubicBezTo>
                  <a:pt x="3504948" y="208060"/>
                  <a:pt x="3483356" y="219700"/>
                  <a:pt x="3491728" y="251325"/>
                </a:cubicBezTo>
                <a:cubicBezTo>
                  <a:pt x="3506932" y="260181"/>
                  <a:pt x="3518169" y="247783"/>
                  <a:pt x="3530727" y="246772"/>
                </a:cubicBezTo>
                <a:cubicBezTo>
                  <a:pt x="3543507" y="245761"/>
                  <a:pt x="3572153" y="252336"/>
                  <a:pt x="3564219" y="256638"/>
                </a:cubicBezTo>
                <a:cubicBezTo>
                  <a:pt x="3528083" y="276121"/>
                  <a:pt x="3593085" y="322928"/>
                  <a:pt x="3550339" y="322928"/>
                </a:cubicBezTo>
                <a:cubicBezTo>
                  <a:pt x="3478728" y="323181"/>
                  <a:pt x="3440609" y="406169"/>
                  <a:pt x="3371643" y="408447"/>
                </a:cubicBezTo>
                <a:cubicBezTo>
                  <a:pt x="3360627" y="408698"/>
                  <a:pt x="3355338" y="423373"/>
                  <a:pt x="3355558" y="436278"/>
                </a:cubicBezTo>
                <a:cubicBezTo>
                  <a:pt x="3355558" y="451712"/>
                  <a:pt x="3365694" y="454494"/>
                  <a:pt x="3376931" y="456013"/>
                </a:cubicBezTo>
                <a:cubicBezTo>
                  <a:pt x="3394118" y="458289"/>
                  <a:pt x="3411965" y="436278"/>
                  <a:pt x="3434660" y="466133"/>
                </a:cubicBezTo>
                <a:cubicBezTo>
                  <a:pt x="3393898" y="483590"/>
                  <a:pt x="3353135" y="501049"/>
                  <a:pt x="3353797" y="561013"/>
                </a:cubicBezTo>
                <a:cubicBezTo>
                  <a:pt x="3354015" y="577205"/>
                  <a:pt x="3337050" y="583277"/>
                  <a:pt x="3324270" y="587325"/>
                </a:cubicBezTo>
                <a:cubicBezTo>
                  <a:pt x="3303117" y="593904"/>
                  <a:pt x="3285272" y="605543"/>
                  <a:pt x="3273812" y="628061"/>
                </a:cubicBezTo>
                <a:cubicBezTo>
                  <a:pt x="3274033" y="632362"/>
                  <a:pt x="3274254" y="636917"/>
                  <a:pt x="3272930" y="640459"/>
                </a:cubicBezTo>
                <a:cubicBezTo>
                  <a:pt x="3276676" y="694855"/>
                  <a:pt x="3307523" y="693336"/>
                  <a:pt x="3341676" y="684230"/>
                </a:cubicBezTo>
                <a:cubicBezTo>
                  <a:pt x="3382439" y="673096"/>
                  <a:pt x="3422762" y="652855"/>
                  <a:pt x="3465728" y="672338"/>
                </a:cubicBezTo>
                <a:cubicBezTo>
                  <a:pt x="3405133" y="698397"/>
                  <a:pt x="3339253" y="700422"/>
                  <a:pt x="3282405" y="737615"/>
                </a:cubicBezTo>
                <a:cubicBezTo>
                  <a:pt x="3490406" y="744447"/>
                  <a:pt x="3674169" y="627048"/>
                  <a:pt x="3875781" y="582013"/>
                </a:cubicBezTo>
                <a:cubicBezTo>
                  <a:pt x="3868951" y="612120"/>
                  <a:pt x="3852646" y="618193"/>
                  <a:pt x="3837883" y="622747"/>
                </a:cubicBezTo>
                <a:cubicBezTo>
                  <a:pt x="3763408" y="645519"/>
                  <a:pt x="3698188" y="690809"/>
                  <a:pt x="3630322" y="730023"/>
                </a:cubicBezTo>
                <a:cubicBezTo>
                  <a:pt x="3602340" y="746216"/>
                  <a:pt x="3582066" y="762411"/>
                  <a:pt x="3571492" y="797327"/>
                </a:cubicBezTo>
                <a:cubicBezTo>
                  <a:pt x="3562015" y="828953"/>
                  <a:pt x="3543728" y="843628"/>
                  <a:pt x="3509797" y="834518"/>
                </a:cubicBezTo>
                <a:cubicBezTo>
                  <a:pt x="3482254" y="826927"/>
                  <a:pt x="3452068" y="830975"/>
                  <a:pt x="3423203" y="833760"/>
                </a:cubicBezTo>
                <a:cubicBezTo>
                  <a:pt x="3389931" y="836796"/>
                  <a:pt x="3352693" y="872470"/>
                  <a:pt x="3361728" y="890941"/>
                </a:cubicBezTo>
                <a:cubicBezTo>
                  <a:pt x="3377151" y="922314"/>
                  <a:pt x="3402931" y="906627"/>
                  <a:pt x="3425847" y="903084"/>
                </a:cubicBezTo>
                <a:cubicBezTo>
                  <a:pt x="3451848" y="898784"/>
                  <a:pt x="3500100" y="889927"/>
                  <a:pt x="3500982" y="893723"/>
                </a:cubicBezTo>
                <a:cubicBezTo>
                  <a:pt x="3517950" y="972410"/>
                  <a:pt x="3637374" y="903845"/>
                  <a:pt x="3663154" y="896758"/>
                </a:cubicBezTo>
                <a:cubicBezTo>
                  <a:pt x="3695322" y="887904"/>
                  <a:pt x="3725509" y="904097"/>
                  <a:pt x="3756136" y="907891"/>
                </a:cubicBezTo>
                <a:cubicBezTo>
                  <a:pt x="3783459" y="911433"/>
                  <a:pt x="3937918" y="922314"/>
                  <a:pt x="3969866" y="888915"/>
                </a:cubicBezTo>
                <a:cubicBezTo>
                  <a:pt x="3974273" y="914976"/>
                  <a:pt x="3965020" y="925602"/>
                  <a:pt x="3957306" y="937494"/>
                </a:cubicBezTo>
                <a:cubicBezTo>
                  <a:pt x="3946511" y="954445"/>
                  <a:pt x="3944747" y="966337"/>
                  <a:pt x="3965239" y="979747"/>
                </a:cubicBezTo>
                <a:cubicBezTo>
                  <a:pt x="4023630" y="1018206"/>
                  <a:pt x="4022747" y="1019470"/>
                  <a:pt x="3968324" y="1071591"/>
                </a:cubicBezTo>
                <a:cubicBezTo>
                  <a:pt x="3965678" y="1073867"/>
                  <a:pt x="3966782" y="1081459"/>
                  <a:pt x="3966341" y="1086519"/>
                </a:cubicBezTo>
                <a:cubicBezTo>
                  <a:pt x="3980663" y="1094615"/>
                  <a:pt x="3997409" y="1074373"/>
                  <a:pt x="4014153" y="1096133"/>
                </a:cubicBezTo>
                <a:cubicBezTo>
                  <a:pt x="3941222" y="1191771"/>
                  <a:pt x="3829950" y="1215299"/>
                  <a:pt x="3729254" y="1287157"/>
                </a:cubicBezTo>
                <a:cubicBezTo>
                  <a:pt x="3810780" y="1310939"/>
                  <a:pt x="3859696" y="1227952"/>
                  <a:pt x="3919628" y="1238578"/>
                </a:cubicBezTo>
                <a:cubicBezTo>
                  <a:pt x="3949596" y="1264639"/>
                  <a:pt x="3860577" y="1306386"/>
                  <a:pt x="3945409" y="1318784"/>
                </a:cubicBezTo>
                <a:cubicBezTo>
                  <a:pt x="3908610" y="1341555"/>
                  <a:pt x="3881289" y="1363817"/>
                  <a:pt x="3855951" y="1390133"/>
                </a:cubicBezTo>
                <a:cubicBezTo>
                  <a:pt x="3810780" y="1437192"/>
                  <a:pt x="3801967" y="1468060"/>
                  <a:pt x="3822900" y="1531314"/>
                </a:cubicBezTo>
                <a:cubicBezTo>
                  <a:pt x="3836562" y="1572808"/>
                  <a:pt x="3856611" y="1611013"/>
                  <a:pt x="3838986" y="1660349"/>
                </a:cubicBezTo>
                <a:cubicBezTo>
                  <a:pt x="3826646" y="1694254"/>
                  <a:pt x="3831494" y="1716517"/>
                  <a:pt x="3877323" y="1701337"/>
                </a:cubicBezTo>
                <a:cubicBezTo>
                  <a:pt x="3926679" y="1685144"/>
                  <a:pt x="3945187" y="1715505"/>
                  <a:pt x="3932849" y="1774963"/>
                </a:cubicBezTo>
                <a:cubicBezTo>
                  <a:pt x="3924917" y="1813169"/>
                  <a:pt x="3933291" y="1824806"/>
                  <a:pt x="3967221" y="1820505"/>
                </a:cubicBezTo>
                <a:cubicBezTo>
                  <a:pt x="4004680" y="1815698"/>
                  <a:pt x="4040375" y="1790649"/>
                  <a:pt x="4086646" y="1802795"/>
                </a:cubicBezTo>
                <a:cubicBezTo>
                  <a:pt x="4049631" y="1872120"/>
                  <a:pt x="3970527" y="1852385"/>
                  <a:pt x="3927340" y="1918423"/>
                </a:cubicBezTo>
                <a:cubicBezTo>
                  <a:pt x="3978900" y="1918674"/>
                  <a:pt x="4018341" y="1918423"/>
                  <a:pt x="4056460" y="1903999"/>
                </a:cubicBezTo>
                <a:cubicBezTo>
                  <a:pt x="4072325" y="1898179"/>
                  <a:pt x="4089732" y="1892109"/>
                  <a:pt x="4098545" y="1912096"/>
                </a:cubicBezTo>
                <a:cubicBezTo>
                  <a:pt x="4108901" y="1936132"/>
                  <a:pt x="4087529" y="1945241"/>
                  <a:pt x="4074527" y="1949542"/>
                </a:cubicBezTo>
                <a:cubicBezTo>
                  <a:pt x="4037951" y="1961686"/>
                  <a:pt x="4009969" y="1990529"/>
                  <a:pt x="3979782" y="2013047"/>
                </a:cubicBezTo>
                <a:cubicBezTo>
                  <a:pt x="3913460" y="2062386"/>
                  <a:pt x="3840746" y="2103626"/>
                  <a:pt x="3784559" y="2185097"/>
                </a:cubicBezTo>
                <a:cubicBezTo>
                  <a:pt x="3855290" y="2164349"/>
                  <a:pt x="3907951" y="2116025"/>
                  <a:pt x="3973612" y="2106157"/>
                </a:cubicBezTo>
                <a:cubicBezTo>
                  <a:pt x="3916764" y="2180290"/>
                  <a:pt x="3843611" y="2229120"/>
                  <a:pt x="3774426" y="2283011"/>
                </a:cubicBezTo>
                <a:cubicBezTo>
                  <a:pt x="3754594" y="2298192"/>
                  <a:pt x="3734543" y="2308566"/>
                  <a:pt x="3730136" y="2341710"/>
                </a:cubicBezTo>
                <a:cubicBezTo>
                  <a:pt x="3721542" y="2405976"/>
                  <a:pt x="3695763" y="2459107"/>
                  <a:pt x="3640678" y="2487444"/>
                </a:cubicBezTo>
                <a:cubicBezTo>
                  <a:pt x="3640238" y="2487699"/>
                  <a:pt x="3643322" y="2497314"/>
                  <a:pt x="3645085" y="2503890"/>
                </a:cubicBezTo>
                <a:cubicBezTo>
                  <a:pt x="3678797" y="2505916"/>
                  <a:pt x="3705458" y="2467963"/>
                  <a:pt x="3748425" y="2480360"/>
                </a:cubicBezTo>
                <a:cubicBezTo>
                  <a:pt x="3707220" y="2531974"/>
                  <a:pt x="3672847" y="2578277"/>
                  <a:pt x="3614458" y="2602819"/>
                </a:cubicBezTo>
                <a:cubicBezTo>
                  <a:pt x="3567745" y="2622300"/>
                  <a:pt x="3510016" y="2633686"/>
                  <a:pt x="3476083" y="2696937"/>
                </a:cubicBezTo>
                <a:cubicBezTo>
                  <a:pt x="3515524" y="2709337"/>
                  <a:pt x="3544831" y="2693651"/>
                  <a:pt x="3574357" y="2682517"/>
                </a:cubicBezTo>
                <a:cubicBezTo>
                  <a:pt x="3619525" y="2665312"/>
                  <a:pt x="3664255" y="2645832"/>
                  <a:pt x="3709425" y="2628625"/>
                </a:cubicBezTo>
                <a:cubicBezTo>
                  <a:pt x="3726611" y="2622047"/>
                  <a:pt x="3745340" y="2617491"/>
                  <a:pt x="3756357" y="2648866"/>
                </a:cubicBezTo>
                <a:cubicBezTo>
                  <a:pt x="3698847" y="2655446"/>
                  <a:pt x="3664475" y="2697951"/>
                  <a:pt x="3628340" y="2737926"/>
                </a:cubicBezTo>
                <a:cubicBezTo>
                  <a:pt x="3608067" y="2760445"/>
                  <a:pt x="3591541" y="2790554"/>
                  <a:pt x="3554967" y="2779169"/>
                </a:cubicBezTo>
                <a:cubicBezTo>
                  <a:pt x="3535796" y="2773097"/>
                  <a:pt x="3523678" y="2790046"/>
                  <a:pt x="3525662" y="2810794"/>
                </a:cubicBezTo>
                <a:cubicBezTo>
                  <a:pt x="3532932" y="2883915"/>
                  <a:pt x="3488203" y="2909469"/>
                  <a:pt x="3441932" y="2923637"/>
                </a:cubicBezTo>
                <a:cubicBezTo>
                  <a:pt x="3354236" y="2950204"/>
                  <a:pt x="3281303" y="3012697"/>
                  <a:pt x="3196032" y="3046854"/>
                </a:cubicBezTo>
                <a:cubicBezTo>
                  <a:pt x="3113184" y="3079999"/>
                  <a:pt x="3049065" y="3158685"/>
                  <a:pt x="2965998" y="3199927"/>
                </a:cubicBezTo>
                <a:cubicBezTo>
                  <a:pt x="2905843" y="3229783"/>
                  <a:pt x="2848335" y="3268239"/>
                  <a:pt x="2786418" y="3295311"/>
                </a:cubicBezTo>
                <a:cubicBezTo>
                  <a:pt x="2639894" y="3359324"/>
                  <a:pt x="2490503" y="3410685"/>
                  <a:pt x="2332519" y="3418022"/>
                </a:cubicBezTo>
                <a:cubicBezTo>
                  <a:pt x="2202077" y="3423842"/>
                  <a:pt x="1070633" y="3418277"/>
                  <a:pt x="611003" y="2585615"/>
                </a:cubicBezTo>
                <a:cubicBezTo>
                  <a:pt x="602189" y="2581565"/>
                  <a:pt x="592275" y="2570939"/>
                  <a:pt x="589190" y="2560818"/>
                </a:cubicBezTo>
                <a:cubicBezTo>
                  <a:pt x="574427" y="2513505"/>
                  <a:pt x="538291" y="2493011"/>
                  <a:pt x="505681" y="2467457"/>
                </a:cubicBezTo>
                <a:cubicBezTo>
                  <a:pt x="477036" y="2444939"/>
                  <a:pt x="446628" y="2421409"/>
                  <a:pt x="434730" y="2383456"/>
                </a:cubicBezTo>
                <a:cubicBezTo>
                  <a:pt x="419086" y="2332854"/>
                  <a:pt x="463594" y="2374348"/>
                  <a:pt x="471748" y="2355119"/>
                </a:cubicBezTo>
                <a:cubicBezTo>
                  <a:pt x="454782" y="2328807"/>
                  <a:pt x="428560" y="2304770"/>
                  <a:pt x="421730" y="2274915"/>
                </a:cubicBezTo>
                <a:cubicBezTo>
                  <a:pt x="396833" y="2167131"/>
                  <a:pt x="343069" y="2088698"/>
                  <a:pt x="262645" y="2027722"/>
                </a:cubicBezTo>
                <a:cubicBezTo>
                  <a:pt x="239509" y="2010264"/>
                  <a:pt x="224307" y="1978384"/>
                  <a:pt x="192799" y="1973326"/>
                </a:cubicBezTo>
                <a:cubicBezTo>
                  <a:pt x="122730" y="1962193"/>
                  <a:pt x="144764" y="1875156"/>
                  <a:pt x="107746" y="1836446"/>
                </a:cubicBezTo>
                <a:cubicBezTo>
                  <a:pt x="100695" y="1829107"/>
                  <a:pt x="94306" y="1814687"/>
                  <a:pt x="95627" y="1804821"/>
                </a:cubicBezTo>
                <a:cubicBezTo>
                  <a:pt x="97609" y="1790649"/>
                  <a:pt x="105983" y="1777240"/>
                  <a:pt x="113034" y="1764589"/>
                </a:cubicBezTo>
                <a:cubicBezTo>
                  <a:pt x="120306" y="1751939"/>
                  <a:pt x="131322" y="1740806"/>
                  <a:pt x="126034" y="1724108"/>
                </a:cubicBezTo>
                <a:cubicBezTo>
                  <a:pt x="123833" y="1717277"/>
                  <a:pt x="125373" y="1693494"/>
                  <a:pt x="109068" y="1712215"/>
                </a:cubicBezTo>
                <a:cubicBezTo>
                  <a:pt x="64340" y="1763578"/>
                  <a:pt x="38339" y="1715001"/>
                  <a:pt x="0" y="1691723"/>
                </a:cubicBezTo>
                <a:cubicBezTo>
                  <a:pt x="30848" y="1667686"/>
                  <a:pt x="58610" y="1650735"/>
                  <a:pt x="63238" y="1614808"/>
                </a:cubicBezTo>
                <a:cubicBezTo>
                  <a:pt x="72712" y="1540674"/>
                  <a:pt x="113253" y="1506772"/>
                  <a:pt x="174729" y="1500192"/>
                </a:cubicBezTo>
                <a:cubicBezTo>
                  <a:pt x="152034" y="1428591"/>
                  <a:pt x="152034" y="1428591"/>
                  <a:pt x="225408" y="1418722"/>
                </a:cubicBezTo>
                <a:cubicBezTo>
                  <a:pt x="197204" y="1373181"/>
                  <a:pt x="197204" y="1361542"/>
                  <a:pt x="231358" y="1345855"/>
                </a:cubicBezTo>
                <a:cubicBezTo>
                  <a:pt x="264188" y="1330927"/>
                  <a:pt x="300543" y="1325867"/>
                  <a:pt x="330952" y="1302844"/>
                </a:cubicBezTo>
                <a:cubicBezTo>
                  <a:pt x="302967" y="1244651"/>
                  <a:pt x="295035" y="1177097"/>
                  <a:pt x="237307" y="1148758"/>
                </a:cubicBezTo>
                <a:cubicBezTo>
                  <a:pt x="228273" y="1144458"/>
                  <a:pt x="222103" y="1127000"/>
                  <a:pt x="227831" y="1116880"/>
                </a:cubicBezTo>
                <a:cubicBezTo>
                  <a:pt x="248764" y="1080194"/>
                  <a:pt x="218798" y="1010614"/>
                  <a:pt x="284017" y="1002772"/>
                </a:cubicBezTo>
                <a:cubicBezTo>
                  <a:pt x="292171" y="1002013"/>
                  <a:pt x="299663" y="994421"/>
                  <a:pt x="293273" y="984554"/>
                </a:cubicBezTo>
                <a:cubicBezTo>
                  <a:pt x="271238" y="950145"/>
                  <a:pt x="297900" y="952421"/>
                  <a:pt x="313983" y="948120"/>
                </a:cubicBezTo>
                <a:cubicBezTo>
                  <a:pt x="333375" y="942809"/>
                  <a:pt x="355409" y="957988"/>
                  <a:pt x="373477" y="939265"/>
                </a:cubicBezTo>
                <a:cubicBezTo>
                  <a:pt x="369289" y="919530"/>
                  <a:pt x="353646" y="919783"/>
                  <a:pt x="342629" y="913458"/>
                </a:cubicBezTo>
                <a:cubicBezTo>
                  <a:pt x="310460" y="895240"/>
                  <a:pt x="284238" y="873483"/>
                  <a:pt x="282695" y="826169"/>
                </a:cubicBezTo>
                <a:cubicBezTo>
                  <a:pt x="281595" y="787964"/>
                  <a:pt x="278069" y="754314"/>
                  <a:pt x="322578" y="742675"/>
                </a:cubicBezTo>
                <a:cubicBezTo>
                  <a:pt x="341086" y="737866"/>
                  <a:pt x="335797" y="710289"/>
                  <a:pt x="325221" y="696626"/>
                </a:cubicBezTo>
                <a:cubicBezTo>
                  <a:pt x="306272" y="672338"/>
                  <a:pt x="290629" y="639953"/>
                  <a:pt x="258017" y="637675"/>
                </a:cubicBezTo>
                <a:cubicBezTo>
                  <a:pt x="238187" y="636158"/>
                  <a:pt x="222983" y="626035"/>
                  <a:pt x="207340" y="614398"/>
                </a:cubicBezTo>
                <a:cubicBezTo>
                  <a:pt x="196103" y="606047"/>
                  <a:pt x="182662" y="598964"/>
                  <a:pt x="183983" y="581001"/>
                </a:cubicBezTo>
                <a:cubicBezTo>
                  <a:pt x="185306" y="563795"/>
                  <a:pt x="198305" y="556711"/>
                  <a:pt x="211526" y="553169"/>
                </a:cubicBezTo>
                <a:cubicBezTo>
                  <a:pt x="255595" y="541784"/>
                  <a:pt x="297017" y="525085"/>
                  <a:pt x="333816" y="486880"/>
                </a:cubicBezTo>
                <a:cubicBezTo>
                  <a:pt x="309357" y="466639"/>
                  <a:pt x="286001" y="451964"/>
                  <a:pt x="267934" y="431469"/>
                </a:cubicBezTo>
                <a:cubicBezTo>
                  <a:pt x="224307" y="381881"/>
                  <a:pt x="593817" y="225772"/>
                  <a:pt x="612325" y="170108"/>
                </a:cubicBezTo>
                <a:cubicBezTo>
                  <a:pt x="618054" y="152904"/>
                  <a:pt x="637663" y="135194"/>
                  <a:pt x="653971" y="130133"/>
                </a:cubicBezTo>
                <a:cubicBezTo>
                  <a:pt x="730427" y="106350"/>
                  <a:pt x="796748" y="52963"/>
                  <a:pt x="874970" y="33228"/>
                </a:cubicBezTo>
                <a:cubicBezTo>
                  <a:pt x="911877" y="23867"/>
                  <a:pt x="948509" y="12925"/>
                  <a:pt x="986021" y="1223"/>
                </a:cubicBezTo>
                <a:close/>
              </a:path>
            </a:pathLst>
          </a:cu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490F6334-B1A2-666F-7058-36245C437446}"/>
              </a:ext>
            </a:extLst>
          </p:cNvPr>
          <p:cNvSpPr txBox="1"/>
          <p:nvPr/>
        </p:nvSpPr>
        <p:spPr>
          <a:xfrm>
            <a:off x="4105275" y="5664739"/>
            <a:ext cx="6543675" cy="1299943"/>
          </a:xfrm>
          <a:prstGeom prst="rect">
            <a:avLst/>
          </a:prstGeom>
        </p:spPr>
        <p:txBody>
          <a:bodyPr vert="horz" lIns="91440" tIns="45720" rIns="91440" bIns="45720" rtlCol="0">
            <a:normAutofit fontScale="92500"/>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Lễ</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khai</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bút</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đầu</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xuân</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năm</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2023 </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tại</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Khu</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tưởng</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niệm</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Vương</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triều</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Mạc</a:t>
            </a: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10248" name="Picture 8">
            <a:extLst>
              <a:ext uri="{FF2B5EF4-FFF2-40B4-BE49-F238E27FC236}">
                <a16:creationId xmlns:a16="http://schemas.microsoft.com/office/drawing/2014/main" id="{DFB5FC0B-FD7D-6AA6-8855-DC5D31BD73E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215" r="16362" b="1"/>
          <a:stretch/>
        </p:blipFill>
        <p:spPr bwMode="auto">
          <a:xfrm>
            <a:off x="158477" y="770894"/>
            <a:ext cx="4552718" cy="5946218"/>
          </a:xfrm>
          <a:custGeom>
            <a:avLst/>
            <a:gdLst/>
            <a:ahLst/>
            <a:cxnLst/>
            <a:rect l="l" t="t" r="r" b="b"/>
            <a:pathLst>
              <a:path w="4552738" h="5946218">
                <a:moveTo>
                  <a:pt x="0" y="0"/>
                </a:moveTo>
                <a:lnTo>
                  <a:pt x="193217" y="10418"/>
                </a:lnTo>
                <a:cubicBezTo>
                  <a:pt x="612089" y="35802"/>
                  <a:pt x="1030148" y="71660"/>
                  <a:pt x="1446580" y="128061"/>
                </a:cubicBezTo>
                <a:cubicBezTo>
                  <a:pt x="1735723" y="167547"/>
                  <a:pt x="2027715" y="194943"/>
                  <a:pt x="2320927" y="163517"/>
                </a:cubicBezTo>
                <a:cubicBezTo>
                  <a:pt x="2335563" y="161905"/>
                  <a:pt x="2352239" y="156669"/>
                  <a:pt x="2364438" y="161905"/>
                </a:cubicBezTo>
                <a:cubicBezTo>
                  <a:pt x="2506776" y="220729"/>
                  <a:pt x="2662121" y="178424"/>
                  <a:pt x="2809744" y="215490"/>
                </a:cubicBezTo>
                <a:cubicBezTo>
                  <a:pt x="2771925" y="358517"/>
                  <a:pt x="2609662" y="346832"/>
                  <a:pt x="2518162" y="445944"/>
                </a:cubicBezTo>
                <a:cubicBezTo>
                  <a:pt x="2667409" y="485424"/>
                  <a:pt x="2801610" y="525312"/>
                  <a:pt x="2937846" y="555124"/>
                </a:cubicBezTo>
                <a:cubicBezTo>
                  <a:pt x="3082216" y="586550"/>
                  <a:pt x="3204622" y="671561"/>
                  <a:pt x="3345734" y="709433"/>
                </a:cubicBezTo>
                <a:cubicBezTo>
                  <a:pt x="3375832" y="717492"/>
                  <a:pt x="3412025" y="745693"/>
                  <a:pt x="3422598" y="773089"/>
                </a:cubicBezTo>
                <a:cubicBezTo>
                  <a:pt x="3456757" y="861726"/>
                  <a:pt x="4138745" y="1110310"/>
                  <a:pt x="4058225" y="1189273"/>
                </a:cubicBezTo>
                <a:cubicBezTo>
                  <a:pt x="4024878" y="1221909"/>
                  <a:pt x="3981773" y="1245276"/>
                  <a:pt x="3936629" y="1277508"/>
                </a:cubicBezTo>
                <a:cubicBezTo>
                  <a:pt x="4004547" y="1338344"/>
                  <a:pt x="4080998" y="1364935"/>
                  <a:pt x="4162334" y="1383065"/>
                </a:cubicBezTo>
                <a:cubicBezTo>
                  <a:pt x="4186736" y="1388705"/>
                  <a:pt x="4210728" y="1399986"/>
                  <a:pt x="4213168" y="1427383"/>
                </a:cubicBezTo>
                <a:cubicBezTo>
                  <a:pt x="4215607" y="1455987"/>
                  <a:pt x="4190800" y="1467266"/>
                  <a:pt x="4170061" y="1480564"/>
                </a:cubicBezTo>
                <a:cubicBezTo>
                  <a:pt x="4141188" y="1499095"/>
                  <a:pt x="4113127" y="1515214"/>
                  <a:pt x="4076527" y="1517630"/>
                </a:cubicBezTo>
                <a:cubicBezTo>
                  <a:pt x="4016337" y="1521257"/>
                  <a:pt x="3987466" y="1572826"/>
                  <a:pt x="3952493" y="1611502"/>
                </a:cubicBezTo>
                <a:cubicBezTo>
                  <a:pt x="3932973" y="1633259"/>
                  <a:pt x="3923211" y="1677172"/>
                  <a:pt x="3957370" y="1684828"/>
                </a:cubicBezTo>
                <a:cubicBezTo>
                  <a:pt x="4039518" y="1703363"/>
                  <a:pt x="4033011" y="1756946"/>
                  <a:pt x="4030981" y="1817782"/>
                </a:cubicBezTo>
                <a:cubicBezTo>
                  <a:pt x="4028133" y="1893124"/>
                  <a:pt x="3979737" y="1927770"/>
                  <a:pt x="3920363" y="1956780"/>
                </a:cubicBezTo>
                <a:cubicBezTo>
                  <a:pt x="3900029" y="1966851"/>
                  <a:pt x="3871158" y="1966449"/>
                  <a:pt x="3863429" y="1997874"/>
                </a:cubicBezTo>
                <a:cubicBezTo>
                  <a:pt x="3896777" y="2027688"/>
                  <a:pt x="3937444" y="2003517"/>
                  <a:pt x="3973233" y="2011975"/>
                </a:cubicBezTo>
                <a:cubicBezTo>
                  <a:pt x="4002918" y="2018824"/>
                  <a:pt x="4052127" y="2015199"/>
                  <a:pt x="4011458" y="2069991"/>
                </a:cubicBezTo>
                <a:cubicBezTo>
                  <a:pt x="3999664" y="2085704"/>
                  <a:pt x="4013491" y="2097792"/>
                  <a:pt x="4028540" y="2099000"/>
                </a:cubicBezTo>
                <a:cubicBezTo>
                  <a:pt x="4148913" y="2111489"/>
                  <a:pt x="4093606" y="2222285"/>
                  <a:pt x="4132241" y="2280703"/>
                </a:cubicBezTo>
                <a:cubicBezTo>
                  <a:pt x="4142812" y="2296818"/>
                  <a:pt x="4131425" y="2324618"/>
                  <a:pt x="4114752" y="2331466"/>
                </a:cubicBezTo>
                <a:cubicBezTo>
                  <a:pt x="4008205" y="2376592"/>
                  <a:pt x="3993565" y="2484163"/>
                  <a:pt x="3941916" y="2576828"/>
                </a:cubicBezTo>
                <a:cubicBezTo>
                  <a:pt x="3998039" y="2613488"/>
                  <a:pt x="4065138" y="2621547"/>
                  <a:pt x="4125732" y="2645318"/>
                </a:cubicBezTo>
                <a:cubicBezTo>
                  <a:pt x="4188768" y="2670298"/>
                  <a:pt x="4188768" y="2688831"/>
                  <a:pt x="4136714" y="2761349"/>
                </a:cubicBezTo>
                <a:cubicBezTo>
                  <a:pt x="4272135" y="2777064"/>
                  <a:pt x="4272135" y="2777064"/>
                  <a:pt x="4230249" y="2891080"/>
                </a:cubicBezTo>
                <a:cubicBezTo>
                  <a:pt x="4343713" y="2901557"/>
                  <a:pt x="4418537" y="2955542"/>
                  <a:pt x="4436023" y="3073591"/>
                </a:cubicBezTo>
                <a:cubicBezTo>
                  <a:pt x="4444564" y="3130800"/>
                  <a:pt x="4495804" y="3157792"/>
                  <a:pt x="4552738" y="3196068"/>
                </a:cubicBezTo>
                <a:cubicBezTo>
                  <a:pt x="4481978" y="3233136"/>
                  <a:pt x="4433989" y="3310489"/>
                  <a:pt x="4351436" y="3228700"/>
                </a:cubicBezTo>
                <a:cubicBezTo>
                  <a:pt x="4321344" y="3198888"/>
                  <a:pt x="4324186" y="3236761"/>
                  <a:pt x="4320122" y="3247637"/>
                </a:cubicBezTo>
                <a:cubicBezTo>
                  <a:pt x="4310364" y="3274227"/>
                  <a:pt x="4330695" y="3291956"/>
                  <a:pt x="4344116" y="3312099"/>
                </a:cubicBezTo>
                <a:cubicBezTo>
                  <a:pt x="4357130" y="3332244"/>
                  <a:pt x="4372586" y="3353596"/>
                  <a:pt x="4376244" y="3376163"/>
                </a:cubicBezTo>
                <a:cubicBezTo>
                  <a:pt x="4378682" y="3391874"/>
                  <a:pt x="4366890" y="3414835"/>
                  <a:pt x="4353877" y="3426522"/>
                </a:cubicBezTo>
                <a:cubicBezTo>
                  <a:pt x="4285554" y="3488163"/>
                  <a:pt x="4326221" y="3626757"/>
                  <a:pt x="4196898" y="3644486"/>
                </a:cubicBezTo>
                <a:cubicBezTo>
                  <a:pt x="4138745" y="3652541"/>
                  <a:pt x="4110687" y="3703306"/>
                  <a:pt x="4067986" y="3731106"/>
                </a:cubicBezTo>
                <a:cubicBezTo>
                  <a:pt x="3919551" y="3828201"/>
                  <a:pt x="3820322" y="3953097"/>
                  <a:pt x="3774370" y="4124729"/>
                </a:cubicBezTo>
                <a:cubicBezTo>
                  <a:pt x="3761764" y="4172269"/>
                  <a:pt x="3713368" y="4210546"/>
                  <a:pt x="3682054" y="4252444"/>
                </a:cubicBezTo>
                <a:cubicBezTo>
                  <a:pt x="3697103" y="4283064"/>
                  <a:pt x="3779250" y="4216990"/>
                  <a:pt x="3750377" y="4297567"/>
                </a:cubicBezTo>
                <a:cubicBezTo>
                  <a:pt x="3728417" y="4358002"/>
                  <a:pt x="3672294" y="4395470"/>
                  <a:pt x="3619425" y="4431328"/>
                </a:cubicBezTo>
                <a:cubicBezTo>
                  <a:pt x="3559239" y="4472019"/>
                  <a:pt x="3492545" y="4504653"/>
                  <a:pt x="3465296" y="4579993"/>
                </a:cubicBezTo>
                <a:cubicBezTo>
                  <a:pt x="3459603" y="4596110"/>
                  <a:pt x="3441305" y="4613031"/>
                  <a:pt x="3425038" y="4619479"/>
                </a:cubicBezTo>
                <a:cubicBezTo>
                  <a:pt x="2576720" y="5945389"/>
                  <a:pt x="488463" y="5954251"/>
                  <a:pt x="247714" y="5944983"/>
                </a:cubicBezTo>
                <a:cubicBezTo>
                  <a:pt x="174818" y="5942062"/>
                  <a:pt x="102913" y="5934760"/>
                  <a:pt x="31834" y="5923857"/>
                </a:cubicBezTo>
                <a:lnTo>
                  <a:pt x="0" y="5917408"/>
                </a:lnTo>
                <a:close/>
              </a:path>
            </a:pathLst>
          </a:custGeom>
          <a:noFill/>
          <a:extLst>
            <a:ext uri="{909E8E84-426E-40DD-AFC4-6F175D3DCCD1}">
              <a14:hiddenFill xmlns:a14="http://schemas.microsoft.com/office/drawing/2010/main">
                <a:solidFill>
                  <a:srgbClr val="FFFFFF"/>
                </a:solidFill>
              </a14:hiddenFill>
            </a:ext>
          </a:extLst>
        </p:spPr>
      </p:pic>
      <p:pic>
        <p:nvPicPr>
          <p:cNvPr id="10250" name="Picture 10" descr="Hàng trăm sĩ tử tập trung khai bút viết lên ước mong của mình về thành phố">
            <a:extLst>
              <a:ext uri="{FF2B5EF4-FFF2-40B4-BE49-F238E27FC236}">
                <a16:creationId xmlns:a16="http://schemas.microsoft.com/office/drawing/2014/main" id="{DA2C3805-3D22-F43C-95D3-5E60C603EA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43905" y="996790"/>
            <a:ext cx="3989424" cy="437655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6A09F63E-1ED6-4093-8304-FDB709BAAF9D}"/>
              </a:ext>
            </a:extLst>
          </p:cNvPr>
          <p:cNvPicPr>
            <a:picLocks noChangeAspect="1"/>
          </p:cNvPicPr>
          <p:nvPr/>
        </p:nvPicPr>
        <p:blipFill>
          <a:blip r:embed="rId5"/>
          <a:stretch>
            <a:fillRect/>
          </a:stretch>
        </p:blipFill>
        <p:spPr>
          <a:xfrm>
            <a:off x="553373" y="-6519"/>
            <a:ext cx="11546825" cy="1103472"/>
          </a:xfrm>
          <a:prstGeom prst="rect">
            <a:avLst/>
          </a:prstGeom>
        </p:spPr>
      </p:pic>
    </p:spTree>
    <p:extLst>
      <p:ext uri="{BB962C8B-B14F-4D97-AF65-F5344CB8AC3E}">
        <p14:creationId xmlns:p14="http://schemas.microsoft.com/office/powerpoint/2010/main" val="7100703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t="-9000" b="-9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9519975-CB3D-0D70-2E2B-2248978D8B68}"/>
              </a:ext>
            </a:extLst>
          </p:cNvPr>
          <p:cNvSpPr/>
          <p:nvPr/>
        </p:nvSpPr>
        <p:spPr>
          <a:xfrm>
            <a:off x="329516" y="11421"/>
            <a:ext cx="11545148" cy="52322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w="0"/>
                <a:solidFill>
                  <a:srgbClr val="00B050"/>
                </a:solidFill>
                <a:effectLst>
                  <a:reflection blurRad="6350" stA="53000" endA="300" endPos="35500" dir="5400000" sy="-90000" algn="bl" rotWithShape="0"/>
                </a:effectLst>
                <a:uLnTx/>
                <a:uFillTx/>
                <a:latin typeface="Algerian" panose="04020705040A02060702" pitchFamily="82" charset="0"/>
                <a:ea typeface="+mn-ea"/>
                <a:cs typeface="+mn-cs"/>
              </a:rPr>
              <a:t>ĐÌNH kiỀN </a:t>
            </a:r>
            <a:r>
              <a:rPr kumimoji="0" lang="vi-VN" sz="2800" b="1" i="0" u="none" strike="noStrike" kern="1200" cap="none" spc="0" normalizeH="0" baseline="0" noProof="0">
                <a:ln w="0"/>
                <a:solidFill>
                  <a:srgbClr val="00B050"/>
                </a:solidFill>
                <a:effectLst>
                  <a:reflection blurRad="6350" stA="53000" endA="300" endPos="35500" dir="5400000" sy="-90000" algn="bl" rotWithShape="0"/>
                </a:effectLst>
                <a:uLnTx/>
                <a:uFillTx/>
                <a:latin typeface="Algerian" panose="04020705040A02060702" pitchFamily="82" charset="0"/>
                <a:ea typeface="+mn-ea"/>
                <a:cs typeface="+mn-cs"/>
              </a:rPr>
              <a:t>BÁI – NGÔI ĐÌNH BA TRĂM NĂM TUỔI HUYỆN THỦY NGUYÊN</a:t>
            </a:r>
            <a:endParaRPr kumimoji="0" lang="vi-VN" sz="2800" b="1" i="0" u="none" strike="noStrike" kern="1200" cap="none" spc="0" normalizeH="0" baseline="0" noProof="0" dirty="0">
              <a:ln w="0"/>
              <a:solidFill>
                <a:srgbClr val="00B050"/>
              </a:solidFill>
              <a:effectLst>
                <a:reflection blurRad="6350" stA="53000" endA="300" endPos="35500" dir="5400000" sy="-90000" algn="bl" rotWithShape="0"/>
              </a:effectLst>
              <a:uLnTx/>
              <a:uFillTx/>
              <a:latin typeface="Algerian" panose="04020705040A02060702" pitchFamily="82" charset="0"/>
              <a:ea typeface="+mn-ea"/>
              <a:cs typeface="+mn-cs"/>
            </a:endParaRPr>
          </a:p>
        </p:txBody>
      </p:sp>
      <p:pic>
        <p:nvPicPr>
          <p:cNvPr id="5" name="Picture 4" descr="Đình Kiền Bái, vẻ đẹp xưa trên đất Hải Phòng">
            <a:extLst>
              <a:ext uri="{FF2B5EF4-FFF2-40B4-BE49-F238E27FC236}">
                <a16:creationId xmlns:a16="http://schemas.microsoft.com/office/drawing/2014/main" id="{2FD9285E-FE97-55F0-C575-29AE3091E50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09864" y="596196"/>
            <a:ext cx="5027255" cy="3242483"/>
          </a:xfrm>
          <a:prstGeom prst="ellipse">
            <a:avLst/>
          </a:prstGeom>
          <a:ln>
            <a:noFill/>
          </a:ln>
          <a:effectLst>
            <a:softEdge rad="112500"/>
          </a:effectLst>
        </p:spPr>
      </p:pic>
      <p:sp>
        <p:nvSpPr>
          <p:cNvPr id="6" name="TextBox 5">
            <a:extLst>
              <a:ext uri="{FF2B5EF4-FFF2-40B4-BE49-F238E27FC236}">
                <a16:creationId xmlns:a16="http://schemas.microsoft.com/office/drawing/2014/main" id="{B9C5511C-9231-1002-21F3-47DC7F69B467}"/>
              </a:ext>
            </a:extLst>
          </p:cNvPr>
          <p:cNvSpPr txBox="1"/>
          <p:nvPr/>
        </p:nvSpPr>
        <p:spPr>
          <a:xfrm>
            <a:off x="254881" y="681520"/>
            <a:ext cx="6643165" cy="206210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Địa chỉ: x</a:t>
            </a:r>
            <a:r>
              <a:rPr kumimoji="0" lang="en-US" sz="3200" b="1"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óm</a:t>
            </a:r>
            <a:r>
              <a:rPr kumimoji="0" lang="en-US" sz="3200" b="1"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Đông</a:t>
            </a:r>
            <a:r>
              <a:rPr kumimoji="0" lang="en-US" sz="3200" b="1"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xã</a:t>
            </a:r>
            <a:r>
              <a:rPr kumimoji="0" lang="en-US" sz="3200" b="1"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Kiền</a:t>
            </a:r>
            <a:r>
              <a:rPr kumimoji="0" lang="en-US" sz="3200" b="1"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Bái</a:t>
            </a:r>
            <a:r>
              <a:rPr kumimoji="0" lang="en-US" sz="3200" b="1"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 </a:t>
            </a:r>
            <a:r>
              <a:rPr kumimoji="0" lang="vi-VN" sz="3200" b="1"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H.</a:t>
            </a:r>
            <a:r>
              <a:rPr kumimoji="0" lang="en-US" sz="3200" b="1"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Thủy</a:t>
            </a:r>
            <a:r>
              <a:rPr kumimoji="0" lang="en-US" sz="3200" b="1"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Nguyên</a:t>
            </a:r>
            <a:r>
              <a:rPr kumimoji="0" lang="en-US" sz="3200" b="1"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là</a:t>
            </a:r>
            <a:r>
              <a:rPr kumimoji="0" lang="en-US" sz="3200" b="1"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công</a:t>
            </a:r>
            <a:r>
              <a:rPr kumimoji="0" lang="en-US" sz="3200" b="1"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trình</a:t>
            </a:r>
            <a:r>
              <a:rPr kumimoji="0" lang="en-US" sz="3200" b="1"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kiến</a:t>
            </a:r>
            <a:r>
              <a:rPr kumimoji="0" lang="en-US" sz="3200" b="1"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trúc</a:t>
            </a:r>
            <a:r>
              <a:rPr kumimoji="0" lang="en-US" sz="3200" b="1"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 - </a:t>
            </a:r>
            <a:r>
              <a:rPr kumimoji="0" lang="en-US" sz="3200" b="1"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điêu</a:t>
            </a:r>
            <a:r>
              <a:rPr kumimoji="0" lang="en-US" sz="3200" b="1"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khắc</a:t>
            </a:r>
            <a:r>
              <a:rPr kumimoji="0" lang="en-US" sz="3200" b="1"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cổ</a:t>
            </a:r>
            <a:r>
              <a:rPr kumimoji="0" lang="en-US" sz="3200" b="1"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kính</a:t>
            </a:r>
            <a:r>
              <a:rPr kumimoji="0" lang="en-US" sz="3200" b="1"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và</a:t>
            </a:r>
            <a:r>
              <a:rPr kumimoji="0" lang="en-US" sz="3200" b="1"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nổi</a:t>
            </a:r>
            <a:r>
              <a:rPr kumimoji="0" lang="en-US" sz="3200" b="1"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tiếng</a:t>
            </a:r>
            <a:r>
              <a:rPr kumimoji="0" lang="en-US" sz="3200" b="1"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của</a:t>
            </a:r>
            <a:r>
              <a:rPr kumimoji="0" lang="en-US" sz="3200" b="1"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Hải</a:t>
            </a:r>
            <a:r>
              <a:rPr kumimoji="0" lang="en-US" sz="3200" b="1"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Phòng</a:t>
            </a:r>
            <a:endParaRPr kumimoji="0" lang="en-US" sz="3200" b="0" i="0" u="none" strike="noStrike" kern="1200" cap="none" spc="0" normalizeH="0" baseline="0" noProof="0" dirty="0">
              <a:ln>
                <a:noFill/>
              </a:ln>
              <a:solidFill>
                <a:srgbClr val="ED7D31">
                  <a:lumMod val="75000"/>
                </a:srgbClr>
              </a:solidFill>
              <a:effectLst/>
              <a:uLnTx/>
              <a:uFillTx/>
              <a:latin typeface="Calibri" panose="020F0502020204030204"/>
              <a:ea typeface="+mn-ea"/>
              <a:cs typeface="+mn-cs"/>
            </a:endParaRPr>
          </a:p>
        </p:txBody>
      </p:sp>
      <p:pic>
        <p:nvPicPr>
          <p:cNvPr id="7" name="Picture 6">
            <a:hlinkClick r:id="rId4"/>
            <a:extLst>
              <a:ext uri="{FF2B5EF4-FFF2-40B4-BE49-F238E27FC236}">
                <a16:creationId xmlns:a16="http://schemas.microsoft.com/office/drawing/2014/main" id="{DFC783AA-3757-F186-9470-2D134884789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22301" y="2919626"/>
            <a:ext cx="5477928" cy="36716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TextBox 7">
            <a:extLst>
              <a:ext uri="{FF2B5EF4-FFF2-40B4-BE49-F238E27FC236}">
                <a16:creationId xmlns:a16="http://schemas.microsoft.com/office/drawing/2014/main" id="{3359390C-D5EE-8827-B506-738DA8F9FE0F}"/>
              </a:ext>
            </a:extLst>
          </p:cNvPr>
          <p:cNvSpPr txBox="1"/>
          <p:nvPr/>
        </p:nvSpPr>
        <p:spPr>
          <a:xfrm>
            <a:off x="6096000" y="3544311"/>
            <a:ext cx="5954138" cy="3046988"/>
          </a:xfrm>
          <a:prstGeom prst="rect">
            <a:avLst/>
          </a:prstGeom>
          <a:noFill/>
        </p:spPr>
        <p:txBody>
          <a:bodyPr wrap="square">
            <a:spAutoFit/>
          </a:bodyPr>
          <a:lstStyle/>
          <a:p>
            <a:pPr marL="0" marR="0" lvl="0" indent="0" algn="just" defTabSz="914400" rtl="0" eaLnBrk="1" fontAlgn="base" latinLnBrk="0" hangingPunct="1">
              <a:lnSpc>
                <a:spcPct val="100000"/>
              </a:lnSpc>
              <a:spcBef>
                <a:spcPts val="0"/>
              </a:spcBef>
              <a:spcAft>
                <a:spcPts val="1200"/>
              </a:spcAft>
              <a:buClrTx/>
              <a:buSzTx/>
              <a:buFontTx/>
              <a:buNone/>
              <a:tabLst/>
              <a:defRPr/>
            </a:pP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Đình</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Kiền</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Bái</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quy</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mô</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vừa</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phải</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nhưng</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được</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làm</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hoàn</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toàn</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bằng</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gỗ</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lim</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cấu</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trúc</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hình</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chữ</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inh</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vi-VN"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là</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ngôi</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đình</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duy</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nhất</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ở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Hải</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Phòng</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còn</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giữ</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được</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hệ</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thống</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ván</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sàn</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thời</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khởi</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dựng</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000" b="1" i="0" u="none" strike="noStrike" kern="1200" cap="none" spc="0" normalizeH="0" baseline="0" noProof="0" dirty="0">
              <a:ln>
                <a:noFill/>
              </a:ln>
              <a:solidFill>
                <a:srgbClr val="7030A0"/>
              </a:solidFill>
              <a:effectLst/>
              <a:uLnTx/>
              <a:uFillTx/>
              <a:latin typeface="Calibri" panose="020F0502020204030204" pitchFamily="34" charset="0"/>
              <a:ea typeface="Yu Mincho" panose="02020400000000000000" pitchFamily="18" charset="-128"/>
              <a:cs typeface="Times New Roman" panose="02020603050405020304" pitchFamily="18" charset="0"/>
            </a:endParaRPr>
          </a:p>
        </p:txBody>
      </p:sp>
    </p:spTree>
    <p:extLst>
      <p:ext uri="{BB962C8B-B14F-4D97-AF65-F5344CB8AC3E}">
        <p14:creationId xmlns:p14="http://schemas.microsoft.com/office/powerpoint/2010/main" val="27620629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10000" b="-10000"/>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CCE51D9-284F-7D7C-09D5-EA2198387C1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04113" y="800758"/>
            <a:ext cx="4064088" cy="3151723"/>
          </a:xfrm>
          <a:prstGeom prst="ellipse">
            <a:avLst/>
          </a:prstGeom>
          <a:ln>
            <a:noFill/>
          </a:ln>
          <a:effectLst>
            <a:softEdge rad="112500"/>
          </a:effectLst>
        </p:spPr>
      </p:pic>
      <p:pic>
        <p:nvPicPr>
          <p:cNvPr id="7" name="Picture 6">
            <a:hlinkClick r:id="rId4"/>
            <a:extLst>
              <a:ext uri="{FF2B5EF4-FFF2-40B4-BE49-F238E27FC236}">
                <a16:creationId xmlns:a16="http://schemas.microsoft.com/office/drawing/2014/main" id="{A356C1AE-D9B1-7ACE-8783-A9BA1C46A5E3}"/>
              </a:ext>
            </a:extLst>
          </p:cNvPr>
          <p:cNvPicPr>
            <a:picLocks noChangeAspect="1"/>
          </p:cNvPicPr>
          <p:nvPr/>
        </p:nvPicPr>
        <p:blipFill rotWithShape="1">
          <a:blip r:embed="rId5">
            <a:extLst>
              <a:ext uri="{28A0092B-C50C-407E-A947-70E740481C1C}">
                <a14:useLocalDpi xmlns:a14="http://schemas.microsoft.com/office/drawing/2010/main" val="0"/>
              </a:ext>
            </a:extLst>
          </a:blip>
          <a:srcRect l="8037" r="14051" b="3"/>
          <a:stretch/>
        </p:blipFill>
        <p:spPr bwMode="auto">
          <a:xfrm>
            <a:off x="7915275" y="3581400"/>
            <a:ext cx="4276725" cy="3276600"/>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p:spPr>
      </p:pic>
      <p:sp>
        <p:nvSpPr>
          <p:cNvPr id="8" name="TextBox 7">
            <a:extLst>
              <a:ext uri="{FF2B5EF4-FFF2-40B4-BE49-F238E27FC236}">
                <a16:creationId xmlns:a16="http://schemas.microsoft.com/office/drawing/2014/main" id="{CFB4006F-16CF-163C-60B8-9A7FB5EF7625}"/>
              </a:ext>
            </a:extLst>
          </p:cNvPr>
          <p:cNvSpPr txBox="1"/>
          <p:nvPr/>
        </p:nvSpPr>
        <p:spPr>
          <a:xfrm>
            <a:off x="4108713" y="-63595"/>
            <a:ext cx="7873736"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mn-ea"/>
                <a:cs typeface="+mn-cs"/>
              </a:rPr>
              <a:t>Cả</a:t>
            </a:r>
            <a:r>
              <a:rPr kumimoji="0" lang="en-US" sz="32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mn-ea"/>
                <a:cs typeface="+mn-cs"/>
              </a:rPr>
              <a:t>công</a:t>
            </a:r>
            <a:r>
              <a:rPr kumimoji="0" lang="en-US" sz="32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mn-ea"/>
                <a:cs typeface="+mn-cs"/>
              </a:rPr>
              <a:t>trình</a:t>
            </a:r>
            <a:r>
              <a:rPr kumimoji="0" lang="en-US" sz="32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mn-ea"/>
                <a:cs typeface="+mn-cs"/>
              </a:rPr>
              <a:t>là</a:t>
            </a:r>
            <a:r>
              <a:rPr kumimoji="0" lang="en-US" sz="32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mn-ea"/>
                <a:cs typeface="+mn-cs"/>
              </a:rPr>
              <a:t>một</a:t>
            </a:r>
            <a:r>
              <a:rPr kumimoji="0" lang="en-US" sz="32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mn-ea"/>
                <a:cs typeface="+mn-cs"/>
              </a:rPr>
              <a:t>bộ</a:t>
            </a:r>
            <a:r>
              <a:rPr kumimoji="0" lang="en-US" sz="32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mn-ea"/>
                <a:cs typeface="+mn-cs"/>
              </a:rPr>
              <a:t>sưu</a:t>
            </a:r>
            <a:r>
              <a:rPr kumimoji="0" lang="en-US" sz="32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mn-ea"/>
                <a:cs typeface="+mn-cs"/>
              </a:rPr>
              <a:t>tập</a:t>
            </a:r>
            <a:r>
              <a:rPr kumimoji="0" lang="en-US" sz="32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mn-ea"/>
                <a:cs typeface="+mn-cs"/>
              </a:rPr>
              <a:t>tranh</a:t>
            </a:r>
            <a:r>
              <a:rPr kumimoji="0" lang="en-US" sz="32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mn-cs"/>
              </a:rPr>
              <a:t> </a:t>
            </a:r>
            <a:r>
              <a:rPr kumimoji="0" lang="vi-VN" sz="32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mn-cs"/>
              </a:rPr>
              <a:t>về nghệ thuật </a:t>
            </a:r>
            <a:r>
              <a:rPr kumimoji="0" lang="en-US" sz="3200" b="0"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mn-ea"/>
                <a:cs typeface="+mn-cs"/>
              </a:rPr>
              <a:t>điêu</a:t>
            </a:r>
            <a:r>
              <a:rPr kumimoji="0" lang="en-US" sz="32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mn-ea"/>
                <a:cs typeface="+mn-cs"/>
              </a:rPr>
              <a:t>khắc</a:t>
            </a:r>
            <a:r>
              <a:rPr kumimoji="0" lang="en-US" sz="32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mn-ea"/>
                <a:cs typeface="+mn-cs"/>
              </a:rPr>
              <a:t>gỗ</a:t>
            </a:r>
            <a:r>
              <a:rPr kumimoji="0" lang="en-US" sz="32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mn-ea"/>
                <a:cs typeface="+mn-cs"/>
              </a:rPr>
              <a:t>quý</a:t>
            </a:r>
            <a:r>
              <a:rPr kumimoji="0" lang="en-US" sz="32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mn-ea"/>
                <a:cs typeface="+mn-cs"/>
              </a:rPr>
              <a:t>giá</a:t>
            </a:r>
            <a:r>
              <a:rPr kumimoji="0" lang="en-US" sz="32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mn-ea"/>
                <a:cs typeface="+mn-cs"/>
              </a:rPr>
              <a:t>được</a:t>
            </a:r>
            <a:r>
              <a:rPr kumimoji="0" lang="en-US" sz="32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mn-ea"/>
                <a:cs typeface="+mn-cs"/>
              </a:rPr>
              <a:t>tạo</a:t>
            </a:r>
            <a:r>
              <a:rPr kumimoji="0" lang="en-US" sz="32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mn-ea"/>
                <a:cs typeface="+mn-cs"/>
              </a:rPr>
              <a:t>tác</a:t>
            </a:r>
            <a:r>
              <a:rPr kumimoji="0" lang="en-US" sz="32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mn-ea"/>
                <a:cs typeface="+mn-cs"/>
              </a:rPr>
              <a:t>trên</a:t>
            </a:r>
            <a:r>
              <a:rPr kumimoji="0" lang="en-US" sz="32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mn-ea"/>
                <a:cs typeface="+mn-cs"/>
              </a:rPr>
              <a:t>nền</a:t>
            </a:r>
            <a:r>
              <a:rPr kumimoji="0" lang="en-US" sz="32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mn-ea"/>
                <a:cs typeface="+mn-cs"/>
              </a:rPr>
              <a:t>của</a:t>
            </a:r>
            <a:r>
              <a:rPr kumimoji="0" lang="en-US" sz="32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mn-ea"/>
                <a:cs typeface="+mn-cs"/>
              </a:rPr>
              <a:t>một</a:t>
            </a:r>
            <a:r>
              <a:rPr kumimoji="0" lang="en-US" sz="32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mn-ea"/>
                <a:cs typeface="+mn-cs"/>
              </a:rPr>
              <a:t>kiến</a:t>
            </a:r>
            <a:r>
              <a:rPr kumimoji="0" lang="en-US" sz="32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mn-ea"/>
                <a:cs typeface="+mn-cs"/>
              </a:rPr>
              <a:t>trúc</a:t>
            </a:r>
            <a:r>
              <a:rPr kumimoji="0" lang="en-US" sz="32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mn-ea"/>
                <a:cs typeface="+mn-cs"/>
              </a:rPr>
              <a:t>cổ</a:t>
            </a:r>
            <a:r>
              <a:rPr kumimoji="0" lang="en-US" sz="32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mn-ea"/>
                <a:cs typeface="+mn-cs"/>
              </a:rPr>
              <a:t>kính</a:t>
            </a:r>
            <a:r>
              <a:rPr kumimoji="0" lang="en-US" sz="32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mn-ea"/>
                <a:cs typeface="+mn-cs"/>
              </a:rPr>
              <a:t>và</a:t>
            </a:r>
            <a:r>
              <a:rPr kumimoji="0" lang="en-US" sz="32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mn-ea"/>
                <a:cs typeface="+mn-cs"/>
              </a:rPr>
              <a:t>tao</a:t>
            </a:r>
            <a:r>
              <a:rPr kumimoji="0" lang="en-US" sz="32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rgbClr val="ED7D31">
                    <a:lumMod val="75000"/>
                  </a:srgbClr>
                </a:solidFill>
                <a:effectLst/>
                <a:uLnTx/>
                <a:uFillTx/>
                <a:latin typeface="Times New Roman" panose="02020603050405020304" pitchFamily="18" charset="0"/>
                <a:ea typeface="+mn-ea"/>
                <a:cs typeface="+mn-cs"/>
              </a:rPr>
              <a:t>nhã</a:t>
            </a:r>
            <a:r>
              <a:rPr kumimoji="0" lang="en-US" sz="32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mn-cs"/>
              </a:rPr>
              <a:t>.</a:t>
            </a:r>
          </a:p>
        </p:txBody>
      </p:sp>
      <p:sp>
        <p:nvSpPr>
          <p:cNvPr id="9" name="TextBox 8">
            <a:extLst>
              <a:ext uri="{FF2B5EF4-FFF2-40B4-BE49-F238E27FC236}">
                <a16:creationId xmlns:a16="http://schemas.microsoft.com/office/drawing/2014/main" id="{782F1492-208C-3C81-B520-B53580247CC4}"/>
              </a:ext>
            </a:extLst>
          </p:cNvPr>
          <p:cNvSpPr txBox="1"/>
          <p:nvPr/>
        </p:nvSpPr>
        <p:spPr>
          <a:xfrm>
            <a:off x="0" y="3222808"/>
            <a:ext cx="7886700" cy="353943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Điểm</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nổi</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bật</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của</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nghệ</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thuật</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trang</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trí</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vi-VN"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ở Đình</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là</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bên</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cạnh</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hình</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ảnh</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rồng</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phượng</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hoa</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lá</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cách</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điệu</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còn</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vi-VN"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có nhiều mảng chạm khắc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cảnh</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sinh</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hoạt</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dân</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gian</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vi-VN"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tự nhiên như: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mảng</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hình</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rồng</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đan</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xen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với</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thú</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4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chân</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vi-VN"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thằn</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lằn</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voi</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ngựa</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lợn</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ăn</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lá</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vi-VN"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dáy)</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cảnh</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sinh</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hoạt</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em</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bé</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ngồi</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vắt</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vẻo</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trên</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mình</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trâu</a:t>
            </a:r>
            <a:r>
              <a:rPr kumimoji="0" lang="en-US" sz="32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srgbClr val="5B9BD5">
                  <a:lumMod val="75000"/>
                </a:srgbClr>
              </a:solidFill>
              <a:effectLst/>
              <a:uLnTx/>
              <a:uFillTx/>
              <a:latin typeface="Times New Roman" panose="02020603050405020304" pitchFamily="18" charset="0"/>
              <a:ea typeface="Times New Roman" panose="02020603050405020304" pitchFamily="18" charset="0"/>
              <a:cs typeface="+mn-cs"/>
            </a:endParaRPr>
          </a:p>
        </p:txBody>
      </p:sp>
      <p:sp>
        <p:nvSpPr>
          <p:cNvPr id="11" name="Rectangle 10">
            <a:extLst>
              <a:ext uri="{FF2B5EF4-FFF2-40B4-BE49-F238E27FC236}">
                <a16:creationId xmlns:a16="http://schemas.microsoft.com/office/drawing/2014/main" id="{4C1E9729-CA82-7FA7-7941-7E80E6D7AB6F}"/>
              </a:ext>
            </a:extLst>
          </p:cNvPr>
          <p:cNvSpPr/>
          <p:nvPr/>
        </p:nvSpPr>
        <p:spPr>
          <a:xfrm>
            <a:off x="186657" y="17884"/>
            <a:ext cx="3352200" cy="64633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Algerian" panose="04020705040A02060702" pitchFamily="82" charset="0"/>
                <a:ea typeface="+mn-ea"/>
                <a:cs typeface="+mn-cs"/>
              </a:rPr>
              <a:t>ĐÌNH kiỀN BÁI </a:t>
            </a:r>
          </a:p>
        </p:txBody>
      </p:sp>
      <p:pic>
        <p:nvPicPr>
          <p:cNvPr id="2052" name="Picture 4">
            <a:extLst>
              <a:ext uri="{FF2B5EF4-FFF2-40B4-BE49-F238E27FC236}">
                <a16:creationId xmlns:a16="http://schemas.microsoft.com/office/drawing/2014/main" id="{88420AF7-74A2-686F-121D-D7CC0353AA15}"/>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09551" y="664215"/>
            <a:ext cx="3810000" cy="25337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7" name="TextBox 16">
            <a:extLst>
              <a:ext uri="{FF2B5EF4-FFF2-40B4-BE49-F238E27FC236}">
                <a16:creationId xmlns:a16="http://schemas.microsoft.com/office/drawing/2014/main" id="{48411A3C-C6C2-4DAC-B9FC-0BA1E34AA106}"/>
              </a:ext>
            </a:extLst>
          </p:cNvPr>
          <p:cNvSpPr txBox="1"/>
          <p:nvPr/>
        </p:nvSpPr>
        <p:spPr>
          <a:xfrm>
            <a:off x="4289338" y="1591790"/>
            <a:ext cx="3810000"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Đình</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Kiền</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Bái</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vi-VN"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được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xếp</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hạng</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vi-VN"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Di tích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cấp</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quốc</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gia</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năm</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1986.</a:t>
            </a:r>
            <a:endPar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29345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alphaModFix amt="61000"/>
            <a:lum/>
          </a:blip>
          <a:srcRect/>
          <a:stretch>
            <a:fillRect/>
          </a:stretch>
        </a:blipFill>
        <a:effectLst/>
      </p:bgPr>
    </p:bg>
    <p:spTree>
      <p:nvGrpSpPr>
        <p:cNvPr id="1" name=""/>
        <p:cNvGrpSpPr/>
        <p:nvPr/>
      </p:nvGrpSpPr>
      <p:grpSpPr>
        <a:xfrm>
          <a:off x="0" y="0"/>
          <a:ext cx="0" cy="0"/>
          <a:chOff x="0" y="0"/>
          <a:chExt cx="0" cy="0"/>
        </a:xfrm>
      </p:grpSpPr>
      <p:pic>
        <p:nvPicPr>
          <p:cNvPr id="3" name="Picture 2" descr="di tich lich su hai phong">
            <a:extLst>
              <a:ext uri="{FF2B5EF4-FFF2-40B4-BE49-F238E27FC236}">
                <a16:creationId xmlns:a16="http://schemas.microsoft.com/office/drawing/2014/main" id="{06C6C3F8-0E72-7B12-3971-F8E0CE585E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82" r="34119"/>
          <a:stretch/>
        </p:blipFill>
        <p:spPr bwMode="auto">
          <a:xfrm>
            <a:off x="480226" y="4101903"/>
            <a:ext cx="2724494" cy="1910082"/>
          </a:xfrm>
          <a:custGeom>
            <a:avLst/>
            <a:gdLst/>
            <a:ahLst/>
            <a:cxnLst/>
            <a:rect l="l" t="t" r="r" b="b"/>
            <a:pathLst>
              <a:path w="4627646" h="4627648">
                <a:moveTo>
                  <a:pt x="2313823" y="0"/>
                </a:moveTo>
                <a:cubicBezTo>
                  <a:pt x="3591712" y="0"/>
                  <a:pt x="4627646" y="1035934"/>
                  <a:pt x="4627646" y="2313824"/>
                </a:cubicBezTo>
                <a:cubicBezTo>
                  <a:pt x="4627646" y="3591714"/>
                  <a:pt x="3591712" y="4627648"/>
                  <a:pt x="2313823" y="4627648"/>
                </a:cubicBezTo>
                <a:cubicBezTo>
                  <a:pt x="1035934" y="4627648"/>
                  <a:pt x="0" y="3591714"/>
                  <a:pt x="0" y="2313824"/>
                </a:cubicBezTo>
                <a:cubicBezTo>
                  <a:pt x="0" y="1035934"/>
                  <a:pt x="1035934" y="0"/>
                  <a:pt x="2313823" y="0"/>
                </a:cubicBezTo>
                <a:close/>
              </a:path>
            </a:pathLst>
          </a:custGeom>
          <a:noFill/>
          <a:extLst>
            <a:ext uri="{909E8E84-426E-40DD-AFC4-6F175D3DCCD1}">
              <a14:hiddenFill xmlns:a14="http://schemas.microsoft.com/office/drawing/2010/main">
                <a:solidFill>
                  <a:srgbClr val="FFFFFF"/>
                </a:solidFill>
              </a14:hiddenFill>
            </a:ext>
          </a:extLst>
        </p:spPr>
      </p:pic>
      <p:pic>
        <p:nvPicPr>
          <p:cNvPr id="4" name="Picture 2" descr="Bãi cọc Cao Quỳ: Chứng tích trận thủy chiến trên sông Bạch Đằng - Tin tức">
            <a:extLst>
              <a:ext uri="{FF2B5EF4-FFF2-40B4-BE49-F238E27FC236}">
                <a16:creationId xmlns:a16="http://schemas.microsoft.com/office/drawing/2014/main" id="{898DF970-D993-A121-0238-3EB458EA514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20476"/>
          <a:stretch/>
        </p:blipFill>
        <p:spPr bwMode="auto">
          <a:xfrm>
            <a:off x="448430" y="1863866"/>
            <a:ext cx="2724494" cy="192582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 name="Picture 2" descr="di tich lich su hai phong">
            <a:extLst>
              <a:ext uri="{FF2B5EF4-FFF2-40B4-BE49-F238E27FC236}">
                <a16:creationId xmlns:a16="http://schemas.microsoft.com/office/drawing/2014/main" id="{72DD1002-C4A8-E3FE-4F84-A0FF68F3182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77361" y="2065754"/>
            <a:ext cx="2913271" cy="19069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descr="Anh cuc quy ve nha hat lon Hai Phong mot the ky truoc">
            <a:extLst>
              <a:ext uri="{FF2B5EF4-FFF2-40B4-BE49-F238E27FC236}">
                <a16:creationId xmlns:a16="http://schemas.microsoft.com/office/drawing/2014/main" id="{E2683F4F-8509-2717-7E21-F309EDDA19B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3752937" y="1798379"/>
            <a:ext cx="3644411" cy="223220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pic>
        <p:nvPicPr>
          <p:cNvPr id="8" name="Picture 7" descr="http://www.vncgarden.com/_/rsrc/1305632131935/di-tich-danh-thang/chuavietnam-xuavanay/hai-phong/chua-pho-chieu/058-Chua%20mot%20cot.jpg">
            <a:extLst>
              <a:ext uri="{FF2B5EF4-FFF2-40B4-BE49-F238E27FC236}">
                <a16:creationId xmlns:a16="http://schemas.microsoft.com/office/drawing/2014/main" id="{9DFF0A08-1FBC-F456-7035-499791173E12}"/>
              </a:ext>
            </a:extLst>
          </p:cNvPr>
          <p:cNvPicPr>
            <a:picLocks noChangeAspect="1" noChangeArrowheads="1"/>
          </p:cNvPicPr>
          <p:nvPr/>
        </p:nvPicPr>
        <p:blipFill>
          <a:blip r:embed="rId7"/>
          <a:srcRect/>
          <a:stretch>
            <a:fillRect/>
          </a:stretch>
        </p:blipFill>
        <p:spPr bwMode="auto">
          <a:xfrm>
            <a:off x="9582745" y="4052499"/>
            <a:ext cx="1902337" cy="178353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3" name="Picture 2" descr="Đình Kiền Bái, vẻ đẹp xưa trên đất Hải Phòng">
            <a:extLst>
              <a:ext uri="{FF2B5EF4-FFF2-40B4-BE49-F238E27FC236}">
                <a16:creationId xmlns:a16="http://schemas.microsoft.com/office/drawing/2014/main" id="{8D15B840-DFF2-75E6-899A-5106259C61B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84880" y="4101903"/>
            <a:ext cx="2439705" cy="163155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A817263D-6647-9ACF-0213-D6AF5A5D6D47}"/>
              </a:ext>
            </a:extLst>
          </p:cNvPr>
          <p:cNvSpPr txBox="1"/>
          <p:nvPr/>
        </p:nvSpPr>
        <p:spPr>
          <a:xfrm>
            <a:off x="442048" y="507248"/>
            <a:ext cx="11362570" cy="147732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000" b="0" i="0" u="none" strike="noStrike" kern="1200" cap="none" spc="0" normalizeH="0" baseline="0" noProof="0" dirty="0">
                <a:ln>
                  <a:noFill/>
                </a:ln>
                <a:solidFill>
                  <a:srgbClr val="B11F99"/>
                </a:solidFill>
                <a:effectLst/>
                <a:uLnTx/>
                <a:uFillTx/>
                <a:latin typeface="Times New Roman"/>
                <a:ea typeface="+mn-ea"/>
                <a:cs typeface="+mn-cs"/>
              </a:rPr>
              <a:t>Trên địa bàn Hải Phòng hiện nay còn </a:t>
            </a:r>
            <a:r>
              <a:rPr kumimoji="0" lang="vi-VN" sz="3000" b="1" i="0" u="none" strike="noStrike" kern="1200" cap="none" spc="0" normalizeH="0" baseline="0" noProof="0" dirty="0">
                <a:ln>
                  <a:noFill/>
                </a:ln>
                <a:solidFill>
                  <a:srgbClr val="B11F99"/>
                </a:solidFill>
                <a:effectLst/>
                <a:uLnTx/>
                <a:uFillTx/>
                <a:latin typeface="Times New Roman"/>
                <a:ea typeface="+mn-ea"/>
                <a:cs typeface="+mn-cs"/>
              </a:rPr>
              <a:t>hơn 1.000 di tích</a:t>
            </a:r>
            <a:r>
              <a:rPr kumimoji="0" lang="vi-VN" sz="3000" b="0" i="0" u="none" strike="noStrike" kern="1200" cap="none" spc="0" normalizeH="0" baseline="0" noProof="0" dirty="0">
                <a:ln>
                  <a:noFill/>
                </a:ln>
                <a:solidFill>
                  <a:srgbClr val="B11F99"/>
                </a:solidFill>
                <a:effectLst/>
                <a:uLnTx/>
                <a:uFillTx/>
                <a:latin typeface="Times New Roman"/>
                <a:ea typeface="+mn-ea"/>
                <a:cs typeface="+mn-cs"/>
              </a:rPr>
              <a:t>, gồm 537 ngôi chùa, 107 nhà thờ, số còn lại là các đình, đền, miếu, phủ. Trong đó có 103 di tích xếp hạng cấp quốc gia, 165 di tích cấp thành phố.</a:t>
            </a:r>
            <a:endParaRPr kumimoji="0" lang="en-US" sz="3000" b="0" i="0" u="none" strike="noStrike" kern="1200" cap="none" spc="0" normalizeH="0" baseline="0" noProof="0" dirty="0">
              <a:ln>
                <a:noFill/>
              </a:ln>
              <a:solidFill>
                <a:srgbClr val="B11F99"/>
              </a:solidFill>
              <a:effectLst/>
              <a:uLnTx/>
              <a:uFillTx/>
              <a:latin typeface="Times New Roman"/>
              <a:ea typeface="+mn-ea"/>
              <a:cs typeface="+mn-cs"/>
            </a:endParaRPr>
          </a:p>
        </p:txBody>
      </p:sp>
      <p:pic>
        <p:nvPicPr>
          <p:cNvPr id="16" name="Picture 15" descr="https://scontent-b-lax.xx.fbcdn.net/hphotos-ash3/76865_467635153348506_628055807_n.jpg">
            <a:extLst>
              <a:ext uri="{FF2B5EF4-FFF2-40B4-BE49-F238E27FC236}">
                <a16:creationId xmlns:a16="http://schemas.microsoft.com/office/drawing/2014/main" id="{FC071C68-7025-5E54-C99A-391B31F4BB06}"/>
              </a:ext>
            </a:extLst>
          </p:cNvPr>
          <p:cNvPicPr/>
          <p:nvPr/>
        </p:nvPicPr>
        <p:blipFill>
          <a:blip r:embed="rId9"/>
          <a:srcRect/>
          <a:stretch>
            <a:fillRect/>
          </a:stretch>
        </p:blipFill>
        <p:spPr bwMode="auto">
          <a:xfrm>
            <a:off x="6768220" y="4155074"/>
            <a:ext cx="2439705" cy="1709322"/>
          </a:xfrm>
          <a:prstGeom prst="roundRect">
            <a:avLst>
              <a:gd name="adj" fmla="val 0"/>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19" name="TextBox 18">
            <a:extLst>
              <a:ext uri="{FF2B5EF4-FFF2-40B4-BE49-F238E27FC236}">
                <a16:creationId xmlns:a16="http://schemas.microsoft.com/office/drawing/2014/main" id="{01D54F02-3949-A0DF-9789-3A31F698B237}"/>
              </a:ext>
            </a:extLst>
          </p:cNvPr>
          <p:cNvSpPr txBox="1"/>
          <p:nvPr/>
        </p:nvSpPr>
        <p:spPr>
          <a:xfrm>
            <a:off x="209365" y="5857949"/>
            <a:ext cx="11827935" cy="101566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000" b="1" i="0" u="none" strike="noStrike" kern="1200" cap="none" spc="0" normalizeH="0" baseline="0" noProof="0" dirty="0">
                <a:ln>
                  <a:noFill/>
                </a:ln>
                <a:solidFill>
                  <a:srgbClr val="00B050"/>
                </a:solidFill>
                <a:effectLst/>
                <a:uLnTx/>
                <a:uFillTx/>
                <a:latin typeface="Times New Roman"/>
                <a:ea typeface="+mn-ea"/>
                <a:cs typeface="+mn-cs"/>
              </a:rPr>
              <a:t>Các công trình đã nhiều lần được trùng tu, tôn tạo, nhưng vẫn là dấu tích ghi lại chặng đường lao động và sáng tạo của nhân dân Hải Phòng</a:t>
            </a:r>
            <a:endParaRPr kumimoji="0" lang="en-US" sz="3000" b="1" i="0" u="none" strike="noStrike" kern="1200" cap="none" spc="0" normalizeH="0" baseline="0" noProof="0" dirty="0">
              <a:ln>
                <a:noFill/>
              </a:ln>
              <a:solidFill>
                <a:srgbClr val="00B050"/>
              </a:solidFill>
              <a:effectLst/>
              <a:uLnTx/>
              <a:uFillTx/>
              <a:latin typeface="Times New Roman"/>
              <a:ea typeface="+mn-ea"/>
              <a:cs typeface="+mn-cs"/>
            </a:endParaRPr>
          </a:p>
        </p:txBody>
      </p:sp>
      <p:sp>
        <p:nvSpPr>
          <p:cNvPr id="2" name="TextBox 1">
            <a:extLst>
              <a:ext uri="{FF2B5EF4-FFF2-40B4-BE49-F238E27FC236}">
                <a16:creationId xmlns:a16="http://schemas.microsoft.com/office/drawing/2014/main" id="{7E0FF7E2-ECE6-62BC-0725-5E8842C71D5C}"/>
              </a:ext>
            </a:extLst>
          </p:cNvPr>
          <p:cNvSpPr txBox="1"/>
          <p:nvPr/>
        </p:nvSpPr>
        <p:spPr>
          <a:xfrm>
            <a:off x="1952625" y="175320"/>
            <a:ext cx="8667749"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Algerian" panose="04020705040A02060702" pitchFamily="82" charset="0"/>
                <a:ea typeface="+mn-ea"/>
                <a:cs typeface="+mn-cs"/>
              </a:rPr>
              <a:t>KHÁI QUÁT VỀ KIẾN TRÚC PHONG KIẾN Ở HẢI PHÒNG </a:t>
            </a:r>
            <a:endParaRPr kumimoji="0" lang="en-US" sz="2800" b="0" i="0" u="none" strike="noStrike" kern="1200" cap="none" spc="0" normalizeH="0" baseline="0" noProof="0" dirty="0">
              <a:ln>
                <a:noFill/>
              </a:ln>
              <a:solidFill>
                <a:srgbClr val="FF0000"/>
              </a:solidFill>
              <a:effectLst/>
              <a:uLnTx/>
              <a:uFillTx/>
              <a:latin typeface="Times New Roman"/>
              <a:ea typeface="+mn-ea"/>
              <a:cs typeface="+mn-cs"/>
            </a:endParaRPr>
          </a:p>
        </p:txBody>
      </p:sp>
      <p:sp>
        <p:nvSpPr>
          <p:cNvPr id="5" name="TextBox 4">
            <a:extLst>
              <a:ext uri="{FF2B5EF4-FFF2-40B4-BE49-F238E27FC236}">
                <a16:creationId xmlns:a16="http://schemas.microsoft.com/office/drawing/2014/main" id="{D401652F-83BF-7A9A-D28D-04D554F7BF5D}"/>
              </a:ext>
            </a:extLst>
          </p:cNvPr>
          <p:cNvSpPr txBox="1"/>
          <p:nvPr/>
        </p:nvSpPr>
        <p:spPr>
          <a:xfrm>
            <a:off x="246959" y="3466522"/>
            <a:ext cx="2925965" cy="707886"/>
          </a:xfrm>
          <a:prstGeom prst="rect">
            <a:avLst/>
          </a:prstGeom>
          <a:noFill/>
        </p:spPr>
        <p:txBody>
          <a:bodyPr wrap="square">
            <a:spAutoFit/>
          </a:bodyPr>
          <a:lstStyle/>
          <a:p>
            <a:pPr algn="ctr"/>
            <a:r>
              <a:rPr lang="vi-VN" sz="2000" b="1" dirty="0">
                <a:solidFill>
                  <a:schemeClr val="accent2"/>
                </a:solidFill>
                <a:latin typeface="Times New Roman"/>
                <a:ea typeface="Roboto" panose="02000000000000000000" pitchFamily="2" charset="0"/>
                <a:cs typeface="Roboto" panose="02000000000000000000" pitchFamily="2" charset="0"/>
              </a:rPr>
              <a:t>Danh thắng </a:t>
            </a:r>
          </a:p>
          <a:p>
            <a:pPr algn="ctr"/>
            <a:r>
              <a:rPr lang="vi-VN" sz="2000" b="1" dirty="0">
                <a:solidFill>
                  <a:schemeClr val="accent2"/>
                </a:solidFill>
                <a:latin typeface="Times New Roman"/>
                <a:ea typeface="Roboto" panose="02000000000000000000" pitchFamily="2" charset="0"/>
                <a:cs typeface="Roboto" panose="02000000000000000000" pitchFamily="2" charset="0"/>
              </a:rPr>
              <a:t>Bạch Đằng giang</a:t>
            </a:r>
            <a:endParaRPr lang="en-US" sz="2000" dirty="0">
              <a:solidFill>
                <a:schemeClr val="accent2"/>
              </a:solidFill>
            </a:endParaRPr>
          </a:p>
        </p:txBody>
      </p:sp>
      <p:sp>
        <p:nvSpPr>
          <p:cNvPr id="9" name="TextBox 8">
            <a:extLst>
              <a:ext uri="{FF2B5EF4-FFF2-40B4-BE49-F238E27FC236}">
                <a16:creationId xmlns:a16="http://schemas.microsoft.com/office/drawing/2014/main" id="{359E3B99-1EAF-CF38-677C-50C2F171E5DF}"/>
              </a:ext>
            </a:extLst>
          </p:cNvPr>
          <p:cNvSpPr txBox="1"/>
          <p:nvPr/>
        </p:nvSpPr>
        <p:spPr>
          <a:xfrm rot="300178">
            <a:off x="4330945" y="3593557"/>
            <a:ext cx="2121779" cy="400110"/>
          </a:xfrm>
          <a:prstGeom prst="rect">
            <a:avLst/>
          </a:prstGeom>
          <a:noFill/>
        </p:spPr>
        <p:txBody>
          <a:bodyPr wrap="square">
            <a:spAutoFit/>
          </a:bodyPr>
          <a:lstStyle/>
          <a:p>
            <a:pPr algn="ctr"/>
            <a:r>
              <a:rPr lang="vi-VN" sz="2000" b="1" dirty="0">
                <a:solidFill>
                  <a:schemeClr val="accent2"/>
                </a:solidFill>
                <a:latin typeface="Times New Roman"/>
                <a:ea typeface="Roboto" panose="02000000000000000000" pitchFamily="2" charset="0"/>
                <a:cs typeface="Roboto" panose="02000000000000000000" pitchFamily="2" charset="0"/>
              </a:rPr>
              <a:t>Nhà Hát lớn xưa</a:t>
            </a:r>
            <a:endParaRPr lang="en-US" sz="2000" dirty="0">
              <a:solidFill>
                <a:schemeClr val="accent2"/>
              </a:solidFill>
            </a:endParaRPr>
          </a:p>
        </p:txBody>
      </p:sp>
      <p:sp>
        <p:nvSpPr>
          <p:cNvPr id="10" name="TextBox 9">
            <a:extLst>
              <a:ext uri="{FF2B5EF4-FFF2-40B4-BE49-F238E27FC236}">
                <a16:creationId xmlns:a16="http://schemas.microsoft.com/office/drawing/2014/main" id="{D030AD2C-569C-FC3C-0949-11279CD113FA}"/>
              </a:ext>
            </a:extLst>
          </p:cNvPr>
          <p:cNvSpPr txBox="1"/>
          <p:nvPr/>
        </p:nvSpPr>
        <p:spPr>
          <a:xfrm>
            <a:off x="3865670" y="5568909"/>
            <a:ext cx="2121779" cy="400110"/>
          </a:xfrm>
          <a:prstGeom prst="rect">
            <a:avLst/>
          </a:prstGeom>
          <a:noFill/>
        </p:spPr>
        <p:txBody>
          <a:bodyPr wrap="square">
            <a:spAutoFit/>
          </a:bodyPr>
          <a:lstStyle/>
          <a:p>
            <a:pPr algn="ctr"/>
            <a:r>
              <a:rPr lang="vi-VN" sz="2000" b="1" dirty="0">
                <a:solidFill>
                  <a:srgbClr val="00B0F0"/>
                </a:solidFill>
                <a:latin typeface="Times New Roman"/>
                <a:ea typeface="Roboto" panose="02000000000000000000" pitchFamily="2" charset="0"/>
                <a:cs typeface="Roboto" panose="02000000000000000000" pitchFamily="2" charset="0"/>
              </a:rPr>
              <a:t>Đình Kiền Bái</a:t>
            </a:r>
            <a:endParaRPr lang="en-US" sz="2000" dirty="0">
              <a:solidFill>
                <a:srgbClr val="00B0F0"/>
              </a:solidFill>
            </a:endParaRPr>
          </a:p>
        </p:txBody>
      </p:sp>
      <p:sp>
        <p:nvSpPr>
          <p:cNvPr id="11" name="TextBox 10">
            <a:extLst>
              <a:ext uri="{FF2B5EF4-FFF2-40B4-BE49-F238E27FC236}">
                <a16:creationId xmlns:a16="http://schemas.microsoft.com/office/drawing/2014/main" id="{22FDD6BB-8C2C-EDA3-D104-0E213C3C7886}"/>
              </a:ext>
            </a:extLst>
          </p:cNvPr>
          <p:cNvSpPr txBox="1"/>
          <p:nvPr/>
        </p:nvSpPr>
        <p:spPr>
          <a:xfrm>
            <a:off x="6944497" y="4063018"/>
            <a:ext cx="2121779" cy="400110"/>
          </a:xfrm>
          <a:prstGeom prst="rect">
            <a:avLst/>
          </a:prstGeom>
          <a:noFill/>
        </p:spPr>
        <p:txBody>
          <a:bodyPr wrap="square">
            <a:spAutoFit/>
          </a:bodyPr>
          <a:lstStyle/>
          <a:p>
            <a:pPr algn="ctr"/>
            <a:r>
              <a:rPr lang="vi-VN" sz="2000" b="1" dirty="0">
                <a:solidFill>
                  <a:srgbClr val="00B0F0"/>
                </a:solidFill>
                <a:latin typeface="Times New Roman"/>
                <a:ea typeface="Roboto" panose="02000000000000000000" pitchFamily="2" charset="0"/>
                <a:cs typeface="Roboto" panose="02000000000000000000" pitchFamily="2" charset="0"/>
              </a:rPr>
              <a:t>Đình An Biên</a:t>
            </a:r>
            <a:endParaRPr lang="en-US" sz="2000" dirty="0">
              <a:solidFill>
                <a:srgbClr val="00B0F0"/>
              </a:solidFill>
            </a:endParaRPr>
          </a:p>
        </p:txBody>
      </p:sp>
      <p:sp>
        <p:nvSpPr>
          <p:cNvPr id="12" name="TextBox 11">
            <a:extLst>
              <a:ext uri="{FF2B5EF4-FFF2-40B4-BE49-F238E27FC236}">
                <a16:creationId xmlns:a16="http://schemas.microsoft.com/office/drawing/2014/main" id="{9F62B6A9-C0EB-E49B-DA1A-92D9FE928B3F}"/>
              </a:ext>
            </a:extLst>
          </p:cNvPr>
          <p:cNvSpPr txBox="1"/>
          <p:nvPr/>
        </p:nvSpPr>
        <p:spPr>
          <a:xfrm>
            <a:off x="11372138" y="4282199"/>
            <a:ext cx="791287" cy="923330"/>
          </a:xfrm>
          <a:prstGeom prst="rect">
            <a:avLst/>
          </a:prstGeom>
          <a:noFill/>
        </p:spPr>
        <p:txBody>
          <a:bodyPr wrap="square">
            <a:spAutoFit/>
          </a:bodyPr>
          <a:lstStyle/>
          <a:p>
            <a:pPr algn="ctr"/>
            <a:r>
              <a:rPr lang="vi-VN" b="1" dirty="0">
                <a:solidFill>
                  <a:srgbClr val="00B0F0"/>
                </a:solidFill>
                <a:latin typeface="Times New Roman"/>
                <a:ea typeface="Roboto" panose="02000000000000000000" pitchFamily="2" charset="0"/>
                <a:cs typeface="Roboto" panose="02000000000000000000" pitchFamily="2" charset="0"/>
              </a:rPr>
              <a:t>Chùa Phổ Chiếu</a:t>
            </a:r>
            <a:endParaRPr lang="en-US" dirty="0">
              <a:solidFill>
                <a:srgbClr val="00B0F0"/>
              </a:solidFill>
            </a:endParaRPr>
          </a:p>
        </p:txBody>
      </p:sp>
      <p:sp>
        <p:nvSpPr>
          <p:cNvPr id="18" name="TextBox 17">
            <a:extLst>
              <a:ext uri="{FF2B5EF4-FFF2-40B4-BE49-F238E27FC236}">
                <a16:creationId xmlns:a16="http://schemas.microsoft.com/office/drawing/2014/main" id="{A12A93A1-E96F-4111-92E7-91B5D5D30191}"/>
              </a:ext>
            </a:extLst>
          </p:cNvPr>
          <p:cNvSpPr txBox="1"/>
          <p:nvPr/>
        </p:nvSpPr>
        <p:spPr>
          <a:xfrm>
            <a:off x="10898655" y="2378600"/>
            <a:ext cx="979020" cy="1015663"/>
          </a:xfrm>
          <a:prstGeom prst="rect">
            <a:avLst/>
          </a:prstGeom>
          <a:noFill/>
        </p:spPr>
        <p:txBody>
          <a:bodyPr wrap="square">
            <a:spAutoFit/>
          </a:bodyPr>
          <a:lstStyle/>
          <a:p>
            <a:pPr algn="ctr"/>
            <a:r>
              <a:rPr lang="en-US" sz="2000" b="1" dirty="0" err="1">
                <a:solidFill>
                  <a:srgbClr val="00B0F0"/>
                </a:solidFill>
                <a:latin typeface="Times New Roman"/>
                <a:ea typeface="Roboto" panose="02000000000000000000" pitchFamily="2" charset="0"/>
                <a:cs typeface="Roboto" panose="02000000000000000000" pitchFamily="2" charset="0"/>
              </a:rPr>
              <a:t>Từ</a:t>
            </a:r>
            <a:r>
              <a:rPr lang="en-US" sz="2000" b="1" dirty="0">
                <a:solidFill>
                  <a:srgbClr val="00B0F0"/>
                </a:solidFill>
                <a:latin typeface="Times New Roman"/>
                <a:ea typeface="Roboto" panose="02000000000000000000" pitchFamily="2" charset="0"/>
                <a:cs typeface="Roboto" panose="02000000000000000000" pitchFamily="2" charset="0"/>
              </a:rPr>
              <a:t> </a:t>
            </a:r>
            <a:r>
              <a:rPr lang="en-US" sz="2000" b="1" dirty="0" err="1">
                <a:solidFill>
                  <a:srgbClr val="00B0F0"/>
                </a:solidFill>
                <a:latin typeface="Times New Roman"/>
                <a:ea typeface="Roboto" panose="02000000000000000000" pitchFamily="2" charset="0"/>
                <a:cs typeface="Roboto" panose="02000000000000000000" pitchFamily="2" charset="0"/>
              </a:rPr>
              <a:t>Lương</a:t>
            </a:r>
            <a:r>
              <a:rPr lang="en-US" sz="2000" b="1" dirty="0">
                <a:solidFill>
                  <a:srgbClr val="00B0F0"/>
                </a:solidFill>
                <a:latin typeface="Times New Roman"/>
                <a:ea typeface="Roboto" panose="02000000000000000000" pitchFamily="2" charset="0"/>
                <a:cs typeface="Roboto" panose="02000000000000000000" pitchFamily="2" charset="0"/>
              </a:rPr>
              <a:t> </a:t>
            </a:r>
            <a:r>
              <a:rPr lang="en-US" sz="2000" b="1" dirty="0" err="1">
                <a:solidFill>
                  <a:srgbClr val="00B0F0"/>
                </a:solidFill>
                <a:latin typeface="Times New Roman"/>
                <a:ea typeface="Roboto" panose="02000000000000000000" pitchFamily="2" charset="0"/>
                <a:cs typeface="Roboto" panose="02000000000000000000" pitchFamily="2" charset="0"/>
              </a:rPr>
              <a:t>Xâm</a:t>
            </a:r>
            <a:endParaRPr lang="en-US" sz="2000" dirty="0">
              <a:solidFill>
                <a:srgbClr val="00B0F0"/>
              </a:solidFill>
            </a:endParaRPr>
          </a:p>
        </p:txBody>
      </p:sp>
    </p:spTree>
  </p:cSld>
  <p:clrMapOvr>
    <a:masterClrMapping/>
  </p:clrMapOvr>
  <mc:AlternateContent xmlns:mc="http://schemas.openxmlformats.org/markup-compatibility/2006" xmlns:p14="http://schemas.microsoft.com/office/powerpoint/2010/main">
    <mc:Choice Requires="p14">
      <p:transition spd="slow" p14:dur="1750">
        <p14:vortex dir="r"/>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10000" b="-10000"/>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C1E9729-CA82-7FA7-7941-7E80E6D7AB6F}"/>
              </a:ext>
            </a:extLst>
          </p:cNvPr>
          <p:cNvSpPr/>
          <p:nvPr/>
        </p:nvSpPr>
        <p:spPr>
          <a:xfrm>
            <a:off x="318736" y="17884"/>
            <a:ext cx="3603023" cy="707886"/>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Algerian" panose="04020705040A02060702" pitchFamily="82" charset="0"/>
                <a:ea typeface="+mn-ea"/>
                <a:cs typeface="+mn-cs"/>
              </a:rPr>
              <a:t>ĐÌNH kiỀN BÁI </a:t>
            </a:r>
          </a:p>
        </p:txBody>
      </p:sp>
      <p:pic>
        <p:nvPicPr>
          <p:cNvPr id="2" name="Picture 1">
            <a:extLst>
              <a:ext uri="{FF2B5EF4-FFF2-40B4-BE49-F238E27FC236}">
                <a16:creationId xmlns:a16="http://schemas.microsoft.com/office/drawing/2014/main" id="{28E53BF3-A86E-C451-EDBE-B4CC2A8C58C0}"/>
              </a:ext>
            </a:extLst>
          </p:cNvPr>
          <p:cNvPicPr>
            <a:picLocks noChangeAspect="1"/>
          </p:cNvPicPr>
          <p:nvPr/>
        </p:nvPicPr>
        <p:blipFill rotWithShape="1">
          <a:blip r:embed="rId3">
            <a:extLst>
              <a:ext uri="{28A0092B-C50C-407E-A947-70E740481C1C}">
                <a14:useLocalDpi xmlns:a14="http://schemas.microsoft.com/office/drawing/2010/main" val="0"/>
              </a:ext>
            </a:extLst>
          </a:blip>
          <a:srcRect l="16623" r="16884" b="-4"/>
          <a:stretch/>
        </p:blipFill>
        <p:spPr bwMode="auto">
          <a:xfrm>
            <a:off x="8529321" y="10"/>
            <a:ext cx="3662680" cy="3401558"/>
          </a:xfrm>
          <a:custGeom>
            <a:avLst/>
            <a:gdLst/>
            <a:ahLst/>
            <a:cxnLst/>
            <a:rect l="l" t="t" r="r" b="b"/>
            <a:pathLst>
              <a:path w="3662680" h="3401568">
                <a:moveTo>
                  <a:pt x="0" y="0"/>
                </a:moveTo>
                <a:lnTo>
                  <a:pt x="3662680" y="0"/>
                </a:lnTo>
                <a:lnTo>
                  <a:pt x="3662680" y="3401568"/>
                </a:lnTo>
                <a:lnTo>
                  <a:pt x="774527" y="3401568"/>
                </a:lnTo>
                <a:lnTo>
                  <a:pt x="769892" y="3133175"/>
                </a:lnTo>
                <a:cubicBezTo>
                  <a:pt x="732577" y="2055441"/>
                  <a:pt x="492520" y="1056020"/>
                  <a:pt x="104445" y="215033"/>
                </a:cubicBezTo>
                <a:close/>
              </a:path>
            </a:pathLst>
          </a:custGeom>
          <a:noFill/>
        </p:spPr>
      </p:pic>
      <p:pic>
        <p:nvPicPr>
          <p:cNvPr id="3" name="Picture 2">
            <a:extLst>
              <a:ext uri="{FF2B5EF4-FFF2-40B4-BE49-F238E27FC236}">
                <a16:creationId xmlns:a16="http://schemas.microsoft.com/office/drawing/2014/main" id="{83EF0D1D-0E69-6B52-CBF7-E7B151887AE5}"/>
              </a:ext>
            </a:extLst>
          </p:cNvPr>
          <p:cNvPicPr>
            <a:picLocks noChangeAspect="1"/>
          </p:cNvPicPr>
          <p:nvPr/>
        </p:nvPicPr>
        <p:blipFill rotWithShape="1">
          <a:blip r:embed="rId4">
            <a:extLst>
              <a:ext uri="{28A0092B-C50C-407E-A947-70E740481C1C}">
                <a14:useLocalDpi xmlns:a14="http://schemas.microsoft.com/office/drawing/2010/main" val="0"/>
              </a:ext>
            </a:extLst>
          </a:blip>
          <a:srcRect l="2232" r="1820" b="-4"/>
          <a:stretch/>
        </p:blipFill>
        <p:spPr bwMode="auto">
          <a:xfrm>
            <a:off x="5115314" y="10"/>
            <a:ext cx="4118110" cy="3401558"/>
          </a:xfrm>
          <a:custGeom>
            <a:avLst/>
            <a:gdLst/>
            <a:ahLst/>
            <a:cxnLst/>
            <a:rect l="l" t="t" r="r" b="b"/>
            <a:pathLst>
              <a:path w="4118110" h="3401568">
                <a:moveTo>
                  <a:pt x="0" y="0"/>
                </a:moveTo>
                <a:lnTo>
                  <a:pt x="3343575" y="0"/>
                </a:lnTo>
                <a:lnTo>
                  <a:pt x="3448028" y="215050"/>
                </a:lnTo>
                <a:cubicBezTo>
                  <a:pt x="3836103" y="1056037"/>
                  <a:pt x="4076161" y="2055458"/>
                  <a:pt x="4113475" y="3133192"/>
                </a:cubicBezTo>
                <a:lnTo>
                  <a:pt x="4118110" y="3401568"/>
                </a:lnTo>
                <a:lnTo>
                  <a:pt x="801224" y="3401568"/>
                </a:lnTo>
                <a:lnTo>
                  <a:pt x="797493" y="3185579"/>
                </a:lnTo>
                <a:cubicBezTo>
                  <a:pt x="756786" y="2009870"/>
                  <a:pt x="474799" y="927359"/>
                  <a:pt x="22579" y="42066"/>
                </a:cubicBezTo>
                <a:close/>
              </a:path>
            </a:pathLst>
          </a:custGeom>
          <a:noFill/>
        </p:spPr>
      </p:pic>
      <p:pic>
        <p:nvPicPr>
          <p:cNvPr id="4" name="Picture 3" descr="Đình Kiền Bái Hải Phòng được xây dựng vào nửa cuối thế kỷ XVII">
            <a:extLst>
              <a:ext uri="{FF2B5EF4-FFF2-40B4-BE49-F238E27FC236}">
                <a16:creationId xmlns:a16="http://schemas.microsoft.com/office/drawing/2014/main" id="{784B7877-646F-6D95-816B-AD6B07575313}"/>
              </a:ext>
            </a:extLst>
          </p:cNvPr>
          <p:cNvPicPr>
            <a:picLocks noChangeAspect="1"/>
          </p:cNvPicPr>
          <p:nvPr/>
        </p:nvPicPr>
        <p:blipFill rotWithShape="1">
          <a:blip r:embed="rId5">
            <a:extLst>
              <a:ext uri="{28A0092B-C50C-407E-A947-70E740481C1C}">
                <a14:useLocalDpi xmlns:a14="http://schemas.microsoft.com/office/drawing/2010/main" val="0"/>
              </a:ext>
            </a:extLst>
          </a:blip>
          <a:srcRect t="20318" r="-1" b="7398"/>
          <a:stretch/>
        </p:blipFill>
        <p:spPr bwMode="auto">
          <a:xfrm>
            <a:off x="5168353" y="3456432"/>
            <a:ext cx="7023646" cy="3401568"/>
          </a:xfrm>
          <a:custGeom>
            <a:avLst/>
            <a:gdLst/>
            <a:ahLst/>
            <a:cxnLst/>
            <a:rect l="l" t="t" r="r" b="b"/>
            <a:pathLst>
              <a:path w="7023646" h="3401568">
                <a:moveTo>
                  <a:pt x="749132" y="0"/>
                </a:moveTo>
                <a:lnTo>
                  <a:pt x="7023646" y="0"/>
                </a:lnTo>
                <a:lnTo>
                  <a:pt x="7023646" y="3401568"/>
                </a:lnTo>
                <a:lnTo>
                  <a:pt x="0" y="3401568"/>
                </a:lnTo>
                <a:lnTo>
                  <a:pt x="79008" y="3238906"/>
                </a:lnTo>
                <a:cubicBezTo>
                  <a:pt x="502362" y="2321466"/>
                  <a:pt x="749563" y="1215476"/>
                  <a:pt x="749563" y="24956"/>
                </a:cubicBezTo>
                <a:close/>
              </a:path>
            </a:pathLst>
          </a:custGeom>
          <a:noFill/>
        </p:spPr>
      </p:pic>
      <p:sp>
        <p:nvSpPr>
          <p:cNvPr id="5" name="TextBox 4">
            <a:extLst>
              <a:ext uri="{FF2B5EF4-FFF2-40B4-BE49-F238E27FC236}">
                <a16:creationId xmlns:a16="http://schemas.microsoft.com/office/drawing/2014/main" id="{5DF7901E-06DF-0E78-62FD-750685B25871}"/>
              </a:ext>
            </a:extLst>
          </p:cNvPr>
          <p:cNvSpPr txBox="1"/>
          <p:nvPr/>
        </p:nvSpPr>
        <p:spPr>
          <a:xfrm>
            <a:off x="73660" y="918127"/>
            <a:ext cx="5544820" cy="5335756"/>
          </a:xfrm>
          <a:prstGeom prst="rect">
            <a:avLst/>
          </a:prstGeom>
          <a:noFill/>
        </p:spPr>
        <p:txBody>
          <a:bodyPr wrap="square">
            <a:spAutoFit/>
          </a:bodyPr>
          <a:lstStyle/>
          <a:p>
            <a:pPr marL="0" marR="0" lvl="0" indent="0" algn="just" defTabSz="914400" rtl="0" eaLnBrk="1" fontAlgn="auto" latinLnBrk="0" hangingPunct="1">
              <a:lnSpc>
                <a:spcPct val="107000"/>
              </a:lnSpc>
              <a:spcBef>
                <a:spcPts val="0"/>
              </a:spcBef>
              <a:spcAft>
                <a:spcPts val="750"/>
              </a:spcAft>
              <a:buClrTx/>
              <a:buSzTx/>
              <a:buFontTx/>
              <a:buNone/>
              <a:tabLst/>
              <a:defRPr/>
            </a:pPr>
            <a:r>
              <a:rPr kumimoji="0" lang="vi-VN"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ình</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Kiền</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Bái</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thờ</a:t>
            </a:r>
            <a:r>
              <a:rPr kumimoji="0" lang="vi-VN"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2</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vị</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thành</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hoàng</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Ngọc Bích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Lôi</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Công</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là</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anh</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em</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sinh</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đôi</a:t>
            </a:r>
            <a:r>
              <a:rPr kumimoji="0" lang="vi-VN"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 hai vị thần có công âm phù </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cho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Vua</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Trần</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đánh</a:t>
            </a:r>
            <a:r>
              <a:rPr kumimoji="0" lang="vi-VN"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thắng</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giặc</a:t>
            </a:r>
            <a:r>
              <a:rPr kumimoji="0" lang="vi-VN"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Nguyên năm 1288</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Do đó,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Vua</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cho</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lập</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đền</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thờ</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phong</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thần</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hiệu</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Trung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Quốc</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Cảm</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ứng</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thượng</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đẳng</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thần</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Lôi</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Công</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Uy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Diệu</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thượng</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Đẳng</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30" normalizeH="0" baseline="0" noProof="0" dirty="0" err="1">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thần</a:t>
            </a:r>
            <a:r>
              <a:rPr kumimoji="0" lang="en-US" sz="3200" b="0" i="0" u="none" strike="noStrike" kern="1200" cap="none" spc="30" normalizeH="0" baseline="0" noProof="0" dirty="0">
                <a:ln>
                  <a:noFill/>
                </a:ln>
                <a:solidFill>
                  <a:srgbClr val="4472C4">
                    <a:lumMod val="75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000" b="0" i="0" u="none" strike="noStrike" kern="1200" cap="none" spc="0" normalizeH="0" baseline="0" noProof="0" dirty="0">
              <a:ln>
                <a:noFill/>
              </a:ln>
              <a:solidFill>
                <a:srgbClr val="4472C4">
                  <a:lumMod val="75000"/>
                </a:srgbClr>
              </a:solidFill>
              <a:effectLst/>
              <a:uLnTx/>
              <a:uFillTx/>
              <a:latin typeface="Calibri" panose="020F0502020204030204" pitchFamily="34" charset="0"/>
              <a:ea typeface="Yu Mincho" panose="02020400000000000000" pitchFamily="18" charset="-128"/>
              <a:cs typeface="Times New Roman" panose="02020603050405020304" pitchFamily="18" charset="0"/>
            </a:endParaRPr>
          </a:p>
        </p:txBody>
      </p:sp>
    </p:spTree>
    <p:extLst>
      <p:ext uri="{BB962C8B-B14F-4D97-AF65-F5344CB8AC3E}">
        <p14:creationId xmlns:p14="http://schemas.microsoft.com/office/powerpoint/2010/main" val="15721663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0A597D97-203B-498B-95D3-E90DC961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30A4457F-E144-E167-E476-10DBB7C6AB64}"/>
              </a:ext>
            </a:extLst>
          </p:cNvPr>
          <p:cNvPicPr>
            <a:picLocks noChangeAspect="1"/>
          </p:cNvPicPr>
          <p:nvPr/>
        </p:nvPicPr>
        <p:blipFill rotWithShape="1">
          <a:blip r:embed="rId2"/>
          <a:srcRect t="5251" b="18852"/>
          <a:stretch/>
        </p:blipFill>
        <p:spPr>
          <a:xfrm>
            <a:off x="4267201" y="10"/>
            <a:ext cx="7924800" cy="3383270"/>
          </a:xfrm>
          <a:prstGeom prst="rect">
            <a:avLst/>
          </a:prstGeom>
        </p:spPr>
      </p:pic>
      <p:pic>
        <p:nvPicPr>
          <p:cNvPr id="10" name="Picture 9">
            <a:extLst>
              <a:ext uri="{FF2B5EF4-FFF2-40B4-BE49-F238E27FC236}">
                <a16:creationId xmlns:a16="http://schemas.microsoft.com/office/drawing/2014/main" id="{BC6D9B10-F14E-42CA-2D64-276BC22D2923}"/>
              </a:ext>
            </a:extLst>
          </p:cNvPr>
          <p:cNvPicPr>
            <a:picLocks noChangeAspect="1"/>
          </p:cNvPicPr>
          <p:nvPr/>
        </p:nvPicPr>
        <p:blipFill rotWithShape="1">
          <a:blip r:embed="rId3"/>
          <a:srcRect t="18525" r="2" b="1873"/>
          <a:stretch/>
        </p:blipFill>
        <p:spPr>
          <a:xfrm>
            <a:off x="4650916" y="3522345"/>
            <a:ext cx="7555832" cy="3383280"/>
          </a:xfrm>
          <a:prstGeom prst="rect">
            <a:avLst/>
          </a:prstGeom>
        </p:spPr>
      </p:pic>
      <p:sp useBgFill="1">
        <p:nvSpPr>
          <p:cNvPr id="22" name="Freeform: Shape 21">
            <a:extLst>
              <a:ext uri="{FF2B5EF4-FFF2-40B4-BE49-F238E27FC236}">
                <a16:creationId xmlns:a16="http://schemas.microsoft.com/office/drawing/2014/main" id="{6A6EF10E-DF41-4BD3-8EB4-6F646531DC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44272" cy="6858000"/>
          </a:xfrm>
          <a:custGeom>
            <a:avLst/>
            <a:gdLst>
              <a:gd name="connsiteX0" fmla="*/ 0 w 6244272"/>
              <a:gd name="connsiteY0" fmla="*/ 0 h 6858000"/>
              <a:gd name="connsiteX1" fmla="*/ 732568 w 6244272"/>
              <a:gd name="connsiteY1" fmla="*/ 0 h 6858000"/>
              <a:gd name="connsiteX2" fmla="*/ 947849 w 6244272"/>
              <a:gd name="connsiteY2" fmla="*/ 0 h 6858000"/>
              <a:gd name="connsiteX3" fmla="*/ 1823619 w 6244272"/>
              <a:gd name="connsiteY3" fmla="*/ 0 h 6858000"/>
              <a:gd name="connsiteX4" fmla="*/ 5235673 w 6244272"/>
              <a:gd name="connsiteY4" fmla="*/ 0 h 6858000"/>
              <a:gd name="connsiteX5" fmla="*/ 4933297 w 6244272"/>
              <a:gd name="connsiteY5" fmla="*/ 110269 h 6858000"/>
              <a:gd name="connsiteX6" fmla="*/ 4976910 w 6244272"/>
              <a:gd name="connsiteY6" fmla="*/ 135168 h 6858000"/>
              <a:gd name="connsiteX7" fmla="*/ 5238580 w 6244272"/>
              <a:gd name="connsiteY7" fmla="*/ 71141 h 6858000"/>
              <a:gd name="connsiteX8" fmla="*/ 5290914 w 6244272"/>
              <a:gd name="connsiteY8" fmla="*/ 88927 h 6858000"/>
              <a:gd name="connsiteX9" fmla="*/ 5264747 w 6244272"/>
              <a:gd name="connsiteY9" fmla="*/ 163625 h 6858000"/>
              <a:gd name="connsiteX10" fmla="*/ 5151357 w 6244272"/>
              <a:gd name="connsiteY10" fmla="*/ 192082 h 6858000"/>
              <a:gd name="connsiteX11" fmla="*/ 4974002 w 6244272"/>
              <a:gd name="connsiteY11" fmla="*/ 373491 h 6858000"/>
              <a:gd name="connsiteX12" fmla="*/ 5241488 w 6244272"/>
              <a:gd name="connsiteY12" fmla="*/ 352148 h 6858000"/>
              <a:gd name="connsiteX13" fmla="*/ 5288007 w 6244272"/>
              <a:gd name="connsiteY13" fmla="*/ 394834 h 6858000"/>
              <a:gd name="connsiteX14" fmla="*/ 5305452 w 6244272"/>
              <a:gd name="connsiteY14" fmla="*/ 451747 h 6858000"/>
              <a:gd name="connsiteX15" fmla="*/ 5383953 w 6244272"/>
              <a:gd name="connsiteY15" fmla="*/ 359262 h 6858000"/>
              <a:gd name="connsiteX16" fmla="*/ 5450825 w 6244272"/>
              <a:gd name="connsiteY16" fmla="*/ 334364 h 6858000"/>
              <a:gd name="connsiteX17" fmla="*/ 5471177 w 6244272"/>
              <a:gd name="connsiteY17" fmla="*/ 416176 h 6858000"/>
              <a:gd name="connsiteX18" fmla="*/ 5410121 w 6244272"/>
              <a:gd name="connsiteY18" fmla="*/ 505101 h 6858000"/>
              <a:gd name="connsiteX19" fmla="*/ 5247303 w 6244272"/>
              <a:gd name="connsiteY19" fmla="*/ 558458 h 6858000"/>
              <a:gd name="connsiteX20" fmla="*/ 5421750 w 6244272"/>
              <a:gd name="connsiteY20" fmla="*/ 558458 h 6858000"/>
              <a:gd name="connsiteX21" fmla="*/ 5622364 w 6244272"/>
              <a:gd name="connsiteY21" fmla="*/ 522887 h 6858000"/>
              <a:gd name="connsiteX22" fmla="*/ 5834608 w 6244272"/>
              <a:gd name="connsiteY22" fmla="*/ 533558 h 6858000"/>
              <a:gd name="connsiteX23" fmla="*/ 6035223 w 6244272"/>
              <a:gd name="connsiteY23" fmla="*/ 462417 h 6858000"/>
              <a:gd name="connsiteX24" fmla="*/ 6238745 w 6244272"/>
              <a:gd name="connsiteY24" fmla="*/ 465975 h 6858000"/>
              <a:gd name="connsiteX25" fmla="*/ 5337434 w 6244272"/>
              <a:gd name="connsiteY25" fmla="*/ 910606 h 6858000"/>
              <a:gd name="connsiteX26" fmla="*/ 5381046 w 6244272"/>
              <a:gd name="connsiteY26" fmla="*/ 921277 h 6858000"/>
              <a:gd name="connsiteX27" fmla="*/ 5439195 w 6244272"/>
              <a:gd name="connsiteY27" fmla="*/ 949734 h 6858000"/>
              <a:gd name="connsiteX28" fmla="*/ 5395583 w 6244272"/>
              <a:gd name="connsiteY28" fmla="*/ 1006647 h 6858000"/>
              <a:gd name="connsiteX29" fmla="*/ 5160079 w 6244272"/>
              <a:gd name="connsiteY29" fmla="*/ 1113358 h 6858000"/>
              <a:gd name="connsiteX30" fmla="*/ 5101930 w 6244272"/>
              <a:gd name="connsiteY30" fmla="*/ 1220069 h 6858000"/>
              <a:gd name="connsiteX31" fmla="*/ 5174617 w 6244272"/>
              <a:gd name="connsiteY31" fmla="*/ 1209399 h 6858000"/>
              <a:gd name="connsiteX32" fmla="*/ 5238580 w 6244272"/>
              <a:gd name="connsiteY32" fmla="*/ 1230741 h 6858000"/>
              <a:gd name="connsiteX33" fmla="*/ 5212414 w 6244272"/>
              <a:gd name="connsiteY33" fmla="*/ 1365909 h 6858000"/>
              <a:gd name="connsiteX34" fmla="*/ 4878056 w 6244272"/>
              <a:gd name="connsiteY34" fmla="*/ 1540204 h 6858000"/>
              <a:gd name="connsiteX35" fmla="*/ 4848982 w 6244272"/>
              <a:gd name="connsiteY35" fmla="*/ 1597117 h 6858000"/>
              <a:gd name="connsiteX36" fmla="*/ 4889686 w 6244272"/>
              <a:gd name="connsiteY36" fmla="*/ 1636245 h 6858000"/>
              <a:gd name="connsiteX37" fmla="*/ 4997261 w 6244272"/>
              <a:gd name="connsiteY37" fmla="*/ 1657587 h 6858000"/>
              <a:gd name="connsiteX38" fmla="*/ 4846074 w 6244272"/>
              <a:gd name="connsiteY38" fmla="*/ 1849668 h 6858000"/>
              <a:gd name="connsiteX39" fmla="*/ 4790832 w 6244272"/>
              <a:gd name="connsiteY39" fmla="*/ 1903025 h 6858000"/>
              <a:gd name="connsiteX40" fmla="*/ 4694886 w 6244272"/>
              <a:gd name="connsiteY40" fmla="*/ 1984836 h 6858000"/>
              <a:gd name="connsiteX41" fmla="*/ 4694886 w 6244272"/>
              <a:gd name="connsiteY41" fmla="*/ 2013292 h 6858000"/>
              <a:gd name="connsiteX42" fmla="*/ 4822814 w 6244272"/>
              <a:gd name="connsiteY42" fmla="*/ 2102219 h 6858000"/>
              <a:gd name="connsiteX43" fmla="*/ 5055411 w 6244272"/>
              <a:gd name="connsiteY43" fmla="*/ 2077320 h 6858000"/>
              <a:gd name="connsiteX44" fmla="*/ 4712331 w 6244272"/>
              <a:gd name="connsiteY44" fmla="*/ 2208931 h 6858000"/>
              <a:gd name="connsiteX45" fmla="*/ 5822979 w 6244272"/>
              <a:gd name="connsiteY45" fmla="*/ 1892353 h 6858000"/>
              <a:gd name="connsiteX46" fmla="*/ 5753200 w 6244272"/>
              <a:gd name="connsiteY46" fmla="*/ 1974165 h 6858000"/>
              <a:gd name="connsiteX47" fmla="*/ 5363601 w 6244272"/>
              <a:gd name="connsiteY47" fmla="*/ 2191146 h 6858000"/>
              <a:gd name="connsiteX48" fmla="*/ 5253118 w 6244272"/>
              <a:gd name="connsiteY48" fmla="*/ 2326314 h 6858000"/>
              <a:gd name="connsiteX49" fmla="*/ 5136819 w 6244272"/>
              <a:gd name="connsiteY49" fmla="*/ 2401012 h 6858000"/>
              <a:gd name="connsiteX50" fmla="*/ 4974002 w 6244272"/>
              <a:gd name="connsiteY50" fmla="*/ 2401012 h 6858000"/>
              <a:gd name="connsiteX51" fmla="*/ 4857704 w 6244272"/>
              <a:gd name="connsiteY51" fmla="*/ 2518395 h 6858000"/>
              <a:gd name="connsiteX52" fmla="*/ 4976910 w 6244272"/>
              <a:gd name="connsiteY52" fmla="*/ 2543294 h 6858000"/>
              <a:gd name="connsiteX53" fmla="*/ 5116467 w 6244272"/>
              <a:gd name="connsiteY53" fmla="*/ 2525509 h 6858000"/>
              <a:gd name="connsiteX54" fmla="*/ 5273470 w 6244272"/>
              <a:gd name="connsiteY54" fmla="*/ 2564636 h 6858000"/>
              <a:gd name="connsiteX55" fmla="*/ 5418843 w 6244272"/>
              <a:gd name="connsiteY55" fmla="*/ 2532623 h 6858000"/>
              <a:gd name="connsiteX56" fmla="*/ 5593290 w 6244272"/>
              <a:gd name="connsiteY56" fmla="*/ 2553965 h 6858000"/>
              <a:gd name="connsiteX57" fmla="*/ 5648532 w 6244272"/>
              <a:gd name="connsiteY57" fmla="*/ 2692689 h 6858000"/>
              <a:gd name="connsiteX58" fmla="*/ 5665976 w 6244272"/>
              <a:gd name="connsiteY58" fmla="*/ 2703362 h 6858000"/>
              <a:gd name="connsiteX59" fmla="*/ 5988704 w 6244272"/>
              <a:gd name="connsiteY59" fmla="*/ 2923898 h 6858000"/>
              <a:gd name="connsiteX60" fmla="*/ 6078835 w 6244272"/>
              <a:gd name="connsiteY60" fmla="*/ 2941684 h 6858000"/>
              <a:gd name="connsiteX61" fmla="*/ 5546771 w 6244272"/>
              <a:gd name="connsiteY61" fmla="*/ 3329402 h 6858000"/>
              <a:gd name="connsiteX62" fmla="*/ 5904388 w 6244272"/>
              <a:gd name="connsiteY62" fmla="*/ 3229805 h 6858000"/>
              <a:gd name="connsiteX63" fmla="*/ 5953814 w 6244272"/>
              <a:gd name="connsiteY63" fmla="*/ 3393429 h 6858000"/>
              <a:gd name="connsiteX64" fmla="*/ 5785182 w 6244272"/>
              <a:gd name="connsiteY64" fmla="*/ 3539269 h 6858000"/>
              <a:gd name="connsiteX65" fmla="*/ 5724125 w 6244272"/>
              <a:gd name="connsiteY65" fmla="*/ 3827390 h 6858000"/>
              <a:gd name="connsiteX66" fmla="*/ 5753200 w 6244272"/>
              <a:gd name="connsiteY66" fmla="*/ 4090612 h 6858000"/>
              <a:gd name="connsiteX67" fmla="*/ 5825886 w 6244272"/>
              <a:gd name="connsiteY67" fmla="*/ 4172424 h 6858000"/>
              <a:gd name="connsiteX68" fmla="*/ 5930554 w 6244272"/>
              <a:gd name="connsiteY68" fmla="*/ 4321821 h 6858000"/>
              <a:gd name="connsiteX69" fmla="*/ 5994519 w 6244272"/>
              <a:gd name="connsiteY69" fmla="*/ 4414305 h 6858000"/>
              <a:gd name="connsiteX70" fmla="*/ 6218393 w 6244272"/>
              <a:gd name="connsiteY70" fmla="*/ 4378734 h 6858000"/>
              <a:gd name="connsiteX71" fmla="*/ 5918925 w 6244272"/>
              <a:gd name="connsiteY71" fmla="*/ 4613499 h 6858000"/>
              <a:gd name="connsiteX72" fmla="*/ 6160243 w 6244272"/>
              <a:gd name="connsiteY72" fmla="*/ 4585042 h 6858000"/>
              <a:gd name="connsiteX73" fmla="*/ 6238745 w 6244272"/>
              <a:gd name="connsiteY73" fmla="*/ 4602828 h 6858000"/>
              <a:gd name="connsiteX74" fmla="*/ 6195133 w 6244272"/>
              <a:gd name="connsiteY74" fmla="*/ 4677526 h 6858000"/>
              <a:gd name="connsiteX75" fmla="*/ 6017778 w 6244272"/>
              <a:gd name="connsiteY75" fmla="*/ 4805580 h 6858000"/>
              <a:gd name="connsiteX76" fmla="*/ 5651439 w 6244272"/>
              <a:gd name="connsiteY76" fmla="*/ 5154171 h 6858000"/>
              <a:gd name="connsiteX77" fmla="*/ 6006149 w 6244272"/>
              <a:gd name="connsiteY77" fmla="*/ 4994104 h 6858000"/>
              <a:gd name="connsiteX78" fmla="*/ 5633994 w 6244272"/>
              <a:gd name="connsiteY78" fmla="*/ 5353367 h 6858000"/>
              <a:gd name="connsiteX79" fmla="*/ 5552586 w 6244272"/>
              <a:gd name="connsiteY79" fmla="*/ 5474306 h 6858000"/>
              <a:gd name="connsiteX80" fmla="*/ 5383953 w 6244272"/>
              <a:gd name="connsiteY80" fmla="*/ 5769542 h 6858000"/>
              <a:gd name="connsiteX81" fmla="*/ 5392675 w 6244272"/>
              <a:gd name="connsiteY81" fmla="*/ 5801555 h 6858000"/>
              <a:gd name="connsiteX82" fmla="*/ 5584568 w 6244272"/>
              <a:gd name="connsiteY82" fmla="*/ 5755314 h 6858000"/>
              <a:gd name="connsiteX83" fmla="*/ 5334526 w 6244272"/>
              <a:gd name="connsiteY83" fmla="*/ 6004307 h 6858000"/>
              <a:gd name="connsiteX84" fmla="*/ 5075763 w 6244272"/>
              <a:gd name="connsiteY84" fmla="*/ 6196388 h 6858000"/>
              <a:gd name="connsiteX85" fmla="*/ 5258933 w 6244272"/>
              <a:gd name="connsiteY85" fmla="*/ 6167932 h 6858000"/>
              <a:gd name="connsiteX86" fmla="*/ 5511881 w 6244272"/>
              <a:gd name="connsiteY86" fmla="*/ 6057663 h 6858000"/>
              <a:gd name="connsiteX87" fmla="*/ 5599105 w 6244272"/>
              <a:gd name="connsiteY87" fmla="*/ 6100347 h 6858000"/>
              <a:gd name="connsiteX88" fmla="*/ 5360693 w 6244272"/>
              <a:gd name="connsiteY88" fmla="*/ 6281757 h 6858000"/>
              <a:gd name="connsiteX89" fmla="*/ 5224043 w 6244272"/>
              <a:gd name="connsiteY89" fmla="*/ 6367127 h 6858000"/>
              <a:gd name="connsiteX90" fmla="*/ 5168801 w 6244272"/>
              <a:gd name="connsiteY90" fmla="*/ 6431153 h 6858000"/>
              <a:gd name="connsiteX91" fmla="*/ 5011799 w 6244272"/>
              <a:gd name="connsiteY91" fmla="*/ 6658805 h 6858000"/>
              <a:gd name="connsiteX92" fmla="*/ 4651275 w 6244272"/>
              <a:gd name="connsiteY92" fmla="*/ 6858000 h 6858000"/>
              <a:gd name="connsiteX93" fmla="*/ 1823619 w 6244272"/>
              <a:gd name="connsiteY93" fmla="*/ 6858000 h 6858000"/>
              <a:gd name="connsiteX94" fmla="*/ 947849 w 6244272"/>
              <a:gd name="connsiteY94" fmla="*/ 6858000 h 6858000"/>
              <a:gd name="connsiteX95" fmla="*/ 732568 w 6244272"/>
              <a:gd name="connsiteY95" fmla="*/ 6858000 h 6858000"/>
              <a:gd name="connsiteX96" fmla="*/ 0 w 6244272"/>
              <a:gd name="connsiteY9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6244272" h="6858000">
                <a:moveTo>
                  <a:pt x="0" y="0"/>
                </a:moveTo>
                <a:lnTo>
                  <a:pt x="732568" y="0"/>
                </a:lnTo>
                <a:lnTo>
                  <a:pt x="947849" y="0"/>
                </a:lnTo>
                <a:lnTo>
                  <a:pt x="1823619" y="0"/>
                </a:lnTo>
                <a:lnTo>
                  <a:pt x="5235673" y="0"/>
                </a:lnTo>
                <a:cubicBezTo>
                  <a:pt x="5133912" y="35571"/>
                  <a:pt x="5035058" y="78255"/>
                  <a:pt x="4933297" y="110269"/>
                </a:cubicBezTo>
                <a:cubicBezTo>
                  <a:pt x="4947835" y="145839"/>
                  <a:pt x="4962372" y="138725"/>
                  <a:pt x="4976910" y="135168"/>
                </a:cubicBezTo>
                <a:cubicBezTo>
                  <a:pt x="5064133" y="120941"/>
                  <a:pt x="5154264" y="110269"/>
                  <a:pt x="5238580" y="71141"/>
                </a:cubicBezTo>
                <a:cubicBezTo>
                  <a:pt x="5258933" y="64027"/>
                  <a:pt x="5282192" y="64027"/>
                  <a:pt x="5290914" y="88927"/>
                </a:cubicBezTo>
                <a:cubicBezTo>
                  <a:pt x="5305452" y="124497"/>
                  <a:pt x="5285100" y="145839"/>
                  <a:pt x="5264747" y="163625"/>
                </a:cubicBezTo>
                <a:cubicBezTo>
                  <a:pt x="5229858" y="195638"/>
                  <a:pt x="5189154" y="188525"/>
                  <a:pt x="5151357" y="192082"/>
                </a:cubicBezTo>
                <a:cubicBezTo>
                  <a:pt x="5046689" y="209867"/>
                  <a:pt x="4997261" y="259665"/>
                  <a:pt x="4974002" y="373491"/>
                </a:cubicBezTo>
                <a:cubicBezTo>
                  <a:pt x="5064133" y="327250"/>
                  <a:pt x="5154264" y="384162"/>
                  <a:pt x="5241488" y="352148"/>
                </a:cubicBezTo>
                <a:cubicBezTo>
                  <a:pt x="5264747" y="345034"/>
                  <a:pt x="5299637" y="355706"/>
                  <a:pt x="5288007" y="394834"/>
                </a:cubicBezTo>
                <a:cubicBezTo>
                  <a:pt x="5276378" y="430405"/>
                  <a:pt x="5238580" y="458860"/>
                  <a:pt x="5305452" y="451747"/>
                </a:cubicBezTo>
                <a:cubicBezTo>
                  <a:pt x="5354879" y="448189"/>
                  <a:pt x="5369416" y="405504"/>
                  <a:pt x="5383953" y="359262"/>
                </a:cubicBezTo>
                <a:cubicBezTo>
                  <a:pt x="5395583" y="334364"/>
                  <a:pt x="5427565" y="320135"/>
                  <a:pt x="5450825" y="334364"/>
                </a:cubicBezTo>
                <a:cubicBezTo>
                  <a:pt x="5479899" y="348592"/>
                  <a:pt x="5471177" y="387720"/>
                  <a:pt x="5471177" y="416176"/>
                </a:cubicBezTo>
                <a:cubicBezTo>
                  <a:pt x="5474085" y="469532"/>
                  <a:pt x="5450825" y="494431"/>
                  <a:pt x="5410121" y="505101"/>
                </a:cubicBezTo>
                <a:cubicBezTo>
                  <a:pt x="5360693" y="519330"/>
                  <a:pt x="5311267" y="537116"/>
                  <a:pt x="5247303" y="558458"/>
                </a:cubicBezTo>
                <a:cubicBezTo>
                  <a:pt x="5317082" y="594028"/>
                  <a:pt x="5369416" y="586915"/>
                  <a:pt x="5421750" y="558458"/>
                </a:cubicBezTo>
                <a:cubicBezTo>
                  <a:pt x="5485714" y="526444"/>
                  <a:pt x="5570030" y="483759"/>
                  <a:pt x="5622364" y="522887"/>
                </a:cubicBezTo>
                <a:cubicBezTo>
                  <a:pt x="5700865" y="579800"/>
                  <a:pt x="5764829" y="544229"/>
                  <a:pt x="5834608" y="533558"/>
                </a:cubicBezTo>
                <a:cubicBezTo>
                  <a:pt x="5979982" y="512216"/>
                  <a:pt x="5889850" y="480203"/>
                  <a:pt x="6035223" y="462417"/>
                </a:cubicBezTo>
                <a:cubicBezTo>
                  <a:pt x="6093372" y="455303"/>
                  <a:pt x="6154429" y="426847"/>
                  <a:pt x="6238745" y="465975"/>
                </a:cubicBezTo>
                <a:cubicBezTo>
                  <a:pt x="5857868" y="672284"/>
                  <a:pt x="5677606" y="658055"/>
                  <a:pt x="5337434" y="910606"/>
                </a:cubicBezTo>
                <a:cubicBezTo>
                  <a:pt x="5351971" y="935506"/>
                  <a:pt x="5366508" y="924835"/>
                  <a:pt x="5381046" y="921277"/>
                </a:cubicBezTo>
                <a:cubicBezTo>
                  <a:pt x="5404305" y="917720"/>
                  <a:pt x="5433380" y="903491"/>
                  <a:pt x="5439195" y="949734"/>
                </a:cubicBezTo>
                <a:cubicBezTo>
                  <a:pt x="5442103" y="985305"/>
                  <a:pt x="5424657" y="1003089"/>
                  <a:pt x="5395583" y="1006647"/>
                </a:cubicBezTo>
                <a:cubicBezTo>
                  <a:pt x="5311267" y="1020875"/>
                  <a:pt x="5235673" y="1070674"/>
                  <a:pt x="5160079" y="1113358"/>
                </a:cubicBezTo>
                <a:cubicBezTo>
                  <a:pt x="5125190" y="1131144"/>
                  <a:pt x="5087393" y="1156043"/>
                  <a:pt x="5101930" y="1220069"/>
                </a:cubicBezTo>
                <a:cubicBezTo>
                  <a:pt x="5131004" y="1237855"/>
                  <a:pt x="5151357" y="1212955"/>
                  <a:pt x="5174617" y="1209399"/>
                </a:cubicBezTo>
                <a:cubicBezTo>
                  <a:pt x="5197876" y="1205842"/>
                  <a:pt x="5253118" y="1220069"/>
                  <a:pt x="5238580" y="1230741"/>
                </a:cubicBezTo>
                <a:cubicBezTo>
                  <a:pt x="5171709" y="1269868"/>
                  <a:pt x="5293822" y="1365909"/>
                  <a:pt x="5212414" y="1365909"/>
                </a:cubicBezTo>
                <a:cubicBezTo>
                  <a:pt x="5078671" y="1365909"/>
                  <a:pt x="5005984" y="1536647"/>
                  <a:pt x="4878056" y="1540204"/>
                </a:cubicBezTo>
                <a:cubicBezTo>
                  <a:pt x="4857704" y="1540204"/>
                  <a:pt x="4848982" y="1572219"/>
                  <a:pt x="4848982" y="1597117"/>
                </a:cubicBezTo>
                <a:cubicBezTo>
                  <a:pt x="4848982" y="1629132"/>
                  <a:pt x="4869333" y="1632688"/>
                  <a:pt x="4889686" y="1636245"/>
                </a:cubicBezTo>
                <a:cubicBezTo>
                  <a:pt x="4921668" y="1639802"/>
                  <a:pt x="4956557" y="1597117"/>
                  <a:pt x="4997261" y="1657587"/>
                </a:cubicBezTo>
                <a:cubicBezTo>
                  <a:pt x="4921668" y="1693158"/>
                  <a:pt x="4843167" y="1728729"/>
                  <a:pt x="4846074" y="1849668"/>
                </a:cubicBezTo>
                <a:cubicBezTo>
                  <a:pt x="4846074" y="1881683"/>
                  <a:pt x="4814092" y="1895910"/>
                  <a:pt x="4790832" y="1903025"/>
                </a:cubicBezTo>
                <a:cubicBezTo>
                  <a:pt x="4750128" y="1917252"/>
                  <a:pt x="4718146" y="1938595"/>
                  <a:pt x="4694886" y="1984836"/>
                </a:cubicBezTo>
                <a:cubicBezTo>
                  <a:pt x="4694886" y="1995507"/>
                  <a:pt x="4694886" y="2002622"/>
                  <a:pt x="4694886" y="2013292"/>
                </a:cubicBezTo>
                <a:cubicBezTo>
                  <a:pt x="4700701" y="2123562"/>
                  <a:pt x="4758850" y="2120004"/>
                  <a:pt x="4822814" y="2102219"/>
                </a:cubicBezTo>
                <a:cubicBezTo>
                  <a:pt x="4898408" y="2080877"/>
                  <a:pt x="4974002" y="2038192"/>
                  <a:pt x="5055411" y="2077320"/>
                </a:cubicBezTo>
                <a:cubicBezTo>
                  <a:pt x="4942020" y="2130676"/>
                  <a:pt x="4817000" y="2134233"/>
                  <a:pt x="4712331" y="2208931"/>
                </a:cubicBezTo>
                <a:cubicBezTo>
                  <a:pt x="5101930" y="2223159"/>
                  <a:pt x="5445010" y="1984836"/>
                  <a:pt x="5822979" y="1892353"/>
                </a:cubicBezTo>
                <a:cubicBezTo>
                  <a:pt x="5811349" y="1952823"/>
                  <a:pt x="5779367" y="1967051"/>
                  <a:pt x="5753200" y="1974165"/>
                </a:cubicBezTo>
                <a:cubicBezTo>
                  <a:pt x="5613642" y="2020407"/>
                  <a:pt x="5491529" y="2112891"/>
                  <a:pt x="5363601" y="2191146"/>
                </a:cubicBezTo>
                <a:cubicBezTo>
                  <a:pt x="5311267" y="2223159"/>
                  <a:pt x="5273470" y="2258731"/>
                  <a:pt x="5253118" y="2326314"/>
                </a:cubicBezTo>
                <a:cubicBezTo>
                  <a:pt x="5235673" y="2390340"/>
                  <a:pt x="5200783" y="2418796"/>
                  <a:pt x="5136819" y="2401012"/>
                </a:cubicBezTo>
                <a:cubicBezTo>
                  <a:pt x="5084485" y="2386784"/>
                  <a:pt x="5029243" y="2393898"/>
                  <a:pt x="4974002" y="2401012"/>
                </a:cubicBezTo>
                <a:cubicBezTo>
                  <a:pt x="4912946" y="2408126"/>
                  <a:pt x="4843167" y="2479267"/>
                  <a:pt x="4857704" y="2518395"/>
                </a:cubicBezTo>
                <a:cubicBezTo>
                  <a:pt x="4886778" y="2582422"/>
                  <a:pt x="4936205" y="2550408"/>
                  <a:pt x="4976910" y="2543294"/>
                </a:cubicBezTo>
                <a:cubicBezTo>
                  <a:pt x="5026336" y="2536181"/>
                  <a:pt x="5116467" y="2518395"/>
                  <a:pt x="5116467" y="2525509"/>
                </a:cubicBezTo>
                <a:cubicBezTo>
                  <a:pt x="5148450" y="2685576"/>
                  <a:pt x="5221136" y="2564636"/>
                  <a:pt x="5273470" y="2564636"/>
                </a:cubicBezTo>
                <a:cubicBezTo>
                  <a:pt x="5322897" y="2564636"/>
                  <a:pt x="5372323" y="2546851"/>
                  <a:pt x="5418843" y="2532623"/>
                </a:cubicBezTo>
                <a:cubicBezTo>
                  <a:pt x="5479899" y="2514837"/>
                  <a:pt x="5535140" y="2546851"/>
                  <a:pt x="5593290" y="2553965"/>
                </a:cubicBezTo>
                <a:cubicBezTo>
                  <a:pt x="5645624" y="2561080"/>
                  <a:pt x="5616550" y="2653563"/>
                  <a:pt x="5648532" y="2692689"/>
                </a:cubicBezTo>
                <a:cubicBezTo>
                  <a:pt x="5654346" y="2703362"/>
                  <a:pt x="5660161" y="2703362"/>
                  <a:pt x="5665976" y="2703362"/>
                </a:cubicBezTo>
                <a:cubicBezTo>
                  <a:pt x="5683421" y="2980812"/>
                  <a:pt x="5988704" y="2913227"/>
                  <a:pt x="5988704" y="2923898"/>
                </a:cubicBezTo>
                <a:cubicBezTo>
                  <a:pt x="6014871" y="2941684"/>
                  <a:pt x="6046853" y="2899000"/>
                  <a:pt x="6078835" y="2941684"/>
                </a:cubicBezTo>
                <a:cubicBezTo>
                  <a:pt x="5942185" y="3137322"/>
                  <a:pt x="5732847" y="3183563"/>
                  <a:pt x="5546771" y="3329402"/>
                </a:cubicBezTo>
                <a:cubicBezTo>
                  <a:pt x="5700865" y="3379202"/>
                  <a:pt x="5790997" y="3208463"/>
                  <a:pt x="5904388" y="3229805"/>
                </a:cubicBezTo>
                <a:cubicBezTo>
                  <a:pt x="5959629" y="3283162"/>
                  <a:pt x="5793904" y="3368530"/>
                  <a:pt x="5953814" y="3393429"/>
                </a:cubicBezTo>
                <a:cubicBezTo>
                  <a:pt x="5884036" y="3439672"/>
                  <a:pt x="5834608" y="3485914"/>
                  <a:pt x="5785182" y="3539269"/>
                </a:cubicBezTo>
                <a:cubicBezTo>
                  <a:pt x="5700865" y="3635309"/>
                  <a:pt x="5683421" y="3699337"/>
                  <a:pt x="5724125" y="3827390"/>
                </a:cubicBezTo>
                <a:cubicBezTo>
                  <a:pt x="5750293" y="3912759"/>
                  <a:pt x="5788089" y="3991015"/>
                  <a:pt x="5753200" y="4090612"/>
                </a:cubicBezTo>
                <a:cubicBezTo>
                  <a:pt x="5729940" y="4158196"/>
                  <a:pt x="5738663" y="4204438"/>
                  <a:pt x="5825886" y="4172424"/>
                </a:cubicBezTo>
                <a:cubicBezTo>
                  <a:pt x="5918925" y="4140411"/>
                  <a:pt x="5953814" y="4200882"/>
                  <a:pt x="5930554" y="4321821"/>
                </a:cubicBezTo>
                <a:cubicBezTo>
                  <a:pt x="5916018" y="4400076"/>
                  <a:pt x="5930554" y="4424975"/>
                  <a:pt x="5994519" y="4414305"/>
                </a:cubicBezTo>
                <a:cubicBezTo>
                  <a:pt x="6064297" y="4403633"/>
                  <a:pt x="6131169" y="4353835"/>
                  <a:pt x="6218393" y="4378734"/>
                </a:cubicBezTo>
                <a:cubicBezTo>
                  <a:pt x="6148614" y="4521016"/>
                  <a:pt x="6000333" y="4478331"/>
                  <a:pt x="5918925" y="4613499"/>
                </a:cubicBezTo>
                <a:cubicBezTo>
                  <a:pt x="6014871" y="4613499"/>
                  <a:pt x="6090465" y="4613499"/>
                  <a:pt x="6160243" y="4585042"/>
                </a:cubicBezTo>
                <a:cubicBezTo>
                  <a:pt x="6189318" y="4574373"/>
                  <a:pt x="6221300" y="4560144"/>
                  <a:pt x="6238745" y="4602828"/>
                </a:cubicBezTo>
                <a:cubicBezTo>
                  <a:pt x="6259098" y="4652628"/>
                  <a:pt x="6218393" y="4670412"/>
                  <a:pt x="6195133" y="4677526"/>
                </a:cubicBezTo>
                <a:cubicBezTo>
                  <a:pt x="6128261" y="4702425"/>
                  <a:pt x="6075928" y="4759339"/>
                  <a:pt x="6017778" y="4805580"/>
                </a:cubicBezTo>
                <a:cubicBezTo>
                  <a:pt x="5892758" y="4905177"/>
                  <a:pt x="5756107" y="4990547"/>
                  <a:pt x="5651439" y="5154171"/>
                </a:cubicBezTo>
                <a:cubicBezTo>
                  <a:pt x="5782275" y="5111487"/>
                  <a:pt x="5881128" y="5011889"/>
                  <a:pt x="6006149" y="4994104"/>
                </a:cubicBezTo>
                <a:cubicBezTo>
                  <a:pt x="5898572" y="5143500"/>
                  <a:pt x="5761922" y="5243097"/>
                  <a:pt x="5633994" y="5353367"/>
                </a:cubicBezTo>
                <a:cubicBezTo>
                  <a:pt x="5596197" y="5385379"/>
                  <a:pt x="5558400" y="5406721"/>
                  <a:pt x="5552586" y="5474306"/>
                </a:cubicBezTo>
                <a:cubicBezTo>
                  <a:pt x="5535140" y="5605917"/>
                  <a:pt x="5488622" y="5712629"/>
                  <a:pt x="5383953" y="5769542"/>
                </a:cubicBezTo>
                <a:cubicBezTo>
                  <a:pt x="5383953" y="5769542"/>
                  <a:pt x="5389768" y="5790884"/>
                  <a:pt x="5392675" y="5801555"/>
                </a:cubicBezTo>
                <a:cubicBezTo>
                  <a:pt x="5456640" y="5805112"/>
                  <a:pt x="5506066" y="5726858"/>
                  <a:pt x="5584568" y="5755314"/>
                </a:cubicBezTo>
                <a:cubicBezTo>
                  <a:pt x="5506066" y="5862025"/>
                  <a:pt x="5442103" y="5954508"/>
                  <a:pt x="5334526" y="6004307"/>
                </a:cubicBezTo>
                <a:cubicBezTo>
                  <a:pt x="5247303" y="6043434"/>
                  <a:pt x="5139727" y="6068335"/>
                  <a:pt x="5075763" y="6196388"/>
                </a:cubicBezTo>
                <a:cubicBezTo>
                  <a:pt x="5148450" y="6221287"/>
                  <a:pt x="5203691" y="6189274"/>
                  <a:pt x="5258933" y="6167932"/>
                </a:cubicBezTo>
                <a:cubicBezTo>
                  <a:pt x="5343249" y="6132361"/>
                  <a:pt x="5427565" y="6093234"/>
                  <a:pt x="5511881" y="6057663"/>
                </a:cubicBezTo>
                <a:cubicBezTo>
                  <a:pt x="5543864" y="6043434"/>
                  <a:pt x="5578753" y="6036320"/>
                  <a:pt x="5599105" y="6100347"/>
                </a:cubicBezTo>
                <a:cubicBezTo>
                  <a:pt x="5491529" y="6114575"/>
                  <a:pt x="5427565" y="6199945"/>
                  <a:pt x="5360693" y="6281757"/>
                </a:cubicBezTo>
                <a:cubicBezTo>
                  <a:pt x="5322897" y="6327999"/>
                  <a:pt x="5290914" y="6388469"/>
                  <a:pt x="5224043" y="6367127"/>
                </a:cubicBezTo>
                <a:cubicBezTo>
                  <a:pt x="5189154" y="6356456"/>
                  <a:pt x="5165894" y="6388469"/>
                  <a:pt x="5168801" y="6431153"/>
                </a:cubicBezTo>
                <a:cubicBezTo>
                  <a:pt x="5183339" y="6580550"/>
                  <a:pt x="5099022" y="6630349"/>
                  <a:pt x="5011799" y="6658805"/>
                </a:cubicBezTo>
                <a:cubicBezTo>
                  <a:pt x="4883871" y="6701489"/>
                  <a:pt x="4770480" y="6786859"/>
                  <a:pt x="4651275" y="6858000"/>
                </a:cubicBezTo>
                <a:lnTo>
                  <a:pt x="1823619" y="6858000"/>
                </a:lnTo>
                <a:lnTo>
                  <a:pt x="947849" y="6858000"/>
                </a:lnTo>
                <a:lnTo>
                  <a:pt x="732568"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955E87E4-46F7-AFED-3865-337909090FEC}"/>
              </a:ext>
            </a:extLst>
          </p:cNvPr>
          <p:cNvSpPr txBox="1"/>
          <p:nvPr/>
        </p:nvSpPr>
        <p:spPr>
          <a:xfrm>
            <a:off x="318736" y="1097985"/>
            <a:ext cx="4701020" cy="517064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Hội</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vi-VN"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Đình</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Kiền</a:t>
            </a:r>
            <a:r>
              <a:rPr kumimoji="0" lang="vi-VN"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Bái</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từ</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ngày</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10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đến</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ngày</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13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tháng</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Giêng</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âm</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vi-VN"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lịch. Hoạt động</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vi-VN"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Tế lễ Thành hoàng,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hát</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đúm</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vi-VN"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thi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nấu</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bánh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chưng</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nổi</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bật</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là</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trò</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vi-VN"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ch</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ơi</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dân</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gian</a:t>
            </a:r>
            <a:r>
              <a:rPr kumimoji="0" lang="vi-VN"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cướp</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cây</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vi-VN"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bông”</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Ai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được</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giải</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cướp</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cây</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bông</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thì</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được</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ăn</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bánh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của</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người</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giải</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nhất</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cuộc</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thi</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nấu</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bánh </a:t>
            </a:r>
            <a:r>
              <a:rPr kumimoji="0" lang="en-US" sz="3000"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chưng</a:t>
            </a:r>
            <a:r>
              <a:rPr kumimoji="0" lang="vi-VN"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(nay không còn)</a:t>
            </a:r>
            <a:r>
              <a:rPr kumimoji="0" lang="en-US" sz="300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a:t>
            </a:r>
          </a:p>
        </p:txBody>
      </p:sp>
      <p:sp>
        <p:nvSpPr>
          <p:cNvPr id="12" name="Rectangle 11">
            <a:extLst>
              <a:ext uri="{FF2B5EF4-FFF2-40B4-BE49-F238E27FC236}">
                <a16:creationId xmlns:a16="http://schemas.microsoft.com/office/drawing/2014/main" id="{B6CCBB11-B7A1-2441-F96F-B08B7DA1A341}"/>
              </a:ext>
            </a:extLst>
          </p:cNvPr>
          <p:cNvSpPr/>
          <p:nvPr/>
        </p:nvSpPr>
        <p:spPr>
          <a:xfrm>
            <a:off x="661129" y="195050"/>
            <a:ext cx="3603023" cy="707886"/>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Algerian" panose="04020705040A02060702" pitchFamily="82" charset="0"/>
                <a:ea typeface="+mn-ea"/>
                <a:cs typeface="+mn-cs"/>
              </a:rPr>
              <a:t>ĐÌNH kiỀN BÁI </a:t>
            </a:r>
          </a:p>
        </p:txBody>
      </p:sp>
    </p:spTree>
    <p:extLst>
      <p:ext uri="{BB962C8B-B14F-4D97-AF65-F5344CB8AC3E}">
        <p14:creationId xmlns:p14="http://schemas.microsoft.com/office/powerpoint/2010/main" val="27608808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10000" b="-10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6EDC28-252F-4920-8F90-D7BA7C60BE27}"/>
              </a:ext>
            </a:extLst>
          </p:cNvPr>
          <p:cNvSpPr/>
          <p:nvPr/>
        </p:nvSpPr>
        <p:spPr>
          <a:xfrm>
            <a:off x="2855866" y="-36225"/>
            <a:ext cx="6832320" cy="1077218"/>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w="0"/>
                <a:solidFill>
                  <a:srgbClr val="00B050"/>
                </a:solidFill>
                <a:effectLst>
                  <a:reflection blurRad="6350" stA="53000" endA="300" endPos="35500" dir="5400000" sy="-90000" algn="bl" rotWithShape="0"/>
                </a:effectLst>
                <a:uLnTx/>
                <a:uFillTx/>
                <a:latin typeface="Algerian" panose="04020705040A02060702" pitchFamily="82" charset="0"/>
                <a:ea typeface="+mn-ea"/>
                <a:cs typeface="+mn-cs"/>
              </a:rPr>
              <a:t>ĐÌNH HÀNG KÊNH - NHÂN THỌ ĐÌNH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w="0"/>
                <a:solidFill>
                  <a:srgbClr val="00B050"/>
                </a:solidFill>
                <a:effectLst>
                  <a:reflection blurRad="6350" stA="53000" endA="300" endPos="35500" dir="5400000" sy="-90000" algn="bl" rotWithShape="0"/>
                </a:effectLst>
                <a:uLnTx/>
                <a:uFillTx/>
                <a:latin typeface="Algerian" panose="04020705040A02060702" pitchFamily="82" charset="0"/>
                <a:ea typeface="+mn-ea"/>
                <a:cs typeface="+mn-cs"/>
              </a:rPr>
              <a:t>NƠI THỜ ĐỨC VƯƠNG NGÔ QUYỀN</a:t>
            </a:r>
            <a:endParaRPr kumimoji="0" lang="en-US" sz="3200" b="1" i="0" u="none" strike="noStrike" kern="1200" cap="none" spc="0" normalizeH="0" baseline="0" noProof="0" dirty="0">
              <a:ln w="0"/>
              <a:solidFill>
                <a:srgbClr val="00B050"/>
              </a:solidFill>
              <a:effectLst>
                <a:reflection blurRad="6350" stA="53000" endA="300" endPos="35500" dir="5400000" sy="-90000" algn="bl" rotWithShape="0"/>
              </a:effectLst>
              <a:uLnTx/>
              <a:uFillTx/>
              <a:latin typeface="Algerian" panose="04020705040A02060702" pitchFamily="82" charset="0"/>
              <a:ea typeface="+mn-ea"/>
              <a:cs typeface="+mn-cs"/>
            </a:endParaRPr>
          </a:p>
        </p:txBody>
      </p:sp>
      <p:sp>
        <p:nvSpPr>
          <p:cNvPr id="3" name="TextBox 2">
            <a:extLst>
              <a:ext uri="{FF2B5EF4-FFF2-40B4-BE49-F238E27FC236}">
                <a16:creationId xmlns:a16="http://schemas.microsoft.com/office/drawing/2014/main" id="{9B3BAC23-7FEC-4DB9-A4AD-FA2BAC92757F}"/>
              </a:ext>
            </a:extLst>
          </p:cNvPr>
          <p:cNvSpPr txBox="1"/>
          <p:nvPr/>
        </p:nvSpPr>
        <p:spPr>
          <a:xfrm>
            <a:off x="121048" y="4052158"/>
            <a:ext cx="3732146" cy="267765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Địa chỉ: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số</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55</a:t>
            </a: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Nguyễn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Công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Trứ</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P.</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Hàng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Kênh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Q. </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Lê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Chân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Hải</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Phòng. Là di tích kiến trúc nghệ thuật quốc gia năm 1962.</a:t>
            </a:r>
          </a:p>
        </p:txBody>
      </p:sp>
      <p:sp>
        <p:nvSpPr>
          <p:cNvPr id="4" name="TextBox 3">
            <a:extLst>
              <a:ext uri="{FF2B5EF4-FFF2-40B4-BE49-F238E27FC236}">
                <a16:creationId xmlns:a16="http://schemas.microsoft.com/office/drawing/2014/main" id="{703BC82D-F38F-4C8F-ADBE-01CF4FB2D1BC}"/>
              </a:ext>
            </a:extLst>
          </p:cNvPr>
          <p:cNvSpPr txBox="1"/>
          <p:nvPr/>
        </p:nvSpPr>
        <p:spPr>
          <a:xfrm>
            <a:off x="3952595" y="4052158"/>
            <a:ext cx="4234753" cy="2677656"/>
          </a:xfrm>
          <a:prstGeom prst="rect">
            <a:avLst/>
          </a:prstGeom>
          <a:noFill/>
        </p:spPr>
        <p:txBody>
          <a:bodyPr wrap="square">
            <a:spAutoFit/>
          </a:bodyPr>
          <a:lstStyle/>
          <a:p>
            <a:pPr marL="0" marR="0" lvl="0" indent="0" algn="just" defTabSz="914400" rtl="0" eaLnBrk="1" fontAlgn="base" latinLnBrk="0" hangingPunct="1">
              <a:lnSpc>
                <a:spcPct val="100000"/>
              </a:lnSpc>
              <a:spcBef>
                <a:spcPct val="0"/>
              </a:spcBef>
              <a:spcAft>
                <a:spcPct val="0"/>
              </a:spcAft>
              <a:buClrTx/>
              <a:buSzTx/>
              <a:buFont typeface="Wingdings" pitchFamily="2" charset="2"/>
              <a:buChar char="v"/>
              <a:tabLst/>
              <a:defRPr/>
            </a:pPr>
            <a:r>
              <a:rPr kumimoji="0" lang="vi-VN" sz="2800" b="1"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Times New Roman" panose="02020603050405020304" pitchFamily="18" charset="0"/>
              </a:rPr>
              <a:t> Đình Hàng Kênh có tên chữ là Nhân Thọ Đình, dựng năm 1719, đời vua Lê Dụ Tông, mở rộng năm 1905 và trùng tu tôn tạo từ năm 2005 đến 2007.</a:t>
            </a:r>
            <a:endParaRPr kumimoji="0" lang="en-US" sz="2800" b="1"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Times New Roman" panose="02020603050405020304" pitchFamily="18" charset="0"/>
            </a:endParaRPr>
          </a:p>
        </p:txBody>
      </p:sp>
      <p:sp>
        <p:nvSpPr>
          <p:cNvPr id="5" name="TextBox 4">
            <a:extLst>
              <a:ext uri="{FF2B5EF4-FFF2-40B4-BE49-F238E27FC236}">
                <a16:creationId xmlns:a16="http://schemas.microsoft.com/office/drawing/2014/main" id="{5022C54A-38F5-4C66-8EE6-14E311676248}"/>
              </a:ext>
            </a:extLst>
          </p:cNvPr>
          <p:cNvSpPr txBox="1"/>
          <p:nvPr/>
        </p:nvSpPr>
        <p:spPr>
          <a:xfrm>
            <a:off x="8324850" y="4052158"/>
            <a:ext cx="3867150" cy="273921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tọa</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lạc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trên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khuôn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viên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6000</a:t>
            </a:r>
            <a:r>
              <a:rPr kumimoji="0" lang="vi-VN" sz="3200" b="1" i="0" u="none" strike="noStrike" kern="1200" cap="none" spc="0" normalizeH="0" baseline="0" noProof="0" dirty="0">
                <a:ln>
                  <a:noFill/>
                </a:ln>
                <a:solidFill>
                  <a:srgbClr val="7030A0"/>
                </a:solidFill>
                <a:effectLst/>
                <a:uLnTx/>
                <a:uFillTx/>
                <a:latin typeface="Times New Roman" panose="02020603050405020304" pitchFamily="18" charset="0"/>
                <a:ea typeface="Yu Mincho" panose="02020400000000000000" pitchFamily="18" charset="-128"/>
                <a:cs typeface="+mn-cs"/>
              </a:rPr>
              <a:t>m</a:t>
            </a:r>
            <a:r>
              <a:rPr kumimoji="0" lang="vi-VN" sz="2800" b="1" i="0" u="none" strike="noStrike" kern="1200" cap="none" spc="0" normalizeH="0" baseline="30000" noProof="0" dirty="0">
                <a:ln>
                  <a:noFill/>
                </a:ln>
                <a:solidFill>
                  <a:srgbClr val="7030A0"/>
                </a:solidFill>
                <a:effectLst/>
                <a:uLnTx/>
                <a:uFillTx/>
                <a:latin typeface="Times New Roman" panose="02020603050405020304" pitchFamily="18" charset="0"/>
                <a:ea typeface="Yu Mincho" panose="02020400000000000000" pitchFamily="18" charset="-128"/>
                <a:cs typeface="+mn-cs"/>
              </a:rPr>
              <a:t>2</a:t>
            </a: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trúc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và</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nghệ</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thuật</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trang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trí</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tiêu biểu cho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phong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cách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thời</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Lê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và</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thời</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Nguyễn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p>
        </p:txBody>
      </p:sp>
      <p:pic>
        <p:nvPicPr>
          <p:cNvPr id="7" name="Picture 6">
            <a:extLst>
              <a:ext uri="{FF2B5EF4-FFF2-40B4-BE49-F238E27FC236}">
                <a16:creationId xmlns:a16="http://schemas.microsoft.com/office/drawing/2014/main" id="{CF273F51-5563-45BC-9EB8-CA4B8A9837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003"/>
          <a:stretch/>
        </p:blipFill>
        <p:spPr bwMode="auto">
          <a:xfrm>
            <a:off x="54139" y="1227418"/>
            <a:ext cx="3555654" cy="2867554"/>
          </a:xfrm>
          <a:prstGeom prst="rect">
            <a:avLst/>
          </a:prstGeom>
          <a:ln>
            <a:noFill/>
          </a:ln>
          <a:effectLst>
            <a:softEdge rad="112500"/>
          </a:effectLst>
        </p:spPr>
      </p:pic>
      <p:pic>
        <p:nvPicPr>
          <p:cNvPr id="8" name="Picture 7" descr="A group of people standing outside a building&#10;&#10;Description automatically generated with low confidence">
            <a:extLst>
              <a:ext uri="{FF2B5EF4-FFF2-40B4-BE49-F238E27FC236}">
                <a16:creationId xmlns:a16="http://schemas.microsoft.com/office/drawing/2014/main" id="{AB2F1AF6-BF53-43A1-BF17-8AEE55E915B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39309" y="1389078"/>
            <a:ext cx="3398939" cy="254423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4098" name="Picture 2">
            <a:extLst>
              <a:ext uri="{FF2B5EF4-FFF2-40B4-BE49-F238E27FC236}">
                <a16:creationId xmlns:a16="http://schemas.microsoft.com/office/drawing/2014/main" id="{13A22341-A846-0748-9B82-B0694B056B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06258" y="1418050"/>
            <a:ext cx="4234753" cy="24862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2118D81-3CE6-B169-C421-ED7028657568}"/>
              </a:ext>
            </a:extLst>
          </p:cNvPr>
          <p:cNvSpPr txBox="1"/>
          <p:nvPr/>
        </p:nvSpPr>
        <p:spPr>
          <a:xfrm>
            <a:off x="110888" y="1040993"/>
            <a:ext cx="3394312" cy="646331"/>
          </a:xfrm>
          <a:prstGeom prst="rect">
            <a:avLst/>
          </a:prstGeom>
          <a:solidFill>
            <a:schemeClr val="accent3">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Cổng đình khắc 3 chữ Hán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“Nhân Thọ Đình”</a:t>
            </a:r>
            <a:endParaRPr kumimoji="0" lang="en-US" sz="1800" b="0" i="0" u="none" strike="noStrike" kern="1200" cap="none" spc="0" normalizeH="0" baseline="0" noProof="0" dirty="0">
              <a:ln>
                <a:noFill/>
              </a:ln>
              <a:solidFill>
                <a:srgbClr val="00B0F0"/>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1109BFE6-17C6-11E5-BC47-AC9AE17AEAFC}"/>
              </a:ext>
            </a:extLst>
          </p:cNvPr>
          <p:cNvSpPr txBox="1"/>
          <p:nvPr/>
        </p:nvSpPr>
        <p:spPr>
          <a:xfrm>
            <a:off x="3604422" y="1441698"/>
            <a:ext cx="3113490"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Đình qua tranh vẽ xưa</a:t>
            </a:r>
            <a:endPar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75713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10000" b="-10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8338C1-249A-44EE-B908-BC610AA8A9D7}"/>
              </a:ext>
            </a:extLst>
          </p:cNvPr>
          <p:cNvSpPr/>
          <p:nvPr/>
        </p:nvSpPr>
        <p:spPr>
          <a:xfrm>
            <a:off x="281832" y="-12840"/>
            <a:ext cx="11717679" cy="646331"/>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w="0"/>
                <a:solidFill>
                  <a:srgbClr val="00B050"/>
                </a:solidFill>
                <a:effectLst>
                  <a:reflection blurRad="6350" stA="53000" endA="300" endPos="35500" dir="5400000" sy="-90000" algn="bl" rotWithShape="0"/>
                </a:effectLst>
                <a:uLnTx/>
                <a:uFillTx/>
                <a:latin typeface="Algerian" panose="04020705040A02060702" pitchFamily="82" charset="0"/>
                <a:ea typeface="+mn-ea"/>
                <a:cs typeface="+mn-cs"/>
              </a:rPr>
              <a:t>ĐÌNH HÀNG KÊNH - NƠI THỜ ĐỨC VƯƠNG NGÔ QUYỀN</a:t>
            </a:r>
            <a:endParaRPr kumimoji="0" lang="en-US" sz="3600" b="1" i="0" u="none" strike="noStrike" kern="1200" cap="none" spc="0" normalizeH="0" baseline="0" noProof="0" dirty="0">
              <a:ln w="0"/>
              <a:solidFill>
                <a:srgbClr val="00B050"/>
              </a:solidFill>
              <a:effectLst>
                <a:reflection blurRad="6350" stA="53000" endA="300" endPos="35500" dir="5400000" sy="-90000" algn="bl" rotWithShape="0"/>
              </a:effectLst>
              <a:uLnTx/>
              <a:uFillTx/>
              <a:latin typeface="Algerian" panose="04020705040A02060702" pitchFamily="82" charset="0"/>
              <a:ea typeface="+mn-ea"/>
              <a:cs typeface="+mn-cs"/>
            </a:endParaRPr>
          </a:p>
        </p:txBody>
      </p:sp>
      <p:sp>
        <p:nvSpPr>
          <p:cNvPr id="14" name="TextBox 13">
            <a:extLst>
              <a:ext uri="{FF2B5EF4-FFF2-40B4-BE49-F238E27FC236}">
                <a16:creationId xmlns:a16="http://schemas.microsoft.com/office/drawing/2014/main" id="{ED7C1BF3-151E-0904-6B64-098E7A3870EB}"/>
              </a:ext>
            </a:extLst>
          </p:cNvPr>
          <p:cNvSpPr txBox="1"/>
          <p:nvPr/>
        </p:nvSpPr>
        <p:spPr>
          <a:xfrm>
            <a:off x="196215" y="641493"/>
            <a:ext cx="11799570"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mn-ea"/>
                <a:cs typeface="Times New Roman" panose="02020603050405020304" pitchFamily="18" charset="0"/>
              </a:rPr>
              <a:t>Nguyên</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mn-ea"/>
                <a:cs typeface="Times New Roman" panose="02020603050405020304" pitchFamily="18" charset="0"/>
              </a:rPr>
              <a:t>liệu</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mn-ea"/>
                <a:cs typeface="Times New Roman" panose="02020603050405020304" pitchFamily="18" charset="0"/>
              </a:rPr>
              <a:t>xây</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mn-ea"/>
                <a:cs typeface="Times New Roman" panose="02020603050405020304" pitchFamily="18" charset="0"/>
              </a:rPr>
              <a:t>dựng</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a:t>
            </a:r>
            <a:r>
              <a:rPr kumimoji="0" lang="vi-VN"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chính là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mn-ea"/>
                <a:cs typeface="Times New Roman" panose="02020603050405020304" pitchFamily="18" charset="0"/>
              </a:rPr>
              <a:t>gỗ</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mn-ea"/>
                <a:cs typeface="Times New Roman" panose="02020603050405020304" pitchFamily="18" charset="0"/>
              </a:rPr>
              <a:t>lim</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mn-ea"/>
                <a:cs typeface="Times New Roman" panose="02020603050405020304" pitchFamily="18" charset="0"/>
              </a:rPr>
              <a:t>có</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mn-ea"/>
                <a:cs typeface="Times New Roman" panose="02020603050405020304" pitchFamily="18" charset="0"/>
              </a:rPr>
              <a:t>bố</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mn-ea"/>
                <a:cs typeface="Times New Roman" panose="02020603050405020304" pitchFamily="18" charset="0"/>
              </a:rPr>
              <a:t>cục</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a:t>
            </a:r>
            <a:r>
              <a:rPr kumimoji="0" lang="vi-VN"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hình chữ Công, bao</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mn-ea"/>
                <a:cs typeface="Times New Roman" panose="02020603050405020304" pitchFamily="18" charset="0"/>
              </a:rPr>
              <a:t>gồm</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mn-ea"/>
                <a:cs typeface="Times New Roman" panose="02020603050405020304" pitchFamily="18" charset="0"/>
              </a:rPr>
              <a:t>Đại</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mn-ea"/>
                <a:cs typeface="Times New Roman" panose="02020603050405020304" pitchFamily="18" charset="0"/>
              </a:rPr>
              <a:t>đình</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mn-ea"/>
                <a:cs typeface="Times New Roman" panose="02020603050405020304" pitchFamily="18" charset="0"/>
              </a:rPr>
              <a:t>Tòa</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mn-ea"/>
                <a:cs typeface="Times New Roman" panose="02020603050405020304" pitchFamily="18" charset="0"/>
              </a:rPr>
              <a:t>ống</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mn-ea"/>
                <a:cs typeface="Times New Roman" panose="02020603050405020304" pitchFamily="18" charset="0"/>
              </a:rPr>
              <a:t>muống</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mn-ea"/>
                <a:cs typeface="Times New Roman" panose="02020603050405020304" pitchFamily="18" charset="0"/>
              </a:rPr>
              <a:t>Bái</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mn-ea"/>
                <a:cs typeface="Times New Roman" panose="02020603050405020304" pitchFamily="18" charset="0"/>
              </a:rPr>
              <a:t>đường</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mn-ea"/>
                <a:cs typeface="Times New Roman" panose="02020603050405020304" pitchFamily="18" charset="0"/>
              </a:rPr>
              <a:t>và</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mn-ea"/>
                <a:cs typeface="Times New Roman" panose="02020603050405020304" pitchFamily="18" charset="0"/>
              </a:rPr>
              <a:t>Hậu</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mn-ea"/>
                <a:cs typeface="Times New Roman" panose="02020603050405020304" pitchFamily="18" charset="0"/>
              </a:rPr>
              <a:t>cung</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mn-ea"/>
                <a:cs typeface="Times New Roman" panose="02020603050405020304" pitchFamily="18" charset="0"/>
              </a:rPr>
              <a:t>Ngoài</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a:t>
            </a:r>
            <a:r>
              <a:rPr kumimoji="0" lang="vi-VN"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ra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mn-ea"/>
                <a:cs typeface="Times New Roman" panose="02020603050405020304" pitchFamily="18" charset="0"/>
              </a:rPr>
              <a:t>còn</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mn-ea"/>
                <a:cs typeface="Times New Roman" panose="02020603050405020304" pitchFamily="18" charset="0"/>
              </a:rPr>
              <a:t>có</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mn-ea"/>
                <a:cs typeface="Times New Roman" panose="02020603050405020304" pitchFamily="18" charset="0"/>
              </a:rPr>
              <a:t>hai</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mn-ea"/>
                <a:cs typeface="Times New Roman" panose="02020603050405020304" pitchFamily="18" charset="0"/>
              </a:rPr>
              <a:t>tòa</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mn-ea"/>
                <a:cs typeface="Times New Roman" panose="02020603050405020304" pitchFamily="18" charset="0"/>
              </a:rPr>
              <a:t>Giải</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mn-ea"/>
                <a:cs typeface="Times New Roman" panose="02020603050405020304" pitchFamily="18" charset="0"/>
              </a:rPr>
              <a:t>vũ</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Văn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mn-ea"/>
                <a:cs typeface="Times New Roman" panose="02020603050405020304" pitchFamily="18" charset="0"/>
              </a:rPr>
              <a:t>miếu</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mn-ea"/>
                <a:cs typeface="Times New Roman" panose="02020603050405020304" pitchFamily="18" charset="0"/>
              </a:rPr>
              <a:t>và</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mn-ea"/>
                <a:cs typeface="Times New Roman" panose="02020603050405020304" pitchFamily="18" charset="0"/>
              </a:rPr>
              <a:t>Hồ</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mn-ea"/>
                <a:cs typeface="Times New Roman" panose="02020603050405020304" pitchFamily="18" charset="0"/>
              </a:rPr>
              <a:t>bán</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00B0F0"/>
                </a:solidFill>
                <a:effectLst/>
                <a:uLnTx/>
                <a:uFillTx/>
                <a:latin typeface="Times New Roman" panose="02020603050405020304" pitchFamily="18" charset="0"/>
                <a:ea typeface="+mn-ea"/>
                <a:cs typeface="Times New Roman" panose="02020603050405020304" pitchFamily="18" charset="0"/>
              </a:rPr>
              <a:t>nguyệt</a:t>
            </a:r>
            <a:r>
              <a:rPr kumimoji="0" lang="en-US" sz="32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a:t>
            </a:r>
          </a:p>
        </p:txBody>
      </p:sp>
      <p:pic>
        <p:nvPicPr>
          <p:cNvPr id="15" name="Picture 14" descr="A picture containing indoor&#10;&#10;Description automatically generated">
            <a:extLst>
              <a:ext uri="{FF2B5EF4-FFF2-40B4-BE49-F238E27FC236}">
                <a16:creationId xmlns:a16="http://schemas.microsoft.com/office/drawing/2014/main" id="{1A56A8E8-F63D-8FC4-36F1-BBA4AC9AC31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3894" y="2165077"/>
            <a:ext cx="4260885" cy="3194925"/>
          </a:xfrm>
          <a:prstGeom prst="ellipse">
            <a:avLst/>
          </a:prstGeom>
          <a:ln>
            <a:noFill/>
          </a:ln>
          <a:effectLst>
            <a:softEdge rad="112500"/>
          </a:effectLst>
        </p:spPr>
      </p:pic>
      <p:pic>
        <p:nvPicPr>
          <p:cNvPr id="16" name="Picture 15" descr="A building with a red roof&#10;&#10;Description automatically generated with low confidence">
            <a:extLst>
              <a:ext uri="{FF2B5EF4-FFF2-40B4-BE49-F238E27FC236}">
                <a16:creationId xmlns:a16="http://schemas.microsoft.com/office/drawing/2014/main" id="{1B542F31-822A-2E7E-F8B5-2F5F256C609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5760" y="2394769"/>
            <a:ext cx="3250180" cy="243763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17" name="TextBox 16">
            <a:extLst>
              <a:ext uri="{FF2B5EF4-FFF2-40B4-BE49-F238E27FC236}">
                <a16:creationId xmlns:a16="http://schemas.microsoft.com/office/drawing/2014/main" id="{42775AD6-8C7B-2349-0DE0-B9C2703C96E0}"/>
              </a:ext>
            </a:extLst>
          </p:cNvPr>
          <p:cNvSpPr txBox="1"/>
          <p:nvPr/>
        </p:nvSpPr>
        <p:spPr>
          <a:xfrm>
            <a:off x="938613" y="5119184"/>
            <a:ext cx="1961984" cy="46166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750"/>
              </a:spcAft>
              <a:buClrTx/>
              <a:buSzTx/>
              <a:buFontTx/>
              <a:buNone/>
              <a:tabLst/>
              <a:defRPr/>
            </a:pPr>
            <a:r>
              <a:rPr kumimoji="0" lang="en-US" sz="2400" b="1" i="1" u="none" strike="noStrike" kern="1200" cap="none" spc="3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Tòa</a:t>
            </a:r>
            <a:r>
              <a:rPr kumimoji="0" lang="en-US" sz="2400" b="1" i="1" u="none" strike="noStrike" kern="1200" cap="none" spc="3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3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Tả</a:t>
            </a:r>
            <a:r>
              <a:rPr kumimoji="0" lang="en-US" sz="2400" b="1" i="1" u="none" strike="noStrike" kern="1200" cap="none" spc="3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Vu</a:t>
            </a:r>
            <a:endPar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endParaRPr>
          </a:p>
        </p:txBody>
      </p:sp>
      <p:sp>
        <p:nvSpPr>
          <p:cNvPr id="18" name="TextBox 17">
            <a:extLst>
              <a:ext uri="{FF2B5EF4-FFF2-40B4-BE49-F238E27FC236}">
                <a16:creationId xmlns:a16="http://schemas.microsoft.com/office/drawing/2014/main" id="{25573A72-21B9-5AFC-9BF2-5FE3E2D54311}"/>
              </a:ext>
            </a:extLst>
          </p:cNvPr>
          <p:cNvSpPr txBox="1"/>
          <p:nvPr/>
        </p:nvSpPr>
        <p:spPr>
          <a:xfrm>
            <a:off x="4125618" y="5313926"/>
            <a:ext cx="3902664"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750"/>
              </a:spcAft>
              <a:buClrTx/>
              <a:buSzTx/>
              <a:buFontTx/>
              <a:buNone/>
              <a:tabLst/>
              <a:defRPr/>
            </a:pPr>
            <a:r>
              <a:rPr kumimoji="0" lang="vi-VN" sz="2400" b="1" i="1" u="none" strike="noStrike" kern="1200" cap="none" spc="3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Kết cấu “Vì chồng rường”</a:t>
            </a:r>
            <a:endPar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endParaRPr>
          </a:p>
        </p:txBody>
      </p:sp>
      <p:sp>
        <p:nvSpPr>
          <p:cNvPr id="20" name="TextBox 19">
            <a:extLst>
              <a:ext uri="{FF2B5EF4-FFF2-40B4-BE49-F238E27FC236}">
                <a16:creationId xmlns:a16="http://schemas.microsoft.com/office/drawing/2014/main" id="{E97233F0-1F96-531E-AC3A-1F59688A7BB7}"/>
              </a:ext>
            </a:extLst>
          </p:cNvPr>
          <p:cNvSpPr txBox="1"/>
          <p:nvPr/>
        </p:nvSpPr>
        <p:spPr>
          <a:xfrm>
            <a:off x="8943752" y="5848873"/>
            <a:ext cx="2607490"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750"/>
              </a:spcAft>
              <a:buClrTx/>
              <a:buSzTx/>
              <a:buFontTx/>
              <a:buNone/>
              <a:tabLst/>
              <a:defRPr/>
            </a:pPr>
            <a:r>
              <a:rPr kumimoji="0" lang="vi-VN" sz="2400" b="1" i="1" u="none" strike="noStrike" kern="1200" cap="none" spc="3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Ban thờ Đức vương Ngô Quyền</a:t>
            </a:r>
            <a:endParaRPr kumimoji="0" lang="en-US" sz="1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endParaRPr>
          </a:p>
        </p:txBody>
      </p:sp>
      <p:sp>
        <p:nvSpPr>
          <p:cNvPr id="21" name="TextBox 20">
            <a:extLst>
              <a:ext uri="{FF2B5EF4-FFF2-40B4-BE49-F238E27FC236}">
                <a16:creationId xmlns:a16="http://schemas.microsoft.com/office/drawing/2014/main" id="{6A0012EE-3F21-3DCD-BA03-0707DAAE73DD}"/>
              </a:ext>
            </a:extLst>
          </p:cNvPr>
          <p:cNvSpPr txBox="1"/>
          <p:nvPr/>
        </p:nvSpPr>
        <p:spPr>
          <a:xfrm>
            <a:off x="1849880" y="5775591"/>
            <a:ext cx="5080743" cy="101566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000" b="1" i="1" u="none" strike="noStrike" kern="1200" cap="none" spc="30" normalizeH="0" baseline="0" noProof="0" dirty="0">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Lễ hội Đình được tổ chức vào </a:t>
            </a:r>
            <a:endParaRPr kumimoji="0" lang="en-US" sz="3000" b="1" i="1" u="none" strike="noStrike" kern="1200" cap="none" spc="30" normalizeH="0" baseline="0" noProof="0" dirty="0">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000" b="1" i="1" u="none" strike="noStrike" kern="1200" cap="none" spc="30" normalizeH="0" baseline="0" noProof="0" dirty="0">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trung tuần tháng 2 âm lịch.</a:t>
            </a:r>
            <a:endParaRPr kumimoji="0" lang="en-US" sz="3000" b="0" i="0" u="none" strike="noStrike" kern="1200" cap="none" spc="0" normalizeH="0" baseline="0" noProof="0" dirty="0">
              <a:ln>
                <a:noFill/>
              </a:ln>
              <a:solidFill>
                <a:srgbClr val="ED7D31">
                  <a:lumMod val="75000"/>
                </a:srgb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DA901CD1-E816-FD5E-5508-5FC3706286A6}"/>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contrast="-40000"/>
                    </a14:imgEffect>
                  </a14:imgLayer>
                </a14:imgProps>
              </a:ext>
            </a:extLst>
          </a:blip>
          <a:srcRect t="9237" b="13037"/>
          <a:stretch/>
        </p:blipFill>
        <p:spPr>
          <a:xfrm>
            <a:off x="8563978" y="2394769"/>
            <a:ext cx="3262262" cy="33808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9465387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10000" b="-10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8338C1-249A-44EE-B908-BC610AA8A9D7}"/>
              </a:ext>
            </a:extLst>
          </p:cNvPr>
          <p:cNvSpPr/>
          <p:nvPr/>
        </p:nvSpPr>
        <p:spPr>
          <a:xfrm>
            <a:off x="281832" y="63360"/>
            <a:ext cx="11717679"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w="0"/>
                <a:solidFill>
                  <a:srgbClr val="00B050"/>
                </a:solidFill>
                <a:effectLst>
                  <a:reflection blurRad="6350" stA="53000" endA="300" endPos="35500" dir="5400000" sy="-90000" algn="bl" rotWithShape="0"/>
                </a:effectLst>
                <a:uLnTx/>
                <a:uFillTx/>
                <a:latin typeface="Algerian" panose="04020705040A02060702" pitchFamily="82" charset="0"/>
                <a:ea typeface="+mn-ea"/>
                <a:cs typeface="+mn-cs"/>
              </a:rPr>
              <a:t>ĐÌNH HÀNG KÊNH - NƠI THỜ ĐỨC VƯƠNG NGÔ QUYỀN</a:t>
            </a:r>
            <a:endParaRPr kumimoji="0" lang="en-US" sz="3200" b="1" i="0" u="none" strike="noStrike" kern="1200" cap="none" spc="0" normalizeH="0" baseline="0" noProof="0" dirty="0">
              <a:ln w="0"/>
              <a:solidFill>
                <a:srgbClr val="00B050"/>
              </a:solidFill>
              <a:effectLst>
                <a:reflection blurRad="6350" stA="53000" endA="300" endPos="35500" dir="5400000" sy="-90000" algn="bl" rotWithShape="0"/>
              </a:effectLst>
              <a:uLnTx/>
              <a:uFillTx/>
              <a:latin typeface="Algerian" panose="04020705040A02060702" pitchFamily="82" charset="0"/>
              <a:ea typeface="+mn-ea"/>
              <a:cs typeface="+mn-cs"/>
            </a:endParaRPr>
          </a:p>
        </p:txBody>
      </p:sp>
      <p:sp>
        <p:nvSpPr>
          <p:cNvPr id="14" name="TextBox 13">
            <a:extLst>
              <a:ext uri="{FF2B5EF4-FFF2-40B4-BE49-F238E27FC236}">
                <a16:creationId xmlns:a16="http://schemas.microsoft.com/office/drawing/2014/main" id="{B5B454F8-F64C-441C-802D-3F758947F9A0}"/>
              </a:ext>
            </a:extLst>
          </p:cNvPr>
          <p:cNvSpPr txBox="1"/>
          <p:nvPr/>
        </p:nvSpPr>
        <p:spPr>
          <a:xfrm>
            <a:off x="4069464" y="1167539"/>
            <a:ext cx="3284968" cy="5078313"/>
          </a:xfrm>
          <a:prstGeom prst="rect">
            <a:avLst/>
          </a:prstGeom>
          <a:solidFill>
            <a:schemeClr val="accent2">
              <a:lumMod val="20000"/>
              <a:lumOff val="80000"/>
            </a:schemeClr>
          </a:solidFill>
        </p:spPr>
        <p:txBody>
          <a:bodyPr wrap="square">
            <a:spAutoFit/>
          </a:bodyPr>
          <a:lstStyle/>
          <a:p>
            <a:pPr marL="0" marR="0" lvl="0" indent="0" algn="just" defTabSz="914400" rtl="0" eaLnBrk="1" fontAlgn="base" latinLnBrk="0" hangingPunct="1">
              <a:lnSpc>
                <a:spcPct val="100000"/>
              </a:lnSpc>
              <a:spcBef>
                <a:spcPct val="0"/>
              </a:spcBef>
              <a:spcAft>
                <a:spcPct val="0"/>
              </a:spcAft>
              <a:buClrTx/>
              <a:buSzTx/>
              <a:buFont typeface="Wingdings" pitchFamily="2" charset="2"/>
              <a:buChar char="v"/>
              <a:tabLst/>
              <a:defRPr/>
            </a:pPr>
            <a:r>
              <a:rPr kumimoji="0" lang="vi-VN" sz="36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Trong đình có 268 mảng chạm khắc tinh xảo với gần 400 hình tượng rồng khác nhau, theo lối “bong hình” và “chạm lộng”.</a:t>
            </a:r>
            <a:endParaRPr kumimoji="0" lang="en-US" sz="36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endParaRPr>
          </a:p>
        </p:txBody>
      </p:sp>
      <p:pic>
        <p:nvPicPr>
          <p:cNvPr id="15" name="Picture 14" descr="A picture containing text, sky, blue&#10;&#10;Description automatically generated">
            <a:extLst>
              <a:ext uri="{FF2B5EF4-FFF2-40B4-BE49-F238E27FC236}">
                <a16:creationId xmlns:a16="http://schemas.microsoft.com/office/drawing/2014/main" id="{F955B363-F279-4661-545C-6F4C9B4D921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7192" y="769379"/>
            <a:ext cx="3755682" cy="281607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6" name="Picture 15">
            <a:extLst>
              <a:ext uri="{FF2B5EF4-FFF2-40B4-BE49-F238E27FC236}">
                <a16:creationId xmlns:a16="http://schemas.microsoft.com/office/drawing/2014/main" id="{81F8D2A6-C4AC-4A1A-E6C4-4EA46CC2FEF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1379578">
            <a:off x="240226" y="3824123"/>
            <a:ext cx="3755683" cy="281698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7" name="Picture 16" descr="A picture containing outdoor&#10;&#10;Description automatically generated">
            <a:extLst>
              <a:ext uri="{FF2B5EF4-FFF2-40B4-BE49-F238E27FC236}">
                <a16:creationId xmlns:a16="http://schemas.microsoft.com/office/drawing/2014/main" id="{09E18E8A-7F3A-EF0E-DF5D-E59337BA6BA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4915" b="4484"/>
          <a:stretch/>
        </p:blipFill>
        <p:spPr bwMode="auto">
          <a:xfrm>
            <a:off x="7999667" y="347463"/>
            <a:ext cx="3935920" cy="321976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4" name="Picture 3">
            <a:extLst>
              <a:ext uri="{FF2B5EF4-FFF2-40B4-BE49-F238E27FC236}">
                <a16:creationId xmlns:a16="http://schemas.microsoft.com/office/drawing/2014/main" id="{F78D6173-4A86-9466-A788-ED97415DBF21}"/>
              </a:ext>
            </a:extLst>
          </p:cNvPr>
          <p:cNvPicPr>
            <a:picLocks noChangeAspect="1"/>
          </p:cNvPicPr>
          <p:nvPr/>
        </p:nvPicPr>
        <p:blipFill rotWithShape="1">
          <a:blip r:embed="rId6"/>
          <a:srcRect l="16755"/>
          <a:stretch/>
        </p:blipFill>
        <p:spPr>
          <a:xfrm rot="258977">
            <a:off x="7650081" y="3182345"/>
            <a:ext cx="4011861" cy="343008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1619413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80" name="Rectangle 3096">
            <a:extLst>
              <a:ext uri="{FF2B5EF4-FFF2-40B4-BE49-F238E27FC236}">
                <a16:creationId xmlns:a16="http://schemas.microsoft.com/office/drawing/2014/main" id="{4C3A44BB-E01C-4AA8-B2C8-32FC346D2E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4E974C13-E649-48E0-993E-8C332D89570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0028"/>
          <a:stretch/>
        </p:blipFill>
        <p:spPr bwMode="auto">
          <a:xfrm>
            <a:off x="4087846" y="60528"/>
            <a:ext cx="4582550" cy="3819973"/>
          </a:xfrm>
          <a:custGeom>
            <a:avLst/>
            <a:gdLst/>
            <a:ahLst/>
            <a:cxnLst/>
            <a:rect l="l" t="t" r="r" b="b"/>
            <a:pathLst>
              <a:path w="4101288" h="3418797">
                <a:moveTo>
                  <a:pt x="989912" y="0"/>
                </a:moveTo>
                <a:lnTo>
                  <a:pt x="3844502" y="0"/>
                </a:lnTo>
                <a:lnTo>
                  <a:pt x="3760850" y="25406"/>
                </a:lnTo>
                <a:cubicBezTo>
                  <a:pt x="3711615" y="43967"/>
                  <a:pt x="3663870" y="67007"/>
                  <a:pt x="3618425" y="98254"/>
                </a:cubicBezTo>
                <a:cubicBezTo>
                  <a:pt x="3626136" y="110145"/>
                  <a:pt x="3665355" y="144049"/>
                  <a:pt x="3649272" y="146579"/>
                </a:cubicBezTo>
                <a:cubicBezTo>
                  <a:pt x="3604102" y="153917"/>
                  <a:pt x="3564000" y="178711"/>
                  <a:pt x="3522797" y="199205"/>
                </a:cubicBezTo>
                <a:cubicBezTo>
                  <a:pt x="3504948" y="208060"/>
                  <a:pt x="3483356" y="219700"/>
                  <a:pt x="3491728" y="251325"/>
                </a:cubicBezTo>
                <a:cubicBezTo>
                  <a:pt x="3506932" y="260181"/>
                  <a:pt x="3518169" y="247783"/>
                  <a:pt x="3530727" y="246772"/>
                </a:cubicBezTo>
                <a:cubicBezTo>
                  <a:pt x="3543507" y="245761"/>
                  <a:pt x="3572153" y="252336"/>
                  <a:pt x="3564219" y="256638"/>
                </a:cubicBezTo>
                <a:cubicBezTo>
                  <a:pt x="3528083" y="276121"/>
                  <a:pt x="3593085" y="322928"/>
                  <a:pt x="3550339" y="322928"/>
                </a:cubicBezTo>
                <a:cubicBezTo>
                  <a:pt x="3478728" y="323181"/>
                  <a:pt x="3440609" y="406169"/>
                  <a:pt x="3371643" y="408447"/>
                </a:cubicBezTo>
                <a:cubicBezTo>
                  <a:pt x="3360627" y="408698"/>
                  <a:pt x="3355338" y="423373"/>
                  <a:pt x="3355558" y="436278"/>
                </a:cubicBezTo>
                <a:cubicBezTo>
                  <a:pt x="3355558" y="451712"/>
                  <a:pt x="3365694" y="454494"/>
                  <a:pt x="3376931" y="456013"/>
                </a:cubicBezTo>
                <a:cubicBezTo>
                  <a:pt x="3394118" y="458289"/>
                  <a:pt x="3411965" y="436278"/>
                  <a:pt x="3434660" y="466133"/>
                </a:cubicBezTo>
                <a:cubicBezTo>
                  <a:pt x="3393898" y="483590"/>
                  <a:pt x="3353135" y="501049"/>
                  <a:pt x="3353797" y="561013"/>
                </a:cubicBezTo>
                <a:cubicBezTo>
                  <a:pt x="3354015" y="577205"/>
                  <a:pt x="3337050" y="583277"/>
                  <a:pt x="3324270" y="587325"/>
                </a:cubicBezTo>
                <a:cubicBezTo>
                  <a:pt x="3303117" y="593904"/>
                  <a:pt x="3285272" y="605543"/>
                  <a:pt x="3273812" y="628061"/>
                </a:cubicBezTo>
                <a:cubicBezTo>
                  <a:pt x="3274033" y="632362"/>
                  <a:pt x="3274254" y="636917"/>
                  <a:pt x="3272930" y="640459"/>
                </a:cubicBezTo>
                <a:cubicBezTo>
                  <a:pt x="3276676" y="694855"/>
                  <a:pt x="3307523" y="693336"/>
                  <a:pt x="3341676" y="684230"/>
                </a:cubicBezTo>
                <a:cubicBezTo>
                  <a:pt x="3382439" y="673096"/>
                  <a:pt x="3422762" y="652855"/>
                  <a:pt x="3465728" y="672338"/>
                </a:cubicBezTo>
                <a:cubicBezTo>
                  <a:pt x="3405133" y="698397"/>
                  <a:pt x="3339253" y="700422"/>
                  <a:pt x="3282405" y="737615"/>
                </a:cubicBezTo>
                <a:cubicBezTo>
                  <a:pt x="3490406" y="744447"/>
                  <a:pt x="3674169" y="627048"/>
                  <a:pt x="3875781" y="582013"/>
                </a:cubicBezTo>
                <a:cubicBezTo>
                  <a:pt x="3868951" y="612120"/>
                  <a:pt x="3852646" y="618193"/>
                  <a:pt x="3837883" y="622747"/>
                </a:cubicBezTo>
                <a:cubicBezTo>
                  <a:pt x="3763408" y="645519"/>
                  <a:pt x="3698188" y="690809"/>
                  <a:pt x="3630322" y="730023"/>
                </a:cubicBezTo>
                <a:cubicBezTo>
                  <a:pt x="3602340" y="746216"/>
                  <a:pt x="3582066" y="762411"/>
                  <a:pt x="3571492" y="797327"/>
                </a:cubicBezTo>
                <a:cubicBezTo>
                  <a:pt x="3562015" y="828953"/>
                  <a:pt x="3543728" y="843628"/>
                  <a:pt x="3509797" y="834518"/>
                </a:cubicBezTo>
                <a:cubicBezTo>
                  <a:pt x="3482254" y="826927"/>
                  <a:pt x="3452068" y="830975"/>
                  <a:pt x="3423203" y="833760"/>
                </a:cubicBezTo>
                <a:cubicBezTo>
                  <a:pt x="3389931" y="836796"/>
                  <a:pt x="3352693" y="872470"/>
                  <a:pt x="3361728" y="890941"/>
                </a:cubicBezTo>
                <a:cubicBezTo>
                  <a:pt x="3377151" y="922314"/>
                  <a:pt x="3402931" y="906627"/>
                  <a:pt x="3425847" y="903084"/>
                </a:cubicBezTo>
                <a:cubicBezTo>
                  <a:pt x="3451848" y="898784"/>
                  <a:pt x="3500100" y="889927"/>
                  <a:pt x="3500982" y="893723"/>
                </a:cubicBezTo>
                <a:cubicBezTo>
                  <a:pt x="3517950" y="972410"/>
                  <a:pt x="3637374" y="903845"/>
                  <a:pt x="3663154" y="896758"/>
                </a:cubicBezTo>
                <a:cubicBezTo>
                  <a:pt x="3695322" y="887904"/>
                  <a:pt x="3725509" y="904097"/>
                  <a:pt x="3756136" y="907891"/>
                </a:cubicBezTo>
                <a:cubicBezTo>
                  <a:pt x="3783459" y="911433"/>
                  <a:pt x="3937918" y="922314"/>
                  <a:pt x="3969866" y="888915"/>
                </a:cubicBezTo>
                <a:cubicBezTo>
                  <a:pt x="3974273" y="914976"/>
                  <a:pt x="3965020" y="925602"/>
                  <a:pt x="3957306" y="937494"/>
                </a:cubicBezTo>
                <a:cubicBezTo>
                  <a:pt x="3946511" y="954445"/>
                  <a:pt x="3944747" y="966337"/>
                  <a:pt x="3965239" y="979747"/>
                </a:cubicBezTo>
                <a:cubicBezTo>
                  <a:pt x="4023630" y="1018206"/>
                  <a:pt x="4022747" y="1019470"/>
                  <a:pt x="3968324" y="1071591"/>
                </a:cubicBezTo>
                <a:cubicBezTo>
                  <a:pt x="3965678" y="1073867"/>
                  <a:pt x="3966782" y="1081459"/>
                  <a:pt x="3966341" y="1086519"/>
                </a:cubicBezTo>
                <a:cubicBezTo>
                  <a:pt x="3980663" y="1094615"/>
                  <a:pt x="3997409" y="1074373"/>
                  <a:pt x="4014153" y="1096133"/>
                </a:cubicBezTo>
                <a:cubicBezTo>
                  <a:pt x="3941222" y="1191771"/>
                  <a:pt x="3829950" y="1215299"/>
                  <a:pt x="3729254" y="1287157"/>
                </a:cubicBezTo>
                <a:cubicBezTo>
                  <a:pt x="3810780" y="1310939"/>
                  <a:pt x="3859696" y="1227952"/>
                  <a:pt x="3919628" y="1238578"/>
                </a:cubicBezTo>
                <a:cubicBezTo>
                  <a:pt x="3949596" y="1264639"/>
                  <a:pt x="3860577" y="1306386"/>
                  <a:pt x="3945409" y="1318784"/>
                </a:cubicBezTo>
                <a:cubicBezTo>
                  <a:pt x="3908610" y="1341555"/>
                  <a:pt x="3881289" y="1363817"/>
                  <a:pt x="3855951" y="1390133"/>
                </a:cubicBezTo>
                <a:cubicBezTo>
                  <a:pt x="3810780" y="1437192"/>
                  <a:pt x="3801967" y="1468060"/>
                  <a:pt x="3822900" y="1531314"/>
                </a:cubicBezTo>
                <a:cubicBezTo>
                  <a:pt x="3836562" y="1572808"/>
                  <a:pt x="3856611" y="1611013"/>
                  <a:pt x="3838986" y="1660349"/>
                </a:cubicBezTo>
                <a:cubicBezTo>
                  <a:pt x="3826646" y="1694254"/>
                  <a:pt x="3831494" y="1716517"/>
                  <a:pt x="3877323" y="1701337"/>
                </a:cubicBezTo>
                <a:cubicBezTo>
                  <a:pt x="3926679" y="1685144"/>
                  <a:pt x="3945187" y="1715505"/>
                  <a:pt x="3932849" y="1774963"/>
                </a:cubicBezTo>
                <a:cubicBezTo>
                  <a:pt x="3924917" y="1813169"/>
                  <a:pt x="3933291" y="1824806"/>
                  <a:pt x="3967221" y="1820505"/>
                </a:cubicBezTo>
                <a:cubicBezTo>
                  <a:pt x="4004680" y="1815698"/>
                  <a:pt x="4040375" y="1790649"/>
                  <a:pt x="4086646" y="1802795"/>
                </a:cubicBezTo>
                <a:cubicBezTo>
                  <a:pt x="4049631" y="1872120"/>
                  <a:pt x="3970527" y="1852385"/>
                  <a:pt x="3927340" y="1918423"/>
                </a:cubicBezTo>
                <a:cubicBezTo>
                  <a:pt x="3978900" y="1918674"/>
                  <a:pt x="4018341" y="1918423"/>
                  <a:pt x="4056460" y="1903999"/>
                </a:cubicBezTo>
                <a:cubicBezTo>
                  <a:pt x="4072325" y="1898179"/>
                  <a:pt x="4089732" y="1892109"/>
                  <a:pt x="4098545" y="1912096"/>
                </a:cubicBezTo>
                <a:cubicBezTo>
                  <a:pt x="4108901" y="1936132"/>
                  <a:pt x="4087529" y="1945241"/>
                  <a:pt x="4074527" y="1949542"/>
                </a:cubicBezTo>
                <a:cubicBezTo>
                  <a:pt x="4037951" y="1961686"/>
                  <a:pt x="4009969" y="1990529"/>
                  <a:pt x="3979782" y="2013047"/>
                </a:cubicBezTo>
                <a:cubicBezTo>
                  <a:pt x="3913460" y="2062386"/>
                  <a:pt x="3840746" y="2103626"/>
                  <a:pt x="3784559" y="2185097"/>
                </a:cubicBezTo>
                <a:cubicBezTo>
                  <a:pt x="3855290" y="2164349"/>
                  <a:pt x="3907951" y="2116025"/>
                  <a:pt x="3973612" y="2106157"/>
                </a:cubicBezTo>
                <a:cubicBezTo>
                  <a:pt x="3916764" y="2180290"/>
                  <a:pt x="3843611" y="2229120"/>
                  <a:pt x="3774426" y="2283011"/>
                </a:cubicBezTo>
                <a:cubicBezTo>
                  <a:pt x="3754594" y="2298192"/>
                  <a:pt x="3734543" y="2308566"/>
                  <a:pt x="3730136" y="2341710"/>
                </a:cubicBezTo>
                <a:cubicBezTo>
                  <a:pt x="3721542" y="2405976"/>
                  <a:pt x="3695763" y="2459107"/>
                  <a:pt x="3640678" y="2487444"/>
                </a:cubicBezTo>
                <a:cubicBezTo>
                  <a:pt x="3640238" y="2487699"/>
                  <a:pt x="3643322" y="2497314"/>
                  <a:pt x="3645085" y="2503890"/>
                </a:cubicBezTo>
                <a:cubicBezTo>
                  <a:pt x="3678797" y="2505916"/>
                  <a:pt x="3705458" y="2467963"/>
                  <a:pt x="3748425" y="2480360"/>
                </a:cubicBezTo>
                <a:cubicBezTo>
                  <a:pt x="3707220" y="2531974"/>
                  <a:pt x="3672847" y="2578277"/>
                  <a:pt x="3614458" y="2602819"/>
                </a:cubicBezTo>
                <a:cubicBezTo>
                  <a:pt x="3567745" y="2622300"/>
                  <a:pt x="3510016" y="2633686"/>
                  <a:pt x="3476083" y="2696937"/>
                </a:cubicBezTo>
                <a:cubicBezTo>
                  <a:pt x="3515524" y="2709337"/>
                  <a:pt x="3544831" y="2693651"/>
                  <a:pt x="3574357" y="2682517"/>
                </a:cubicBezTo>
                <a:cubicBezTo>
                  <a:pt x="3619525" y="2665312"/>
                  <a:pt x="3664255" y="2645832"/>
                  <a:pt x="3709425" y="2628625"/>
                </a:cubicBezTo>
                <a:cubicBezTo>
                  <a:pt x="3726611" y="2622047"/>
                  <a:pt x="3745340" y="2617491"/>
                  <a:pt x="3756357" y="2648866"/>
                </a:cubicBezTo>
                <a:cubicBezTo>
                  <a:pt x="3698847" y="2655446"/>
                  <a:pt x="3664475" y="2697951"/>
                  <a:pt x="3628340" y="2737926"/>
                </a:cubicBezTo>
                <a:cubicBezTo>
                  <a:pt x="3608067" y="2760445"/>
                  <a:pt x="3591541" y="2790554"/>
                  <a:pt x="3554967" y="2779169"/>
                </a:cubicBezTo>
                <a:cubicBezTo>
                  <a:pt x="3535796" y="2773097"/>
                  <a:pt x="3523678" y="2790046"/>
                  <a:pt x="3525662" y="2810794"/>
                </a:cubicBezTo>
                <a:cubicBezTo>
                  <a:pt x="3532932" y="2883915"/>
                  <a:pt x="3488203" y="2909469"/>
                  <a:pt x="3441932" y="2923637"/>
                </a:cubicBezTo>
                <a:cubicBezTo>
                  <a:pt x="3354236" y="2950204"/>
                  <a:pt x="3281303" y="3012697"/>
                  <a:pt x="3196032" y="3046854"/>
                </a:cubicBezTo>
                <a:cubicBezTo>
                  <a:pt x="3113184" y="3079999"/>
                  <a:pt x="3049065" y="3158685"/>
                  <a:pt x="2965998" y="3199927"/>
                </a:cubicBezTo>
                <a:cubicBezTo>
                  <a:pt x="2905843" y="3229783"/>
                  <a:pt x="2848335" y="3268239"/>
                  <a:pt x="2786418" y="3295311"/>
                </a:cubicBezTo>
                <a:cubicBezTo>
                  <a:pt x="2639894" y="3359324"/>
                  <a:pt x="2490503" y="3410685"/>
                  <a:pt x="2332519" y="3418022"/>
                </a:cubicBezTo>
                <a:cubicBezTo>
                  <a:pt x="2202077" y="3423842"/>
                  <a:pt x="1070633" y="3418277"/>
                  <a:pt x="611003" y="2585615"/>
                </a:cubicBezTo>
                <a:cubicBezTo>
                  <a:pt x="602189" y="2581565"/>
                  <a:pt x="592275" y="2570939"/>
                  <a:pt x="589190" y="2560818"/>
                </a:cubicBezTo>
                <a:cubicBezTo>
                  <a:pt x="574427" y="2513505"/>
                  <a:pt x="538291" y="2493011"/>
                  <a:pt x="505681" y="2467457"/>
                </a:cubicBezTo>
                <a:cubicBezTo>
                  <a:pt x="477036" y="2444939"/>
                  <a:pt x="446628" y="2421409"/>
                  <a:pt x="434730" y="2383456"/>
                </a:cubicBezTo>
                <a:cubicBezTo>
                  <a:pt x="419086" y="2332854"/>
                  <a:pt x="463594" y="2374348"/>
                  <a:pt x="471748" y="2355119"/>
                </a:cubicBezTo>
                <a:cubicBezTo>
                  <a:pt x="454782" y="2328807"/>
                  <a:pt x="428560" y="2304770"/>
                  <a:pt x="421730" y="2274915"/>
                </a:cubicBezTo>
                <a:cubicBezTo>
                  <a:pt x="396833" y="2167131"/>
                  <a:pt x="343069" y="2088698"/>
                  <a:pt x="262645" y="2027722"/>
                </a:cubicBezTo>
                <a:cubicBezTo>
                  <a:pt x="239509" y="2010264"/>
                  <a:pt x="224307" y="1978384"/>
                  <a:pt x="192799" y="1973326"/>
                </a:cubicBezTo>
                <a:cubicBezTo>
                  <a:pt x="122730" y="1962193"/>
                  <a:pt x="144764" y="1875156"/>
                  <a:pt x="107746" y="1836446"/>
                </a:cubicBezTo>
                <a:cubicBezTo>
                  <a:pt x="100695" y="1829107"/>
                  <a:pt x="94306" y="1814687"/>
                  <a:pt x="95627" y="1804821"/>
                </a:cubicBezTo>
                <a:cubicBezTo>
                  <a:pt x="97609" y="1790649"/>
                  <a:pt x="105983" y="1777240"/>
                  <a:pt x="113034" y="1764589"/>
                </a:cubicBezTo>
                <a:cubicBezTo>
                  <a:pt x="120306" y="1751939"/>
                  <a:pt x="131322" y="1740806"/>
                  <a:pt x="126034" y="1724108"/>
                </a:cubicBezTo>
                <a:cubicBezTo>
                  <a:pt x="123833" y="1717277"/>
                  <a:pt x="125373" y="1693494"/>
                  <a:pt x="109068" y="1712215"/>
                </a:cubicBezTo>
                <a:cubicBezTo>
                  <a:pt x="64340" y="1763578"/>
                  <a:pt x="38339" y="1715001"/>
                  <a:pt x="0" y="1691723"/>
                </a:cubicBezTo>
                <a:cubicBezTo>
                  <a:pt x="30848" y="1667686"/>
                  <a:pt x="58610" y="1650735"/>
                  <a:pt x="63238" y="1614808"/>
                </a:cubicBezTo>
                <a:cubicBezTo>
                  <a:pt x="72712" y="1540674"/>
                  <a:pt x="113253" y="1506772"/>
                  <a:pt x="174729" y="1500192"/>
                </a:cubicBezTo>
                <a:cubicBezTo>
                  <a:pt x="152034" y="1428591"/>
                  <a:pt x="152034" y="1428591"/>
                  <a:pt x="225408" y="1418722"/>
                </a:cubicBezTo>
                <a:cubicBezTo>
                  <a:pt x="197204" y="1373181"/>
                  <a:pt x="197204" y="1361542"/>
                  <a:pt x="231358" y="1345855"/>
                </a:cubicBezTo>
                <a:cubicBezTo>
                  <a:pt x="264188" y="1330927"/>
                  <a:pt x="300543" y="1325867"/>
                  <a:pt x="330952" y="1302844"/>
                </a:cubicBezTo>
                <a:cubicBezTo>
                  <a:pt x="302967" y="1244651"/>
                  <a:pt x="295035" y="1177097"/>
                  <a:pt x="237307" y="1148758"/>
                </a:cubicBezTo>
                <a:cubicBezTo>
                  <a:pt x="228273" y="1144458"/>
                  <a:pt x="222103" y="1127000"/>
                  <a:pt x="227831" y="1116880"/>
                </a:cubicBezTo>
                <a:cubicBezTo>
                  <a:pt x="248764" y="1080194"/>
                  <a:pt x="218798" y="1010614"/>
                  <a:pt x="284017" y="1002772"/>
                </a:cubicBezTo>
                <a:cubicBezTo>
                  <a:pt x="292171" y="1002013"/>
                  <a:pt x="299663" y="994421"/>
                  <a:pt x="293273" y="984554"/>
                </a:cubicBezTo>
                <a:cubicBezTo>
                  <a:pt x="271238" y="950145"/>
                  <a:pt x="297900" y="952421"/>
                  <a:pt x="313983" y="948120"/>
                </a:cubicBezTo>
                <a:cubicBezTo>
                  <a:pt x="333375" y="942809"/>
                  <a:pt x="355409" y="957988"/>
                  <a:pt x="373477" y="939265"/>
                </a:cubicBezTo>
                <a:cubicBezTo>
                  <a:pt x="369289" y="919530"/>
                  <a:pt x="353646" y="919783"/>
                  <a:pt x="342629" y="913458"/>
                </a:cubicBezTo>
                <a:cubicBezTo>
                  <a:pt x="310460" y="895240"/>
                  <a:pt x="284238" y="873483"/>
                  <a:pt x="282695" y="826169"/>
                </a:cubicBezTo>
                <a:cubicBezTo>
                  <a:pt x="281595" y="787964"/>
                  <a:pt x="278069" y="754314"/>
                  <a:pt x="322578" y="742675"/>
                </a:cubicBezTo>
                <a:cubicBezTo>
                  <a:pt x="341086" y="737866"/>
                  <a:pt x="335797" y="710289"/>
                  <a:pt x="325221" y="696626"/>
                </a:cubicBezTo>
                <a:cubicBezTo>
                  <a:pt x="306272" y="672338"/>
                  <a:pt x="290629" y="639953"/>
                  <a:pt x="258017" y="637675"/>
                </a:cubicBezTo>
                <a:cubicBezTo>
                  <a:pt x="238187" y="636158"/>
                  <a:pt x="222983" y="626035"/>
                  <a:pt x="207340" y="614398"/>
                </a:cubicBezTo>
                <a:cubicBezTo>
                  <a:pt x="196103" y="606047"/>
                  <a:pt x="182662" y="598964"/>
                  <a:pt x="183983" y="581001"/>
                </a:cubicBezTo>
                <a:cubicBezTo>
                  <a:pt x="185306" y="563795"/>
                  <a:pt x="198305" y="556711"/>
                  <a:pt x="211526" y="553169"/>
                </a:cubicBezTo>
                <a:cubicBezTo>
                  <a:pt x="255595" y="541784"/>
                  <a:pt x="297017" y="525085"/>
                  <a:pt x="333816" y="486880"/>
                </a:cubicBezTo>
                <a:cubicBezTo>
                  <a:pt x="309357" y="466639"/>
                  <a:pt x="286001" y="451964"/>
                  <a:pt x="267934" y="431469"/>
                </a:cubicBezTo>
                <a:cubicBezTo>
                  <a:pt x="224307" y="381881"/>
                  <a:pt x="593817" y="225772"/>
                  <a:pt x="612325" y="170108"/>
                </a:cubicBezTo>
                <a:cubicBezTo>
                  <a:pt x="618054" y="152904"/>
                  <a:pt x="637663" y="135194"/>
                  <a:pt x="653971" y="130133"/>
                </a:cubicBezTo>
                <a:cubicBezTo>
                  <a:pt x="730427" y="106350"/>
                  <a:pt x="796748" y="52963"/>
                  <a:pt x="874970" y="33228"/>
                </a:cubicBezTo>
                <a:cubicBezTo>
                  <a:pt x="911877" y="23867"/>
                  <a:pt x="948509" y="12925"/>
                  <a:pt x="986021" y="1223"/>
                </a:cubicBezTo>
                <a:close/>
              </a:path>
            </a:pathLst>
          </a:cu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31F7F406-F769-4CC4-8E52-6B6AE4406CA8}"/>
              </a:ext>
            </a:extLst>
          </p:cNvPr>
          <p:cNvSpPr txBox="1"/>
          <p:nvPr/>
        </p:nvSpPr>
        <p:spPr>
          <a:xfrm>
            <a:off x="3980180" y="4525485"/>
            <a:ext cx="8148320" cy="2306759"/>
          </a:xfrm>
          <a:prstGeom prst="rect">
            <a:avLst/>
          </a:prstGeom>
        </p:spPr>
        <p:txBody>
          <a:bodyPr vert="horz" lIns="91440" tIns="45720" rIns="91440" bIns="45720" rtlCol="0">
            <a:normAutofit/>
          </a:bodyPr>
          <a:lstStyle/>
          <a:p>
            <a:pPr marR="0" lvl="0" algn="just" defTabSz="914400" rtl="0" eaLnBrk="1" fontAlgn="auto" latinLnBrk="0" hangingPunct="1">
              <a:lnSpc>
                <a:spcPct val="90000"/>
              </a:lnSpc>
              <a:spcBef>
                <a:spcPts val="0"/>
              </a:spcBef>
              <a:spcAft>
                <a:spcPts val="600"/>
              </a:spcAft>
              <a:buClrTx/>
              <a:buSzTx/>
              <a:tabLst/>
              <a:defRPr/>
            </a:pP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Đình</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còn</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lưu</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giữ</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nhiều</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hiện</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vật</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quý</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văn</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bia</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ghi</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tên</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những</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người</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đỗ</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đạt</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của</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làng</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từ</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1460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đến</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1693;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bia</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ca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tụng</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Ngô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Quyền</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trong</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trận</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đánh</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quân</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Nam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Hán</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trên</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sông</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Bạch</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Đằng</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đồ</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thờ</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đồ</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tế</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khí</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a:t>
            </a:r>
          </a:p>
        </p:txBody>
      </p:sp>
      <p:pic>
        <p:nvPicPr>
          <p:cNvPr id="10" name="Picture 9">
            <a:extLst>
              <a:ext uri="{FF2B5EF4-FFF2-40B4-BE49-F238E27FC236}">
                <a16:creationId xmlns:a16="http://schemas.microsoft.com/office/drawing/2014/main" id="{5F18E69C-B749-60FC-F57B-7A6F1097E1A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8740" r="13837" b="1"/>
          <a:stretch/>
        </p:blipFill>
        <p:spPr bwMode="auto">
          <a:xfrm>
            <a:off x="20" y="907392"/>
            <a:ext cx="4552718" cy="5946218"/>
          </a:xfrm>
          <a:custGeom>
            <a:avLst/>
            <a:gdLst/>
            <a:ahLst/>
            <a:cxnLst/>
            <a:rect l="l" t="t" r="r" b="b"/>
            <a:pathLst>
              <a:path w="4552738" h="5946218">
                <a:moveTo>
                  <a:pt x="0" y="0"/>
                </a:moveTo>
                <a:lnTo>
                  <a:pt x="193217" y="10418"/>
                </a:lnTo>
                <a:cubicBezTo>
                  <a:pt x="612089" y="35802"/>
                  <a:pt x="1030148" y="71660"/>
                  <a:pt x="1446580" y="128061"/>
                </a:cubicBezTo>
                <a:cubicBezTo>
                  <a:pt x="1735723" y="167547"/>
                  <a:pt x="2027715" y="194943"/>
                  <a:pt x="2320927" y="163517"/>
                </a:cubicBezTo>
                <a:cubicBezTo>
                  <a:pt x="2335563" y="161905"/>
                  <a:pt x="2352239" y="156669"/>
                  <a:pt x="2364438" y="161905"/>
                </a:cubicBezTo>
                <a:cubicBezTo>
                  <a:pt x="2506776" y="220729"/>
                  <a:pt x="2662121" y="178424"/>
                  <a:pt x="2809744" y="215490"/>
                </a:cubicBezTo>
                <a:cubicBezTo>
                  <a:pt x="2771925" y="358517"/>
                  <a:pt x="2609662" y="346832"/>
                  <a:pt x="2518162" y="445944"/>
                </a:cubicBezTo>
                <a:cubicBezTo>
                  <a:pt x="2667409" y="485424"/>
                  <a:pt x="2801610" y="525312"/>
                  <a:pt x="2937846" y="555124"/>
                </a:cubicBezTo>
                <a:cubicBezTo>
                  <a:pt x="3082216" y="586550"/>
                  <a:pt x="3204622" y="671561"/>
                  <a:pt x="3345734" y="709433"/>
                </a:cubicBezTo>
                <a:cubicBezTo>
                  <a:pt x="3375832" y="717492"/>
                  <a:pt x="3412025" y="745693"/>
                  <a:pt x="3422598" y="773089"/>
                </a:cubicBezTo>
                <a:cubicBezTo>
                  <a:pt x="3456757" y="861726"/>
                  <a:pt x="4138745" y="1110310"/>
                  <a:pt x="4058225" y="1189273"/>
                </a:cubicBezTo>
                <a:cubicBezTo>
                  <a:pt x="4024878" y="1221909"/>
                  <a:pt x="3981773" y="1245276"/>
                  <a:pt x="3936629" y="1277508"/>
                </a:cubicBezTo>
                <a:cubicBezTo>
                  <a:pt x="4004547" y="1338344"/>
                  <a:pt x="4080998" y="1364935"/>
                  <a:pt x="4162334" y="1383065"/>
                </a:cubicBezTo>
                <a:cubicBezTo>
                  <a:pt x="4186736" y="1388705"/>
                  <a:pt x="4210728" y="1399986"/>
                  <a:pt x="4213168" y="1427383"/>
                </a:cubicBezTo>
                <a:cubicBezTo>
                  <a:pt x="4215607" y="1455987"/>
                  <a:pt x="4190800" y="1467266"/>
                  <a:pt x="4170061" y="1480564"/>
                </a:cubicBezTo>
                <a:cubicBezTo>
                  <a:pt x="4141188" y="1499095"/>
                  <a:pt x="4113127" y="1515214"/>
                  <a:pt x="4076527" y="1517630"/>
                </a:cubicBezTo>
                <a:cubicBezTo>
                  <a:pt x="4016337" y="1521257"/>
                  <a:pt x="3987466" y="1572826"/>
                  <a:pt x="3952493" y="1611502"/>
                </a:cubicBezTo>
                <a:cubicBezTo>
                  <a:pt x="3932973" y="1633259"/>
                  <a:pt x="3923211" y="1677172"/>
                  <a:pt x="3957370" y="1684828"/>
                </a:cubicBezTo>
                <a:cubicBezTo>
                  <a:pt x="4039518" y="1703363"/>
                  <a:pt x="4033011" y="1756946"/>
                  <a:pt x="4030981" y="1817782"/>
                </a:cubicBezTo>
                <a:cubicBezTo>
                  <a:pt x="4028133" y="1893124"/>
                  <a:pt x="3979737" y="1927770"/>
                  <a:pt x="3920363" y="1956780"/>
                </a:cubicBezTo>
                <a:cubicBezTo>
                  <a:pt x="3900029" y="1966851"/>
                  <a:pt x="3871158" y="1966449"/>
                  <a:pt x="3863429" y="1997874"/>
                </a:cubicBezTo>
                <a:cubicBezTo>
                  <a:pt x="3896777" y="2027688"/>
                  <a:pt x="3937444" y="2003517"/>
                  <a:pt x="3973233" y="2011975"/>
                </a:cubicBezTo>
                <a:cubicBezTo>
                  <a:pt x="4002918" y="2018824"/>
                  <a:pt x="4052127" y="2015199"/>
                  <a:pt x="4011458" y="2069991"/>
                </a:cubicBezTo>
                <a:cubicBezTo>
                  <a:pt x="3999664" y="2085704"/>
                  <a:pt x="4013491" y="2097792"/>
                  <a:pt x="4028540" y="2099000"/>
                </a:cubicBezTo>
                <a:cubicBezTo>
                  <a:pt x="4148913" y="2111489"/>
                  <a:pt x="4093606" y="2222285"/>
                  <a:pt x="4132241" y="2280703"/>
                </a:cubicBezTo>
                <a:cubicBezTo>
                  <a:pt x="4142812" y="2296818"/>
                  <a:pt x="4131425" y="2324618"/>
                  <a:pt x="4114752" y="2331466"/>
                </a:cubicBezTo>
                <a:cubicBezTo>
                  <a:pt x="4008205" y="2376592"/>
                  <a:pt x="3993565" y="2484163"/>
                  <a:pt x="3941916" y="2576828"/>
                </a:cubicBezTo>
                <a:cubicBezTo>
                  <a:pt x="3998039" y="2613488"/>
                  <a:pt x="4065138" y="2621547"/>
                  <a:pt x="4125732" y="2645318"/>
                </a:cubicBezTo>
                <a:cubicBezTo>
                  <a:pt x="4188768" y="2670298"/>
                  <a:pt x="4188768" y="2688831"/>
                  <a:pt x="4136714" y="2761349"/>
                </a:cubicBezTo>
                <a:cubicBezTo>
                  <a:pt x="4272135" y="2777064"/>
                  <a:pt x="4272135" y="2777064"/>
                  <a:pt x="4230249" y="2891080"/>
                </a:cubicBezTo>
                <a:cubicBezTo>
                  <a:pt x="4343713" y="2901557"/>
                  <a:pt x="4418537" y="2955542"/>
                  <a:pt x="4436023" y="3073591"/>
                </a:cubicBezTo>
                <a:cubicBezTo>
                  <a:pt x="4444564" y="3130800"/>
                  <a:pt x="4495804" y="3157792"/>
                  <a:pt x="4552738" y="3196068"/>
                </a:cubicBezTo>
                <a:cubicBezTo>
                  <a:pt x="4481978" y="3233136"/>
                  <a:pt x="4433989" y="3310489"/>
                  <a:pt x="4351436" y="3228700"/>
                </a:cubicBezTo>
                <a:cubicBezTo>
                  <a:pt x="4321344" y="3198888"/>
                  <a:pt x="4324186" y="3236761"/>
                  <a:pt x="4320122" y="3247637"/>
                </a:cubicBezTo>
                <a:cubicBezTo>
                  <a:pt x="4310364" y="3274227"/>
                  <a:pt x="4330695" y="3291956"/>
                  <a:pt x="4344116" y="3312099"/>
                </a:cubicBezTo>
                <a:cubicBezTo>
                  <a:pt x="4357130" y="3332244"/>
                  <a:pt x="4372586" y="3353596"/>
                  <a:pt x="4376244" y="3376163"/>
                </a:cubicBezTo>
                <a:cubicBezTo>
                  <a:pt x="4378682" y="3391874"/>
                  <a:pt x="4366890" y="3414835"/>
                  <a:pt x="4353877" y="3426522"/>
                </a:cubicBezTo>
                <a:cubicBezTo>
                  <a:pt x="4285554" y="3488163"/>
                  <a:pt x="4326221" y="3626757"/>
                  <a:pt x="4196898" y="3644486"/>
                </a:cubicBezTo>
                <a:cubicBezTo>
                  <a:pt x="4138745" y="3652541"/>
                  <a:pt x="4110687" y="3703306"/>
                  <a:pt x="4067986" y="3731106"/>
                </a:cubicBezTo>
                <a:cubicBezTo>
                  <a:pt x="3919551" y="3828201"/>
                  <a:pt x="3820322" y="3953097"/>
                  <a:pt x="3774370" y="4124729"/>
                </a:cubicBezTo>
                <a:cubicBezTo>
                  <a:pt x="3761764" y="4172269"/>
                  <a:pt x="3713368" y="4210546"/>
                  <a:pt x="3682054" y="4252444"/>
                </a:cubicBezTo>
                <a:cubicBezTo>
                  <a:pt x="3697103" y="4283064"/>
                  <a:pt x="3779250" y="4216990"/>
                  <a:pt x="3750377" y="4297567"/>
                </a:cubicBezTo>
                <a:cubicBezTo>
                  <a:pt x="3728417" y="4358002"/>
                  <a:pt x="3672294" y="4395470"/>
                  <a:pt x="3619425" y="4431328"/>
                </a:cubicBezTo>
                <a:cubicBezTo>
                  <a:pt x="3559239" y="4472019"/>
                  <a:pt x="3492545" y="4504653"/>
                  <a:pt x="3465296" y="4579993"/>
                </a:cubicBezTo>
                <a:cubicBezTo>
                  <a:pt x="3459603" y="4596110"/>
                  <a:pt x="3441305" y="4613031"/>
                  <a:pt x="3425038" y="4619479"/>
                </a:cubicBezTo>
                <a:cubicBezTo>
                  <a:pt x="2576720" y="5945389"/>
                  <a:pt x="488463" y="5954251"/>
                  <a:pt x="247714" y="5944983"/>
                </a:cubicBezTo>
                <a:cubicBezTo>
                  <a:pt x="174818" y="5942062"/>
                  <a:pt x="102913" y="5934760"/>
                  <a:pt x="31834" y="5923857"/>
                </a:cubicBezTo>
                <a:lnTo>
                  <a:pt x="0" y="5917408"/>
                </a:lnTo>
                <a:close/>
              </a:path>
            </a:pathLst>
          </a:custGeom>
          <a:solidFill>
            <a:srgbClr val="FFFFFF">
              <a:shade val="85000"/>
            </a:srgbClr>
          </a:solidFill>
          <a:scene3d>
            <a:camera prst="orthographicFront"/>
            <a:lightRig rig="twoPt" dir="t">
              <a:rot lat="0" lon="0" rev="7200000"/>
            </a:lightRig>
          </a:scene3d>
          <a:sp3d>
            <a:bevelT w="25400" h="19050"/>
            <a:contourClr>
              <a:srgbClr val="FFFFFF"/>
            </a:contourClr>
          </a:sp3d>
        </p:spPr>
      </p:pic>
      <p:pic>
        <p:nvPicPr>
          <p:cNvPr id="3074" name="Picture 2">
            <a:extLst>
              <a:ext uri="{FF2B5EF4-FFF2-40B4-BE49-F238E27FC236}">
                <a16:creationId xmlns:a16="http://schemas.microsoft.com/office/drawing/2014/main" id="{E4C983E3-4588-F51C-0907-D6B2E34A7E2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589" r="29349" b="-1"/>
          <a:stretch/>
        </p:blipFill>
        <p:spPr bwMode="auto">
          <a:xfrm>
            <a:off x="8653074" y="-2"/>
            <a:ext cx="3538926" cy="4290182"/>
          </a:xfrm>
          <a:custGeom>
            <a:avLst/>
            <a:gdLst/>
            <a:ahLst/>
            <a:cxnLst/>
            <a:rect l="l" t="t" r="r" b="b"/>
            <a:pathLst>
              <a:path w="3538926" h="4290182">
                <a:moveTo>
                  <a:pt x="1370437" y="0"/>
                </a:moveTo>
                <a:lnTo>
                  <a:pt x="3538926" y="0"/>
                </a:lnTo>
                <a:lnTo>
                  <a:pt x="3538926" y="4256362"/>
                </a:lnTo>
                <a:lnTo>
                  <a:pt x="3455334" y="4273195"/>
                </a:lnTo>
                <a:cubicBezTo>
                  <a:pt x="3401009" y="4281478"/>
                  <a:pt x="3346052" y="4287025"/>
                  <a:pt x="3290337" y="4289244"/>
                </a:cubicBezTo>
                <a:cubicBezTo>
                  <a:pt x="3106332" y="4296285"/>
                  <a:pt x="1510274" y="4289552"/>
                  <a:pt x="861903" y="3282295"/>
                </a:cubicBezTo>
                <a:cubicBezTo>
                  <a:pt x="849470" y="3277397"/>
                  <a:pt x="835485" y="3264542"/>
                  <a:pt x="831133" y="3252299"/>
                </a:cubicBezTo>
                <a:cubicBezTo>
                  <a:pt x="810307" y="3195065"/>
                  <a:pt x="759333" y="3170274"/>
                  <a:pt x="713332" y="3139362"/>
                </a:cubicBezTo>
                <a:cubicBezTo>
                  <a:pt x="672925" y="3112122"/>
                  <a:pt x="630030" y="3083658"/>
                  <a:pt x="613246" y="3037747"/>
                </a:cubicBezTo>
                <a:cubicBezTo>
                  <a:pt x="591178" y="2976535"/>
                  <a:pt x="653963" y="3026730"/>
                  <a:pt x="665465" y="3003469"/>
                </a:cubicBezTo>
                <a:cubicBezTo>
                  <a:pt x="641532" y="2971640"/>
                  <a:pt x="604543" y="2942562"/>
                  <a:pt x="594908" y="2906447"/>
                </a:cubicBezTo>
                <a:cubicBezTo>
                  <a:pt x="559787" y="2776063"/>
                  <a:pt x="483946" y="2681183"/>
                  <a:pt x="370497" y="2607422"/>
                </a:cubicBezTo>
                <a:cubicBezTo>
                  <a:pt x="337860" y="2586304"/>
                  <a:pt x="316415" y="2547739"/>
                  <a:pt x="271969" y="2541620"/>
                </a:cubicBezTo>
                <a:cubicBezTo>
                  <a:pt x="173127" y="2528152"/>
                  <a:pt x="204209" y="2422866"/>
                  <a:pt x="151990" y="2376038"/>
                </a:cubicBezTo>
                <a:cubicBezTo>
                  <a:pt x="142044" y="2367161"/>
                  <a:pt x="133031" y="2349717"/>
                  <a:pt x="134895" y="2337782"/>
                </a:cubicBezTo>
                <a:cubicBezTo>
                  <a:pt x="137691" y="2320639"/>
                  <a:pt x="149504" y="2304419"/>
                  <a:pt x="159450" y="2289115"/>
                </a:cubicBezTo>
                <a:cubicBezTo>
                  <a:pt x="169707" y="2273813"/>
                  <a:pt x="185247" y="2260344"/>
                  <a:pt x="177788" y="2240145"/>
                </a:cubicBezTo>
                <a:cubicBezTo>
                  <a:pt x="174683" y="2231882"/>
                  <a:pt x="176855" y="2203112"/>
                  <a:pt x="153855" y="2225759"/>
                </a:cubicBezTo>
                <a:cubicBezTo>
                  <a:pt x="90759" y="2287892"/>
                  <a:pt x="54081" y="2229129"/>
                  <a:pt x="0" y="2200970"/>
                </a:cubicBezTo>
                <a:cubicBezTo>
                  <a:pt x="43514" y="2171892"/>
                  <a:pt x="82677" y="2151388"/>
                  <a:pt x="89205" y="2107927"/>
                </a:cubicBezTo>
                <a:cubicBezTo>
                  <a:pt x="102570" y="2018249"/>
                  <a:pt x="159758" y="1977237"/>
                  <a:pt x="246479" y="1969279"/>
                </a:cubicBezTo>
                <a:cubicBezTo>
                  <a:pt x="214465" y="1882663"/>
                  <a:pt x="214465" y="1882663"/>
                  <a:pt x="317968" y="1870725"/>
                </a:cubicBezTo>
                <a:cubicBezTo>
                  <a:pt x="278183" y="1815635"/>
                  <a:pt x="278183" y="1801556"/>
                  <a:pt x="326361" y="1782580"/>
                </a:cubicBezTo>
                <a:cubicBezTo>
                  <a:pt x="372673" y="1764521"/>
                  <a:pt x="423957" y="1758400"/>
                  <a:pt x="466852" y="1730550"/>
                </a:cubicBezTo>
                <a:cubicBezTo>
                  <a:pt x="427377" y="1660155"/>
                  <a:pt x="416187" y="1578436"/>
                  <a:pt x="334753" y="1544155"/>
                </a:cubicBezTo>
                <a:cubicBezTo>
                  <a:pt x="322010" y="1538952"/>
                  <a:pt x="313307" y="1517834"/>
                  <a:pt x="321386" y="1505592"/>
                </a:cubicBezTo>
                <a:cubicBezTo>
                  <a:pt x="350915" y="1461214"/>
                  <a:pt x="308644" y="1377045"/>
                  <a:pt x="400645" y="1367557"/>
                </a:cubicBezTo>
                <a:cubicBezTo>
                  <a:pt x="412147" y="1366640"/>
                  <a:pt x="422716" y="1357456"/>
                  <a:pt x="413701" y="1345520"/>
                </a:cubicBezTo>
                <a:cubicBezTo>
                  <a:pt x="382618" y="1303896"/>
                  <a:pt x="420228" y="1306649"/>
                  <a:pt x="442916" y="1301447"/>
                </a:cubicBezTo>
                <a:cubicBezTo>
                  <a:pt x="470270" y="1295021"/>
                  <a:pt x="501352" y="1313384"/>
                  <a:pt x="526840" y="1290735"/>
                </a:cubicBezTo>
                <a:cubicBezTo>
                  <a:pt x="520932" y="1266862"/>
                  <a:pt x="498866" y="1267167"/>
                  <a:pt x="483325" y="1259517"/>
                </a:cubicBezTo>
                <a:cubicBezTo>
                  <a:pt x="437945" y="1237479"/>
                  <a:pt x="400956" y="1211159"/>
                  <a:pt x="398780" y="1153924"/>
                </a:cubicBezTo>
                <a:cubicBezTo>
                  <a:pt x="397228" y="1107708"/>
                  <a:pt x="392254" y="1067003"/>
                  <a:pt x="455041" y="1052922"/>
                </a:cubicBezTo>
                <a:cubicBezTo>
                  <a:pt x="481149" y="1047106"/>
                  <a:pt x="473687" y="1013747"/>
                  <a:pt x="458768" y="997218"/>
                </a:cubicBezTo>
                <a:cubicBezTo>
                  <a:pt x="432038" y="967837"/>
                  <a:pt x="409972" y="928661"/>
                  <a:pt x="363968" y="925907"/>
                </a:cubicBezTo>
                <a:cubicBezTo>
                  <a:pt x="335995" y="924071"/>
                  <a:pt x="314548" y="911826"/>
                  <a:pt x="292481" y="897749"/>
                </a:cubicBezTo>
                <a:cubicBezTo>
                  <a:pt x="276630" y="887646"/>
                  <a:pt x="257670" y="879078"/>
                  <a:pt x="259533" y="857348"/>
                </a:cubicBezTo>
                <a:cubicBezTo>
                  <a:pt x="261399" y="836535"/>
                  <a:pt x="279736" y="827966"/>
                  <a:pt x="298387" y="823681"/>
                </a:cubicBezTo>
                <a:cubicBezTo>
                  <a:pt x="360552" y="809909"/>
                  <a:pt x="418983" y="789708"/>
                  <a:pt x="470893" y="743493"/>
                </a:cubicBezTo>
                <a:cubicBezTo>
                  <a:pt x="436390" y="719007"/>
                  <a:pt x="403444" y="701256"/>
                  <a:pt x="377957" y="676463"/>
                </a:cubicBezTo>
                <a:cubicBezTo>
                  <a:pt x="316415" y="616477"/>
                  <a:pt x="837660" y="427634"/>
                  <a:pt x="863768" y="360299"/>
                </a:cubicBezTo>
                <a:cubicBezTo>
                  <a:pt x="871849" y="339488"/>
                  <a:pt x="899511" y="318064"/>
                  <a:pt x="922515" y="311942"/>
                </a:cubicBezTo>
                <a:cubicBezTo>
                  <a:pt x="1030367" y="283171"/>
                  <a:pt x="1123922" y="218591"/>
                  <a:pt x="1234265" y="194718"/>
                </a:cubicBezTo>
                <a:cubicBezTo>
                  <a:pt x="1338390" y="172070"/>
                  <a:pt x="1440960" y="141768"/>
                  <a:pt x="1555030" y="111776"/>
                </a:cubicBezTo>
                <a:cubicBezTo>
                  <a:pt x="1520063" y="74130"/>
                  <a:pt x="1471575" y="57526"/>
                  <a:pt x="1428216" y="36752"/>
                </a:cubicBezTo>
                <a:close/>
              </a:path>
            </a:pathLst>
          </a:cu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CAF1A452-446E-B959-D274-1D7A06F9D29F}"/>
              </a:ext>
            </a:extLst>
          </p:cNvPr>
          <p:cNvSpPr/>
          <p:nvPr/>
        </p:nvSpPr>
        <p:spPr>
          <a:xfrm>
            <a:off x="46159" y="130531"/>
            <a:ext cx="3995528" cy="646331"/>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w="0"/>
                <a:solidFill>
                  <a:srgbClr val="00B050"/>
                </a:solidFill>
                <a:effectLst>
                  <a:reflection blurRad="6350" stA="53000" endA="300" endPos="35500" dir="5400000" sy="-90000" algn="bl" rotWithShape="0"/>
                </a:effectLst>
                <a:uLnTx/>
                <a:uFillTx/>
                <a:latin typeface="Algerian" panose="04020705040A02060702" pitchFamily="82" charset="0"/>
                <a:ea typeface="+mn-ea"/>
                <a:cs typeface="+mn-cs"/>
              </a:rPr>
              <a:t>ĐÌNH HÀNG KÊNH</a:t>
            </a:r>
            <a:endParaRPr kumimoji="0" lang="en-US" sz="3600" b="1" i="0" u="none" strike="noStrike" kern="1200" cap="none" spc="0" normalizeH="0" baseline="0" noProof="0" dirty="0">
              <a:ln w="0"/>
              <a:solidFill>
                <a:srgbClr val="00B050"/>
              </a:solidFill>
              <a:effectLst>
                <a:reflection blurRad="6350" stA="53000" endA="300" endPos="35500" dir="5400000" sy="-90000" algn="bl" rotWithShape="0"/>
              </a:effectLst>
              <a:uLnTx/>
              <a:uFillTx/>
              <a:latin typeface="Algerian" panose="04020705040A02060702" pitchFamily="82" charset="0"/>
              <a:ea typeface="+mn-ea"/>
              <a:cs typeface="+mn-cs"/>
            </a:endParaRPr>
          </a:p>
        </p:txBody>
      </p:sp>
      <p:sp>
        <p:nvSpPr>
          <p:cNvPr id="3" name="TextBox 2">
            <a:extLst>
              <a:ext uri="{FF2B5EF4-FFF2-40B4-BE49-F238E27FC236}">
                <a16:creationId xmlns:a16="http://schemas.microsoft.com/office/drawing/2014/main" id="{18AB39F7-C22B-F37E-0F13-5213EC46CC77}"/>
              </a:ext>
            </a:extLst>
          </p:cNvPr>
          <p:cNvSpPr txBox="1"/>
          <p:nvPr/>
        </p:nvSpPr>
        <p:spPr>
          <a:xfrm>
            <a:off x="4552738" y="3939700"/>
            <a:ext cx="6899381"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30" normalizeH="0" baseline="0" noProof="0" dirty="0">
                <a:ln>
                  <a:noFill/>
                </a:ln>
                <a:solidFill>
                  <a:srgbClr val="ED7D31">
                    <a:lumMod val="75000"/>
                  </a:srgbClr>
                </a:solidFill>
                <a:effectLst/>
                <a:uLnTx/>
                <a:uFillTx/>
                <a:latin typeface="Times New Roman" panose="02020603050405020304" pitchFamily="18" charset="0"/>
                <a:ea typeface="+mn-ea"/>
                <a:cs typeface="+mn-cs"/>
              </a:rPr>
              <a:t>Kiệu Rồng của Vua Ngô Quyền - Tượng voi</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57110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3C210E6-A35A-4F68-8D60-801A019C75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12466E94-91A2-BB3F-0E36-AD735061CA9B}"/>
              </a:ext>
            </a:extLst>
          </p:cNvPr>
          <p:cNvPicPr>
            <a:picLocks noChangeAspect="1"/>
          </p:cNvPicPr>
          <p:nvPr/>
        </p:nvPicPr>
        <p:blipFill rotWithShape="1">
          <a:blip r:embed="rId2"/>
          <a:srcRect t="5714" r="2" b="2"/>
          <a:stretch/>
        </p:blipFill>
        <p:spPr>
          <a:xfrm>
            <a:off x="7498578" y="3372549"/>
            <a:ext cx="4810310" cy="3401568"/>
          </a:xfrm>
          <a:prstGeom prst="rect">
            <a:avLst/>
          </a:prstGeom>
          <a:ln>
            <a:noFill/>
          </a:ln>
          <a:effectLst>
            <a:softEdge rad="112500"/>
          </a:effectLst>
        </p:spPr>
      </p:pic>
      <p:pic>
        <p:nvPicPr>
          <p:cNvPr id="17" name="Picture 16">
            <a:extLst>
              <a:ext uri="{FF2B5EF4-FFF2-40B4-BE49-F238E27FC236}">
                <a16:creationId xmlns:a16="http://schemas.microsoft.com/office/drawing/2014/main" id="{1AB0A0F6-8CA7-1A04-193F-39988564CB73}"/>
              </a:ext>
            </a:extLst>
          </p:cNvPr>
          <p:cNvPicPr>
            <a:picLocks noChangeAspect="1"/>
          </p:cNvPicPr>
          <p:nvPr/>
        </p:nvPicPr>
        <p:blipFill rotWithShape="1">
          <a:blip r:embed="rId3"/>
          <a:srcRect t="7669" r="2" b="253"/>
          <a:stretch/>
        </p:blipFill>
        <p:spPr>
          <a:xfrm>
            <a:off x="3189428" y="3456432"/>
            <a:ext cx="4925479" cy="3401568"/>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p:spPr>
      </p:pic>
      <p:sp useBgFill="1">
        <p:nvSpPr>
          <p:cNvPr id="24" name="Freeform: Shape 23">
            <a:extLst>
              <a:ext uri="{FF2B5EF4-FFF2-40B4-BE49-F238E27FC236}">
                <a16:creationId xmlns:a16="http://schemas.microsoft.com/office/drawing/2014/main" id="{AC0D06B0-F19C-459E-B221-A34B506FB5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4581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6" name="Freeform: Shape 25">
            <a:extLst>
              <a:ext uri="{FF2B5EF4-FFF2-40B4-BE49-F238E27FC236}">
                <a16:creationId xmlns:a16="http://schemas.microsoft.com/office/drawing/2014/main" id="{345B26DA-1C6B-4C66-81C9-9C1877FC2D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3667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B4574BB5-BEEF-43F1-A52B-D05F5B618B7D}"/>
              </a:ext>
            </a:extLst>
          </p:cNvPr>
          <p:cNvSpPr/>
          <p:nvPr/>
        </p:nvSpPr>
        <p:spPr>
          <a:xfrm>
            <a:off x="64008" y="414529"/>
            <a:ext cx="3397504" cy="1521009"/>
          </a:xfrm>
          <a:prstGeom prst="rect">
            <a:avLst/>
          </a:prstGeom>
        </p:spPr>
        <p:txBody>
          <a:bodyPr vert="horz" lIns="91440" tIns="45720" rIns="91440" bIns="45720" rtlCol="0" anchor="ctr">
            <a:normAutofit fontScale="92500"/>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200" b="1" i="0" u="none" strike="noStrike" kern="1200" cap="none" spc="0" normalizeH="0" baseline="0" noProof="0">
                <a:ln w="0"/>
                <a:solidFill>
                  <a:srgbClr val="7030A0"/>
                </a:solidFill>
                <a:effectLst>
                  <a:reflection blurRad="6350" stA="53000" endA="300" endPos="35500" dir="5400000" sy="-90000" algn="bl" rotWithShape="0"/>
                </a:effectLst>
                <a:uLnTx/>
                <a:uFillTx/>
                <a:latin typeface="Algerian" panose="04020705040A02060702" pitchFamily="82" charset="0"/>
                <a:ea typeface="+mn-ea"/>
                <a:cs typeface="+mn-cs"/>
              </a:rPr>
              <a:t>VĂN TỪ TRONG KHUÔN VIÊN ĐÌNH HÀNG KÊNH</a:t>
            </a:r>
            <a:endParaRPr kumimoji="0" lang="en-US" sz="3200" b="1" i="0" u="none" strike="noStrike" kern="1200" cap="none" spc="0" normalizeH="0" baseline="0" noProof="0" dirty="0">
              <a:ln w="0"/>
              <a:solidFill>
                <a:srgbClr val="7030A0"/>
              </a:solidFill>
              <a:effectLst>
                <a:reflection blurRad="6350" stA="53000" endA="300" endPos="35500" dir="5400000" sy="-90000" algn="bl" rotWithShape="0"/>
              </a:effectLst>
              <a:uLnTx/>
              <a:uFillTx/>
              <a:latin typeface="Algerian" panose="04020705040A02060702" pitchFamily="82" charset="0"/>
              <a:ea typeface="+mn-ea"/>
              <a:cs typeface="+mn-cs"/>
            </a:endParaRPr>
          </a:p>
        </p:txBody>
      </p:sp>
      <p:sp>
        <p:nvSpPr>
          <p:cNvPr id="28" name="Rectangle 27">
            <a:extLst>
              <a:ext uri="{FF2B5EF4-FFF2-40B4-BE49-F238E27FC236}">
                <a16:creationId xmlns:a16="http://schemas.microsoft.com/office/drawing/2014/main" id="{98DE6C44-43F8-4DE4-AB81-66853FFEA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05840"/>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2409529B-9B56-4F10-BE4D-F934DB89E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2089941"/>
            <a:ext cx="2834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BFBB2967-537D-408E-B1B1-48C61C2D4412}"/>
              </a:ext>
            </a:extLst>
          </p:cNvPr>
          <p:cNvSpPr txBox="1"/>
          <p:nvPr/>
        </p:nvSpPr>
        <p:spPr>
          <a:xfrm>
            <a:off x="174469" y="2228117"/>
            <a:ext cx="3176581" cy="4337304"/>
          </a:xfrm>
          <a:prstGeom prst="rect">
            <a:avLst/>
          </a:prstGeom>
        </p:spPr>
        <p:txBody>
          <a:bodyPr vert="horz" lIns="91440" tIns="45720" rIns="91440" bIns="45720" rtlCol="0">
            <a:normAutofit/>
          </a:bodyPr>
          <a:lstStyle/>
          <a:p>
            <a:pPr marL="0" marR="0" lvl="0" indent="-228600" algn="just" defTabSz="914400" rtl="0" eaLnBrk="1" fontAlgn="auto" latinLnBrk="0" hangingPunct="1">
              <a:lnSpc>
                <a:spcPct val="90000"/>
              </a:lnSpc>
              <a:spcBef>
                <a:spcPts val="0"/>
              </a:spcBef>
              <a:spcAft>
                <a:spcPts val="750"/>
              </a:spcAft>
              <a:buClrTx/>
              <a:buSzTx/>
              <a:buFont typeface="Arial" panose="020B0604020202020204" pitchFamily="34" charset="0"/>
              <a:buChar char="•"/>
              <a:tabLst/>
              <a:defRPr/>
            </a:pP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Trong </a:t>
            </a:r>
            <a:r>
              <a:rPr kumimoji="0" lang="en-US" sz="2800" b="1" i="0" u="none" strike="noStrike" kern="1200" cap="none" spc="-15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khuôn</a:t>
            </a: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15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viên</a:t>
            </a: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15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Đình</a:t>
            </a: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15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có</a:t>
            </a: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 Văn </a:t>
            </a:r>
            <a:r>
              <a:rPr kumimoji="0" lang="en-US" sz="2800" b="1" i="0" u="none" strike="noStrike" kern="1200" cap="none" spc="-15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từ</a:t>
            </a: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15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Hàng</a:t>
            </a: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15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Kênh</a:t>
            </a: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 - </a:t>
            </a:r>
            <a:r>
              <a:rPr kumimoji="0" lang="en-US" sz="2800" b="1" i="0" u="none" strike="noStrike" kern="1200" cap="none" spc="-15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nơi</a:t>
            </a: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15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thờ</a:t>
            </a: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15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đức</a:t>
            </a: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15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Khổng</a:t>
            </a: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15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Tử</a:t>
            </a: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15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bậc</a:t>
            </a: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15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thầy</a:t>
            </a: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15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Nho</a:t>
            </a: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15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học</a:t>
            </a: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 Chu Văn An </a:t>
            </a:r>
            <a:r>
              <a:rPr kumimoji="0" lang="en-US" sz="2800" b="1" i="0" u="none" strike="noStrike" kern="1200" cap="none" spc="-15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thời</a:t>
            </a: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15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Trần</a:t>
            </a: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15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và</a:t>
            </a: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15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ba</a:t>
            </a: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15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vị</a:t>
            </a: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15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Trạng</a:t>
            </a: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15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nguyên</a:t>
            </a: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15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của</a:t>
            </a: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15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Hải</a:t>
            </a: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15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Phòng</a:t>
            </a: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15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là</a:t>
            </a: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 Lê </a:t>
            </a:r>
            <a:r>
              <a:rPr kumimoji="0" lang="en-US" sz="2800" b="1" i="0" u="none" strike="noStrike" kern="1200" cap="none" spc="-15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Ích</a:t>
            </a: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15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Mộc</a:t>
            </a: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15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Trần</a:t>
            </a: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15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Tất</a:t>
            </a: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 Văn </a:t>
            </a:r>
            <a:r>
              <a:rPr kumimoji="0" lang="en-US" sz="2800" b="1" i="0" u="none" strike="noStrike" kern="1200" cap="none" spc="-15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và</a:t>
            </a: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15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Nguyễn</a:t>
            </a: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150" normalizeH="0" baseline="0" noProof="0" dirty="0" err="1">
                <a:ln>
                  <a:noFill/>
                </a:ln>
                <a:solidFill>
                  <a:srgbClr val="00B050"/>
                </a:solidFill>
                <a:effectLst/>
                <a:uLnTx/>
                <a:uFillTx/>
                <a:latin typeface="Times New Roman" panose="02020603050405020304" pitchFamily="18" charset="0"/>
                <a:ea typeface="+mn-ea"/>
                <a:cs typeface="Times New Roman" panose="02020603050405020304" pitchFamily="18" charset="0"/>
              </a:rPr>
              <a:t>Bỉnh</a:t>
            </a:r>
            <a:r>
              <a:rPr kumimoji="0" lang="en-US" sz="2800" b="1" i="0" u="none" strike="noStrike" kern="1200" cap="none" spc="-15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 Khiêm.</a:t>
            </a:r>
          </a:p>
        </p:txBody>
      </p:sp>
      <p:pic>
        <p:nvPicPr>
          <p:cNvPr id="9" name="Picture 8">
            <a:extLst>
              <a:ext uri="{FF2B5EF4-FFF2-40B4-BE49-F238E27FC236}">
                <a16:creationId xmlns:a16="http://schemas.microsoft.com/office/drawing/2014/main" id="{AC4D738A-806A-9FF8-F25E-4B68B3A6A6CF}"/>
              </a:ext>
            </a:extLst>
          </p:cNvPr>
          <p:cNvPicPr>
            <a:picLocks noChangeAspect="1"/>
          </p:cNvPicPr>
          <p:nvPr/>
        </p:nvPicPr>
        <p:blipFill rotWithShape="1">
          <a:blip r:embed="rId4"/>
          <a:srcRect t="1687" r="-1" b="3580"/>
          <a:stretch/>
        </p:blipFill>
        <p:spPr>
          <a:xfrm>
            <a:off x="3224784" y="20320"/>
            <a:ext cx="4787628" cy="3418840"/>
          </a:xfrm>
          <a:custGeom>
            <a:avLst/>
            <a:gdLst/>
            <a:ahLst/>
            <a:cxnLst/>
            <a:rect l="l" t="t" r="r" b="b"/>
            <a:pathLst>
              <a:path w="4787628" h="3401568">
                <a:moveTo>
                  <a:pt x="0" y="0"/>
                </a:moveTo>
                <a:lnTo>
                  <a:pt x="4787628" y="0"/>
                </a:lnTo>
                <a:lnTo>
                  <a:pt x="4787628" y="3401568"/>
                </a:lnTo>
                <a:lnTo>
                  <a:pt x="762748" y="3401568"/>
                </a:lnTo>
                <a:lnTo>
                  <a:pt x="751436" y="2963954"/>
                </a:lnTo>
                <a:cubicBezTo>
                  <a:pt x="698408" y="1942163"/>
                  <a:pt x="463174" y="995044"/>
                  <a:pt x="93264" y="192283"/>
                </a:cubicBezTo>
                <a:close/>
              </a:path>
            </a:pathLst>
          </a:custGeom>
          <a:solidFill>
            <a:srgbClr val="FFFFFF">
              <a:shade val="85000"/>
            </a:srgbClr>
          </a:solidFill>
        </p:spPr>
      </p:pic>
      <p:pic>
        <p:nvPicPr>
          <p:cNvPr id="19" name="Picture 18">
            <a:extLst>
              <a:ext uri="{FF2B5EF4-FFF2-40B4-BE49-F238E27FC236}">
                <a16:creationId xmlns:a16="http://schemas.microsoft.com/office/drawing/2014/main" id="{DE6F5862-3F80-9089-3526-14A61B04DF6B}"/>
              </a:ext>
            </a:extLst>
          </p:cNvPr>
          <p:cNvPicPr>
            <a:picLocks noChangeAspect="1"/>
          </p:cNvPicPr>
          <p:nvPr/>
        </p:nvPicPr>
        <p:blipFill rotWithShape="1">
          <a:blip r:embed="rId5"/>
          <a:srcRect t="2666" b="29837"/>
          <a:stretch/>
        </p:blipFill>
        <p:spPr>
          <a:xfrm>
            <a:off x="7910614" y="-51308"/>
            <a:ext cx="4267200" cy="3562096"/>
          </a:xfrm>
          <a:prstGeom prst="rect">
            <a:avLst/>
          </a:prstGeom>
          <a:ln>
            <a:noFill/>
          </a:ln>
          <a:effectLst>
            <a:softEdge rad="112500"/>
          </a:effectLst>
        </p:spPr>
      </p:pic>
      <p:sp>
        <p:nvSpPr>
          <p:cNvPr id="21" name="TextBox 20">
            <a:extLst>
              <a:ext uri="{FF2B5EF4-FFF2-40B4-BE49-F238E27FC236}">
                <a16:creationId xmlns:a16="http://schemas.microsoft.com/office/drawing/2014/main" id="{DBAEFEC3-084D-6D5C-E1BC-A26022D3CEBB}"/>
              </a:ext>
            </a:extLst>
          </p:cNvPr>
          <p:cNvSpPr txBox="1"/>
          <p:nvPr/>
        </p:nvSpPr>
        <p:spPr>
          <a:xfrm>
            <a:off x="6347225" y="3032360"/>
            <a:ext cx="1898962"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Tòa Tiền tế</a:t>
            </a:r>
            <a:endPar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1D3D7685-A4A2-E54F-678B-95069EBC40CB}"/>
              </a:ext>
            </a:extLst>
          </p:cNvPr>
          <p:cNvSpPr txBox="1"/>
          <p:nvPr/>
        </p:nvSpPr>
        <p:spPr>
          <a:xfrm>
            <a:off x="8807991" y="3013564"/>
            <a:ext cx="3519415"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Ban thờ Khổng Tử</a:t>
            </a:r>
            <a:endPar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49" name="TextBox 48">
            <a:extLst>
              <a:ext uri="{FF2B5EF4-FFF2-40B4-BE49-F238E27FC236}">
                <a16:creationId xmlns:a16="http://schemas.microsoft.com/office/drawing/2014/main" id="{3D855C76-3A3E-1E65-89AB-6D06908414D8}"/>
              </a:ext>
            </a:extLst>
          </p:cNvPr>
          <p:cNvSpPr txBox="1"/>
          <p:nvPr/>
        </p:nvSpPr>
        <p:spPr>
          <a:xfrm>
            <a:off x="4191764" y="6110886"/>
            <a:ext cx="3078966"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a:ln>
                  <a:noFill/>
                </a:ln>
                <a:solidFill>
                  <a:srgbClr val="FFFF00"/>
                </a:solidFill>
                <a:effectLst/>
                <a:uLnTx/>
                <a:uFillTx/>
                <a:latin typeface="Times New Roman" panose="02020603050405020304" pitchFamily="18" charset="0"/>
                <a:ea typeface="Times New Roman" panose="02020603050405020304" pitchFamily="18" charset="0"/>
                <a:cs typeface="+mn-cs"/>
              </a:rPr>
              <a:t>Ban thờ Chu Văn An và Lê Ích Mộc</a:t>
            </a:r>
            <a:endParaRPr kumimoji="0" lang="en-US" sz="2400" b="1" i="0" u="none" strike="noStrike" kern="1200" cap="none" spc="0" normalizeH="0" baseline="0" noProof="0" dirty="0">
              <a:ln>
                <a:noFill/>
              </a:ln>
              <a:solidFill>
                <a:srgbClr val="FFFF00"/>
              </a:solidFill>
              <a:effectLst/>
              <a:uLnTx/>
              <a:uFillTx/>
              <a:latin typeface="Calibri" panose="020F0502020204030204"/>
              <a:ea typeface="+mn-ea"/>
              <a:cs typeface="+mn-cs"/>
            </a:endParaRPr>
          </a:p>
        </p:txBody>
      </p:sp>
      <p:sp>
        <p:nvSpPr>
          <p:cNvPr id="51" name="TextBox 50">
            <a:extLst>
              <a:ext uri="{FF2B5EF4-FFF2-40B4-BE49-F238E27FC236}">
                <a16:creationId xmlns:a16="http://schemas.microsoft.com/office/drawing/2014/main" id="{C6B86DA3-089F-A5F4-3F0F-856E6EB446F9}"/>
              </a:ext>
            </a:extLst>
          </p:cNvPr>
          <p:cNvSpPr txBox="1"/>
          <p:nvPr/>
        </p:nvSpPr>
        <p:spPr>
          <a:xfrm>
            <a:off x="7921704" y="5999126"/>
            <a:ext cx="3975656"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FFFF00"/>
                </a:solidFill>
                <a:effectLst/>
                <a:uLnTx/>
                <a:uFillTx/>
                <a:latin typeface="Times New Roman" panose="02020603050405020304" pitchFamily="18" charset="0"/>
                <a:ea typeface="Times New Roman" panose="02020603050405020304" pitchFamily="18" charset="0"/>
                <a:cs typeface="+mn-cs"/>
              </a:rPr>
              <a:t>Ban thờ Trần Tất Văn và Nguyễn Bỉnh Khiêm</a:t>
            </a:r>
            <a:endParaRPr kumimoji="0" lang="en-US" sz="2400" b="1" i="0" u="none" strike="noStrike" kern="1200" cap="none" spc="0" normalizeH="0" baseline="0" noProof="0" dirty="0">
              <a:ln>
                <a:noFill/>
              </a:ln>
              <a:solidFill>
                <a:srgbClr val="FFFF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49055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4000"/>
            <a:lum/>
          </a:blip>
          <a:srcRect/>
          <a:stretch>
            <a:fillRect t="-9000" b="-9000"/>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C287A9A-86EE-CC7B-3434-77E0BB78B405}"/>
              </a:ext>
            </a:extLst>
          </p:cNvPr>
          <p:cNvPicPr>
            <a:picLocks noChangeAspect="1"/>
          </p:cNvPicPr>
          <p:nvPr/>
        </p:nvPicPr>
        <p:blipFill>
          <a:blip r:embed="rId3"/>
          <a:stretch>
            <a:fillRect/>
          </a:stretch>
        </p:blipFill>
        <p:spPr>
          <a:xfrm>
            <a:off x="76202" y="597890"/>
            <a:ext cx="7077073" cy="530780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12" name="TextBox 11">
            <a:extLst>
              <a:ext uri="{FF2B5EF4-FFF2-40B4-BE49-F238E27FC236}">
                <a16:creationId xmlns:a16="http://schemas.microsoft.com/office/drawing/2014/main" id="{B5F34A1E-86C6-A855-43E4-E80694DE65C0}"/>
              </a:ext>
            </a:extLst>
          </p:cNvPr>
          <p:cNvSpPr txBox="1"/>
          <p:nvPr/>
        </p:nvSpPr>
        <p:spPr>
          <a:xfrm>
            <a:off x="448641" y="556756"/>
            <a:ext cx="6490639" cy="1086836"/>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“Xênh xang một cõi trời thu</a:t>
            </a:r>
            <a:endParaRPr kumimoji="0" lang="en-US" sz="1200" b="1" i="0" u="none" strike="noStrike" kern="1200" cap="none" spc="0" normalizeH="0" baseline="0" noProof="0" dirty="0">
              <a:ln>
                <a:noFill/>
              </a:ln>
              <a:solidFill>
                <a:srgbClr val="FF0000"/>
              </a:solidFill>
              <a:effectLst/>
              <a:uLnTx/>
              <a:uFillTx/>
              <a:latin typeface="Calibri" panose="020F0502020204030204" pitchFamily="34" charset="0"/>
              <a:ea typeface="Yu Mincho" panose="02020400000000000000" pitchFamily="18" charset="-128"/>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Hải Phòng còn cặp Văn từ Hàng - Xuân”</a:t>
            </a:r>
            <a:endParaRPr kumimoji="0" lang="en-US" sz="2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1F67D122-BF55-4F1E-0353-7B295BA651C0}"/>
              </a:ext>
            </a:extLst>
          </p:cNvPr>
          <p:cNvSpPr txBox="1"/>
          <p:nvPr/>
        </p:nvSpPr>
        <p:spPr>
          <a:xfrm>
            <a:off x="9526" y="5858289"/>
            <a:ext cx="7249548" cy="984885"/>
          </a:xfrm>
          <a:prstGeom prst="rect">
            <a:avLst/>
          </a:prstGeom>
          <a:solidFill>
            <a:schemeClr val="bg1"/>
          </a:solid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900" b="0" i="0" u="none" strike="noStrike" kern="1200" cap="none" spc="0" normalizeH="0" baseline="0" noProof="0" dirty="0">
                <a:ln>
                  <a:noFill/>
                </a:ln>
                <a:solidFill>
                  <a:srgbClr val="00B050"/>
                </a:solidFill>
                <a:effectLst/>
                <a:uLnTx/>
                <a:uFillTx/>
                <a:latin typeface="Times New Roman" panose="02020603050405020304" pitchFamily="18" charset="0"/>
                <a:ea typeface="Yu Mincho" panose="02020400000000000000" pitchFamily="18" charset="-128"/>
                <a:cs typeface="+mn-cs"/>
              </a:rPr>
              <a:t>Văn miếu Xuân La tọa lạc ở phía Tây-Nam núi Đối, thôn Xuân La, xã Thanh Sơn, Kiến Thụy.</a:t>
            </a:r>
            <a:endParaRPr kumimoji="0" lang="en-US" sz="2900" b="0" i="0" u="none" strike="noStrike" kern="1200" cap="none" spc="0" normalizeH="0" baseline="0" noProof="0" dirty="0">
              <a:ln>
                <a:noFill/>
              </a:ln>
              <a:solidFill>
                <a:srgbClr val="00B050"/>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511EF849-DD73-8DBA-1600-CA4FDF01D8F4}"/>
              </a:ext>
            </a:extLst>
          </p:cNvPr>
          <p:cNvSpPr/>
          <p:nvPr/>
        </p:nvSpPr>
        <p:spPr>
          <a:xfrm>
            <a:off x="0" y="-10795"/>
            <a:ext cx="12192000" cy="461665"/>
          </a:xfrm>
          <a:prstGeom prst="rect">
            <a:avLst/>
          </a:prstGeom>
          <a:solidFill>
            <a:schemeClr val="bg1">
              <a:lumMod val="85000"/>
            </a:schemeClr>
          </a:solid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Algerian" panose="04020705040A02060702" pitchFamily="82" charset="0"/>
                <a:ea typeface="+mn-ea"/>
                <a:cs typeface="+mn-cs"/>
              </a:rPr>
              <a:t>VĂN MIẾU XUÂN LA - NƠI LƯU GIỮ TRUYỀN THỐNG KHOA BẢNG HUYỆN KIẾN THỤY</a:t>
            </a:r>
          </a:p>
        </p:txBody>
      </p:sp>
      <p:sp>
        <p:nvSpPr>
          <p:cNvPr id="17" name="TextBox 16">
            <a:extLst>
              <a:ext uri="{FF2B5EF4-FFF2-40B4-BE49-F238E27FC236}">
                <a16:creationId xmlns:a16="http://schemas.microsoft.com/office/drawing/2014/main" id="{525824DE-1495-328C-DC8A-A2E88EB03EC3}"/>
              </a:ext>
            </a:extLst>
          </p:cNvPr>
          <p:cNvSpPr txBox="1"/>
          <p:nvPr/>
        </p:nvSpPr>
        <p:spPr>
          <a:xfrm>
            <a:off x="7458076" y="508774"/>
            <a:ext cx="4514850" cy="310854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Yu Mincho" panose="02020400000000000000" pitchFamily="18" charset="-128"/>
                <a:cs typeface="+mn-cs"/>
              </a:rPr>
              <a:t>Văn miếu Xuân La được xây dựng từ thế kỷ thứ 15. Thời Mạc (TK 16), Văn miếu Xuân La được coi là một trường thi lớn của Dương Kinh - kinh đô miền biển của nhà Mạc.</a:t>
            </a:r>
            <a:endParaRPr kumimoji="0" lang="en-US" sz="2800" b="1"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pic>
        <p:nvPicPr>
          <p:cNvPr id="18" name="Picture 17" descr="A picture containing outdoor, tree, house, street&#10;&#10;Description automatically generated">
            <a:extLst>
              <a:ext uri="{FF2B5EF4-FFF2-40B4-BE49-F238E27FC236}">
                <a16:creationId xmlns:a16="http://schemas.microsoft.com/office/drawing/2014/main" id="{5DC373A9-1CD2-186E-C1C7-08999ACA29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7616008" y="3617317"/>
            <a:ext cx="4280457" cy="254981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20" name="TextBox 19">
            <a:extLst>
              <a:ext uri="{FF2B5EF4-FFF2-40B4-BE49-F238E27FC236}">
                <a16:creationId xmlns:a16="http://schemas.microsoft.com/office/drawing/2014/main" id="{CFBBC8ED-2A87-2783-A2F2-660AD28B1790}"/>
              </a:ext>
            </a:extLst>
          </p:cNvPr>
          <p:cNvSpPr txBox="1"/>
          <p:nvPr/>
        </p:nvSpPr>
        <p:spPr>
          <a:xfrm>
            <a:off x="7221492" y="6264195"/>
            <a:ext cx="5031908"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B050"/>
                </a:solidFill>
                <a:effectLst/>
                <a:uLnTx/>
                <a:uFillTx/>
                <a:latin typeface="Times New Roman" panose="02020603050405020304" pitchFamily="18" charset="0"/>
                <a:ea typeface="Yu Mincho" panose="02020400000000000000" pitchFamily="18" charset="-128"/>
                <a:cs typeface="+mn-cs"/>
              </a:rPr>
              <a:t>Là di tích LSVH cấp </a:t>
            </a: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ea typeface="Yu Mincho" panose="02020400000000000000" pitchFamily="18" charset="-128"/>
                <a:cs typeface="+mn-cs"/>
              </a:rPr>
              <a:t>TP </a:t>
            </a:r>
            <a:r>
              <a:rPr kumimoji="0" lang="vi-VN" sz="2400" b="1" i="0" u="none" strike="noStrike" kern="1200" cap="none" spc="0" normalizeH="0" baseline="0" noProof="0" dirty="0">
                <a:ln>
                  <a:noFill/>
                </a:ln>
                <a:solidFill>
                  <a:srgbClr val="00B050"/>
                </a:solidFill>
                <a:effectLst/>
                <a:uLnTx/>
                <a:uFillTx/>
                <a:latin typeface="Times New Roman" panose="02020603050405020304" pitchFamily="18" charset="0"/>
                <a:ea typeface="Yu Mincho" panose="02020400000000000000" pitchFamily="18" charset="-128"/>
                <a:cs typeface="+mn-cs"/>
              </a:rPr>
              <a:t>năm 2010 </a:t>
            </a: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58535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0000"/>
            <a:lum/>
          </a:blip>
          <a:srcRect/>
          <a:stretch>
            <a:fillRect t="-9000" b="-9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F48FAE-FF0E-11FE-B1EA-6E4DAAED5FBD}"/>
              </a:ext>
            </a:extLst>
          </p:cNvPr>
          <p:cNvSpPr/>
          <p:nvPr/>
        </p:nvSpPr>
        <p:spPr>
          <a:xfrm>
            <a:off x="0" y="-10795"/>
            <a:ext cx="12192000" cy="954107"/>
          </a:xfrm>
          <a:prstGeom prst="rect">
            <a:avLst/>
          </a:prstGeom>
          <a:solidFill>
            <a:schemeClr val="bg1">
              <a:lumMod val="85000"/>
            </a:schemeClr>
          </a:solid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Algerian" panose="04020705040A02060702" pitchFamily="82" charset="0"/>
                <a:ea typeface="+mn-ea"/>
                <a:cs typeface="+mn-cs"/>
              </a:rPr>
              <a:t>VĂN MIẾU XUÂN LA - NƠI LƯU GIỮ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Algerian" panose="04020705040A02060702" pitchFamily="82" charset="0"/>
                <a:ea typeface="+mn-ea"/>
                <a:cs typeface="+mn-cs"/>
              </a:rPr>
              <a:t>TRUYỀN THỐNG KHOA BẢNG HUYỆN KIẾN THỤY</a:t>
            </a:r>
            <a:endParaRPr kumimoji="0" lang="vi-VN" sz="32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Algerian" panose="04020705040A02060702" pitchFamily="82" charset="0"/>
              <a:ea typeface="+mn-ea"/>
              <a:cs typeface="+mn-cs"/>
            </a:endParaRPr>
          </a:p>
        </p:txBody>
      </p:sp>
      <p:sp>
        <p:nvSpPr>
          <p:cNvPr id="4" name="TextBox 3">
            <a:extLst>
              <a:ext uri="{FF2B5EF4-FFF2-40B4-BE49-F238E27FC236}">
                <a16:creationId xmlns:a16="http://schemas.microsoft.com/office/drawing/2014/main" id="{97E07628-9F53-79B4-2CC7-2A3BACA89950}"/>
              </a:ext>
            </a:extLst>
          </p:cNvPr>
          <p:cNvSpPr txBox="1"/>
          <p:nvPr/>
        </p:nvSpPr>
        <p:spPr>
          <a:xfrm>
            <a:off x="109682" y="1066423"/>
            <a:ext cx="5005243" cy="181588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B050"/>
                </a:solidFill>
                <a:effectLst/>
                <a:uLnTx/>
                <a:uFillTx/>
                <a:latin typeface="Times New Roman" panose="02020603050405020304" pitchFamily="18" charset="0"/>
                <a:ea typeface="Yu Mincho" panose="02020400000000000000" pitchFamily="18" charset="-128"/>
                <a:cs typeface="+mn-cs"/>
              </a:rPr>
              <a:t>Văn miếu Xuân La thờ đức Khổng Tử - người được coi là “Vạn thế sư biểu” - “Người thầy muôn đời” của Nho học...</a:t>
            </a:r>
            <a:endParaRPr kumimoji="0" lang="en-US" sz="2800" b="1" i="0" u="none" strike="noStrike" kern="1200" cap="none" spc="0" normalizeH="0" baseline="0" noProof="0" dirty="0">
              <a:ln>
                <a:noFill/>
              </a:ln>
              <a:solidFill>
                <a:srgbClr val="00B050"/>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8AC01270-FF95-D678-6311-DF263797C8F3}"/>
              </a:ext>
            </a:extLst>
          </p:cNvPr>
          <p:cNvPicPr>
            <a:picLocks noChangeAspect="1"/>
          </p:cNvPicPr>
          <p:nvPr/>
        </p:nvPicPr>
        <p:blipFill rotWithShape="1">
          <a:blip r:embed="rId3"/>
          <a:srcRect b="5475"/>
          <a:stretch/>
        </p:blipFill>
        <p:spPr>
          <a:xfrm>
            <a:off x="825995" y="3025541"/>
            <a:ext cx="2974479" cy="3712217"/>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7" name="Picture 6">
            <a:extLst>
              <a:ext uri="{FF2B5EF4-FFF2-40B4-BE49-F238E27FC236}">
                <a16:creationId xmlns:a16="http://schemas.microsoft.com/office/drawing/2014/main" id="{79B910E4-60F9-89FD-2C05-FD9F159FA745}"/>
              </a:ext>
            </a:extLst>
          </p:cNvPr>
          <p:cNvPicPr>
            <a:picLocks noChangeAspect="1"/>
          </p:cNvPicPr>
          <p:nvPr/>
        </p:nvPicPr>
        <p:blipFill rotWithShape="1">
          <a:blip r:embed="rId4"/>
          <a:srcRect l="7669" t="1083" r="12992" b="77349"/>
          <a:stretch/>
        </p:blipFill>
        <p:spPr>
          <a:xfrm>
            <a:off x="741418" y="2810937"/>
            <a:ext cx="3059056" cy="10477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8">
            <a:extLst>
              <a:ext uri="{FF2B5EF4-FFF2-40B4-BE49-F238E27FC236}">
                <a16:creationId xmlns:a16="http://schemas.microsoft.com/office/drawing/2014/main" id="{29C188C8-BCE7-2F3F-551A-1C98D6763B0F}"/>
              </a:ext>
            </a:extLst>
          </p:cNvPr>
          <p:cNvSpPr txBox="1"/>
          <p:nvPr/>
        </p:nvSpPr>
        <p:spPr>
          <a:xfrm>
            <a:off x="5608319" y="1114973"/>
            <a:ext cx="6473999" cy="95410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Yu Mincho" panose="02020400000000000000" pitchFamily="18" charset="-128"/>
                <a:cs typeface="+mn-cs"/>
              </a:rPr>
              <a:t>... Và thờ 14 vị Tiến sĩ Nho học của Huyện Nghi Dương xưa - Kiến Thụy nay.</a:t>
            </a:r>
            <a:endParaRPr kumimoji="0" lang="en-US" sz="2800" b="1"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826050E1-2DE7-AC36-AE7C-B664628B6FA8}"/>
              </a:ext>
            </a:extLst>
          </p:cNvPr>
          <p:cNvPicPr>
            <a:picLocks noChangeAspect="1"/>
          </p:cNvPicPr>
          <p:nvPr/>
        </p:nvPicPr>
        <p:blipFill>
          <a:blip r:embed="rId5"/>
          <a:stretch>
            <a:fillRect/>
          </a:stretch>
        </p:blipFill>
        <p:spPr>
          <a:xfrm>
            <a:off x="5114926" y="2214236"/>
            <a:ext cx="2650654" cy="328890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16" name="TextBox 15">
            <a:extLst>
              <a:ext uri="{FF2B5EF4-FFF2-40B4-BE49-F238E27FC236}">
                <a16:creationId xmlns:a16="http://schemas.microsoft.com/office/drawing/2014/main" id="{FCEE0AA9-906A-5F76-B0B4-45006453A2D1}"/>
              </a:ext>
            </a:extLst>
          </p:cNvPr>
          <p:cNvSpPr txBox="1"/>
          <p:nvPr/>
        </p:nvSpPr>
        <p:spPr>
          <a:xfrm>
            <a:off x="4925421" y="5583596"/>
            <a:ext cx="3059057"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srgbClr val="7030A0"/>
                </a:solidFill>
                <a:effectLst/>
                <a:uLnTx/>
                <a:uFillTx/>
                <a:latin typeface="Times New Roman" panose="02020603050405020304" pitchFamily="18" charset="0"/>
                <a:ea typeface="Yu Mincho" panose="02020400000000000000" pitchFamily="18" charset="-128"/>
                <a:cs typeface="+mn-cs"/>
              </a:rPr>
              <a:t>Bia “Nhất huyện nội lịch đại khoa dĩ hạ” ghi tên 14 vị Tiến sĩ của Huyện</a:t>
            </a:r>
            <a:endParaRPr kumimoji="0" lang="en-US" sz="2000" b="0" i="0" u="none" strike="noStrike" kern="1200" cap="none" spc="0" normalizeH="0" baseline="0" noProof="0" dirty="0">
              <a:ln>
                <a:noFill/>
              </a:ln>
              <a:solidFill>
                <a:srgbClr val="7030A0"/>
              </a:solidFill>
              <a:effectLst/>
              <a:uLnTx/>
              <a:uFillTx/>
              <a:latin typeface="Calibri" panose="020F0502020204030204"/>
              <a:ea typeface="+mn-ea"/>
              <a:cs typeface="+mn-cs"/>
            </a:endParaRPr>
          </a:p>
        </p:txBody>
      </p:sp>
      <p:pic>
        <p:nvPicPr>
          <p:cNvPr id="17" name="Picture 16" descr="A building with a red roof&#10;&#10;Description automatically generated with low confidence">
            <a:extLst>
              <a:ext uri="{FF2B5EF4-FFF2-40B4-BE49-F238E27FC236}">
                <a16:creationId xmlns:a16="http://schemas.microsoft.com/office/drawing/2014/main" id="{B3051ADA-1E88-16DC-B14C-7AA286D6979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bwMode="auto">
          <a:xfrm>
            <a:off x="7949556" y="1974364"/>
            <a:ext cx="3837405" cy="227366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19" name="TextBox 18">
            <a:extLst>
              <a:ext uri="{FF2B5EF4-FFF2-40B4-BE49-F238E27FC236}">
                <a16:creationId xmlns:a16="http://schemas.microsoft.com/office/drawing/2014/main" id="{C75A1E6D-F71D-59AB-6751-C20A72B972C8}"/>
              </a:ext>
            </a:extLst>
          </p:cNvPr>
          <p:cNvSpPr txBox="1"/>
          <p:nvPr/>
        </p:nvSpPr>
        <p:spPr>
          <a:xfrm>
            <a:off x="7984478" y="4429434"/>
            <a:ext cx="4099425" cy="230832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70C0"/>
                </a:solidFill>
                <a:effectLst/>
                <a:uLnTx/>
                <a:uFillTx/>
                <a:latin typeface="Times New Roman" panose="02020603050405020304" pitchFamily="18" charset="0"/>
                <a:ea typeface="Yu Mincho" panose="02020400000000000000" pitchFamily="18" charset="-128"/>
                <a:cs typeface="+mn-cs"/>
              </a:rPr>
              <a:t>Xưa, mỗi vị tiến sĩ được thờ phụng trong miếu được tạc một bài vị ghi niên hiệu khoa thi, cấp bậc đỗ đạt, chức tước vua ban, cùng tính danh và quê quán và đặt trên lưng rùa</a:t>
            </a:r>
            <a:endParaRPr kumimoji="0" lang="en-US" sz="2400" b="1"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90942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0000"/>
            <a:lum/>
          </a:blip>
          <a:srcRect/>
          <a:stretch>
            <a:fillRect t="-9000" b="-9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F48FAE-FF0E-11FE-B1EA-6E4DAAED5FBD}"/>
              </a:ext>
            </a:extLst>
          </p:cNvPr>
          <p:cNvSpPr/>
          <p:nvPr/>
        </p:nvSpPr>
        <p:spPr>
          <a:xfrm>
            <a:off x="0" y="-10795"/>
            <a:ext cx="12192000" cy="954107"/>
          </a:xfrm>
          <a:prstGeom prst="rect">
            <a:avLst/>
          </a:prstGeom>
          <a:solidFill>
            <a:schemeClr val="bg1">
              <a:lumMod val="85000"/>
            </a:schemeClr>
          </a:solid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Algerian" panose="04020705040A02060702" pitchFamily="82" charset="0"/>
                <a:ea typeface="+mn-ea"/>
                <a:cs typeface="+mn-cs"/>
              </a:rPr>
              <a:t>VĂN MIẾU XUÂN LA - NƠI LƯU GIỮ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Algerian" panose="04020705040A02060702" pitchFamily="82" charset="0"/>
                <a:ea typeface="+mn-ea"/>
                <a:cs typeface="+mn-cs"/>
              </a:rPr>
              <a:t>TRUYỀN THỐNG KHOA BẢNG HUYỆN KIẾN THỤY</a:t>
            </a:r>
          </a:p>
        </p:txBody>
      </p:sp>
      <p:sp>
        <p:nvSpPr>
          <p:cNvPr id="4" name="TextBox 3">
            <a:extLst>
              <a:ext uri="{FF2B5EF4-FFF2-40B4-BE49-F238E27FC236}">
                <a16:creationId xmlns:a16="http://schemas.microsoft.com/office/drawing/2014/main" id="{97E07628-9F53-79B4-2CC7-2A3BACA89950}"/>
              </a:ext>
            </a:extLst>
          </p:cNvPr>
          <p:cNvSpPr txBox="1"/>
          <p:nvPr/>
        </p:nvSpPr>
        <p:spPr>
          <a:xfrm>
            <a:off x="109682" y="1066423"/>
            <a:ext cx="5005243" cy="2246769"/>
          </a:xfrm>
          <a:prstGeom prst="rect">
            <a:avLst/>
          </a:prstGeom>
          <a:noFill/>
        </p:spPr>
        <p:txBody>
          <a:bodyPr wrap="square">
            <a:spAutoFit/>
          </a:bodyPr>
          <a:lstStyle/>
          <a:p>
            <a:pPr algn="just"/>
            <a:r>
              <a:rPr kumimoji="0" lang="vi-VN" sz="2800" b="1" i="0" u="none" strike="noStrike" kern="1200" cap="none" spc="0" normalizeH="0" baseline="0" noProof="0" dirty="0">
                <a:ln>
                  <a:noFill/>
                </a:ln>
                <a:solidFill>
                  <a:srgbClr val="00B050"/>
                </a:solidFill>
                <a:effectLst/>
                <a:uLnTx/>
                <a:uFillTx/>
                <a:latin typeface="Times New Roman" panose="02020603050405020304" pitchFamily="18" charset="0"/>
                <a:ea typeface="Yu Mincho" panose="02020400000000000000" pitchFamily="18" charset="-128"/>
                <a:cs typeface="+mn-cs"/>
              </a:rPr>
              <a:t>Văn miếu đã được trùng tu lớn dưới thời vua Gia Long (1808) và vua Minh Mạng (1820) Nhưng TK 20 đã bị tàn phá bởi chiến tranh!</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29C188C8-BCE7-2F3F-551A-1C98D6763B0F}"/>
              </a:ext>
            </a:extLst>
          </p:cNvPr>
          <p:cNvSpPr txBox="1"/>
          <p:nvPr/>
        </p:nvSpPr>
        <p:spPr>
          <a:xfrm>
            <a:off x="5194790" y="1076362"/>
            <a:ext cx="6967393" cy="224676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Yu Mincho" panose="02020400000000000000" pitchFamily="18" charset="-128"/>
                <a:cs typeface="+mn-cs"/>
              </a:rPr>
              <a:t>Năm 2017, nhân dân địa phương khởi công xây dựng lại Văn miếu trên nền đất cũ rộng 1800m</a:t>
            </a:r>
            <a:r>
              <a:rPr kumimoji="0" lang="vi-VN" sz="2400" b="1" i="0" u="none" strike="noStrike" kern="1200" cap="none" spc="0" normalizeH="0" baseline="30000" noProof="0" dirty="0">
                <a:ln>
                  <a:noFill/>
                </a:ln>
                <a:solidFill>
                  <a:srgbClr val="0070C0"/>
                </a:solidFill>
                <a:effectLst/>
                <a:uLnTx/>
                <a:uFillTx/>
                <a:latin typeface="Times New Roman" panose="02020603050405020304" pitchFamily="18" charset="0"/>
                <a:ea typeface="Yu Mincho" panose="02020400000000000000" pitchFamily="18" charset="-128"/>
                <a:cs typeface="+mn-cs"/>
              </a:rPr>
              <a:t>2</a:t>
            </a: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Yu Mincho" panose="02020400000000000000" pitchFamily="18" charset="-128"/>
                <a:cs typeface="+mn-cs"/>
              </a:rPr>
              <a:t> gồm:  01 cung thánh với 2 tầng mái đao, tòa văn thánh 3 gian thờ Khổng Tử, 2 bên tả và hữu thờ bia ghi văn thánh.  </a:t>
            </a:r>
            <a:endParaRPr kumimoji="0" lang="en-US" sz="2800" b="1"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EABF875D-C833-0C28-EC62-4E8394B58956}"/>
              </a:ext>
            </a:extLst>
          </p:cNvPr>
          <p:cNvPicPr>
            <a:picLocks noChangeAspect="1"/>
          </p:cNvPicPr>
          <p:nvPr/>
        </p:nvPicPr>
        <p:blipFill>
          <a:blip r:embed="rId3"/>
          <a:stretch>
            <a:fillRect/>
          </a:stretch>
        </p:blipFill>
        <p:spPr>
          <a:xfrm>
            <a:off x="1724669" y="3323131"/>
            <a:ext cx="2651152" cy="35348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TextBox 9">
            <a:extLst>
              <a:ext uri="{FF2B5EF4-FFF2-40B4-BE49-F238E27FC236}">
                <a16:creationId xmlns:a16="http://schemas.microsoft.com/office/drawing/2014/main" id="{C3BEF7C4-BBDF-F99A-060F-15271E60347F}"/>
              </a:ext>
            </a:extLst>
          </p:cNvPr>
          <p:cNvSpPr txBox="1"/>
          <p:nvPr/>
        </p:nvSpPr>
        <p:spPr>
          <a:xfrm>
            <a:off x="185635" y="3303181"/>
            <a:ext cx="1447800" cy="3554819"/>
          </a:xfrm>
          <a:prstGeom prst="rect">
            <a:avLst/>
          </a:prstGeom>
          <a:solidFill>
            <a:schemeClr val="bg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500" b="1" i="0" u="none" strike="noStrike" kern="1200" cap="none" spc="0" normalizeH="0" baseline="0" noProof="0" dirty="0">
                <a:ln>
                  <a:noFill/>
                </a:ln>
                <a:solidFill>
                  <a:srgbClr val="7030A0"/>
                </a:solidFill>
                <a:effectLst/>
                <a:uLnTx/>
                <a:uFillTx/>
                <a:latin typeface="Times New Roman" panose="02020603050405020304" pitchFamily="18" charset="0"/>
                <a:ea typeface="Yu Mincho" panose="02020400000000000000" pitchFamily="18" charset="-128"/>
                <a:cs typeface="+mn-cs"/>
              </a:rPr>
              <a:t>Cây thạch trụ ghi lại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500" b="1" i="0" u="none" strike="noStrike" kern="1200" cap="none" spc="0" normalizeH="0" baseline="0" noProof="0" dirty="0">
                <a:ln>
                  <a:noFill/>
                </a:ln>
                <a:solidFill>
                  <a:srgbClr val="7030A0"/>
                </a:solidFill>
                <a:effectLst/>
                <a:uLnTx/>
                <a:uFillTx/>
                <a:latin typeface="Times New Roman" panose="02020603050405020304" pitchFamily="18" charset="0"/>
                <a:ea typeface="Yu Mincho" panose="02020400000000000000" pitchFamily="18" charset="-128"/>
                <a:cs typeface="+mn-cs"/>
              </a:rPr>
              <a:t>lịch sử trùng tu Văn miếu năm 1820</a:t>
            </a:r>
            <a:endParaRPr kumimoji="0" lang="en-US" sz="2500" b="1" i="0" u="none" strike="noStrike" kern="1200" cap="none" spc="0" normalizeH="0" baseline="0" noProof="0" dirty="0">
              <a:ln>
                <a:noFill/>
              </a:ln>
              <a:solidFill>
                <a:srgbClr val="7030A0"/>
              </a:solidFill>
              <a:effectLst/>
              <a:uLnTx/>
              <a:uFillTx/>
              <a:latin typeface="Times New Roman" panose="02020603050405020304" pitchFamily="18" charset="0"/>
              <a:ea typeface="Yu Mincho" panose="02020400000000000000" pitchFamily="18" charset="-128"/>
              <a:cs typeface="+mn-cs"/>
            </a:endParaRPr>
          </a:p>
        </p:txBody>
      </p:sp>
      <p:pic>
        <p:nvPicPr>
          <p:cNvPr id="12" name="Picture 11">
            <a:extLst>
              <a:ext uri="{FF2B5EF4-FFF2-40B4-BE49-F238E27FC236}">
                <a16:creationId xmlns:a16="http://schemas.microsoft.com/office/drawing/2014/main" id="{3573BBC2-8219-268B-04D5-F1EECABC8AB3}"/>
              </a:ext>
            </a:extLst>
          </p:cNvPr>
          <p:cNvPicPr>
            <a:picLocks noChangeAspect="1"/>
          </p:cNvPicPr>
          <p:nvPr/>
        </p:nvPicPr>
        <p:blipFill>
          <a:blip r:embed="rId4"/>
          <a:stretch>
            <a:fillRect/>
          </a:stretch>
        </p:blipFill>
        <p:spPr>
          <a:xfrm>
            <a:off x="9096375" y="3668597"/>
            <a:ext cx="2438654" cy="201601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9" name="TextBox 18">
            <a:extLst>
              <a:ext uri="{FF2B5EF4-FFF2-40B4-BE49-F238E27FC236}">
                <a16:creationId xmlns:a16="http://schemas.microsoft.com/office/drawing/2014/main" id="{970AD396-E138-B02D-4DBC-0B06A60EB910}"/>
              </a:ext>
            </a:extLst>
          </p:cNvPr>
          <p:cNvSpPr txBox="1"/>
          <p:nvPr/>
        </p:nvSpPr>
        <p:spPr>
          <a:xfrm>
            <a:off x="5308309" y="5959013"/>
            <a:ext cx="6292606"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7030A0"/>
                </a:solidFill>
                <a:effectLst/>
                <a:uLnTx/>
                <a:uFillTx/>
                <a:latin typeface="Times New Roman" panose="02020603050405020304" pitchFamily="18" charset="0"/>
                <a:ea typeface="Yu Mincho" panose="02020400000000000000" pitchFamily="18" charset="-128"/>
                <a:cs typeface="+mn-cs"/>
              </a:rPr>
              <a:t>Diện mạo mới của Văn miếu và Bia ghi danh nhân dân đã công đức xây dựng lại Văn miếu</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0" name="Picture 19">
            <a:extLst>
              <a:ext uri="{FF2B5EF4-FFF2-40B4-BE49-F238E27FC236}">
                <a16:creationId xmlns:a16="http://schemas.microsoft.com/office/drawing/2014/main" id="{9F6BF0C5-0C75-DEC4-0BDA-E4248B598782}"/>
              </a:ext>
            </a:extLst>
          </p:cNvPr>
          <p:cNvPicPr>
            <a:picLocks noChangeAspect="1"/>
          </p:cNvPicPr>
          <p:nvPr/>
        </p:nvPicPr>
        <p:blipFill rotWithShape="1">
          <a:blip r:embed="rId5"/>
          <a:srcRect t="15901"/>
          <a:stretch/>
        </p:blipFill>
        <p:spPr>
          <a:xfrm>
            <a:off x="5103570" y="3554297"/>
            <a:ext cx="3351042" cy="212298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85262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alphaModFix amt="22000"/>
            <a:lum/>
          </a:blip>
          <a:srcRect/>
          <a:stretch>
            <a:fillRect t="-10000" b="-10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B42193A-E360-184D-7169-8DA3A87385B1}"/>
              </a:ext>
            </a:extLst>
          </p:cNvPr>
          <p:cNvSpPr txBox="1"/>
          <p:nvPr/>
        </p:nvSpPr>
        <p:spPr>
          <a:xfrm>
            <a:off x="304799" y="129659"/>
            <a:ext cx="11953875"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Algerian" panose="04020705040A02060702" pitchFamily="82" charset="0"/>
                <a:ea typeface="+mn-ea"/>
                <a:cs typeface="+mn-cs"/>
              </a:rPr>
              <a:t>KIẾN TRÚC PHONG KIẾN Ở HẢI PHÒNG - CẤU TRÚC VÀ VẬT LIỆU CHỦ YẾU</a:t>
            </a:r>
            <a:endParaRPr kumimoji="0" lang="en-US" sz="2800" b="0" i="0" u="none" strike="noStrike" kern="1200" cap="none" spc="0" normalizeH="0" baseline="0" noProof="0" dirty="0">
              <a:ln>
                <a:noFill/>
              </a:ln>
              <a:solidFill>
                <a:srgbClr val="FF0000"/>
              </a:solidFill>
              <a:effectLst/>
              <a:uLnTx/>
              <a:uFillTx/>
              <a:latin typeface="Times New Roman"/>
              <a:ea typeface="+mn-ea"/>
              <a:cs typeface="+mn-cs"/>
            </a:endParaRPr>
          </a:p>
        </p:txBody>
      </p:sp>
      <p:sp>
        <p:nvSpPr>
          <p:cNvPr id="9" name="TextBox 8">
            <a:extLst>
              <a:ext uri="{FF2B5EF4-FFF2-40B4-BE49-F238E27FC236}">
                <a16:creationId xmlns:a16="http://schemas.microsoft.com/office/drawing/2014/main" id="{95551C06-BE27-3C3F-D87A-F4475A98D6CF}"/>
              </a:ext>
            </a:extLst>
          </p:cNvPr>
          <p:cNvSpPr txBox="1"/>
          <p:nvPr/>
        </p:nvSpPr>
        <p:spPr>
          <a:xfrm>
            <a:off x="3314700" y="5232867"/>
            <a:ext cx="5529582" cy="138499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Times New Roman"/>
                <a:ea typeface="+mn-ea"/>
                <a:cs typeface="+mn-cs"/>
              </a:rPr>
              <a:t>Sử dụng các chất liệu có nguồn gốc tự nhiên: gỗ, ngói, gạch, đá xanh...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Times New Roman"/>
                <a:ea typeface="+mn-ea"/>
                <a:cs typeface="+mn-cs"/>
              </a:rPr>
              <a:t>Điêu khắc trực tiếp trên vật liệu.</a:t>
            </a:r>
            <a:endParaRPr kumimoji="0" lang="en-US" sz="2800" b="1" i="0" u="none" strike="noStrike" kern="1200" cap="none" spc="0" normalizeH="0" baseline="0" noProof="0" dirty="0">
              <a:ln>
                <a:noFill/>
              </a:ln>
              <a:solidFill>
                <a:srgbClr val="FF0000"/>
              </a:solidFill>
              <a:effectLst/>
              <a:uLnTx/>
              <a:uFillTx/>
              <a:latin typeface="Times New Roman"/>
              <a:ea typeface="+mn-ea"/>
              <a:cs typeface="+mn-cs"/>
            </a:endParaRPr>
          </a:p>
        </p:txBody>
      </p:sp>
      <p:pic>
        <p:nvPicPr>
          <p:cNvPr id="10" name="Picture 2" descr="Quy thức tổng quan trong kiến trúc truyền thống Việt Nam">
            <a:extLst>
              <a:ext uri="{FF2B5EF4-FFF2-40B4-BE49-F238E27FC236}">
                <a16:creationId xmlns:a16="http://schemas.microsoft.com/office/drawing/2014/main" id="{F4790C5D-2DC2-1E5D-0A13-846489E5F95B}"/>
              </a:ext>
            </a:extLst>
          </p:cNvPr>
          <p:cNvPicPr>
            <a:picLocks noChangeAspect="1" noChangeArrowheads="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l="46970" t="54074" r="2848"/>
          <a:stretch/>
        </p:blipFill>
        <p:spPr bwMode="auto">
          <a:xfrm>
            <a:off x="292273" y="1955031"/>
            <a:ext cx="2886075" cy="1867815"/>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1" name="Picture 6" descr="Qui thức về kiến trúc khi xây dựng nhà gỗ cổ truyền Việt Nam - Nhagohoanggia.com">
            <a:extLst>
              <a:ext uri="{FF2B5EF4-FFF2-40B4-BE49-F238E27FC236}">
                <a16:creationId xmlns:a16="http://schemas.microsoft.com/office/drawing/2014/main" id="{D8DE1A2E-6777-22E0-E6D3-5CFEA9D138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041" y="4857749"/>
            <a:ext cx="2647488" cy="173512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2" name="Picture 4" descr="Tầu đao quật ở góc mái">
            <a:extLst>
              <a:ext uri="{FF2B5EF4-FFF2-40B4-BE49-F238E27FC236}">
                <a16:creationId xmlns:a16="http://schemas.microsoft.com/office/drawing/2014/main" id="{DCA65356-E3EC-3499-1AD7-1A6D334CA8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2473" y="4355149"/>
            <a:ext cx="2764203" cy="207315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3" name="Picture 2" descr="Đình Hàng Kênh">
            <a:extLst>
              <a:ext uri="{FF2B5EF4-FFF2-40B4-BE49-F238E27FC236}">
                <a16:creationId xmlns:a16="http://schemas.microsoft.com/office/drawing/2014/main" id="{6C309827-8A5C-69E3-B89A-748AEC71872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13654" y="2025583"/>
            <a:ext cx="2987846" cy="19602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4" name="Picture 2" descr="Đình Kiền Bái, vẻ đẹp xưa trên đất Hải Phòng">
            <a:extLst>
              <a:ext uri="{FF2B5EF4-FFF2-40B4-BE49-F238E27FC236}">
                <a16:creationId xmlns:a16="http://schemas.microsoft.com/office/drawing/2014/main" id="{BEB9172E-A788-D9D7-29E8-21CC3EF9739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73023" y="2054062"/>
            <a:ext cx="4615902" cy="308688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464BCD8-CE25-AAF9-7A12-20F6F3221DCD}"/>
              </a:ext>
            </a:extLst>
          </p:cNvPr>
          <p:cNvSpPr txBox="1"/>
          <p:nvPr/>
        </p:nvSpPr>
        <p:spPr>
          <a:xfrm>
            <a:off x="82722" y="719797"/>
            <a:ext cx="12071178" cy="107721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100" b="1" i="0" u="none" strike="noStrike" kern="1200" cap="none" spc="0" normalizeH="0" baseline="0" noProof="0" dirty="0">
                <a:ln>
                  <a:noFill/>
                </a:ln>
                <a:solidFill>
                  <a:srgbClr val="00B050"/>
                </a:solidFill>
                <a:effectLst/>
                <a:uLnTx/>
                <a:uFillTx/>
                <a:latin typeface="Times New Roman"/>
                <a:ea typeface="+mn-ea"/>
                <a:cs typeface="+mn-cs"/>
              </a:rPr>
              <a:t>Các công trình kiến trúc thời phong kiến trên vùng đất Hải Phòng đều mang những nét đặc trưng của kiến trúc truyền thống Việt Nam:</a:t>
            </a:r>
            <a:endParaRPr kumimoji="0" lang="en-US" sz="3100" b="1" i="0" u="none" strike="noStrike" kern="1200" cap="none" spc="0" normalizeH="0" baseline="0" noProof="0" dirty="0">
              <a:ln>
                <a:noFill/>
              </a:ln>
              <a:solidFill>
                <a:srgbClr val="00B050"/>
              </a:solidFill>
              <a:effectLst/>
              <a:uLnTx/>
              <a:uFillTx/>
              <a:latin typeface="Times New Roman"/>
              <a:ea typeface="+mn-ea"/>
              <a:cs typeface="+mn-cs"/>
            </a:endParaRPr>
          </a:p>
        </p:txBody>
      </p:sp>
      <p:sp>
        <p:nvSpPr>
          <p:cNvPr id="5" name="TextBox 4">
            <a:extLst>
              <a:ext uri="{FF2B5EF4-FFF2-40B4-BE49-F238E27FC236}">
                <a16:creationId xmlns:a16="http://schemas.microsoft.com/office/drawing/2014/main" id="{27514ABB-065D-97F8-6ECB-F5923395E9F4}"/>
              </a:ext>
            </a:extLst>
          </p:cNvPr>
          <p:cNvSpPr txBox="1"/>
          <p:nvPr/>
        </p:nvSpPr>
        <p:spPr>
          <a:xfrm>
            <a:off x="22394" y="3924799"/>
            <a:ext cx="3654256"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B11F99"/>
                </a:solidFill>
                <a:effectLst/>
                <a:uLnTx/>
                <a:uFillTx/>
                <a:latin typeface="Times New Roman"/>
                <a:ea typeface="+mn-ea"/>
                <a:cs typeface="+mn-cs"/>
              </a:rPr>
              <a:t>Kết cấu chịu lực là gỗ, liên kết với nhau bằng mộng.</a:t>
            </a:r>
            <a:endParaRPr kumimoji="0" lang="en-US" sz="2400" b="0" i="0" u="none" strike="noStrike" kern="1200" cap="none" spc="0" normalizeH="0" baseline="0" noProof="0" dirty="0">
              <a:ln>
                <a:noFill/>
              </a:ln>
              <a:solidFill>
                <a:srgbClr val="B11F99"/>
              </a:solidFill>
              <a:effectLst/>
              <a:uLnTx/>
              <a:uFillTx/>
              <a:latin typeface="Times New Roman"/>
              <a:ea typeface="+mn-ea"/>
              <a:cs typeface="+mn-cs"/>
            </a:endParaRPr>
          </a:p>
        </p:txBody>
      </p:sp>
    </p:spTree>
    <p:extLst>
      <p:ext uri="{BB962C8B-B14F-4D97-AF65-F5344CB8AC3E}">
        <p14:creationId xmlns:p14="http://schemas.microsoft.com/office/powerpoint/2010/main" val="211163436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10000" b="-10000"/>
          </a:stretch>
        </a:blipFill>
        <a:effectLst/>
      </p:bgPr>
    </p:bg>
    <p:spTree>
      <p:nvGrpSpPr>
        <p:cNvPr id="1" name=""/>
        <p:cNvGrpSpPr/>
        <p:nvPr/>
      </p:nvGrpSpPr>
      <p:grpSpPr>
        <a:xfrm>
          <a:off x="0" y="0"/>
          <a:ext cx="0" cy="0"/>
          <a:chOff x="0" y="0"/>
          <a:chExt cx="0" cy="0"/>
        </a:xfrm>
      </p:grpSpPr>
      <p:pic>
        <p:nvPicPr>
          <p:cNvPr id="2" name="Picture 2" descr="http://www.heza.gov.vn/PortalFolders/ImageUploads/Heza/746/2013.25.jpg">
            <a:extLst>
              <a:ext uri="{FF2B5EF4-FFF2-40B4-BE49-F238E27FC236}">
                <a16:creationId xmlns:a16="http://schemas.microsoft.com/office/drawing/2014/main" id="{F57A2D47-C4FA-57B1-26D1-4AB731803FAE}"/>
              </a:ext>
            </a:extLst>
          </p:cNvPr>
          <p:cNvPicPr>
            <a:picLocks noChangeAspect="1" noChangeArrowheads="1"/>
          </p:cNvPicPr>
          <p:nvPr/>
        </p:nvPicPr>
        <p:blipFill>
          <a:blip r:embed="rId3"/>
          <a:srcRect/>
          <a:stretch>
            <a:fillRect/>
          </a:stretch>
        </p:blipFill>
        <p:spPr bwMode="auto">
          <a:xfrm>
            <a:off x="7531329" y="3415865"/>
            <a:ext cx="4574083" cy="3345617"/>
          </a:xfrm>
          <a:prstGeom prst="rect">
            <a:avLst/>
          </a:prstGeom>
          <a:solidFill>
            <a:schemeClr val="bg1"/>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3" name="TextBox 2">
            <a:extLst>
              <a:ext uri="{FF2B5EF4-FFF2-40B4-BE49-F238E27FC236}">
                <a16:creationId xmlns:a16="http://schemas.microsoft.com/office/drawing/2014/main" id="{9A65D74F-C543-266A-0CAF-52FC5A011DAF}"/>
              </a:ext>
            </a:extLst>
          </p:cNvPr>
          <p:cNvSpPr txBox="1"/>
          <p:nvPr/>
        </p:nvSpPr>
        <p:spPr>
          <a:xfrm>
            <a:off x="254001" y="18257"/>
            <a:ext cx="8172450" cy="954107"/>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Algerian" panose="04020705040A02060702" pitchFamily="82" charset="0"/>
                <a:cs typeface="Times New Roman" pitchFamily="18" charset="0"/>
              </a:rPr>
              <a:t>ĐỀN NGHÈ - NƠI THỜ THÁNH MẪU LÊ CHÂN</a:t>
            </a:r>
            <a:r>
              <a:rPr kumimoji="0" lang="vi-VN" sz="2800" b="1" i="0" u="none" strike="noStrike" kern="1200" cap="none" spc="0" normalizeH="0" baseline="0" noProof="0" dirty="0">
                <a:ln>
                  <a:noFill/>
                </a:ln>
                <a:solidFill>
                  <a:srgbClr val="FF0000"/>
                </a:solidFill>
                <a:effectLst/>
                <a:uLnTx/>
                <a:uFillTx/>
                <a:latin typeface="Times New Roman" pitchFamily="18" charset="0"/>
                <a:cs typeface="Times New Roman" pitchFamily="18" charset="0"/>
              </a:rPr>
              <a:t> - THÀNH HOÀNG CỦA VÙNG ĐẤT HẢI PHÒNG</a:t>
            </a:r>
            <a:endParaRPr kumimoji="0" lang="vi-VN" sz="2800" b="1" i="0" u="none" strike="noStrike" kern="1200" cap="none" spc="0" normalizeH="0" baseline="0" noProof="0" dirty="0">
              <a:ln>
                <a:noFill/>
              </a:ln>
              <a:solidFill>
                <a:srgbClr val="FF0000"/>
              </a:solidFill>
              <a:effectLst/>
              <a:uLnTx/>
              <a:uFillTx/>
              <a:latin typeface="Arial" charset="0"/>
            </a:endParaRPr>
          </a:p>
        </p:txBody>
      </p:sp>
      <p:sp>
        <p:nvSpPr>
          <p:cNvPr id="4" name="TextBox 3">
            <a:extLst>
              <a:ext uri="{FF2B5EF4-FFF2-40B4-BE49-F238E27FC236}">
                <a16:creationId xmlns:a16="http://schemas.microsoft.com/office/drawing/2014/main" id="{2A5F2F4F-9C75-483E-DC13-1027EB83CD0F}"/>
              </a:ext>
            </a:extLst>
          </p:cNvPr>
          <p:cNvSpPr txBox="1"/>
          <p:nvPr/>
        </p:nvSpPr>
        <p:spPr>
          <a:xfrm>
            <a:off x="167293" y="972364"/>
            <a:ext cx="8172450" cy="1384995"/>
          </a:xfrm>
          <a:prstGeom prst="rect">
            <a:avLst/>
          </a:prstGeom>
          <a:noFill/>
        </p:spPr>
        <p:txBody>
          <a:bodyPr wrap="squar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Địa</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chỉ</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Số</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pt-BR" sz="28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1 </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Phố </a:t>
            </a:r>
            <a:r>
              <a:rPr kumimoji="0" lang="pt-BR" sz="28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Lê Chân, </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P.</a:t>
            </a:r>
            <a:r>
              <a:rPr kumimoji="0" lang="pt-BR" sz="28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An Biên, </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Q</a:t>
            </a:r>
            <a:r>
              <a:rPr kumimoji="0" lang="pt-BR" sz="28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uận Lê Chân, Hải Phòng. </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Được cấp bằng </a:t>
            </a:r>
            <a:r>
              <a:rPr kumimoji="0" lang="pt-BR" sz="28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Di tích LSVHQG </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năm</a:t>
            </a:r>
            <a:r>
              <a:rPr kumimoji="0" lang="pt-BR" sz="28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1975.</a:t>
            </a:r>
            <a:endParaRPr kumimoji="0" lang="pt-BR" sz="28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CCAF8C8B-25CE-BF84-2F1E-E59B4585FE08}"/>
              </a:ext>
            </a:extLst>
          </p:cNvPr>
          <p:cNvSpPr txBox="1"/>
          <p:nvPr/>
        </p:nvSpPr>
        <p:spPr>
          <a:xfrm>
            <a:off x="167293" y="5153672"/>
            <a:ext cx="7481282" cy="1477328"/>
          </a:xfrm>
          <a:prstGeom prst="rect">
            <a:avLst/>
          </a:prstGeom>
          <a:noFill/>
        </p:spPr>
        <p:txBody>
          <a:bodyPr wrap="square">
            <a:spAutoFit/>
          </a:bodyPr>
          <a:lstStyle/>
          <a:p>
            <a:pPr lvl="0" algn="just" fontAlgn="base">
              <a:spcBef>
                <a:spcPct val="0"/>
              </a:spcBef>
              <a:spcAft>
                <a:spcPct val="0"/>
              </a:spcAft>
              <a:defRPr/>
            </a:pPr>
            <a:r>
              <a:rPr kumimoji="0" lang="en-US" sz="3000" b="1" i="0" u="none" strike="noStrike" kern="1200" cap="none" spc="0" normalizeH="0" baseline="0" noProof="0" dirty="0" err="1">
                <a:ln>
                  <a:noFill/>
                </a:ln>
                <a:solidFill>
                  <a:srgbClr val="00B0F0"/>
                </a:solidFill>
                <a:effectLst/>
                <a:uLnTx/>
                <a:uFillTx/>
                <a:latin typeface="Times New Roman" panose="02020603050405020304" pitchFamily="18" charset="0"/>
                <a:cs typeface="Times New Roman" panose="02020603050405020304" pitchFamily="18" charset="0"/>
              </a:rPr>
              <a:t>Tiền</a:t>
            </a:r>
            <a:r>
              <a:rPr kumimoji="0" lang="en-US" sz="3000" b="1" i="0" u="none" strike="noStrike" kern="1200" cap="none" spc="0" normalizeH="0" baseline="0" noProof="0" dirty="0">
                <a:ln>
                  <a:noFill/>
                </a:ln>
                <a:solidFill>
                  <a:srgbClr val="00B0F0"/>
                </a:solidFill>
                <a:effectLst/>
                <a:uLnTx/>
                <a:uFillTx/>
                <a:latin typeface="Times New Roman" panose="02020603050405020304" pitchFamily="18" charset="0"/>
                <a:cs typeface="Times New Roman" panose="02020603050405020304" pitchFamily="18" charset="0"/>
              </a:rPr>
              <a:t> </a:t>
            </a:r>
            <a:r>
              <a:rPr kumimoji="0" lang="en-US" sz="3000" b="1" i="0" u="none" strike="noStrike" kern="1200" cap="none" spc="0" normalizeH="0" baseline="0" noProof="0" dirty="0" err="1">
                <a:ln>
                  <a:noFill/>
                </a:ln>
                <a:solidFill>
                  <a:srgbClr val="00B0F0"/>
                </a:solidFill>
                <a:effectLst/>
                <a:uLnTx/>
                <a:uFillTx/>
                <a:latin typeface="Times New Roman" panose="02020603050405020304" pitchFamily="18" charset="0"/>
                <a:cs typeface="Times New Roman" panose="02020603050405020304" pitchFamily="18" charset="0"/>
              </a:rPr>
              <a:t>thân</a:t>
            </a:r>
            <a:r>
              <a:rPr kumimoji="0" lang="en-US" sz="3000" b="1" i="0" u="none" strike="noStrike" kern="1200" cap="none" spc="0" normalizeH="0" baseline="0" noProof="0" dirty="0">
                <a:ln>
                  <a:noFill/>
                </a:ln>
                <a:solidFill>
                  <a:srgbClr val="00B0F0"/>
                </a:solidFill>
                <a:effectLst/>
                <a:uLnTx/>
                <a:uFillTx/>
                <a:latin typeface="Times New Roman" panose="02020603050405020304" pitchFamily="18" charset="0"/>
                <a:cs typeface="Times New Roman" panose="02020603050405020304" pitchFamily="18" charset="0"/>
              </a:rPr>
              <a:t> </a:t>
            </a:r>
            <a:r>
              <a:rPr kumimoji="0" lang="vi-VN" sz="3000" b="1" i="0" u="none" strike="noStrike" kern="1200" cap="none" spc="0" normalizeH="0" baseline="0" noProof="0" dirty="0">
                <a:ln>
                  <a:noFill/>
                </a:ln>
                <a:solidFill>
                  <a:srgbClr val="00B0F0"/>
                </a:solidFill>
                <a:effectLst/>
                <a:uLnTx/>
                <a:uFillTx/>
                <a:latin typeface="Times New Roman" panose="02020603050405020304" pitchFamily="18" charset="0"/>
                <a:cs typeface="Times New Roman" panose="02020603050405020304" pitchFamily="18" charset="0"/>
              </a:rPr>
              <a:t>của Đền </a:t>
            </a:r>
            <a:r>
              <a:rPr kumimoji="0" lang="en-US" sz="3000" b="1" i="0" u="none" strike="noStrike" kern="1200" cap="none" spc="0" normalizeH="0" baseline="0" noProof="0" dirty="0" err="1">
                <a:ln>
                  <a:noFill/>
                </a:ln>
                <a:solidFill>
                  <a:srgbClr val="00B0F0"/>
                </a:solidFill>
                <a:effectLst/>
                <a:uLnTx/>
                <a:uFillTx/>
                <a:latin typeface="Times New Roman" panose="02020603050405020304" pitchFamily="18" charset="0"/>
                <a:cs typeface="Times New Roman" panose="02020603050405020304" pitchFamily="18" charset="0"/>
              </a:rPr>
              <a:t>là</a:t>
            </a:r>
            <a:r>
              <a:rPr kumimoji="0" lang="en-US" sz="3000" b="1" i="0" u="none" strike="noStrike" kern="1200" cap="none" spc="0" normalizeH="0" baseline="0" noProof="0" dirty="0">
                <a:ln>
                  <a:noFill/>
                </a:ln>
                <a:solidFill>
                  <a:srgbClr val="00B0F0"/>
                </a:solidFill>
                <a:effectLst/>
                <a:uLnTx/>
                <a:uFillTx/>
                <a:latin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An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Biên</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cổ</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vi-VN" sz="3000" b="1" i="1"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miếu,</a:t>
            </a:r>
            <a:r>
              <a:rPr kumimoji="0" lang="en-US" sz="3000" b="1" i="0" u="none" strike="noStrike" kern="1200" cap="none" spc="0" normalizeH="0" baseline="0" noProof="0" dirty="0">
                <a:ln>
                  <a:noFill/>
                </a:ln>
                <a:solidFill>
                  <a:srgbClr val="00B0F0"/>
                </a:solidFill>
                <a:effectLst/>
                <a:uLnTx/>
                <a:uFillTx/>
                <a:latin typeface="Times New Roman" panose="02020603050405020304" pitchFamily="18" charset="0"/>
                <a:cs typeface="Times New Roman" panose="02020603050405020304" pitchFamily="18" charset="0"/>
              </a:rPr>
              <a:t> </a:t>
            </a:r>
            <a:r>
              <a:rPr kumimoji="0" lang="en-US" sz="3000" b="1" i="0" u="none" strike="noStrike" kern="1200" cap="none" spc="0" normalizeH="0" baseline="0" noProof="0" dirty="0" err="1">
                <a:ln>
                  <a:noFill/>
                </a:ln>
                <a:solidFill>
                  <a:srgbClr val="00B0F0"/>
                </a:solidFill>
                <a:effectLst/>
                <a:uLnTx/>
                <a:uFillTx/>
                <a:latin typeface="Times New Roman" panose="02020603050405020304" pitchFamily="18" charset="0"/>
                <a:cs typeface="Times New Roman" panose="02020603050405020304" pitchFamily="18" charset="0"/>
              </a:rPr>
              <a:t>được</a:t>
            </a:r>
            <a:r>
              <a:rPr kumimoji="0" lang="en-US" sz="3000" b="1" i="0" u="none" strike="noStrike" kern="1200" cap="none" spc="0" normalizeH="0" baseline="0" noProof="0" dirty="0">
                <a:ln>
                  <a:noFill/>
                </a:ln>
                <a:solidFill>
                  <a:srgbClr val="00B0F0"/>
                </a:solidFill>
                <a:effectLst/>
                <a:uLnTx/>
                <a:uFillTx/>
                <a:latin typeface="Times New Roman" panose="02020603050405020304" pitchFamily="18" charset="0"/>
                <a:cs typeface="Times New Roman" panose="02020603050405020304" pitchFamily="18" charset="0"/>
              </a:rPr>
              <a:t> </a:t>
            </a:r>
            <a:r>
              <a:rPr kumimoji="0" lang="en-US" sz="3000" b="1" i="0" u="none" strike="noStrike" kern="1200" cap="none" spc="0" normalizeH="0" baseline="0" noProof="0" dirty="0" err="1">
                <a:ln>
                  <a:noFill/>
                </a:ln>
                <a:solidFill>
                  <a:srgbClr val="00B0F0"/>
                </a:solidFill>
                <a:effectLst/>
                <a:uLnTx/>
                <a:uFillTx/>
                <a:latin typeface="Times New Roman" panose="02020603050405020304" pitchFamily="18" charset="0"/>
                <a:cs typeface="Times New Roman" panose="02020603050405020304" pitchFamily="18" charset="0"/>
              </a:rPr>
              <a:t>dựng</a:t>
            </a:r>
            <a:r>
              <a:rPr kumimoji="0" lang="en-US" sz="3000" b="1" i="0" u="none" strike="noStrike" kern="1200" cap="none" spc="0" normalizeH="0" baseline="0" noProof="0" dirty="0">
                <a:ln>
                  <a:noFill/>
                </a:ln>
                <a:solidFill>
                  <a:srgbClr val="00B0F0"/>
                </a:solidFill>
                <a:effectLst/>
                <a:uLnTx/>
                <a:uFillTx/>
                <a:latin typeface="Times New Roman" panose="02020603050405020304" pitchFamily="18" charset="0"/>
                <a:cs typeface="Times New Roman" panose="02020603050405020304" pitchFamily="18" charset="0"/>
              </a:rPr>
              <a:t> </a:t>
            </a:r>
            <a:r>
              <a:rPr kumimoji="0" lang="en-US" sz="3000" b="1" i="0" u="none" strike="noStrike" kern="1200" cap="none" spc="0" normalizeH="0" baseline="0" noProof="0" dirty="0" err="1">
                <a:ln>
                  <a:noFill/>
                </a:ln>
                <a:solidFill>
                  <a:srgbClr val="00B0F0"/>
                </a:solidFill>
                <a:effectLst/>
                <a:uLnTx/>
                <a:uFillTx/>
                <a:latin typeface="Times New Roman" panose="02020603050405020304" pitchFamily="18" charset="0"/>
                <a:cs typeface="Times New Roman" panose="02020603050405020304" pitchFamily="18" charset="0"/>
              </a:rPr>
              <a:t>sau</a:t>
            </a:r>
            <a:r>
              <a:rPr kumimoji="0" lang="en-US" sz="3000" b="1" i="0" u="none" strike="noStrike" kern="1200" cap="none" spc="0" normalizeH="0" baseline="0" noProof="0" dirty="0">
                <a:ln>
                  <a:noFill/>
                </a:ln>
                <a:solidFill>
                  <a:srgbClr val="00B0F0"/>
                </a:solidFill>
                <a:effectLst/>
                <a:uLnTx/>
                <a:uFillTx/>
                <a:latin typeface="Times New Roman" panose="02020603050405020304" pitchFamily="18" charset="0"/>
                <a:cs typeface="Times New Roman" panose="02020603050405020304" pitchFamily="18" charset="0"/>
              </a:rPr>
              <a:t> </a:t>
            </a:r>
            <a:r>
              <a:rPr kumimoji="0" lang="en-US" sz="3000" b="1" i="0" u="none" strike="noStrike" kern="1200" cap="none" spc="0" normalizeH="0" baseline="0" noProof="0" dirty="0" err="1">
                <a:ln>
                  <a:noFill/>
                </a:ln>
                <a:solidFill>
                  <a:srgbClr val="00B0F0"/>
                </a:solidFill>
                <a:effectLst/>
                <a:uLnTx/>
                <a:uFillTx/>
                <a:latin typeface="Times New Roman" panose="02020603050405020304" pitchFamily="18" charset="0"/>
                <a:cs typeface="Times New Roman" panose="02020603050405020304" pitchFamily="18" charset="0"/>
              </a:rPr>
              <a:t>khi</a:t>
            </a:r>
            <a:r>
              <a:rPr kumimoji="0" lang="en-US" sz="3000" b="1" i="0" u="none" strike="noStrike" kern="1200" cap="none" spc="0" normalizeH="0" baseline="0" noProof="0" dirty="0">
                <a:ln>
                  <a:noFill/>
                </a:ln>
                <a:solidFill>
                  <a:srgbClr val="00B0F0"/>
                </a:solidFill>
                <a:effectLst/>
                <a:uLnTx/>
                <a:uFillTx/>
                <a:latin typeface="Times New Roman" panose="02020603050405020304" pitchFamily="18" charset="0"/>
                <a:cs typeface="Times New Roman" panose="02020603050405020304" pitchFamily="18" charset="0"/>
              </a:rPr>
              <a:t> </a:t>
            </a:r>
            <a:r>
              <a:rPr kumimoji="0" lang="en-US" sz="3000" b="1" i="0" u="none" strike="noStrike" kern="1200" cap="none" spc="0" normalizeH="0" baseline="0" noProof="0" dirty="0" err="1">
                <a:ln>
                  <a:noFill/>
                </a:ln>
                <a:solidFill>
                  <a:srgbClr val="00B0F0"/>
                </a:solidFill>
                <a:effectLst/>
                <a:uLnTx/>
                <a:uFillTx/>
                <a:latin typeface="Times New Roman" panose="02020603050405020304" pitchFamily="18" charset="0"/>
                <a:cs typeface="Times New Roman" panose="02020603050405020304" pitchFamily="18" charset="0"/>
              </a:rPr>
              <a:t>nữ</a:t>
            </a:r>
            <a:r>
              <a:rPr kumimoji="0" lang="en-US" sz="3000" b="1" i="0" u="none" strike="noStrike" kern="1200" cap="none" spc="0" normalizeH="0" baseline="0" noProof="0" dirty="0">
                <a:ln>
                  <a:noFill/>
                </a:ln>
                <a:solidFill>
                  <a:srgbClr val="00B0F0"/>
                </a:solidFill>
                <a:effectLst/>
                <a:uLnTx/>
                <a:uFillTx/>
                <a:latin typeface="Times New Roman" panose="02020603050405020304" pitchFamily="18" charset="0"/>
                <a:cs typeface="Times New Roman" panose="02020603050405020304" pitchFamily="18" charset="0"/>
              </a:rPr>
              <a:t> </a:t>
            </a:r>
            <a:r>
              <a:rPr kumimoji="0" lang="en-US" sz="3000" b="1" i="0" u="none" strike="noStrike" kern="1200" cap="none" spc="0" normalizeH="0" baseline="0" noProof="0" dirty="0" err="1">
                <a:ln>
                  <a:noFill/>
                </a:ln>
                <a:solidFill>
                  <a:srgbClr val="00B0F0"/>
                </a:solidFill>
                <a:effectLst/>
                <a:uLnTx/>
                <a:uFillTx/>
                <a:latin typeface="Times New Roman" panose="02020603050405020304" pitchFamily="18" charset="0"/>
                <a:cs typeface="Times New Roman" panose="02020603050405020304" pitchFamily="18" charset="0"/>
              </a:rPr>
              <a:t>tướng</a:t>
            </a:r>
            <a:r>
              <a:rPr kumimoji="0" lang="en-US" sz="3000" b="1" i="0" u="none" strike="noStrike" kern="1200" cap="none" spc="0" normalizeH="0" baseline="0" noProof="0" dirty="0">
                <a:ln>
                  <a:noFill/>
                </a:ln>
                <a:solidFill>
                  <a:srgbClr val="00B0F0"/>
                </a:solidFill>
                <a:effectLst/>
                <a:uLnTx/>
                <a:uFillTx/>
                <a:latin typeface="Times New Roman" panose="02020603050405020304" pitchFamily="18" charset="0"/>
                <a:cs typeface="Times New Roman" panose="02020603050405020304" pitchFamily="18" charset="0"/>
              </a:rPr>
              <a:t> </a:t>
            </a:r>
            <a:r>
              <a:rPr kumimoji="0" lang="vi-VN" sz="3000" b="1" i="0" u="none" strike="noStrike" kern="1200" cap="none" spc="0" normalizeH="0" baseline="0" noProof="0" dirty="0">
                <a:ln>
                  <a:noFill/>
                </a:ln>
                <a:solidFill>
                  <a:srgbClr val="00B0F0"/>
                </a:solidFill>
                <a:effectLst/>
                <a:uLnTx/>
                <a:uFillTx/>
                <a:latin typeface="Times New Roman" panose="02020603050405020304" pitchFamily="18" charset="0"/>
                <a:cs typeface="Times New Roman" panose="02020603050405020304" pitchFamily="18" charset="0"/>
              </a:rPr>
              <a:t>Lê Chân </a:t>
            </a:r>
            <a:r>
              <a:rPr kumimoji="0" lang="en-US" sz="3000" b="1" i="0" u="none" strike="noStrike" kern="1200" cap="none" spc="0" normalizeH="0" baseline="0" noProof="0" dirty="0" err="1">
                <a:ln>
                  <a:noFill/>
                </a:ln>
                <a:solidFill>
                  <a:srgbClr val="00B0F0"/>
                </a:solidFill>
                <a:effectLst/>
                <a:uLnTx/>
                <a:uFillTx/>
                <a:latin typeface="Times New Roman" panose="02020603050405020304" pitchFamily="18" charset="0"/>
                <a:cs typeface="Times New Roman" panose="02020603050405020304" pitchFamily="18" charset="0"/>
              </a:rPr>
              <a:t>hy</a:t>
            </a:r>
            <a:r>
              <a:rPr kumimoji="0" lang="en-US" sz="3000" b="1" i="0" u="none" strike="noStrike" kern="1200" cap="none" spc="0" normalizeH="0" baseline="0" noProof="0" dirty="0">
                <a:ln>
                  <a:noFill/>
                </a:ln>
                <a:solidFill>
                  <a:srgbClr val="00B0F0"/>
                </a:solidFill>
                <a:effectLst/>
                <a:uLnTx/>
                <a:uFillTx/>
                <a:latin typeface="Times New Roman" panose="02020603050405020304" pitchFamily="18" charset="0"/>
                <a:cs typeface="Times New Roman" panose="02020603050405020304" pitchFamily="18" charset="0"/>
              </a:rPr>
              <a:t> </a:t>
            </a:r>
            <a:r>
              <a:rPr kumimoji="0" lang="en-US" sz="3000" b="1" i="0" u="none" strike="noStrike" kern="1200" cap="none" spc="0" normalizeH="0" baseline="0" noProof="0" dirty="0" err="1">
                <a:ln>
                  <a:noFill/>
                </a:ln>
                <a:solidFill>
                  <a:srgbClr val="00B0F0"/>
                </a:solidFill>
                <a:effectLst/>
                <a:uLnTx/>
                <a:uFillTx/>
                <a:latin typeface="Times New Roman" panose="02020603050405020304" pitchFamily="18" charset="0"/>
                <a:cs typeface="Times New Roman" panose="02020603050405020304" pitchFamily="18" charset="0"/>
              </a:rPr>
              <a:t>sinh</a:t>
            </a:r>
            <a:r>
              <a:rPr kumimoji="0" lang="en-US" sz="3000" b="1" i="0" u="none" strike="noStrike" kern="1200" cap="none" spc="0" normalizeH="0" baseline="0" noProof="0" dirty="0">
                <a:ln>
                  <a:noFill/>
                </a:ln>
                <a:solidFill>
                  <a:srgbClr val="00B0F0"/>
                </a:solidFill>
                <a:effectLst/>
                <a:uLnTx/>
                <a:uFillTx/>
                <a:latin typeface="Times New Roman" panose="02020603050405020304" pitchFamily="18" charset="0"/>
                <a:cs typeface="Times New Roman" panose="02020603050405020304" pitchFamily="18" charset="0"/>
              </a:rPr>
              <a:t>, </a:t>
            </a:r>
            <a:r>
              <a:rPr kumimoji="0" lang="vi-VN" sz="3000" b="1" i="0" u="none" strike="noStrike" kern="1200" cap="none" spc="0" normalizeH="0" baseline="0" noProof="0" dirty="0">
                <a:ln>
                  <a:noFill/>
                </a:ln>
                <a:solidFill>
                  <a:srgbClr val="00B0F0"/>
                </a:solidFill>
                <a:effectLst/>
                <a:uLnTx/>
                <a:uFillTx/>
                <a:latin typeface="Times New Roman" panose="02020603050405020304" pitchFamily="18" charset="0"/>
                <a:cs typeface="Times New Roman" panose="02020603050405020304" pitchFamily="18" charset="0"/>
              </a:rPr>
              <a:t>được </a:t>
            </a:r>
            <a:r>
              <a:rPr kumimoji="0" lang="en-US" sz="3000" b="1" i="0" u="none" strike="noStrike" kern="1200" cap="none" spc="0" normalizeH="0" baseline="0" noProof="0" dirty="0" err="1">
                <a:ln>
                  <a:noFill/>
                </a:ln>
                <a:solidFill>
                  <a:srgbClr val="00B0F0"/>
                </a:solidFill>
                <a:effectLst/>
                <a:uLnTx/>
                <a:uFillTx/>
                <a:latin typeface="Times New Roman" panose="02020603050405020304" pitchFamily="18" charset="0"/>
                <a:cs typeface="Times New Roman" panose="02020603050405020304" pitchFamily="18" charset="0"/>
              </a:rPr>
              <a:t>trùng</a:t>
            </a:r>
            <a:r>
              <a:rPr kumimoji="0" lang="en-US" sz="3000" b="1" i="0" u="none" strike="noStrike" kern="1200" cap="none" spc="0" normalizeH="0" baseline="0" noProof="0" dirty="0">
                <a:ln>
                  <a:noFill/>
                </a:ln>
                <a:solidFill>
                  <a:srgbClr val="00B0F0"/>
                </a:solidFill>
                <a:effectLst/>
                <a:uLnTx/>
                <a:uFillTx/>
                <a:latin typeface="Times New Roman" panose="02020603050405020304" pitchFamily="18" charset="0"/>
                <a:cs typeface="Times New Roman" panose="02020603050405020304" pitchFamily="18" charset="0"/>
              </a:rPr>
              <a:t> </a:t>
            </a:r>
            <a:r>
              <a:rPr kumimoji="0" lang="en-US" sz="3000" b="1" i="0" u="none" strike="noStrike" kern="1200" cap="none" spc="0" normalizeH="0" baseline="0" noProof="0" dirty="0" err="1">
                <a:ln>
                  <a:noFill/>
                </a:ln>
                <a:solidFill>
                  <a:srgbClr val="00B0F0"/>
                </a:solidFill>
                <a:effectLst/>
                <a:uLnTx/>
                <a:uFillTx/>
                <a:latin typeface="Times New Roman" panose="02020603050405020304" pitchFamily="18" charset="0"/>
                <a:cs typeface="Times New Roman" panose="02020603050405020304" pitchFamily="18" charset="0"/>
              </a:rPr>
              <a:t>tu</a:t>
            </a:r>
            <a:r>
              <a:rPr kumimoji="0" lang="en-US" sz="3000" b="1" i="0" u="none" strike="noStrike" kern="1200" cap="none" spc="0" normalizeH="0" baseline="0" noProof="0" dirty="0">
                <a:ln>
                  <a:noFill/>
                </a:ln>
                <a:solidFill>
                  <a:srgbClr val="00B0F0"/>
                </a:solidFill>
                <a:effectLst/>
                <a:uLnTx/>
                <a:uFillTx/>
                <a:latin typeface="Times New Roman" panose="02020603050405020304" pitchFamily="18" charset="0"/>
                <a:cs typeface="Times New Roman" panose="02020603050405020304" pitchFamily="18" charset="0"/>
              </a:rPr>
              <a:t> </a:t>
            </a:r>
            <a:r>
              <a:rPr kumimoji="0" lang="en-US" sz="3000" b="1" i="0" u="none" strike="noStrike" kern="1200" cap="none" spc="0" normalizeH="0" baseline="0" noProof="0" dirty="0" err="1">
                <a:ln>
                  <a:noFill/>
                </a:ln>
                <a:solidFill>
                  <a:srgbClr val="00B0F0"/>
                </a:solidFill>
                <a:effectLst/>
                <a:uLnTx/>
                <a:uFillTx/>
                <a:latin typeface="Times New Roman" panose="02020603050405020304" pitchFamily="18" charset="0"/>
                <a:cs typeface="Times New Roman" panose="02020603050405020304" pitchFamily="18" charset="0"/>
              </a:rPr>
              <a:t>lớn</a:t>
            </a:r>
            <a:r>
              <a:rPr kumimoji="0" lang="en-US" sz="3000" b="1" i="0" u="none" strike="noStrike" kern="1200" cap="none" spc="0" normalizeH="0" baseline="0" noProof="0" dirty="0">
                <a:ln>
                  <a:noFill/>
                </a:ln>
                <a:solidFill>
                  <a:srgbClr val="00B0F0"/>
                </a:solidFill>
                <a:effectLst/>
                <a:uLnTx/>
                <a:uFillTx/>
                <a:latin typeface="Times New Roman" panose="02020603050405020304" pitchFamily="18" charset="0"/>
                <a:cs typeface="Times New Roman" panose="02020603050405020304" pitchFamily="18" charset="0"/>
              </a:rPr>
              <a:t> </a:t>
            </a:r>
            <a:r>
              <a:rPr kumimoji="0" lang="en-US" sz="3000" b="1" i="0" u="none" strike="noStrike" kern="1200" cap="none" spc="0" normalizeH="0" baseline="0" noProof="0" dirty="0" err="1">
                <a:ln>
                  <a:noFill/>
                </a:ln>
                <a:solidFill>
                  <a:srgbClr val="00B0F0"/>
                </a:solidFill>
                <a:effectLst/>
                <a:uLnTx/>
                <a:uFillTx/>
                <a:latin typeface="Times New Roman" panose="02020603050405020304" pitchFamily="18" charset="0"/>
                <a:cs typeface="Times New Roman" panose="02020603050405020304" pitchFamily="18" charset="0"/>
              </a:rPr>
              <a:t>vào</a:t>
            </a:r>
            <a:r>
              <a:rPr kumimoji="0" lang="en-US" sz="3000" b="1" i="0" u="none" strike="noStrike" kern="1200" cap="none" spc="0" normalizeH="0" baseline="0" noProof="0" dirty="0">
                <a:ln>
                  <a:noFill/>
                </a:ln>
                <a:solidFill>
                  <a:srgbClr val="00B0F0"/>
                </a:solidFill>
                <a:effectLst/>
                <a:uLnTx/>
                <a:uFillTx/>
                <a:latin typeface="Times New Roman" panose="02020603050405020304" pitchFamily="18" charset="0"/>
                <a:cs typeface="Times New Roman" panose="02020603050405020304" pitchFamily="18" charset="0"/>
              </a:rPr>
              <a:t> </a:t>
            </a:r>
            <a:r>
              <a:rPr kumimoji="0" lang="en-US" sz="3000" b="1" i="0" u="none" strike="noStrike" kern="1200" cap="none" spc="0" normalizeH="0" baseline="0" noProof="0" dirty="0" err="1">
                <a:ln>
                  <a:noFill/>
                </a:ln>
                <a:solidFill>
                  <a:srgbClr val="00B0F0"/>
                </a:solidFill>
                <a:effectLst/>
                <a:uLnTx/>
                <a:uFillTx/>
                <a:latin typeface="Times New Roman" panose="02020603050405020304" pitchFamily="18" charset="0"/>
                <a:cs typeface="Times New Roman" panose="02020603050405020304" pitchFamily="18" charset="0"/>
              </a:rPr>
              <a:t>các</a:t>
            </a:r>
            <a:r>
              <a:rPr kumimoji="0" lang="en-US" sz="3000" b="1" i="0" u="none" strike="noStrike" kern="1200" cap="none" spc="0" normalizeH="0" baseline="0" noProof="0" dirty="0">
                <a:ln>
                  <a:noFill/>
                </a:ln>
                <a:solidFill>
                  <a:srgbClr val="00B0F0"/>
                </a:solidFill>
                <a:effectLst/>
                <a:uLnTx/>
                <a:uFillTx/>
                <a:latin typeface="Times New Roman" panose="02020603050405020304" pitchFamily="18" charset="0"/>
                <a:cs typeface="Times New Roman" panose="02020603050405020304" pitchFamily="18" charset="0"/>
              </a:rPr>
              <a:t> </a:t>
            </a:r>
            <a:r>
              <a:rPr kumimoji="0" lang="en-US" sz="3000" b="1" i="0" u="none" strike="noStrike" kern="1200" cap="none" spc="0" normalizeH="0" baseline="0" noProof="0" dirty="0" err="1">
                <a:ln>
                  <a:noFill/>
                </a:ln>
                <a:solidFill>
                  <a:srgbClr val="00B0F0"/>
                </a:solidFill>
                <a:effectLst/>
                <a:uLnTx/>
                <a:uFillTx/>
                <a:latin typeface="Times New Roman" panose="02020603050405020304" pitchFamily="18" charset="0"/>
                <a:cs typeface="Times New Roman" panose="02020603050405020304" pitchFamily="18" charset="0"/>
              </a:rPr>
              <a:t>năm</a:t>
            </a:r>
            <a:r>
              <a:rPr kumimoji="0" lang="en-US" sz="3000" b="1" i="0" u="none" strike="noStrike" kern="1200" cap="none" spc="0" normalizeH="0" baseline="0" noProof="0" dirty="0">
                <a:ln>
                  <a:noFill/>
                </a:ln>
                <a:solidFill>
                  <a:srgbClr val="00B0F0"/>
                </a:solidFill>
                <a:effectLst/>
                <a:uLnTx/>
                <a:uFillTx/>
                <a:latin typeface="Times New Roman" panose="02020603050405020304" pitchFamily="18" charset="0"/>
                <a:cs typeface="Times New Roman" panose="02020603050405020304" pitchFamily="18" charset="0"/>
              </a:rPr>
              <a:t> 1924, 2007. </a:t>
            </a:r>
          </a:p>
        </p:txBody>
      </p:sp>
      <p:pic>
        <p:nvPicPr>
          <p:cNvPr id="6" name="Picture 2" descr="Lịch sử và kiến trúc của Đền Nghè, Hải Phòng">
            <a:extLst>
              <a:ext uri="{FF2B5EF4-FFF2-40B4-BE49-F238E27FC236}">
                <a16:creationId xmlns:a16="http://schemas.microsoft.com/office/drawing/2014/main" id="{547B18F8-E2DA-E401-CC60-A6B57405A5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546" y="2454208"/>
            <a:ext cx="3168485" cy="241046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8" name="Picture 4" descr="http://www.vista.net.vn/media/images/diem-du-lich/hai%20phong/lich%20su%20van%20hoa/den%20nghe.jpg">
            <a:extLst>
              <a:ext uri="{FF2B5EF4-FFF2-40B4-BE49-F238E27FC236}">
                <a16:creationId xmlns:a16="http://schemas.microsoft.com/office/drawing/2014/main" id="{A823E5B1-2C1B-9534-5122-F8EEFA4598CF}"/>
              </a:ext>
            </a:extLst>
          </p:cNvPr>
          <p:cNvPicPr>
            <a:picLocks noChangeAspect="1" noChangeArrowheads="1"/>
          </p:cNvPicPr>
          <p:nvPr/>
        </p:nvPicPr>
        <p:blipFill>
          <a:blip r:embed="rId5"/>
          <a:srcRect/>
          <a:stretch>
            <a:fillRect/>
          </a:stretch>
        </p:blipFill>
        <p:spPr bwMode="auto">
          <a:xfrm>
            <a:off x="8992262" y="6794"/>
            <a:ext cx="2532987" cy="3285131"/>
          </a:xfrm>
          <a:prstGeom prst="rect">
            <a:avLst/>
          </a:prstGeom>
          <a:ln>
            <a:noFill/>
          </a:ln>
          <a:effectLst>
            <a:softEdge rad="112500"/>
          </a:effectLst>
        </p:spPr>
      </p:pic>
      <p:sp>
        <p:nvSpPr>
          <p:cNvPr id="10" name="TextBox 9">
            <a:extLst>
              <a:ext uri="{FF2B5EF4-FFF2-40B4-BE49-F238E27FC236}">
                <a16:creationId xmlns:a16="http://schemas.microsoft.com/office/drawing/2014/main" id="{CA3D22EA-3F18-96AA-E6A7-0528743DA0B1}"/>
              </a:ext>
            </a:extLst>
          </p:cNvPr>
          <p:cNvSpPr txBox="1"/>
          <p:nvPr/>
        </p:nvSpPr>
        <p:spPr>
          <a:xfrm>
            <a:off x="866358" y="2624139"/>
            <a:ext cx="2036862" cy="369332"/>
          </a:xfrm>
          <a:prstGeom prst="rect">
            <a:avLst/>
          </a:prstGeom>
          <a:noFill/>
        </p:spPr>
        <p:txBody>
          <a:bodyPr wrap="square">
            <a:spAutoFit/>
          </a:bodyPr>
          <a:lstStyle/>
          <a:p>
            <a:r>
              <a:rPr kumimoji="0" lang="vi-VN" sz="1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“An Biên cổ miếu” </a:t>
            </a:r>
            <a:endParaRPr lang="en-US" dirty="0">
              <a:solidFill>
                <a:srgbClr val="FF0000"/>
              </a:solidFill>
            </a:endParaRPr>
          </a:p>
        </p:txBody>
      </p:sp>
      <p:sp>
        <p:nvSpPr>
          <p:cNvPr id="11" name="TextBox 10">
            <a:extLst>
              <a:ext uri="{FF2B5EF4-FFF2-40B4-BE49-F238E27FC236}">
                <a16:creationId xmlns:a16="http://schemas.microsoft.com/office/drawing/2014/main" id="{F5A61C99-6AE7-8AB4-E850-5EFCE48C4B87}"/>
              </a:ext>
            </a:extLst>
          </p:cNvPr>
          <p:cNvSpPr txBox="1"/>
          <p:nvPr/>
        </p:nvSpPr>
        <p:spPr>
          <a:xfrm rot="641565">
            <a:off x="8140084" y="6000278"/>
            <a:ext cx="2142309" cy="646331"/>
          </a:xfrm>
          <a:prstGeom prst="rect">
            <a:avLst/>
          </a:prstGeom>
          <a:solidFill>
            <a:schemeClr val="bg1"/>
          </a:solidFill>
        </p:spPr>
        <p:txBody>
          <a:bodyPr wrap="square">
            <a:spAutoFit/>
          </a:bodyPr>
          <a:lstStyle/>
          <a:p>
            <a:pPr algn="ctr"/>
            <a:r>
              <a:rPr lang="vi-VN" b="1" dirty="0">
                <a:solidFill>
                  <a:srgbClr val="FF0000"/>
                </a:solidFill>
                <a:latin typeface="Times New Roman" panose="02020603050405020304" pitchFamily="18" charset="0"/>
                <a:cs typeface="Times New Roman" panose="02020603050405020304" pitchFamily="18" charset="0"/>
              </a:rPr>
              <a:t>Một góc Đền Nghè </a:t>
            </a:r>
          </a:p>
          <a:p>
            <a:pPr algn="ctr"/>
            <a:r>
              <a:rPr lang="vi-VN" b="1" dirty="0">
                <a:solidFill>
                  <a:srgbClr val="FF0000"/>
                </a:solidFill>
                <a:latin typeface="Times New Roman" panose="02020603050405020304" pitchFamily="18" charset="0"/>
                <a:cs typeface="Times New Roman" panose="02020603050405020304" pitchFamily="18" charset="0"/>
              </a:rPr>
              <a:t>nhìn từ trên cao</a:t>
            </a:r>
            <a:r>
              <a:rPr kumimoji="0" lang="vi-VN" sz="1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endParaRPr lang="en-US" dirty="0">
              <a:solidFill>
                <a:srgbClr val="FF0000"/>
              </a:solidFill>
            </a:endParaRPr>
          </a:p>
        </p:txBody>
      </p:sp>
      <p:pic>
        <p:nvPicPr>
          <p:cNvPr id="2050" name="Picture 2" descr="Đền Nghè Hải Phòng">
            <a:extLst>
              <a:ext uri="{FF2B5EF4-FFF2-40B4-BE49-F238E27FC236}">
                <a16:creationId xmlns:a16="http://schemas.microsoft.com/office/drawing/2014/main" id="{6B662CD7-1680-3863-4E9C-FE680D81E31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90520" y="2296306"/>
            <a:ext cx="3858055" cy="2568362"/>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13453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10000" b="-10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A65D74F-C543-266A-0CAF-52FC5A011DAF}"/>
              </a:ext>
            </a:extLst>
          </p:cNvPr>
          <p:cNvSpPr txBox="1"/>
          <p:nvPr/>
        </p:nvSpPr>
        <p:spPr>
          <a:xfrm>
            <a:off x="1635761" y="0"/>
            <a:ext cx="8514080" cy="954107"/>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ĐỀN NGHÈ - NƠI THỜ THÁNH MẪU LÊ CHÂN</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itchFamily="18" charset="0"/>
              </a:rPr>
              <a:t> - </a:t>
            </a:r>
            <a:r>
              <a:rPr lang="vi-VN" sz="2800" b="1" dirty="0">
                <a:solidFill>
                  <a:srgbClr val="FF0000"/>
                </a:solidFill>
                <a:latin typeface="Times New Roman" panose="02020603050405020304" pitchFamily="18" charset="0"/>
                <a:cs typeface="Times New Roman" panose="02020603050405020304" pitchFamily="18" charset="0"/>
              </a:rPr>
              <a:t>THÀNH HOÀNG CỦA VÙNG ĐẤT HẢI PHÒNG</a:t>
            </a:r>
          </a:p>
        </p:txBody>
      </p:sp>
      <p:pic>
        <p:nvPicPr>
          <p:cNvPr id="8" name="Picture 7" descr="https://fbcdn-sphotos-g-a.akamaihd.net/hphotos-ak-frc1/901342_353524911426198_1588554877_o.jpg">
            <a:extLst>
              <a:ext uri="{FF2B5EF4-FFF2-40B4-BE49-F238E27FC236}">
                <a16:creationId xmlns:a16="http://schemas.microsoft.com/office/drawing/2014/main" id="{928D69FA-6529-790A-63F8-B33836652F4D}"/>
              </a:ext>
            </a:extLst>
          </p:cNvPr>
          <p:cNvPicPr/>
          <p:nvPr/>
        </p:nvPicPr>
        <p:blipFill>
          <a:blip r:embed="rId3" cstate="print">
            <a:lum bright="2000" contrast="2000"/>
          </a:blip>
          <a:srcRect/>
          <a:stretch>
            <a:fillRect/>
          </a:stretch>
        </p:blipFill>
        <p:spPr bwMode="auto">
          <a:xfrm>
            <a:off x="7963835" y="1004051"/>
            <a:ext cx="3717478" cy="188636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9" name="Picture 4" descr="Đền Nghè Hải Phòng: Đền thờ nữ tướng Lê Chân | Hai Phong Tours">
            <a:extLst>
              <a:ext uri="{FF2B5EF4-FFF2-40B4-BE49-F238E27FC236}">
                <a16:creationId xmlns:a16="http://schemas.microsoft.com/office/drawing/2014/main" id="{CCE9F203-E372-6D5B-3136-0AB8C44911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75" y="3409784"/>
            <a:ext cx="4105836" cy="2980752"/>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0" name="TextBox 9">
            <a:extLst>
              <a:ext uri="{FF2B5EF4-FFF2-40B4-BE49-F238E27FC236}">
                <a16:creationId xmlns:a16="http://schemas.microsoft.com/office/drawing/2014/main" id="{5B8E2712-7742-571D-BABA-80865D55FE8B}"/>
              </a:ext>
            </a:extLst>
          </p:cNvPr>
          <p:cNvSpPr txBox="1"/>
          <p:nvPr/>
        </p:nvSpPr>
        <p:spPr>
          <a:xfrm>
            <a:off x="154046" y="1039291"/>
            <a:ext cx="7627879" cy="181588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chemeClr val="accent1"/>
                </a:solidFill>
                <a:effectLst/>
                <a:uLnTx/>
                <a:uFillTx/>
                <a:latin typeface="+mj-lt"/>
                <a:ea typeface="+mn-ea"/>
                <a:cs typeface="+mn-cs"/>
              </a:rPr>
              <a:t>Đền Nghè mang phong cách kiến trúc thời Nguyễn. Công trình bao gồm: nghi môn, tam quan, bái đường, thiêu hương, hậu cung, giải vũ, tứ phủ, nhà bia, nơi đặt tượng voi đá, ngựa đá...</a:t>
            </a:r>
            <a:endParaRPr kumimoji="0" lang="en-US" sz="2800" b="1" i="0" u="none" strike="noStrike" kern="1200" cap="none" spc="0" normalizeH="0" baseline="0" noProof="0" dirty="0">
              <a:ln>
                <a:noFill/>
              </a:ln>
              <a:solidFill>
                <a:schemeClr val="accent1"/>
              </a:solidFill>
              <a:effectLst/>
              <a:uLnTx/>
              <a:uFillTx/>
              <a:latin typeface="+mj-lt"/>
              <a:ea typeface="+mn-ea"/>
              <a:cs typeface="+mn-cs"/>
            </a:endParaRPr>
          </a:p>
        </p:txBody>
      </p:sp>
      <p:pic>
        <p:nvPicPr>
          <p:cNvPr id="11" name="Picture 2">
            <a:extLst>
              <a:ext uri="{FF2B5EF4-FFF2-40B4-BE49-F238E27FC236}">
                <a16:creationId xmlns:a16="http://schemas.microsoft.com/office/drawing/2014/main" id="{992222E7-9D09-6D51-21F6-1D32FA54F1D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2014" r="17979"/>
          <a:stretch/>
        </p:blipFill>
        <p:spPr bwMode="auto">
          <a:xfrm>
            <a:off x="4595897" y="3363704"/>
            <a:ext cx="3319404" cy="29936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Picture 4">
            <a:extLst>
              <a:ext uri="{FF2B5EF4-FFF2-40B4-BE49-F238E27FC236}">
                <a16:creationId xmlns:a16="http://schemas.microsoft.com/office/drawing/2014/main" id="{A0A9ABC6-592E-775C-B5D6-8B73491DE58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01553" y="3429000"/>
            <a:ext cx="3105605" cy="2909014"/>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F0F4C36-1754-7AFF-CDC3-F51F59E7D38A}"/>
              </a:ext>
            </a:extLst>
          </p:cNvPr>
          <p:cNvSpPr txBox="1"/>
          <p:nvPr/>
        </p:nvSpPr>
        <p:spPr>
          <a:xfrm>
            <a:off x="7915301" y="2804980"/>
            <a:ext cx="3766012" cy="400110"/>
          </a:xfrm>
          <a:prstGeom prst="rect">
            <a:avLst/>
          </a:prstGeom>
          <a:solidFill>
            <a:schemeClr val="bg1">
              <a:lumMod val="85000"/>
            </a:schemeClr>
          </a:solidFill>
        </p:spPr>
        <p:txBody>
          <a:bodyPr wrap="square">
            <a:spAutoFit/>
          </a:bodyPr>
          <a:lstStyle/>
          <a:p>
            <a:r>
              <a:rPr lang="vi-VN" sz="2000" b="1" dirty="0">
                <a:solidFill>
                  <a:srgbClr val="7030A0"/>
                </a:solidFill>
                <a:latin typeface="Times New Roman" panose="02020603050405020304" pitchFamily="18" charset="0"/>
                <a:cs typeface="Times New Roman" panose="02020603050405020304" pitchFamily="18" charset="0"/>
              </a:rPr>
              <a:t>Cổng Đền uy nghi, trang nghiêm</a:t>
            </a:r>
            <a:endParaRPr lang="en-US" sz="2000" dirty="0">
              <a:solidFill>
                <a:srgbClr val="7030A0"/>
              </a:solidFill>
            </a:endParaRPr>
          </a:p>
        </p:txBody>
      </p:sp>
      <p:sp>
        <p:nvSpPr>
          <p:cNvPr id="5" name="TextBox 4">
            <a:extLst>
              <a:ext uri="{FF2B5EF4-FFF2-40B4-BE49-F238E27FC236}">
                <a16:creationId xmlns:a16="http://schemas.microsoft.com/office/drawing/2014/main" id="{5609653F-6E4C-3D46-1A26-92EF0381BA30}"/>
              </a:ext>
            </a:extLst>
          </p:cNvPr>
          <p:cNvSpPr txBox="1"/>
          <p:nvPr/>
        </p:nvSpPr>
        <p:spPr>
          <a:xfrm>
            <a:off x="1156827" y="6412056"/>
            <a:ext cx="2218980" cy="461665"/>
          </a:xfrm>
          <a:prstGeom prst="rect">
            <a:avLst/>
          </a:prstGeom>
          <a:noFill/>
        </p:spPr>
        <p:txBody>
          <a:bodyPr wrap="square">
            <a:spAutoFit/>
          </a:bodyPr>
          <a:lstStyle/>
          <a:p>
            <a:pPr algn="ctr"/>
            <a:r>
              <a:rPr lang="vi-VN" sz="2400" b="1" dirty="0">
                <a:solidFill>
                  <a:srgbClr val="7030A0"/>
                </a:solidFill>
                <a:latin typeface="Times New Roman" panose="02020603050405020304" pitchFamily="18" charset="0"/>
                <a:cs typeface="Times New Roman" panose="02020603050405020304" pitchFamily="18" charset="0"/>
              </a:rPr>
              <a:t>Điện thờ chính</a:t>
            </a:r>
            <a:endParaRPr lang="en-US" sz="2400" dirty="0">
              <a:solidFill>
                <a:srgbClr val="7030A0"/>
              </a:solidFill>
            </a:endParaRPr>
          </a:p>
        </p:txBody>
      </p:sp>
      <p:sp>
        <p:nvSpPr>
          <p:cNvPr id="6" name="TextBox 5">
            <a:extLst>
              <a:ext uri="{FF2B5EF4-FFF2-40B4-BE49-F238E27FC236}">
                <a16:creationId xmlns:a16="http://schemas.microsoft.com/office/drawing/2014/main" id="{B7D52048-51EF-835D-39C8-495983A5618C}"/>
              </a:ext>
            </a:extLst>
          </p:cNvPr>
          <p:cNvSpPr txBox="1"/>
          <p:nvPr/>
        </p:nvSpPr>
        <p:spPr>
          <a:xfrm>
            <a:off x="8810772" y="6412055"/>
            <a:ext cx="2400153" cy="461665"/>
          </a:xfrm>
          <a:prstGeom prst="rect">
            <a:avLst/>
          </a:prstGeom>
          <a:solidFill>
            <a:schemeClr val="bg1">
              <a:lumMod val="85000"/>
            </a:schemeClr>
          </a:solidFill>
        </p:spPr>
        <p:txBody>
          <a:bodyPr wrap="square">
            <a:spAutoFit/>
          </a:bodyPr>
          <a:lstStyle/>
          <a:p>
            <a:pPr algn="ctr"/>
            <a:r>
              <a:rPr lang="vi-VN" sz="2400" b="1" dirty="0">
                <a:solidFill>
                  <a:srgbClr val="7030A0"/>
                </a:solidFill>
                <a:latin typeface="Times New Roman" panose="02020603050405020304" pitchFamily="18" charset="0"/>
                <a:cs typeface="Times New Roman" panose="02020603050405020304" pitchFamily="18" charset="0"/>
              </a:rPr>
              <a:t>Nhà bia</a:t>
            </a:r>
            <a:endParaRPr lang="en-US" sz="2400" dirty="0">
              <a:solidFill>
                <a:srgbClr val="7030A0"/>
              </a:solidFill>
            </a:endParaRPr>
          </a:p>
        </p:txBody>
      </p:sp>
      <p:sp>
        <p:nvSpPr>
          <p:cNvPr id="7" name="TextBox 6">
            <a:extLst>
              <a:ext uri="{FF2B5EF4-FFF2-40B4-BE49-F238E27FC236}">
                <a16:creationId xmlns:a16="http://schemas.microsoft.com/office/drawing/2014/main" id="{0AD5E9BA-94B8-DF6E-9FE7-4DFD98EA7F33}"/>
              </a:ext>
            </a:extLst>
          </p:cNvPr>
          <p:cNvSpPr txBox="1"/>
          <p:nvPr/>
        </p:nvSpPr>
        <p:spPr>
          <a:xfrm>
            <a:off x="4172510" y="6412055"/>
            <a:ext cx="3841559" cy="461665"/>
          </a:xfrm>
          <a:prstGeom prst="rect">
            <a:avLst/>
          </a:prstGeom>
          <a:noFill/>
        </p:spPr>
        <p:txBody>
          <a:bodyPr wrap="square">
            <a:spAutoFit/>
          </a:bodyPr>
          <a:lstStyle/>
          <a:p>
            <a:pPr algn="ctr"/>
            <a:r>
              <a:rPr lang="vi-VN" sz="2400" b="1" dirty="0">
                <a:solidFill>
                  <a:srgbClr val="7030A0"/>
                </a:solidFill>
                <a:latin typeface="Times New Roman" panose="02020603050405020304" pitchFamily="18" charset="0"/>
                <a:cs typeface="Times New Roman" panose="02020603050405020304" pitchFamily="18" charset="0"/>
              </a:rPr>
              <a:t>Tượng Voi đá, Ngựa đá</a:t>
            </a:r>
            <a:endParaRPr lang="en-US" sz="2400" dirty="0">
              <a:solidFill>
                <a:srgbClr val="7030A0"/>
              </a:solidFill>
            </a:endParaRPr>
          </a:p>
        </p:txBody>
      </p:sp>
    </p:spTree>
    <p:extLst>
      <p:ext uri="{BB962C8B-B14F-4D97-AF65-F5344CB8AC3E}">
        <p14:creationId xmlns:p14="http://schemas.microsoft.com/office/powerpoint/2010/main" val="6268901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10000" b="-10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36DBA7F-68F8-4649-8957-2DAA34E799DE}"/>
              </a:ext>
            </a:extLst>
          </p:cNvPr>
          <p:cNvSpPr txBox="1"/>
          <p:nvPr/>
        </p:nvSpPr>
        <p:spPr>
          <a:xfrm>
            <a:off x="1634665" y="49859"/>
            <a:ext cx="9226375" cy="584775"/>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Algerian" panose="04020705040A02060702" pitchFamily="82" charset="0"/>
                <a:cs typeface="Times New Roman" pitchFamily="18" charset="0"/>
              </a:rPr>
              <a:t>ĐỀN NGHÈ - NƠI THỜ THÁNH MẪU LÊ CHÂN</a:t>
            </a:r>
            <a:endParaRPr kumimoji="0" lang="vi-VN" sz="3200" b="1" i="0" u="none" strike="noStrike" kern="1200" cap="none" spc="0" normalizeH="0" baseline="0" noProof="0" dirty="0">
              <a:ln>
                <a:noFill/>
              </a:ln>
              <a:solidFill>
                <a:srgbClr val="FF0000"/>
              </a:solidFill>
              <a:effectLst/>
              <a:uLnTx/>
              <a:uFillTx/>
              <a:latin typeface="Arial" charset="0"/>
            </a:endParaRPr>
          </a:p>
        </p:txBody>
      </p:sp>
      <p:pic>
        <p:nvPicPr>
          <p:cNvPr id="13" name="Picture 8" descr="http://www.skydoor.net/Download?mode=photo&amp;id=7832">
            <a:extLst>
              <a:ext uri="{FF2B5EF4-FFF2-40B4-BE49-F238E27FC236}">
                <a16:creationId xmlns:a16="http://schemas.microsoft.com/office/drawing/2014/main" id="{446AAC50-6F79-2DB3-0E76-855CBF4D9673}"/>
              </a:ext>
            </a:extLst>
          </p:cNvPr>
          <p:cNvPicPr>
            <a:picLocks noChangeAspect="1" noChangeArrowheads="1"/>
          </p:cNvPicPr>
          <p:nvPr/>
        </p:nvPicPr>
        <p:blipFill>
          <a:blip r:embed="rId3"/>
          <a:srcRect/>
          <a:stretch>
            <a:fillRect/>
          </a:stretch>
        </p:blipFill>
        <p:spPr bwMode="auto">
          <a:xfrm>
            <a:off x="4082064" y="2850768"/>
            <a:ext cx="3984703" cy="282914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4" name="Picture 10">
            <a:extLst>
              <a:ext uri="{FF2B5EF4-FFF2-40B4-BE49-F238E27FC236}">
                <a16:creationId xmlns:a16="http://schemas.microsoft.com/office/drawing/2014/main" id="{AAE6773B-6D5D-11EC-3CC3-B09500AC1D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8230845" y="2831910"/>
            <a:ext cx="3819556" cy="286685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5" name="TextBox 14">
            <a:extLst>
              <a:ext uri="{FF2B5EF4-FFF2-40B4-BE49-F238E27FC236}">
                <a16:creationId xmlns:a16="http://schemas.microsoft.com/office/drawing/2014/main" id="{3F77993F-F86E-2724-AD60-14269205F193}"/>
              </a:ext>
            </a:extLst>
          </p:cNvPr>
          <p:cNvSpPr txBox="1"/>
          <p:nvPr/>
        </p:nvSpPr>
        <p:spPr>
          <a:xfrm>
            <a:off x="4013098" y="6067851"/>
            <a:ext cx="381131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B11F99"/>
                </a:solidFill>
                <a:effectLst/>
                <a:uLnTx/>
                <a:uFillTx/>
                <a:latin typeface="Times New Roman" panose="02020603050405020304" pitchFamily="18" charset="0"/>
                <a:ea typeface="+mn-ea"/>
                <a:cs typeface="+mn-cs"/>
              </a:rPr>
              <a:t>Điêu khắc </a:t>
            </a:r>
            <a:r>
              <a:rPr lang="vi-VN" sz="2800" b="1" dirty="0">
                <a:solidFill>
                  <a:srgbClr val="B11F99"/>
                </a:solidFill>
                <a:latin typeface="Times New Roman" panose="02020603050405020304" pitchFamily="18" charset="0"/>
              </a:rPr>
              <a:t>tinh xảo</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9B0B8EB5-E87C-4E35-6D50-27A3162ABD81}"/>
              </a:ext>
            </a:extLst>
          </p:cNvPr>
          <p:cNvSpPr txBox="1"/>
          <p:nvPr/>
        </p:nvSpPr>
        <p:spPr>
          <a:xfrm>
            <a:off x="8719525" y="6067851"/>
            <a:ext cx="3260545"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B11F99"/>
                </a:solidFill>
                <a:effectLst/>
                <a:uLnTx/>
                <a:uFillTx/>
                <a:latin typeface="Times New Roman" panose="02020603050405020304" pitchFamily="18" charset="0"/>
                <a:ea typeface="+mn-ea"/>
                <a:cs typeface="+mn-cs"/>
              </a:rPr>
              <a:t>Ban thờ Công đồng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89443B1F-5757-D00D-8D43-4177C26B9384}"/>
              </a:ext>
            </a:extLst>
          </p:cNvPr>
          <p:cNvSpPr txBox="1"/>
          <p:nvPr/>
        </p:nvSpPr>
        <p:spPr>
          <a:xfrm>
            <a:off x="211930" y="5498464"/>
            <a:ext cx="3260544"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a:ln>
                  <a:noFill/>
                </a:ln>
                <a:solidFill>
                  <a:srgbClr val="B11F99"/>
                </a:solidFill>
                <a:effectLst/>
                <a:uLnTx/>
                <a:uFillTx/>
                <a:latin typeface="Times New Roman" panose="02020603050405020304" pitchFamily="18" charset="0"/>
                <a:ea typeface="+mn-ea"/>
                <a:cs typeface="+mn-cs"/>
              </a:rPr>
              <a:t>Cung thờ Nữ tướng bên trong Điện chính</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94FB0287-88E8-6F5C-02E9-C5A872CF6F9C}"/>
              </a:ext>
            </a:extLst>
          </p:cNvPr>
          <p:cNvSpPr txBox="1"/>
          <p:nvPr/>
        </p:nvSpPr>
        <p:spPr>
          <a:xfrm>
            <a:off x="236701" y="720211"/>
            <a:ext cx="11813700" cy="1815882"/>
          </a:xfrm>
          <a:prstGeom prst="rect">
            <a:avLst/>
          </a:prstGeom>
          <a:noFill/>
        </p:spPr>
        <p:txBody>
          <a:bodyPr wrap="squar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vi-VN" sz="2800" b="1" i="0" u="none" strike="noStrike" kern="1200" cap="none" spc="0" normalizeH="0" baseline="0" noProof="0" dirty="0">
                <a:ln>
                  <a:noFill/>
                </a:ln>
                <a:solidFill>
                  <a:schemeClr val="accent1"/>
                </a:solidFill>
                <a:effectLst/>
                <a:uLnTx/>
                <a:uFillTx/>
                <a:latin typeface="Times New Roman" panose="02020603050405020304" pitchFamily="18" charset="0"/>
                <a:ea typeface="+mn-ea"/>
                <a:cs typeface="+mn-cs"/>
              </a:rPr>
              <a:t>Hệ thống thờ tự ở Đền Nghè được xếp vào hàng kinh điển trong nghi thức tín ngưỡng cổ truyền dân tộc, gồm: Cung thờ Nữ tướng, ban thờ song thân nữ tướng, ban thờ Công đồng, Điện thờ Tứ phủ, điện thờ Trần triều, ban thờ chư Phật, thờ bà Chúa sơn trang...</a:t>
            </a:r>
            <a:endParaRPr kumimoji="0" lang="pt-BR" sz="2800" b="1" i="0" u="none" strike="noStrike" kern="1200" cap="none" spc="0" normalizeH="0" baseline="0" noProof="0" dirty="0">
              <a:ln>
                <a:noFill/>
              </a:ln>
              <a:solidFill>
                <a:schemeClr val="accent1"/>
              </a:solidFill>
              <a:effectLst/>
              <a:uLnTx/>
              <a:uFillTx/>
              <a:latin typeface="Calibri Light" panose="020F0302020204030204"/>
              <a:ea typeface="+mn-ea"/>
              <a:cs typeface="+mn-cs"/>
            </a:endParaRPr>
          </a:p>
        </p:txBody>
      </p:sp>
      <p:pic>
        <p:nvPicPr>
          <p:cNvPr id="2050" name="Picture 2">
            <a:extLst>
              <a:ext uri="{FF2B5EF4-FFF2-40B4-BE49-F238E27FC236}">
                <a16:creationId xmlns:a16="http://schemas.microsoft.com/office/drawing/2014/main" id="{C5076A4F-4EDC-006B-4628-CCFEDB0E1B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7157" y="2831910"/>
            <a:ext cx="3720830" cy="27402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61007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10000" b="-10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36DBA7F-68F8-4649-8957-2DAA34E799DE}"/>
              </a:ext>
            </a:extLst>
          </p:cNvPr>
          <p:cNvSpPr txBox="1"/>
          <p:nvPr/>
        </p:nvSpPr>
        <p:spPr>
          <a:xfrm>
            <a:off x="2193465" y="9219"/>
            <a:ext cx="8086666" cy="523220"/>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Algerian" panose="04020705040A02060702" pitchFamily="82" charset="0"/>
                <a:cs typeface="Times New Roman" pitchFamily="18" charset="0"/>
              </a:rPr>
              <a:t>ĐỀN NGHÈ - NƠI THỜ THÁNH MẪU LÊ CHÂN</a:t>
            </a:r>
            <a:endParaRPr kumimoji="0" lang="vi-VN" sz="2800" b="1" i="0" u="none" strike="noStrike" kern="1200" cap="none" spc="0" normalizeH="0" baseline="0" noProof="0" dirty="0">
              <a:ln>
                <a:noFill/>
              </a:ln>
              <a:solidFill>
                <a:srgbClr val="FF0000"/>
              </a:solidFill>
              <a:effectLst/>
              <a:uLnTx/>
              <a:uFillTx/>
              <a:latin typeface="Arial" charset="0"/>
            </a:endParaRPr>
          </a:p>
        </p:txBody>
      </p:sp>
      <p:sp>
        <p:nvSpPr>
          <p:cNvPr id="6" name="TextBox 5">
            <a:extLst>
              <a:ext uri="{FF2B5EF4-FFF2-40B4-BE49-F238E27FC236}">
                <a16:creationId xmlns:a16="http://schemas.microsoft.com/office/drawing/2014/main" id="{E8E46584-1576-4059-A685-70760BF0133B}"/>
              </a:ext>
            </a:extLst>
          </p:cNvPr>
          <p:cNvSpPr txBox="1"/>
          <p:nvPr/>
        </p:nvSpPr>
        <p:spPr>
          <a:xfrm>
            <a:off x="511463" y="838354"/>
            <a:ext cx="4848225" cy="181588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u="none" strike="noStrike" kern="1200" cap="none" spc="0" normalizeH="0" baseline="0" noProof="0" dirty="0">
                <a:ln>
                  <a:noFill/>
                </a:ln>
                <a:solidFill>
                  <a:srgbClr val="0070C0"/>
                </a:solidFill>
                <a:effectLst/>
                <a:uLnTx/>
                <a:uFillTx/>
                <a:latin typeface="Arial" charset="0"/>
                <a:ea typeface="+mn-ea"/>
                <a:cs typeface="+mn-cs"/>
              </a:rPr>
              <a:t>Đền Nghè hiện nay còn bảo lưu nhiều di vật cổ: Kiệu bát cống - Sập đá - Khánh đá - Bia đá ... </a:t>
            </a:r>
            <a:endParaRPr kumimoji="0" lang="en-US" sz="2800" u="none" strike="noStrike" kern="1200" cap="none" spc="0" normalizeH="0" baseline="0" noProof="0" dirty="0">
              <a:ln>
                <a:noFill/>
              </a:ln>
              <a:solidFill>
                <a:srgbClr val="0070C0"/>
              </a:solidFill>
              <a:effectLst/>
              <a:uLnTx/>
              <a:uFillTx/>
              <a:latin typeface="Calibri" panose="020F0502020204030204"/>
              <a:ea typeface="+mn-ea"/>
              <a:cs typeface="+mn-cs"/>
            </a:endParaRPr>
          </a:p>
        </p:txBody>
      </p:sp>
      <p:pic>
        <p:nvPicPr>
          <p:cNvPr id="7" name="Picture 2">
            <a:extLst>
              <a:ext uri="{FF2B5EF4-FFF2-40B4-BE49-F238E27FC236}">
                <a16:creationId xmlns:a16="http://schemas.microsoft.com/office/drawing/2014/main" id="{11BA750E-ECCC-4E2D-B4F2-B0444F85F02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519" t="10122" r="7875"/>
          <a:stretch/>
        </p:blipFill>
        <p:spPr bwMode="auto">
          <a:xfrm>
            <a:off x="8540032" y="552377"/>
            <a:ext cx="3480197" cy="203777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0" name="Picture 8" descr="Thăm Đền Nghè- nơi thờ nữ tướng Lê Chân">
            <a:extLst>
              <a:ext uri="{FF2B5EF4-FFF2-40B4-BE49-F238E27FC236}">
                <a16:creationId xmlns:a16="http://schemas.microsoft.com/office/drawing/2014/main" id="{8AAAB98D-61E6-4570-988C-A1FD5D8BA5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904" y="3140814"/>
            <a:ext cx="2834672" cy="207163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1" name="Picture 6">
            <a:extLst>
              <a:ext uri="{FF2B5EF4-FFF2-40B4-BE49-F238E27FC236}">
                <a16:creationId xmlns:a16="http://schemas.microsoft.com/office/drawing/2014/main" id="{8BDBD7CD-3C18-4402-99B9-3A7F125C34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79055" y="591932"/>
            <a:ext cx="2662696" cy="1998223"/>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14" name="TextBox 13">
            <a:extLst>
              <a:ext uri="{FF2B5EF4-FFF2-40B4-BE49-F238E27FC236}">
                <a16:creationId xmlns:a16="http://schemas.microsoft.com/office/drawing/2014/main" id="{36A61B75-FC21-BC3D-5218-06106FF02A4E}"/>
              </a:ext>
            </a:extLst>
          </p:cNvPr>
          <p:cNvSpPr txBox="1"/>
          <p:nvPr/>
        </p:nvSpPr>
        <p:spPr>
          <a:xfrm>
            <a:off x="333374" y="5430078"/>
            <a:ext cx="11737134" cy="1384995"/>
          </a:xfrm>
          <a:prstGeom prst="rect">
            <a:avLst/>
          </a:prstGeom>
          <a:noFill/>
        </p:spPr>
        <p:txBody>
          <a:bodyPr wrap="squar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vi-VN" sz="2800" i="0" u="none" strike="noStrike" kern="1200" cap="none" spc="-150" normalizeH="0" baseline="0" noProof="0" dirty="0">
                <a:ln>
                  <a:noFill/>
                </a:ln>
                <a:solidFill>
                  <a:schemeClr val="accent1"/>
                </a:solidFill>
                <a:effectLst/>
                <a:uLnTx/>
                <a:uFillTx/>
                <a:latin typeface="Arial" charset="0"/>
                <a:ea typeface="+mn-ea"/>
                <a:cs typeface="+mn-cs"/>
              </a:rPr>
              <a:t>Lễ hội cổ truyền tại Đền Nghè thường được tổ chức vào các dịp: Lễ Thánh đản - Lễ hội chính (8/2 âm, ngày sinh Nữ tướng), Lễ Khánh hạ (15/8 âm, ngày chiến thắng), Lễ giỗ (25/12 âm).</a:t>
            </a:r>
            <a:endParaRPr kumimoji="0" lang="pt-BR" sz="2800" i="0" u="none" strike="noStrike" kern="1200" cap="none" spc="-150" normalizeH="0" baseline="0" noProof="0" dirty="0">
              <a:ln>
                <a:noFill/>
              </a:ln>
              <a:solidFill>
                <a:schemeClr val="accent1"/>
              </a:solidFill>
              <a:effectLst/>
              <a:uLnTx/>
              <a:uFillTx/>
              <a:latin typeface="Arial" charset="0"/>
              <a:ea typeface="+mn-ea"/>
              <a:cs typeface="+mn-cs"/>
            </a:endParaRPr>
          </a:p>
        </p:txBody>
      </p:sp>
      <p:pic>
        <p:nvPicPr>
          <p:cNvPr id="15" name="Picture 14" descr="http://www.phattuvietnam.net/files/2013/DSC_9001_600x400_429236656.jpg">
            <a:extLst>
              <a:ext uri="{FF2B5EF4-FFF2-40B4-BE49-F238E27FC236}">
                <a16:creationId xmlns:a16="http://schemas.microsoft.com/office/drawing/2014/main" id="{01C78CB0-B126-B004-40C3-4B6370A48E7D}"/>
              </a:ext>
            </a:extLst>
          </p:cNvPr>
          <p:cNvPicPr/>
          <p:nvPr/>
        </p:nvPicPr>
        <p:blipFill>
          <a:blip r:embed="rId6"/>
          <a:srcRect/>
          <a:stretch>
            <a:fillRect/>
          </a:stretch>
        </p:blipFill>
        <p:spPr bwMode="auto">
          <a:xfrm>
            <a:off x="6031002" y="3222937"/>
            <a:ext cx="3175595" cy="1774657"/>
          </a:xfrm>
          <a:prstGeom prst="rect">
            <a:avLst/>
          </a:prstGeom>
          <a:ln>
            <a:noFill/>
          </a:ln>
          <a:effectLst>
            <a:softEdge rad="112500"/>
          </a:effectLst>
        </p:spPr>
      </p:pic>
      <p:pic>
        <p:nvPicPr>
          <p:cNvPr id="16" name="Picture 15" descr="https://fbcdn-sphotos-c-a.akamaihd.net/hphotos-ak-prn2/1525463_466517476793607_1983203791_n.jpg">
            <a:extLst>
              <a:ext uri="{FF2B5EF4-FFF2-40B4-BE49-F238E27FC236}">
                <a16:creationId xmlns:a16="http://schemas.microsoft.com/office/drawing/2014/main" id="{1517EDEF-8FB2-3EAA-05A4-A8C760ED0185}"/>
              </a:ext>
            </a:extLst>
          </p:cNvPr>
          <p:cNvPicPr/>
          <p:nvPr/>
        </p:nvPicPr>
        <p:blipFill>
          <a:blip r:embed="rId7" cstate="print"/>
          <a:srcRect/>
          <a:stretch>
            <a:fillRect/>
          </a:stretch>
        </p:blipFill>
        <p:spPr bwMode="auto">
          <a:xfrm>
            <a:off x="9302420" y="3181875"/>
            <a:ext cx="2768088" cy="1856780"/>
          </a:xfrm>
          <a:prstGeom prst="rect">
            <a:avLst/>
          </a:prstGeom>
          <a:ln>
            <a:noFill/>
          </a:ln>
          <a:effectLst>
            <a:softEdge rad="112500"/>
          </a:effectLst>
        </p:spPr>
      </p:pic>
      <p:sp>
        <p:nvSpPr>
          <p:cNvPr id="18" name="TextBox 17">
            <a:extLst>
              <a:ext uri="{FF2B5EF4-FFF2-40B4-BE49-F238E27FC236}">
                <a16:creationId xmlns:a16="http://schemas.microsoft.com/office/drawing/2014/main" id="{AEEC63C0-B1A7-C743-1A81-1EB2BE093C62}"/>
              </a:ext>
            </a:extLst>
          </p:cNvPr>
          <p:cNvSpPr txBox="1"/>
          <p:nvPr/>
        </p:nvSpPr>
        <p:spPr>
          <a:xfrm>
            <a:off x="6973136" y="4929854"/>
            <a:ext cx="1715289"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150" normalizeH="0" baseline="0" noProof="0" dirty="0">
                <a:ln>
                  <a:noFill/>
                </a:ln>
                <a:solidFill>
                  <a:srgbClr val="FF0000"/>
                </a:solidFill>
                <a:effectLst/>
                <a:uLnTx/>
                <a:uFillTx/>
                <a:latin typeface="+mj-lt"/>
                <a:ea typeface="+mn-ea"/>
                <a:cs typeface="+mn-cs"/>
              </a:rPr>
              <a:t>Lễ tế tại Đền </a:t>
            </a:r>
            <a:endParaRPr kumimoji="0" lang="en-US" sz="2400" b="1" i="1" u="none" strike="noStrike" kern="1200" cap="none" spc="0" normalizeH="0" baseline="0" noProof="0" dirty="0">
              <a:ln>
                <a:noFill/>
              </a:ln>
              <a:solidFill>
                <a:srgbClr val="FF0000"/>
              </a:solidFill>
              <a:effectLst/>
              <a:uLnTx/>
              <a:uFillTx/>
              <a:latin typeface="+mj-lt"/>
              <a:ea typeface="+mn-ea"/>
              <a:cs typeface="+mn-cs"/>
            </a:endParaRPr>
          </a:p>
        </p:txBody>
      </p:sp>
      <p:sp>
        <p:nvSpPr>
          <p:cNvPr id="19" name="TextBox 18">
            <a:extLst>
              <a:ext uri="{FF2B5EF4-FFF2-40B4-BE49-F238E27FC236}">
                <a16:creationId xmlns:a16="http://schemas.microsoft.com/office/drawing/2014/main" id="{74A91BD9-CD0F-FDEE-6169-154714BF817A}"/>
              </a:ext>
            </a:extLst>
          </p:cNvPr>
          <p:cNvSpPr txBox="1"/>
          <p:nvPr/>
        </p:nvSpPr>
        <p:spPr>
          <a:xfrm>
            <a:off x="9594581" y="4929853"/>
            <a:ext cx="257175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150" normalizeH="0" baseline="0" noProof="0" dirty="0">
                <a:ln>
                  <a:noFill/>
                </a:ln>
                <a:solidFill>
                  <a:srgbClr val="FF0000"/>
                </a:solidFill>
                <a:effectLst/>
                <a:uLnTx/>
                <a:uFillTx/>
                <a:latin typeface="+mj-lt"/>
                <a:ea typeface="+mn-ea"/>
                <a:cs typeface="+mn-cs"/>
              </a:rPr>
              <a:t>Lễ rước các phường </a:t>
            </a:r>
            <a:endParaRPr kumimoji="0" lang="en-US" sz="2400" b="0" i="1" u="none" strike="noStrike" kern="1200" cap="none" spc="0" normalizeH="0" baseline="0" noProof="0" dirty="0">
              <a:ln>
                <a:noFill/>
              </a:ln>
              <a:solidFill>
                <a:srgbClr val="FF0000"/>
              </a:solidFill>
              <a:effectLst/>
              <a:uLnTx/>
              <a:uFillTx/>
              <a:latin typeface="+mj-lt"/>
              <a:ea typeface="+mn-ea"/>
              <a:cs typeface="+mn-cs"/>
            </a:endParaRPr>
          </a:p>
        </p:txBody>
      </p:sp>
      <p:sp>
        <p:nvSpPr>
          <p:cNvPr id="4" name="TextBox 3">
            <a:extLst>
              <a:ext uri="{FF2B5EF4-FFF2-40B4-BE49-F238E27FC236}">
                <a16:creationId xmlns:a16="http://schemas.microsoft.com/office/drawing/2014/main" id="{09B5DE9F-D16E-1835-EE2C-347830C83EFF}"/>
              </a:ext>
            </a:extLst>
          </p:cNvPr>
          <p:cNvSpPr txBox="1"/>
          <p:nvPr/>
        </p:nvSpPr>
        <p:spPr>
          <a:xfrm>
            <a:off x="8754407" y="2659734"/>
            <a:ext cx="3051445" cy="400110"/>
          </a:xfrm>
          <a:prstGeom prst="rect">
            <a:avLst/>
          </a:prstGeom>
          <a:solidFill>
            <a:schemeClr val="bg1"/>
          </a:solidFill>
        </p:spPr>
        <p:txBody>
          <a:bodyPr wrap="square">
            <a:spAutoFit/>
          </a:bodyPr>
          <a:lstStyle/>
          <a:p>
            <a:r>
              <a:rPr lang="vi-VN" sz="2000" b="1" i="1" dirty="0">
                <a:solidFill>
                  <a:srgbClr val="00B0F0"/>
                </a:solidFill>
                <a:latin typeface="Times New Roman" panose="02020603050405020304" pitchFamily="18" charset="0"/>
                <a:cs typeface="Times New Roman" panose="02020603050405020304" pitchFamily="18" charset="0"/>
              </a:rPr>
              <a:t>Sập đá chạm khắc tinh xảo </a:t>
            </a:r>
            <a:endParaRPr lang="en-US" sz="2000" b="1" i="1" dirty="0">
              <a:solidFill>
                <a:srgbClr val="00B0F0"/>
              </a:solidFill>
              <a:latin typeface="Times New Roman" panose="02020603050405020304" pitchFamily="18" charset="0"/>
              <a:cs typeface="Times New Roman" panose="02020603050405020304" pitchFamily="18" charset="0"/>
            </a:endParaRPr>
          </a:p>
        </p:txBody>
      </p:sp>
      <p:pic>
        <p:nvPicPr>
          <p:cNvPr id="1026" name="Picture 2">
            <a:extLst>
              <a:ext uri="{FF2B5EF4-FFF2-40B4-BE49-F238E27FC236}">
                <a16:creationId xmlns:a16="http://schemas.microsoft.com/office/drawing/2014/main" id="{10468CC9-3055-92CB-933D-A3B94B4164A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99245" y="3166256"/>
            <a:ext cx="2768088" cy="202074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5C5E43B-DFD8-7061-0665-F12737791411}"/>
              </a:ext>
            </a:extLst>
          </p:cNvPr>
          <p:cNvSpPr txBox="1"/>
          <p:nvPr/>
        </p:nvSpPr>
        <p:spPr>
          <a:xfrm>
            <a:off x="766039" y="4766762"/>
            <a:ext cx="1504401" cy="461665"/>
          </a:xfrm>
          <a:prstGeom prst="rect">
            <a:avLst/>
          </a:prstGeom>
          <a:noFill/>
        </p:spPr>
        <p:txBody>
          <a:bodyPr wrap="square">
            <a:spAutoFit/>
          </a:bodyPr>
          <a:lstStyle/>
          <a:p>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Khánh đá </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1080210C-DEBA-3649-24E7-0FC182255993}"/>
              </a:ext>
            </a:extLst>
          </p:cNvPr>
          <p:cNvSpPr txBox="1"/>
          <p:nvPr/>
        </p:nvSpPr>
        <p:spPr>
          <a:xfrm>
            <a:off x="3714465" y="4775597"/>
            <a:ext cx="1504401" cy="461665"/>
          </a:xfrm>
          <a:prstGeom prst="rect">
            <a:avLst/>
          </a:prstGeom>
          <a:noFill/>
        </p:spPr>
        <p:txBody>
          <a:bodyPr wrap="square">
            <a:spAutoFit/>
          </a:bodyPr>
          <a:lstStyle/>
          <a:p>
            <a:pPr algn="ctr"/>
            <a:r>
              <a:rPr lang="vi-VN" sz="2400" b="1" i="1" dirty="0">
                <a:solidFill>
                  <a:srgbClr val="FF0000"/>
                </a:solidFill>
                <a:latin typeface="Times New Roman" panose="02020603050405020304" pitchFamily="18" charset="0"/>
                <a:cs typeface="Times New Roman" panose="02020603050405020304" pitchFamily="18" charset="0"/>
              </a:rPr>
              <a:t>Bia đá</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A5D53A8C-F9ED-40AA-B01D-881F62C5611B}"/>
              </a:ext>
            </a:extLst>
          </p:cNvPr>
          <p:cNvSpPr txBox="1"/>
          <p:nvPr/>
        </p:nvSpPr>
        <p:spPr>
          <a:xfrm>
            <a:off x="6307420" y="2659734"/>
            <a:ext cx="1644198" cy="400110"/>
          </a:xfrm>
          <a:prstGeom prst="rect">
            <a:avLst/>
          </a:prstGeom>
          <a:solidFill>
            <a:schemeClr val="bg1"/>
          </a:solidFill>
        </p:spPr>
        <p:txBody>
          <a:bodyPr wrap="square">
            <a:spAutoFit/>
          </a:bodyPr>
          <a:lstStyle/>
          <a:p>
            <a:r>
              <a:rPr lang="en-US" sz="2000" b="1" i="1" dirty="0" err="1">
                <a:solidFill>
                  <a:srgbClr val="00B0F0"/>
                </a:solidFill>
                <a:latin typeface="Times New Roman" panose="02020603050405020304" pitchFamily="18" charset="0"/>
                <a:cs typeface="Times New Roman" panose="02020603050405020304" pitchFamily="18" charset="0"/>
              </a:rPr>
              <a:t>Kiệu</a:t>
            </a:r>
            <a:r>
              <a:rPr lang="en-US" sz="2000" b="1" i="1" dirty="0">
                <a:solidFill>
                  <a:srgbClr val="00B0F0"/>
                </a:solidFill>
                <a:latin typeface="Times New Roman" panose="02020603050405020304" pitchFamily="18" charset="0"/>
                <a:cs typeface="Times New Roman" panose="02020603050405020304" pitchFamily="18" charset="0"/>
              </a:rPr>
              <a:t> </a:t>
            </a:r>
            <a:r>
              <a:rPr lang="en-US" sz="2000" b="1" i="1" dirty="0" err="1">
                <a:solidFill>
                  <a:srgbClr val="00B0F0"/>
                </a:solidFill>
                <a:latin typeface="Times New Roman" panose="02020603050405020304" pitchFamily="18" charset="0"/>
                <a:cs typeface="Times New Roman" panose="02020603050405020304" pitchFamily="18" charset="0"/>
              </a:rPr>
              <a:t>bát</a:t>
            </a:r>
            <a:r>
              <a:rPr lang="en-US" sz="2000" b="1" i="1" dirty="0">
                <a:solidFill>
                  <a:srgbClr val="00B0F0"/>
                </a:solidFill>
                <a:latin typeface="Times New Roman" panose="02020603050405020304" pitchFamily="18" charset="0"/>
                <a:cs typeface="Times New Roman" panose="02020603050405020304" pitchFamily="18" charset="0"/>
              </a:rPr>
              <a:t> </a:t>
            </a:r>
            <a:r>
              <a:rPr lang="en-US" sz="2000" b="1" i="1" dirty="0" err="1">
                <a:solidFill>
                  <a:srgbClr val="00B0F0"/>
                </a:solidFill>
                <a:latin typeface="Times New Roman" panose="02020603050405020304" pitchFamily="18" charset="0"/>
                <a:cs typeface="Times New Roman" panose="02020603050405020304" pitchFamily="18" charset="0"/>
              </a:rPr>
              <a:t>cống</a:t>
            </a:r>
            <a:endParaRPr lang="en-US" sz="2000" b="1" i="1" dirty="0">
              <a:solidFill>
                <a:srgbClr val="00B0F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1682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par>
                                <p:cTn id="11" presetID="3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ppt_w</p:attrName>
                                        </p:attrNameLst>
                                      </p:cBhvr>
                                      <p:tavLst>
                                        <p:tav tm="0">
                                          <p:val>
                                            <p:fltVal val="0"/>
                                          </p:val>
                                        </p:tav>
                                        <p:tav tm="100000">
                                          <p:val>
                                            <p:strVal val="#ppt_w"/>
                                          </p:val>
                                        </p:tav>
                                      </p:tavLst>
                                    </p:anim>
                                    <p:anim calcmode="lin" valueType="num">
                                      <p:cBhvr>
                                        <p:cTn id="14" dur="1000" fill="hold"/>
                                        <p:tgtEl>
                                          <p:spTgt spid="10"/>
                                        </p:tgtEl>
                                        <p:attrNameLst>
                                          <p:attrName>ppt_h</p:attrName>
                                        </p:attrNameLst>
                                      </p:cBhvr>
                                      <p:tavLst>
                                        <p:tav tm="0">
                                          <p:val>
                                            <p:fltVal val="0"/>
                                          </p:val>
                                        </p:tav>
                                        <p:tav tm="100000">
                                          <p:val>
                                            <p:strVal val="#ppt_h"/>
                                          </p:val>
                                        </p:tav>
                                      </p:tavLst>
                                    </p:anim>
                                    <p:anim calcmode="lin" valueType="num">
                                      <p:cBhvr>
                                        <p:cTn id="15" dur="1000" fill="hold"/>
                                        <p:tgtEl>
                                          <p:spTgt spid="10"/>
                                        </p:tgtEl>
                                        <p:attrNameLst>
                                          <p:attrName>style.rotation</p:attrName>
                                        </p:attrNameLst>
                                      </p:cBhvr>
                                      <p:tavLst>
                                        <p:tav tm="0">
                                          <p:val>
                                            <p:fltVal val="90"/>
                                          </p:val>
                                        </p:tav>
                                        <p:tav tm="100000">
                                          <p:val>
                                            <p:fltVal val="0"/>
                                          </p:val>
                                        </p:tav>
                                      </p:tavLst>
                                    </p:anim>
                                    <p:animEffect transition="in" filter="fade">
                                      <p:cBhvr>
                                        <p:cTn id="16" dur="1000"/>
                                        <p:tgtEl>
                                          <p:spTgt spid="10"/>
                                        </p:tgtEl>
                                      </p:cBhvr>
                                    </p:animEffect>
                                  </p:childTnLst>
                                </p:cTn>
                              </p:par>
                              <p:par>
                                <p:cTn id="17" presetID="3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1000" fill="hold"/>
                                        <p:tgtEl>
                                          <p:spTgt spid="11"/>
                                        </p:tgtEl>
                                        <p:attrNameLst>
                                          <p:attrName>ppt_w</p:attrName>
                                        </p:attrNameLst>
                                      </p:cBhvr>
                                      <p:tavLst>
                                        <p:tav tm="0">
                                          <p:val>
                                            <p:fltVal val="0"/>
                                          </p:val>
                                        </p:tav>
                                        <p:tav tm="100000">
                                          <p:val>
                                            <p:strVal val="#ppt_w"/>
                                          </p:val>
                                        </p:tav>
                                      </p:tavLst>
                                    </p:anim>
                                    <p:anim calcmode="lin" valueType="num">
                                      <p:cBhvr>
                                        <p:cTn id="20" dur="1000" fill="hold"/>
                                        <p:tgtEl>
                                          <p:spTgt spid="11"/>
                                        </p:tgtEl>
                                        <p:attrNameLst>
                                          <p:attrName>ppt_h</p:attrName>
                                        </p:attrNameLst>
                                      </p:cBhvr>
                                      <p:tavLst>
                                        <p:tav tm="0">
                                          <p:val>
                                            <p:fltVal val="0"/>
                                          </p:val>
                                        </p:tav>
                                        <p:tav tm="100000">
                                          <p:val>
                                            <p:strVal val="#ppt_h"/>
                                          </p:val>
                                        </p:tav>
                                      </p:tavLst>
                                    </p:anim>
                                    <p:anim calcmode="lin" valueType="num">
                                      <p:cBhvr>
                                        <p:cTn id="21" dur="1000" fill="hold"/>
                                        <p:tgtEl>
                                          <p:spTgt spid="11"/>
                                        </p:tgtEl>
                                        <p:attrNameLst>
                                          <p:attrName>style.rotation</p:attrName>
                                        </p:attrNameLst>
                                      </p:cBhvr>
                                      <p:tavLst>
                                        <p:tav tm="0">
                                          <p:val>
                                            <p:fltVal val="90"/>
                                          </p:val>
                                        </p:tav>
                                        <p:tav tm="100000">
                                          <p:val>
                                            <p:fltVal val="0"/>
                                          </p:val>
                                        </p:tav>
                                      </p:tavLst>
                                    </p:anim>
                                    <p:animEffect transition="in" filter="fade">
                                      <p:cBhvr>
                                        <p:cTn id="22" dur="1000"/>
                                        <p:tgtEl>
                                          <p:spTgt spid="11"/>
                                        </p:tgtEl>
                                      </p:cBhvr>
                                    </p:animEffect>
                                  </p:childTnLst>
                                </p:cTn>
                              </p:par>
                              <p:par>
                                <p:cTn id="23" presetID="14" presetClass="entr" presetSubtype="1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randombar(horizontal)">
                                      <p:cBhvr>
                                        <p:cTn id="25" dur="500"/>
                                        <p:tgtEl>
                                          <p:spTgt spid="15"/>
                                        </p:tgtEl>
                                      </p:cBhvr>
                                    </p:animEffect>
                                  </p:childTnLst>
                                </p:cTn>
                              </p:par>
                              <p:par>
                                <p:cTn id="26" presetID="14" presetClass="entr" presetSubtype="10"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randombar(horizontal)">
                                      <p:cBhvr>
                                        <p:cTn id="2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10000" b="-10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537F1F9-EA79-49FA-905F-56A1C4D04DC9}"/>
              </a:ext>
            </a:extLst>
          </p:cNvPr>
          <p:cNvSpPr txBox="1"/>
          <p:nvPr/>
        </p:nvSpPr>
        <p:spPr>
          <a:xfrm>
            <a:off x="432274" y="46991"/>
            <a:ext cx="7073899" cy="830997"/>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ĐỀN NGHÈ - NƠI THỜ THÁNH MẪU LÊ CHÂN</a:t>
            </a:r>
            <a:r>
              <a:rPr kumimoji="0" lang="vi-VN" sz="2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 THÀNH HOÀNG CỦA VÙNG ĐẤT HẢI PHÒNG</a:t>
            </a:r>
            <a:endParaRPr kumimoji="0" lang="vi-VN" sz="2400" b="1" i="0" u="none" strike="noStrike" kern="1200" cap="none" spc="0" normalizeH="0" baseline="0" noProof="0" dirty="0">
              <a:ln>
                <a:noFill/>
              </a:ln>
              <a:solidFill>
                <a:srgbClr val="FF0000"/>
              </a:solidFill>
              <a:effectLst/>
              <a:uLnTx/>
              <a:uFillTx/>
              <a:latin typeface="Arial" charset="0"/>
              <a:ea typeface="+mn-ea"/>
              <a:cs typeface="+mn-cs"/>
            </a:endParaRPr>
          </a:p>
        </p:txBody>
      </p:sp>
      <p:sp>
        <p:nvSpPr>
          <p:cNvPr id="6" name="TextBox 5">
            <a:extLst>
              <a:ext uri="{FF2B5EF4-FFF2-40B4-BE49-F238E27FC236}">
                <a16:creationId xmlns:a16="http://schemas.microsoft.com/office/drawing/2014/main" id="{1B63E4CC-9D08-4178-B038-D12827546480}"/>
              </a:ext>
            </a:extLst>
          </p:cNvPr>
          <p:cNvSpPr txBox="1"/>
          <p:nvPr/>
        </p:nvSpPr>
        <p:spPr>
          <a:xfrm>
            <a:off x="108424" y="951866"/>
            <a:ext cx="7978220" cy="181588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15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Ngoài Lễ rước - Lễ tế, nhiều hoạt động đặc sắc được diễn ra trong phần hội: trò chơi dân gian (Cờ người, đánh đu, ô ăn quan...), Hát chầu văn, Hát xẩm, dâng hoa thủy tiên, Hội chợ quê Làng Vẻn.</a:t>
            </a:r>
            <a:endParaRPr kumimoji="0" lang="en-US" sz="2800" b="0" i="0" u="none" strike="noStrike" kern="1200" cap="none" spc="-15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endParaRPr>
          </a:p>
        </p:txBody>
      </p:sp>
      <p:pic>
        <p:nvPicPr>
          <p:cNvPr id="7" name="Picture 4" descr="Đậm đà bản sắc văn hóa với Lễ hội bà Lê Chân Hải Phòng 8">
            <a:extLst>
              <a:ext uri="{FF2B5EF4-FFF2-40B4-BE49-F238E27FC236}">
                <a16:creationId xmlns:a16="http://schemas.microsoft.com/office/drawing/2014/main" id="{F460C696-FF7E-4EAE-957A-74D2E23EBA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775" y="3022332"/>
            <a:ext cx="3378565" cy="253409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7061A00D-7569-4224-9E95-07AF16ED9143}"/>
              </a:ext>
            </a:extLst>
          </p:cNvPr>
          <p:cNvPicPr>
            <a:picLocks noChangeAspect="1"/>
          </p:cNvPicPr>
          <p:nvPr/>
        </p:nvPicPr>
        <p:blipFill rotWithShape="1">
          <a:blip r:embed="rId4"/>
          <a:srcRect l="7055" t="28566" r="42273" b="18981"/>
          <a:stretch/>
        </p:blipFill>
        <p:spPr>
          <a:xfrm>
            <a:off x="3825251" y="2912516"/>
            <a:ext cx="4119467" cy="26439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6">
            <a:extLst>
              <a:ext uri="{FF2B5EF4-FFF2-40B4-BE49-F238E27FC236}">
                <a16:creationId xmlns:a16="http://schemas.microsoft.com/office/drawing/2014/main" id="{E0C5E145-4BE7-4FA0-AA23-41FD64EB37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397447">
            <a:off x="8088578" y="3120623"/>
            <a:ext cx="3410466" cy="2447325"/>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13" name="TextBox 12">
            <a:extLst>
              <a:ext uri="{FF2B5EF4-FFF2-40B4-BE49-F238E27FC236}">
                <a16:creationId xmlns:a16="http://schemas.microsoft.com/office/drawing/2014/main" id="{B7E764EA-CC5C-4F77-B6D1-3CFB15C24945}"/>
              </a:ext>
            </a:extLst>
          </p:cNvPr>
          <p:cNvSpPr txBox="1"/>
          <p:nvPr/>
        </p:nvSpPr>
        <p:spPr>
          <a:xfrm>
            <a:off x="1095480" y="5774752"/>
            <a:ext cx="10709868" cy="954107"/>
          </a:xfrm>
          <a:prstGeom prst="rect">
            <a:avLst/>
          </a:prstGeom>
          <a:noFill/>
        </p:spPr>
        <p:txBody>
          <a:bodyPr wrap="squar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30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vi-VN" sz="2800" b="1" i="0" u="none" strike="noStrike" kern="1200" cap="none" spc="-30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Ngày nay, </a:t>
            </a:r>
            <a:r>
              <a:rPr kumimoji="0" lang="en-US" sz="2800" b="1" i="0" u="none" strike="noStrike" kern="1200" cap="none" spc="-30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vi-VN" sz="2800" b="1" i="0" u="none" strike="noStrike" kern="1200" cap="none" spc="-30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Đền Nghè và Lễ hội </a:t>
            </a:r>
            <a:r>
              <a:rPr kumimoji="0" lang="en-US" sz="2800" b="1" i="0" u="none" strike="noStrike" kern="1200" cap="none" spc="-30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vi-VN" sz="2800" b="1" i="0" u="none" strike="noStrike" kern="1200" cap="none" spc="-30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nữ tướng Lê Chân đã trở thành điểm đến </a:t>
            </a:r>
            <a:endParaRPr kumimoji="0" lang="en-US" sz="2800" b="1" i="0" u="none" strike="noStrike" kern="1200" cap="none" spc="-30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vi-VN" sz="2800" b="1" i="0" u="none" strike="noStrike" kern="1200" cap="none" spc="-30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tâm linh quen thuộc mà thiêng liêng của người dân Hải Phòng và du </a:t>
            </a:r>
            <a:r>
              <a:rPr kumimoji="0" lang="en-US" sz="2800" b="1" i="0" u="none" strike="noStrike" kern="1200" cap="none" spc="-30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vi-VN" sz="2800" b="1" i="0" u="none" strike="noStrike" kern="1200" cap="none" spc="-30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khách 4 </a:t>
            </a:r>
            <a:r>
              <a:rPr kumimoji="0" lang="en-US" sz="2800" b="1" i="0" u="none" strike="noStrike" kern="1200" cap="none" spc="-30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vi-VN" sz="2800" b="1" i="0" u="none" strike="noStrike" kern="1200" cap="none" spc="-30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phương.</a:t>
            </a:r>
            <a:endParaRPr kumimoji="0" lang="pt-BR" sz="2800" b="1" i="0" u="none" strike="noStrike" kern="1200" cap="none" spc="-30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pic>
        <p:nvPicPr>
          <p:cNvPr id="8" name="Picture 7" descr="https://encrypted-tbn3.gstatic.com/images?q=tbn:ANd9GcT3W0zbkolY3YdZtlkyClK0E2ctBgaMp-4OhZtbM7NR1A1_PIl9">
            <a:extLst>
              <a:ext uri="{FF2B5EF4-FFF2-40B4-BE49-F238E27FC236}">
                <a16:creationId xmlns:a16="http://schemas.microsoft.com/office/drawing/2014/main" id="{1FFF882A-8006-2F21-6377-AAB60772E7E7}"/>
              </a:ext>
            </a:extLst>
          </p:cNvPr>
          <p:cNvPicPr/>
          <p:nvPr/>
        </p:nvPicPr>
        <p:blipFill>
          <a:blip r:embed="rId6"/>
          <a:srcRect r="17455" b="9836"/>
          <a:stretch>
            <a:fillRect/>
          </a:stretch>
        </p:blipFill>
        <p:spPr bwMode="auto">
          <a:xfrm>
            <a:off x="8423748" y="262491"/>
            <a:ext cx="3768252" cy="2423559"/>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792842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10000" b="-10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0E03D6B-31CE-4367-B306-7823FCF5EA95}"/>
              </a:ext>
            </a:extLst>
          </p:cNvPr>
          <p:cNvSpPr/>
          <p:nvPr/>
        </p:nvSpPr>
        <p:spPr>
          <a:xfrm>
            <a:off x="3028493" y="47877"/>
            <a:ext cx="6135013" cy="1077218"/>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Algerian" panose="04020705040A02060702" pitchFamily="82" charset="0"/>
                <a:ea typeface="+mn-ea"/>
                <a:cs typeface="+mn-cs"/>
              </a:rPr>
              <a:t>Chùa DƯ hàng - phúc lâm TỰ</a:t>
            </a:r>
            <a:endParaRPr kumimoji="0" lang="en-US" sz="32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Algerian" panose="04020705040A02060702" pitchFamily="8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Algerian" panose="04020705040A02060702" pitchFamily="82" charset="0"/>
                <a:ea typeface="+mn-ea"/>
                <a:cs typeface="+mn-cs"/>
              </a:rPr>
              <a:t>NGÔI CHÙA CỔ NHẤT HẢI PHÒNG</a:t>
            </a:r>
            <a:endParaRPr kumimoji="0" lang="en-US" sz="32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Algerian" panose="04020705040A02060702" pitchFamily="82" charset="0"/>
              <a:ea typeface="+mn-ea"/>
              <a:cs typeface="+mn-cs"/>
            </a:endParaRPr>
          </a:p>
        </p:txBody>
      </p:sp>
      <p:sp>
        <p:nvSpPr>
          <p:cNvPr id="3" name="TextBox 2">
            <a:extLst>
              <a:ext uri="{FF2B5EF4-FFF2-40B4-BE49-F238E27FC236}">
                <a16:creationId xmlns:a16="http://schemas.microsoft.com/office/drawing/2014/main" id="{0B398484-5A94-4838-9F46-1FB17BBC9707}"/>
              </a:ext>
            </a:extLst>
          </p:cNvPr>
          <p:cNvSpPr txBox="1"/>
          <p:nvPr/>
        </p:nvSpPr>
        <p:spPr>
          <a:xfrm>
            <a:off x="49313" y="4171066"/>
            <a:ext cx="4018212" cy="1938992"/>
          </a:xfrm>
          <a:prstGeom prst="rect">
            <a:avLst/>
          </a:prstGeom>
          <a:noFill/>
        </p:spPr>
        <p:txBody>
          <a:bodyPr wrap="squar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3000" b="1" i="0" u="none" strike="noStrike" kern="1200" cap="none" spc="-30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Địa</a:t>
            </a:r>
            <a:r>
              <a:rPr kumimoji="0" lang="en-US" sz="3000" b="1" i="0" u="none" strike="noStrike" kern="1200" cap="none" spc="-30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30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chỉ</a:t>
            </a:r>
            <a:r>
              <a:rPr kumimoji="0" lang="en-US" sz="3000" b="1" i="0" u="none" strike="noStrike" kern="1200" cap="none" spc="-30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pt-BR" sz="3000" b="1" i="0" u="none" strike="noStrike" kern="1200" cap="none" spc="-30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121 phố Dư Hàng, phường Hồ Nam, quận Lê Chân, Hải Phòng. Di tích LSVHQG </a:t>
            </a:r>
            <a:r>
              <a:rPr kumimoji="0" lang="vi-VN" sz="3000" b="1" i="0" u="none" strike="noStrike" kern="1200" cap="none" spc="-30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năm</a:t>
            </a:r>
            <a:r>
              <a:rPr kumimoji="0" lang="pt-BR" sz="3000" b="1" i="0" u="none" strike="noStrike" kern="1200" cap="none" spc="-30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vi-VN" sz="3000" b="1" i="0" u="none" strike="noStrike" kern="1200" cap="none" spc="-30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1986.</a:t>
            </a:r>
            <a:r>
              <a:rPr kumimoji="0" lang="vi-VN" sz="3000" b="1" i="0" u="none" strike="noStrike" kern="1200" cap="none" spc="-300" normalizeH="0" baseline="0" noProof="0" dirty="0">
                <a:ln>
                  <a:noFill/>
                </a:ln>
                <a:solidFill>
                  <a:srgbClr val="E51B93"/>
                </a:solidFill>
                <a:effectLst/>
                <a:uLnTx/>
                <a:uFillTx/>
                <a:latin typeface="Times New Roman" panose="02020603050405020304" pitchFamily="18" charset="0"/>
                <a:ea typeface="+mn-ea"/>
                <a:cs typeface="Times New Roman" panose="02020603050405020304" pitchFamily="18" charset="0"/>
              </a:rPr>
              <a:t> </a:t>
            </a:r>
            <a:endParaRPr kumimoji="0" lang="en-US" sz="3000" b="1" i="0" u="none" strike="noStrike" kern="1200" cap="none" spc="-30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2">
            <a:extLst>
              <a:ext uri="{FF2B5EF4-FFF2-40B4-BE49-F238E27FC236}">
                <a16:creationId xmlns:a16="http://schemas.microsoft.com/office/drawing/2014/main" id="{5AE91B77-3CFC-4C7E-8A1E-3438D34E83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076" y="1238211"/>
            <a:ext cx="3921274" cy="260114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5" name="Picture 4" descr="Chùa Dư Hàng Hải Phòng xưa và nay">
            <a:extLst>
              <a:ext uri="{FF2B5EF4-FFF2-40B4-BE49-F238E27FC236}">
                <a16:creationId xmlns:a16="http://schemas.microsoft.com/office/drawing/2014/main" id="{03F299CE-58DB-4B59-87F5-2F4AF9670D5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52977"/>
          <a:stretch/>
        </p:blipFill>
        <p:spPr bwMode="auto">
          <a:xfrm>
            <a:off x="4387999" y="1249474"/>
            <a:ext cx="3905816" cy="277228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8FADD05-8005-4923-839E-5E96DB3C49B0}"/>
              </a:ext>
            </a:extLst>
          </p:cNvPr>
          <p:cNvSpPr txBox="1"/>
          <p:nvPr/>
        </p:nvSpPr>
        <p:spPr>
          <a:xfrm>
            <a:off x="4085900" y="4190116"/>
            <a:ext cx="4292844" cy="1938992"/>
          </a:xfrm>
          <a:prstGeom prst="rect">
            <a:avLst/>
          </a:prstGeom>
          <a:noFill/>
        </p:spPr>
        <p:txBody>
          <a:bodyPr wrap="squar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3000" b="1" i="0" u="none" strike="noStrike" kern="1200" cap="none" spc="-300" normalizeH="0" baseline="0" noProof="0" dirty="0">
                <a:ln>
                  <a:noFill/>
                </a:ln>
                <a:solidFill>
                  <a:srgbClr val="E51B93"/>
                </a:solidFill>
                <a:effectLst/>
                <a:uLnTx/>
                <a:uFillTx/>
                <a:latin typeface="Times New Roman" panose="02020603050405020304" pitchFamily="18" charset="0"/>
                <a:ea typeface="+mn-ea"/>
                <a:cs typeface="Times New Roman" panose="02020603050405020304" pitchFamily="18" charset="0"/>
              </a:rPr>
              <a:t>Ra </a:t>
            </a:r>
            <a:r>
              <a:rPr kumimoji="0" lang="en-US" sz="3000" b="1" i="0" u="none" strike="noStrike" kern="1200" cap="none" spc="-300" normalizeH="0" baseline="0" noProof="0" dirty="0" err="1">
                <a:ln>
                  <a:noFill/>
                </a:ln>
                <a:solidFill>
                  <a:srgbClr val="E51B93"/>
                </a:solidFill>
                <a:effectLst/>
                <a:uLnTx/>
                <a:uFillTx/>
                <a:latin typeface="Times New Roman" panose="02020603050405020304" pitchFamily="18" charset="0"/>
                <a:ea typeface="+mn-ea"/>
                <a:cs typeface="Times New Roman" panose="02020603050405020304" pitchFamily="18" charset="0"/>
              </a:rPr>
              <a:t>đời</a:t>
            </a:r>
            <a:r>
              <a:rPr kumimoji="0" lang="en-US" sz="3000" b="1" i="0" u="none" strike="noStrike" kern="1200" cap="none" spc="-300" normalizeH="0" baseline="0" noProof="0" dirty="0">
                <a:ln>
                  <a:noFill/>
                </a:ln>
                <a:solidFill>
                  <a:srgbClr val="E51B93"/>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300" normalizeH="0" baseline="0" noProof="0" dirty="0" err="1">
                <a:ln>
                  <a:noFill/>
                </a:ln>
                <a:solidFill>
                  <a:srgbClr val="E51B93"/>
                </a:solidFill>
                <a:effectLst/>
                <a:uLnTx/>
                <a:uFillTx/>
                <a:latin typeface="Times New Roman" panose="02020603050405020304" pitchFamily="18" charset="0"/>
                <a:ea typeface="+mn-ea"/>
                <a:cs typeface="Times New Roman" panose="02020603050405020304" pitchFamily="18" charset="0"/>
              </a:rPr>
              <a:t>từ</a:t>
            </a:r>
            <a:r>
              <a:rPr kumimoji="0" lang="en-US" sz="3000" b="1" i="0" u="none" strike="noStrike" kern="1200" cap="none" spc="-300" normalizeH="0" baseline="0" noProof="0" dirty="0">
                <a:ln>
                  <a:noFill/>
                </a:ln>
                <a:solidFill>
                  <a:srgbClr val="E51B93"/>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300" normalizeH="0" baseline="0" noProof="0" dirty="0" err="1">
                <a:ln>
                  <a:noFill/>
                </a:ln>
                <a:solidFill>
                  <a:srgbClr val="E51B93"/>
                </a:solidFill>
                <a:effectLst/>
                <a:uLnTx/>
                <a:uFillTx/>
                <a:latin typeface="Times New Roman" panose="02020603050405020304" pitchFamily="18" charset="0"/>
                <a:ea typeface="+mn-ea"/>
                <a:cs typeface="Times New Roman" panose="02020603050405020304" pitchFamily="18" charset="0"/>
              </a:rPr>
              <a:t>thời</a:t>
            </a:r>
            <a:r>
              <a:rPr kumimoji="0" lang="en-US" sz="3000" b="1" i="0" u="none" strike="noStrike" kern="1200" cap="none" spc="-300" normalizeH="0" baseline="0" noProof="0" dirty="0">
                <a:ln>
                  <a:noFill/>
                </a:ln>
                <a:solidFill>
                  <a:srgbClr val="E51B93"/>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300" normalizeH="0" baseline="0" noProof="0" dirty="0" err="1">
                <a:ln>
                  <a:noFill/>
                </a:ln>
                <a:solidFill>
                  <a:srgbClr val="E51B93"/>
                </a:solidFill>
                <a:effectLst/>
                <a:uLnTx/>
                <a:uFillTx/>
                <a:latin typeface="Times New Roman" panose="02020603050405020304" pitchFamily="18" charset="0"/>
                <a:ea typeface="+mn-ea"/>
                <a:cs typeface="Times New Roman" panose="02020603050405020304" pitchFamily="18" charset="0"/>
              </a:rPr>
              <a:t>Tiền</a:t>
            </a:r>
            <a:r>
              <a:rPr kumimoji="0" lang="en-US" sz="3000" b="1" i="0" u="none" strike="noStrike" kern="1200" cap="none" spc="-300" normalizeH="0" baseline="0" noProof="0" dirty="0">
                <a:ln>
                  <a:noFill/>
                </a:ln>
                <a:solidFill>
                  <a:srgbClr val="E51B93"/>
                </a:solidFill>
                <a:effectLst/>
                <a:uLnTx/>
                <a:uFillTx/>
                <a:latin typeface="Times New Roman" panose="02020603050405020304" pitchFamily="18" charset="0"/>
                <a:ea typeface="+mn-ea"/>
                <a:cs typeface="Times New Roman" panose="02020603050405020304" pitchFamily="18" charset="0"/>
              </a:rPr>
              <a:t> Lê </a:t>
            </a:r>
            <a:r>
              <a:rPr kumimoji="0" lang="vi-VN" sz="3000" b="1" i="0" u="none" strike="noStrike" kern="1200" cap="none" spc="-300" normalizeH="0" baseline="0" noProof="0" dirty="0">
                <a:ln>
                  <a:noFill/>
                </a:ln>
                <a:solidFill>
                  <a:srgbClr val="E51B93"/>
                </a:solidFill>
                <a:effectLst/>
                <a:uLnTx/>
                <a:uFillTx/>
                <a:latin typeface="Times New Roman" panose="02020603050405020304" pitchFamily="18" charset="0"/>
                <a:ea typeface="+mn-ea"/>
                <a:cs typeface="Times New Roman" panose="02020603050405020304" pitchFamily="18" charset="0"/>
              </a:rPr>
              <a:t>(980- 1009)</a:t>
            </a:r>
            <a:r>
              <a:rPr kumimoji="0" lang="en-US" sz="3000" b="1" i="0" u="none" strike="noStrike" kern="1200" cap="none" spc="-300" normalizeH="0" baseline="0" noProof="0" dirty="0">
                <a:ln>
                  <a:noFill/>
                </a:ln>
                <a:solidFill>
                  <a:srgbClr val="E51B93"/>
                </a:solidFill>
                <a:effectLst/>
                <a:uLnTx/>
                <a:uFillTx/>
                <a:latin typeface="Times New Roman" panose="02020603050405020304" pitchFamily="18" charset="0"/>
                <a:ea typeface="+mn-ea"/>
                <a:cs typeface="Times New Roman" panose="02020603050405020304" pitchFamily="18" charset="0"/>
              </a:rPr>
              <a:t>, </a:t>
            </a:r>
            <a:r>
              <a:rPr kumimoji="0" lang="vi-VN" sz="3000" b="1" i="0" u="none" strike="noStrike" kern="1200" cap="none" spc="-300" normalizeH="0" baseline="0" noProof="0" dirty="0">
                <a:ln>
                  <a:noFill/>
                </a:ln>
                <a:solidFill>
                  <a:srgbClr val="E51B93"/>
                </a:solidFill>
                <a:effectLst/>
                <a:uLnTx/>
                <a:uFillTx/>
                <a:latin typeface="Times New Roman" panose="02020603050405020304" pitchFamily="18" charset="0"/>
                <a:ea typeface="+mn-ea"/>
                <a:cs typeface="Times New Roman" panose="02020603050405020304" pitchFamily="18" charset="0"/>
              </a:rPr>
              <a:t>được dựng lại qui mô năm 1672, trải qua nhiều lần trùng tu, tôn tạo.</a:t>
            </a:r>
            <a:endParaRPr kumimoji="0" lang="en-US" sz="3000" b="1" i="0" u="none" strike="noStrike" kern="1200" cap="none" spc="-300" normalizeH="0" baseline="0" noProof="0" dirty="0">
              <a:ln>
                <a:noFill/>
              </a:ln>
              <a:solidFill>
                <a:srgbClr val="E51B93"/>
              </a:solidFill>
              <a:effectLst/>
              <a:uLnTx/>
              <a:uFillTx/>
              <a:latin typeface="Times New Roman" panose="02020603050405020304" pitchFamily="18" charset="0"/>
              <a:ea typeface="+mn-ea"/>
              <a:cs typeface="Times New Roman" panose="02020603050405020304" pitchFamily="18" charset="0"/>
            </a:endParaRPr>
          </a:p>
        </p:txBody>
      </p:sp>
      <p:pic>
        <p:nvPicPr>
          <p:cNvPr id="7" name="Picture 4">
            <a:extLst>
              <a:ext uri="{FF2B5EF4-FFF2-40B4-BE49-F238E27FC236}">
                <a16:creationId xmlns:a16="http://schemas.microsoft.com/office/drawing/2014/main" id="{62B52A5E-33F8-453E-B244-9B9F1822B9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4744" y="1269474"/>
            <a:ext cx="3747255" cy="255454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00D9C8A-382C-406F-9FEE-F4D986BC4CBE}"/>
              </a:ext>
            </a:extLst>
          </p:cNvPr>
          <p:cNvSpPr txBox="1"/>
          <p:nvPr/>
        </p:nvSpPr>
        <p:spPr>
          <a:xfrm>
            <a:off x="8466133" y="4171066"/>
            <a:ext cx="3704476" cy="2400657"/>
          </a:xfrm>
          <a:prstGeom prst="rect">
            <a:avLst/>
          </a:prstGeom>
          <a:noFill/>
        </p:spPr>
        <p:txBody>
          <a:bodyPr wrap="square">
            <a:spAutoFit/>
          </a:bodyPr>
          <a:lstStyle/>
          <a:p>
            <a:pPr lvl="0" algn="just">
              <a:defRPr/>
            </a:pPr>
            <a:r>
              <a:rPr kumimoji="0" lang="en-US" sz="3000" b="1" i="0" u="none" strike="noStrike" kern="1200" cap="none" spc="-30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a:t>
            </a:r>
            <a:r>
              <a:rPr lang="en-US" sz="3000" b="1" spc="-300" dirty="0">
                <a:solidFill>
                  <a:srgbClr val="4472C4">
                    <a:lumMod val="75000"/>
                  </a:srgbClr>
                </a:solidFill>
                <a:latin typeface="Times New Roman" panose="02020603050405020304" pitchFamily="18" charset="0"/>
                <a:cs typeface="Times New Roman" panose="02020603050405020304" pitchFamily="18" charset="0"/>
              </a:rPr>
              <a:t>K</a:t>
            </a:r>
            <a:r>
              <a:rPr kumimoji="0" lang="en-US" sz="3000" b="1" i="0" u="none" strike="noStrike" kern="1200" cap="none" spc="-300" normalizeH="0" baseline="0" noProof="0" dirty="0" err="1">
                <a:ln>
                  <a:noFill/>
                </a:ln>
                <a:solidFill>
                  <a:srgbClr val="4472C4">
                    <a:lumMod val="75000"/>
                  </a:srgbClr>
                </a:solidFill>
                <a:effectLst/>
                <a:uLnTx/>
                <a:uFillTx/>
                <a:latin typeface="Times New Roman" panose="02020603050405020304" pitchFamily="18" charset="0"/>
                <a:ea typeface="+mn-ea"/>
                <a:cs typeface="Times New Roman" panose="02020603050405020304" pitchFamily="18" charset="0"/>
              </a:rPr>
              <a:t>iến</a:t>
            </a:r>
            <a:r>
              <a:rPr kumimoji="0" lang="en-US" sz="3000" b="1" i="0" u="none" strike="noStrike" kern="1200" cap="none" spc="-300" normalizeH="0" baseline="0" noProof="0" dirty="0">
                <a:ln>
                  <a:noFill/>
                </a:ln>
                <a:solidFill>
                  <a:srgbClr val="4472C4">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300" normalizeH="0" baseline="0" noProof="0" dirty="0" err="1">
                <a:ln>
                  <a:noFill/>
                </a:ln>
                <a:solidFill>
                  <a:srgbClr val="4472C4">
                    <a:lumMod val="75000"/>
                  </a:srgbClr>
                </a:solidFill>
                <a:effectLst/>
                <a:uLnTx/>
                <a:uFillTx/>
                <a:latin typeface="Times New Roman" panose="02020603050405020304" pitchFamily="18" charset="0"/>
                <a:ea typeface="+mn-ea"/>
                <a:cs typeface="Times New Roman" panose="02020603050405020304" pitchFamily="18" charset="0"/>
              </a:rPr>
              <a:t>trúc</a:t>
            </a:r>
            <a:r>
              <a:rPr kumimoji="0" lang="en-US" sz="3000" b="1" i="0" u="none" strike="noStrike" kern="1200" cap="none" spc="-300" normalizeH="0" baseline="0" noProof="0" dirty="0">
                <a:ln>
                  <a:noFill/>
                </a:ln>
                <a:solidFill>
                  <a:srgbClr val="4472C4">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300" normalizeH="0" baseline="0" noProof="0" dirty="0" err="1">
                <a:ln>
                  <a:noFill/>
                </a:ln>
                <a:solidFill>
                  <a:srgbClr val="4472C4">
                    <a:lumMod val="75000"/>
                  </a:srgbClr>
                </a:solidFill>
                <a:effectLst/>
                <a:uLnTx/>
                <a:uFillTx/>
                <a:latin typeface="Times New Roman" panose="02020603050405020304" pitchFamily="18" charset="0"/>
                <a:ea typeface="+mn-ea"/>
                <a:cs typeface="Times New Roman" panose="02020603050405020304" pitchFamily="18" charset="0"/>
              </a:rPr>
              <a:t>bề</a:t>
            </a:r>
            <a:r>
              <a:rPr kumimoji="0" lang="en-US" sz="3000" b="1" i="0" u="none" strike="noStrike" kern="1200" cap="none" spc="-300" normalizeH="0" baseline="0" noProof="0" dirty="0">
                <a:ln>
                  <a:noFill/>
                </a:ln>
                <a:solidFill>
                  <a:srgbClr val="4472C4">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300" normalizeH="0" baseline="0" noProof="0" dirty="0" err="1">
                <a:ln>
                  <a:noFill/>
                </a:ln>
                <a:solidFill>
                  <a:srgbClr val="4472C4">
                    <a:lumMod val="75000"/>
                  </a:srgbClr>
                </a:solidFill>
                <a:effectLst/>
                <a:uLnTx/>
                <a:uFillTx/>
                <a:latin typeface="Times New Roman" panose="02020603050405020304" pitchFamily="18" charset="0"/>
                <a:ea typeface="+mn-ea"/>
                <a:cs typeface="Times New Roman" panose="02020603050405020304" pitchFamily="18" charset="0"/>
              </a:rPr>
              <a:t>thế</a:t>
            </a:r>
            <a:r>
              <a:rPr kumimoji="0" lang="en-US" sz="3000" b="1" i="0" u="none" strike="noStrike" kern="1200" cap="none" spc="-300" normalizeH="0" baseline="0" noProof="0" dirty="0">
                <a:ln>
                  <a:noFill/>
                </a:ln>
                <a:solidFill>
                  <a:srgbClr val="4472C4">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300" normalizeH="0" baseline="0" noProof="0" dirty="0" err="1">
                <a:ln>
                  <a:noFill/>
                </a:ln>
                <a:solidFill>
                  <a:srgbClr val="4472C4">
                    <a:lumMod val="75000"/>
                  </a:srgbClr>
                </a:solidFill>
                <a:effectLst/>
                <a:uLnTx/>
                <a:uFillTx/>
                <a:latin typeface="Times New Roman" panose="02020603050405020304" pitchFamily="18" charset="0"/>
                <a:ea typeface="+mn-ea"/>
                <a:cs typeface="Times New Roman" panose="02020603050405020304" pitchFamily="18" charset="0"/>
              </a:rPr>
              <a:t>khuôn</a:t>
            </a:r>
            <a:r>
              <a:rPr kumimoji="0" lang="en-US" sz="3000" b="1" i="0" u="none" strike="noStrike" kern="1200" cap="none" spc="-300" normalizeH="0" baseline="0" noProof="0" dirty="0">
                <a:ln>
                  <a:noFill/>
                </a:ln>
                <a:solidFill>
                  <a:srgbClr val="4472C4">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300" normalizeH="0" baseline="0" noProof="0" dirty="0" err="1">
                <a:ln>
                  <a:noFill/>
                </a:ln>
                <a:solidFill>
                  <a:srgbClr val="4472C4">
                    <a:lumMod val="75000"/>
                  </a:srgbClr>
                </a:solidFill>
                <a:effectLst/>
                <a:uLnTx/>
                <a:uFillTx/>
                <a:latin typeface="Times New Roman" panose="02020603050405020304" pitchFamily="18" charset="0"/>
                <a:ea typeface="+mn-ea"/>
                <a:cs typeface="Times New Roman" panose="02020603050405020304" pitchFamily="18" charset="0"/>
              </a:rPr>
              <a:t>viên</a:t>
            </a:r>
            <a:r>
              <a:rPr kumimoji="0" lang="en-US" sz="3000" b="1" i="0" u="none" strike="noStrike" kern="1200" cap="none" spc="-300" normalizeH="0" baseline="0" noProof="0" dirty="0">
                <a:ln>
                  <a:noFill/>
                </a:ln>
                <a:solidFill>
                  <a:srgbClr val="4472C4">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300" normalizeH="0" baseline="0" noProof="0" dirty="0" err="1">
                <a:ln>
                  <a:noFill/>
                </a:ln>
                <a:solidFill>
                  <a:srgbClr val="4472C4">
                    <a:lumMod val="75000"/>
                  </a:srgbClr>
                </a:solidFill>
                <a:effectLst/>
                <a:uLnTx/>
                <a:uFillTx/>
                <a:latin typeface="Times New Roman" panose="02020603050405020304" pitchFamily="18" charset="0"/>
                <a:ea typeface="+mn-ea"/>
                <a:cs typeface="Times New Roman" panose="02020603050405020304" pitchFamily="18" charset="0"/>
              </a:rPr>
              <a:t>hoàn</a:t>
            </a:r>
            <a:r>
              <a:rPr kumimoji="0" lang="en-US" sz="3000" b="1" i="0" u="none" strike="noStrike" kern="1200" cap="none" spc="-300" normalizeH="0" baseline="0" noProof="0" dirty="0">
                <a:ln>
                  <a:noFill/>
                </a:ln>
                <a:solidFill>
                  <a:srgbClr val="4472C4">
                    <a:lumMod val="75000"/>
                  </a:srgbClr>
                </a:solidFill>
                <a:effectLst/>
                <a:uLnTx/>
                <a:uFillTx/>
                <a:latin typeface="Times New Roman" panose="02020603050405020304" pitchFamily="18" charset="0"/>
                <a:ea typeface="+mn-ea"/>
                <a:cs typeface="Times New Roman" panose="02020603050405020304" pitchFamily="18" charset="0"/>
              </a:rPr>
              <a:t> </a:t>
            </a:r>
            <a:r>
              <a:rPr kumimoji="0" lang="vi-VN" sz="3000" b="1" i="0" u="none" strike="noStrike" kern="1200" cap="none" spc="-300" normalizeH="0" baseline="0" noProof="0" dirty="0">
                <a:ln>
                  <a:noFill/>
                </a:ln>
                <a:solidFill>
                  <a:srgbClr val="4472C4">
                    <a:lumMod val="75000"/>
                  </a:srgbClr>
                </a:solidFill>
                <a:effectLst/>
                <a:uLnTx/>
                <a:uFillTx/>
                <a:latin typeface="Times New Roman" panose="02020603050405020304" pitchFamily="18" charset="0"/>
                <a:ea typeface="+mn-ea"/>
                <a:cs typeface="Times New Roman" panose="02020603050405020304" pitchFamily="18" charset="0"/>
              </a:rPr>
              <a:t>chỉnh; toà Phật điện </a:t>
            </a:r>
            <a:r>
              <a:rPr lang="vi-VN" sz="3000" b="1" spc="-300" dirty="0">
                <a:solidFill>
                  <a:srgbClr val="4472C4">
                    <a:lumMod val="75000"/>
                  </a:srgbClr>
                </a:solidFill>
                <a:latin typeface="Times New Roman" panose="02020603050405020304" pitchFamily="18" charset="0"/>
                <a:cs typeface="Times New Roman" panose="02020603050405020304" pitchFamily="18" charset="0"/>
              </a:rPr>
              <a:t>chữ “Đinh”</a:t>
            </a:r>
            <a:r>
              <a:rPr lang="en-US" sz="3000" b="1" spc="-300" dirty="0">
                <a:solidFill>
                  <a:srgbClr val="4472C4">
                    <a:lumMod val="75000"/>
                  </a:srgbClr>
                </a:solidFill>
                <a:latin typeface="Times New Roman" panose="02020603050405020304" pitchFamily="18" charset="0"/>
                <a:cs typeface="Times New Roman" panose="02020603050405020304" pitchFamily="18" charset="0"/>
              </a:rPr>
              <a:t> </a:t>
            </a:r>
            <a:r>
              <a:rPr lang="vi-VN" sz="3000" b="1" spc="-300" dirty="0">
                <a:solidFill>
                  <a:srgbClr val="4472C4">
                    <a:lumMod val="75000"/>
                  </a:srgbClr>
                </a:solidFill>
                <a:latin typeface="Times New Roman" panose="02020603050405020304" pitchFamily="18" charset="0"/>
                <a:cs typeface="Times New Roman" panose="02020603050405020304" pitchFamily="18" charset="0"/>
              </a:rPr>
              <a:t>gồm </a:t>
            </a:r>
            <a:r>
              <a:rPr kumimoji="0" lang="vi-VN" sz="3000" b="1" i="0" u="none" strike="noStrike" kern="1200" cap="none" spc="-300" normalizeH="0" baseline="0" noProof="0" dirty="0">
                <a:ln>
                  <a:noFill/>
                </a:ln>
                <a:solidFill>
                  <a:srgbClr val="4472C4">
                    <a:lumMod val="75000"/>
                  </a:srgbClr>
                </a:solidFill>
                <a:effectLst/>
                <a:uLnTx/>
                <a:uFillTx/>
                <a:latin typeface="Times New Roman" panose="02020603050405020304" pitchFamily="18" charset="0"/>
                <a:ea typeface="+mn-ea"/>
                <a:cs typeface="Times New Roman" panose="02020603050405020304" pitchFamily="18" charset="0"/>
              </a:rPr>
              <a:t>7 gian</a:t>
            </a:r>
            <a:r>
              <a:rPr kumimoji="0" lang="en-US" sz="3000" b="1" i="0" u="none" strike="noStrike" kern="1200" cap="none" spc="-300" normalizeH="0" baseline="0" noProof="0" dirty="0">
                <a:ln>
                  <a:noFill/>
                </a:ln>
                <a:solidFill>
                  <a:srgbClr val="4472C4">
                    <a:lumMod val="75000"/>
                  </a:srgbClr>
                </a:solidFill>
                <a:effectLst/>
                <a:uLnTx/>
                <a:uFillTx/>
                <a:latin typeface="Times New Roman" panose="02020603050405020304" pitchFamily="18" charset="0"/>
                <a:ea typeface="+mn-ea"/>
                <a:cs typeface="Times New Roman" panose="02020603050405020304" pitchFamily="18" charset="0"/>
              </a:rPr>
              <a:t>, </a:t>
            </a:r>
            <a:r>
              <a:rPr kumimoji="0" lang="vi-VN" sz="3000" b="1" i="0" u="none" strike="noStrike" kern="1200" cap="none" spc="-300" normalizeH="0" baseline="0" noProof="0" dirty="0">
                <a:ln>
                  <a:noFill/>
                </a:ln>
                <a:solidFill>
                  <a:srgbClr val="4472C4">
                    <a:lumMod val="75000"/>
                  </a:srgbClr>
                </a:solidFill>
                <a:effectLst/>
                <a:uLnTx/>
                <a:uFillTx/>
                <a:latin typeface="Times New Roman" panose="02020603050405020304" pitchFamily="18" charset="0"/>
                <a:ea typeface="+mn-ea"/>
                <a:cs typeface="Times New Roman" panose="02020603050405020304" pitchFamily="18" charset="0"/>
              </a:rPr>
              <a:t>mang phong cách  nghệ thuật thời Nguyễn.</a:t>
            </a:r>
            <a:endParaRPr kumimoji="0" lang="en-US" sz="3000" b="1" i="0" u="none" strike="noStrike" kern="1200" cap="none" spc="-300" normalizeH="0" baseline="0" noProof="0" dirty="0">
              <a:ln>
                <a:noFill/>
              </a:ln>
              <a:solidFill>
                <a:srgbClr val="4472C4">
                  <a:lumMod val="75000"/>
                </a:srgbClr>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584737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10000" b="-10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2F94A92-1D34-4512-B4FD-9617DF781062}"/>
              </a:ext>
            </a:extLst>
          </p:cNvPr>
          <p:cNvSpPr/>
          <p:nvPr/>
        </p:nvSpPr>
        <p:spPr>
          <a:xfrm>
            <a:off x="2417671" y="0"/>
            <a:ext cx="8124340" cy="1077218"/>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Algerian" panose="04020705040A02060702" pitchFamily="82" charset="0"/>
                <a:ea typeface="+mn-ea"/>
                <a:cs typeface="+mn-cs"/>
              </a:rPr>
              <a:t>Chùa DƯ hàng - phúc lâm TỰ</a:t>
            </a:r>
            <a:endParaRPr kumimoji="0" lang="en-US" sz="32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Algerian" panose="04020705040A02060702" pitchFamily="8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Algerian" panose="04020705040A02060702" pitchFamily="82" charset="0"/>
                <a:ea typeface="+mn-ea"/>
                <a:cs typeface="+mn-cs"/>
              </a:rPr>
              <a:t>SƠN MÔN CỦA THIỀN PHÁI TRÚC LÂM Ở HP</a:t>
            </a:r>
            <a:endParaRPr kumimoji="0" lang="en-US" sz="32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Algerian" panose="04020705040A02060702" pitchFamily="82" charset="0"/>
              <a:ea typeface="+mn-ea"/>
              <a:cs typeface="+mn-cs"/>
            </a:endParaRPr>
          </a:p>
        </p:txBody>
      </p:sp>
      <p:sp>
        <p:nvSpPr>
          <p:cNvPr id="3" name="TextBox 2">
            <a:extLst>
              <a:ext uri="{FF2B5EF4-FFF2-40B4-BE49-F238E27FC236}">
                <a16:creationId xmlns:a16="http://schemas.microsoft.com/office/drawing/2014/main" id="{E4FA22B2-0E64-4351-AFFE-2FB7BDA67071}"/>
              </a:ext>
            </a:extLst>
          </p:cNvPr>
          <p:cNvSpPr txBox="1"/>
          <p:nvPr/>
        </p:nvSpPr>
        <p:spPr>
          <a:xfrm>
            <a:off x="85726" y="1020068"/>
            <a:ext cx="12001500" cy="1015663"/>
          </a:xfrm>
          <a:prstGeom prst="rect">
            <a:avLst/>
          </a:prstGeom>
          <a:noFill/>
        </p:spPr>
        <p:txBody>
          <a:bodyPr wrap="square">
            <a:spAutoFit/>
          </a:bodyPr>
          <a:lstStyle/>
          <a:p>
            <a:pPr marL="0" marR="0" lvl="0" indent="0" algn="just" defTabSz="914400" rtl="0" eaLnBrk="1" fontAlgn="base" latinLnBrk="0" hangingPunct="1">
              <a:lnSpc>
                <a:spcPct val="100000"/>
              </a:lnSpc>
              <a:spcBef>
                <a:spcPct val="0"/>
              </a:spcBef>
              <a:spcAft>
                <a:spcPct val="0"/>
              </a:spcAft>
              <a:buClrTx/>
              <a:buSzTx/>
              <a:buFont typeface="Wingdings" pitchFamily="2" charset="2"/>
              <a:buChar char="v"/>
              <a:tabLst/>
              <a:defRPr/>
            </a:pPr>
            <a:r>
              <a:rPr kumimoji="0" lang="vi-VN" sz="3000" b="1" i="0" u="none" strike="noStrike" kern="1200" cap="none" spc="-15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Bên trong chùa </a:t>
            </a:r>
            <a:r>
              <a:rPr kumimoji="0" lang="en-US" sz="3000" b="1" i="0" u="none" strike="noStrike" kern="1200" cap="none" spc="-15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bao </a:t>
            </a:r>
            <a:r>
              <a:rPr kumimoji="0" lang="en-US" sz="3000" b="1" i="0" u="none" strike="noStrike" kern="1200" cap="none" spc="-15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gồm</a:t>
            </a:r>
            <a:r>
              <a:rPr kumimoji="0" lang="en-US" sz="3000" b="1" i="0" u="none" strike="noStrike" kern="1200" cap="none" spc="-15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vi-VN" sz="3000" b="1" i="0" u="none" strike="noStrike" kern="1200" cap="none" spc="-15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nhiều công trình như Gác chuông cao 3 tầng, V</a:t>
            </a:r>
            <a:r>
              <a:rPr kumimoji="0" lang="en-US" sz="3000" b="1" i="0" u="none" strike="noStrike" kern="1200" cap="none" spc="-15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ườn</a:t>
            </a:r>
            <a:r>
              <a:rPr kumimoji="0" lang="en-US" sz="3000" b="1" i="0" u="none" strike="noStrike" kern="1200" cap="none" spc="-15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vi-VN" sz="3000" b="1" i="0" u="none" strike="noStrike" kern="1200" cap="none" spc="-15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t</a:t>
            </a:r>
            <a:r>
              <a:rPr kumimoji="0" lang="en-US" sz="3000" b="1" i="0" u="none" strike="noStrike" kern="1200" cap="none" spc="-15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háp</a:t>
            </a:r>
            <a:r>
              <a:rPr kumimoji="0" lang="en-US" sz="3000" b="1" i="0" u="none" strike="noStrike" kern="1200" cap="none" spc="-15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vi-VN" sz="3000" b="1" i="0" u="none" strike="noStrike" kern="1200" cap="none" spc="-15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a:t>
            </a:r>
            <a:r>
              <a:rPr kumimoji="0" lang="en-US" sz="3000" b="1" i="0" u="none" strike="noStrike" kern="1200" cap="none" spc="-15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ườn</a:t>
            </a:r>
            <a:r>
              <a:rPr kumimoji="0" lang="en-US" sz="3000" b="1" i="0" u="none" strike="noStrike" kern="1200" cap="none" spc="-15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vi-VN" sz="3000" b="1" i="0" u="none" strike="noStrike" kern="1200" cap="none" spc="-15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t</a:t>
            </a:r>
            <a:r>
              <a:rPr kumimoji="0" lang="en-US" sz="3000" b="1" i="0" u="none" strike="noStrike" kern="1200" cap="none" spc="-15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ượng</a:t>
            </a:r>
            <a:r>
              <a:rPr kumimoji="0" lang="en-US" sz="3000" b="1" i="0" u="none" strike="noStrike" kern="1200" cap="none" spc="-15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a:t>
            </a:r>
            <a:r>
              <a:rPr kumimoji="0" lang="vi-VN" sz="3000" b="1" i="0" u="none" strike="noStrike" kern="1200" cap="none" spc="-15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15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nhà</a:t>
            </a:r>
            <a:r>
              <a:rPr kumimoji="0" lang="en-US" sz="3000" b="1" i="0" u="none" strike="noStrike" kern="1200" cap="none" spc="-15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15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thờ</a:t>
            </a:r>
            <a:r>
              <a:rPr kumimoji="0" lang="en-US" sz="3000" b="1" i="0" u="none" strike="noStrike" kern="1200" cap="none" spc="-15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15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Tổ</a:t>
            </a:r>
            <a:r>
              <a:rPr kumimoji="0" lang="en-US" sz="3000" b="1" i="0" u="none" strike="noStrike" kern="1200" cap="none" spc="-15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15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nhà</a:t>
            </a:r>
            <a:r>
              <a:rPr kumimoji="0" lang="en-US" sz="3000" b="1" i="0" u="none" strike="noStrike" kern="1200" cap="none" spc="-15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15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thờ</a:t>
            </a:r>
            <a:r>
              <a:rPr kumimoji="0" lang="en-US" sz="3000" b="1" i="0" u="none" strike="noStrike" kern="1200" cap="none" spc="-15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15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Hậu</a:t>
            </a:r>
            <a:r>
              <a:rPr kumimoji="0" lang="en-US" sz="3000" b="1" i="0" u="none" strike="noStrike" kern="1200" cap="none" spc="-15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vi-VN" sz="3000" b="1" i="0" u="none" strike="noStrike" kern="1200" cap="none" spc="-15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nhà thờ Mẫu, </a:t>
            </a:r>
            <a:r>
              <a:rPr kumimoji="0" lang="en-US" sz="3000" b="1" i="0" u="none" strike="noStrike" kern="1200" cap="none" spc="-15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Tiền</a:t>
            </a:r>
            <a:r>
              <a:rPr kumimoji="0" lang="en-US" sz="3000" b="1" i="0" u="none" strike="noStrike" kern="1200" cap="none" spc="-15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15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đường</a:t>
            </a:r>
            <a:r>
              <a:rPr kumimoji="0" lang="en-US" sz="3000" b="1" i="0" u="none" strike="noStrike" kern="1200" cap="none" spc="-15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a:t>
            </a:r>
          </a:p>
        </p:txBody>
      </p:sp>
      <p:pic>
        <p:nvPicPr>
          <p:cNvPr id="4" name="Picture 10" descr="Chùa Dư Hàng (7)">
            <a:extLst>
              <a:ext uri="{FF2B5EF4-FFF2-40B4-BE49-F238E27FC236}">
                <a16:creationId xmlns:a16="http://schemas.microsoft.com/office/drawing/2014/main" id="{DCA2F0BE-7F10-4631-9605-811008D45C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269" y="2201542"/>
            <a:ext cx="3277500" cy="26207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extBox 4">
            <a:extLst>
              <a:ext uri="{FF2B5EF4-FFF2-40B4-BE49-F238E27FC236}">
                <a16:creationId xmlns:a16="http://schemas.microsoft.com/office/drawing/2014/main" id="{5BDD1300-D0AA-40E0-B6ED-AD10528F1556}"/>
              </a:ext>
            </a:extLst>
          </p:cNvPr>
          <p:cNvSpPr txBox="1"/>
          <p:nvPr/>
        </p:nvSpPr>
        <p:spPr>
          <a:xfrm>
            <a:off x="552035" y="4851223"/>
            <a:ext cx="2377665" cy="461665"/>
          </a:xfrm>
          <a:prstGeom prst="rect">
            <a:avLst/>
          </a:prstGeom>
          <a:noFill/>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Nhà thờ Mẫu</a:t>
            </a:r>
            <a:endParaRPr kumimoji="0" lang="en-US" sz="2400" b="0"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pic>
        <p:nvPicPr>
          <p:cNvPr id="6" name="Picture 10">
            <a:extLst>
              <a:ext uri="{FF2B5EF4-FFF2-40B4-BE49-F238E27FC236}">
                <a16:creationId xmlns:a16="http://schemas.microsoft.com/office/drawing/2014/main" id="{09E0992F-ADD7-4FF3-9D28-14F55BB173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1905" y="2201542"/>
            <a:ext cx="3813771" cy="259526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7" name="TextBox 6">
            <a:extLst>
              <a:ext uri="{FF2B5EF4-FFF2-40B4-BE49-F238E27FC236}">
                <a16:creationId xmlns:a16="http://schemas.microsoft.com/office/drawing/2014/main" id="{2F37D869-2389-4426-BC22-D81F352DF4F2}"/>
              </a:ext>
            </a:extLst>
          </p:cNvPr>
          <p:cNvSpPr txBox="1"/>
          <p:nvPr/>
        </p:nvSpPr>
        <p:spPr>
          <a:xfrm>
            <a:off x="4011905" y="4886316"/>
            <a:ext cx="3813771" cy="461665"/>
          </a:xfrm>
          <a:prstGeom prst="rect">
            <a:avLst/>
          </a:prstGeom>
          <a:noFill/>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Vườn Tháp có 9 ngôi Tháp </a:t>
            </a:r>
            <a:endParaRPr kumimoji="0" lang="en-US" sz="2400" b="0"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pic>
        <p:nvPicPr>
          <p:cNvPr id="8" name="Picture 6">
            <a:extLst>
              <a:ext uri="{FF2B5EF4-FFF2-40B4-BE49-F238E27FC236}">
                <a16:creationId xmlns:a16="http://schemas.microsoft.com/office/drawing/2014/main" id="{0A3B6851-CFCC-424A-AB16-0053C17CD0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0812" y="2111210"/>
            <a:ext cx="3631919" cy="24408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8">
            <a:extLst>
              <a:ext uri="{FF2B5EF4-FFF2-40B4-BE49-F238E27FC236}">
                <a16:creationId xmlns:a16="http://schemas.microsoft.com/office/drawing/2014/main" id="{E8FD154A-936A-4FE4-8B48-B205BA1F0272}"/>
              </a:ext>
            </a:extLst>
          </p:cNvPr>
          <p:cNvSpPr txBox="1"/>
          <p:nvPr/>
        </p:nvSpPr>
        <p:spPr>
          <a:xfrm>
            <a:off x="8433175" y="4552078"/>
            <a:ext cx="3654051" cy="830997"/>
          </a:xfrm>
          <a:prstGeom prst="rect">
            <a:avLst/>
          </a:prstGeom>
          <a:noFill/>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15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Vườn Tượng với Phật Thích Ca, Phật Di Lặc và 10 Tôn giả</a:t>
            </a:r>
            <a:endParaRPr kumimoji="0" lang="en-US" sz="2400" b="0" i="0" u="none" strike="noStrike" kern="1200" cap="none" spc="-150" normalizeH="0" baseline="0" noProof="0" dirty="0">
              <a:ln>
                <a:noFill/>
              </a:ln>
              <a:solidFill>
                <a:srgbClr val="0070C0"/>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6B333FAB-210A-4E72-B9F0-241EBF27E3A4}"/>
              </a:ext>
            </a:extLst>
          </p:cNvPr>
          <p:cNvSpPr txBox="1"/>
          <p:nvPr/>
        </p:nvSpPr>
        <p:spPr>
          <a:xfrm>
            <a:off x="287311" y="5383075"/>
            <a:ext cx="11844208" cy="1384995"/>
          </a:xfrm>
          <a:prstGeom prst="rect">
            <a:avLst/>
          </a:prstGeom>
          <a:noFill/>
        </p:spPr>
        <p:txBody>
          <a:bodyPr wrap="square">
            <a:spAutoFit/>
          </a:bodyPr>
          <a:lstStyle/>
          <a:p>
            <a:pPr marL="0" marR="0" lvl="0" indent="0" algn="just" defTabSz="914400" rtl="0" eaLnBrk="1" fontAlgn="base" latinLnBrk="0" hangingPunct="1">
              <a:lnSpc>
                <a:spcPct val="100000"/>
              </a:lnSpc>
              <a:spcBef>
                <a:spcPct val="0"/>
              </a:spcBef>
              <a:spcAft>
                <a:spcPct val="0"/>
              </a:spcAft>
              <a:buClrTx/>
              <a:buSzTx/>
              <a:buFont typeface="Wingdings" pitchFamily="2" charset="2"/>
              <a:buChar char="v"/>
              <a:tabLst/>
              <a:defRPr/>
            </a:pP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Thời Trần, chùa là sơn môn tu tập của Thiền phái Trúc Lâm Yên Tử.</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v"/>
              <a:tabLst/>
              <a:defRPr/>
            </a:pP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Vườn Tháp cũng có 3 ngôi bảo tháp của Trúc Lâm tam tổ: Vua Trần Nhân Tông, Thiền sư Pháp Loa và Thiền sư Huyền Quang</a:t>
            </a:r>
            <a:endPar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3002287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10000" b="-10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A43D9EC-5134-4553-8B6C-3608B141D549}"/>
              </a:ext>
            </a:extLst>
          </p:cNvPr>
          <p:cNvSpPr/>
          <p:nvPr/>
        </p:nvSpPr>
        <p:spPr>
          <a:xfrm>
            <a:off x="771526" y="64823"/>
            <a:ext cx="11010900"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Algerian" panose="04020705040A02060702" pitchFamily="82" charset="0"/>
                <a:ea typeface="+mn-ea"/>
                <a:cs typeface="+mn-cs"/>
              </a:rPr>
              <a:t>Chùa  DƯ hàng - NGÔI CHÙA CỔ NHẤT HẢI PHÒNG</a:t>
            </a:r>
            <a:endParaRPr kumimoji="0" lang="en-US" sz="32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Algerian" panose="04020705040A02060702" pitchFamily="82" charset="0"/>
              <a:ea typeface="+mn-ea"/>
              <a:cs typeface="+mn-cs"/>
            </a:endParaRPr>
          </a:p>
        </p:txBody>
      </p:sp>
      <p:sp>
        <p:nvSpPr>
          <p:cNvPr id="3" name="TextBox 2">
            <a:extLst>
              <a:ext uri="{FF2B5EF4-FFF2-40B4-BE49-F238E27FC236}">
                <a16:creationId xmlns:a16="http://schemas.microsoft.com/office/drawing/2014/main" id="{11E60625-375F-483A-A755-BA8EBE440022}"/>
              </a:ext>
            </a:extLst>
          </p:cNvPr>
          <p:cNvSpPr txBox="1"/>
          <p:nvPr/>
        </p:nvSpPr>
        <p:spPr>
          <a:xfrm>
            <a:off x="187070" y="886032"/>
            <a:ext cx="4572064" cy="2677656"/>
          </a:xfrm>
          <a:prstGeom prst="rect">
            <a:avLst/>
          </a:prstGeom>
          <a:noFill/>
        </p:spPr>
        <p:txBody>
          <a:bodyPr wrap="square">
            <a:spAutoFit/>
          </a:bodyPr>
          <a:lstStyle/>
          <a:p>
            <a:pPr marL="0" marR="0" lvl="0" indent="0" algn="just" defTabSz="914400" rtl="0" eaLnBrk="1" fontAlgn="base" latinLnBrk="0" hangingPunct="1">
              <a:lnSpc>
                <a:spcPct val="100000"/>
              </a:lnSpc>
              <a:spcBef>
                <a:spcPct val="0"/>
              </a:spcBef>
              <a:spcAft>
                <a:spcPct val="0"/>
              </a:spcAft>
              <a:buClrTx/>
              <a:buSzTx/>
              <a:buFont typeface="Wingdings" pitchFamily="2" charset="2"/>
              <a:buChar char="v"/>
              <a:tabLst/>
              <a:defRPr/>
            </a:pPr>
            <a:r>
              <a:rPr kumimoji="0" lang="vi-VN" sz="2400" b="1" i="0" u="none" strike="noStrike" kern="1200" cap="none" spc="0" normalizeH="0" baseline="0" noProof="0" dirty="0">
                <a:ln>
                  <a:noFill/>
                </a:ln>
                <a:solidFill>
                  <a:srgbClr val="E51B93"/>
                </a:solidFill>
                <a:effectLst/>
                <a:uLnTx/>
                <a:uFillTx/>
                <a:latin typeface="Times New Roman" panose="02020603050405020304" pitchFamily="18" charset="0"/>
                <a:ea typeface="+mn-ea"/>
                <a:cs typeface="Times New Roman" panose="02020603050405020304" pitchFamily="18" charset="0"/>
              </a:rPr>
              <a:t> Chùa có nhiều pho tượng cổ có giá trị mỹ thuật như bộ tượng Tam Thế Phật, tòa Cửu Long, Thập Điện Minh Vương; và nhiều hoành phi, câu đối,</a:t>
            </a:r>
            <a:r>
              <a:rPr kumimoji="0" lang="en-US" sz="2400" b="1" i="0" u="none" strike="noStrike" kern="1200" cap="none" spc="0" normalizeH="0" baseline="0" noProof="0" dirty="0">
                <a:ln>
                  <a:noFill/>
                </a:ln>
                <a:solidFill>
                  <a:srgbClr val="E51B93"/>
                </a:solidFill>
                <a:effectLst/>
                <a:uLnTx/>
                <a:uFillTx/>
                <a:latin typeface="Times New Roman" panose="02020603050405020304" pitchFamily="18" charset="0"/>
                <a:ea typeface="+mn-ea"/>
                <a:cs typeface="Times New Roman" panose="02020603050405020304" pitchFamily="18" charset="0"/>
              </a:rPr>
              <a:t> </a:t>
            </a:r>
            <a:r>
              <a:rPr kumimoji="0" lang="vi-VN" sz="2400" b="1" i="0" u="none" strike="noStrike" kern="1200" cap="none" spc="0" normalizeH="0" baseline="0" noProof="0" dirty="0">
                <a:ln>
                  <a:noFill/>
                </a:ln>
                <a:solidFill>
                  <a:srgbClr val="E51B93"/>
                </a:solidFill>
                <a:effectLst/>
                <a:uLnTx/>
                <a:uFillTx/>
                <a:latin typeface="Times New Roman" panose="02020603050405020304" pitchFamily="18" charset="0"/>
                <a:ea typeface="+mn-ea"/>
                <a:cs typeface="Times New Roman" panose="02020603050405020304" pitchFamily="18" charset="0"/>
              </a:rPr>
              <a:t>có đường nét mềm mại, kỹ thuật tinh xảo.</a:t>
            </a:r>
            <a:endParaRPr kumimoji="0" lang="en-US" sz="2400" b="1" i="0" u="none" strike="noStrike" kern="1200" cap="none" spc="0" normalizeH="0" baseline="0" noProof="0" dirty="0">
              <a:ln>
                <a:noFill/>
              </a:ln>
              <a:solidFill>
                <a:srgbClr val="E51B93"/>
              </a:solidFill>
              <a:effectLst/>
              <a:uLnTx/>
              <a:uFillTx/>
              <a:latin typeface="Times New Roman" panose="02020603050405020304" pitchFamily="18" charset="0"/>
              <a:ea typeface="+mn-ea"/>
              <a:cs typeface="Times New Roman" panose="02020603050405020304" pitchFamily="18" charset="0"/>
            </a:endParaRPr>
          </a:p>
        </p:txBody>
      </p:sp>
      <p:sp>
        <p:nvSpPr>
          <p:cNvPr id="4" name="TextBox 3">
            <a:extLst>
              <a:ext uri="{FF2B5EF4-FFF2-40B4-BE49-F238E27FC236}">
                <a16:creationId xmlns:a16="http://schemas.microsoft.com/office/drawing/2014/main" id="{2183B124-1D49-4D85-9ED3-50DE89B471A2}"/>
              </a:ext>
            </a:extLst>
          </p:cNvPr>
          <p:cNvSpPr txBox="1"/>
          <p:nvPr/>
        </p:nvSpPr>
        <p:spPr>
          <a:xfrm>
            <a:off x="8548448" y="4057017"/>
            <a:ext cx="3329228" cy="2246769"/>
          </a:xfrm>
          <a:prstGeom prst="rect">
            <a:avLst/>
          </a:prstGeom>
          <a:noFill/>
        </p:spPr>
        <p:txBody>
          <a:bodyPr wrap="square">
            <a:spAutoFit/>
          </a:bodyPr>
          <a:lstStyle/>
          <a:p>
            <a:pPr marL="0" marR="0" lvl="0" indent="0" algn="just" defTabSz="914400" rtl="0" eaLnBrk="1" fontAlgn="base" latinLnBrk="0" hangingPunct="1">
              <a:lnSpc>
                <a:spcPct val="100000"/>
              </a:lnSpc>
              <a:spcBef>
                <a:spcPct val="0"/>
              </a:spcBef>
              <a:spcAft>
                <a:spcPct val="0"/>
              </a:spcAft>
              <a:buClrTx/>
              <a:buSzTx/>
              <a:buFont typeface="Wingdings" pitchFamily="2" charset="2"/>
              <a:buChar char="v"/>
              <a:tabLst/>
              <a:defRPr/>
            </a:pP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Tại chùa Hàng c</a:t>
            </a: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òn lưu giữ </a:t>
            </a: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bản khắc gỗ bộ kinh Tràng A Hàm cổ </a:t>
            </a:r>
            <a:r>
              <a:rPr lang="vi-VN" sz="2800" b="1" dirty="0">
                <a:solidFill>
                  <a:srgbClr val="7030A0"/>
                </a:solidFill>
                <a:latin typeface="Times New Roman" panose="02020603050405020304" pitchFamily="18" charset="0"/>
                <a:cs typeface="Times New Roman" panose="02020603050405020304" pitchFamily="18" charset="0"/>
              </a:rPr>
              <a:t>vô cùng quý giá.</a:t>
            </a: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endPar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pic>
        <p:nvPicPr>
          <p:cNvPr id="5" name="Picture 8">
            <a:extLst>
              <a:ext uri="{FF2B5EF4-FFF2-40B4-BE49-F238E27FC236}">
                <a16:creationId xmlns:a16="http://schemas.microsoft.com/office/drawing/2014/main" id="{980C7A28-207D-4D83-B9F9-2BCD67C710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67934" y="3869586"/>
            <a:ext cx="4109986" cy="24246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4">
            <a:extLst>
              <a:ext uri="{FF2B5EF4-FFF2-40B4-BE49-F238E27FC236}">
                <a16:creationId xmlns:a16="http://schemas.microsoft.com/office/drawing/2014/main" id="{C8E3CF7A-40BF-472F-B40A-7400AEF7D65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944" r="5028"/>
          <a:stretch/>
        </p:blipFill>
        <p:spPr bwMode="auto">
          <a:xfrm>
            <a:off x="124279" y="3800123"/>
            <a:ext cx="3668828" cy="256360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9" name="Content Placeholder 4">
            <a:extLst>
              <a:ext uri="{FF2B5EF4-FFF2-40B4-BE49-F238E27FC236}">
                <a16:creationId xmlns:a16="http://schemas.microsoft.com/office/drawing/2014/main" id="{F21F06E2-5471-C723-EA71-F0CCF63F694B}"/>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Effect>
                      <a14:brightnessContrast bright="40000" contrast="-20000"/>
                    </a14:imgEffect>
                  </a14:imgLayer>
                </a14:imgProps>
              </a:ext>
            </a:extLst>
          </a:blip>
          <a:srcRect l="10101" t="10695" r="4774" b="15655"/>
          <a:stretch/>
        </p:blipFill>
        <p:spPr>
          <a:xfrm>
            <a:off x="8752393" y="858302"/>
            <a:ext cx="3125283" cy="256360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TextBox 9">
            <a:extLst>
              <a:ext uri="{FF2B5EF4-FFF2-40B4-BE49-F238E27FC236}">
                <a16:creationId xmlns:a16="http://schemas.microsoft.com/office/drawing/2014/main" id="{238A6BF7-2778-CCB5-DA2E-580366ECF827}"/>
              </a:ext>
            </a:extLst>
          </p:cNvPr>
          <p:cNvSpPr txBox="1"/>
          <p:nvPr/>
        </p:nvSpPr>
        <p:spPr>
          <a:xfrm>
            <a:off x="9153406" y="3383725"/>
            <a:ext cx="2119312" cy="461665"/>
          </a:xfrm>
          <a:prstGeom prst="rect">
            <a:avLst/>
          </a:prstGeom>
          <a:noFill/>
        </p:spPr>
        <p:txBody>
          <a:bodyPr wrap="square">
            <a:spAutoFit/>
          </a:bodyPr>
          <a:lstStyle/>
          <a:p>
            <a:r>
              <a:rPr lang="vi-VN" sz="2400" b="1" i="1" dirty="0">
                <a:solidFill>
                  <a:srgbClr val="00B050"/>
                </a:solidFill>
                <a:effectLst/>
                <a:latin typeface="Times New Roman" panose="02020603050405020304" pitchFamily="18" charset="0"/>
                <a:cs typeface="Times New Roman" panose="02020603050405020304" pitchFamily="18" charset="0"/>
              </a:rPr>
              <a:t>Tượng Phật bà</a:t>
            </a:r>
            <a:endParaRPr lang="en-US" sz="2400" b="1" dirty="0">
              <a:solidFill>
                <a:srgbClr val="00B050"/>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65AC286B-C58F-67B2-30BC-0C1F290EFDE6}"/>
              </a:ext>
            </a:extLst>
          </p:cNvPr>
          <p:cNvSpPr txBox="1"/>
          <p:nvPr/>
        </p:nvSpPr>
        <p:spPr>
          <a:xfrm>
            <a:off x="4009226" y="6399480"/>
            <a:ext cx="4427402" cy="446276"/>
          </a:xfrm>
          <a:prstGeom prst="rect">
            <a:avLst/>
          </a:prstGeom>
          <a:noFill/>
        </p:spPr>
        <p:txBody>
          <a:bodyPr wrap="square">
            <a:spAutoFit/>
          </a:bodyPr>
          <a:lstStyle/>
          <a:p>
            <a:pPr algn="ctr"/>
            <a:r>
              <a:rPr lang="vi-VN" sz="2300" b="1" i="1" dirty="0">
                <a:solidFill>
                  <a:srgbClr val="00B050"/>
                </a:solidFill>
                <a:latin typeface="Times New Roman" panose="02020603050405020304" pitchFamily="18" charset="0"/>
                <a:cs typeface="Times New Roman" panose="02020603050405020304" pitchFamily="18" charset="0"/>
              </a:rPr>
              <a:t>Bản khắc gỗ kinh Tràng A Hàm cổ</a:t>
            </a:r>
            <a:endParaRPr lang="en-US" sz="2300" b="1" dirty="0">
              <a:solidFill>
                <a:srgbClr val="00B050"/>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DB39ADC9-A752-A4D8-EB7D-FB48BAA82783}"/>
              </a:ext>
            </a:extLst>
          </p:cNvPr>
          <p:cNvSpPr txBox="1"/>
          <p:nvPr/>
        </p:nvSpPr>
        <p:spPr>
          <a:xfrm>
            <a:off x="-19245" y="6404689"/>
            <a:ext cx="4109986" cy="400110"/>
          </a:xfrm>
          <a:prstGeom prst="rect">
            <a:avLst/>
          </a:prstGeom>
          <a:noFill/>
        </p:spPr>
        <p:txBody>
          <a:bodyPr wrap="square">
            <a:spAutoFit/>
          </a:bodyPr>
          <a:lstStyle/>
          <a:p>
            <a:r>
              <a:rPr lang="vi-VN" sz="2000" b="1" i="1" dirty="0">
                <a:solidFill>
                  <a:srgbClr val="00B050"/>
                </a:solidFill>
                <a:latin typeface="Times New Roman" panose="02020603050405020304" pitchFamily="18" charset="0"/>
                <a:cs typeface="Times New Roman" panose="02020603050405020304" pitchFamily="18" charset="0"/>
              </a:rPr>
              <a:t>Ban Thập điện </a:t>
            </a:r>
            <a:r>
              <a:rPr lang="en-US" sz="2000" b="1" i="1" dirty="0">
                <a:solidFill>
                  <a:srgbClr val="00B050"/>
                </a:solidFill>
                <a:latin typeface="Times New Roman" panose="02020603050405020304" pitchFamily="18" charset="0"/>
                <a:cs typeface="Times New Roman" panose="02020603050405020304" pitchFamily="18" charset="0"/>
              </a:rPr>
              <a:t>Minh</a:t>
            </a:r>
            <a:r>
              <a:rPr lang="vi-VN" sz="2000" b="1" i="1" dirty="0">
                <a:solidFill>
                  <a:srgbClr val="00B050"/>
                </a:solidFill>
                <a:latin typeface="Times New Roman" panose="02020603050405020304" pitchFamily="18" charset="0"/>
                <a:cs typeface="Times New Roman" panose="02020603050405020304" pitchFamily="18" charset="0"/>
              </a:rPr>
              <a:t> vương bên trái</a:t>
            </a:r>
            <a:endParaRPr lang="en-US" sz="2000" b="1" dirty="0">
              <a:solidFill>
                <a:srgbClr val="00B050"/>
              </a:solidFill>
              <a:latin typeface="Times New Roman" panose="02020603050405020304" pitchFamily="18" charset="0"/>
              <a:cs typeface="Times New Roman" panose="02020603050405020304" pitchFamily="18" charset="0"/>
            </a:endParaRPr>
          </a:p>
        </p:txBody>
      </p:sp>
      <p:pic>
        <p:nvPicPr>
          <p:cNvPr id="1026" name="Picture 2" descr="Một ngày an yên tại chùa Dư Hàng 6">
            <a:extLst>
              <a:ext uri="{FF2B5EF4-FFF2-40B4-BE49-F238E27FC236}">
                <a16:creationId xmlns:a16="http://schemas.microsoft.com/office/drawing/2014/main" id="{DEB8A67A-F83F-DE8E-CE28-3433A8C3E6F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86388" y="861441"/>
            <a:ext cx="3778756" cy="25222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extBox 5">
            <a:extLst>
              <a:ext uri="{FF2B5EF4-FFF2-40B4-BE49-F238E27FC236}">
                <a16:creationId xmlns:a16="http://schemas.microsoft.com/office/drawing/2014/main" id="{57931B37-F23A-2A5A-A84B-18BD978A3801}"/>
              </a:ext>
            </a:extLst>
          </p:cNvPr>
          <p:cNvSpPr txBox="1"/>
          <p:nvPr/>
        </p:nvSpPr>
        <p:spPr>
          <a:xfrm>
            <a:off x="5053646" y="3381015"/>
            <a:ext cx="3444239" cy="461665"/>
          </a:xfrm>
          <a:prstGeom prst="rect">
            <a:avLst/>
          </a:prstGeom>
          <a:noFill/>
        </p:spPr>
        <p:txBody>
          <a:bodyPr wrap="square">
            <a:spAutoFit/>
          </a:bodyPr>
          <a:lstStyle/>
          <a:p>
            <a:r>
              <a:rPr lang="vi-VN" sz="2400" b="1" i="1" dirty="0">
                <a:solidFill>
                  <a:srgbClr val="00B050"/>
                </a:solidFill>
                <a:effectLst/>
                <a:latin typeface="Times New Roman" panose="02020603050405020304" pitchFamily="18" charset="0"/>
                <a:cs typeface="Times New Roman" panose="02020603050405020304" pitchFamily="18" charset="0"/>
              </a:rPr>
              <a:t>Phật điện - Tam thế Phật</a:t>
            </a:r>
            <a:endParaRPr lang="en-US" sz="2400" b="1"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77208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10000" b="-10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A43D9EC-5134-4553-8B6C-3608B141D549}"/>
              </a:ext>
            </a:extLst>
          </p:cNvPr>
          <p:cNvSpPr/>
          <p:nvPr/>
        </p:nvSpPr>
        <p:spPr>
          <a:xfrm>
            <a:off x="2130812" y="0"/>
            <a:ext cx="7930376" cy="954107"/>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Algerian" panose="04020705040A02060702" pitchFamily="82" charset="0"/>
                <a:ea typeface="+mn-ea"/>
                <a:cs typeface="+mn-cs"/>
              </a:rPr>
              <a:t>Chùa  DƯ hàng - phúc lâm TỰ</a:t>
            </a:r>
            <a:endParaRPr kumimoji="0" lang="en-US" sz="28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Algerian" panose="04020705040A02060702" pitchFamily="8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Algerian" panose="04020705040A02060702" pitchFamily="82" charset="0"/>
                <a:ea typeface="+mn-ea"/>
                <a:cs typeface="+mn-cs"/>
              </a:rPr>
              <a:t>NGÔI CHÙA THAM GIA KHÁNG CHIẾN CỨU QUỐC</a:t>
            </a:r>
            <a:endParaRPr kumimoji="0" lang="en-US" sz="32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Algerian" panose="04020705040A02060702" pitchFamily="82" charset="0"/>
              <a:ea typeface="+mn-ea"/>
              <a:cs typeface="+mn-cs"/>
            </a:endParaRPr>
          </a:p>
        </p:txBody>
      </p:sp>
      <p:sp>
        <p:nvSpPr>
          <p:cNvPr id="9" name="TextBox 8">
            <a:extLst>
              <a:ext uri="{FF2B5EF4-FFF2-40B4-BE49-F238E27FC236}">
                <a16:creationId xmlns:a16="http://schemas.microsoft.com/office/drawing/2014/main" id="{367B4940-A5F1-E5AB-2373-E8201F8DE9DD}"/>
              </a:ext>
            </a:extLst>
          </p:cNvPr>
          <p:cNvSpPr txBox="1"/>
          <p:nvPr/>
        </p:nvSpPr>
        <p:spPr>
          <a:xfrm>
            <a:off x="8635599" y="4215894"/>
            <a:ext cx="3233778"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Gác chuông 3 tầng treo Chuông đồng, Khánh đồng </a:t>
            </a:r>
            <a:endParaRPr kumimoji="0" lang="en-US" sz="2000" b="0"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pic>
        <p:nvPicPr>
          <p:cNvPr id="10" name="Picture 12" descr="Dư Hàng, ngôi chùa cổ nhất Hải Phòng-3">
            <a:extLst>
              <a:ext uri="{FF2B5EF4-FFF2-40B4-BE49-F238E27FC236}">
                <a16:creationId xmlns:a16="http://schemas.microsoft.com/office/drawing/2014/main" id="{E44F05EE-6209-30BF-4D16-BA658E8D347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4714"/>
          <a:stretch/>
        </p:blipFill>
        <p:spPr bwMode="auto">
          <a:xfrm rot="21440428">
            <a:off x="8731901" y="1054535"/>
            <a:ext cx="2800082" cy="31837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Picture 6">
            <a:extLst>
              <a:ext uri="{FF2B5EF4-FFF2-40B4-BE49-F238E27FC236}">
                <a16:creationId xmlns:a16="http://schemas.microsoft.com/office/drawing/2014/main" id="{DB0375BD-CA6C-D607-8818-EBC29144F3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0131" y="1233866"/>
            <a:ext cx="3361064" cy="475590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B0B3B8BD-C0A5-B767-DD9A-5CA20C8E7C1D}"/>
              </a:ext>
            </a:extLst>
          </p:cNvPr>
          <p:cNvSpPr txBox="1"/>
          <p:nvPr/>
        </p:nvSpPr>
        <p:spPr>
          <a:xfrm>
            <a:off x="3631195" y="1233866"/>
            <a:ext cx="4583085" cy="1815882"/>
          </a:xfrm>
          <a:prstGeom prst="rect">
            <a:avLst/>
          </a:prstGeom>
          <a:noFill/>
        </p:spPr>
        <p:txBody>
          <a:bodyPr wrap="square">
            <a:spAutoFit/>
          </a:bodyPr>
          <a:lstStyle/>
          <a:p>
            <a:pPr marL="0" marR="0" lvl="0" indent="0" algn="just" defTabSz="914400" rtl="0" eaLnBrk="1" fontAlgn="base" latinLnBrk="0" hangingPunct="1">
              <a:lnSpc>
                <a:spcPct val="100000"/>
              </a:lnSpc>
              <a:spcBef>
                <a:spcPct val="0"/>
              </a:spcBef>
              <a:spcAft>
                <a:spcPct val="0"/>
              </a:spcAft>
              <a:buClrTx/>
              <a:buSzTx/>
              <a:buFont typeface="Wingdings" pitchFamily="2" charset="2"/>
              <a:buChar char="v"/>
              <a:tabLst/>
              <a:defRPr/>
            </a:pP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Chùa Hàng được Tổ chức Guiness Việt Nam ghi nhận kỉ lục ngôi chùa có nhiều bộ kinh Tràng A Hàm nhất</a:t>
            </a: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a:t>
            </a:r>
            <a:endPar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15" name="TextBox 14">
            <a:extLst>
              <a:ext uri="{FF2B5EF4-FFF2-40B4-BE49-F238E27FC236}">
                <a16:creationId xmlns:a16="http://schemas.microsoft.com/office/drawing/2014/main" id="{6ABA124B-F30C-11BA-B5C9-D2FC33F3115F}"/>
              </a:ext>
            </a:extLst>
          </p:cNvPr>
          <p:cNvSpPr txBox="1"/>
          <p:nvPr/>
        </p:nvSpPr>
        <p:spPr>
          <a:xfrm>
            <a:off x="3532458" y="3154065"/>
            <a:ext cx="4583085" cy="353943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83524C"/>
                </a:solidFill>
                <a:effectLst/>
                <a:uLnTx/>
                <a:uFillTx/>
                <a:latin typeface="Times New Roman" panose="02020603050405020304" pitchFamily="18" charset="0"/>
                <a:ea typeface="+mn-ea"/>
                <a:cs typeface="Times New Roman" panose="02020603050405020304" pitchFamily="18" charset="0"/>
              </a:rPr>
              <a:t> </a:t>
            </a:r>
            <a:r>
              <a:rPr kumimoji="0" lang="vi-VN" sz="2800" b="1" i="0" u="none" strike="noStrike" kern="1200" cap="none" spc="0" normalizeH="0" baseline="0" noProof="0" dirty="0">
                <a:ln>
                  <a:noFill/>
                </a:ln>
                <a:solidFill>
                  <a:schemeClr val="accent1"/>
                </a:solidFill>
                <a:effectLst/>
                <a:uLnTx/>
                <a:uFillTx/>
                <a:latin typeface="Times New Roman" panose="02020603050405020304" pitchFamily="18" charset="0"/>
                <a:ea typeface="+mn-ea"/>
                <a:cs typeface="Times New Roman" panose="02020603050405020304" pitchFamily="18" charset="0"/>
              </a:rPr>
              <a:t>Trong kháng chiến chống Pháp, Tăng ni phật tử của chùa luôn tích cực tham gia Cách mạng cứu quốc như: lễ tưởng niệm đám tang Phan Chu Trinh, nuôi giấu cán bộ Cách mạng, tổ chức “Tuần lễ vàng” năm 1945...</a:t>
            </a:r>
            <a:endParaRPr kumimoji="0" lang="en-US" sz="2800" b="0" i="0" u="none" strike="noStrike" kern="1200" cap="none" spc="0" normalizeH="0" baseline="0" noProof="0" dirty="0">
              <a:ln>
                <a:noFill/>
              </a:ln>
              <a:solidFill>
                <a:schemeClr val="accent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CD661AE6-7F2C-5F88-095D-12CF4DB4E24E}"/>
              </a:ext>
            </a:extLst>
          </p:cNvPr>
          <p:cNvSpPr txBox="1"/>
          <p:nvPr/>
        </p:nvSpPr>
        <p:spPr>
          <a:xfrm rot="21440690">
            <a:off x="497786" y="5995424"/>
            <a:ext cx="2585195" cy="707886"/>
          </a:xfrm>
          <a:prstGeom prst="rect">
            <a:avLst/>
          </a:prstGeom>
          <a:noFill/>
        </p:spPr>
        <p:txBody>
          <a:bodyPr wrap="square">
            <a:spAutoFit/>
          </a:bodyPr>
          <a:lstStyle/>
          <a:p>
            <a:pPr algn="ctr"/>
            <a:r>
              <a:rPr kumimoji="0" lang="vi-VN" sz="2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Bằng công nhận kỉ lục Guiness Việt Nam</a:t>
            </a:r>
            <a:endParaRPr lang="en-US" sz="2000" dirty="0">
              <a:solidFill>
                <a:srgbClr val="FF0000"/>
              </a:solidFill>
            </a:endParaRPr>
          </a:p>
        </p:txBody>
      </p:sp>
      <p:pic>
        <p:nvPicPr>
          <p:cNvPr id="2050" name="Picture 2" descr="Một ngày an yên tại chùa Dư Hàng 14">
            <a:extLst>
              <a:ext uri="{FF2B5EF4-FFF2-40B4-BE49-F238E27FC236}">
                <a16:creationId xmlns:a16="http://schemas.microsoft.com/office/drawing/2014/main" id="{80F59EC0-46CF-BBFD-B8EF-3122B1454480}"/>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l="30517" t="11539" r="30517" b="21455"/>
          <a:stretch/>
        </p:blipFill>
        <p:spPr bwMode="auto">
          <a:xfrm>
            <a:off x="8138211" y="4674105"/>
            <a:ext cx="1821042" cy="208870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pic>
        <p:nvPicPr>
          <p:cNvPr id="2052" name="Picture 4" descr="Một ngày an yên tại chùa Dư Hàng 13">
            <a:extLst>
              <a:ext uri="{FF2B5EF4-FFF2-40B4-BE49-F238E27FC236}">
                <a16:creationId xmlns:a16="http://schemas.microsoft.com/office/drawing/2014/main" id="{940198ED-31EA-FE94-DB4C-616D2B7CC99B}"/>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7147" t="3280" r="14800" b="21715"/>
          <a:stretch/>
        </p:blipFill>
        <p:spPr bwMode="auto">
          <a:xfrm>
            <a:off x="10036234" y="5070691"/>
            <a:ext cx="2022610" cy="150155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08767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t="-9000" b="-9000"/>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9D81886-3F16-7B10-B641-AD17E177DE41}"/>
              </a:ext>
            </a:extLst>
          </p:cNvPr>
          <p:cNvSpPr txBox="1"/>
          <p:nvPr/>
        </p:nvSpPr>
        <p:spPr>
          <a:xfrm>
            <a:off x="540196" y="-4445"/>
            <a:ext cx="11535410" cy="1077218"/>
          </a:xfrm>
          <a:prstGeom prst="rect">
            <a:avLst/>
          </a:prstGeom>
          <a:noFill/>
        </p:spPr>
        <p:txBody>
          <a:bodyPr wrap="square">
            <a:spAutoFit/>
          </a:bodyPr>
          <a:lstStyle/>
          <a:p>
            <a:pPr algn="ctr"/>
            <a:r>
              <a:rPr kumimoji="0" lang="vi-VN" sz="3200" b="1" i="0" u="none" strike="noStrike" kern="1200" cap="none" spc="0" normalizeH="0" baseline="0" noProof="0" dirty="0">
                <a:ln w="0"/>
                <a:solidFill>
                  <a:srgbClr val="FF0000"/>
                </a:solidFill>
                <a:effectLst>
                  <a:outerShdw blurRad="38100" dist="38100" dir="2700000" algn="tl">
                    <a:srgbClr val="000000">
                      <a:alpha val="43137"/>
                    </a:srgbClr>
                  </a:outerShdw>
                  <a:reflection blurRad="6350" stA="53000" endA="300" endPos="35500" dir="5400000" sy="-90000" algn="bl" rotWithShape="0"/>
                </a:effectLst>
                <a:uLnTx/>
                <a:uFillTx/>
                <a:latin typeface="Algerian" panose="04020705040A02060702" pitchFamily="82" charset="0"/>
                <a:ea typeface="+mn-ea"/>
                <a:cs typeface="+mn-cs"/>
              </a:rPr>
              <a:t>ĐỀN TRẠNG TRÌNH NGUYỄN BỈNH KHIÊM </a:t>
            </a:r>
          </a:p>
          <a:p>
            <a:pPr algn="ctr"/>
            <a:r>
              <a:rPr kumimoji="0" lang="vi-VN" sz="3200" b="1" i="0" u="none" strike="noStrike" kern="1200" cap="none" spc="0" normalizeH="0" baseline="0" noProof="0" dirty="0">
                <a:ln w="0"/>
                <a:solidFill>
                  <a:srgbClr val="FF0000"/>
                </a:solidFill>
                <a:effectLst>
                  <a:outerShdw blurRad="38100" dist="38100" dir="2700000" algn="tl">
                    <a:srgbClr val="000000">
                      <a:alpha val="43137"/>
                    </a:srgbClr>
                  </a:outerShdw>
                  <a:reflection blurRad="6350" stA="53000" endA="300" endPos="35500" dir="5400000" sy="-90000" algn="bl" rotWithShape="0"/>
                </a:effectLst>
                <a:uLnTx/>
                <a:uFillTx/>
                <a:latin typeface="Algerian" panose="04020705040A02060702" pitchFamily="82" charset="0"/>
              </a:rPr>
              <a:t>- DI TÍCH QUỐC GIA ĐẶC BIỆT CỦA HẢI PHÒNG -</a:t>
            </a:r>
            <a:endParaRPr lang="en-US" sz="3200" b="1" dirty="0">
              <a:solidFill>
                <a:srgbClr val="FF0000"/>
              </a:solidFill>
              <a:effectLst>
                <a:outerShdw blurRad="38100" dist="38100" dir="2700000" algn="tl">
                  <a:srgbClr val="000000">
                    <a:alpha val="43137"/>
                  </a:srgbClr>
                </a:outerShdw>
                <a:reflection blurRad="6350" stA="53000" endA="300" endPos="35500" dir="5400000" sy="-90000" algn="bl" rotWithShape="0"/>
              </a:effectLst>
            </a:endParaRPr>
          </a:p>
        </p:txBody>
      </p:sp>
      <p:pic>
        <p:nvPicPr>
          <p:cNvPr id="3" name="Picture 2" descr="A statue in front of a building with flags&#10;&#10;Description automatically generated with low confidence">
            <a:extLst>
              <a:ext uri="{FF2B5EF4-FFF2-40B4-BE49-F238E27FC236}">
                <a16:creationId xmlns:a16="http://schemas.microsoft.com/office/drawing/2014/main" id="{E2E69E61-CE29-EFE9-3601-994DA63114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312" y="1227375"/>
            <a:ext cx="5593589" cy="372906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2" name="Picture 1" descr="A picture containing tree, outdoor, stone, surrounded&#10;&#10;Description automatically generated">
            <a:extLst>
              <a:ext uri="{FF2B5EF4-FFF2-40B4-BE49-F238E27FC236}">
                <a16:creationId xmlns:a16="http://schemas.microsoft.com/office/drawing/2014/main" id="{DDDC59A0-B427-6A6B-1F2A-FF27EFB613DF}"/>
              </a:ext>
            </a:extLst>
          </p:cNvPr>
          <p:cNvPicPr>
            <a:picLocks noChangeAspect="1"/>
          </p:cNvPicPr>
          <p:nvPr/>
        </p:nvPicPr>
        <p:blipFill rotWithShape="1">
          <a:blip r:embed="rId4">
            <a:extLst>
              <a:ext uri="{28A0092B-C50C-407E-A947-70E740481C1C}">
                <a14:useLocalDpi xmlns:a14="http://schemas.microsoft.com/office/drawing/2010/main" val="0"/>
              </a:ext>
            </a:extLst>
          </a:blip>
          <a:srcRect l="25129" r="18621" b="1"/>
          <a:stretch/>
        </p:blipFill>
        <p:spPr>
          <a:xfrm>
            <a:off x="6820920" y="1195884"/>
            <a:ext cx="5506970" cy="5506970"/>
          </a:xfrm>
          <a:prstGeom prst="ellipse">
            <a:avLst/>
          </a:prstGeom>
          <a:ln>
            <a:noFill/>
          </a:ln>
          <a:effectLst>
            <a:softEdge rad="112500"/>
          </a:effectLst>
        </p:spPr>
      </p:pic>
      <p:sp>
        <p:nvSpPr>
          <p:cNvPr id="4" name="TextBox 3">
            <a:extLst>
              <a:ext uri="{FF2B5EF4-FFF2-40B4-BE49-F238E27FC236}">
                <a16:creationId xmlns:a16="http://schemas.microsoft.com/office/drawing/2014/main" id="{22C28A06-3A8C-DB61-47B6-CBE9AE141B2B}"/>
              </a:ext>
            </a:extLst>
          </p:cNvPr>
          <p:cNvSpPr txBox="1"/>
          <p:nvPr/>
        </p:nvSpPr>
        <p:spPr>
          <a:xfrm>
            <a:off x="220342" y="5010083"/>
            <a:ext cx="6790057" cy="1384995"/>
          </a:xfrm>
          <a:prstGeom prst="rect">
            <a:avLst/>
          </a:prstGeom>
          <a:noFill/>
        </p:spPr>
        <p:txBody>
          <a:bodyPr wrap="square">
            <a:spAutoFit/>
          </a:bodyPr>
          <a:lstStyle/>
          <a:p>
            <a:pPr algn="just"/>
            <a:r>
              <a:rPr lang="en-US" sz="2800" b="1" kern="0" dirty="0">
                <a:solidFill>
                  <a:srgbClr val="000000"/>
                </a:solidFill>
                <a:effectLst/>
                <a:latin typeface="Times New Roman" panose="02020603050405020304" pitchFamily="18" charset="0"/>
                <a:ea typeface="Times New Roman" panose="02020603050405020304" pitchFamily="18" charset="0"/>
              </a:rPr>
              <a:t>    </a:t>
            </a:r>
            <a:r>
              <a:rPr lang="vi-VN" sz="2800" b="1" kern="0" dirty="0">
                <a:solidFill>
                  <a:srgbClr val="000000"/>
                </a:solidFill>
                <a:effectLst/>
                <a:latin typeface="Times New Roman" panose="02020603050405020304" pitchFamily="18" charset="0"/>
                <a:ea typeface="Times New Roman" panose="02020603050405020304" pitchFamily="18" charset="0"/>
              </a:rPr>
              <a:t>Khu di tích đền thờ Nguyễn Bỉnh Khiêm tọa lạc tại thôn Trung Am, xã Lý Học, huyện Vĩnh Bảo, </a:t>
            </a:r>
            <a:r>
              <a:rPr lang="en-US" sz="2800" b="1" kern="0" dirty="0">
                <a:solidFill>
                  <a:srgbClr val="000000"/>
                </a:solidFill>
                <a:effectLst/>
                <a:latin typeface="Times New Roman" panose="02020603050405020304" pitchFamily="18" charset="0"/>
                <a:ea typeface="Times New Roman" panose="02020603050405020304" pitchFamily="18" charset="0"/>
              </a:rPr>
              <a:t>TP </a:t>
            </a:r>
            <a:r>
              <a:rPr lang="vi-VN" sz="2800" b="1" kern="0" dirty="0">
                <a:solidFill>
                  <a:srgbClr val="000000"/>
                </a:solidFill>
                <a:effectLst/>
                <a:latin typeface="Times New Roman" panose="02020603050405020304" pitchFamily="18" charset="0"/>
                <a:ea typeface="Times New Roman" panose="02020603050405020304" pitchFamily="18" charset="0"/>
              </a:rPr>
              <a:t>Hải Phòng. </a:t>
            </a:r>
            <a:endParaRPr lang="en-US" sz="2800" b="1" kern="0" dirty="0">
              <a:solidFill>
                <a:srgbClr val="000000"/>
              </a:solidFill>
              <a:latin typeface="Times New Roman" panose="02020603050405020304" pitchFamily="18" charset="0"/>
            </a:endParaRPr>
          </a:p>
        </p:txBody>
      </p:sp>
      <p:sp>
        <p:nvSpPr>
          <p:cNvPr id="9" name="TextBox 8">
            <a:extLst>
              <a:ext uri="{FF2B5EF4-FFF2-40B4-BE49-F238E27FC236}">
                <a16:creationId xmlns:a16="http://schemas.microsoft.com/office/drawing/2014/main" id="{AEE8464C-0793-7B81-17FB-DFADF9C3CFA4}"/>
              </a:ext>
            </a:extLst>
          </p:cNvPr>
          <p:cNvSpPr txBox="1"/>
          <p:nvPr/>
        </p:nvSpPr>
        <p:spPr>
          <a:xfrm>
            <a:off x="999999" y="4463992"/>
            <a:ext cx="5041265" cy="492443"/>
          </a:xfrm>
          <a:prstGeom prst="rect">
            <a:avLst/>
          </a:prstGeom>
          <a:solidFill>
            <a:schemeClr val="accent4">
              <a:lumMod val="60000"/>
              <a:lumOff val="40000"/>
            </a:schemeClr>
          </a:solidFill>
        </p:spPr>
        <p:txBody>
          <a:bodyPr wrap="square">
            <a:spAutoFit/>
          </a:bodyPr>
          <a:lstStyle/>
          <a:p>
            <a:pPr algn="ctr">
              <a:spcAft>
                <a:spcPts val="600"/>
              </a:spcAft>
            </a:pPr>
            <a:r>
              <a:rPr lang="en-US" sz="2600" b="1" dirty="0" err="1">
                <a:solidFill>
                  <a:srgbClr val="00B0F0"/>
                </a:solidFill>
                <a:effectLst/>
                <a:latin typeface="Times New Roman" panose="02020603050405020304" pitchFamily="18" charset="0"/>
                <a:cs typeface="Times New Roman" panose="02020603050405020304" pitchFamily="18" charset="0"/>
              </a:rPr>
              <a:t>Tượng</a:t>
            </a:r>
            <a:r>
              <a:rPr lang="en-US" sz="2600" b="1" dirty="0">
                <a:solidFill>
                  <a:srgbClr val="00B0F0"/>
                </a:solidFill>
                <a:effectLst/>
                <a:latin typeface="Times New Roman" panose="02020603050405020304" pitchFamily="18" charset="0"/>
                <a:cs typeface="Times New Roman" panose="02020603050405020304" pitchFamily="18" charset="0"/>
              </a:rPr>
              <a:t> </a:t>
            </a:r>
            <a:r>
              <a:rPr lang="vi-VN" sz="2600" b="1" dirty="0">
                <a:solidFill>
                  <a:srgbClr val="00B0F0"/>
                </a:solidFill>
                <a:effectLst/>
                <a:latin typeface="Times New Roman" panose="02020603050405020304" pitchFamily="18" charset="0"/>
                <a:cs typeface="Times New Roman" panose="02020603050405020304" pitchFamily="18" charset="0"/>
              </a:rPr>
              <a:t>NBK tại Khu di tích </a:t>
            </a:r>
          </a:p>
        </p:txBody>
      </p:sp>
    </p:spTree>
    <p:extLst>
      <p:ext uri="{BB962C8B-B14F-4D97-AF65-F5344CB8AC3E}">
        <p14:creationId xmlns:p14="http://schemas.microsoft.com/office/powerpoint/2010/main" val="28055827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alphaModFix amt="22000"/>
            <a:lum/>
          </a:blip>
          <a:srcRect/>
          <a:stretch>
            <a:fillRect t="-10000" b="-10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630875B-3EEC-DE7B-71C9-709A3A11011F}"/>
              </a:ext>
            </a:extLst>
          </p:cNvPr>
          <p:cNvSpPr txBox="1"/>
          <p:nvPr/>
        </p:nvSpPr>
        <p:spPr>
          <a:xfrm>
            <a:off x="304799" y="110609"/>
            <a:ext cx="11953875"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Algerian" panose="04020705040A02060702" pitchFamily="82" charset="0"/>
                <a:ea typeface="+mn-ea"/>
                <a:cs typeface="+mn-cs"/>
              </a:rPr>
              <a:t>KIẾN TRÚC PHONG KIẾN Ở HẢI PHÒNG - CẤU TRÚC VÀ VẬT LIỆU CHỦ YẾU</a:t>
            </a:r>
            <a:endParaRPr kumimoji="0" lang="en-US" sz="2800" b="0" i="0" u="none" strike="noStrike" kern="1200" cap="none" spc="0" normalizeH="0" baseline="0" noProof="0" dirty="0">
              <a:ln>
                <a:noFill/>
              </a:ln>
              <a:solidFill>
                <a:srgbClr val="FF0000"/>
              </a:solidFill>
              <a:effectLst/>
              <a:uLnTx/>
              <a:uFillTx/>
              <a:latin typeface="Times New Roman"/>
              <a:ea typeface="+mn-ea"/>
              <a:cs typeface="+mn-cs"/>
            </a:endParaRPr>
          </a:p>
        </p:txBody>
      </p:sp>
      <p:sp>
        <p:nvSpPr>
          <p:cNvPr id="4" name="TextBox 3">
            <a:extLst>
              <a:ext uri="{FF2B5EF4-FFF2-40B4-BE49-F238E27FC236}">
                <a16:creationId xmlns:a16="http://schemas.microsoft.com/office/drawing/2014/main" id="{441AB148-2B78-C360-B348-F3499E7E1DDF}"/>
              </a:ext>
            </a:extLst>
          </p:cNvPr>
          <p:cNvSpPr txBox="1"/>
          <p:nvPr/>
        </p:nvSpPr>
        <p:spPr>
          <a:xfrm>
            <a:off x="304799" y="5101531"/>
            <a:ext cx="11768139"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70C0"/>
                </a:solidFill>
                <a:effectLst/>
                <a:uLnTx/>
                <a:uFillTx/>
                <a:latin typeface="Times New Roman"/>
                <a:ea typeface="+mn-ea"/>
                <a:cs typeface="+mn-cs"/>
              </a:rPr>
              <a:t>Chùa, đình, đền, miếu - về bố cục tổng thể và tùy theo quy mô, thường được cấu trúc kiểu chữ Hán như chữ </a:t>
            </a:r>
            <a:r>
              <a:rPr kumimoji="0" lang="vi-VN" sz="3200" b="1" i="0" u="none" strike="noStrike" kern="1200" cap="none" spc="0" normalizeH="0" baseline="0" noProof="0" dirty="0">
                <a:ln>
                  <a:noFill/>
                </a:ln>
                <a:solidFill>
                  <a:srgbClr val="FF0000"/>
                </a:solidFill>
                <a:effectLst/>
                <a:uLnTx/>
                <a:uFillTx/>
                <a:latin typeface="Times New Roman"/>
                <a:ea typeface="+mn-ea"/>
                <a:cs typeface="+mn-cs"/>
              </a:rPr>
              <a:t>Đinh (</a:t>
            </a:r>
            <a:r>
              <a:rPr kumimoji="0" lang="ja-JP" altLang="en-US" sz="3200" b="1" i="0" u="none" strike="noStrike" kern="1200" cap="none" spc="0" normalizeH="0" baseline="0" noProof="0" dirty="0">
                <a:ln>
                  <a:noFill/>
                </a:ln>
                <a:solidFill>
                  <a:srgbClr val="FF0000"/>
                </a:solidFill>
                <a:effectLst/>
                <a:uLnTx/>
                <a:uFillTx/>
                <a:latin typeface="Times New Roman"/>
                <a:ea typeface="+mn-ea"/>
                <a:cs typeface="+mn-cs"/>
              </a:rPr>
              <a:t>丁</a:t>
            </a:r>
            <a:r>
              <a:rPr kumimoji="0" lang="en-US" altLang="ja-JP" sz="3200" b="1" i="0" u="none" strike="noStrike" kern="1200" cap="none" spc="0" normalizeH="0" baseline="0" noProof="0" dirty="0">
                <a:ln>
                  <a:noFill/>
                </a:ln>
                <a:solidFill>
                  <a:srgbClr val="FF0000"/>
                </a:solidFill>
                <a:effectLst/>
                <a:uLnTx/>
                <a:uFillTx/>
                <a:latin typeface="Times New Roman"/>
                <a:ea typeface="+mn-ea"/>
                <a:cs typeface="+mn-cs"/>
              </a:rPr>
              <a:t>)</a:t>
            </a:r>
            <a:r>
              <a:rPr kumimoji="0" lang="en-US" altLang="ja-JP" sz="3200" b="1" i="0" u="none" strike="noStrike" kern="1200" cap="none" spc="0" normalizeH="0" baseline="0" noProof="0" dirty="0">
                <a:ln>
                  <a:noFill/>
                </a:ln>
                <a:solidFill>
                  <a:srgbClr val="0070C0"/>
                </a:solidFill>
                <a:effectLst/>
                <a:uLnTx/>
                <a:uFillTx/>
                <a:latin typeface="Times New Roman"/>
                <a:ea typeface="+mn-ea"/>
                <a:cs typeface="+mn-cs"/>
              </a:rPr>
              <a:t>, </a:t>
            </a:r>
            <a:r>
              <a:rPr kumimoji="0" lang="vi-VN" sz="3200" b="1" i="0" u="none" strike="noStrike" kern="1200" cap="none" spc="0" normalizeH="0" baseline="0" noProof="0" dirty="0">
                <a:ln>
                  <a:noFill/>
                </a:ln>
                <a:solidFill>
                  <a:srgbClr val="0070C0"/>
                </a:solidFill>
                <a:effectLst/>
                <a:uLnTx/>
                <a:uFillTx/>
                <a:latin typeface="Times New Roman"/>
                <a:ea typeface="+mn-ea"/>
                <a:cs typeface="+mn-cs"/>
              </a:rPr>
              <a:t>chữ </a:t>
            </a:r>
            <a:r>
              <a:rPr kumimoji="0" lang="vi-VN" sz="3200" b="1" i="0" u="none" strike="noStrike" kern="1200" cap="none" spc="0" normalizeH="0" baseline="0" noProof="0" dirty="0">
                <a:ln>
                  <a:noFill/>
                </a:ln>
                <a:solidFill>
                  <a:srgbClr val="FF0000"/>
                </a:solidFill>
                <a:effectLst/>
                <a:uLnTx/>
                <a:uFillTx/>
                <a:latin typeface="Times New Roman"/>
                <a:ea typeface="+mn-ea"/>
                <a:cs typeface="+mn-cs"/>
              </a:rPr>
              <a:t>Tam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FF0000"/>
                </a:solidFill>
                <a:effectLst/>
                <a:uLnTx/>
                <a:uFillTx/>
                <a:latin typeface="Times New Roman"/>
                <a:ea typeface="+mn-ea"/>
                <a:cs typeface="+mn-cs"/>
              </a:rPr>
              <a:t>(</a:t>
            </a:r>
            <a:r>
              <a:rPr kumimoji="0" lang="ja-JP" altLang="en-US" sz="3200" b="1" i="0" u="none" strike="noStrike" kern="1200" cap="none" spc="0" normalizeH="0" baseline="0" noProof="0" dirty="0">
                <a:ln>
                  <a:noFill/>
                </a:ln>
                <a:solidFill>
                  <a:srgbClr val="FF0000"/>
                </a:solidFill>
                <a:effectLst/>
                <a:uLnTx/>
                <a:uFillTx/>
                <a:latin typeface="Times New Roman"/>
                <a:ea typeface="+mn-ea"/>
                <a:cs typeface="+mn-cs"/>
              </a:rPr>
              <a:t>三</a:t>
            </a:r>
            <a:r>
              <a:rPr kumimoji="0" lang="en-US" altLang="ja-JP" sz="3200" b="1" i="0" u="none" strike="noStrike" kern="1200" cap="none" spc="0" normalizeH="0" baseline="0" noProof="0" dirty="0">
                <a:ln>
                  <a:noFill/>
                </a:ln>
                <a:solidFill>
                  <a:srgbClr val="FF0000"/>
                </a:solidFill>
                <a:effectLst/>
                <a:uLnTx/>
                <a:uFillTx/>
                <a:latin typeface="Times New Roman"/>
                <a:ea typeface="+mn-ea"/>
                <a:cs typeface="+mn-cs"/>
              </a:rPr>
              <a:t>)</a:t>
            </a:r>
            <a:r>
              <a:rPr kumimoji="0" lang="en-US" altLang="ja-JP" sz="3200" b="1" i="0" u="none" strike="noStrike" kern="1200" cap="none" spc="0" normalizeH="0" baseline="0" noProof="0" dirty="0">
                <a:ln>
                  <a:noFill/>
                </a:ln>
                <a:solidFill>
                  <a:srgbClr val="0070C0"/>
                </a:solidFill>
                <a:effectLst/>
                <a:uLnTx/>
                <a:uFillTx/>
                <a:latin typeface="Times New Roman"/>
                <a:ea typeface="+mn-ea"/>
                <a:cs typeface="+mn-cs"/>
              </a:rPr>
              <a:t>, </a:t>
            </a:r>
            <a:r>
              <a:rPr kumimoji="0" lang="vi-VN" sz="3200" b="1" i="0" u="none" strike="noStrike" kern="1200" cap="none" spc="0" normalizeH="0" baseline="0" noProof="0" dirty="0">
                <a:ln>
                  <a:noFill/>
                </a:ln>
                <a:solidFill>
                  <a:srgbClr val="0070C0"/>
                </a:solidFill>
                <a:effectLst/>
                <a:uLnTx/>
                <a:uFillTx/>
                <a:latin typeface="Times New Roman"/>
                <a:ea typeface="+mn-ea"/>
                <a:cs typeface="+mn-cs"/>
              </a:rPr>
              <a:t>chữ </a:t>
            </a:r>
            <a:r>
              <a:rPr kumimoji="0" lang="vi-VN" sz="3200" b="1" i="0" u="none" strike="noStrike" kern="1200" cap="none" spc="0" normalizeH="0" baseline="0" noProof="0" dirty="0">
                <a:ln>
                  <a:noFill/>
                </a:ln>
                <a:solidFill>
                  <a:srgbClr val="FF0000"/>
                </a:solidFill>
                <a:effectLst/>
                <a:uLnTx/>
                <a:uFillTx/>
                <a:latin typeface="Times New Roman"/>
                <a:ea typeface="+mn-ea"/>
                <a:cs typeface="+mn-cs"/>
              </a:rPr>
              <a:t>Công (</a:t>
            </a:r>
            <a:r>
              <a:rPr kumimoji="0" lang="ja-JP" altLang="en-US" sz="3200" b="1" i="0" u="none" strike="noStrike" kern="1200" cap="none" spc="0" normalizeH="0" baseline="0" noProof="0" dirty="0">
                <a:ln>
                  <a:noFill/>
                </a:ln>
                <a:solidFill>
                  <a:srgbClr val="FF0000"/>
                </a:solidFill>
                <a:effectLst/>
                <a:uLnTx/>
                <a:uFillTx/>
                <a:latin typeface="Times New Roman"/>
                <a:ea typeface="+mn-ea"/>
                <a:cs typeface="+mn-cs"/>
              </a:rPr>
              <a:t>工</a:t>
            </a:r>
            <a:r>
              <a:rPr kumimoji="0" lang="en-US" altLang="ja-JP" sz="3200" b="1" i="0" u="none" strike="noStrike" kern="1200" cap="none" spc="0" normalizeH="0" baseline="0" noProof="0" dirty="0">
                <a:ln>
                  <a:noFill/>
                </a:ln>
                <a:solidFill>
                  <a:srgbClr val="FF0000"/>
                </a:solidFill>
                <a:effectLst/>
                <a:uLnTx/>
                <a:uFillTx/>
                <a:latin typeface="Times New Roman"/>
                <a:ea typeface="+mn-ea"/>
                <a:cs typeface="+mn-cs"/>
              </a:rPr>
              <a:t>)</a:t>
            </a:r>
            <a:r>
              <a:rPr kumimoji="0" lang="en-US" altLang="ja-JP" sz="3200" b="1" i="0" u="none" strike="noStrike" kern="1200" cap="none" spc="0" normalizeH="0" baseline="0" noProof="0" dirty="0">
                <a:ln>
                  <a:noFill/>
                </a:ln>
                <a:solidFill>
                  <a:srgbClr val="0070C0"/>
                </a:solidFill>
                <a:effectLst/>
                <a:uLnTx/>
                <a:uFillTx/>
                <a:latin typeface="Times New Roman"/>
                <a:ea typeface="+mn-ea"/>
                <a:cs typeface="+mn-cs"/>
              </a:rPr>
              <a:t> </a:t>
            </a:r>
            <a:r>
              <a:rPr kumimoji="0" lang="vi-VN" sz="3200" b="1" i="0" u="none" strike="noStrike" kern="1200" cap="none" spc="0" normalizeH="0" baseline="0" noProof="0" dirty="0">
                <a:ln>
                  <a:noFill/>
                </a:ln>
                <a:solidFill>
                  <a:srgbClr val="0070C0"/>
                </a:solidFill>
                <a:effectLst/>
                <a:uLnTx/>
                <a:uFillTx/>
                <a:latin typeface="Times New Roman"/>
                <a:ea typeface="+mn-ea"/>
                <a:cs typeface="+mn-cs"/>
              </a:rPr>
              <a:t>và nội Công ngoại </a:t>
            </a:r>
            <a:r>
              <a:rPr kumimoji="0" lang="vi-VN" sz="3200" b="1" i="0" u="none" strike="noStrike" kern="1200" cap="none" spc="0" normalizeH="0" baseline="0" noProof="0" dirty="0">
                <a:ln>
                  <a:noFill/>
                </a:ln>
                <a:solidFill>
                  <a:srgbClr val="FF0000"/>
                </a:solidFill>
                <a:effectLst/>
                <a:uLnTx/>
                <a:uFillTx/>
                <a:latin typeface="Times New Roman"/>
                <a:ea typeface="+mn-ea"/>
                <a:cs typeface="+mn-cs"/>
              </a:rPr>
              <a:t>Quốc (</a:t>
            </a:r>
            <a:r>
              <a:rPr kumimoji="0" lang="ja-JP" altLang="en-US" sz="3200" b="1" i="0" u="none" strike="noStrike" kern="1200" cap="none" spc="0" normalizeH="0" baseline="0" noProof="0" dirty="0">
                <a:ln>
                  <a:noFill/>
                </a:ln>
                <a:solidFill>
                  <a:srgbClr val="FF0000"/>
                </a:solidFill>
                <a:effectLst/>
                <a:uLnTx/>
                <a:uFillTx/>
                <a:latin typeface="Times New Roman"/>
                <a:ea typeface="+mn-ea"/>
                <a:cs typeface="+mn-cs"/>
              </a:rPr>
              <a:t>国</a:t>
            </a:r>
            <a:r>
              <a:rPr kumimoji="0" lang="vi-VN" altLang="ja-JP" sz="3200" b="1" i="0" u="none" strike="noStrike" kern="1200" cap="none" spc="0" normalizeH="0" baseline="0" noProof="0" dirty="0">
                <a:ln>
                  <a:noFill/>
                </a:ln>
                <a:solidFill>
                  <a:srgbClr val="FF0000"/>
                </a:solidFill>
                <a:effectLst/>
                <a:uLnTx/>
                <a:uFillTx/>
                <a:latin typeface="Times New Roman"/>
                <a:ea typeface="+mn-ea"/>
                <a:cs typeface="+mn-cs"/>
              </a:rPr>
              <a:t>)</a:t>
            </a:r>
            <a:r>
              <a:rPr kumimoji="0" lang="vi-VN" altLang="ja-JP" sz="3200" b="1" i="0" u="none" strike="noStrike" kern="1200" cap="none" spc="0" normalizeH="0" baseline="0" noProof="0" dirty="0">
                <a:ln>
                  <a:noFill/>
                </a:ln>
                <a:solidFill>
                  <a:srgbClr val="0070C0"/>
                </a:solidFill>
                <a:effectLst/>
                <a:uLnTx/>
                <a:uFillTx/>
                <a:latin typeface="Times New Roman"/>
                <a:ea typeface="+mn-ea"/>
                <a:cs typeface="+mn-cs"/>
              </a:rPr>
              <a:t>.</a:t>
            </a:r>
            <a:endParaRPr kumimoji="0" lang="en-US" sz="4800" b="1" i="0" u="none" strike="noStrike" kern="1200" cap="none" spc="0" normalizeH="0" baseline="0" noProof="0" dirty="0">
              <a:ln>
                <a:noFill/>
              </a:ln>
              <a:solidFill>
                <a:srgbClr val="0070C0"/>
              </a:solidFill>
              <a:effectLst/>
              <a:uLnTx/>
              <a:uFillTx/>
              <a:latin typeface="Times New Roman"/>
              <a:ea typeface="+mn-ea"/>
              <a:cs typeface="+mn-cs"/>
            </a:endParaRPr>
          </a:p>
        </p:txBody>
      </p:sp>
      <p:pic>
        <p:nvPicPr>
          <p:cNvPr id="5" name="Picture 2" descr="11">
            <a:extLst>
              <a:ext uri="{FF2B5EF4-FFF2-40B4-BE49-F238E27FC236}">
                <a16:creationId xmlns:a16="http://schemas.microsoft.com/office/drawing/2014/main" id="{B978D068-6DFC-C7B5-2655-38E8335BC4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549" y="652878"/>
            <a:ext cx="5343526" cy="2243021"/>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6" name="Picture 14" descr="Ch%C3%B9a_ch%E1%BB%AF_%C4%90inh">
            <a:extLst>
              <a:ext uri="{FF2B5EF4-FFF2-40B4-BE49-F238E27FC236}">
                <a16:creationId xmlns:a16="http://schemas.microsoft.com/office/drawing/2014/main" id="{DEDF6D3F-2186-2C9F-25EA-7810D59C29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37462" y="3114676"/>
            <a:ext cx="3460862" cy="1820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D5AD3980-A817-A302-05AB-A0E7387AA6C0}"/>
              </a:ext>
            </a:extLst>
          </p:cNvPr>
          <p:cNvSpPr txBox="1"/>
          <p:nvPr/>
        </p:nvSpPr>
        <p:spPr>
          <a:xfrm>
            <a:off x="3354857" y="3831732"/>
            <a:ext cx="2405996" cy="400110"/>
          </a:xfrm>
          <a:prstGeom prst="rect">
            <a:avLst/>
          </a:prstGeom>
          <a:noFill/>
        </p:spPr>
        <p:txBody>
          <a:bodyPr wrap="square">
            <a:spAutoFit/>
          </a:bodyPr>
          <a:lstStyle/>
          <a:p>
            <a:pPr marL="342900" marR="0" lvl="0" indent="-342900" algn="ctr" defTabSz="914400" rtl="0" eaLnBrk="1" fontAlgn="auto" latinLnBrk="0" hangingPunct="1">
              <a:lnSpc>
                <a:spcPct val="100000"/>
              </a:lnSpc>
              <a:spcBef>
                <a:spcPts val="0"/>
              </a:spcBef>
              <a:spcAft>
                <a:spcPts val="0"/>
              </a:spcAft>
              <a:buClrTx/>
              <a:buSzTx/>
              <a:buFontTx/>
              <a:buNone/>
              <a:tabLst/>
              <a:defRPr/>
            </a:pPr>
            <a:r>
              <a:rPr kumimoji="0" lang="vi-VN" altLang="en-US" sz="2000" b="1" i="0" u="none" strike="noStrike" kern="1200" cap="none" spc="0" normalizeH="0" baseline="0" noProof="0" dirty="0">
                <a:ln>
                  <a:noFill/>
                </a:ln>
                <a:solidFill>
                  <a:srgbClr val="00B0F0"/>
                </a:solidFill>
                <a:effectLst/>
                <a:uLnTx/>
                <a:uFillTx/>
                <a:latin typeface="Times New Roman"/>
                <a:ea typeface="+mn-ea"/>
                <a:cs typeface="Arial" panose="020B0604020202020204" pitchFamily="34" charset="0"/>
              </a:rPr>
              <a:t>C</a:t>
            </a:r>
            <a:r>
              <a:rPr kumimoji="0" lang="en-US" altLang="en-US" sz="2000" b="1" i="0" u="none" strike="noStrike" kern="1200" cap="none" spc="0" normalizeH="0" baseline="0" noProof="0" dirty="0" err="1">
                <a:ln>
                  <a:noFill/>
                </a:ln>
                <a:solidFill>
                  <a:srgbClr val="00B0F0"/>
                </a:solidFill>
                <a:effectLst/>
                <a:uLnTx/>
                <a:uFillTx/>
                <a:latin typeface="Times New Roman"/>
                <a:ea typeface="+mn-ea"/>
                <a:cs typeface="Arial" panose="020B0604020202020204" pitchFamily="34" charset="0"/>
              </a:rPr>
              <a:t>hùa</a:t>
            </a:r>
            <a:r>
              <a:rPr kumimoji="0" lang="en-US" altLang="en-US" sz="2000" b="1" i="0" u="none" strike="noStrike" kern="1200" cap="none" spc="0" normalizeH="0" baseline="0" noProof="0" dirty="0">
                <a:ln>
                  <a:noFill/>
                </a:ln>
                <a:solidFill>
                  <a:srgbClr val="00B0F0"/>
                </a:solidFill>
                <a:effectLst/>
                <a:uLnTx/>
                <a:uFillTx/>
                <a:latin typeface="Times New Roman"/>
                <a:ea typeface="+mn-ea"/>
                <a:cs typeface="Arial" panose="020B0604020202020204" pitchFamily="34" charset="0"/>
              </a:rPr>
              <a:t> </a:t>
            </a:r>
            <a:r>
              <a:rPr kumimoji="0" lang="en-US" altLang="en-US" sz="2000" b="1" i="0" u="none" strike="noStrike" kern="1200" cap="none" spc="0" normalizeH="0" baseline="0" noProof="0" dirty="0" err="1">
                <a:ln>
                  <a:noFill/>
                </a:ln>
                <a:solidFill>
                  <a:srgbClr val="00B0F0"/>
                </a:solidFill>
                <a:effectLst/>
                <a:uLnTx/>
                <a:uFillTx/>
                <a:latin typeface="Times New Roman"/>
                <a:ea typeface="+mn-ea"/>
                <a:cs typeface="Arial" panose="020B0604020202020204" pitchFamily="34" charset="0"/>
              </a:rPr>
              <a:t>chữ</a:t>
            </a:r>
            <a:r>
              <a:rPr kumimoji="0" lang="en-US" altLang="en-US" sz="2000" b="1" i="0" u="none" strike="noStrike" kern="1200" cap="none" spc="0" normalizeH="0" baseline="0" noProof="0" dirty="0">
                <a:ln>
                  <a:noFill/>
                </a:ln>
                <a:solidFill>
                  <a:srgbClr val="00B0F0"/>
                </a:solidFill>
                <a:effectLst/>
                <a:uLnTx/>
                <a:uFillTx/>
                <a:latin typeface="Times New Roman"/>
                <a:ea typeface="+mn-ea"/>
                <a:cs typeface="Arial" panose="020B0604020202020204" pitchFamily="34" charset="0"/>
              </a:rPr>
              <a:t> </a:t>
            </a:r>
            <a:r>
              <a:rPr kumimoji="0" lang="en-US" altLang="en-US" sz="2000" b="1" i="0" u="none" strike="noStrike" kern="1200" cap="none" spc="0" normalizeH="0" baseline="0" noProof="0" dirty="0" err="1">
                <a:ln>
                  <a:noFill/>
                </a:ln>
                <a:solidFill>
                  <a:srgbClr val="00B0F0"/>
                </a:solidFill>
                <a:effectLst/>
                <a:uLnTx/>
                <a:uFillTx/>
                <a:latin typeface="Times New Roman"/>
                <a:ea typeface="+mn-ea"/>
                <a:cs typeface="Arial" panose="020B0604020202020204" pitchFamily="34" charset="0"/>
              </a:rPr>
              <a:t>Đinh</a:t>
            </a:r>
            <a:r>
              <a:rPr kumimoji="0" lang="vi-VN" altLang="en-US" sz="2000" b="1" i="0" u="none" strike="noStrike" kern="1200" cap="none" spc="0" normalizeH="0" baseline="0" noProof="0" dirty="0">
                <a:ln>
                  <a:noFill/>
                </a:ln>
                <a:solidFill>
                  <a:srgbClr val="00B0F0"/>
                </a:solidFill>
                <a:effectLst/>
                <a:uLnTx/>
                <a:uFillTx/>
                <a:latin typeface="Times New Roman"/>
                <a:ea typeface="+mn-ea"/>
                <a:cs typeface="Arial" panose="020B0604020202020204" pitchFamily="34" charset="0"/>
              </a:rPr>
              <a:t> -</a:t>
            </a:r>
            <a:r>
              <a:rPr kumimoji="0" lang="en-US" altLang="en-US" sz="2000" b="1" i="0" u="none" strike="noStrike" kern="1200" cap="none" spc="0" normalizeH="0" baseline="0" noProof="0" dirty="0">
                <a:ln>
                  <a:noFill/>
                </a:ln>
                <a:solidFill>
                  <a:srgbClr val="00B0F0"/>
                </a:solidFill>
                <a:effectLst/>
                <a:uLnTx/>
                <a:uFillTx/>
                <a:latin typeface="Times New Roman"/>
                <a:ea typeface="+mn-ea"/>
                <a:cs typeface="Arial" panose="020B0604020202020204" pitchFamily="34" charset="0"/>
              </a:rPr>
              <a:t>丁</a:t>
            </a:r>
          </a:p>
        </p:txBody>
      </p:sp>
      <p:pic>
        <p:nvPicPr>
          <p:cNvPr id="8" name="Picture 16" descr="Tập tin:Chùa chữ Công.jpg">
            <a:hlinkClick r:id="rId5"/>
            <a:extLst>
              <a:ext uri="{FF2B5EF4-FFF2-40B4-BE49-F238E27FC236}">
                <a16:creationId xmlns:a16="http://schemas.microsoft.com/office/drawing/2014/main" id="{05BAEE24-0006-C178-267F-0536125A462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31853" y="991381"/>
            <a:ext cx="2478498" cy="29687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4A523C4C-1CC3-C5A6-0247-B0F61C838869}"/>
              </a:ext>
            </a:extLst>
          </p:cNvPr>
          <p:cNvSpPr txBox="1"/>
          <p:nvPr/>
        </p:nvSpPr>
        <p:spPr>
          <a:xfrm>
            <a:off x="6531854" y="4118226"/>
            <a:ext cx="2478498" cy="400110"/>
          </a:xfrm>
          <a:prstGeom prst="rect">
            <a:avLst/>
          </a:prstGeom>
          <a:solidFill>
            <a:schemeClr val="bg2">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en-US" sz="2000" b="1" i="0" u="none" strike="noStrike" kern="1200" cap="none" spc="0" normalizeH="0" baseline="0" noProof="0" dirty="0">
                <a:ln>
                  <a:noFill/>
                </a:ln>
                <a:solidFill>
                  <a:srgbClr val="00B0F0"/>
                </a:solidFill>
                <a:effectLst/>
                <a:uLnTx/>
                <a:uFillTx/>
                <a:latin typeface="Times New Roman"/>
                <a:ea typeface="+mn-ea"/>
                <a:cs typeface="Arial" panose="020B0604020202020204" pitchFamily="34" charset="0"/>
              </a:rPr>
              <a:t>C</a:t>
            </a:r>
            <a:r>
              <a:rPr kumimoji="0" lang="en-US" altLang="en-US" sz="2000" b="1" i="0" u="none" strike="noStrike" kern="1200" cap="none" spc="0" normalizeH="0" baseline="0" noProof="0" dirty="0" err="1">
                <a:ln>
                  <a:noFill/>
                </a:ln>
                <a:solidFill>
                  <a:srgbClr val="00B0F0"/>
                </a:solidFill>
                <a:effectLst/>
                <a:uLnTx/>
                <a:uFillTx/>
                <a:latin typeface="Times New Roman"/>
                <a:ea typeface="+mn-ea"/>
                <a:cs typeface="Arial" panose="020B0604020202020204" pitchFamily="34" charset="0"/>
              </a:rPr>
              <a:t>hùa</a:t>
            </a:r>
            <a:r>
              <a:rPr kumimoji="0" lang="en-US" altLang="en-US" sz="2000" b="1" i="0" u="none" strike="noStrike" kern="1200" cap="none" spc="0" normalizeH="0" baseline="0" noProof="0" dirty="0">
                <a:ln>
                  <a:noFill/>
                </a:ln>
                <a:solidFill>
                  <a:srgbClr val="00B0F0"/>
                </a:solidFill>
                <a:effectLst/>
                <a:uLnTx/>
                <a:uFillTx/>
                <a:latin typeface="Times New Roman"/>
                <a:ea typeface="+mn-ea"/>
                <a:cs typeface="Arial" panose="020B0604020202020204" pitchFamily="34" charset="0"/>
              </a:rPr>
              <a:t> </a:t>
            </a:r>
            <a:r>
              <a:rPr kumimoji="0" lang="en-US" altLang="en-US" sz="2000" b="1" i="0" u="none" strike="noStrike" kern="1200" cap="none" spc="0" normalizeH="0" baseline="0" noProof="0" dirty="0" err="1">
                <a:ln>
                  <a:noFill/>
                </a:ln>
                <a:solidFill>
                  <a:srgbClr val="00B0F0"/>
                </a:solidFill>
                <a:effectLst/>
                <a:uLnTx/>
                <a:uFillTx/>
                <a:latin typeface="Times New Roman"/>
                <a:ea typeface="+mn-ea"/>
                <a:cs typeface="Arial" panose="020B0604020202020204" pitchFamily="34" charset="0"/>
              </a:rPr>
              <a:t>chữ</a:t>
            </a:r>
            <a:r>
              <a:rPr kumimoji="0" lang="en-US" altLang="en-US" sz="2000" b="1" i="0" u="none" strike="noStrike" kern="1200" cap="none" spc="0" normalizeH="0" baseline="0" noProof="0" dirty="0">
                <a:ln>
                  <a:noFill/>
                </a:ln>
                <a:solidFill>
                  <a:srgbClr val="00B0F0"/>
                </a:solidFill>
                <a:effectLst/>
                <a:uLnTx/>
                <a:uFillTx/>
                <a:latin typeface="Times New Roman"/>
                <a:ea typeface="+mn-ea"/>
                <a:cs typeface="Arial" panose="020B0604020202020204" pitchFamily="34" charset="0"/>
              </a:rPr>
              <a:t> </a:t>
            </a:r>
            <a:r>
              <a:rPr kumimoji="0" lang="en-US" altLang="en-US" sz="2000" b="1" i="0" u="none" strike="noStrike" kern="1200" cap="none" spc="0" normalizeH="0" baseline="0" noProof="0" dirty="0" err="1">
                <a:ln>
                  <a:noFill/>
                </a:ln>
                <a:solidFill>
                  <a:srgbClr val="00B0F0"/>
                </a:solidFill>
                <a:effectLst/>
                <a:uLnTx/>
                <a:uFillTx/>
                <a:latin typeface="Times New Roman"/>
                <a:ea typeface="+mn-ea"/>
                <a:cs typeface="Arial" panose="020B0604020202020204" pitchFamily="34" charset="0"/>
              </a:rPr>
              <a:t>Công</a:t>
            </a:r>
            <a:r>
              <a:rPr kumimoji="0" lang="vi-VN" altLang="en-US" sz="2000" b="1" i="0" u="none" strike="noStrike" kern="1200" cap="none" spc="0" normalizeH="0" baseline="0" noProof="0" dirty="0">
                <a:ln>
                  <a:noFill/>
                </a:ln>
                <a:solidFill>
                  <a:srgbClr val="00B0F0"/>
                </a:solidFill>
                <a:effectLst/>
                <a:uLnTx/>
                <a:uFillTx/>
                <a:latin typeface="Times New Roman"/>
                <a:ea typeface="+mn-ea"/>
                <a:cs typeface="Arial" panose="020B0604020202020204" pitchFamily="34" charset="0"/>
              </a:rPr>
              <a:t> </a:t>
            </a:r>
            <a:r>
              <a:rPr kumimoji="0" lang="en-US" altLang="en-US" sz="2000" b="1" i="0" u="none" strike="noStrike" kern="1200" cap="none" spc="0" normalizeH="0" baseline="0" noProof="0" dirty="0">
                <a:ln>
                  <a:noFill/>
                </a:ln>
                <a:solidFill>
                  <a:srgbClr val="00B0F0"/>
                </a:solidFill>
                <a:effectLst/>
                <a:uLnTx/>
                <a:uFillTx/>
                <a:latin typeface="Times New Roman"/>
                <a:ea typeface="+mn-ea"/>
                <a:cs typeface="Arial" panose="020B0604020202020204" pitchFamily="34" charset="0"/>
              </a:rPr>
              <a:t>(工)</a:t>
            </a:r>
            <a:r>
              <a:rPr kumimoji="0" lang="en-US" altLang="en-US" sz="1600" b="1" i="0" u="none" strike="noStrike" kern="1200" cap="none" spc="0" normalizeH="0" baseline="0" noProof="0" dirty="0">
                <a:ln>
                  <a:noFill/>
                </a:ln>
                <a:solidFill>
                  <a:srgbClr val="00B0F0"/>
                </a:solidFill>
                <a:effectLst/>
                <a:uLnTx/>
                <a:uFillTx/>
                <a:latin typeface="Times New Roman"/>
                <a:ea typeface="+mn-ea"/>
                <a:cs typeface="Arial" panose="020B0604020202020204" pitchFamily="34" charset="0"/>
              </a:rPr>
              <a:t> </a:t>
            </a:r>
            <a:endParaRPr kumimoji="0" lang="en-US" sz="2000" b="1" i="0" u="none" strike="noStrike" kern="1200" cap="none" spc="0" normalizeH="0" baseline="0" noProof="0" dirty="0">
              <a:ln>
                <a:noFill/>
              </a:ln>
              <a:solidFill>
                <a:srgbClr val="00B0F0"/>
              </a:solidFill>
              <a:effectLst/>
              <a:uLnTx/>
              <a:uFillTx/>
              <a:latin typeface="Times New Roman"/>
              <a:ea typeface="+mn-ea"/>
              <a:cs typeface="+mn-cs"/>
            </a:endParaRPr>
          </a:p>
        </p:txBody>
      </p:sp>
      <p:pic>
        <p:nvPicPr>
          <p:cNvPr id="10" name="Picture 10" descr="150px-Ch%C3%B9a_ch%E1%BB%AF_Tam">
            <a:hlinkClick r:id="rId7"/>
            <a:extLst>
              <a:ext uri="{FF2B5EF4-FFF2-40B4-BE49-F238E27FC236}">
                <a16:creationId xmlns:a16="http://schemas.microsoft.com/office/drawing/2014/main" id="{80F95950-005B-2D74-6992-A1BA4F7490E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0100" y="3017625"/>
            <a:ext cx="1858959" cy="2056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descr="Tập tin:Chùa chữ Quốc.jpg">
            <a:hlinkClick r:id="rId9"/>
            <a:extLst>
              <a:ext uri="{FF2B5EF4-FFF2-40B4-BE49-F238E27FC236}">
                <a16:creationId xmlns:a16="http://schemas.microsoft.com/office/drawing/2014/main" id="{B0A542AA-326A-7D5E-417D-47BF5890D5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384248" y="991381"/>
            <a:ext cx="2584083" cy="29687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a:extLst>
              <a:ext uri="{FF2B5EF4-FFF2-40B4-BE49-F238E27FC236}">
                <a16:creationId xmlns:a16="http://schemas.microsoft.com/office/drawing/2014/main" id="{EDDDD1F5-AF49-D205-CB67-430C93B9A000}"/>
              </a:ext>
            </a:extLst>
          </p:cNvPr>
          <p:cNvSpPr txBox="1"/>
          <p:nvPr/>
        </p:nvSpPr>
        <p:spPr>
          <a:xfrm>
            <a:off x="39188" y="3371462"/>
            <a:ext cx="808538" cy="1323439"/>
          </a:xfrm>
          <a:prstGeom prst="rect">
            <a:avLst/>
          </a:prstGeom>
          <a:noFill/>
        </p:spPr>
        <p:txBody>
          <a:bodyPr wrap="square">
            <a:spAutoFit/>
          </a:bodyPr>
          <a:lstStyle/>
          <a:p>
            <a:pPr marL="342900" marR="0" lvl="0" indent="-342900" algn="ctr" defTabSz="914400" rtl="0" eaLnBrk="1" fontAlgn="auto" latinLnBrk="0" hangingPunct="1">
              <a:lnSpc>
                <a:spcPct val="100000"/>
              </a:lnSpc>
              <a:spcBef>
                <a:spcPts val="0"/>
              </a:spcBef>
              <a:spcAft>
                <a:spcPts val="0"/>
              </a:spcAft>
              <a:buClrTx/>
              <a:buSzTx/>
              <a:buFontTx/>
              <a:buNone/>
              <a:tabLst/>
              <a:defRPr/>
            </a:pPr>
            <a:r>
              <a:rPr kumimoji="0" lang="vi-VN" altLang="en-US" sz="2000" b="1" i="0" u="none" strike="noStrike" kern="1200" cap="none" spc="0" normalizeH="0" baseline="0" noProof="0" dirty="0">
                <a:ln>
                  <a:noFill/>
                </a:ln>
                <a:solidFill>
                  <a:srgbClr val="00B0F0"/>
                </a:solidFill>
                <a:effectLst/>
                <a:uLnTx/>
                <a:uFillTx/>
                <a:latin typeface="Times New Roman"/>
                <a:ea typeface="+mn-ea"/>
                <a:cs typeface="Arial" panose="020B0604020202020204" pitchFamily="34" charset="0"/>
              </a:rPr>
              <a:t>C</a:t>
            </a:r>
            <a:r>
              <a:rPr kumimoji="0" lang="en-US" altLang="en-US" sz="2000" b="1" i="0" u="none" strike="noStrike" kern="1200" cap="none" spc="0" normalizeH="0" baseline="0" noProof="0" dirty="0" err="1">
                <a:ln>
                  <a:noFill/>
                </a:ln>
                <a:solidFill>
                  <a:srgbClr val="00B0F0"/>
                </a:solidFill>
                <a:effectLst/>
                <a:uLnTx/>
                <a:uFillTx/>
                <a:latin typeface="Times New Roman"/>
                <a:ea typeface="+mn-ea"/>
                <a:cs typeface="Arial" panose="020B0604020202020204" pitchFamily="34" charset="0"/>
              </a:rPr>
              <a:t>hùa</a:t>
            </a:r>
            <a:endParaRPr kumimoji="0" lang="vi-VN" altLang="en-US" sz="2000" b="1" i="0" u="none" strike="noStrike" kern="1200" cap="none" spc="0" normalizeH="0" baseline="0" noProof="0" dirty="0">
              <a:ln>
                <a:noFill/>
              </a:ln>
              <a:solidFill>
                <a:srgbClr val="00B0F0"/>
              </a:solidFill>
              <a:effectLst/>
              <a:uLnTx/>
              <a:uFillTx/>
              <a:latin typeface="Times New Roman"/>
              <a:ea typeface="+mn-ea"/>
              <a:cs typeface="Arial" panose="020B0604020202020204" pitchFamily="34" charset="0"/>
            </a:endParaRPr>
          </a:p>
          <a:p>
            <a:pPr marL="342900" marR="0" lvl="0" indent="-342900" algn="ctr" defTabSz="914400" rtl="0" eaLnBrk="1" fontAlgn="auto" latinLnBrk="0" hangingPunct="1">
              <a:lnSpc>
                <a:spcPct val="100000"/>
              </a:lnSpc>
              <a:spcBef>
                <a:spcPts val="0"/>
              </a:spcBef>
              <a:spcAft>
                <a:spcPts val="0"/>
              </a:spcAft>
              <a:buClrTx/>
              <a:buSzTx/>
              <a:buFontTx/>
              <a:buNone/>
              <a:tabLst/>
              <a:defRPr/>
            </a:pPr>
            <a:r>
              <a:rPr kumimoji="0" lang="en-US" altLang="en-US" sz="2000" b="1" i="0" u="none" strike="noStrike" kern="1200" cap="none" spc="0" normalizeH="0" baseline="0" noProof="0" dirty="0" err="1">
                <a:ln>
                  <a:noFill/>
                </a:ln>
                <a:solidFill>
                  <a:srgbClr val="00B0F0"/>
                </a:solidFill>
                <a:effectLst/>
                <a:uLnTx/>
                <a:uFillTx/>
                <a:latin typeface="Times New Roman"/>
                <a:ea typeface="+mn-ea"/>
                <a:cs typeface="Arial" panose="020B0604020202020204" pitchFamily="34" charset="0"/>
              </a:rPr>
              <a:t>chữ</a:t>
            </a:r>
            <a:endParaRPr kumimoji="0" lang="vi-VN" altLang="en-US" sz="2000" b="1" i="0" u="none" strike="noStrike" kern="1200" cap="none" spc="0" normalizeH="0" baseline="0" noProof="0" dirty="0">
              <a:ln>
                <a:noFill/>
              </a:ln>
              <a:solidFill>
                <a:srgbClr val="00B0F0"/>
              </a:solidFill>
              <a:effectLst/>
              <a:uLnTx/>
              <a:uFillTx/>
              <a:latin typeface="Times New Roman"/>
              <a:ea typeface="+mn-ea"/>
              <a:cs typeface="Arial" panose="020B0604020202020204" pitchFamily="34" charset="0"/>
            </a:endParaRPr>
          </a:p>
          <a:p>
            <a:pPr marL="342900" marR="0" lvl="0" indent="-342900" algn="ctr" defTabSz="914400" rtl="0" eaLnBrk="1" fontAlgn="auto" latinLnBrk="0" hangingPunct="1">
              <a:lnSpc>
                <a:spcPct val="100000"/>
              </a:lnSpc>
              <a:spcBef>
                <a:spcPts val="0"/>
              </a:spcBef>
              <a:spcAft>
                <a:spcPts val="0"/>
              </a:spcAft>
              <a:buClrTx/>
              <a:buSzTx/>
              <a:buFontTx/>
              <a:buNone/>
              <a:tabLst/>
              <a:defRPr/>
            </a:pPr>
            <a:r>
              <a:rPr kumimoji="0" lang="en-US" altLang="en-US" sz="2000" b="1" i="0" u="none" strike="noStrike" kern="1200" cap="none" spc="0" normalizeH="0" baseline="0" noProof="0" dirty="0">
                <a:ln>
                  <a:noFill/>
                </a:ln>
                <a:solidFill>
                  <a:srgbClr val="00B0F0"/>
                </a:solidFill>
                <a:effectLst/>
                <a:uLnTx/>
                <a:uFillTx/>
                <a:latin typeface="Times New Roman"/>
                <a:ea typeface="+mn-ea"/>
                <a:cs typeface="Arial" panose="020B0604020202020204" pitchFamily="34" charset="0"/>
              </a:rPr>
              <a:t>Tam </a:t>
            </a:r>
            <a:endParaRPr kumimoji="0" lang="vi-VN" altLang="en-US" sz="2000" b="1" i="0" u="none" strike="noStrike" kern="1200" cap="none" spc="0" normalizeH="0" baseline="0" noProof="0" dirty="0">
              <a:ln>
                <a:noFill/>
              </a:ln>
              <a:solidFill>
                <a:srgbClr val="00B0F0"/>
              </a:solidFill>
              <a:effectLst/>
              <a:uLnTx/>
              <a:uFillTx/>
              <a:latin typeface="Times New Roman"/>
              <a:ea typeface="+mn-ea"/>
              <a:cs typeface="Arial" panose="020B0604020202020204" pitchFamily="34" charset="0"/>
            </a:endParaRPr>
          </a:p>
          <a:p>
            <a:pPr marL="342900" marR="0" lvl="0" indent="-342900" algn="ctr" defTabSz="914400" rtl="0" eaLnBrk="1" fontAlgn="auto" latinLnBrk="0" hangingPunct="1">
              <a:lnSpc>
                <a:spcPct val="100000"/>
              </a:lnSpc>
              <a:spcBef>
                <a:spcPts val="0"/>
              </a:spcBef>
              <a:spcAft>
                <a:spcPts val="0"/>
              </a:spcAft>
              <a:buClrTx/>
              <a:buSzTx/>
              <a:buFontTx/>
              <a:buNone/>
              <a:tabLst/>
              <a:defRPr/>
            </a:pPr>
            <a:r>
              <a:rPr kumimoji="0" lang="en-US" altLang="en-US" sz="2000" b="1" i="0" u="none" strike="noStrike" kern="1200" cap="none" spc="0" normalizeH="0" baseline="0" noProof="0" dirty="0">
                <a:ln>
                  <a:noFill/>
                </a:ln>
                <a:solidFill>
                  <a:srgbClr val="00B0F0"/>
                </a:solidFill>
                <a:effectLst/>
                <a:uLnTx/>
                <a:uFillTx/>
                <a:latin typeface="Times New Roman"/>
                <a:ea typeface="+mn-ea"/>
                <a:cs typeface="Arial" panose="020B0604020202020204" pitchFamily="34" charset="0"/>
              </a:rPr>
              <a:t>(三)</a:t>
            </a:r>
            <a:endParaRPr kumimoji="0" lang="en-US" sz="2000" b="1" i="0" u="none" strike="noStrike" kern="1200" cap="none" spc="0" normalizeH="0" baseline="0" noProof="0" dirty="0">
              <a:ln>
                <a:noFill/>
              </a:ln>
              <a:solidFill>
                <a:srgbClr val="00B0F0"/>
              </a:solidFill>
              <a:effectLst/>
              <a:uLnTx/>
              <a:uFillTx/>
              <a:latin typeface="Times New Roman"/>
              <a:ea typeface="+mn-ea"/>
              <a:cs typeface="+mn-cs"/>
            </a:endParaRPr>
          </a:p>
        </p:txBody>
      </p:sp>
      <p:sp>
        <p:nvSpPr>
          <p:cNvPr id="14" name="TextBox 13">
            <a:extLst>
              <a:ext uri="{FF2B5EF4-FFF2-40B4-BE49-F238E27FC236}">
                <a16:creationId xmlns:a16="http://schemas.microsoft.com/office/drawing/2014/main" id="{84ACC21A-3F09-EEE0-493B-255063DED7D8}"/>
              </a:ext>
            </a:extLst>
          </p:cNvPr>
          <p:cNvSpPr txBox="1"/>
          <p:nvPr/>
        </p:nvSpPr>
        <p:spPr>
          <a:xfrm>
            <a:off x="9437040" y="4118226"/>
            <a:ext cx="2478498" cy="400110"/>
          </a:xfrm>
          <a:prstGeom prst="rect">
            <a:avLst/>
          </a:prstGeom>
          <a:solidFill>
            <a:schemeClr val="bg2">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en-US" sz="2000" b="1" i="0" u="none" strike="noStrike" kern="1200" cap="none" spc="0" normalizeH="0" baseline="0" noProof="0" dirty="0">
                <a:ln>
                  <a:noFill/>
                </a:ln>
                <a:solidFill>
                  <a:srgbClr val="00B0F0"/>
                </a:solidFill>
                <a:effectLst/>
                <a:uLnTx/>
                <a:uFillTx/>
                <a:latin typeface="Times New Roman"/>
                <a:ea typeface="+mn-ea"/>
                <a:cs typeface="Arial" panose="020B0604020202020204" pitchFamily="34" charset="0"/>
              </a:rPr>
              <a:t>C</a:t>
            </a:r>
            <a:r>
              <a:rPr kumimoji="0" lang="en-US" altLang="en-US" sz="2000" b="1" i="0" u="none" strike="noStrike" kern="1200" cap="none" spc="0" normalizeH="0" baseline="0" noProof="0" dirty="0" err="1">
                <a:ln>
                  <a:noFill/>
                </a:ln>
                <a:solidFill>
                  <a:srgbClr val="00B0F0"/>
                </a:solidFill>
                <a:effectLst/>
                <a:uLnTx/>
                <a:uFillTx/>
                <a:latin typeface="Times New Roman"/>
                <a:ea typeface="+mn-ea"/>
                <a:cs typeface="Arial" panose="020B0604020202020204" pitchFamily="34" charset="0"/>
              </a:rPr>
              <a:t>hùa</a:t>
            </a:r>
            <a:r>
              <a:rPr kumimoji="0" lang="en-US" altLang="en-US" sz="2000" b="1" i="0" u="none" strike="noStrike" kern="1200" cap="none" spc="0" normalizeH="0" baseline="0" noProof="0" dirty="0">
                <a:ln>
                  <a:noFill/>
                </a:ln>
                <a:solidFill>
                  <a:srgbClr val="00B0F0"/>
                </a:solidFill>
                <a:effectLst/>
                <a:uLnTx/>
                <a:uFillTx/>
                <a:latin typeface="Times New Roman"/>
                <a:ea typeface="+mn-ea"/>
                <a:cs typeface="Arial" panose="020B0604020202020204" pitchFamily="34" charset="0"/>
              </a:rPr>
              <a:t> </a:t>
            </a:r>
            <a:r>
              <a:rPr kumimoji="0" lang="en-US" altLang="en-US" sz="2000" b="1" i="0" u="none" strike="noStrike" kern="1200" cap="none" spc="0" normalizeH="0" baseline="0" noProof="0" dirty="0" err="1">
                <a:ln>
                  <a:noFill/>
                </a:ln>
                <a:solidFill>
                  <a:srgbClr val="00B0F0"/>
                </a:solidFill>
                <a:effectLst/>
                <a:uLnTx/>
                <a:uFillTx/>
                <a:latin typeface="Times New Roman"/>
                <a:ea typeface="+mn-ea"/>
                <a:cs typeface="Arial" panose="020B0604020202020204" pitchFamily="34" charset="0"/>
              </a:rPr>
              <a:t>chữ</a:t>
            </a:r>
            <a:r>
              <a:rPr kumimoji="0" lang="en-US" altLang="en-US" sz="2000" b="1" i="0" u="none" strike="noStrike" kern="1200" cap="none" spc="0" normalizeH="0" baseline="0" noProof="0" dirty="0">
                <a:ln>
                  <a:noFill/>
                </a:ln>
                <a:solidFill>
                  <a:srgbClr val="00B0F0"/>
                </a:solidFill>
                <a:effectLst/>
                <a:uLnTx/>
                <a:uFillTx/>
                <a:latin typeface="Times New Roman"/>
                <a:ea typeface="+mn-ea"/>
                <a:cs typeface="Arial" panose="020B0604020202020204" pitchFamily="34" charset="0"/>
              </a:rPr>
              <a:t> </a:t>
            </a:r>
            <a:r>
              <a:rPr kumimoji="0" lang="en-US" altLang="en-US" sz="2000" b="1" i="0" u="none" strike="noStrike" kern="1200" cap="none" spc="0" normalizeH="0" baseline="0" noProof="0" dirty="0" err="1">
                <a:ln>
                  <a:noFill/>
                </a:ln>
                <a:solidFill>
                  <a:srgbClr val="00B0F0"/>
                </a:solidFill>
                <a:effectLst/>
                <a:uLnTx/>
                <a:uFillTx/>
                <a:latin typeface="Times New Roman"/>
                <a:ea typeface="+mn-ea"/>
                <a:cs typeface="Arial" panose="020B0604020202020204" pitchFamily="34" charset="0"/>
              </a:rPr>
              <a:t>Quốc</a:t>
            </a:r>
            <a:r>
              <a:rPr kumimoji="0" lang="en-US" altLang="en-US" sz="2000" b="1" i="0" u="none" strike="noStrike" kern="1200" cap="none" spc="0" normalizeH="0" baseline="0" noProof="0" dirty="0">
                <a:ln>
                  <a:noFill/>
                </a:ln>
                <a:solidFill>
                  <a:srgbClr val="00B0F0"/>
                </a:solidFill>
                <a:effectLst/>
                <a:uLnTx/>
                <a:uFillTx/>
                <a:latin typeface="Times New Roman"/>
                <a:ea typeface="+mn-ea"/>
                <a:cs typeface="Arial" panose="020B0604020202020204" pitchFamily="34" charset="0"/>
              </a:rPr>
              <a:t> (国)</a:t>
            </a:r>
            <a:endParaRPr kumimoji="0" lang="en-US" sz="2000" b="1" i="0" u="none" strike="noStrike" kern="1200" cap="none" spc="0" normalizeH="0" baseline="0" noProof="0" dirty="0">
              <a:ln>
                <a:noFill/>
              </a:ln>
              <a:solidFill>
                <a:srgbClr val="00B0F0"/>
              </a:solidFill>
              <a:effectLst/>
              <a:uLnTx/>
              <a:uFillTx/>
              <a:latin typeface="Times New Roman"/>
              <a:ea typeface="+mn-ea"/>
              <a:cs typeface="Arial" panose="020B0604020202020204" pitchFamily="34" charset="0"/>
            </a:endParaRPr>
          </a:p>
        </p:txBody>
      </p:sp>
    </p:spTree>
    <p:extLst>
      <p:ext uri="{BB962C8B-B14F-4D97-AF65-F5344CB8AC3E}">
        <p14:creationId xmlns:p14="http://schemas.microsoft.com/office/powerpoint/2010/main" val="24430840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7" name="TextBox 6">
            <a:extLst>
              <a:ext uri="{FF2B5EF4-FFF2-40B4-BE49-F238E27FC236}">
                <a16:creationId xmlns:a16="http://schemas.microsoft.com/office/drawing/2014/main" id="{F5ACCA6D-75BF-B392-3A16-6F31B99250EC}"/>
              </a:ext>
            </a:extLst>
          </p:cNvPr>
          <p:cNvSpPr txBox="1"/>
          <p:nvPr/>
        </p:nvSpPr>
        <p:spPr>
          <a:xfrm>
            <a:off x="198402" y="1077574"/>
            <a:ext cx="6342624" cy="1637051"/>
          </a:xfrm>
          <a:prstGeom prst="rect">
            <a:avLst/>
          </a:prstGeom>
        </p:spPr>
        <p:txBody>
          <a:bodyPr vert="horz" lIns="91440" tIns="45720" rIns="91440" bIns="45720" rtlCol="0">
            <a:normAutofit lnSpcReduction="10000"/>
          </a:bodyPr>
          <a:lstStyle/>
          <a:p>
            <a:pPr indent="-228600" algn="just">
              <a:lnSpc>
                <a:spcPct val="120000"/>
              </a:lnSpc>
              <a:spcAft>
                <a:spcPts val="600"/>
              </a:spcAft>
              <a:buFont typeface="Arial" panose="020B0604020202020204" pitchFamily="34" charset="0"/>
              <a:buChar char="•"/>
            </a:pPr>
            <a:r>
              <a:rPr lang="en-US" sz="3000" b="1" dirty="0" err="1">
                <a:solidFill>
                  <a:srgbClr val="00B050"/>
                </a:solidFill>
                <a:latin typeface="Times New Roman" panose="02020603050405020304" pitchFamily="18" charset="0"/>
                <a:cs typeface="Times New Roman" panose="02020603050405020304" pitchFamily="18" charset="0"/>
              </a:rPr>
              <a:t>Đ</a:t>
            </a:r>
            <a:r>
              <a:rPr lang="en-US" sz="3000" b="1" dirty="0" err="1">
                <a:solidFill>
                  <a:srgbClr val="00B050"/>
                </a:solidFill>
                <a:effectLst/>
                <a:latin typeface="Times New Roman" panose="02020603050405020304" pitchFamily="18" charset="0"/>
                <a:cs typeface="Times New Roman" panose="02020603050405020304" pitchFamily="18" charset="0"/>
              </a:rPr>
              <a:t>ền</a:t>
            </a:r>
            <a:r>
              <a:rPr lang="en-US" sz="3000" b="1" dirty="0">
                <a:solidFill>
                  <a:srgbClr val="00B050"/>
                </a:solidFill>
                <a:effectLst/>
                <a:latin typeface="Times New Roman" panose="02020603050405020304" pitchFamily="18" charset="0"/>
                <a:cs typeface="Times New Roman" panose="02020603050405020304" pitchFamily="18" charset="0"/>
              </a:rPr>
              <a:t> </a:t>
            </a:r>
            <a:r>
              <a:rPr lang="en-US" sz="3000" b="1" dirty="0" err="1">
                <a:solidFill>
                  <a:srgbClr val="00B050"/>
                </a:solidFill>
                <a:effectLst/>
                <a:latin typeface="Times New Roman" panose="02020603050405020304" pitchFamily="18" charset="0"/>
                <a:cs typeface="Times New Roman" panose="02020603050405020304" pitchFamily="18" charset="0"/>
              </a:rPr>
              <a:t>thờ</a:t>
            </a:r>
            <a:r>
              <a:rPr lang="en-US" sz="3000" b="1" dirty="0">
                <a:solidFill>
                  <a:srgbClr val="00B050"/>
                </a:solidFill>
                <a:effectLst/>
                <a:latin typeface="Times New Roman" panose="02020603050405020304" pitchFamily="18" charset="0"/>
                <a:cs typeface="Times New Roman" panose="02020603050405020304" pitchFamily="18" charset="0"/>
              </a:rPr>
              <a:t> </a:t>
            </a:r>
            <a:r>
              <a:rPr lang="en-US" sz="3000" b="1" dirty="0" err="1">
                <a:solidFill>
                  <a:srgbClr val="00B050"/>
                </a:solidFill>
                <a:effectLst/>
                <a:latin typeface="Times New Roman" panose="02020603050405020304" pitchFamily="18" charset="0"/>
                <a:cs typeface="Times New Roman" panose="02020603050405020304" pitchFamily="18" charset="0"/>
              </a:rPr>
              <a:t>Nguyễn</a:t>
            </a:r>
            <a:r>
              <a:rPr lang="en-US" sz="3000" b="1" dirty="0">
                <a:solidFill>
                  <a:srgbClr val="00B050"/>
                </a:solidFill>
                <a:effectLst/>
                <a:latin typeface="Times New Roman" panose="02020603050405020304" pitchFamily="18" charset="0"/>
                <a:cs typeface="Times New Roman" panose="02020603050405020304" pitchFamily="18" charset="0"/>
              </a:rPr>
              <a:t> </a:t>
            </a:r>
            <a:r>
              <a:rPr lang="en-US" sz="3000" b="1" dirty="0" err="1">
                <a:solidFill>
                  <a:srgbClr val="00B050"/>
                </a:solidFill>
                <a:effectLst/>
                <a:latin typeface="Times New Roman" panose="02020603050405020304" pitchFamily="18" charset="0"/>
                <a:cs typeface="Times New Roman" panose="02020603050405020304" pitchFamily="18" charset="0"/>
              </a:rPr>
              <a:t>Bỉnh</a:t>
            </a:r>
            <a:r>
              <a:rPr lang="en-US" sz="3000" b="1" dirty="0">
                <a:solidFill>
                  <a:srgbClr val="00B050"/>
                </a:solidFill>
                <a:effectLst/>
                <a:latin typeface="Times New Roman" panose="02020603050405020304" pitchFamily="18" charset="0"/>
                <a:cs typeface="Times New Roman" panose="02020603050405020304" pitchFamily="18" charset="0"/>
              </a:rPr>
              <a:t> Khiêm </a:t>
            </a:r>
            <a:r>
              <a:rPr lang="en-US" sz="3000" b="1" dirty="0" err="1">
                <a:solidFill>
                  <a:srgbClr val="00B050"/>
                </a:solidFill>
                <a:effectLst/>
                <a:latin typeface="Times New Roman" panose="02020603050405020304" pitchFamily="18" charset="0"/>
                <a:cs typeface="Times New Roman" panose="02020603050405020304" pitchFamily="18" charset="0"/>
              </a:rPr>
              <a:t>được</a:t>
            </a:r>
            <a:r>
              <a:rPr lang="en-US" sz="3000" b="1" dirty="0">
                <a:solidFill>
                  <a:srgbClr val="00B050"/>
                </a:solidFill>
                <a:effectLst/>
                <a:latin typeface="Times New Roman" panose="02020603050405020304" pitchFamily="18" charset="0"/>
                <a:cs typeface="Times New Roman" panose="02020603050405020304" pitchFamily="18" charset="0"/>
              </a:rPr>
              <a:t> </a:t>
            </a:r>
            <a:r>
              <a:rPr lang="en-US" sz="3000" b="1" dirty="0" err="1">
                <a:solidFill>
                  <a:srgbClr val="00B050"/>
                </a:solidFill>
                <a:effectLst/>
                <a:latin typeface="Times New Roman" panose="02020603050405020304" pitchFamily="18" charset="0"/>
                <a:cs typeface="Times New Roman" panose="02020603050405020304" pitchFamily="18" charset="0"/>
              </a:rPr>
              <a:t>xây</a:t>
            </a:r>
            <a:r>
              <a:rPr lang="en-US" sz="3000" b="1" dirty="0">
                <a:solidFill>
                  <a:srgbClr val="00B050"/>
                </a:solidFill>
                <a:effectLst/>
                <a:latin typeface="Times New Roman" panose="02020603050405020304" pitchFamily="18" charset="0"/>
                <a:cs typeface="Times New Roman" panose="02020603050405020304" pitchFamily="18" charset="0"/>
              </a:rPr>
              <a:t> </a:t>
            </a:r>
            <a:r>
              <a:rPr lang="en-US" sz="3000" b="1" dirty="0" err="1">
                <a:solidFill>
                  <a:srgbClr val="00B050"/>
                </a:solidFill>
                <a:effectLst/>
                <a:latin typeface="Times New Roman" panose="02020603050405020304" pitchFamily="18" charset="0"/>
                <a:cs typeface="Times New Roman" panose="02020603050405020304" pitchFamily="18" charset="0"/>
              </a:rPr>
              <a:t>dựng</a:t>
            </a:r>
            <a:r>
              <a:rPr lang="en-US" sz="3000" b="1" dirty="0">
                <a:solidFill>
                  <a:srgbClr val="00B050"/>
                </a:solidFill>
                <a:effectLst/>
                <a:latin typeface="Times New Roman" panose="02020603050405020304" pitchFamily="18" charset="0"/>
                <a:cs typeface="Times New Roman" panose="02020603050405020304" pitchFamily="18" charset="0"/>
              </a:rPr>
              <a:t> </a:t>
            </a:r>
            <a:r>
              <a:rPr lang="en-US" sz="3000" b="1" dirty="0" err="1">
                <a:solidFill>
                  <a:srgbClr val="00B050"/>
                </a:solidFill>
                <a:effectLst/>
                <a:latin typeface="Times New Roman" panose="02020603050405020304" pitchFamily="18" charset="0"/>
                <a:cs typeface="Times New Roman" panose="02020603050405020304" pitchFamily="18" charset="0"/>
              </a:rPr>
              <a:t>ngay</a:t>
            </a:r>
            <a:r>
              <a:rPr lang="en-US" sz="3000" b="1" dirty="0">
                <a:solidFill>
                  <a:srgbClr val="00B050"/>
                </a:solidFill>
                <a:effectLst/>
                <a:latin typeface="Times New Roman" panose="02020603050405020304" pitchFamily="18" charset="0"/>
                <a:cs typeface="Times New Roman" panose="02020603050405020304" pitchFamily="18" charset="0"/>
              </a:rPr>
              <a:t> </a:t>
            </a:r>
            <a:r>
              <a:rPr lang="en-US" sz="3000" b="1" dirty="0" err="1">
                <a:solidFill>
                  <a:srgbClr val="00B050"/>
                </a:solidFill>
                <a:effectLst/>
                <a:latin typeface="Times New Roman" panose="02020603050405020304" pitchFamily="18" charset="0"/>
                <a:cs typeface="Times New Roman" panose="02020603050405020304" pitchFamily="18" charset="0"/>
              </a:rPr>
              <a:t>sau</a:t>
            </a:r>
            <a:r>
              <a:rPr lang="en-US" sz="3000" b="1" dirty="0">
                <a:solidFill>
                  <a:srgbClr val="00B050"/>
                </a:solidFill>
                <a:effectLst/>
                <a:latin typeface="Times New Roman" panose="02020603050405020304" pitchFamily="18" charset="0"/>
                <a:cs typeface="Times New Roman" panose="02020603050405020304" pitchFamily="18" charset="0"/>
              </a:rPr>
              <a:t> </a:t>
            </a:r>
            <a:r>
              <a:rPr lang="en-US" sz="3000" b="1" dirty="0" err="1">
                <a:solidFill>
                  <a:srgbClr val="00B050"/>
                </a:solidFill>
                <a:effectLst/>
                <a:latin typeface="Times New Roman" panose="02020603050405020304" pitchFamily="18" charset="0"/>
                <a:cs typeface="Times New Roman" panose="02020603050405020304" pitchFamily="18" charset="0"/>
              </a:rPr>
              <a:t>khi</a:t>
            </a:r>
            <a:r>
              <a:rPr lang="en-US" sz="3000" b="1" dirty="0">
                <a:solidFill>
                  <a:srgbClr val="00B050"/>
                </a:solidFill>
                <a:effectLst/>
                <a:latin typeface="Times New Roman" panose="02020603050405020304" pitchFamily="18" charset="0"/>
                <a:cs typeface="Times New Roman" panose="02020603050405020304" pitchFamily="18" charset="0"/>
              </a:rPr>
              <a:t> </a:t>
            </a:r>
            <a:r>
              <a:rPr lang="en-US" sz="3000" b="1" dirty="0" err="1">
                <a:solidFill>
                  <a:srgbClr val="00B050"/>
                </a:solidFill>
                <a:effectLst/>
                <a:latin typeface="Times New Roman" panose="02020603050405020304" pitchFamily="18" charset="0"/>
                <a:cs typeface="Times New Roman" panose="02020603050405020304" pitchFamily="18" charset="0"/>
              </a:rPr>
              <a:t>ông</a:t>
            </a:r>
            <a:r>
              <a:rPr lang="en-US" sz="3000" b="1" dirty="0">
                <a:solidFill>
                  <a:srgbClr val="00B050"/>
                </a:solidFill>
                <a:effectLst/>
                <a:latin typeface="Times New Roman" panose="02020603050405020304" pitchFamily="18" charset="0"/>
                <a:cs typeface="Times New Roman" panose="02020603050405020304" pitchFamily="18" charset="0"/>
              </a:rPr>
              <a:t> </a:t>
            </a:r>
            <a:r>
              <a:rPr lang="en-US" sz="3000" b="1" dirty="0" err="1">
                <a:solidFill>
                  <a:srgbClr val="00B050"/>
                </a:solidFill>
                <a:effectLst/>
                <a:latin typeface="Times New Roman" panose="02020603050405020304" pitchFamily="18" charset="0"/>
                <a:cs typeface="Times New Roman" panose="02020603050405020304" pitchFamily="18" charset="0"/>
              </a:rPr>
              <a:t>mất</a:t>
            </a:r>
            <a:r>
              <a:rPr lang="en-US" sz="3000" b="1" dirty="0">
                <a:solidFill>
                  <a:srgbClr val="00B050"/>
                </a:solidFill>
                <a:effectLst/>
                <a:latin typeface="Times New Roman" panose="02020603050405020304" pitchFamily="18" charset="0"/>
                <a:cs typeface="Times New Roman" panose="02020603050405020304" pitchFamily="18" charset="0"/>
              </a:rPr>
              <a:t> (1585), </a:t>
            </a:r>
            <a:r>
              <a:rPr lang="vi-VN" sz="3000" b="1" dirty="0">
                <a:solidFill>
                  <a:srgbClr val="00B050"/>
                </a:solidFill>
                <a:effectLst/>
                <a:latin typeface="Times New Roman" panose="02020603050405020304" pitchFamily="18" charset="0"/>
                <a:cs typeface="Times New Roman" panose="02020603050405020304" pitchFamily="18" charset="0"/>
              </a:rPr>
              <a:t>và </a:t>
            </a:r>
            <a:r>
              <a:rPr lang="en-US" sz="3000" b="1" dirty="0" err="1">
                <a:solidFill>
                  <a:srgbClr val="00B050"/>
                </a:solidFill>
                <a:effectLst/>
                <a:latin typeface="Times New Roman" panose="02020603050405020304" pitchFamily="18" charset="0"/>
                <a:cs typeface="Times New Roman" panose="02020603050405020304" pitchFamily="18" charset="0"/>
              </a:rPr>
              <a:t>hoàn</a:t>
            </a:r>
            <a:r>
              <a:rPr lang="en-US" sz="3000" b="1" dirty="0">
                <a:solidFill>
                  <a:srgbClr val="00B050"/>
                </a:solidFill>
                <a:effectLst/>
                <a:latin typeface="Times New Roman" panose="02020603050405020304" pitchFamily="18" charset="0"/>
                <a:cs typeface="Times New Roman" panose="02020603050405020304" pitchFamily="18" charset="0"/>
              </a:rPr>
              <a:t> </a:t>
            </a:r>
            <a:r>
              <a:rPr lang="en-US" sz="3000" b="1" dirty="0" err="1">
                <a:solidFill>
                  <a:srgbClr val="00B050"/>
                </a:solidFill>
                <a:effectLst/>
                <a:latin typeface="Times New Roman" panose="02020603050405020304" pitchFamily="18" charset="0"/>
                <a:cs typeface="Times New Roman" panose="02020603050405020304" pitchFamily="18" charset="0"/>
              </a:rPr>
              <a:t>thành</a:t>
            </a:r>
            <a:r>
              <a:rPr lang="en-US" sz="3000" b="1" dirty="0">
                <a:solidFill>
                  <a:srgbClr val="00B050"/>
                </a:solidFill>
                <a:effectLst/>
                <a:latin typeface="Times New Roman" panose="02020603050405020304" pitchFamily="18" charset="0"/>
                <a:cs typeface="Times New Roman" panose="02020603050405020304" pitchFamily="18" charset="0"/>
              </a:rPr>
              <a:t> </a:t>
            </a:r>
            <a:r>
              <a:rPr lang="en-US" sz="3000" b="1" dirty="0" err="1">
                <a:solidFill>
                  <a:srgbClr val="00B050"/>
                </a:solidFill>
                <a:effectLst/>
                <a:latin typeface="Times New Roman" panose="02020603050405020304" pitchFamily="18" charset="0"/>
                <a:cs typeface="Times New Roman" panose="02020603050405020304" pitchFamily="18" charset="0"/>
              </a:rPr>
              <a:t>năm</a:t>
            </a:r>
            <a:r>
              <a:rPr lang="en-US" sz="3000" b="1" dirty="0">
                <a:solidFill>
                  <a:srgbClr val="00B050"/>
                </a:solidFill>
                <a:effectLst/>
                <a:latin typeface="Times New Roman" panose="02020603050405020304" pitchFamily="18" charset="0"/>
                <a:cs typeface="Times New Roman" panose="02020603050405020304" pitchFamily="18" charset="0"/>
              </a:rPr>
              <a:t> 1586. </a:t>
            </a:r>
          </a:p>
        </p:txBody>
      </p:sp>
      <p:pic>
        <p:nvPicPr>
          <p:cNvPr id="2" name="Picture 1" descr="A picture containing sky, outdoor, ground, building&#10;&#10;Description automatically generated">
            <a:extLst>
              <a:ext uri="{FF2B5EF4-FFF2-40B4-BE49-F238E27FC236}">
                <a16:creationId xmlns:a16="http://schemas.microsoft.com/office/drawing/2014/main" id="{5E1A1A98-636E-AB64-B8A9-A4E333F080AA}"/>
              </a:ext>
            </a:extLst>
          </p:cNvPr>
          <p:cNvPicPr>
            <a:picLocks noChangeAspect="1"/>
          </p:cNvPicPr>
          <p:nvPr/>
        </p:nvPicPr>
        <p:blipFill rotWithShape="1">
          <a:blip r:embed="rId2">
            <a:extLst>
              <a:ext uri="{28A0092B-C50C-407E-A947-70E740481C1C}">
                <a14:useLocalDpi xmlns:a14="http://schemas.microsoft.com/office/drawing/2010/main" val="0"/>
              </a:ext>
            </a:extLst>
          </a:blip>
          <a:srcRect t="3857" r="1" b="1"/>
          <a:stretch/>
        </p:blipFill>
        <p:spPr>
          <a:xfrm>
            <a:off x="6986049" y="3529587"/>
            <a:ext cx="5205951" cy="3328417"/>
          </a:xfrm>
          <a:custGeom>
            <a:avLst/>
            <a:gdLst/>
            <a:ahLst/>
            <a:cxnLst/>
            <a:rect l="l" t="t" r="r" b="b"/>
            <a:pathLst>
              <a:path w="5205951" h="3328417">
                <a:moveTo>
                  <a:pt x="2169" y="0"/>
                </a:moveTo>
                <a:lnTo>
                  <a:pt x="5205951" y="0"/>
                </a:lnTo>
                <a:lnTo>
                  <a:pt x="5205951" y="3328417"/>
                </a:lnTo>
                <a:lnTo>
                  <a:pt x="3496422" y="3328417"/>
                </a:lnTo>
                <a:lnTo>
                  <a:pt x="2716256" y="3328417"/>
                </a:lnTo>
                <a:lnTo>
                  <a:pt x="2502754" y="3328417"/>
                </a:lnTo>
                <a:lnTo>
                  <a:pt x="2390998" y="3251016"/>
                </a:lnTo>
                <a:cubicBezTo>
                  <a:pt x="2217180" y="3123525"/>
                  <a:pt x="2046553" y="2985814"/>
                  <a:pt x="1874350" y="2845231"/>
                </a:cubicBezTo>
                <a:cubicBezTo>
                  <a:pt x="928725" y="2073256"/>
                  <a:pt x="0" y="1439548"/>
                  <a:pt x="0" y="92073"/>
                </a:cubicBezTo>
                <a:close/>
              </a:path>
            </a:pathLst>
          </a:custGeom>
          <a:scene3d>
            <a:camera prst="orthographicFront"/>
            <a:lightRig rig="contrasting" dir="t">
              <a:rot lat="0" lon="0" rev="3000000"/>
            </a:lightRig>
          </a:scene3d>
          <a:sp3d contourW="7620">
            <a:bevelT w="95250" h="31750"/>
            <a:contourClr>
              <a:srgbClr val="333333"/>
            </a:contourClr>
          </a:sp3d>
        </p:spPr>
      </p:pic>
      <p:sp>
        <p:nvSpPr>
          <p:cNvPr id="15" name="Freeform: Shape 14">
            <a:extLst>
              <a:ext uri="{FF2B5EF4-FFF2-40B4-BE49-F238E27FC236}">
                <a16:creationId xmlns:a16="http://schemas.microsoft.com/office/drawing/2014/main" id="{8D36241E-94A1-443E-9E75-8CEF035F3A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53480"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7" name="Freeform: Shape 16">
            <a:extLst>
              <a:ext uri="{FF2B5EF4-FFF2-40B4-BE49-F238E27FC236}">
                <a16:creationId xmlns:a16="http://schemas.microsoft.com/office/drawing/2014/main" id="{ED23521A-536E-4F06-A5FF-0B4945400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58825"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Picture 4" descr="A picture containing text, tree, outdoor, building&#10;&#10;Description automatically generated">
            <a:extLst>
              <a:ext uri="{FF2B5EF4-FFF2-40B4-BE49-F238E27FC236}">
                <a16:creationId xmlns:a16="http://schemas.microsoft.com/office/drawing/2014/main" id="{828779AA-2296-AC98-FAFD-C8D6365543F0}"/>
              </a:ext>
            </a:extLst>
          </p:cNvPr>
          <p:cNvPicPr>
            <a:picLocks noChangeAspect="1"/>
          </p:cNvPicPr>
          <p:nvPr/>
        </p:nvPicPr>
        <p:blipFill rotWithShape="1">
          <a:blip r:embed="rId3">
            <a:extLst>
              <a:ext uri="{28A0092B-C50C-407E-A947-70E740481C1C}">
                <a14:useLocalDpi xmlns:a14="http://schemas.microsoft.com/office/drawing/2010/main" val="0"/>
              </a:ext>
            </a:extLst>
          </a:blip>
          <a:srcRect l="1319" r="-1" b="-1"/>
          <a:stretch/>
        </p:blipFill>
        <p:spPr>
          <a:xfrm>
            <a:off x="6989079" y="-3"/>
            <a:ext cx="5202921" cy="3493008"/>
          </a:xfrm>
          <a:custGeom>
            <a:avLst/>
            <a:gdLst/>
            <a:ahLst/>
            <a:cxnLst/>
            <a:rect l="l" t="t" r="r" b="b"/>
            <a:pathLst>
              <a:path w="5202921" h="3493008">
                <a:moveTo>
                  <a:pt x="1619993" y="0"/>
                </a:moveTo>
                <a:lnTo>
                  <a:pt x="2713226" y="0"/>
                </a:lnTo>
                <a:lnTo>
                  <a:pt x="3493392" y="0"/>
                </a:lnTo>
                <a:lnTo>
                  <a:pt x="5202921" y="0"/>
                </a:lnTo>
                <a:lnTo>
                  <a:pt x="5202921" y="3493008"/>
                </a:lnTo>
                <a:lnTo>
                  <a:pt x="0" y="3493008"/>
                </a:lnTo>
                <a:lnTo>
                  <a:pt x="3664" y="3337394"/>
                </a:lnTo>
                <a:cubicBezTo>
                  <a:pt x="70458" y="1928213"/>
                  <a:pt x="634904" y="708413"/>
                  <a:pt x="1597869" y="14997"/>
                </a:cubicBezTo>
                <a:close/>
              </a:path>
            </a:pathLst>
          </a:custGeom>
          <a:solidFill>
            <a:srgbClr val="FFFFFF">
              <a:shade val="85000"/>
            </a:srgbClr>
          </a:solidFill>
        </p:spPr>
      </p:pic>
      <p:sp>
        <p:nvSpPr>
          <p:cNvPr id="19" name="Freeform: Shape 18">
            <a:extLst>
              <a:ext uri="{FF2B5EF4-FFF2-40B4-BE49-F238E27FC236}">
                <a16:creationId xmlns:a16="http://schemas.microsoft.com/office/drawing/2014/main" id="{A5555AB3-C544-4066-82AE-64EBA2207C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1777280" cy="3493008"/>
          </a:xfrm>
          <a:custGeom>
            <a:avLst/>
            <a:gdLst>
              <a:gd name="connsiteX0" fmla="*/ 157287 w 1777280"/>
              <a:gd name="connsiteY0" fmla="*/ 0 h 3493008"/>
              <a:gd name="connsiteX1" fmla="*/ 0 w 1777280"/>
              <a:gd name="connsiteY1" fmla="*/ 0 h 3493008"/>
              <a:gd name="connsiteX2" fmla="*/ 22121 w 1777280"/>
              <a:gd name="connsiteY2" fmla="*/ 14995 h 3493008"/>
              <a:gd name="connsiteX3" fmla="*/ 1616326 w 1777280"/>
              <a:gd name="connsiteY3" fmla="*/ 3337392 h 3493008"/>
              <a:gd name="connsiteX4" fmla="*/ 1619990 w 1777280"/>
              <a:gd name="connsiteY4" fmla="*/ 3493006 h 3493008"/>
              <a:gd name="connsiteX5" fmla="*/ 1575287 w 1777280"/>
              <a:gd name="connsiteY5" fmla="*/ 3493006 h 3493008"/>
              <a:gd name="connsiteX6" fmla="*/ 1575287 w 1777280"/>
              <a:gd name="connsiteY6" fmla="*/ 3493008 h 3493008"/>
              <a:gd name="connsiteX7" fmla="*/ 1777280 w 1777280"/>
              <a:gd name="connsiteY7" fmla="*/ 3493008 h 3493008"/>
              <a:gd name="connsiteX8" fmla="*/ 1773616 w 1777280"/>
              <a:gd name="connsiteY8" fmla="*/ 3337395 h 3493008"/>
              <a:gd name="connsiteX9" fmla="*/ 179411 w 1777280"/>
              <a:gd name="connsiteY9" fmla="*/ 14997 h 349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7280" h="3493008">
                <a:moveTo>
                  <a:pt x="157287" y="0"/>
                </a:moveTo>
                <a:lnTo>
                  <a:pt x="0" y="0"/>
                </a:lnTo>
                <a:lnTo>
                  <a:pt x="22121" y="14995"/>
                </a:lnTo>
                <a:cubicBezTo>
                  <a:pt x="985086" y="708411"/>
                  <a:pt x="1549532" y="1928211"/>
                  <a:pt x="1616326" y="3337392"/>
                </a:cubicBezTo>
                <a:lnTo>
                  <a:pt x="1619990" y="3493006"/>
                </a:lnTo>
                <a:lnTo>
                  <a:pt x="1575287" y="3493006"/>
                </a:lnTo>
                <a:lnTo>
                  <a:pt x="1575287" y="3493008"/>
                </a:lnTo>
                <a:lnTo>
                  <a:pt x="1777280" y="3493008"/>
                </a:lnTo>
                <a:lnTo>
                  <a:pt x="1773616" y="3337395"/>
                </a:lnTo>
                <a:cubicBezTo>
                  <a:pt x="1706822" y="1928213"/>
                  <a:pt x="1142376" y="708413"/>
                  <a:pt x="179411" y="14997"/>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Shape 20">
            <a:extLst>
              <a:ext uri="{FF2B5EF4-FFF2-40B4-BE49-F238E27FC236}">
                <a16:creationId xmlns:a16="http://schemas.microsoft.com/office/drawing/2014/main" id="{03E11801-5519-4583-A9AC-D04875EE5B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3529585"/>
            <a:ext cx="2660043" cy="3328417"/>
          </a:xfrm>
          <a:custGeom>
            <a:avLst/>
            <a:gdLst>
              <a:gd name="connsiteX0" fmla="*/ 2657874 w 2660043"/>
              <a:gd name="connsiteY0" fmla="*/ 0 h 3328417"/>
              <a:gd name="connsiteX1" fmla="*/ 2455900 w 2660043"/>
              <a:gd name="connsiteY1" fmla="*/ 0 h 3328417"/>
              <a:gd name="connsiteX2" fmla="*/ 2455900 w 2660043"/>
              <a:gd name="connsiteY2" fmla="*/ 1 h 3328417"/>
              <a:gd name="connsiteX3" fmla="*/ 2500584 w 2660043"/>
              <a:gd name="connsiteY3" fmla="*/ 1 h 3328417"/>
              <a:gd name="connsiteX4" fmla="*/ 2502753 w 2660043"/>
              <a:gd name="connsiteY4" fmla="*/ 92074 h 3328417"/>
              <a:gd name="connsiteX5" fmla="*/ 628403 w 2660043"/>
              <a:gd name="connsiteY5" fmla="*/ 2845232 h 3328417"/>
              <a:gd name="connsiteX6" fmla="*/ 111755 w 2660043"/>
              <a:gd name="connsiteY6" fmla="*/ 3251017 h 3328417"/>
              <a:gd name="connsiteX7" fmla="*/ 0 w 2660043"/>
              <a:gd name="connsiteY7" fmla="*/ 3328417 h 3328417"/>
              <a:gd name="connsiteX8" fmla="*/ 157289 w 2660043"/>
              <a:gd name="connsiteY8" fmla="*/ 3328417 h 3328417"/>
              <a:gd name="connsiteX9" fmla="*/ 269045 w 2660043"/>
              <a:gd name="connsiteY9" fmla="*/ 3251016 h 3328417"/>
              <a:gd name="connsiteX10" fmla="*/ 785693 w 2660043"/>
              <a:gd name="connsiteY10" fmla="*/ 2845231 h 3328417"/>
              <a:gd name="connsiteX11" fmla="*/ 2660043 w 2660043"/>
              <a:gd name="connsiteY11" fmla="*/ 92073 h 3328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60043" h="3328417">
                <a:moveTo>
                  <a:pt x="2657874" y="0"/>
                </a:moveTo>
                <a:lnTo>
                  <a:pt x="2455900" y="0"/>
                </a:lnTo>
                <a:lnTo>
                  <a:pt x="2455900" y="1"/>
                </a:lnTo>
                <a:lnTo>
                  <a:pt x="2500584" y="1"/>
                </a:lnTo>
                <a:lnTo>
                  <a:pt x="2502753" y="92074"/>
                </a:lnTo>
                <a:cubicBezTo>
                  <a:pt x="2502753" y="1439549"/>
                  <a:pt x="1574028" y="2073257"/>
                  <a:pt x="628403" y="2845232"/>
                </a:cubicBezTo>
                <a:cubicBezTo>
                  <a:pt x="456200" y="2985815"/>
                  <a:pt x="285573" y="3123526"/>
                  <a:pt x="111755" y="3251017"/>
                </a:cubicBezTo>
                <a:lnTo>
                  <a:pt x="0" y="3328417"/>
                </a:lnTo>
                <a:lnTo>
                  <a:pt x="157289" y="3328417"/>
                </a:lnTo>
                <a:lnTo>
                  <a:pt x="269045" y="3251016"/>
                </a:lnTo>
                <a:cubicBezTo>
                  <a:pt x="442863" y="3123525"/>
                  <a:pt x="613490" y="2985814"/>
                  <a:pt x="785693" y="2845231"/>
                </a:cubicBezTo>
                <a:cubicBezTo>
                  <a:pt x="1731318" y="2073256"/>
                  <a:pt x="2660043" y="1439548"/>
                  <a:pt x="2660043" y="92073"/>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extBox 3">
            <a:extLst>
              <a:ext uri="{FF2B5EF4-FFF2-40B4-BE49-F238E27FC236}">
                <a16:creationId xmlns:a16="http://schemas.microsoft.com/office/drawing/2014/main" id="{643CFC6B-99D5-8695-CE72-CBF4A9ACD5FA}"/>
              </a:ext>
            </a:extLst>
          </p:cNvPr>
          <p:cNvSpPr txBox="1"/>
          <p:nvPr/>
        </p:nvSpPr>
        <p:spPr>
          <a:xfrm>
            <a:off x="0" y="0"/>
            <a:ext cx="7743825" cy="954107"/>
          </a:xfrm>
          <a:prstGeom prst="rect">
            <a:avLst/>
          </a:prstGeom>
          <a:noFill/>
        </p:spPr>
        <p:txBody>
          <a:bodyPr wrap="square">
            <a:spAutoFit/>
          </a:bodyPr>
          <a:lstStyle/>
          <a:p>
            <a:pPr algn="ctr"/>
            <a:r>
              <a:rPr kumimoji="0" lang="vi-VN" sz="2800" b="1" i="0" u="none" strike="noStrike" kern="1200" cap="none" spc="0" normalizeH="0" baseline="0" noProof="0" dirty="0">
                <a:ln w="0"/>
                <a:solidFill>
                  <a:srgbClr val="FF0000"/>
                </a:solidFill>
                <a:effectLst>
                  <a:outerShdw blurRad="38100" dist="38100" dir="2700000" algn="tl">
                    <a:srgbClr val="000000">
                      <a:alpha val="43137"/>
                    </a:srgbClr>
                  </a:outerShdw>
                  <a:reflection blurRad="6350" stA="53000" endA="300" endPos="35500" dir="5400000" sy="-90000" algn="bl" rotWithShape="0"/>
                </a:effectLst>
                <a:uLnTx/>
                <a:uFillTx/>
                <a:latin typeface="Algerian" panose="04020705040A02060702" pitchFamily="82" charset="0"/>
                <a:ea typeface="+mn-ea"/>
                <a:cs typeface="+mn-cs"/>
              </a:rPr>
              <a:t>ĐỀN TRẠNG TRÌNH NGUYỄN BỈNH KHIÊM </a:t>
            </a:r>
          </a:p>
          <a:p>
            <a:pPr algn="ctr"/>
            <a:r>
              <a:rPr kumimoji="0" lang="vi-VN" sz="2800" b="1" i="0" u="none" strike="noStrike" kern="1200" cap="none" spc="0" normalizeH="0" baseline="0" noProof="0" dirty="0">
                <a:ln w="0"/>
                <a:solidFill>
                  <a:srgbClr val="FF0000"/>
                </a:solidFill>
                <a:effectLst>
                  <a:outerShdw blurRad="38100" dist="38100" dir="2700000" algn="tl">
                    <a:srgbClr val="000000">
                      <a:alpha val="43137"/>
                    </a:srgbClr>
                  </a:outerShdw>
                  <a:reflection blurRad="6350" stA="53000" endA="300" endPos="35500" dir="5400000" sy="-90000" algn="bl" rotWithShape="0"/>
                </a:effectLst>
                <a:uLnTx/>
                <a:uFillTx/>
                <a:latin typeface="Algerian" panose="04020705040A02060702" pitchFamily="82" charset="0"/>
              </a:rPr>
              <a:t>- DI TÍCH QUỐC GIA ĐẶC BIỆT CỦA HẢI PHÒNG -</a:t>
            </a:r>
            <a:endParaRPr lang="en-US" sz="2800" b="1" dirty="0">
              <a:solidFill>
                <a:srgbClr val="FF0000"/>
              </a:solidFill>
              <a:latin typeface="Algerian" panose="04020705040A02060702" pitchFamily="82" charset="0"/>
            </a:endParaRPr>
          </a:p>
        </p:txBody>
      </p:sp>
      <p:sp>
        <p:nvSpPr>
          <p:cNvPr id="9" name="TextBox 8">
            <a:extLst>
              <a:ext uri="{FF2B5EF4-FFF2-40B4-BE49-F238E27FC236}">
                <a16:creationId xmlns:a16="http://schemas.microsoft.com/office/drawing/2014/main" id="{C56A6871-7615-664E-4929-27A20083F288}"/>
              </a:ext>
            </a:extLst>
          </p:cNvPr>
          <p:cNvSpPr txBox="1"/>
          <p:nvPr/>
        </p:nvSpPr>
        <p:spPr>
          <a:xfrm>
            <a:off x="195845" y="2743200"/>
            <a:ext cx="6555511" cy="3921971"/>
          </a:xfrm>
          <a:prstGeom prst="rect">
            <a:avLst/>
          </a:prstGeom>
          <a:noFill/>
        </p:spPr>
        <p:txBody>
          <a:bodyPr wrap="square">
            <a:spAutoFit/>
          </a:bodyPr>
          <a:lstStyle/>
          <a:p>
            <a:pPr indent="-228600" algn="just">
              <a:lnSpc>
                <a:spcPct val="120000"/>
              </a:lnSpc>
              <a:spcAft>
                <a:spcPts val="600"/>
              </a:spcAft>
              <a:buFont typeface="Arial" panose="020B0604020202020204" pitchFamily="34" charset="0"/>
              <a:buChar char="•"/>
            </a:pPr>
            <a:r>
              <a:rPr lang="en-US" sz="3000" b="1" dirty="0" err="1">
                <a:solidFill>
                  <a:schemeClr val="accent2">
                    <a:lumMod val="75000"/>
                  </a:schemeClr>
                </a:solidFill>
                <a:latin typeface="Times New Roman" panose="02020603050405020304" pitchFamily="18" charset="0"/>
                <a:cs typeface="Times New Roman" panose="02020603050405020304" pitchFamily="18" charset="0"/>
              </a:rPr>
              <a:t>Đền</a:t>
            </a:r>
            <a:r>
              <a:rPr lang="en-US" sz="3000" b="1" dirty="0">
                <a:solidFill>
                  <a:schemeClr val="accent2">
                    <a:lumMod val="75000"/>
                  </a:schemeClr>
                </a:solidFill>
                <a:latin typeface="Times New Roman" panose="02020603050405020304" pitchFamily="18" charset="0"/>
                <a:cs typeface="Times New Roman" panose="02020603050405020304" pitchFamily="18" charset="0"/>
              </a:rPr>
              <a:t> </a:t>
            </a:r>
            <a:r>
              <a:rPr lang="en-US" sz="3000" b="1" dirty="0" err="1">
                <a:solidFill>
                  <a:schemeClr val="accent2">
                    <a:lumMod val="75000"/>
                  </a:schemeClr>
                </a:solidFill>
                <a:latin typeface="Times New Roman" panose="02020603050405020304" pitchFamily="18" charset="0"/>
                <a:cs typeface="Times New Roman" panose="02020603050405020304" pitchFamily="18" charset="0"/>
              </a:rPr>
              <a:t>đã</a:t>
            </a:r>
            <a:r>
              <a:rPr lang="en-US" sz="3000" b="1" dirty="0">
                <a:solidFill>
                  <a:schemeClr val="accent2">
                    <a:lumMod val="75000"/>
                  </a:schemeClr>
                </a:solidFill>
                <a:latin typeface="Times New Roman" panose="02020603050405020304" pitchFamily="18" charset="0"/>
                <a:cs typeface="Times New Roman" panose="02020603050405020304" pitchFamily="18" charset="0"/>
              </a:rPr>
              <a:t> </a:t>
            </a:r>
            <a:r>
              <a:rPr lang="vi-VN" sz="3000" b="1" dirty="0">
                <a:solidFill>
                  <a:schemeClr val="accent2">
                    <a:lumMod val="75000"/>
                  </a:schemeClr>
                </a:solidFill>
                <a:latin typeface="Times New Roman" panose="02020603050405020304" pitchFamily="18" charset="0"/>
                <a:cs typeface="Times New Roman" panose="02020603050405020304" pitchFamily="18" charset="0"/>
              </a:rPr>
              <a:t>được</a:t>
            </a:r>
            <a:r>
              <a:rPr lang="en-US" sz="3000" b="1" dirty="0">
                <a:solidFill>
                  <a:schemeClr val="accent2">
                    <a:lumMod val="75000"/>
                  </a:schemeClr>
                </a:solidFill>
                <a:latin typeface="Times New Roman" panose="02020603050405020304" pitchFamily="18" charset="0"/>
                <a:cs typeface="Times New Roman" panose="02020603050405020304" pitchFamily="18" charset="0"/>
              </a:rPr>
              <a:t> </a:t>
            </a:r>
            <a:r>
              <a:rPr lang="en-US" sz="3000" b="1" dirty="0" err="1">
                <a:solidFill>
                  <a:schemeClr val="accent2">
                    <a:lumMod val="75000"/>
                  </a:schemeClr>
                </a:solidFill>
                <a:latin typeface="Times New Roman" panose="02020603050405020304" pitchFamily="18" charset="0"/>
                <a:cs typeface="Times New Roman" panose="02020603050405020304" pitchFamily="18" charset="0"/>
              </a:rPr>
              <a:t>trùng</a:t>
            </a:r>
            <a:r>
              <a:rPr lang="en-US" sz="3000" b="1" dirty="0">
                <a:solidFill>
                  <a:schemeClr val="accent2">
                    <a:lumMod val="75000"/>
                  </a:schemeClr>
                </a:solidFill>
                <a:latin typeface="Times New Roman" panose="02020603050405020304" pitchFamily="18" charset="0"/>
                <a:cs typeface="Times New Roman" panose="02020603050405020304" pitchFamily="18" charset="0"/>
              </a:rPr>
              <a:t> </a:t>
            </a:r>
            <a:r>
              <a:rPr lang="en-US" sz="3000" b="1" dirty="0" err="1">
                <a:solidFill>
                  <a:schemeClr val="accent2">
                    <a:lumMod val="75000"/>
                  </a:schemeClr>
                </a:solidFill>
                <a:latin typeface="Times New Roman" panose="02020603050405020304" pitchFamily="18" charset="0"/>
                <a:cs typeface="Times New Roman" panose="02020603050405020304" pitchFamily="18" charset="0"/>
              </a:rPr>
              <a:t>tu</a:t>
            </a:r>
            <a:r>
              <a:rPr lang="en-US" sz="3000" b="1" dirty="0">
                <a:solidFill>
                  <a:schemeClr val="accent2">
                    <a:lumMod val="75000"/>
                  </a:schemeClr>
                </a:solidFill>
                <a:latin typeface="Times New Roman" panose="02020603050405020304" pitchFamily="18" charset="0"/>
                <a:cs typeface="Times New Roman" panose="02020603050405020304" pitchFamily="18" charset="0"/>
              </a:rPr>
              <a:t> </a:t>
            </a:r>
            <a:r>
              <a:rPr lang="en-US" sz="3000" b="1" dirty="0" err="1">
                <a:solidFill>
                  <a:schemeClr val="accent2">
                    <a:lumMod val="75000"/>
                  </a:schemeClr>
                </a:solidFill>
                <a:latin typeface="Times New Roman" panose="02020603050405020304" pitchFamily="18" charset="0"/>
                <a:cs typeface="Times New Roman" panose="02020603050405020304" pitchFamily="18" charset="0"/>
              </a:rPr>
              <a:t>vào</a:t>
            </a:r>
            <a:r>
              <a:rPr lang="en-US" sz="3000" b="1" dirty="0">
                <a:solidFill>
                  <a:schemeClr val="accent2">
                    <a:lumMod val="75000"/>
                  </a:schemeClr>
                </a:solidFill>
                <a:latin typeface="Times New Roman" panose="02020603050405020304" pitchFamily="18" charset="0"/>
                <a:cs typeface="Times New Roman" panose="02020603050405020304" pitchFamily="18" charset="0"/>
              </a:rPr>
              <a:t> </a:t>
            </a:r>
            <a:r>
              <a:rPr lang="en-US" sz="3000" b="1" dirty="0" err="1">
                <a:solidFill>
                  <a:schemeClr val="accent2">
                    <a:lumMod val="75000"/>
                  </a:schemeClr>
                </a:solidFill>
                <a:latin typeface="Times New Roman" panose="02020603050405020304" pitchFamily="18" charset="0"/>
                <a:cs typeface="Times New Roman" panose="02020603050405020304" pitchFamily="18" charset="0"/>
              </a:rPr>
              <a:t>các</a:t>
            </a:r>
            <a:r>
              <a:rPr lang="en-US" sz="3000" b="1" dirty="0">
                <a:solidFill>
                  <a:schemeClr val="accent2">
                    <a:lumMod val="75000"/>
                  </a:schemeClr>
                </a:solidFill>
                <a:latin typeface="Times New Roman" panose="02020603050405020304" pitchFamily="18" charset="0"/>
                <a:cs typeface="Times New Roman" panose="02020603050405020304" pitchFamily="18" charset="0"/>
              </a:rPr>
              <a:t> </a:t>
            </a:r>
            <a:r>
              <a:rPr lang="en-US" sz="3000" b="1" dirty="0" err="1">
                <a:solidFill>
                  <a:schemeClr val="accent2">
                    <a:lumMod val="75000"/>
                  </a:schemeClr>
                </a:solidFill>
                <a:latin typeface="Times New Roman" panose="02020603050405020304" pitchFamily="18" charset="0"/>
                <a:cs typeface="Times New Roman" panose="02020603050405020304" pitchFamily="18" charset="0"/>
              </a:rPr>
              <a:t>năm</a:t>
            </a:r>
            <a:r>
              <a:rPr lang="vi-VN" sz="3000" b="1" dirty="0">
                <a:solidFill>
                  <a:schemeClr val="accent2">
                    <a:lumMod val="75000"/>
                  </a:schemeClr>
                </a:solidFill>
                <a:latin typeface="Times New Roman" panose="02020603050405020304" pitchFamily="18" charset="0"/>
                <a:cs typeface="Times New Roman" panose="02020603050405020304" pitchFamily="18" charset="0"/>
              </a:rPr>
              <a:t> 1735, 1928; đặc biệt năm 1991, nhân kỷ niệm 500 năm sinh Nguyễn Bỉnh Khiêm, di tích đã được tu bổ, phục hồi, mở rộng, dựng tượng đài, lập quảng trường, xây hồ bán nguyệt, tạo nên quy mô và cảnh quan như hiện nay.</a:t>
            </a:r>
            <a:endParaRPr lang="en-US" sz="3000" b="1"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EA01305F-0EAF-F0D0-8406-4AB3AA476A54}"/>
              </a:ext>
            </a:extLst>
          </p:cNvPr>
          <p:cNvSpPr txBox="1"/>
          <p:nvPr/>
        </p:nvSpPr>
        <p:spPr>
          <a:xfrm>
            <a:off x="7207939" y="3039935"/>
            <a:ext cx="6191250" cy="523220"/>
          </a:xfrm>
          <a:prstGeom prst="rect">
            <a:avLst/>
          </a:prstGeom>
          <a:noFill/>
        </p:spPr>
        <p:txBody>
          <a:bodyPr wrap="square">
            <a:spAutoFit/>
          </a:bodyPr>
          <a:lstStyle/>
          <a:p>
            <a:r>
              <a:rPr lang="vi-VN" sz="2800" b="1" dirty="0">
                <a:solidFill>
                  <a:srgbClr val="FF0000"/>
                </a:solidFill>
                <a:latin typeface="Times New Roman" panose="02020603050405020304" pitchFamily="18" charset="0"/>
                <a:cs typeface="Times New Roman" panose="02020603050405020304" pitchFamily="18" charset="0"/>
              </a:rPr>
              <a:t>Tam quan Đền - Trung Am Từ</a:t>
            </a:r>
            <a:endParaRPr lang="en-US" sz="2800" dirty="0">
              <a:solidFill>
                <a:srgbClr val="FF0000"/>
              </a:solidFill>
            </a:endParaRPr>
          </a:p>
        </p:txBody>
      </p:sp>
    </p:spTree>
    <p:extLst>
      <p:ext uri="{BB962C8B-B14F-4D97-AF65-F5344CB8AC3E}">
        <p14:creationId xmlns:p14="http://schemas.microsoft.com/office/powerpoint/2010/main" val="7933461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5" name="Freeform: Shape 14">
            <a:extLst>
              <a:ext uri="{FF2B5EF4-FFF2-40B4-BE49-F238E27FC236}">
                <a16:creationId xmlns:a16="http://schemas.microsoft.com/office/drawing/2014/main" id="{8D36241E-94A1-443E-9E75-8CEF035F3A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53480"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7" name="Freeform: Shape 16">
            <a:extLst>
              <a:ext uri="{FF2B5EF4-FFF2-40B4-BE49-F238E27FC236}">
                <a16:creationId xmlns:a16="http://schemas.microsoft.com/office/drawing/2014/main" id="{ED23521A-536E-4F06-A5FF-0B4945400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58825"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9" name="Freeform: Shape 18">
            <a:extLst>
              <a:ext uri="{FF2B5EF4-FFF2-40B4-BE49-F238E27FC236}">
                <a16:creationId xmlns:a16="http://schemas.microsoft.com/office/drawing/2014/main" id="{A5555AB3-C544-4066-82AE-64EBA2207C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1777280" cy="3493008"/>
          </a:xfrm>
          <a:custGeom>
            <a:avLst/>
            <a:gdLst>
              <a:gd name="connsiteX0" fmla="*/ 157287 w 1777280"/>
              <a:gd name="connsiteY0" fmla="*/ 0 h 3493008"/>
              <a:gd name="connsiteX1" fmla="*/ 0 w 1777280"/>
              <a:gd name="connsiteY1" fmla="*/ 0 h 3493008"/>
              <a:gd name="connsiteX2" fmla="*/ 22121 w 1777280"/>
              <a:gd name="connsiteY2" fmla="*/ 14995 h 3493008"/>
              <a:gd name="connsiteX3" fmla="*/ 1616326 w 1777280"/>
              <a:gd name="connsiteY3" fmla="*/ 3337392 h 3493008"/>
              <a:gd name="connsiteX4" fmla="*/ 1619990 w 1777280"/>
              <a:gd name="connsiteY4" fmla="*/ 3493006 h 3493008"/>
              <a:gd name="connsiteX5" fmla="*/ 1575287 w 1777280"/>
              <a:gd name="connsiteY5" fmla="*/ 3493006 h 3493008"/>
              <a:gd name="connsiteX6" fmla="*/ 1575287 w 1777280"/>
              <a:gd name="connsiteY6" fmla="*/ 3493008 h 3493008"/>
              <a:gd name="connsiteX7" fmla="*/ 1777280 w 1777280"/>
              <a:gd name="connsiteY7" fmla="*/ 3493008 h 3493008"/>
              <a:gd name="connsiteX8" fmla="*/ 1773616 w 1777280"/>
              <a:gd name="connsiteY8" fmla="*/ 3337395 h 3493008"/>
              <a:gd name="connsiteX9" fmla="*/ 179411 w 1777280"/>
              <a:gd name="connsiteY9" fmla="*/ 14997 h 349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7280" h="3493008">
                <a:moveTo>
                  <a:pt x="157287" y="0"/>
                </a:moveTo>
                <a:lnTo>
                  <a:pt x="0" y="0"/>
                </a:lnTo>
                <a:lnTo>
                  <a:pt x="22121" y="14995"/>
                </a:lnTo>
                <a:cubicBezTo>
                  <a:pt x="985086" y="708411"/>
                  <a:pt x="1549532" y="1928211"/>
                  <a:pt x="1616326" y="3337392"/>
                </a:cubicBezTo>
                <a:lnTo>
                  <a:pt x="1619990" y="3493006"/>
                </a:lnTo>
                <a:lnTo>
                  <a:pt x="1575287" y="3493006"/>
                </a:lnTo>
                <a:lnTo>
                  <a:pt x="1575287" y="3493008"/>
                </a:lnTo>
                <a:lnTo>
                  <a:pt x="1777280" y="3493008"/>
                </a:lnTo>
                <a:lnTo>
                  <a:pt x="1773616" y="3337395"/>
                </a:lnTo>
                <a:cubicBezTo>
                  <a:pt x="1706822" y="1928213"/>
                  <a:pt x="1142376" y="708413"/>
                  <a:pt x="179411" y="14997"/>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Shape 20">
            <a:extLst>
              <a:ext uri="{FF2B5EF4-FFF2-40B4-BE49-F238E27FC236}">
                <a16:creationId xmlns:a16="http://schemas.microsoft.com/office/drawing/2014/main" id="{03E11801-5519-4583-A9AC-D04875EE5B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3529585"/>
            <a:ext cx="2660043" cy="3328417"/>
          </a:xfrm>
          <a:custGeom>
            <a:avLst/>
            <a:gdLst>
              <a:gd name="connsiteX0" fmla="*/ 2657874 w 2660043"/>
              <a:gd name="connsiteY0" fmla="*/ 0 h 3328417"/>
              <a:gd name="connsiteX1" fmla="*/ 2455900 w 2660043"/>
              <a:gd name="connsiteY1" fmla="*/ 0 h 3328417"/>
              <a:gd name="connsiteX2" fmla="*/ 2455900 w 2660043"/>
              <a:gd name="connsiteY2" fmla="*/ 1 h 3328417"/>
              <a:gd name="connsiteX3" fmla="*/ 2500584 w 2660043"/>
              <a:gd name="connsiteY3" fmla="*/ 1 h 3328417"/>
              <a:gd name="connsiteX4" fmla="*/ 2502753 w 2660043"/>
              <a:gd name="connsiteY4" fmla="*/ 92074 h 3328417"/>
              <a:gd name="connsiteX5" fmla="*/ 628403 w 2660043"/>
              <a:gd name="connsiteY5" fmla="*/ 2845232 h 3328417"/>
              <a:gd name="connsiteX6" fmla="*/ 111755 w 2660043"/>
              <a:gd name="connsiteY6" fmla="*/ 3251017 h 3328417"/>
              <a:gd name="connsiteX7" fmla="*/ 0 w 2660043"/>
              <a:gd name="connsiteY7" fmla="*/ 3328417 h 3328417"/>
              <a:gd name="connsiteX8" fmla="*/ 157289 w 2660043"/>
              <a:gd name="connsiteY8" fmla="*/ 3328417 h 3328417"/>
              <a:gd name="connsiteX9" fmla="*/ 269045 w 2660043"/>
              <a:gd name="connsiteY9" fmla="*/ 3251016 h 3328417"/>
              <a:gd name="connsiteX10" fmla="*/ 785693 w 2660043"/>
              <a:gd name="connsiteY10" fmla="*/ 2845231 h 3328417"/>
              <a:gd name="connsiteX11" fmla="*/ 2660043 w 2660043"/>
              <a:gd name="connsiteY11" fmla="*/ 92073 h 3328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60043" h="3328417">
                <a:moveTo>
                  <a:pt x="2657874" y="0"/>
                </a:moveTo>
                <a:lnTo>
                  <a:pt x="2455900" y="0"/>
                </a:lnTo>
                <a:lnTo>
                  <a:pt x="2455900" y="1"/>
                </a:lnTo>
                <a:lnTo>
                  <a:pt x="2500584" y="1"/>
                </a:lnTo>
                <a:lnTo>
                  <a:pt x="2502753" y="92074"/>
                </a:lnTo>
                <a:cubicBezTo>
                  <a:pt x="2502753" y="1439549"/>
                  <a:pt x="1574028" y="2073257"/>
                  <a:pt x="628403" y="2845232"/>
                </a:cubicBezTo>
                <a:cubicBezTo>
                  <a:pt x="456200" y="2985815"/>
                  <a:pt x="285573" y="3123526"/>
                  <a:pt x="111755" y="3251017"/>
                </a:cubicBezTo>
                <a:lnTo>
                  <a:pt x="0" y="3328417"/>
                </a:lnTo>
                <a:lnTo>
                  <a:pt x="157289" y="3328417"/>
                </a:lnTo>
                <a:lnTo>
                  <a:pt x="269045" y="3251016"/>
                </a:lnTo>
                <a:cubicBezTo>
                  <a:pt x="442863" y="3123525"/>
                  <a:pt x="613490" y="2985814"/>
                  <a:pt x="785693" y="2845231"/>
                </a:cubicBezTo>
                <a:cubicBezTo>
                  <a:pt x="1731318" y="2073256"/>
                  <a:pt x="2660043" y="1439548"/>
                  <a:pt x="2660043" y="92073"/>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6" name="Picture 5">
            <a:extLst>
              <a:ext uri="{FF2B5EF4-FFF2-40B4-BE49-F238E27FC236}">
                <a16:creationId xmlns:a16="http://schemas.microsoft.com/office/drawing/2014/main" id="{DD1BC1A5-C0D0-8F0C-D0DE-6A3280B3DAA1}"/>
              </a:ext>
            </a:extLst>
          </p:cNvPr>
          <p:cNvPicPr>
            <a:picLocks noChangeAspect="1"/>
          </p:cNvPicPr>
          <p:nvPr/>
        </p:nvPicPr>
        <p:blipFill rotWithShape="1">
          <a:blip r:embed="rId2"/>
          <a:srcRect l="55437"/>
          <a:stretch/>
        </p:blipFill>
        <p:spPr>
          <a:xfrm>
            <a:off x="6758824" y="0"/>
            <a:ext cx="5433175" cy="6858000"/>
          </a:xfrm>
          <a:prstGeom prst="rect">
            <a:avLst/>
          </a:prstGeom>
        </p:spPr>
      </p:pic>
      <p:sp>
        <p:nvSpPr>
          <p:cNvPr id="10" name="TextBox 9">
            <a:extLst>
              <a:ext uri="{FF2B5EF4-FFF2-40B4-BE49-F238E27FC236}">
                <a16:creationId xmlns:a16="http://schemas.microsoft.com/office/drawing/2014/main" id="{9AC5B90F-00D0-FB1F-1330-73C52E1A875F}"/>
              </a:ext>
            </a:extLst>
          </p:cNvPr>
          <p:cNvSpPr txBox="1"/>
          <p:nvPr/>
        </p:nvSpPr>
        <p:spPr>
          <a:xfrm>
            <a:off x="143518" y="-34746"/>
            <a:ext cx="7705081" cy="6535122"/>
          </a:xfrm>
          <a:prstGeom prst="rect">
            <a:avLst/>
          </a:prstGeom>
          <a:noFill/>
        </p:spPr>
        <p:txBody>
          <a:bodyPr wrap="square">
            <a:spAutoFit/>
          </a:bodyPr>
          <a:lstStyle/>
          <a:p>
            <a:pPr indent="-228600" algn="just">
              <a:lnSpc>
                <a:spcPct val="90000"/>
              </a:lnSpc>
              <a:spcAft>
                <a:spcPts val="600"/>
              </a:spcAft>
              <a:buFont typeface="Arial" panose="020B0604020202020204" pitchFamily="34" charset="0"/>
              <a:buChar char="•"/>
            </a:pPr>
            <a:r>
              <a:rPr lang="vi-VN" sz="3200" b="1" dirty="0">
                <a:solidFill>
                  <a:srgbClr val="FF0000"/>
                </a:solidFill>
                <a:latin typeface="Times New Roman" panose="02020603050405020304" pitchFamily="18" charset="0"/>
                <a:cs typeface="Times New Roman" panose="02020603050405020304" pitchFamily="18" charset="0"/>
              </a:rPr>
              <a:t>Khu di tích </a:t>
            </a:r>
            <a:r>
              <a:rPr lang="en-US" sz="3200" b="1" dirty="0">
                <a:solidFill>
                  <a:srgbClr val="FF0000"/>
                </a:solidFill>
                <a:effectLst/>
                <a:latin typeface="Times New Roman" panose="02020603050405020304" pitchFamily="18" charset="0"/>
                <a:cs typeface="Times New Roman" panose="02020603050405020304" pitchFamily="18" charset="0"/>
              </a:rPr>
              <a:t>bao </a:t>
            </a:r>
            <a:r>
              <a:rPr lang="en-US" sz="3200" b="1" dirty="0" err="1">
                <a:solidFill>
                  <a:srgbClr val="FF0000"/>
                </a:solidFill>
                <a:effectLst/>
                <a:latin typeface="Times New Roman" panose="02020603050405020304" pitchFamily="18" charset="0"/>
                <a:cs typeface="Times New Roman" panose="02020603050405020304" pitchFamily="18" charset="0"/>
              </a:rPr>
              <a:t>gồm</a:t>
            </a:r>
            <a:r>
              <a:rPr lang="vi-VN" sz="3200" b="1" dirty="0">
                <a:solidFill>
                  <a:srgbClr val="FF0000"/>
                </a:solidFill>
                <a:effectLst/>
                <a:latin typeface="Times New Roman" panose="02020603050405020304" pitchFamily="18" charset="0"/>
                <a:cs typeface="Times New Roman" panose="02020603050405020304" pitchFamily="18" charset="0"/>
              </a:rPr>
              <a:t> 9 hạng mục chính</a:t>
            </a:r>
            <a:r>
              <a:rPr lang="en-US" sz="3200" b="1" dirty="0">
                <a:solidFill>
                  <a:srgbClr val="FF0000"/>
                </a:solidFill>
                <a:effectLst/>
                <a:latin typeface="Times New Roman" panose="02020603050405020304" pitchFamily="18" charset="0"/>
                <a:cs typeface="Times New Roman" panose="02020603050405020304" pitchFamily="18" charset="0"/>
              </a:rPr>
              <a:t>:</a:t>
            </a:r>
            <a:endParaRPr lang="vi-VN" sz="3200" b="1" dirty="0">
              <a:solidFill>
                <a:srgbClr val="FF0000"/>
              </a:solidFill>
              <a:effectLst/>
              <a:latin typeface="Times New Roman" panose="02020603050405020304" pitchFamily="18" charset="0"/>
              <a:cs typeface="Times New Roman" panose="02020603050405020304" pitchFamily="18" charset="0"/>
            </a:endParaRPr>
          </a:p>
          <a:p>
            <a:pPr algn="just">
              <a:lnSpc>
                <a:spcPct val="140000"/>
              </a:lnSpc>
              <a:spcAft>
                <a:spcPts val="600"/>
              </a:spcAft>
            </a:pPr>
            <a:r>
              <a:rPr lang="vi-VN" sz="2800" b="1" dirty="0">
                <a:solidFill>
                  <a:srgbClr val="00B0F0"/>
                </a:solidFill>
                <a:effectLst/>
                <a:latin typeface="Times New Roman" panose="02020603050405020304" pitchFamily="18" charset="0"/>
                <a:cs typeface="Times New Roman" panose="02020603050405020304" pitchFamily="18" charset="0"/>
              </a:rPr>
              <a:t>1. </a:t>
            </a:r>
            <a:r>
              <a:rPr lang="en-US" sz="2800" b="1" dirty="0" err="1">
                <a:solidFill>
                  <a:srgbClr val="00B0F0"/>
                </a:solidFill>
                <a:effectLst/>
                <a:latin typeface="Times New Roman" panose="02020603050405020304" pitchFamily="18" charset="0"/>
                <a:cs typeface="Times New Roman" panose="02020603050405020304" pitchFamily="18" charset="0"/>
              </a:rPr>
              <a:t>Tháp</a:t>
            </a:r>
            <a:r>
              <a:rPr lang="en-US" sz="2800" b="1" dirty="0">
                <a:solidFill>
                  <a:srgbClr val="00B0F0"/>
                </a:solidFill>
                <a:effectLst/>
                <a:latin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cs typeface="Times New Roman" panose="02020603050405020304" pitchFamily="18" charset="0"/>
              </a:rPr>
              <a:t>bút</a:t>
            </a:r>
            <a:r>
              <a:rPr lang="en-US" sz="2800" b="1" dirty="0">
                <a:solidFill>
                  <a:srgbClr val="00B0F0"/>
                </a:solidFill>
                <a:effectLst/>
                <a:latin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cs typeface="Times New Roman" panose="02020603050405020304" pitchFamily="18" charset="0"/>
              </a:rPr>
              <a:t>Kình</a:t>
            </a:r>
            <a:r>
              <a:rPr lang="en-US" sz="2800" b="1" dirty="0">
                <a:solidFill>
                  <a:srgbClr val="00B0F0"/>
                </a:solidFill>
                <a:effectLst/>
                <a:latin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cs typeface="Times New Roman" panose="02020603050405020304" pitchFamily="18" charset="0"/>
              </a:rPr>
              <a:t>Thiên</a:t>
            </a:r>
            <a:r>
              <a:rPr lang="en-US" sz="2800" b="1" dirty="0">
                <a:solidFill>
                  <a:srgbClr val="00B0F0"/>
                </a:solidFill>
                <a:effectLst/>
                <a:latin typeface="Times New Roman" panose="02020603050405020304" pitchFamily="18" charset="0"/>
                <a:cs typeface="Times New Roman" panose="02020603050405020304" pitchFamily="18" charset="0"/>
              </a:rPr>
              <a:t>.</a:t>
            </a:r>
            <a:endParaRPr lang="vi-VN" sz="2800" b="1" dirty="0">
              <a:solidFill>
                <a:srgbClr val="00B0F0"/>
              </a:solidFill>
              <a:effectLst/>
              <a:latin typeface="Times New Roman" panose="02020603050405020304" pitchFamily="18" charset="0"/>
              <a:cs typeface="Times New Roman" panose="02020603050405020304" pitchFamily="18" charset="0"/>
            </a:endParaRPr>
          </a:p>
          <a:p>
            <a:pPr algn="just">
              <a:lnSpc>
                <a:spcPct val="140000"/>
              </a:lnSpc>
              <a:spcAft>
                <a:spcPts val="600"/>
              </a:spcAft>
            </a:pPr>
            <a:r>
              <a:rPr lang="vi-VN" sz="2800" b="1" dirty="0">
                <a:solidFill>
                  <a:srgbClr val="00B0F0"/>
                </a:solidFill>
                <a:latin typeface="Times New Roman" panose="02020603050405020304" pitchFamily="18" charset="0"/>
                <a:cs typeface="Times New Roman" panose="02020603050405020304" pitchFamily="18" charset="0"/>
              </a:rPr>
              <a:t>2.</a:t>
            </a:r>
            <a:r>
              <a:rPr lang="vi-VN" sz="2800" b="1" dirty="0">
                <a:solidFill>
                  <a:srgbClr val="00B0F0"/>
                </a:solidFill>
                <a:effectLst/>
                <a:latin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cs typeface="Times New Roman" panose="02020603050405020304" pitchFamily="18" charset="0"/>
              </a:rPr>
              <a:t>Đền</a:t>
            </a:r>
            <a:r>
              <a:rPr lang="en-US" sz="2800" b="1" dirty="0">
                <a:solidFill>
                  <a:srgbClr val="00B0F0"/>
                </a:solidFill>
                <a:effectLst/>
                <a:latin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cs typeface="Times New Roman" panose="02020603050405020304" pitchFamily="18" charset="0"/>
              </a:rPr>
              <a:t>thờ</a:t>
            </a:r>
            <a:r>
              <a:rPr lang="en-US" sz="2800" b="1" dirty="0">
                <a:solidFill>
                  <a:srgbClr val="00B0F0"/>
                </a:solidFill>
                <a:effectLst/>
                <a:latin typeface="Times New Roman" panose="02020603050405020304" pitchFamily="18" charset="0"/>
                <a:cs typeface="Times New Roman" panose="02020603050405020304" pitchFamily="18" charset="0"/>
              </a:rPr>
              <a:t> </a:t>
            </a:r>
            <a:r>
              <a:rPr lang="vi-VN" sz="2800" b="1" dirty="0">
                <a:solidFill>
                  <a:srgbClr val="00B0F0"/>
                </a:solidFill>
                <a:effectLst/>
                <a:latin typeface="Times New Roman" panose="02020603050405020304" pitchFamily="18" charset="0"/>
                <a:cs typeface="Times New Roman" panose="02020603050405020304" pitchFamily="18" charset="0"/>
              </a:rPr>
              <a:t>Nguyễn Bỉnh Khiêm</a:t>
            </a:r>
          </a:p>
          <a:p>
            <a:pPr algn="just">
              <a:lnSpc>
                <a:spcPct val="140000"/>
              </a:lnSpc>
              <a:spcAft>
                <a:spcPts val="600"/>
              </a:spcAft>
            </a:pPr>
            <a:r>
              <a:rPr lang="vi-VN" sz="2800" b="1" dirty="0">
                <a:solidFill>
                  <a:srgbClr val="00B0F0"/>
                </a:solidFill>
                <a:effectLst/>
                <a:latin typeface="Times New Roman" panose="02020603050405020304" pitchFamily="18" charset="0"/>
                <a:cs typeface="Times New Roman" panose="02020603050405020304" pitchFamily="18" charset="0"/>
              </a:rPr>
              <a:t>3. </a:t>
            </a:r>
            <a:r>
              <a:rPr lang="en-US" sz="2800" b="1" dirty="0" err="1">
                <a:solidFill>
                  <a:srgbClr val="00B0F0"/>
                </a:solidFill>
                <a:effectLst/>
                <a:latin typeface="Times New Roman" panose="02020603050405020304" pitchFamily="18" charset="0"/>
                <a:cs typeface="Times New Roman" panose="02020603050405020304" pitchFamily="18" charset="0"/>
              </a:rPr>
              <a:t>Bức</a:t>
            </a:r>
            <a:r>
              <a:rPr lang="en-US" sz="2800" b="1" dirty="0">
                <a:solidFill>
                  <a:srgbClr val="00B0F0"/>
                </a:solidFill>
                <a:effectLst/>
                <a:latin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cs typeface="Times New Roman" panose="02020603050405020304" pitchFamily="18" charset="0"/>
              </a:rPr>
              <a:t>hoành</a:t>
            </a:r>
            <a:r>
              <a:rPr lang="en-US" sz="2800" b="1" dirty="0">
                <a:solidFill>
                  <a:srgbClr val="00B0F0"/>
                </a:solidFill>
                <a:effectLst/>
                <a:latin typeface="Times New Roman" panose="02020603050405020304" pitchFamily="18" charset="0"/>
                <a:cs typeface="Times New Roman" panose="02020603050405020304" pitchFamily="18" charset="0"/>
              </a:rPr>
              <a:t> phi </a:t>
            </a:r>
            <a:r>
              <a:rPr lang="en-US" sz="2800" b="1" dirty="0" err="1">
                <a:solidFill>
                  <a:srgbClr val="00B0F0"/>
                </a:solidFill>
                <a:effectLst/>
                <a:latin typeface="Times New Roman" panose="02020603050405020304" pitchFamily="18" charset="0"/>
                <a:cs typeface="Times New Roman" panose="02020603050405020304" pitchFamily="18" charset="0"/>
              </a:rPr>
              <a:t>tạc</a:t>
            </a:r>
            <a:r>
              <a:rPr lang="vi-VN" sz="2800" b="1" dirty="0">
                <a:solidFill>
                  <a:srgbClr val="00B0F0"/>
                </a:solidFill>
                <a:effectLst/>
                <a:latin typeface="Times New Roman" panose="02020603050405020304" pitchFamily="18" charset="0"/>
                <a:cs typeface="Times New Roman" panose="02020603050405020304" pitchFamily="18" charset="0"/>
              </a:rPr>
              <a:t> chữ</a:t>
            </a:r>
            <a:r>
              <a:rPr lang="en-US" sz="2800" b="1" dirty="0">
                <a:solidFill>
                  <a:srgbClr val="00B0F0"/>
                </a:solidFill>
                <a:effectLst/>
                <a:latin typeface="Times New Roman" panose="02020603050405020304" pitchFamily="18" charset="0"/>
                <a:cs typeface="Times New Roman" panose="02020603050405020304" pitchFamily="18" charset="0"/>
              </a:rPr>
              <a:t> "An Nam Lý </a:t>
            </a:r>
            <a:r>
              <a:rPr lang="en-US" sz="2800" b="1" dirty="0" err="1">
                <a:solidFill>
                  <a:srgbClr val="00B0F0"/>
                </a:solidFill>
                <a:effectLst/>
                <a:latin typeface="Times New Roman" panose="02020603050405020304" pitchFamily="18" charset="0"/>
                <a:cs typeface="Times New Roman" panose="02020603050405020304" pitchFamily="18" charset="0"/>
              </a:rPr>
              <a:t>Học</a:t>
            </a:r>
            <a:r>
              <a:rPr lang="en-US" sz="2800" b="1" dirty="0">
                <a:solidFill>
                  <a:srgbClr val="00B0F0"/>
                </a:solidFill>
                <a:effectLst/>
                <a:latin typeface="Times New Roman" panose="02020603050405020304" pitchFamily="18" charset="0"/>
                <a:cs typeface="Times New Roman" panose="02020603050405020304" pitchFamily="18" charset="0"/>
              </a:rPr>
              <a:t>".</a:t>
            </a:r>
          </a:p>
          <a:p>
            <a:pPr algn="just">
              <a:lnSpc>
                <a:spcPct val="140000"/>
              </a:lnSpc>
              <a:spcAft>
                <a:spcPts val="600"/>
              </a:spcAft>
            </a:pPr>
            <a:r>
              <a:rPr lang="vi-VN" sz="2800" b="1" dirty="0">
                <a:solidFill>
                  <a:srgbClr val="00B0F0"/>
                </a:solidFill>
                <a:latin typeface="Times New Roman" panose="02020603050405020304" pitchFamily="18" charset="0"/>
                <a:cs typeface="Times New Roman" panose="02020603050405020304" pitchFamily="18" charset="0"/>
              </a:rPr>
              <a:t>4. </a:t>
            </a:r>
            <a:r>
              <a:rPr lang="en-US" sz="2800" b="1" dirty="0" err="1">
                <a:solidFill>
                  <a:srgbClr val="00B0F0"/>
                </a:solidFill>
                <a:effectLst/>
                <a:latin typeface="Times New Roman" panose="02020603050405020304" pitchFamily="18" charset="0"/>
                <a:cs typeface="Times New Roman" panose="02020603050405020304" pitchFamily="18" charset="0"/>
              </a:rPr>
              <a:t>Nhà</a:t>
            </a:r>
            <a:r>
              <a:rPr lang="en-US" sz="2800" b="1" dirty="0">
                <a:solidFill>
                  <a:srgbClr val="00B0F0"/>
                </a:solidFill>
                <a:effectLst/>
                <a:latin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cs typeface="Times New Roman" panose="02020603050405020304" pitchFamily="18" charset="0"/>
              </a:rPr>
              <a:t>trưng</a:t>
            </a:r>
            <a:r>
              <a:rPr lang="en-US" sz="2800" b="1" dirty="0">
                <a:solidFill>
                  <a:srgbClr val="00B0F0"/>
                </a:solidFill>
                <a:effectLst/>
                <a:latin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cs typeface="Times New Roman" panose="02020603050405020304" pitchFamily="18" charset="0"/>
              </a:rPr>
              <a:t>bày</a:t>
            </a:r>
            <a:r>
              <a:rPr lang="en-US" sz="2800" b="1" dirty="0">
                <a:solidFill>
                  <a:srgbClr val="00B0F0"/>
                </a:solidFill>
                <a:effectLst/>
                <a:latin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cs typeface="Times New Roman" panose="02020603050405020304" pitchFamily="18" charset="0"/>
              </a:rPr>
              <a:t>thân</a:t>
            </a:r>
            <a:r>
              <a:rPr lang="en-US" sz="2800" b="1" dirty="0">
                <a:solidFill>
                  <a:srgbClr val="00B0F0"/>
                </a:solidFill>
                <a:effectLst/>
                <a:latin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cs typeface="Times New Roman" panose="02020603050405020304" pitchFamily="18" charset="0"/>
              </a:rPr>
              <a:t>thế</a:t>
            </a:r>
            <a:r>
              <a:rPr lang="en-US" sz="2800" b="1" dirty="0">
                <a:solidFill>
                  <a:srgbClr val="00B0F0"/>
                </a:solidFill>
                <a:effectLst/>
                <a:latin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cs typeface="Times New Roman" panose="02020603050405020304" pitchFamily="18" charset="0"/>
              </a:rPr>
              <a:t>sự</a:t>
            </a:r>
            <a:r>
              <a:rPr lang="en-US" sz="2800" b="1" dirty="0">
                <a:solidFill>
                  <a:srgbClr val="00B0F0"/>
                </a:solidFill>
                <a:effectLst/>
                <a:latin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cs typeface="Times New Roman" panose="02020603050405020304" pitchFamily="18" charset="0"/>
              </a:rPr>
              <a:t>nghiệp</a:t>
            </a:r>
            <a:endParaRPr lang="en-US" sz="2800" b="1" dirty="0">
              <a:solidFill>
                <a:srgbClr val="00B0F0"/>
              </a:solidFill>
              <a:effectLst/>
              <a:latin typeface="Times New Roman" panose="02020603050405020304" pitchFamily="18" charset="0"/>
              <a:cs typeface="Times New Roman" panose="02020603050405020304" pitchFamily="18" charset="0"/>
            </a:endParaRPr>
          </a:p>
          <a:p>
            <a:pPr algn="just">
              <a:lnSpc>
                <a:spcPct val="140000"/>
              </a:lnSpc>
              <a:spcAft>
                <a:spcPts val="600"/>
              </a:spcAft>
            </a:pPr>
            <a:r>
              <a:rPr lang="vi-VN" sz="2800" b="1" dirty="0">
                <a:solidFill>
                  <a:srgbClr val="00B0F0"/>
                </a:solidFill>
                <a:latin typeface="Times New Roman" panose="02020603050405020304" pitchFamily="18" charset="0"/>
                <a:cs typeface="Times New Roman" panose="02020603050405020304" pitchFamily="18" charset="0"/>
              </a:rPr>
              <a:t>5. </a:t>
            </a:r>
            <a:r>
              <a:rPr lang="en-US" sz="2800" b="1" dirty="0" err="1">
                <a:solidFill>
                  <a:srgbClr val="00B0F0"/>
                </a:solidFill>
                <a:effectLst/>
                <a:latin typeface="Times New Roman" panose="02020603050405020304" pitchFamily="18" charset="0"/>
                <a:cs typeface="Times New Roman" panose="02020603050405020304" pitchFamily="18" charset="0"/>
              </a:rPr>
              <a:t>Tượng</a:t>
            </a:r>
            <a:r>
              <a:rPr lang="en-US" sz="2800" b="1" dirty="0">
                <a:solidFill>
                  <a:srgbClr val="00B0F0"/>
                </a:solidFill>
                <a:effectLst/>
                <a:latin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cs typeface="Times New Roman" panose="02020603050405020304" pitchFamily="18" charset="0"/>
              </a:rPr>
              <a:t>Trạng</a:t>
            </a:r>
            <a:r>
              <a:rPr lang="en-US" sz="2800" b="1" dirty="0">
                <a:solidFill>
                  <a:srgbClr val="00B0F0"/>
                </a:solidFill>
                <a:effectLst/>
                <a:latin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cs typeface="Times New Roman" panose="02020603050405020304" pitchFamily="18" charset="0"/>
              </a:rPr>
              <a:t>Trình</a:t>
            </a:r>
            <a:r>
              <a:rPr lang="en-US" sz="2800" b="1" dirty="0">
                <a:solidFill>
                  <a:srgbClr val="00B0F0"/>
                </a:solidFill>
                <a:effectLst/>
                <a:latin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cs typeface="Times New Roman" panose="02020603050405020304" pitchFamily="18" charset="0"/>
              </a:rPr>
              <a:t>Nguyễn</a:t>
            </a:r>
            <a:r>
              <a:rPr lang="en-US" sz="2800" b="1" dirty="0">
                <a:solidFill>
                  <a:srgbClr val="00B0F0"/>
                </a:solidFill>
                <a:effectLst/>
                <a:latin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cs typeface="Times New Roman" panose="02020603050405020304" pitchFamily="18" charset="0"/>
              </a:rPr>
              <a:t>Bỉnh</a:t>
            </a:r>
            <a:r>
              <a:rPr lang="en-US" sz="2800" b="1" dirty="0">
                <a:solidFill>
                  <a:srgbClr val="00B0F0"/>
                </a:solidFill>
                <a:effectLst/>
                <a:latin typeface="Times New Roman" panose="02020603050405020304" pitchFamily="18" charset="0"/>
                <a:cs typeface="Times New Roman" panose="02020603050405020304" pitchFamily="18" charset="0"/>
              </a:rPr>
              <a:t> Khiêm</a:t>
            </a:r>
          </a:p>
          <a:p>
            <a:pPr algn="just">
              <a:lnSpc>
                <a:spcPct val="140000"/>
              </a:lnSpc>
              <a:spcAft>
                <a:spcPts val="600"/>
              </a:spcAft>
            </a:pPr>
            <a:r>
              <a:rPr lang="vi-VN" sz="2800" b="1" dirty="0">
                <a:solidFill>
                  <a:srgbClr val="00B0F0"/>
                </a:solidFill>
                <a:latin typeface="Times New Roman" panose="02020603050405020304" pitchFamily="18" charset="0"/>
                <a:cs typeface="Times New Roman" panose="02020603050405020304" pitchFamily="18" charset="0"/>
              </a:rPr>
              <a:t>6. </a:t>
            </a:r>
            <a:r>
              <a:rPr lang="en-US" sz="2800" b="1" dirty="0" err="1">
                <a:solidFill>
                  <a:srgbClr val="00B0F0"/>
                </a:solidFill>
                <a:effectLst/>
                <a:latin typeface="Times New Roman" panose="02020603050405020304" pitchFamily="18" charset="0"/>
                <a:cs typeface="Times New Roman" panose="02020603050405020304" pitchFamily="18" charset="0"/>
              </a:rPr>
              <a:t>Nhà</a:t>
            </a:r>
            <a:r>
              <a:rPr lang="en-US" sz="2800" b="1" dirty="0">
                <a:solidFill>
                  <a:srgbClr val="00B0F0"/>
                </a:solidFill>
                <a:effectLst/>
                <a:latin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cs typeface="Times New Roman" panose="02020603050405020304" pitchFamily="18" charset="0"/>
              </a:rPr>
              <a:t>Tổ</a:t>
            </a:r>
            <a:r>
              <a:rPr lang="en-US" sz="2800" b="1" dirty="0">
                <a:solidFill>
                  <a:srgbClr val="00B0F0"/>
                </a:solidFill>
                <a:effectLst/>
                <a:latin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cs typeface="Times New Roman" panose="02020603050405020304" pitchFamily="18" charset="0"/>
              </a:rPr>
              <a:t>đặt</a:t>
            </a:r>
            <a:r>
              <a:rPr lang="en-US" sz="2800" b="1" dirty="0">
                <a:solidFill>
                  <a:srgbClr val="00B0F0"/>
                </a:solidFill>
                <a:effectLst/>
                <a:latin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cs typeface="Times New Roman" panose="02020603050405020304" pitchFamily="18" charset="0"/>
              </a:rPr>
              <a:t>tượng</a:t>
            </a:r>
            <a:r>
              <a:rPr lang="en-US" sz="2800" b="1" dirty="0">
                <a:solidFill>
                  <a:srgbClr val="00B0F0"/>
                </a:solidFill>
                <a:effectLst/>
                <a:latin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cs typeface="Times New Roman" panose="02020603050405020304" pitchFamily="18" charset="0"/>
              </a:rPr>
              <a:t>phu</a:t>
            </a:r>
            <a:r>
              <a:rPr lang="en-US" sz="2800" b="1" dirty="0">
                <a:solidFill>
                  <a:srgbClr val="00B0F0"/>
                </a:solidFill>
                <a:effectLst/>
                <a:latin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cs typeface="Times New Roman" panose="02020603050405020304" pitchFamily="18" charset="0"/>
              </a:rPr>
              <a:t>nhân</a:t>
            </a:r>
            <a:r>
              <a:rPr lang="en-US" sz="2800" b="1" dirty="0">
                <a:solidFill>
                  <a:srgbClr val="00B0F0"/>
                </a:solidFill>
                <a:effectLst/>
                <a:latin typeface="Times New Roman" panose="02020603050405020304" pitchFamily="18" charset="0"/>
                <a:cs typeface="Times New Roman" panose="02020603050405020304" pitchFamily="18" charset="0"/>
              </a:rPr>
              <a:t> Minh </a:t>
            </a:r>
            <a:r>
              <a:rPr lang="en-US" sz="2800" b="1" dirty="0" err="1">
                <a:solidFill>
                  <a:srgbClr val="00B0F0"/>
                </a:solidFill>
                <a:effectLst/>
                <a:latin typeface="Times New Roman" panose="02020603050405020304" pitchFamily="18" charset="0"/>
                <a:cs typeface="Times New Roman" panose="02020603050405020304" pitchFamily="18" charset="0"/>
              </a:rPr>
              <a:t>Nguyệt</a:t>
            </a:r>
            <a:endParaRPr lang="en-US" sz="2800" b="1" dirty="0">
              <a:solidFill>
                <a:srgbClr val="00B0F0"/>
              </a:solidFill>
              <a:effectLst/>
              <a:latin typeface="Times New Roman" panose="02020603050405020304" pitchFamily="18" charset="0"/>
              <a:cs typeface="Times New Roman" panose="02020603050405020304" pitchFamily="18" charset="0"/>
            </a:endParaRPr>
          </a:p>
          <a:p>
            <a:pPr algn="just">
              <a:lnSpc>
                <a:spcPct val="140000"/>
              </a:lnSpc>
              <a:spcAft>
                <a:spcPts val="600"/>
              </a:spcAft>
            </a:pPr>
            <a:r>
              <a:rPr lang="vi-VN" sz="2800" b="1" dirty="0">
                <a:solidFill>
                  <a:srgbClr val="00B0F0"/>
                </a:solidFill>
                <a:latin typeface="Times New Roman" panose="02020603050405020304" pitchFamily="18" charset="0"/>
                <a:cs typeface="Times New Roman" panose="02020603050405020304" pitchFamily="18" charset="0"/>
              </a:rPr>
              <a:t>7.</a:t>
            </a:r>
            <a:r>
              <a:rPr lang="en-US" sz="2800" b="1" dirty="0">
                <a:solidFill>
                  <a:srgbClr val="00B0F0"/>
                </a:solidFill>
                <a:effectLst/>
                <a:latin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cs typeface="Times New Roman" panose="02020603050405020304" pitchFamily="18" charset="0"/>
              </a:rPr>
              <a:t>Phần</a:t>
            </a:r>
            <a:r>
              <a:rPr lang="en-US" sz="2800" b="1" dirty="0">
                <a:solidFill>
                  <a:srgbClr val="00B0F0"/>
                </a:solidFill>
                <a:effectLst/>
                <a:latin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cs typeface="Times New Roman" panose="02020603050405020304" pitchFamily="18" charset="0"/>
              </a:rPr>
              <a:t>mộ</a:t>
            </a:r>
            <a:r>
              <a:rPr lang="en-US" sz="2800" b="1" dirty="0">
                <a:solidFill>
                  <a:srgbClr val="00B0F0"/>
                </a:solidFill>
                <a:effectLst/>
                <a:latin typeface="Times New Roman" panose="02020603050405020304" pitchFamily="18" charset="0"/>
                <a:cs typeface="Times New Roman" panose="02020603050405020304" pitchFamily="18" charset="0"/>
              </a:rPr>
              <a:t> </a:t>
            </a:r>
            <a:r>
              <a:rPr lang="vi-VN" sz="2800" b="1" dirty="0">
                <a:solidFill>
                  <a:srgbClr val="00B0F0"/>
                </a:solidFill>
                <a:latin typeface="Times New Roman" panose="02020603050405020304" pitchFamily="18" charset="0"/>
                <a:cs typeface="Times New Roman" panose="02020603050405020304" pitchFamily="18" charset="0"/>
              </a:rPr>
              <a:t>cụ t</a:t>
            </a:r>
            <a:r>
              <a:rPr lang="en-US" sz="2800" b="1" dirty="0" err="1">
                <a:solidFill>
                  <a:srgbClr val="00B0F0"/>
                </a:solidFill>
                <a:effectLst/>
                <a:latin typeface="Times New Roman" panose="02020603050405020304" pitchFamily="18" charset="0"/>
                <a:cs typeface="Times New Roman" panose="02020603050405020304" pitchFamily="18" charset="0"/>
              </a:rPr>
              <a:t>hân</a:t>
            </a:r>
            <a:r>
              <a:rPr lang="en-US" sz="2800" b="1" dirty="0">
                <a:solidFill>
                  <a:srgbClr val="00B0F0"/>
                </a:solidFill>
                <a:effectLst/>
                <a:latin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cs typeface="Times New Roman" panose="02020603050405020304" pitchFamily="18" charset="0"/>
              </a:rPr>
              <a:t>sinh</a:t>
            </a:r>
            <a:r>
              <a:rPr lang="en-US" sz="2800" b="1" dirty="0">
                <a:solidFill>
                  <a:srgbClr val="00B0F0"/>
                </a:solidFill>
                <a:effectLst/>
                <a:latin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cs typeface="Times New Roman" panose="02020603050405020304" pitchFamily="18" charset="0"/>
              </a:rPr>
              <a:t>Trạng</a:t>
            </a:r>
            <a:r>
              <a:rPr lang="en-US" sz="2800" b="1" dirty="0">
                <a:solidFill>
                  <a:srgbClr val="00B0F0"/>
                </a:solidFill>
                <a:effectLst/>
                <a:latin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cs typeface="Times New Roman" panose="02020603050405020304" pitchFamily="18" charset="0"/>
              </a:rPr>
              <a:t>Trình</a:t>
            </a:r>
            <a:endParaRPr lang="en-US" sz="2800" b="1" dirty="0">
              <a:solidFill>
                <a:srgbClr val="00B0F0"/>
              </a:solidFill>
              <a:effectLst/>
              <a:latin typeface="Times New Roman" panose="02020603050405020304" pitchFamily="18" charset="0"/>
              <a:cs typeface="Times New Roman" panose="02020603050405020304" pitchFamily="18" charset="0"/>
            </a:endParaRPr>
          </a:p>
          <a:p>
            <a:pPr algn="just">
              <a:lnSpc>
                <a:spcPct val="140000"/>
              </a:lnSpc>
              <a:spcAft>
                <a:spcPts val="600"/>
              </a:spcAft>
            </a:pPr>
            <a:r>
              <a:rPr lang="vi-VN" sz="2800" b="1" dirty="0">
                <a:solidFill>
                  <a:srgbClr val="00B0F0"/>
                </a:solidFill>
                <a:latin typeface="Times New Roman" panose="02020603050405020304" pitchFamily="18" charset="0"/>
                <a:cs typeface="Times New Roman" panose="02020603050405020304" pitchFamily="18" charset="0"/>
              </a:rPr>
              <a:t>8. </a:t>
            </a:r>
            <a:r>
              <a:rPr lang="en-US" sz="2800" b="1" dirty="0" err="1">
                <a:solidFill>
                  <a:srgbClr val="00B0F0"/>
                </a:solidFill>
                <a:effectLst/>
                <a:latin typeface="Times New Roman" panose="02020603050405020304" pitchFamily="18" charset="0"/>
                <a:cs typeface="Times New Roman" panose="02020603050405020304" pitchFamily="18" charset="0"/>
              </a:rPr>
              <a:t>Hồ</a:t>
            </a:r>
            <a:r>
              <a:rPr lang="en-US" sz="2800" b="1" dirty="0">
                <a:solidFill>
                  <a:srgbClr val="00B0F0"/>
                </a:solidFill>
                <a:effectLst/>
                <a:latin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cs typeface="Times New Roman" panose="02020603050405020304" pitchFamily="18" charset="0"/>
              </a:rPr>
              <a:t>Bán</a:t>
            </a:r>
            <a:r>
              <a:rPr lang="en-US" sz="2800" b="1" dirty="0">
                <a:solidFill>
                  <a:srgbClr val="00B0F0"/>
                </a:solidFill>
                <a:effectLst/>
                <a:latin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cs typeface="Times New Roman" panose="02020603050405020304" pitchFamily="18" charset="0"/>
              </a:rPr>
              <a:t>Nguyệt</a:t>
            </a:r>
            <a:r>
              <a:rPr lang="en-US" sz="2800" b="1" dirty="0">
                <a:solidFill>
                  <a:srgbClr val="00B0F0"/>
                </a:solidFill>
                <a:effectLst/>
                <a:latin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cs typeface="Times New Roman" panose="02020603050405020304" pitchFamily="18" charset="0"/>
              </a:rPr>
              <a:t>diện</a:t>
            </a:r>
            <a:r>
              <a:rPr lang="en-US" sz="2800" b="1" dirty="0">
                <a:solidFill>
                  <a:srgbClr val="00B0F0"/>
                </a:solidFill>
                <a:effectLst/>
                <a:latin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cs typeface="Times New Roman" panose="02020603050405020304" pitchFamily="18" charset="0"/>
              </a:rPr>
              <a:t>tích</a:t>
            </a:r>
            <a:r>
              <a:rPr lang="en-US" sz="2800" b="1" dirty="0">
                <a:solidFill>
                  <a:srgbClr val="00B0F0"/>
                </a:solidFill>
                <a:effectLst/>
                <a:latin typeface="Times New Roman" panose="02020603050405020304" pitchFamily="18" charset="0"/>
                <a:cs typeface="Times New Roman" panose="02020603050405020304" pitchFamily="18" charset="0"/>
              </a:rPr>
              <a:t> 1000m².</a:t>
            </a:r>
          </a:p>
          <a:p>
            <a:pPr algn="just">
              <a:lnSpc>
                <a:spcPct val="140000"/>
              </a:lnSpc>
              <a:spcAft>
                <a:spcPts val="600"/>
              </a:spcAft>
            </a:pPr>
            <a:r>
              <a:rPr lang="vi-VN" sz="2800" b="1" dirty="0">
                <a:solidFill>
                  <a:srgbClr val="00B0F0"/>
                </a:solidFill>
                <a:latin typeface="Times New Roman" panose="02020603050405020304" pitchFamily="18" charset="0"/>
                <a:cs typeface="Times New Roman" panose="02020603050405020304" pitchFamily="18" charset="0"/>
              </a:rPr>
              <a:t>9. </a:t>
            </a:r>
            <a:r>
              <a:rPr lang="en-US" sz="2800" b="1" dirty="0" err="1">
                <a:solidFill>
                  <a:srgbClr val="00B0F0"/>
                </a:solidFill>
                <a:effectLst/>
                <a:latin typeface="Times New Roman" panose="02020603050405020304" pitchFamily="18" charset="0"/>
                <a:cs typeface="Times New Roman" panose="02020603050405020304" pitchFamily="18" charset="0"/>
              </a:rPr>
              <a:t>Chùa</a:t>
            </a:r>
            <a:r>
              <a:rPr lang="en-US" sz="2800" b="1" dirty="0">
                <a:solidFill>
                  <a:srgbClr val="00B0F0"/>
                </a:solidFill>
                <a:effectLst/>
                <a:latin typeface="Times New Roman" panose="02020603050405020304" pitchFamily="18" charset="0"/>
                <a:cs typeface="Times New Roman" panose="02020603050405020304" pitchFamily="18" charset="0"/>
              </a:rPr>
              <a:t> Song Mai</a:t>
            </a:r>
          </a:p>
        </p:txBody>
      </p:sp>
      <p:sp>
        <p:nvSpPr>
          <p:cNvPr id="4" name="TextBox 3">
            <a:extLst>
              <a:ext uri="{FF2B5EF4-FFF2-40B4-BE49-F238E27FC236}">
                <a16:creationId xmlns:a16="http://schemas.microsoft.com/office/drawing/2014/main" id="{643CFC6B-99D5-8695-CE72-CBF4A9ACD5FA}"/>
              </a:ext>
            </a:extLst>
          </p:cNvPr>
          <p:cNvSpPr txBox="1"/>
          <p:nvPr/>
        </p:nvSpPr>
        <p:spPr>
          <a:xfrm>
            <a:off x="8266324" y="2424"/>
            <a:ext cx="4152899" cy="954107"/>
          </a:xfrm>
          <a:prstGeom prst="rect">
            <a:avLst/>
          </a:prstGeom>
          <a:noFill/>
        </p:spPr>
        <p:txBody>
          <a:bodyPr wrap="square">
            <a:spAutoFit/>
          </a:bodyPr>
          <a:lstStyle/>
          <a:p>
            <a:pPr algn="ctr"/>
            <a:r>
              <a:rPr kumimoji="0" lang="vi-VN" sz="2800" b="1" i="0" u="none" strike="noStrike" kern="1200" cap="none" spc="0" normalizeH="0" baseline="0" noProof="0" dirty="0">
                <a:ln w="0"/>
                <a:solidFill>
                  <a:srgbClr val="FFFF00"/>
                </a:solidFill>
                <a:effectLst>
                  <a:reflection blurRad="6350" stA="53000" endA="300" endPos="35500" dir="5400000" sy="-90000" algn="bl" rotWithShape="0"/>
                </a:effectLst>
                <a:uLnTx/>
                <a:uFillTx/>
                <a:latin typeface="Algerian" panose="04020705040A02060702" pitchFamily="82" charset="0"/>
                <a:ea typeface="+mn-ea"/>
                <a:cs typeface="+mn-cs"/>
              </a:rPr>
              <a:t>ĐỀN TRẠNG TRÌNH </a:t>
            </a:r>
          </a:p>
          <a:p>
            <a:pPr algn="ctr"/>
            <a:r>
              <a:rPr kumimoji="0" lang="vi-VN" sz="2800" b="1" i="0" u="none" strike="noStrike" kern="1200" cap="none" spc="0" normalizeH="0" baseline="0" noProof="0" dirty="0">
                <a:ln w="0"/>
                <a:solidFill>
                  <a:srgbClr val="FFFF00"/>
                </a:solidFill>
                <a:effectLst>
                  <a:reflection blurRad="6350" stA="53000" endA="300" endPos="35500" dir="5400000" sy="-90000" algn="bl" rotWithShape="0"/>
                </a:effectLst>
                <a:uLnTx/>
                <a:uFillTx/>
                <a:latin typeface="Algerian" panose="04020705040A02060702" pitchFamily="82" charset="0"/>
                <a:ea typeface="+mn-ea"/>
                <a:cs typeface="+mn-cs"/>
              </a:rPr>
              <a:t>NGUYỄN BỈNH KHIÊM </a:t>
            </a:r>
          </a:p>
        </p:txBody>
      </p:sp>
    </p:spTree>
    <p:extLst>
      <p:ext uri="{BB962C8B-B14F-4D97-AF65-F5344CB8AC3E}">
        <p14:creationId xmlns:p14="http://schemas.microsoft.com/office/powerpoint/2010/main" val="40577953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t="-9000" b="-9000"/>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9D81886-3F16-7B10-B641-AD17E177DE41}"/>
              </a:ext>
            </a:extLst>
          </p:cNvPr>
          <p:cNvSpPr txBox="1"/>
          <p:nvPr/>
        </p:nvSpPr>
        <p:spPr>
          <a:xfrm>
            <a:off x="514350" y="-4445"/>
            <a:ext cx="11535410" cy="1077218"/>
          </a:xfrm>
          <a:prstGeom prst="rect">
            <a:avLst/>
          </a:prstGeom>
          <a:noFill/>
        </p:spPr>
        <p:txBody>
          <a:bodyPr wrap="square">
            <a:spAutoFit/>
          </a:bodyPr>
          <a:lstStyle/>
          <a:p>
            <a:pPr algn="ctr"/>
            <a:r>
              <a:rPr kumimoji="0" lang="vi-VN" sz="32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Algerian" panose="04020705040A02060702" pitchFamily="82" charset="0"/>
                <a:ea typeface="+mn-ea"/>
                <a:cs typeface="+mn-cs"/>
              </a:rPr>
              <a:t>ĐỀN TRẠNG TRÌNH NGUYỄN BỈNH KHIÊM </a:t>
            </a:r>
          </a:p>
          <a:p>
            <a:pPr algn="ctr"/>
            <a:r>
              <a:rPr kumimoji="0" lang="vi-VN" sz="32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Algerian" panose="04020705040A02060702" pitchFamily="82" charset="0"/>
                <a:ea typeface="+mn-ea"/>
                <a:cs typeface="+mn-cs"/>
              </a:rPr>
              <a:t>- DI TÍCH QUỐC GIA ĐẶC BIỆT CỦA HẢI PHÒNG -</a:t>
            </a:r>
            <a:endParaRPr lang="en-US" sz="3600" b="1" dirty="0">
              <a:solidFill>
                <a:srgbClr val="FF0000"/>
              </a:solidFill>
            </a:endParaRPr>
          </a:p>
        </p:txBody>
      </p:sp>
      <p:sp>
        <p:nvSpPr>
          <p:cNvPr id="4" name="TextBox 3">
            <a:extLst>
              <a:ext uri="{FF2B5EF4-FFF2-40B4-BE49-F238E27FC236}">
                <a16:creationId xmlns:a16="http://schemas.microsoft.com/office/drawing/2014/main" id="{22C28A06-3A8C-DB61-47B6-CBE9AE141B2B}"/>
              </a:ext>
            </a:extLst>
          </p:cNvPr>
          <p:cNvSpPr txBox="1"/>
          <p:nvPr/>
        </p:nvSpPr>
        <p:spPr>
          <a:xfrm>
            <a:off x="142240" y="1146188"/>
            <a:ext cx="4601210" cy="5174493"/>
          </a:xfrm>
          <a:prstGeom prst="rect">
            <a:avLst/>
          </a:prstGeom>
          <a:noFill/>
        </p:spPr>
        <p:txBody>
          <a:bodyPr wrap="square">
            <a:spAutoFit/>
          </a:bodyPr>
          <a:lstStyle/>
          <a:p>
            <a:pPr algn="just">
              <a:lnSpc>
                <a:spcPct val="150000"/>
              </a:lnSpc>
            </a:pPr>
            <a:r>
              <a:rPr lang="vi-VN" sz="3200" b="1" dirty="0">
                <a:solidFill>
                  <a:srgbClr val="FF0000"/>
                </a:solidFill>
                <a:effectLst/>
                <a:latin typeface="Times New Roman" panose="02020603050405020304" pitchFamily="18" charset="0"/>
                <a:ea typeface="Times New Roman" panose="02020603050405020304" pitchFamily="18" charset="0"/>
              </a:rPr>
              <a:t>Đền thờ Nguyễn Bỉnh Khiêm được xây dựng với 3 gian tiền đường, hai gian hậu cung cùng hai hồ nước phía trước nhằm thể hiện sự hòa hợp giữa trời và đất.</a:t>
            </a:r>
            <a:endParaRPr lang="en-US" sz="3200" b="1" dirty="0">
              <a:solidFill>
                <a:srgbClr val="FF0000"/>
              </a:solidFill>
              <a:effectLst/>
              <a:latin typeface="Times New Roman" panose="02020603050405020304" pitchFamily="18" charset="0"/>
              <a:ea typeface="Times New Roman" panose="02020603050405020304" pitchFamily="18" charset="0"/>
            </a:endParaRPr>
          </a:p>
        </p:txBody>
      </p:sp>
      <p:pic>
        <p:nvPicPr>
          <p:cNvPr id="6" name="Picture 5" descr="A picture containing tree, outdoor, ground, person&#10;&#10;Description automatically generated">
            <a:extLst>
              <a:ext uri="{FF2B5EF4-FFF2-40B4-BE49-F238E27FC236}">
                <a16:creationId xmlns:a16="http://schemas.microsoft.com/office/drawing/2014/main" id="{D568B854-0D99-B6EC-95A0-09A8CF43591D}"/>
              </a:ext>
            </a:extLst>
          </p:cNvPr>
          <p:cNvPicPr>
            <a:picLocks noChangeAspect="1"/>
          </p:cNvPicPr>
          <p:nvPr/>
        </p:nvPicPr>
        <p:blipFill rotWithShape="1">
          <a:blip r:embed="rId3">
            <a:extLst>
              <a:ext uri="{28A0092B-C50C-407E-A947-70E740481C1C}">
                <a14:useLocalDpi xmlns:a14="http://schemas.microsoft.com/office/drawing/2010/main" val="0"/>
              </a:ext>
            </a:extLst>
          </a:blip>
          <a:srcRect l="17382" r="26366" b="-4"/>
          <a:stretch/>
        </p:blipFill>
        <p:spPr>
          <a:xfrm>
            <a:off x="8754823" y="1300024"/>
            <a:ext cx="3333037" cy="333303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2" name="TextBox 11">
            <a:extLst>
              <a:ext uri="{FF2B5EF4-FFF2-40B4-BE49-F238E27FC236}">
                <a16:creationId xmlns:a16="http://schemas.microsoft.com/office/drawing/2014/main" id="{3757B475-ED4F-FD00-6B3C-A49CA1179CC1}"/>
              </a:ext>
            </a:extLst>
          </p:cNvPr>
          <p:cNvSpPr txBox="1"/>
          <p:nvPr/>
        </p:nvSpPr>
        <p:spPr>
          <a:xfrm>
            <a:off x="4660899" y="4822994"/>
            <a:ext cx="7466332" cy="2246769"/>
          </a:xfrm>
          <a:prstGeom prst="rect">
            <a:avLst/>
          </a:prstGeom>
          <a:noFill/>
        </p:spPr>
        <p:txBody>
          <a:bodyPr wrap="square">
            <a:spAutoFit/>
          </a:bodyPr>
          <a:lstStyle/>
          <a:p>
            <a:pPr algn="just"/>
            <a:r>
              <a:rPr lang="vi-VN" sz="2800" b="1" dirty="0">
                <a:solidFill>
                  <a:srgbClr val="7030A0"/>
                </a:solidFill>
                <a:effectLst/>
                <a:latin typeface="+mj-lt"/>
              </a:rPr>
              <a:t>Bên phải đền là khu vườn tượng bằng đá có kích thước như người thật, mô tả cảnh nhân dân trong làng vui mừng ra đón Trạng Trình Nguyễn Bỉnh Khiêm khi từ quan trở về quê hương.</a:t>
            </a:r>
            <a:endParaRPr lang="en-US" sz="2800" b="1" dirty="0">
              <a:solidFill>
                <a:srgbClr val="7030A0"/>
              </a:solidFill>
              <a:latin typeface="+mj-lt"/>
            </a:endParaRPr>
          </a:p>
        </p:txBody>
      </p:sp>
      <p:pic>
        <p:nvPicPr>
          <p:cNvPr id="13" name="Picture 12" descr="A picture containing tree, outdoor, sky, river&#10;&#10;Description automatically generated">
            <a:extLst>
              <a:ext uri="{FF2B5EF4-FFF2-40B4-BE49-F238E27FC236}">
                <a16:creationId xmlns:a16="http://schemas.microsoft.com/office/drawing/2014/main" id="{849A6B1F-BE96-9D54-5D35-66E6079A53E1}"/>
              </a:ext>
            </a:extLst>
          </p:cNvPr>
          <p:cNvPicPr>
            <a:picLocks noChangeAspect="1"/>
          </p:cNvPicPr>
          <p:nvPr/>
        </p:nvPicPr>
        <p:blipFill rotWithShape="1">
          <a:blip r:embed="rId4">
            <a:extLst>
              <a:ext uri="{28A0092B-C50C-407E-A947-70E740481C1C}">
                <a14:useLocalDpi xmlns:a14="http://schemas.microsoft.com/office/drawing/2010/main" val="0"/>
              </a:ext>
            </a:extLst>
          </a:blip>
          <a:srcRect l="16859" r="16388" b="-4"/>
          <a:stretch/>
        </p:blipFill>
        <p:spPr>
          <a:xfrm>
            <a:off x="4976503" y="1300024"/>
            <a:ext cx="3405055" cy="340505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0388390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t="-9000" b="-9000"/>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9D81886-3F16-7B10-B641-AD17E177DE41}"/>
              </a:ext>
            </a:extLst>
          </p:cNvPr>
          <p:cNvSpPr txBox="1"/>
          <p:nvPr/>
        </p:nvSpPr>
        <p:spPr>
          <a:xfrm>
            <a:off x="514350" y="-4445"/>
            <a:ext cx="11535410" cy="1077218"/>
          </a:xfrm>
          <a:prstGeom prst="rect">
            <a:avLst/>
          </a:prstGeom>
          <a:noFill/>
        </p:spPr>
        <p:txBody>
          <a:bodyPr wrap="square">
            <a:spAutoFit/>
          </a:bodyPr>
          <a:lstStyle/>
          <a:p>
            <a:pPr algn="ctr"/>
            <a:r>
              <a:rPr kumimoji="0" lang="vi-VN" sz="32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Algerian" panose="04020705040A02060702" pitchFamily="82" charset="0"/>
                <a:ea typeface="+mn-ea"/>
                <a:cs typeface="+mn-cs"/>
              </a:rPr>
              <a:t>ĐỀN TRẠNG TRÌNH NGUYỄN BỈNH KHIÊM </a:t>
            </a:r>
          </a:p>
          <a:p>
            <a:pPr algn="ctr"/>
            <a:r>
              <a:rPr kumimoji="0" lang="vi-VN" sz="32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Algerian" panose="04020705040A02060702" pitchFamily="82" charset="0"/>
                <a:ea typeface="+mn-ea"/>
                <a:cs typeface="+mn-cs"/>
              </a:rPr>
              <a:t>- DI TÍCH QUỐC GIA ĐẶC BIỆT CỦA HẢI PHÒNG -</a:t>
            </a:r>
            <a:endParaRPr lang="en-US" sz="3200" b="1" dirty="0">
              <a:solidFill>
                <a:srgbClr val="FF0000"/>
              </a:solidFill>
            </a:endParaRPr>
          </a:p>
        </p:txBody>
      </p:sp>
      <p:pic>
        <p:nvPicPr>
          <p:cNvPr id="6" name="Picture 5" descr="A picture containing sky, outdoor, ground, building&#10;&#10;Description automatically generated">
            <a:extLst>
              <a:ext uri="{FF2B5EF4-FFF2-40B4-BE49-F238E27FC236}">
                <a16:creationId xmlns:a16="http://schemas.microsoft.com/office/drawing/2014/main" id="{71DA175C-149B-073B-D6AB-A32A11B10261}"/>
              </a:ext>
            </a:extLst>
          </p:cNvPr>
          <p:cNvPicPr>
            <a:picLocks noChangeAspect="1"/>
          </p:cNvPicPr>
          <p:nvPr/>
        </p:nvPicPr>
        <p:blipFill rotWithShape="1">
          <a:blip r:embed="rId3">
            <a:extLst>
              <a:ext uri="{28A0092B-C50C-407E-A947-70E740481C1C}">
                <a14:useLocalDpi xmlns:a14="http://schemas.microsoft.com/office/drawing/2010/main" val="0"/>
              </a:ext>
            </a:extLst>
          </a:blip>
          <a:srcRect l="10367" r="23129" b="-5"/>
          <a:stretch/>
        </p:blipFill>
        <p:spPr>
          <a:xfrm>
            <a:off x="8852661" y="1480273"/>
            <a:ext cx="3197099" cy="319709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6" name="Picture 2">
            <a:extLst>
              <a:ext uri="{FF2B5EF4-FFF2-40B4-BE49-F238E27FC236}">
                <a16:creationId xmlns:a16="http://schemas.microsoft.com/office/drawing/2014/main" id="{ABD4D61E-B56D-968E-D3B3-9087E3E20F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79545" y="1646675"/>
            <a:ext cx="4795649" cy="319709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3A8F1A3-4DE6-3C91-B79F-5E98512D6C14}"/>
              </a:ext>
            </a:extLst>
          </p:cNvPr>
          <p:cNvSpPr txBox="1"/>
          <p:nvPr/>
        </p:nvSpPr>
        <p:spPr>
          <a:xfrm>
            <a:off x="593449" y="5162052"/>
            <a:ext cx="2609850" cy="954107"/>
          </a:xfrm>
          <a:prstGeom prst="rect">
            <a:avLst/>
          </a:prstGeom>
          <a:noFill/>
        </p:spPr>
        <p:txBody>
          <a:bodyPr wrap="square">
            <a:spAutoFit/>
          </a:bodyPr>
          <a:lstStyle/>
          <a:p>
            <a:r>
              <a:rPr lang="vi-VN" sz="2800" b="1" i="1" dirty="0">
                <a:solidFill>
                  <a:srgbClr val="FF0000"/>
                </a:solidFill>
                <a:latin typeface="+mj-lt"/>
              </a:rPr>
              <a:t>Chùa Song Mai - nơi thờ Phật </a:t>
            </a:r>
            <a:endParaRPr lang="en-US" sz="2800" dirty="0">
              <a:solidFill>
                <a:srgbClr val="FF0000"/>
              </a:solidFill>
            </a:endParaRPr>
          </a:p>
        </p:txBody>
      </p:sp>
      <p:sp>
        <p:nvSpPr>
          <p:cNvPr id="9" name="TextBox 8">
            <a:extLst>
              <a:ext uri="{FF2B5EF4-FFF2-40B4-BE49-F238E27FC236}">
                <a16:creationId xmlns:a16="http://schemas.microsoft.com/office/drawing/2014/main" id="{50DA2F79-54F7-B298-890D-8148B1C8135C}"/>
              </a:ext>
            </a:extLst>
          </p:cNvPr>
          <p:cNvSpPr txBox="1"/>
          <p:nvPr/>
        </p:nvSpPr>
        <p:spPr>
          <a:xfrm>
            <a:off x="3733800" y="5251275"/>
            <a:ext cx="4962525" cy="954107"/>
          </a:xfrm>
          <a:prstGeom prst="rect">
            <a:avLst/>
          </a:prstGeom>
          <a:noFill/>
        </p:spPr>
        <p:txBody>
          <a:bodyPr wrap="square">
            <a:spAutoFit/>
          </a:bodyPr>
          <a:lstStyle/>
          <a:p>
            <a:pPr algn="ctr"/>
            <a:r>
              <a:rPr lang="vi-VN" sz="2800" b="1" i="1" dirty="0">
                <a:solidFill>
                  <a:srgbClr val="FF0000"/>
                </a:solidFill>
                <a:latin typeface="+mj-lt"/>
              </a:rPr>
              <a:t>Đền thờ thân phụ, thân mẫu Nguyễn Bỉnh Khiêm</a:t>
            </a:r>
            <a:endParaRPr lang="en-US" sz="2800" dirty="0">
              <a:solidFill>
                <a:srgbClr val="FF0000"/>
              </a:solidFill>
            </a:endParaRPr>
          </a:p>
        </p:txBody>
      </p:sp>
      <p:sp>
        <p:nvSpPr>
          <p:cNvPr id="11" name="TextBox 10">
            <a:extLst>
              <a:ext uri="{FF2B5EF4-FFF2-40B4-BE49-F238E27FC236}">
                <a16:creationId xmlns:a16="http://schemas.microsoft.com/office/drawing/2014/main" id="{B92E897F-9825-F8DD-F542-A1786BECBE4A}"/>
              </a:ext>
            </a:extLst>
          </p:cNvPr>
          <p:cNvSpPr txBox="1"/>
          <p:nvPr/>
        </p:nvSpPr>
        <p:spPr>
          <a:xfrm>
            <a:off x="8972152" y="5106404"/>
            <a:ext cx="3127303" cy="1384995"/>
          </a:xfrm>
          <a:prstGeom prst="rect">
            <a:avLst/>
          </a:prstGeom>
          <a:noFill/>
        </p:spPr>
        <p:txBody>
          <a:bodyPr wrap="square">
            <a:spAutoFit/>
          </a:bodyPr>
          <a:lstStyle/>
          <a:p>
            <a:pPr algn="ctr"/>
            <a:r>
              <a:rPr lang="vi-VN" sz="2800" b="1" i="1" dirty="0">
                <a:solidFill>
                  <a:srgbClr val="FF0000"/>
                </a:solidFill>
                <a:latin typeface="+mj-lt"/>
              </a:rPr>
              <a:t>Am Bạch Vân (nơi NBK dạy học xưa) được phục dựng  </a:t>
            </a:r>
            <a:endParaRPr lang="en-US" sz="2800" dirty="0"/>
          </a:p>
        </p:txBody>
      </p:sp>
      <p:pic>
        <p:nvPicPr>
          <p:cNvPr id="13" name="Picture 12" descr="A picture containing outdoor, sky, tree&#10;&#10;Description automatically generated">
            <a:extLst>
              <a:ext uri="{FF2B5EF4-FFF2-40B4-BE49-F238E27FC236}">
                <a16:creationId xmlns:a16="http://schemas.microsoft.com/office/drawing/2014/main" id="{8A5C5A56-6E15-5E5B-697E-6916200006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549" y="1480273"/>
            <a:ext cx="3716603" cy="335356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1401393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86AC3-4823-4B2A-98B5-BC62310F788D}"/>
              </a:ext>
            </a:extLst>
          </p:cNvPr>
          <p:cNvSpPr>
            <a:spLocks noGrp="1"/>
          </p:cNvSpPr>
          <p:nvPr>
            <p:ph type="title"/>
          </p:nvPr>
        </p:nvSpPr>
        <p:spPr/>
        <p:txBody>
          <a:bodyPr/>
          <a:lstStyle/>
          <a:p>
            <a:endParaRPr lang="en-US" dirty="0"/>
          </a:p>
        </p:txBody>
      </p:sp>
      <p:pic>
        <p:nvPicPr>
          <p:cNvPr id="4" name="Picture 3" descr="A picture containing tree, outdoor, garden, surrounded&#10;&#10;Description automatically generated">
            <a:extLst>
              <a:ext uri="{FF2B5EF4-FFF2-40B4-BE49-F238E27FC236}">
                <a16:creationId xmlns:a16="http://schemas.microsoft.com/office/drawing/2014/main" id="{A0D34E91-11EE-4BFE-89B1-696E6BDD5BB1}"/>
              </a:ext>
            </a:extLst>
          </p:cNvPr>
          <p:cNvPicPr>
            <a:picLocks noChangeAspect="1"/>
          </p:cNvPicPr>
          <p:nvPr/>
        </p:nvPicPr>
        <p:blipFill rotWithShape="1">
          <a:blip r:embed="rId2">
            <a:extLst>
              <a:ext uri="{28A0092B-C50C-407E-A947-70E740481C1C}">
                <a14:useLocalDpi xmlns:a14="http://schemas.microsoft.com/office/drawing/2010/main" val="0"/>
              </a:ext>
            </a:extLst>
          </a:blip>
          <a:srcRect t="3452" r="1" b="1"/>
          <a:stretch/>
        </p:blipFill>
        <p:spPr>
          <a:xfrm>
            <a:off x="485774" y="2"/>
            <a:ext cx="6082711" cy="3920044"/>
          </a:xfrm>
          <a:custGeom>
            <a:avLst/>
            <a:gdLst/>
            <a:ahLst/>
            <a:cxnLst/>
            <a:rect l="l" t="t" r="r" b="b"/>
            <a:pathLst>
              <a:path w="6082711" h="3920044">
                <a:moveTo>
                  <a:pt x="0" y="0"/>
                </a:moveTo>
                <a:lnTo>
                  <a:pt x="6082711" y="0"/>
                </a:lnTo>
                <a:lnTo>
                  <a:pt x="6082711" y="3103225"/>
                </a:lnTo>
                <a:lnTo>
                  <a:pt x="4614930" y="3103225"/>
                </a:lnTo>
                <a:lnTo>
                  <a:pt x="4614930" y="3920044"/>
                </a:lnTo>
                <a:lnTo>
                  <a:pt x="0" y="3920044"/>
                </a:lnTo>
                <a:close/>
              </a:path>
            </a:pathLst>
          </a:custGeom>
        </p:spPr>
      </p:pic>
      <p:sp>
        <p:nvSpPr>
          <p:cNvPr id="5" name="Content Placeholder 4">
            <a:extLst>
              <a:ext uri="{FF2B5EF4-FFF2-40B4-BE49-F238E27FC236}">
                <a16:creationId xmlns:a16="http://schemas.microsoft.com/office/drawing/2014/main" id="{E8AA2A27-10C5-462C-B9DE-B9C073074363}"/>
              </a:ext>
            </a:extLst>
          </p:cNvPr>
          <p:cNvSpPr txBox="1">
            <a:spLocks noGrp="1"/>
          </p:cNvSpPr>
          <p:nvPr>
            <p:ph idx="1"/>
          </p:nvPr>
        </p:nvSpPr>
        <p:spPr>
          <a:xfrm>
            <a:off x="485774" y="4074855"/>
            <a:ext cx="6082711" cy="2554545"/>
          </a:xfrm>
          <a:prstGeom prst="rect">
            <a:avLst/>
          </a:prstGeom>
          <a:solidFill>
            <a:schemeClr val="bg1">
              <a:lumMod val="85000"/>
            </a:schemeClr>
          </a:solid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Đền</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thờ</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Nguyễn</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Bỉnh</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Khiêm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ẩn</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chứa</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giá</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trị</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văn</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hóa</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đặc</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sắc</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thể</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hiện</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vai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trò</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quan</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trọng</a:t>
            </a:r>
            <a:r>
              <a:rPr kumimoji="0" lang="vi-VN" sz="3200" b="1" i="0" u="none" strike="noStrike" kern="1200" cap="none" spc="0" normalizeH="0" baseline="0" noProof="0" dirty="0">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trong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tâm</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thức</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đời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sống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tinh</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thần</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của</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nhân</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vi-VN" sz="3200" b="1" i="0" u="none" strike="noStrike" kern="1200" cap="none" spc="0" normalizeH="0" baseline="0" noProof="0" dirty="0">
                <a:ln>
                  <a:noFill/>
                </a:ln>
                <a:solidFill>
                  <a:srgbClr val="00B05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dân.</a:t>
            </a:r>
            <a:endPar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descr="A group of people watching a person throw a frisbee&#10;&#10;Description automatically generated with low confidence">
            <a:extLst>
              <a:ext uri="{FF2B5EF4-FFF2-40B4-BE49-F238E27FC236}">
                <a16:creationId xmlns:a16="http://schemas.microsoft.com/office/drawing/2014/main" id="{3CB43766-84DB-4159-9697-EC4BC20AEF90}"/>
              </a:ext>
            </a:extLst>
          </p:cNvPr>
          <p:cNvPicPr>
            <a:picLocks noChangeAspect="1"/>
          </p:cNvPicPr>
          <p:nvPr/>
        </p:nvPicPr>
        <p:blipFill rotWithShape="1">
          <a:blip r:embed="rId3">
            <a:extLst>
              <a:ext uri="{28A0092B-C50C-407E-A947-70E740481C1C}">
                <a14:useLocalDpi xmlns:a14="http://schemas.microsoft.com/office/drawing/2010/main" val="0"/>
              </a:ext>
            </a:extLst>
          </a:blip>
          <a:srcRect l="2336" r="2" b="2"/>
          <a:stretch/>
        </p:blipFill>
        <p:spPr>
          <a:xfrm>
            <a:off x="6823160" y="0"/>
            <a:ext cx="5043265" cy="3920039"/>
          </a:xfrm>
          <a:prstGeom prst="rect">
            <a:avLst/>
          </a:prstGeom>
        </p:spPr>
      </p:pic>
      <p:sp>
        <p:nvSpPr>
          <p:cNvPr id="7" name="TextBox 6">
            <a:extLst>
              <a:ext uri="{FF2B5EF4-FFF2-40B4-BE49-F238E27FC236}">
                <a16:creationId xmlns:a16="http://schemas.microsoft.com/office/drawing/2014/main" id="{AE29B217-F774-45B2-BA35-34A41A4FE270}"/>
              </a:ext>
            </a:extLst>
          </p:cNvPr>
          <p:cNvSpPr txBox="1"/>
          <p:nvPr/>
        </p:nvSpPr>
        <p:spPr>
          <a:xfrm>
            <a:off x="6823161" y="4074856"/>
            <a:ext cx="5033740" cy="2559752"/>
          </a:xfrm>
          <a:prstGeom prst="rect">
            <a:avLst/>
          </a:prstGeom>
          <a:solidFill>
            <a:schemeClr val="bg1">
              <a:lumMod val="85000"/>
            </a:schemeClr>
          </a:solid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7030A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Mỗi năm Khu di tích đón hàng trăm đoàn du khách, đặc biệt là HS-SV về tham quan, dâng hương, báo công và học tập chuyên đề.</a:t>
            </a:r>
            <a:endParaRPr kumimoji="0" lang="en-US" sz="3200" b="1" i="0" u="none" strike="noStrike" kern="1200" cap="none" spc="0" normalizeH="0" baseline="0" noProof="0" dirty="0">
              <a:ln>
                <a:noFill/>
              </a:ln>
              <a:solidFill>
                <a:srgbClr val="7030A0"/>
              </a:solidFill>
              <a:effectLst/>
              <a:uLnTx/>
              <a:uFillTx/>
              <a:latin typeface="Calibri Light" panose="020F0302020204030204"/>
              <a:ea typeface="+mn-ea"/>
              <a:cs typeface="+mn-cs"/>
            </a:endParaRPr>
          </a:p>
        </p:txBody>
      </p:sp>
      <p:sp>
        <p:nvSpPr>
          <p:cNvPr id="8" name="TextBox 7">
            <a:extLst>
              <a:ext uri="{FF2B5EF4-FFF2-40B4-BE49-F238E27FC236}">
                <a16:creationId xmlns:a16="http://schemas.microsoft.com/office/drawing/2014/main" id="{51144D79-C270-48D0-8419-D09E3E77CAA1}"/>
              </a:ext>
            </a:extLst>
          </p:cNvPr>
          <p:cNvSpPr txBox="1"/>
          <p:nvPr/>
        </p:nvSpPr>
        <p:spPr>
          <a:xfrm>
            <a:off x="1953555" y="3089042"/>
            <a:ext cx="4614930" cy="830997"/>
          </a:xfrm>
          <a:prstGeom prst="rect">
            <a:avLst/>
          </a:prstGeom>
          <a:solidFill>
            <a:schemeClr val="accent2">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Bức phù điêu giới thiệu cuộc đời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Trạng</a:t>
            </a:r>
            <a:r>
              <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Trình Nguyễn Bỉnh Khiêm</a:t>
            </a: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3722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4C3A44BB-E01C-4AA8-B2C8-32FC346D2E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picture containing text&#10;&#10;Description automatically generated">
            <a:extLst>
              <a:ext uri="{FF2B5EF4-FFF2-40B4-BE49-F238E27FC236}">
                <a16:creationId xmlns:a16="http://schemas.microsoft.com/office/drawing/2014/main" id="{0D431BFC-AB49-6BB9-AE58-FE49E68AB402}"/>
              </a:ext>
            </a:extLst>
          </p:cNvPr>
          <p:cNvPicPr>
            <a:picLocks noChangeAspect="1"/>
          </p:cNvPicPr>
          <p:nvPr/>
        </p:nvPicPr>
        <p:blipFill rotWithShape="1">
          <a:blip r:embed="rId2">
            <a:extLst>
              <a:ext uri="{28A0092B-C50C-407E-A947-70E740481C1C}">
                <a14:useLocalDpi xmlns:a14="http://schemas.microsoft.com/office/drawing/2010/main" val="0"/>
              </a:ext>
            </a:extLst>
          </a:blip>
          <a:srcRect l="26862" r="19160" b="1"/>
          <a:stretch/>
        </p:blipFill>
        <p:spPr>
          <a:xfrm>
            <a:off x="18866" y="599718"/>
            <a:ext cx="4101288" cy="5646250"/>
          </a:xfrm>
          <a:custGeom>
            <a:avLst/>
            <a:gdLst/>
            <a:ahLst/>
            <a:cxnLst/>
            <a:rect l="l" t="t" r="r" b="b"/>
            <a:pathLst>
              <a:path w="4552738" h="5946218">
                <a:moveTo>
                  <a:pt x="0" y="0"/>
                </a:moveTo>
                <a:lnTo>
                  <a:pt x="193217" y="10418"/>
                </a:lnTo>
                <a:cubicBezTo>
                  <a:pt x="612089" y="35802"/>
                  <a:pt x="1030148" y="71660"/>
                  <a:pt x="1446580" y="128061"/>
                </a:cubicBezTo>
                <a:cubicBezTo>
                  <a:pt x="1735723" y="167547"/>
                  <a:pt x="2027715" y="194943"/>
                  <a:pt x="2320927" y="163517"/>
                </a:cubicBezTo>
                <a:cubicBezTo>
                  <a:pt x="2335563" y="161905"/>
                  <a:pt x="2352239" y="156669"/>
                  <a:pt x="2364438" y="161905"/>
                </a:cubicBezTo>
                <a:cubicBezTo>
                  <a:pt x="2506776" y="220729"/>
                  <a:pt x="2662121" y="178424"/>
                  <a:pt x="2809744" y="215490"/>
                </a:cubicBezTo>
                <a:cubicBezTo>
                  <a:pt x="2771925" y="358517"/>
                  <a:pt x="2609662" y="346832"/>
                  <a:pt x="2518162" y="445944"/>
                </a:cubicBezTo>
                <a:cubicBezTo>
                  <a:pt x="2667409" y="485424"/>
                  <a:pt x="2801610" y="525312"/>
                  <a:pt x="2937846" y="555124"/>
                </a:cubicBezTo>
                <a:cubicBezTo>
                  <a:pt x="3082216" y="586550"/>
                  <a:pt x="3204622" y="671561"/>
                  <a:pt x="3345734" y="709433"/>
                </a:cubicBezTo>
                <a:cubicBezTo>
                  <a:pt x="3375832" y="717492"/>
                  <a:pt x="3412025" y="745693"/>
                  <a:pt x="3422598" y="773089"/>
                </a:cubicBezTo>
                <a:cubicBezTo>
                  <a:pt x="3456757" y="861726"/>
                  <a:pt x="4138745" y="1110310"/>
                  <a:pt x="4058225" y="1189273"/>
                </a:cubicBezTo>
                <a:cubicBezTo>
                  <a:pt x="4024878" y="1221909"/>
                  <a:pt x="3981773" y="1245276"/>
                  <a:pt x="3936629" y="1277508"/>
                </a:cubicBezTo>
                <a:cubicBezTo>
                  <a:pt x="4004547" y="1338344"/>
                  <a:pt x="4080998" y="1364935"/>
                  <a:pt x="4162334" y="1383065"/>
                </a:cubicBezTo>
                <a:cubicBezTo>
                  <a:pt x="4186736" y="1388705"/>
                  <a:pt x="4210728" y="1399986"/>
                  <a:pt x="4213168" y="1427383"/>
                </a:cubicBezTo>
                <a:cubicBezTo>
                  <a:pt x="4215607" y="1455987"/>
                  <a:pt x="4190800" y="1467266"/>
                  <a:pt x="4170061" y="1480564"/>
                </a:cubicBezTo>
                <a:cubicBezTo>
                  <a:pt x="4141188" y="1499095"/>
                  <a:pt x="4113127" y="1515214"/>
                  <a:pt x="4076527" y="1517630"/>
                </a:cubicBezTo>
                <a:cubicBezTo>
                  <a:pt x="4016337" y="1521257"/>
                  <a:pt x="3987466" y="1572826"/>
                  <a:pt x="3952493" y="1611502"/>
                </a:cubicBezTo>
                <a:cubicBezTo>
                  <a:pt x="3932973" y="1633259"/>
                  <a:pt x="3923211" y="1677172"/>
                  <a:pt x="3957370" y="1684828"/>
                </a:cubicBezTo>
                <a:cubicBezTo>
                  <a:pt x="4039518" y="1703363"/>
                  <a:pt x="4033011" y="1756946"/>
                  <a:pt x="4030981" y="1817782"/>
                </a:cubicBezTo>
                <a:cubicBezTo>
                  <a:pt x="4028133" y="1893124"/>
                  <a:pt x="3979737" y="1927770"/>
                  <a:pt x="3920363" y="1956780"/>
                </a:cubicBezTo>
                <a:cubicBezTo>
                  <a:pt x="3900029" y="1966851"/>
                  <a:pt x="3871158" y="1966449"/>
                  <a:pt x="3863429" y="1997874"/>
                </a:cubicBezTo>
                <a:cubicBezTo>
                  <a:pt x="3896777" y="2027688"/>
                  <a:pt x="3937444" y="2003517"/>
                  <a:pt x="3973233" y="2011975"/>
                </a:cubicBezTo>
                <a:cubicBezTo>
                  <a:pt x="4002918" y="2018824"/>
                  <a:pt x="4052127" y="2015199"/>
                  <a:pt x="4011458" y="2069991"/>
                </a:cubicBezTo>
                <a:cubicBezTo>
                  <a:pt x="3999664" y="2085704"/>
                  <a:pt x="4013491" y="2097792"/>
                  <a:pt x="4028540" y="2099000"/>
                </a:cubicBezTo>
                <a:cubicBezTo>
                  <a:pt x="4148913" y="2111489"/>
                  <a:pt x="4093606" y="2222285"/>
                  <a:pt x="4132241" y="2280703"/>
                </a:cubicBezTo>
                <a:cubicBezTo>
                  <a:pt x="4142812" y="2296818"/>
                  <a:pt x="4131425" y="2324618"/>
                  <a:pt x="4114752" y="2331466"/>
                </a:cubicBezTo>
                <a:cubicBezTo>
                  <a:pt x="4008205" y="2376592"/>
                  <a:pt x="3993565" y="2484163"/>
                  <a:pt x="3941916" y="2576828"/>
                </a:cubicBezTo>
                <a:cubicBezTo>
                  <a:pt x="3998039" y="2613488"/>
                  <a:pt x="4065138" y="2621547"/>
                  <a:pt x="4125732" y="2645318"/>
                </a:cubicBezTo>
                <a:cubicBezTo>
                  <a:pt x="4188768" y="2670298"/>
                  <a:pt x="4188768" y="2688831"/>
                  <a:pt x="4136714" y="2761349"/>
                </a:cubicBezTo>
                <a:cubicBezTo>
                  <a:pt x="4272135" y="2777064"/>
                  <a:pt x="4272135" y="2777064"/>
                  <a:pt x="4230249" y="2891080"/>
                </a:cubicBezTo>
                <a:cubicBezTo>
                  <a:pt x="4343713" y="2901557"/>
                  <a:pt x="4418537" y="2955542"/>
                  <a:pt x="4436023" y="3073591"/>
                </a:cubicBezTo>
                <a:cubicBezTo>
                  <a:pt x="4444564" y="3130800"/>
                  <a:pt x="4495804" y="3157792"/>
                  <a:pt x="4552738" y="3196068"/>
                </a:cubicBezTo>
                <a:cubicBezTo>
                  <a:pt x="4481978" y="3233136"/>
                  <a:pt x="4433989" y="3310489"/>
                  <a:pt x="4351436" y="3228700"/>
                </a:cubicBezTo>
                <a:cubicBezTo>
                  <a:pt x="4321344" y="3198888"/>
                  <a:pt x="4324186" y="3236761"/>
                  <a:pt x="4320122" y="3247637"/>
                </a:cubicBezTo>
                <a:cubicBezTo>
                  <a:pt x="4310364" y="3274227"/>
                  <a:pt x="4330695" y="3291956"/>
                  <a:pt x="4344116" y="3312099"/>
                </a:cubicBezTo>
                <a:cubicBezTo>
                  <a:pt x="4357130" y="3332244"/>
                  <a:pt x="4372586" y="3353596"/>
                  <a:pt x="4376244" y="3376163"/>
                </a:cubicBezTo>
                <a:cubicBezTo>
                  <a:pt x="4378682" y="3391874"/>
                  <a:pt x="4366890" y="3414835"/>
                  <a:pt x="4353877" y="3426522"/>
                </a:cubicBezTo>
                <a:cubicBezTo>
                  <a:pt x="4285554" y="3488163"/>
                  <a:pt x="4326221" y="3626757"/>
                  <a:pt x="4196898" y="3644486"/>
                </a:cubicBezTo>
                <a:cubicBezTo>
                  <a:pt x="4138745" y="3652541"/>
                  <a:pt x="4110687" y="3703306"/>
                  <a:pt x="4067986" y="3731106"/>
                </a:cubicBezTo>
                <a:cubicBezTo>
                  <a:pt x="3919551" y="3828201"/>
                  <a:pt x="3820322" y="3953097"/>
                  <a:pt x="3774370" y="4124729"/>
                </a:cubicBezTo>
                <a:cubicBezTo>
                  <a:pt x="3761764" y="4172269"/>
                  <a:pt x="3713368" y="4210546"/>
                  <a:pt x="3682054" y="4252444"/>
                </a:cubicBezTo>
                <a:cubicBezTo>
                  <a:pt x="3697103" y="4283064"/>
                  <a:pt x="3779250" y="4216990"/>
                  <a:pt x="3750377" y="4297567"/>
                </a:cubicBezTo>
                <a:cubicBezTo>
                  <a:pt x="3728417" y="4358002"/>
                  <a:pt x="3672294" y="4395470"/>
                  <a:pt x="3619425" y="4431328"/>
                </a:cubicBezTo>
                <a:cubicBezTo>
                  <a:pt x="3559239" y="4472019"/>
                  <a:pt x="3492545" y="4504653"/>
                  <a:pt x="3465296" y="4579993"/>
                </a:cubicBezTo>
                <a:cubicBezTo>
                  <a:pt x="3459603" y="4596110"/>
                  <a:pt x="3441305" y="4613031"/>
                  <a:pt x="3425038" y="4619479"/>
                </a:cubicBezTo>
                <a:cubicBezTo>
                  <a:pt x="2576720" y="5945389"/>
                  <a:pt x="488463" y="5954251"/>
                  <a:pt x="247714" y="5944983"/>
                </a:cubicBezTo>
                <a:cubicBezTo>
                  <a:pt x="174818" y="5942062"/>
                  <a:pt x="102913" y="5934760"/>
                  <a:pt x="31834" y="5923857"/>
                </a:cubicBezTo>
                <a:lnTo>
                  <a:pt x="0" y="5917408"/>
                </a:lnTo>
                <a:close/>
              </a:path>
            </a:pathLst>
          </a:custGeom>
        </p:spPr>
      </p:pic>
      <p:sp>
        <p:nvSpPr>
          <p:cNvPr id="11" name="TextBox 10">
            <a:extLst>
              <a:ext uri="{FF2B5EF4-FFF2-40B4-BE49-F238E27FC236}">
                <a16:creationId xmlns:a16="http://schemas.microsoft.com/office/drawing/2014/main" id="{9FCC189C-EADB-1C18-5E3D-8B29862146F8}"/>
              </a:ext>
            </a:extLst>
          </p:cNvPr>
          <p:cNvSpPr txBox="1"/>
          <p:nvPr/>
        </p:nvSpPr>
        <p:spPr>
          <a:xfrm>
            <a:off x="2083711" y="0"/>
            <a:ext cx="8893450"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Algerian" panose="04020705040A02060702" pitchFamily="82" charset="0"/>
                <a:ea typeface="+mn-ea"/>
                <a:cs typeface="+mn-cs"/>
              </a:rPr>
              <a:t>ĐỀN TRẠNG TRÌNH NGUYỄN BỈNH KHIÊM </a:t>
            </a:r>
          </a:p>
        </p:txBody>
      </p:sp>
      <p:sp>
        <p:nvSpPr>
          <p:cNvPr id="6" name="Scroll: Vertical 5">
            <a:extLst>
              <a:ext uri="{FF2B5EF4-FFF2-40B4-BE49-F238E27FC236}">
                <a16:creationId xmlns:a16="http://schemas.microsoft.com/office/drawing/2014/main" id="{C3F2CE58-A669-E0CE-4ECD-BC3C27993323}"/>
              </a:ext>
            </a:extLst>
          </p:cNvPr>
          <p:cNvSpPr/>
          <p:nvPr/>
        </p:nvSpPr>
        <p:spPr>
          <a:xfrm>
            <a:off x="3761826" y="719432"/>
            <a:ext cx="4725502" cy="1813267"/>
          </a:xfrm>
          <a:prstGeom prst="vertic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Năm</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 </a:t>
            </a:r>
            <a:r>
              <a:rPr kumimoji="0" lang="vi-VN" sz="2400" b="1" i="0" u="none" strike="noStrike" kern="1200" cap="none" spc="0" normalizeH="0" baseline="0" noProof="0" dirty="0">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2015, DT</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 </a:t>
            </a:r>
            <a:r>
              <a:rPr kumimoji="0" lang="vi-VN" sz="2400" b="1" i="0" u="none" strike="noStrike" kern="1200" cap="none" spc="0" normalizeH="0" baseline="0" noProof="0" dirty="0">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LS</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Đền</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thờ</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Nguyễn</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Bỉnh</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 Khiêm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được</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xếp</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hạng</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là</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 di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tích</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 </a:t>
            </a:r>
            <a:r>
              <a:rPr kumimoji="0" lang="vi-VN" sz="2400" b="1" i="0" u="none" strike="noStrike" kern="1200" cap="none" spc="0" normalizeH="0" baseline="0" noProof="0" dirty="0">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Q</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uốc</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gia</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đặc</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 </a:t>
            </a:r>
            <a:r>
              <a:rPr kumimoji="0" lang="vi-VN" sz="2400" b="1" i="0" u="none" strike="noStrike" kern="1200" cap="none" spc="0" normalizeH="0" baseline="0" noProof="0" dirty="0">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biệt.</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croll: Vertical 8">
            <a:extLst>
              <a:ext uri="{FF2B5EF4-FFF2-40B4-BE49-F238E27FC236}">
                <a16:creationId xmlns:a16="http://schemas.microsoft.com/office/drawing/2014/main" id="{FB457446-7D0C-F692-5230-DA36A6D3E2EB}"/>
              </a:ext>
            </a:extLst>
          </p:cNvPr>
          <p:cNvSpPr/>
          <p:nvPr/>
        </p:nvSpPr>
        <p:spPr>
          <a:xfrm>
            <a:off x="3502651" y="2676164"/>
            <a:ext cx="5243851" cy="4082773"/>
          </a:xfrm>
          <a:prstGeom prst="verticalScroll">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90000"/>
              </a:lnSpc>
              <a:spcBef>
                <a:spcPts val="0"/>
              </a:spcBef>
              <a:spcAft>
                <a:spcPts val="600"/>
              </a:spcAft>
              <a:buClrTx/>
              <a:buSzTx/>
              <a:buFontTx/>
              <a:buNone/>
              <a:tabLst/>
              <a:defRPr/>
            </a:pP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Lễ</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hội</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đền</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Trạng</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được</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tổ</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chức</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từ</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ngày</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27 </a:t>
            </a:r>
            <a:r>
              <a:rPr kumimoji="0" lang="vi-VN"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29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tháng</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vi-VN"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11</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vi-VN"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âm</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vi-VN"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lịch với nh</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ững</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nghi</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thức</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như</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Lễ</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Mộc</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dục</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Rước</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văn</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Cáo</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yết</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và</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nhiều</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chương</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trình</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văn</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vi-VN"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hóa đặc sắc</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đấu</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vật</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cờ</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tướng</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múa</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tứ</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linh</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đua</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thuyền</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pháo</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đất</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đu</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sòng</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đu</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tiên</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múa</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rối</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cạn</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rối</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 </a:t>
            </a:r>
            <a:r>
              <a:rPr kumimoji="0" lang="en-US" sz="2600" b="0" i="0" u="none" strike="noStrike" kern="1200" cap="none" spc="0" normalizeH="0" baseline="0" noProof="0" dirty="0" err="1">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nước</a:t>
            </a:r>
            <a:r>
              <a:rPr kumimoji="0" lang="en-US" sz="2600" b="0" i="0" u="none" strike="noStrike" kern="1200" cap="none" spc="0" normalizeH="0" baseline="0" noProof="0" dirty="0">
                <a:ln>
                  <a:noFill/>
                </a:ln>
                <a:solidFill>
                  <a:srgbClr val="FF0000"/>
                </a:solidFill>
                <a:effectLst/>
                <a:uLnTx/>
                <a:uFillTx/>
                <a:latin typeface="Times New Roman" panose="02020603050405020304" pitchFamily="18" charset="0"/>
                <a:ea typeface="Yu Mincho" panose="02020400000000000000" pitchFamily="18" charset="-128"/>
                <a:cs typeface="Times New Roman" panose="02020603050405020304" pitchFamily="18" charset="0"/>
              </a:rPr>
              <a:t>).</a:t>
            </a:r>
            <a:endParaRPr kumimoji="0" lang="en-US" sz="2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8" name="Picture 7" descr="A picture containing text&#10;&#10;Description automatically generated">
            <a:extLst>
              <a:ext uri="{FF2B5EF4-FFF2-40B4-BE49-F238E27FC236}">
                <a16:creationId xmlns:a16="http://schemas.microsoft.com/office/drawing/2014/main" id="{C2EF6FA9-8536-2BCB-EC88-07BEB40C0DF4}"/>
              </a:ext>
            </a:extLst>
          </p:cNvPr>
          <p:cNvPicPr>
            <a:picLocks noChangeAspect="1"/>
          </p:cNvPicPr>
          <p:nvPr/>
        </p:nvPicPr>
        <p:blipFill rotWithShape="1">
          <a:blip r:embed="rId3">
            <a:extLst>
              <a:ext uri="{28A0092B-C50C-407E-A947-70E740481C1C}">
                <a14:useLocalDpi xmlns:a14="http://schemas.microsoft.com/office/drawing/2010/main" val="0"/>
              </a:ext>
            </a:extLst>
          </a:blip>
          <a:srcRect l="6474" r="13753" b="3"/>
          <a:stretch/>
        </p:blipFill>
        <p:spPr>
          <a:xfrm>
            <a:off x="8265386" y="394905"/>
            <a:ext cx="3685806" cy="3072455"/>
          </a:xfrm>
          <a:prstGeom prst="ellipse">
            <a:avLst/>
          </a:prstGeom>
          <a:ln>
            <a:noFill/>
          </a:ln>
          <a:effectLst>
            <a:softEdge rad="112500"/>
          </a:effectLst>
        </p:spPr>
      </p:pic>
      <p:pic>
        <p:nvPicPr>
          <p:cNvPr id="3" name="Picture 2" descr="A picture containing sky, outdoor, people, several&#10;&#10;Description automatically generated">
            <a:extLst>
              <a:ext uri="{FF2B5EF4-FFF2-40B4-BE49-F238E27FC236}">
                <a16:creationId xmlns:a16="http://schemas.microsoft.com/office/drawing/2014/main" id="{EED79CF1-5A0C-040D-1157-D1600D4BF4ED}"/>
              </a:ext>
            </a:extLst>
          </p:cNvPr>
          <p:cNvPicPr>
            <a:picLocks noChangeAspect="1"/>
          </p:cNvPicPr>
          <p:nvPr/>
        </p:nvPicPr>
        <p:blipFill rotWithShape="1">
          <a:blip r:embed="rId4">
            <a:extLst>
              <a:ext uri="{28A0092B-C50C-407E-A947-70E740481C1C}">
                <a14:useLocalDpi xmlns:a14="http://schemas.microsoft.com/office/drawing/2010/main" val="0"/>
              </a:ext>
            </a:extLst>
          </a:blip>
          <a:srcRect l="22828" r="26648"/>
          <a:stretch/>
        </p:blipFill>
        <p:spPr>
          <a:xfrm>
            <a:off x="8487328" y="3422843"/>
            <a:ext cx="3312017" cy="3355144"/>
          </a:xfrm>
          <a:custGeom>
            <a:avLst/>
            <a:gdLst/>
            <a:ahLst/>
            <a:cxnLst/>
            <a:rect l="l" t="t" r="r" b="b"/>
            <a:pathLst>
              <a:path w="3538926" h="4290182">
                <a:moveTo>
                  <a:pt x="1370437" y="0"/>
                </a:moveTo>
                <a:lnTo>
                  <a:pt x="3538926" y="0"/>
                </a:lnTo>
                <a:lnTo>
                  <a:pt x="3538926" y="4256362"/>
                </a:lnTo>
                <a:lnTo>
                  <a:pt x="3455334" y="4273195"/>
                </a:lnTo>
                <a:cubicBezTo>
                  <a:pt x="3401009" y="4281478"/>
                  <a:pt x="3346052" y="4287025"/>
                  <a:pt x="3290337" y="4289244"/>
                </a:cubicBezTo>
                <a:cubicBezTo>
                  <a:pt x="3106332" y="4296285"/>
                  <a:pt x="1510274" y="4289552"/>
                  <a:pt x="861903" y="3282295"/>
                </a:cubicBezTo>
                <a:cubicBezTo>
                  <a:pt x="849470" y="3277397"/>
                  <a:pt x="835485" y="3264542"/>
                  <a:pt x="831133" y="3252299"/>
                </a:cubicBezTo>
                <a:cubicBezTo>
                  <a:pt x="810307" y="3195065"/>
                  <a:pt x="759333" y="3170274"/>
                  <a:pt x="713332" y="3139362"/>
                </a:cubicBezTo>
                <a:cubicBezTo>
                  <a:pt x="672925" y="3112122"/>
                  <a:pt x="630030" y="3083658"/>
                  <a:pt x="613246" y="3037747"/>
                </a:cubicBezTo>
                <a:cubicBezTo>
                  <a:pt x="591178" y="2976535"/>
                  <a:pt x="653963" y="3026730"/>
                  <a:pt x="665465" y="3003469"/>
                </a:cubicBezTo>
                <a:cubicBezTo>
                  <a:pt x="641532" y="2971640"/>
                  <a:pt x="604543" y="2942562"/>
                  <a:pt x="594908" y="2906447"/>
                </a:cubicBezTo>
                <a:cubicBezTo>
                  <a:pt x="559787" y="2776063"/>
                  <a:pt x="483946" y="2681183"/>
                  <a:pt x="370497" y="2607422"/>
                </a:cubicBezTo>
                <a:cubicBezTo>
                  <a:pt x="337860" y="2586304"/>
                  <a:pt x="316415" y="2547739"/>
                  <a:pt x="271969" y="2541620"/>
                </a:cubicBezTo>
                <a:cubicBezTo>
                  <a:pt x="173127" y="2528152"/>
                  <a:pt x="204209" y="2422866"/>
                  <a:pt x="151990" y="2376038"/>
                </a:cubicBezTo>
                <a:cubicBezTo>
                  <a:pt x="142044" y="2367161"/>
                  <a:pt x="133031" y="2349717"/>
                  <a:pt x="134895" y="2337782"/>
                </a:cubicBezTo>
                <a:cubicBezTo>
                  <a:pt x="137691" y="2320639"/>
                  <a:pt x="149504" y="2304419"/>
                  <a:pt x="159450" y="2289115"/>
                </a:cubicBezTo>
                <a:cubicBezTo>
                  <a:pt x="169707" y="2273813"/>
                  <a:pt x="185247" y="2260344"/>
                  <a:pt x="177788" y="2240145"/>
                </a:cubicBezTo>
                <a:cubicBezTo>
                  <a:pt x="174683" y="2231882"/>
                  <a:pt x="176855" y="2203112"/>
                  <a:pt x="153855" y="2225759"/>
                </a:cubicBezTo>
                <a:cubicBezTo>
                  <a:pt x="90759" y="2287892"/>
                  <a:pt x="54081" y="2229129"/>
                  <a:pt x="0" y="2200970"/>
                </a:cubicBezTo>
                <a:cubicBezTo>
                  <a:pt x="43514" y="2171892"/>
                  <a:pt x="82677" y="2151388"/>
                  <a:pt x="89205" y="2107927"/>
                </a:cubicBezTo>
                <a:cubicBezTo>
                  <a:pt x="102570" y="2018249"/>
                  <a:pt x="159758" y="1977237"/>
                  <a:pt x="246479" y="1969279"/>
                </a:cubicBezTo>
                <a:cubicBezTo>
                  <a:pt x="214465" y="1882663"/>
                  <a:pt x="214465" y="1882663"/>
                  <a:pt x="317968" y="1870725"/>
                </a:cubicBezTo>
                <a:cubicBezTo>
                  <a:pt x="278183" y="1815635"/>
                  <a:pt x="278183" y="1801556"/>
                  <a:pt x="326361" y="1782580"/>
                </a:cubicBezTo>
                <a:cubicBezTo>
                  <a:pt x="372673" y="1764521"/>
                  <a:pt x="423957" y="1758400"/>
                  <a:pt x="466852" y="1730550"/>
                </a:cubicBezTo>
                <a:cubicBezTo>
                  <a:pt x="427377" y="1660155"/>
                  <a:pt x="416187" y="1578436"/>
                  <a:pt x="334753" y="1544155"/>
                </a:cubicBezTo>
                <a:cubicBezTo>
                  <a:pt x="322010" y="1538952"/>
                  <a:pt x="313307" y="1517834"/>
                  <a:pt x="321386" y="1505592"/>
                </a:cubicBezTo>
                <a:cubicBezTo>
                  <a:pt x="350915" y="1461214"/>
                  <a:pt x="308644" y="1377045"/>
                  <a:pt x="400645" y="1367557"/>
                </a:cubicBezTo>
                <a:cubicBezTo>
                  <a:pt x="412147" y="1366640"/>
                  <a:pt x="422716" y="1357456"/>
                  <a:pt x="413701" y="1345520"/>
                </a:cubicBezTo>
                <a:cubicBezTo>
                  <a:pt x="382618" y="1303896"/>
                  <a:pt x="420228" y="1306649"/>
                  <a:pt x="442916" y="1301447"/>
                </a:cubicBezTo>
                <a:cubicBezTo>
                  <a:pt x="470270" y="1295021"/>
                  <a:pt x="501352" y="1313384"/>
                  <a:pt x="526840" y="1290735"/>
                </a:cubicBezTo>
                <a:cubicBezTo>
                  <a:pt x="520932" y="1266862"/>
                  <a:pt x="498866" y="1267167"/>
                  <a:pt x="483325" y="1259517"/>
                </a:cubicBezTo>
                <a:cubicBezTo>
                  <a:pt x="437945" y="1237479"/>
                  <a:pt x="400956" y="1211159"/>
                  <a:pt x="398780" y="1153924"/>
                </a:cubicBezTo>
                <a:cubicBezTo>
                  <a:pt x="397228" y="1107708"/>
                  <a:pt x="392254" y="1067003"/>
                  <a:pt x="455041" y="1052922"/>
                </a:cubicBezTo>
                <a:cubicBezTo>
                  <a:pt x="481149" y="1047106"/>
                  <a:pt x="473687" y="1013747"/>
                  <a:pt x="458768" y="997218"/>
                </a:cubicBezTo>
                <a:cubicBezTo>
                  <a:pt x="432038" y="967837"/>
                  <a:pt x="409972" y="928661"/>
                  <a:pt x="363968" y="925907"/>
                </a:cubicBezTo>
                <a:cubicBezTo>
                  <a:pt x="335995" y="924071"/>
                  <a:pt x="314548" y="911826"/>
                  <a:pt x="292481" y="897749"/>
                </a:cubicBezTo>
                <a:cubicBezTo>
                  <a:pt x="276630" y="887646"/>
                  <a:pt x="257670" y="879078"/>
                  <a:pt x="259533" y="857348"/>
                </a:cubicBezTo>
                <a:cubicBezTo>
                  <a:pt x="261399" y="836535"/>
                  <a:pt x="279736" y="827966"/>
                  <a:pt x="298387" y="823681"/>
                </a:cubicBezTo>
                <a:cubicBezTo>
                  <a:pt x="360552" y="809909"/>
                  <a:pt x="418983" y="789708"/>
                  <a:pt x="470893" y="743493"/>
                </a:cubicBezTo>
                <a:cubicBezTo>
                  <a:pt x="436390" y="719007"/>
                  <a:pt x="403444" y="701256"/>
                  <a:pt x="377957" y="676463"/>
                </a:cubicBezTo>
                <a:cubicBezTo>
                  <a:pt x="316415" y="616477"/>
                  <a:pt x="837660" y="427634"/>
                  <a:pt x="863768" y="360299"/>
                </a:cubicBezTo>
                <a:cubicBezTo>
                  <a:pt x="871849" y="339488"/>
                  <a:pt x="899511" y="318064"/>
                  <a:pt x="922515" y="311942"/>
                </a:cubicBezTo>
                <a:cubicBezTo>
                  <a:pt x="1030367" y="283171"/>
                  <a:pt x="1123922" y="218591"/>
                  <a:pt x="1234265" y="194718"/>
                </a:cubicBezTo>
                <a:cubicBezTo>
                  <a:pt x="1338390" y="172070"/>
                  <a:pt x="1440960" y="141768"/>
                  <a:pt x="1555030" y="111776"/>
                </a:cubicBezTo>
                <a:cubicBezTo>
                  <a:pt x="1520063" y="74130"/>
                  <a:pt x="1471575" y="57526"/>
                  <a:pt x="1428216" y="36752"/>
                </a:cubicBezTo>
                <a:close/>
              </a:path>
            </a:pathLst>
          </a:custGeom>
        </p:spPr>
      </p:pic>
    </p:spTree>
    <p:extLst>
      <p:ext uri="{BB962C8B-B14F-4D97-AF65-F5344CB8AC3E}">
        <p14:creationId xmlns:p14="http://schemas.microsoft.com/office/powerpoint/2010/main" val="16465848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C0749D4-5D79-415F-A4FE-C04AA9FAF6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8C1EE2C-97A4-4801-8BC8-9D18F259B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1999"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Calendar&#10;&#10;Description automatically generated">
            <a:extLst>
              <a:ext uri="{FF2B5EF4-FFF2-40B4-BE49-F238E27FC236}">
                <a16:creationId xmlns:a16="http://schemas.microsoft.com/office/drawing/2014/main" id="{84E1FBEE-FCD1-3FA2-6561-81C8FF967B44}"/>
              </a:ext>
            </a:extLst>
          </p:cNvPr>
          <p:cNvPicPr>
            <a:picLocks noChangeAspect="1"/>
          </p:cNvPicPr>
          <p:nvPr/>
        </p:nvPicPr>
        <p:blipFill rotWithShape="1">
          <a:blip r:embed="rId2">
            <a:extLst>
              <a:ext uri="{28A0092B-C50C-407E-A947-70E740481C1C}">
                <a14:useLocalDpi xmlns:a14="http://schemas.microsoft.com/office/drawing/2010/main" val="0"/>
              </a:ext>
            </a:extLst>
          </a:blip>
          <a:srcRect l="12803" r="13833" b="1"/>
          <a:stretch/>
        </p:blipFill>
        <p:spPr>
          <a:xfrm>
            <a:off x="155596" y="589316"/>
            <a:ext cx="5781656" cy="4531380"/>
          </a:xfrm>
          <a:custGeom>
            <a:avLst/>
            <a:gdLst/>
            <a:ahLst/>
            <a:cxnLst/>
            <a:rect l="l" t="t" r="r" b="b"/>
            <a:pathLst>
              <a:path w="6096000" h="4777742">
                <a:moveTo>
                  <a:pt x="0" y="0"/>
                </a:moveTo>
                <a:lnTo>
                  <a:pt x="6096000" y="0"/>
                </a:lnTo>
                <a:lnTo>
                  <a:pt x="6096000" y="4777742"/>
                </a:lnTo>
                <a:lnTo>
                  <a:pt x="6067110" y="4773054"/>
                </a:lnTo>
                <a:cubicBezTo>
                  <a:pt x="6055069" y="4772257"/>
                  <a:pt x="6042963" y="4771677"/>
                  <a:pt x="6032848" y="4768862"/>
                </a:cubicBezTo>
                <a:cubicBezTo>
                  <a:pt x="6012619" y="4763231"/>
                  <a:pt x="5991471" y="4755713"/>
                  <a:pt x="5975856" y="4751678"/>
                </a:cubicBezTo>
                <a:cubicBezTo>
                  <a:pt x="5946385" y="4744300"/>
                  <a:pt x="5938143" y="4740617"/>
                  <a:pt x="5920410" y="4737737"/>
                </a:cubicBezTo>
                <a:cubicBezTo>
                  <a:pt x="5902677" y="4734858"/>
                  <a:pt x="5883840" y="4734501"/>
                  <a:pt x="5869459" y="4734403"/>
                </a:cubicBezTo>
                <a:cubicBezTo>
                  <a:pt x="5855079" y="4734305"/>
                  <a:pt x="5852140" y="4739700"/>
                  <a:pt x="5834127" y="4737148"/>
                </a:cubicBezTo>
                <a:cubicBezTo>
                  <a:pt x="5804874" y="4729435"/>
                  <a:pt x="5807796" y="4730400"/>
                  <a:pt x="5771966" y="4726150"/>
                </a:cubicBezTo>
                <a:lnTo>
                  <a:pt x="5680977" y="4726617"/>
                </a:lnTo>
                <a:lnTo>
                  <a:pt x="5650557" y="4723904"/>
                </a:lnTo>
                <a:cubicBezTo>
                  <a:pt x="5639802" y="4725929"/>
                  <a:pt x="5629047" y="4714121"/>
                  <a:pt x="5618294" y="4716145"/>
                </a:cubicBezTo>
                <a:lnTo>
                  <a:pt x="5567600" y="4712292"/>
                </a:lnTo>
                <a:cubicBezTo>
                  <a:pt x="5545229" y="4692374"/>
                  <a:pt x="5541151" y="4712551"/>
                  <a:pt x="5525295" y="4707303"/>
                </a:cubicBezTo>
                <a:cubicBezTo>
                  <a:pt x="5498062" y="4696523"/>
                  <a:pt x="5492452" y="4697563"/>
                  <a:pt x="5464966" y="4687718"/>
                </a:cubicBezTo>
                <a:cubicBezTo>
                  <a:pt x="5451160" y="4689453"/>
                  <a:pt x="5436112" y="4684365"/>
                  <a:pt x="5422637" y="4687843"/>
                </a:cubicBezTo>
                <a:lnTo>
                  <a:pt x="5385596" y="4686184"/>
                </a:lnTo>
                <a:lnTo>
                  <a:pt x="5347417" y="4690023"/>
                </a:lnTo>
                <a:lnTo>
                  <a:pt x="5307450" y="4701204"/>
                </a:lnTo>
                <a:cubicBezTo>
                  <a:pt x="5291923" y="4701949"/>
                  <a:pt x="5275426" y="4700974"/>
                  <a:pt x="5257509" y="4697243"/>
                </a:cubicBezTo>
                <a:cubicBezTo>
                  <a:pt x="5243483" y="4695263"/>
                  <a:pt x="5222121" y="4694006"/>
                  <a:pt x="5205681" y="4681108"/>
                </a:cubicBezTo>
                <a:cubicBezTo>
                  <a:pt x="5189241" y="4668210"/>
                  <a:pt x="5066582" y="4656956"/>
                  <a:pt x="5066665" y="4656732"/>
                </a:cubicBezTo>
                <a:cubicBezTo>
                  <a:pt x="5036013" y="4653433"/>
                  <a:pt x="5037516" y="4666066"/>
                  <a:pt x="5021767" y="4667463"/>
                </a:cubicBezTo>
                <a:cubicBezTo>
                  <a:pt x="5006018" y="4668859"/>
                  <a:pt x="4997883" y="4663456"/>
                  <a:pt x="4972175" y="4665113"/>
                </a:cubicBezTo>
                <a:cubicBezTo>
                  <a:pt x="4946467" y="4666771"/>
                  <a:pt x="4895264" y="4676890"/>
                  <a:pt x="4867522" y="4677409"/>
                </a:cubicBezTo>
                <a:cubicBezTo>
                  <a:pt x="4847198" y="4677652"/>
                  <a:pt x="4846533" y="4665718"/>
                  <a:pt x="4824459" y="4661311"/>
                </a:cubicBezTo>
                <a:cubicBezTo>
                  <a:pt x="4802946" y="4676275"/>
                  <a:pt x="4746723" y="4640980"/>
                  <a:pt x="4748119" y="4662282"/>
                </a:cubicBezTo>
                <a:cubicBezTo>
                  <a:pt x="4696376" y="4649495"/>
                  <a:pt x="4704934" y="4651568"/>
                  <a:pt x="4681435" y="4656529"/>
                </a:cubicBezTo>
                <a:lnTo>
                  <a:pt x="4655641" y="4662947"/>
                </a:lnTo>
                <a:lnTo>
                  <a:pt x="4568774" y="4659157"/>
                </a:lnTo>
                <a:lnTo>
                  <a:pt x="4561567" y="4664296"/>
                </a:lnTo>
                <a:lnTo>
                  <a:pt x="4544039" y="4665425"/>
                </a:lnTo>
                <a:lnTo>
                  <a:pt x="4537547" y="4666124"/>
                </a:lnTo>
                <a:lnTo>
                  <a:pt x="4533521" y="4663656"/>
                </a:lnTo>
                <a:cubicBezTo>
                  <a:pt x="4531131" y="4662547"/>
                  <a:pt x="4529356" y="4662473"/>
                  <a:pt x="4528079" y="4664277"/>
                </a:cubicBezTo>
                <a:cubicBezTo>
                  <a:pt x="4527877" y="4665254"/>
                  <a:pt x="4527677" y="4666231"/>
                  <a:pt x="4527476" y="4667208"/>
                </a:cubicBezTo>
                <a:lnTo>
                  <a:pt x="4493203" y="4670897"/>
                </a:lnTo>
                <a:lnTo>
                  <a:pt x="4246811" y="4676399"/>
                </a:lnTo>
                <a:cubicBezTo>
                  <a:pt x="4137387" y="4710859"/>
                  <a:pt x="4001444" y="4666072"/>
                  <a:pt x="3880688" y="4677902"/>
                </a:cubicBezTo>
                <a:cubicBezTo>
                  <a:pt x="3854349" y="4668373"/>
                  <a:pt x="3867024" y="4694267"/>
                  <a:pt x="3804472" y="4706612"/>
                </a:cubicBezTo>
                <a:cubicBezTo>
                  <a:pt x="3769790" y="4699764"/>
                  <a:pt x="3709689" y="4672031"/>
                  <a:pt x="3671141" y="4669214"/>
                </a:cubicBezTo>
                <a:cubicBezTo>
                  <a:pt x="3634430" y="4661806"/>
                  <a:pt x="3632993" y="4657630"/>
                  <a:pt x="3609792" y="4651280"/>
                </a:cubicBezTo>
                <a:cubicBezTo>
                  <a:pt x="3586591" y="4644931"/>
                  <a:pt x="3596838" y="4646444"/>
                  <a:pt x="3550675" y="4644949"/>
                </a:cubicBezTo>
                <a:cubicBezTo>
                  <a:pt x="3513195" y="4640338"/>
                  <a:pt x="3398385" y="4630109"/>
                  <a:pt x="3362699" y="4629669"/>
                </a:cubicBezTo>
                <a:cubicBezTo>
                  <a:pt x="3327014" y="4629229"/>
                  <a:pt x="3350265" y="4628980"/>
                  <a:pt x="3317820" y="4628473"/>
                </a:cubicBezTo>
                <a:cubicBezTo>
                  <a:pt x="3291761" y="4635373"/>
                  <a:pt x="3220279" y="4625153"/>
                  <a:pt x="3202541" y="4611353"/>
                </a:cubicBezTo>
                <a:cubicBezTo>
                  <a:pt x="3176498" y="4608414"/>
                  <a:pt x="3173034" y="4597692"/>
                  <a:pt x="3165095" y="4593183"/>
                </a:cubicBezTo>
                <a:cubicBezTo>
                  <a:pt x="3157156" y="4588674"/>
                  <a:pt x="3151440" y="4597640"/>
                  <a:pt x="3142614" y="4593521"/>
                </a:cubicBezTo>
                <a:cubicBezTo>
                  <a:pt x="3133788" y="4589402"/>
                  <a:pt x="3119786" y="4585666"/>
                  <a:pt x="3108607" y="4586122"/>
                </a:cubicBezTo>
                <a:cubicBezTo>
                  <a:pt x="3097429" y="4586579"/>
                  <a:pt x="3083057" y="4584832"/>
                  <a:pt x="3060172" y="4583967"/>
                </a:cubicBezTo>
                <a:cubicBezTo>
                  <a:pt x="3037288" y="4583102"/>
                  <a:pt x="3008898" y="4580847"/>
                  <a:pt x="2971297" y="4580934"/>
                </a:cubicBezTo>
                <a:cubicBezTo>
                  <a:pt x="2936460" y="4577753"/>
                  <a:pt x="2952539" y="4581456"/>
                  <a:pt x="2872577" y="4576652"/>
                </a:cubicBezTo>
                <a:cubicBezTo>
                  <a:pt x="2845447" y="4572221"/>
                  <a:pt x="2833971" y="4557733"/>
                  <a:pt x="2814205" y="4559580"/>
                </a:cubicBezTo>
                <a:cubicBezTo>
                  <a:pt x="2790909" y="4543112"/>
                  <a:pt x="2768526" y="4546849"/>
                  <a:pt x="2754311" y="4545459"/>
                </a:cubicBezTo>
                <a:cubicBezTo>
                  <a:pt x="2740096" y="4544070"/>
                  <a:pt x="2737019" y="4543662"/>
                  <a:pt x="2723224" y="4546010"/>
                </a:cubicBezTo>
                <a:cubicBezTo>
                  <a:pt x="2709430" y="4548359"/>
                  <a:pt x="2687410" y="4554101"/>
                  <a:pt x="2672793" y="4554314"/>
                </a:cubicBezTo>
                <a:cubicBezTo>
                  <a:pt x="2658176" y="4554527"/>
                  <a:pt x="2649574" y="4546685"/>
                  <a:pt x="2635521" y="4547286"/>
                </a:cubicBezTo>
                <a:cubicBezTo>
                  <a:pt x="2621467" y="4547887"/>
                  <a:pt x="2621767" y="4560245"/>
                  <a:pt x="2588471" y="4557919"/>
                </a:cubicBezTo>
                <a:lnTo>
                  <a:pt x="2439275" y="4540387"/>
                </a:lnTo>
                <a:cubicBezTo>
                  <a:pt x="2417784" y="4540194"/>
                  <a:pt x="2396292" y="4546221"/>
                  <a:pt x="2374801" y="4546028"/>
                </a:cubicBezTo>
                <a:cubicBezTo>
                  <a:pt x="2331700" y="4546603"/>
                  <a:pt x="2372806" y="4559122"/>
                  <a:pt x="2318618" y="4550990"/>
                </a:cubicBezTo>
                <a:cubicBezTo>
                  <a:pt x="2264430" y="4533528"/>
                  <a:pt x="2150787" y="4518120"/>
                  <a:pt x="2084135" y="4520400"/>
                </a:cubicBezTo>
                <a:lnTo>
                  <a:pt x="2010848" y="4500404"/>
                </a:lnTo>
                <a:lnTo>
                  <a:pt x="1962215" y="4501400"/>
                </a:lnTo>
                <a:lnTo>
                  <a:pt x="1926990" y="4495570"/>
                </a:lnTo>
                <a:cubicBezTo>
                  <a:pt x="1909127" y="4479452"/>
                  <a:pt x="1902510" y="4484082"/>
                  <a:pt x="1884649" y="4474880"/>
                </a:cubicBezTo>
                <a:cubicBezTo>
                  <a:pt x="1864462" y="4463930"/>
                  <a:pt x="1869383" y="4485922"/>
                  <a:pt x="1816219" y="4470938"/>
                </a:cubicBezTo>
                <a:cubicBezTo>
                  <a:pt x="1786214" y="4478916"/>
                  <a:pt x="1794086" y="4458547"/>
                  <a:pt x="1768335" y="4471096"/>
                </a:cubicBezTo>
                <a:cubicBezTo>
                  <a:pt x="1756010" y="4466078"/>
                  <a:pt x="1737157" y="4463295"/>
                  <a:pt x="1725889" y="4456707"/>
                </a:cubicBezTo>
                <a:lnTo>
                  <a:pt x="1704987" y="4453275"/>
                </a:lnTo>
                <a:lnTo>
                  <a:pt x="1678857" y="4447221"/>
                </a:lnTo>
                <a:lnTo>
                  <a:pt x="1674568" y="4435925"/>
                </a:lnTo>
                <a:lnTo>
                  <a:pt x="1634075" y="4429269"/>
                </a:lnTo>
                <a:cubicBezTo>
                  <a:pt x="1619699" y="4424763"/>
                  <a:pt x="1607040" y="4412316"/>
                  <a:pt x="1588492" y="4411465"/>
                </a:cubicBezTo>
                <a:cubicBezTo>
                  <a:pt x="1548666" y="4404488"/>
                  <a:pt x="1441540" y="4396830"/>
                  <a:pt x="1402240" y="4391911"/>
                </a:cubicBezTo>
                <a:cubicBezTo>
                  <a:pt x="1362940" y="4386992"/>
                  <a:pt x="1383536" y="4385271"/>
                  <a:pt x="1352691" y="4381952"/>
                </a:cubicBezTo>
                <a:cubicBezTo>
                  <a:pt x="1322602" y="4385447"/>
                  <a:pt x="1230331" y="4373936"/>
                  <a:pt x="1213419" y="4358161"/>
                </a:cubicBezTo>
                <a:cubicBezTo>
                  <a:pt x="1194291" y="4352958"/>
                  <a:pt x="1171642" y="4355246"/>
                  <a:pt x="1163347" y="4339486"/>
                </a:cubicBezTo>
                <a:cubicBezTo>
                  <a:pt x="1149374" y="4320060"/>
                  <a:pt x="1081104" y="4339702"/>
                  <a:pt x="1091517" y="4319884"/>
                </a:cubicBezTo>
                <a:cubicBezTo>
                  <a:pt x="1067291" y="4326517"/>
                  <a:pt x="1046078" y="4319455"/>
                  <a:pt x="1025956" y="4309010"/>
                </a:cubicBezTo>
                <a:lnTo>
                  <a:pt x="1004286" y="4296626"/>
                </a:lnTo>
                <a:lnTo>
                  <a:pt x="983819" y="4298478"/>
                </a:lnTo>
                <a:cubicBezTo>
                  <a:pt x="974051" y="4282658"/>
                  <a:pt x="953984" y="4293628"/>
                  <a:pt x="939204" y="4282411"/>
                </a:cubicBezTo>
                <a:lnTo>
                  <a:pt x="915836" y="4272323"/>
                </a:lnTo>
                <a:lnTo>
                  <a:pt x="899731" y="4266965"/>
                </a:lnTo>
                <a:lnTo>
                  <a:pt x="893886" y="4264715"/>
                </a:lnTo>
                <a:lnTo>
                  <a:pt x="889021" y="4266066"/>
                </a:lnTo>
                <a:cubicBezTo>
                  <a:pt x="886286" y="4266531"/>
                  <a:pt x="884573" y="4266166"/>
                  <a:pt x="884135" y="4264147"/>
                </a:cubicBezTo>
                <a:lnTo>
                  <a:pt x="884818" y="4261224"/>
                </a:lnTo>
                <a:lnTo>
                  <a:pt x="820228" y="4266638"/>
                </a:lnTo>
                <a:lnTo>
                  <a:pt x="788402" y="4263209"/>
                </a:lnTo>
                <a:cubicBezTo>
                  <a:pt x="756573" y="4279518"/>
                  <a:pt x="718864" y="4245871"/>
                  <a:pt x="687574" y="4276905"/>
                </a:cubicBezTo>
                <a:lnTo>
                  <a:pt x="556383" y="4277125"/>
                </a:lnTo>
                <a:lnTo>
                  <a:pt x="497122" y="4273689"/>
                </a:lnTo>
                <a:cubicBezTo>
                  <a:pt x="484020" y="4279519"/>
                  <a:pt x="445941" y="4269992"/>
                  <a:pt x="454008" y="4273811"/>
                </a:cubicBezTo>
                <a:lnTo>
                  <a:pt x="394229" y="4278215"/>
                </a:lnTo>
                <a:lnTo>
                  <a:pt x="386356" y="4282251"/>
                </a:lnTo>
                <a:lnTo>
                  <a:pt x="383576" y="4284364"/>
                </a:lnTo>
                <a:lnTo>
                  <a:pt x="370039" y="4285533"/>
                </a:lnTo>
                <a:cubicBezTo>
                  <a:pt x="361618" y="4289428"/>
                  <a:pt x="359083" y="4297501"/>
                  <a:pt x="350141" y="4300911"/>
                </a:cubicBezTo>
                <a:cubicBezTo>
                  <a:pt x="345670" y="4302616"/>
                  <a:pt x="339596" y="4303155"/>
                  <a:pt x="330385" y="4301424"/>
                </a:cubicBezTo>
                <a:cubicBezTo>
                  <a:pt x="329804" y="4289693"/>
                  <a:pt x="314374" y="4293109"/>
                  <a:pt x="297835" y="4297065"/>
                </a:cubicBezTo>
                <a:lnTo>
                  <a:pt x="282816" y="4299894"/>
                </a:lnTo>
                <a:lnTo>
                  <a:pt x="281368" y="4300653"/>
                </a:lnTo>
                <a:lnTo>
                  <a:pt x="280684" y="4300295"/>
                </a:lnTo>
                <a:lnTo>
                  <a:pt x="273908" y="4301571"/>
                </a:lnTo>
                <a:cubicBezTo>
                  <a:pt x="266799" y="4301990"/>
                  <a:pt x="261129" y="4300718"/>
                  <a:pt x="258614" y="4295926"/>
                </a:cubicBezTo>
                <a:cubicBezTo>
                  <a:pt x="242516" y="4327823"/>
                  <a:pt x="214979" y="4309338"/>
                  <a:pt x="182068" y="4323284"/>
                </a:cubicBezTo>
                <a:cubicBezTo>
                  <a:pt x="157942" y="4332898"/>
                  <a:pt x="153812" y="4326151"/>
                  <a:pt x="128666" y="4331122"/>
                </a:cubicBezTo>
                <a:cubicBezTo>
                  <a:pt x="77925" y="4373333"/>
                  <a:pt x="87445" y="4341355"/>
                  <a:pt x="21563" y="4371972"/>
                </a:cubicBezTo>
                <a:lnTo>
                  <a:pt x="0" y="4383632"/>
                </a:lnTo>
                <a:close/>
              </a:path>
            </a:pathLst>
          </a:custGeom>
        </p:spPr>
      </p:pic>
      <p:pic>
        <p:nvPicPr>
          <p:cNvPr id="5" name="Picture 4" descr="A group of people in graduation gowns and caps standing on a stage&#10;&#10;Description automatically generated with medium confidence">
            <a:extLst>
              <a:ext uri="{FF2B5EF4-FFF2-40B4-BE49-F238E27FC236}">
                <a16:creationId xmlns:a16="http://schemas.microsoft.com/office/drawing/2014/main" id="{79A3DD49-93C8-DF31-1B42-BA68A389BAAE}"/>
              </a:ext>
            </a:extLst>
          </p:cNvPr>
          <p:cNvPicPr>
            <a:picLocks noChangeAspect="1"/>
          </p:cNvPicPr>
          <p:nvPr/>
        </p:nvPicPr>
        <p:blipFill rotWithShape="1">
          <a:blip r:embed="rId3">
            <a:extLst>
              <a:ext uri="{28A0092B-C50C-407E-A947-70E740481C1C}">
                <a14:useLocalDpi xmlns:a14="http://schemas.microsoft.com/office/drawing/2010/main" val="0"/>
              </a:ext>
            </a:extLst>
          </a:blip>
          <a:srcRect l="10641" r="14773" b="1"/>
          <a:stretch/>
        </p:blipFill>
        <p:spPr>
          <a:xfrm>
            <a:off x="6092847" y="589314"/>
            <a:ext cx="5943557" cy="4631537"/>
          </a:xfrm>
          <a:custGeom>
            <a:avLst/>
            <a:gdLst/>
            <a:ahLst/>
            <a:cxnLst/>
            <a:rect l="l" t="t" r="r" b="b"/>
            <a:pathLst>
              <a:path w="6096000" h="5455552">
                <a:moveTo>
                  <a:pt x="0" y="0"/>
                </a:moveTo>
                <a:lnTo>
                  <a:pt x="8632" y="2126"/>
                </a:lnTo>
                <a:cubicBezTo>
                  <a:pt x="71597" y="8644"/>
                  <a:pt x="52747" y="11892"/>
                  <a:pt x="102111" y="11566"/>
                </a:cubicBezTo>
                <a:cubicBezTo>
                  <a:pt x="107032" y="11203"/>
                  <a:pt x="116450" y="20386"/>
                  <a:pt x="135511" y="18109"/>
                </a:cubicBezTo>
                <a:cubicBezTo>
                  <a:pt x="165681" y="22040"/>
                  <a:pt x="149025" y="33094"/>
                  <a:pt x="187668" y="36734"/>
                </a:cubicBezTo>
                <a:cubicBezTo>
                  <a:pt x="184095" y="40156"/>
                  <a:pt x="221954" y="38461"/>
                  <a:pt x="225602" y="50611"/>
                </a:cubicBezTo>
                <a:cubicBezTo>
                  <a:pt x="242020" y="54481"/>
                  <a:pt x="267241" y="57744"/>
                  <a:pt x="286175" y="59952"/>
                </a:cubicBezTo>
                <a:cubicBezTo>
                  <a:pt x="314543" y="65902"/>
                  <a:pt x="328665" y="72319"/>
                  <a:pt x="332857" y="76558"/>
                </a:cubicBezTo>
                <a:cubicBezTo>
                  <a:pt x="361257" y="83289"/>
                  <a:pt x="358186" y="84500"/>
                  <a:pt x="395478" y="98782"/>
                </a:cubicBezTo>
                <a:cubicBezTo>
                  <a:pt x="417363" y="93652"/>
                  <a:pt x="436168" y="104748"/>
                  <a:pt x="445328" y="114882"/>
                </a:cubicBezTo>
                <a:cubicBezTo>
                  <a:pt x="470101" y="124482"/>
                  <a:pt x="523910" y="147405"/>
                  <a:pt x="559300" y="150440"/>
                </a:cubicBezTo>
                <a:cubicBezTo>
                  <a:pt x="613422" y="149710"/>
                  <a:pt x="598278" y="160982"/>
                  <a:pt x="622357" y="169552"/>
                </a:cubicBezTo>
                <a:cubicBezTo>
                  <a:pt x="641101" y="180205"/>
                  <a:pt x="638493" y="171007"/>
                  <a:pt x="658054" y="184474"/>
                </a:cubicBezTo>
                <a:lnTo>
                  <a:pt x="694284" y="200095"/>
                </a:lnTo>
                <a:lnTo>
                  <a:pt x="737979" y="224556"/>
                </a:lnTo>
                <a:lnTo>
                  <a:pt x="747981" y="231280"/>
                </a:lnTo>
                <a:cubicBezTo>
                  <a:pt x="753111" y="231304"/>
                  <a:pt x="756366" y="231723"/>
                  <a:pt x="758445" y="232460"/>
                </a:cubicBezTo>
                <a:cubicBezTo>
                  <a:pt x="758496" y="232559"/>
                  <a:pt x="758549" y="232658"/>
                  <a:pt x="758600" y="232757"/>
                </a:cubicBezTo>
                <a:lnTo>
                  <a:pt x="773364" y="235718"/>
                </a:lnTo>
                <a:cubicBezTo>
                  <a:pt x="790479" y="236082"/>
                  <a:pt x="824818" y="262048"/>
                  <a:pt x="841072" y="261356"/>
                </a:cubicBezTo>
                <a:cubicBezTo>
                  <a:pt x="848247" y="277811"/>
                  <a:pt x="845053" y="250444"/>
                  <a:pt x="872404" y="265382"/>
                </a:cubicBezTo>
                <a:cubicBezTo>
                  <a:pt x="884596" y="267374"/>
                  <a:pt x="889722" y="269394"/>
                  <a:pt x="899938" y="270925"/>
                </a:cubicBezTo>
                <a:cubicBezTo>
                  <a:pt x="900079" y="271345"/>
                  <a:pt x="933560" y="274145"/>
                  <a:pt x="933701" y="274565"/>
                </a:cubicBezTo>
                <a:lnTo>
                  <a:pt x="958104" y="278658"/>
                </a:lnTo>
                <a:lnTo>
                  <a:pt x="963678" y="280729"/>
                </a:lnTo>
                <a:lnTo>
                  <a:pt x="996167" y="277529"/>
                </a:lnTo>
                <a:lnTo>
                  <a:pt x="1012387" y="277350"/>
                </a:lnTo>
                <a:lnTo>
                  <a:pt x="1018139" y="274257"/>
                </a:lnTo>
                <a:cubicBezTo>
                  <a:pt x="1023705" y="272608"/>
                  <a:pt x="1030840" y="272419"/>
                  <a:pt x="1041488" y="275538"/>
                </a:cubicBezTo>
                <a:lnTo>
                  <a:pt x="1043729" y="276831"/>
                </a:lnTo>
                <a:lnTo>
                  <a:pt x="1076532" y="271239"/>
                </a:lnTo>
                <a:cubicBezTo>
                  <a:pt x="1083544" y="269462"/>
                  <a:pt x="1111552" y="278849"/>
                  <a:pt x="1117458" y="275294"/>
                </a:cubicBezTo>
                <a:cubicBezTo>
                  <a:pt x="1173364" y="280135"/>
                  <a:pt x="1207569" y="263603"/>
                  <a:pt x="1275827" y="275029"/>
                </a:cubicBezTo>
                <a:cubicBezTo>
                  <a:pt x="1321519" y="279616"/>
                  <a:pt x="1347196" y="279519"/>
                  <a:pt x="1376683" y="283128"/>
                </a:cubicBezTo>
                <a:cubicBezTo>
                  <a:pt x="1406170" y="286737"/>
                  <a:pt x="1433752" y="293140"/>
                  <a:pt x="1452749" y="296685"/>
                </a:cubicBezTo>
                <a:cubicBezTo>
                  <a:pt x="1471746" y="300230"/>
                  <a:pt x="1466619" y="301895"/>
                  <a:pt x="1490664" y="304401"/>
                </a:cubicBezTo>
                <a:cubicBezTo>
                  <a:pt x="1514709" y="306907"/>
                  <a:pt x="1573675" y="305000"/>
                  <a:pt x="1597021" y="311721"/>
                </a:cubicBezTo>
                <a:cubicBezTo>
                  <a:pt x="1622238" y="311037"/>
                  <a:pt x="1625537" y="322069"/>
                  <a:pt x="1639314" y="320753"/>
                </a:cubicBezTo>
                <a:cubicBezTo>
                  <a:pt x="1710549" y="337224"/>
                  <a:pt x="1769892" y="334296"/>
                  <a:pt x="1856583" y="331628"/>
                </a:cubicBezTo>
                <a:cubicBezTo>
                  <a:pt x="1913730" y="336509"/>
                  <a:pt x="1912698" y="339285"/>
                  <a:pt x="1937745" y="342098"/>
                </a:cubicBezTo>
                <a:cubicBezTo>
                  <a:pt x="1945390" y="344925"/>
                  <a:pt x="1949181" y="335092"/>
                  <a:pt x="1956068" y="338984"/>
                </a:cubicBezTo>
                <a:lnTo>
                  <a:pt x="1991434" y="344183"/>
                </a:lnTo>
                <a:lnTo>
                  <a:pt x="2017399" y="354323"/>
                </a:lnTo>
                <a:lnTo>
                  <a:pt x="2041804" y="360756"/>
                </a:lnTo>
                <a:lnTo>
                  <a:pt x="2071138" y="363487"/>
                </a:lnTo>
                <a:cubicBezTo>
                  <a:pt x="2080124" y="365903"/>
                  <a:pt x="2080713" y="373697"/>
                  <a:pt x="2092557" y="373570"/>
                </a:cubicBezTo>
                <a:cubicBezTo>
                  <a:pt x="2128517" y="378742"/>
                  <a:pt x="2193287" y="383225"/>
                  <a:pt x="2242182" y="388922"/>
                </a:cubicBezTo>
                <a:cubicBezTo>
                  <a:pt x="2266404" y="385527"/>
                  <a:pt x="2301142" y="392029"/>
                  <a:pt x="2311187" y="401718"/>
                </a:cubicBezTo>
                <a:cubicBezTo>
                  <a:pt x="2323182" y="404413"/>
                  <a:pt x="2352098" y="404462"/>
                  <a:pt x="2363765" y="402554"/>
                </a:cubicBezTo>
                <a:cubicBezTo>
                  <a:pt x="2374121" y="402833"/>
                  <a:pt x="2375999" y="406521"/>
                  <a:pt x="2389759" y="407955"/>
                </a:cubicBezTo>
                <a:cubicBezTo>
                  <a:pt x="2404778" y="411334"/>
                  <a:pt x="2437354" y="427346"/>
                  <a:pt x="2451497" y="432353"/>
                </a:cubicBezTo>
                <a:cubicBezTo>
                  <a:pt x="2465640" y="437360"/>
                  <a:pt x="2451256" y="432175"/>
                  <a:pt x="2474615" y="437995"/>
                </a:cubicBezTo>
                <a:cubicBezTo>
                  <a:pt x="2482949" y="439979"/>
                  <a:pt x="2481204" y="447714"/>
                  <a:pt x="2499122" y="451403"/>
                </a:cubicBezTo>
                <a:cubicBezTo>
                  <a:pt x="2517041" y="455093"/>
                  <a:pt x="2557176" y="459358"/>
                  <a:pt x="2582126" y="460132"/>
                </a:cubicBezTo>
                <a:cubicBezTo>
                  <a:pt x="2610000" y="447613"/>
                  <a:pt x="2600233" y="464657"/>
                  <a:pt x="2651203" y="448902"/>
                </a:cubicBezTo>
                <a:cubicBezTo>
                  <a:pt x="2652514" y="450917"/>
                  <a:pt x="2673343" y="450050"/>
                  <a:pt x="2694692" y="451398"/>
                </a:cubicBezTo>
                <a:cubicBezTo>
                  <a:pt x="2716041" y="452746"/>
                  <a:pt x="2761501" y="464041"/>
                  <a:pt x="2779298" y="456988"/>
                </a:cubicBezTo>
                <a:lnTo>
                  <a:pt x="2936306" y="456249"/>
                </a:lnTo>
                <a:lnTo>
                  <a:pt x="3026435" y="468085"/>
                </a:lnTo>
                <a:cubicBezTo>
                  <a:pt x="3057775" y="469980"/>
                  <a:pt x="3063039" y="478620"/>
                  <a:pt x="3083171" y="475230"/>
                </a:cubicBezTo>
                <a:cubicBezTo>
                  <a:pt x="3117108" y="477415"/>
                  <a:pt x="3095622" y="493457"/>
                  <a:pt x="3134778" y="480540"/>
                </a:cubicBezTo>
                <a:cubicBezTo>
                  <a:pt x="3124076" y="494276"/>
                  <a:pt x="3153178" y="476814"/>
                  <a:pt x="3173314" y="487873"/>
                </a:cubicBezTo>
                <a:cubicBezTo>
                  <a:pt x="3201556" y="479719"/>
                  <a:pt x="3230591" y="489990"/>
                  <a:pt x="3247734" y="491186"/>
                </a:cubicBezTo>
                <a:cubicBezTo>
                  <a:pt x="3264877" y="492382"/>
                  <a:pt x="3251612" y="496143"/>
                  <a:pt x="3276172" y="495050"/>
                </a:cubicBezTo>
                <a:lnTo>
                  <a:pt x="3310856" y="500586"/>
                </a:lnTo>
                <a:cubicBezTo>
                  <a:pt x="3309045" y="496015"/>
                  <a:pt x="3314063" y="497362"/>
                  <a:pt x="3327824" y="498077"/>
                </a:cubicBezTo>
                <a:lnTo>
                  <a:pt x="3364782" y="494003"/>
                </a:lnTo>
                <a:lnTo>
                  <a:pt x="3390144" y="498112"/>
                </a:lnTo>
                <a:cubicBezTo>
                  <a:pt x="3393544" y="497973"/>
                  <a:pt x="3417720" y="493499"/>
                  <a:pt x="3417235" y="489988"/>
                </a:cubicBezTo>
                <a:cubicBezTo>
                  <a:pt x="3443685" y="504716"/>
                  <a:pt x="3446332" y="495464"/>
                  <a:pt x="3473455" y="491710"/>
                </a:cubicBezTo>
                <a:cubicBezTo>
                  <a:pt x="3496710" y="493093"/>
                  <a:pt x="3476665" y="493558"/>
                  <a:pt x="3532861" y="495298"/>
                </a:cubicBezTo>
                <a:cubicBezTo>
                  <a:pt x="3554737" y="511467"/>
                  <a:pt x="3539011" y="483579"/>
                  <a:pt x="3581951" y="506221"/>
                </a:cubicBezTo>
                <a:cubicBezTo>
                  <a:pt x="3584053" y="504456"/>
                  <a:pt x="3610563" y="506075"/>
                  <a:pt x="3624438" y="507850"/>
                </a:cubicBezTo>
                <a:cubicBezTo>
                  <a:pt x="3638313" y="509625"/>
                  <a:pt x="3650849" y="507462"/>
                  <a:pt x="3665204" y="516874"/>
                </a:cubicBezTo>
                <a:cubicBezTo>
                  <a:pt x="3675692" y="519769"/>
                  <a:pt x="3656949" y="515532"/>
                  <a:pt x="3689747" y="520459"/>
                </a:cubicBezTo>
                <a:cubicBezTo>
                  <a:pt x="3722545" y="525386"/>
                  <a:pt x="3829449" y="542068"/>
                  <a:pt x="3861993" y="546434"/>
                </a:cubicBezTo>
                <a:cubicBezTo>
                  <a:pt x="3894537" y="550800"/>
                  <a:pt x="3871648" y="553364"/>
                  <a:pt x="3885009" y="553797"/>
                </a:cubicBezTo>
                <a:cubicBezTo>
                  <a:pt x="3898370" y="554230"/>
                  <a:pt x="3927139" y="547164"/>
                  <a:pt x="3942159" y="549034"/>
                </a:cubicBezTo>
                <a:cubicBezTo>
                  <a:pt x="3961015" y="550940"/>
                  <a:pt x="3963811" y="558241"/>
                  <a:pt x="3975129" y="557872"/>
                </a:cubicBezTo>
                <a:cubicBezTo>
                  <a:pt x="3985593" y="547655"/>
                  <a:pt x="3996704" y="547768"/>
                  <a:pt x="4014830" y="553964"/>
                </a:cubicBezTo>
                <a:cubicBezTo>
                  <a:pt x="4048643" y="556748"/>
                  <a:pt x="4048670" y="546238"/>
                  <a:pt x="4081323" y="547753"/>
                </a:cubicBezTo>
                <a:cubicBezTo>
                  <a:pt x="4095652" y="547174"/>
                  <a:pt x="4103318" y="550468"/>
                  <a:pt x="4127224" y="547194"/>
                </a:cubicBezTo>
                <a:cubicBezTo>
                  <a:pt x="4144245" y="547892"/>
                  <a:pt x="4178444" y="549648"/>
                  <a:pt x="4201489" y="539366"/>
                </a:cubicBezTo>
                <a:cubicBezTo>
                  <a:pt x="4226484" y="538057"/>
                  <a:pt x="4208332" y="537593"/>
                  <a:pt x="4235612" y="540183"/>
                </a:cubicBezTo>
                <a:cubicBezTo>
                  <a:pt x="4268938" y="540701"/>
                  <a:pt x="4282810" y="534470"/>
                  <a:pt x="4302068" y="535952"/>
                </a:cubicBezTo>
                <a:cubicBezTo>
                  <a:pt x="4314608" y="531697"/>
                  <a:pt x="4300406" y="536768"/>
                  <a:pt x="4348604" y="531427"/>
                </a:cubicBezTo>
                <a:cubicBezTo>
                  <a:pt x="4367706" y="540886"/>
                  <a:pt x="4384046" y="527950"/>
                  <a:pt x="4400391" y="529988"/>
                </a:cubicBezTo>
                <a:cubicBezTo>
                  <a:pt x="4426313" y="528954"/>
                  <a:pt x="4490025" y="529067"/>
                  <a:pt x="4513659" y="527603"/>
                </a:cubicBezTo>
                <a:cubicBezTo>
                  <a:pt x="4537293" y="526139"/>
                  <a:pt x="4512137" y="523958"/>
                  <a:pt x="4542198" y="521206"/>
                </a:cubicBezTo>
                <a:cubicBezTo>
                  <a:pt x="4597566" y="533455"/>
                  <a:pt x="4628464" y="511410"/>
                  <a:pt x="4684502" y="508712"/>
                </a:cubicBezTo>
                <a:cubicBezTo>
                  <a:pt x="4718519" y="491640"/>
                  <a:pt x="4742626" y="509374"/>
                  <a:pt x="4779821" y="496309"/>
                </a:cubicBezTo>
                <a:cubicBezTo>
                  <a:pt x="4804992" y="492314"/>
                  <a:pt x="4808648" y="496131"/>
                  <a:pt x="4822825" y="494266"/>
                </a:cubicBezTo>
                <a:cubicBezTo>
                  <a:pt x="4837002" y="492401"/>
                  <a:pt x="4852992" y="487905"/>
                  <a:pt x="4864884" y="485118"/>
                </a:cubicBezTo>
                <a:cubicBezTo>
                  <a:pt x="4871249" y="488756"/>
                  <a:pt x="4920720" y="482346"/>
                  <a:pt x="4919578" y="477542"/>
                </a:cubicBezTo>
                <a:cubicBezTo>
                  <a:pt x="4926928" y="479188"/>
                  <a:pt x="4947247" y="485560"/>
                  <a:pt x="4949541" y="477954"/>
                </a:cubicBezTo>
                <a:cubicBezTo>
                  <a:pt x="4987069" y="477873"/>
                  <a:pt x="5008152" y="476806"/>
                  <a:pt x="5040980" y="486944"/>
                </a:cubicBezTo>
                <a:cubicBezTo>
                  <a:pt x="5064311" y="490721"/>
                  <a:pt x="5048016" y="488694"/>
                  <a:pt x="5062537" y="491091"/>
                </a:cubicBezTo>
                <a:cubicBezTo>
                  <a:pt x="5077058" y="493488"/>
                  <a:pt x="5101248" y="489194"/>
                  <a:pt x="5124930" y="488624"/>
                </a:cubicBezTo>
                <a:cubicBezTo>
                  <a:pt x="5148941" y="488756"/>
                  <a:pt x="5176916" y="492838"/>
                  <a:pt x="5194697" y="494266"/>
                </a:cubicBezTo>
                <a:cubicBezTo>
                  <a:pt x="5212478" y="495694"/>
                  <a:pt x="5216720" y="495351"/>
                  <a:pt x="5231615" y="497193"/>
                </a:cubicBezTo>
                <a:cubicBezTo>
                  <a:pt x="5256471" y="493743"/>
                  <a:pt x="5277358" y="495561"/>
                  <a:pt x="5295973" y="502936"/>
                </a:cubicBezTo>
                <a:cubicBezTo>
                  <a:pt x="5310458" y="504829"/>
                  <a:pt x="5303034" y="509138"/>
                  <a:pt x="5313760" y="510935"/>
                </a:cubicBezTo>
                <a:cubicBezTo>
                  <a:pt x="5324486" y="512732"/>
                  <a:pt x="5331325" y="504608"/>
                  <a:pt x="5360330" y="506574"/>
                </a:cubicBezTo>
                <a:cubicBezTo>
                  <a:pt x="5370649" y="506971"/>
                  <a:pt x="5370304" y="514592"/>
                  <a:pt x="5392341" y="515697"/>
                </a:cubicBezTo>
                <a:cubicBezTo>
                  <a:pt x="5414378" y="516802"/>
                  <a:pt x="5502983" y="521559"/>
                  <a:pt x="5535415" y="522731"/>
                </a:cubicBezTo>
                <a:cubicBezTo>
                  <a:pt x="5567847" y="523903"/>
                  <a:pt x="5554717" y="520685"/>
                  <a:pt x="5570264" y="520350"/>
                </a:cubicBezTo>
                <a:cubicBezTo>
                  <a:pt x="5585811" y="520015"/>
                  <a:pt x="5604204" y="511612"/>
                  <a:pt x="5628698" y="520719"/>
                </a:cubicBezTo>
                <a:cubicBezTo>
                  <a:pt x="5647020" y="515874"/>
                  <a:pt x="5647491" y="526993"/>
                  <a:pt x="5667807" y="529861"/>
                </a:cubicBezTo>
                <a:cubicBezTo>
                  <a:pt x="5679016" y="533919"/>
                  <a:pt x="5693046" y="532742"/>
                  <a:pt x="5702300" y="535541"/>
                </a:cubicBezTo>
                <a:cubicBezTo>
                  <a:pt x="5711554" y="538340"/>
                  <a:pt x="5718870" y="538844"/>
                  <a:pt x="5725716" y="541891"/>
                </a:cubicBezTo>
                <a:cubicBezTo>
                  <a:pt x="5732562" y="544938"/>
                  <a:pt x="5734643" y="551045"/>
                  <a:pt x="5743374" y="553823"/>
                </a:cubicBezTo>
                <a:cubicBezTo>
                  <a:pt x="5752105" y="556601"/>
                  <a:pt x="5765759" y="561491"/>
                  <a:pt x="5775722" y="563322"/>
                </a:cubicBezTo>
                <a:cubicBezTo>
                  <a:pt x="5785685" y="565153"/>
                  <a:pt x="5784173" y="562319"/>
                  <a:pt x="5803154" y="564811"/>
                </a:cubicBezTo>
                <a:cubicBezTo>
                  <a:pt x="5834093" y="570132"/>
                  <a:pt x="5861956" y="573987"/>
                  <a:pt x="5896753" y="573511"/>
                </a:cubicBezTo>
                <a:cubicBezTo>
                  <a:pt x="5903276" y="583218"/>
                  <a:pt x="5913663" y="578812"/>
                  <a:pt x="5927554" y="573675"/>
                </a:cubicBezTo>
                <a:cubicBezTo>
                  <a:pt x="5953522" y="580755"/>
                  <a:pt x="5997380" y="586240"/>
                  <a:pt x="6041802" y="602069"/>
                </a:cubicBezTo>
                <a:cubicBezTo>
                  <a:pt x="6060710" y="611771"/>
                  <a:pt x="6064884" y="613437"/>
                  <a:pt x="6078434" y="616108"/>
                </a:cubicBezTo>
                <a:lnTo>
                  <a:pt x="6096000" y="619448"/>
                </a:lnTo>
                <a:lnTo>
                  <a:pt x="6096000" y="5455552"/>
                </a:lnTo>
                <a:lnTo>
                  <a:pt x="6069997" y="5451207"/>
                </a:lnTo>
                <a:cubicBezTo>
                  <a:pt x="6053823" y="5455294"/>
                  <a:pt x="6044686" y="5455132"/>
                  <a:pt x="6037984" y="5444964"/>
                </a:cubicBezTo>
                <a:cubicBezTo>
                  <a:pt x="5998377" y="5442843"/>
                  <a:pt x="5957550" y="5417208"/>
                  <a:pt x="5932185" y="5429303"/>
                </a:cubicBezTo>
                <a:cubicBezTo>
                  <a:pt x="5933795" y="5407890"/>
                  <a:pt x="5919598" y="5415926"/>
                  <a:pt x="5891978" y="5410773"/>
                </a:cubicBezTo>
                <a:cubicBezTo>
                  <a:pt x="5872223" y="5404775"/>
                  <a:pt x="5829555" y="5392164"/>
                  <a:pt x="5813654" y="5386399"/>
                </a:cubicBezTo>
                <a:cubicBezTo>
                  <a:pt x="5797753" y="5380634"/>
                  <a:pt x="5785570" y="5384842"/>
                  <a:pt x="5769613" y="5379294"/>
                </a:cubicBezTo>
                <a:cubicBezTo>
                  <a:pt x="5776777" y="5360980"/>
                  <a:pt x="5681621" y="5373475"/>
                  <a:pt x="5717914" y="5360029"/>
                </a:cubicBezTo>
                <a:cubicBezTo>
                  <a:pt x="5690732" y="5349118"/>
                  <a:pt x="5700727" y="5354575"/>
                  <a:pt x="5686355" y="5359511"/>
                </a:cubicBezTo>
                <a:cubicBezTo>
                  <a:pt x="5652173" y="5354756"/>
                  <a:pt x="5649150" y="5353330"/>
                  <a:pt x="5609707" y="5357833"/>
                </a:cubicBezTo>
                <a:cubicBezTo>
                  <a:pt x="5592195" y="5357127"/>
                  <a:pt x="5585993" y="5354659"/>
                  <a:pt x="5570413" y="5353209"/>
                </a:cubicBezTo>
                <a:cubicBezTo>
                  <a:pt x="5554833" y="5351759"/>
                  <a:pt x="5546238" y="5352814"/>
                  <a:pt x="5516227" y="5349136"/>
                </a:cubicBezTo>
                <a:cubicBezTo>
                  <a:pt x="5492490" y="5344525"/>
                  <a:pt x="5475257" y="5345814"/>
                  <a:pt x="5456088" y="5343158"/>
                </a:cubicBezTo>
                <a:cubicBezTo>
                  <a:pt x="5436918" y="5340503"/>
                  <a:pt x="5425237" y="5336331"/>
                  <a:pt x="5401214" y="5333202"/>
                </a:cubicBezTo>
                <a:cubicBezTo>
                  <a:pt x="5380590" y="5324458"/>
                  <a:pt x="5302803" y="5345416"/>
                  <a:pt x="5287223" y="5319212"/>
                </a:cubicBezTo>
                <a:cubicBezTo>
                  <a:pt x="5230819" y="5324494"/>
                  <a:pt x="5214860" y="5313910"/>
                  <a:pt x="5168498" y="5309267"/>
                </a:cubicBezTo>
                <a:cubicBezTo>
                  <a:pt x="5123665" y="5304413"/>
                  <a:pt x="5118021" y="5307363"/>
                  <a:pt x="5071189" y="5294765"/>
                </a:cubicBezTo>
                <a:cubicBezTo>
                  <a:pt x="5034607" y="5282205"/>
                  <a:pt x="5014978" y="5278240"/>
                  <a:pt x="4972297" y="5275521"/>
                </a:cubicBezTo>
                <a:cubicBezTo>
                  <a:pt x="4969126" y="5282935"/>
                  <a:pt x="4918210" y="5268072"/>
                  <a:pt x="4909975" y="5265882"/>
                </a:cubicBezTo>
                <a:cubicBezTo>
                  <a:pt x="4910918" y="5270758"/>
                  <a:pt x="4884027" y="5272900"/>
                  <a:pt x="4877057" y="5268795"/>
                </a:cubicBezTo>
                <a:cubicBezTo>
                  <a:pt x="4815399" y="5271659"/>
                  <a:pt x="4796579" y="5290311"/>
                  <a:pt x="4750368" y="5280515"/>
                </a:cubicBezTo>
                <a:cubicBezTo>
                  <a:pt x="4714297" y="5280446"/>
                  <a:pt x="4716019" y="5289985"/>
                  <a:pt x="4664197" y="5289876"/>
                </a:cubicBezTo>
                <a:cubicBezTo>
                  <a:pt x="4642396" y="5294034"/>
                  <a:pt x="4648926" y="5285802"/>
                  <a:pt x="4621801" y="5286109"/>
                </a:cubicBezTo>
                <a:cubicBezTo>
                  <a:pt x="4587181" y="5303707"/>
                  <a:pt x="4550367" y="5292240"/>
                  <a:pt x="4501450" y="5291718"/>
                </a:cubicBezTo>
                <a:cubicBezTo>
                  <a:pt x="4441618" y="5290413"/>
                  <a:pt x="4391602" y="5297669"/>
                  <a:pt x="4339538" y="5289896"/>
                </a:cubicBezTo>
                <a:cubicBezTo>
                  <a:pt x="4320399" y="5296143"/>
                  <a:pt x="4294824" y="5304547"/>
                  <a:pt x="4273798" y="5293687"/>
                </a:cubicBezTo>
                <a:cubicBezTo>
                  <a:pt x="4218595" y="5295417"/>
                  <a:pt x="4225039" y="5300366"/>
                  <a:pt x="4204001" y="5294046"/>
                </a:cubicBezTo>
                <a:cubicBezTo>
                  <a:pt x="4162118" y="5296469"/>
                  <a:pt x="4168874" y="5290927"/>
                  <a:pt x="4131013" y="5287923"/>
                </a:cubicBezTo>
                <a:cubicBezTo>
                  <a:pt x="4100184" y="5283304"/>
                  <a:pt x="4115521" y="5283729"/>
                  <a:pt x="4087000" y="5283169"/>
                </a:cubicBezTo>
                <a:cubicBezTo>
                  <a:pt x="4060034" y="5291706"/>
                  <a:pt x="4041568" y="5281154"/>
                  <a:pt x="4034328" y="5278941"/>
                </a:cubicBezTo>
                <a:cubicBezTo>
                  <a:pt x="4008845" y="5280382"/>
                  <a:pt x="3971113" y="5268624"/>
                  <a:pt x="3975385" y="5283804"/>
                </a:cubicBezTo>
                <a:cubicBezTo>
                  <a:pt x="3939593" y="5263231"/>
                  <a:pt x="3940927" y="5284115"/>
                  <a:pt x="3902682" y="5278816"/>
                </a:cubicBezTo>
                <a:cubicBezTo>
                  <a:pt x="3882526" y="5271283"/>
                  <a:pt x="3856417" y="5267233"/>
                  <a:pt x="3843763" y="5276642"/>
                </a:cubicBezTo>
                <a:cubicBezTo>
                  <a:pt x="3766863" y="5264696"/>
                  <a:pt x="3813381" y="5261088"/>
                  <a:pt x="3734981" y="5248544"/>
                </a:cubicBezTo>
                <a:cubicBezTo>
                  <a:pt x="3694311" y="5242227"/>
                  <a:pt x="3633976" y="5239795"/>
                  <a:pt x="3602355" y="5230777"/>
                </a:cubicBezTo>
                <a:cubicBezTo>
                  <a:pt x="3570735" y="5221759"/>
                  <a:pt x="3562983" y="5225833"/>
                  <a:pt x="3538517" y="5219315"/>
                </a:cubicBezTo>
                <a:cubicBezTo>
                  <a:pt x="3514052" y="5212798"/>
                  <a:pt x="3482747" y="5212305"/>
                  <a:pt x="3463058" y="5208965"/>
                </a:cubicBezTo>
                <a:cubicBezTo>
                  <a:pt x="3443369" y="5205624"/>
                  <a:pt x="3422900" y="5197673"/>
                  <a:pt x="3420380" y="5199276"/>
                </a:cubicBezTo>
                <a:cubicBezTo>
                  <a:pt x="3380714" y="5190779"/>
                  <a:pt x="3368868" y="5201274"/>
                  <a:pt x="3345184" y="5183516"/>
                </a:cubicBezTo>
                <a:cubicBezTo>
                  <a:pt x="3324916" y="5181274"/>
                  <a:pt x="3320333" y="5179327"/>
                  <a:pt x="3298771" y="5178904"/>
                </a:cubicBezTo>
                <a:cubicBezTo>
                  <a:pt x="3277209" y="5178481"/>
                  <a:pt x="3245843" y="5181014"/>
                  <a:pt x="3215809" y="5180977"/>
                </a:cubicBezTo>
                <a:cubicBezTo>
                  <a:pt x="3184688" y="5182696"/>
                  <a:pt x="3183910" y="5199151"/>
                  <a:pt x="3154917" y="5182487"/>
                </a:cubicBezTo>
                <a:cubicBezTo>
                  <a:pt x="3155210" y="5186026"/>
                  <a:pt x="3140142" y="5187176"/>
                  <a:pt x="3136265" y="5187060"/>
                </a:cubicBezTo>
                <a:lnTo>
                  <a:pt x="3105563" y="5188768"/>
                </a:lnTo>
                <a:lnTo>
                  <a:pt x="3102974" y="5183180"/>
                </a:lnTo>
                <a:cubicBezTo>
                  <a:pt x="3091506" y="5180875"/>
                  <a:pt x="3071814" y="5186387"/>
                  <a:pt x="3060354" y="5187376"/>
                </a:cubicBezTo>
                <a:lnTo>
                  <a:pt x="3034213" y="5189113"/>
                </a:lnTo>
                <a:lnTo>
                  <a:pt x="3024272" y="5188328"/>
                </a:lnTo>
                <a:lnTo>
                  <a:pt x="3020033" y="5188388"/>
                </a:lnTo>
                <a:lnTo>
                  <a:pt x="3009083" y="5184215"/>
                </a:lnTo>
                <a:cubicBezTo>
                  <a:pt x="2998901" y="5183170"/>
                  <a:pt x="2991286" y="5176456"/>
                  <a:pt x="2985198" y="5175435"/>
                </a:cubicBezTo>
                <a:cubicBezTo>
                  <a:pt x="2979110" y="5174414"/>
                  <a:pt x="2977314" y="5182166"/>
                  <a:pt x="2972552" y="5178092"/>
                </a:cubicBezTo>
                <a:cubicBezTo>
                  <a:pt x="2978585" y="5175121"/>
                  <a:pt x="2969122" y="5172700"/>
                  <a:pt x="2964948" y="5170542"/>
                </a:cubicBezTo>
                <a:lnTo>
                  <a:pt x="2927081" y="5167883"/>
                </a:lnTo>
                <a:cubicBezTo>
                  <a:pt x="2881315" y="5170765"/>
                  <a:pt x="2897505" y="5157632"/>
                  <a:pt x="2883507" y="5165948"/>
                </a:cubicBezTo>
                <a:cubicBezTo>
                  <a:pt x="2848802" y="5172562"/>
                  <a:pt x="2841183" y="5172540"/>
                  <a:pt x="2828808" y="5171024"/>
                </a:cubicBezTo>
                <a:cubicBezTo>
                  <a:pt x="2789723" y="5176358"/>
                  <a:pt x="2783598" y="5178552"/>
                  <a:pt x="2733350" y="5182954"/>
                </a:cubicBezTo>
                <a:cubicBezTo>
                  <a:pt x="2705294" y="5195484"/>
                  <a:pt x="2697276" y="5196299"/>
                  <a:pt x="2676026" y="5201528"/>
                </a:cubicBezTo>
                <a:cubicBezTo>
                  <a:pt x="2649850" y="5209688"/>
                  <a:pt x="2656777" y="5215631"/>
                  <a:pt x="2624966" y="5219503"/>
                </a:cubicBezTo>
                <a:cubicBezTo>
                  <a:pt x="2608822" y="5223802"/>
                  <a:pt x="2596717" y="5233960"/>
                  <a:pt x="2586657" y="5237693"/>
                </a:cubicBezTo>
                <a:cubicBezTo>
                  <a:pt x="2576598" y="5241426"/>
                  <a:pt x="2572560" y="5240215"/>
                  <a:pt x="2555604" y="5242950"/>
                </a:cubicBezTo>
                <a:cubicBezTo>
                  <a:pt x="2544327" y="5242024"/>
                  <a:pt x="2507818" y="5241999"/>
                  <a:pt x="2501014" y="5243732"/>
                </a:cubicBezTo>
                <a:cubicBezTo>
                  <a:pt x="2481627" y="5253849"/>
                  <a:pt x="2464234" y="5242512"/>
                  <a:pt x="2430333" y="5242347"/>
                </a:cubicBezTo>
                <a:lnTo>
                  <a:pt x="2390297" y="5243718"/>
                </a:lnTo>
                <a:cubicBezTo>
                  <a:pt x="2383025" y="5238323"/>
                  <a:pt x="2325738" y="5236407"/>
                  <a:pt x="2321676" y="5229096"/>
                </a:cubicBezTo>
                <a:cubicBezTo>
                  <a:pt x="2300682" y="5221752"/>
                  <a:pt x="2300605" y="5203239"/>
                  <a:pt x="2268081" y="5196194"/>
                </a:cubicBezTo>
                <a:cubicBezTo>
                  <a:pt x="2250549" y="5189151"/>
                  <a:pt x="2260291" y="5206888"/>
                  <a:pt x="2216485" y="5186836"/>
                </a:cubicBezTo>
                <a:cubicBezTo>
                  <a:pt x="2176812" y="5155811"/>
                  <a:pt x="2009284" y="5133290"/>
                  <a:pt x="2001494" y="5079343"/>
                </a:cubicBezTo>
                <a:cubicBezTo>
                  <a:pt x="1930452" y="5061834"/>
                  <a:pt x="1990088" y="5062662"/>
                  <a:pt x="1894629" y="5047832"/>
                </a:cubicBezTo>
                <a:cubicBezTo>
                  <a:pt x="1809963" y="5035276"/>
                  <a:pt x="1557661" y="5013588"/>
                  <a:pt x="1500237" y="4994679"/>
                </a:cubicBezTo>
                <a:cubicBezTo>
                  <a:pt x="1422590" y="4985100"/>
                  <a:pt x="1462550" y="4984560"/>
                  <a:pt x="1428745" y="4990358"/>
                </a:cubicBezTo>
                <a:cubicBezTo>
                  <a:pt x="1371818" y="4998904"/>
                  <a:pt x="1368586" y="4981591"/>
                  <a:pt x="1331117" y="4982813"/>
                </a:cubicBezTo>
                <a:cubicBezTo>
                  <a:pt x="1275392" y="4969813"/>
                  <a:pt x="1167811" y="4963517"/>
                  <a:pt x="1094400" y="4949677"/>
                </a:cubicBezTo>
                <a:cubicBezTo>
                  <a:pt x="1032555" y="4940283"/>
                  <a:pt x="1020613" y="4926459"/>
                  <a:pt x="960420" y="4921601"/>
                </a:cubicBezTo>
                <a:cubicBezTo>
                  <a:pt x="926461" y="4913284"/>
                  <a:pt x="907935" y="4932317"/>
                  <a:pt x="890651" y="4899776"/>
                </a:cubicBezTo>
                <a:cubicBezTo>
                  <a:pt x="868932" y="4886871"/>
                  <a:pt x="828943" y="4886321"/>
                  <a:pt x="792786" y="4879490"/>
                </a:cubicBezTo>
                <a:cubicBezTo>
                  <a:pt x="774601" y="4877972"/>
                  <a:pt x="755410" y="4883422"/>
                  <a:pt x="715957" y="4873155"/>
                </a:cubicBezTo>
                <a:cubicBezTo>
                  <a:pt x="685950" y="4865367"/>
                  <a:pt x="651097" y="4849744"/>
                  <a:pt x="647625" y="4870967"/>
                </a:cubicBezTo>
                <a:cubicBezTo>
                  <a:pt x="617175" y="4843306"/>
                  <a:pt x="628363" y="4862320"/>
                  <a:pt x="588833" y="4861867"/>
                </a:cubicBezTo>
                <a:cubicBezTo>
                  <a:pt x="485840" y="4832827"/>
                  <a:pt x="444489" y="4851587"/>
                  <a:pt x="366769" y="4836563"/>
                </a:cubicBezTo>
                <a:cubicBezTo>
                  <a:pt x="347086" y="4818158"/>
                  <a:pt x="343282" y="4863016"/>
                  <a:pt x="293285" y="4819988"/>
                </a:cubicBezTo>
                <a:cubicBezTo>
                  <a:pt x="289569" y="4822136"/>
                  <a:pt x="267030" y="4799681"/>
                  <a:pt x="251789" y="4793960"/>
                </a:cubicBezTo>
                <a:cubicBezTo>
                  <a:pt x="236548" y="4788239"/>
                  <a:pt x="215411" y="4786648"/>
                  <a:pt x="201835" y="4785664"/>
                </a:cubicBezTo>
                <a:cubicBezTo>
                  <a:pt x="188258" y="4784679"/>
                  <a:pt x="186209" y="4788050"/>
                  <a:pt x="170329" y="4788050"/>
                </a:cubicBezTo>
                <a:cubicBezTo>
                  <a:pt x="154448" y="4788050"/>
                  <a:pt x="132774" y="4775085"/>
                  <a:pt x="103478" y="4797957"/>
                </a:cubicBezTo>
                <a:cubicBezTo>
                  <a:pt x="89551" y="4796239"/>
                  <a:pt x="97852" y="4783571"/>
                  <a:pt x="86767" y="4777747"/>
                </a:cubicBezTo>
                <a:cubicBezTo>
                  <a:pt x="81225" y="4774835"/>
                  <a:pt x="72809" y="4772046"/>
                  <a:pt x="63762" y="4769537"/>
                </a:cubicBezTo>
                <a:lnTo>
                  <a:pt x="37001" y="4763022"/>
                </a:lnTo>
                <a:lnTo>
                  <a:pt x="37482" y="4761597"/>
                </a:lnTo>
                <a:cubicBezTo>
                  <a:pt x="35277" y="4760236"/>
                  <a:pt x="31697" y="4759001"/>
                  <a:pt x="30394" y="4758901"/>
                </a:cubicBezTo>
                <a:cubicBezTo>
                  <a:pt x="29091" y="4758801"/>
                  <a:pt x="30066" y="4759837"/>
                  <a:pt x="36971" y="4763015"/>
                </a:cubicBezTo>
                <a:lnTo>
                  <a:pt x="37001" y="4763022"/>
                </a:lnTo>
                <a:lnTo>
                  <a:pt x="36315" y="4765055"/>
                </a:lnTo>
                <a:cubicBezTo>
                  <a:pt x="32115" y="4765663"/>
                  <a:pt x="22886" y="4765389"/>
                  <a:pt x="4975" y="4763227"/>
                </a:cubicBezTo>
                <a:lnTo>
                  <a:pt x="0" y="4762420"/>
                </a:lnTo>
                <a:close/>
              </a:path>
            </a:pathLst>
          </a:custGeom>
        </p:spPr>
      </p:pic>
      <p:sp>
        <p:nvSpPr>
          <p:cNvPr id="6" name="TextBox 5">
            <a:extLst>
              <a:ext uri="{FF2B5EF4-FFF2-40B4-BE49-F238E27FC236}">
                <a16:creationId xmlns:a16="http://schemas.microsoft.com/office/drawing/2014/main" id="{2551BCD4-D969-F6FB-D542-1A15F7F49A98}"/>
              </a:ext>
            </a:extLst>
          </p:cNvPr>
          <p:cNvSpPr txBox="1"/>
          <p:nvPr/>
        </p:nvSpPr>
        <p:spPr>
          <a:xfrm>
            <a:off x="545781" y="-57017"/>
            <a:ext cx="11417935" cy="646331"/>
          </a:xfrm>
          <a:prstGeom prst="rect">
            <a:avLst/>
          </a:prstGeom>
          <a:noFill/>
        </p:spPr>
        <p:txBody>
          <a:bodyPr wrap="square">
            <a:spAutoFit/>
          </a:bodyPr>
          <a:lstStyle/>
          <a:p>
            <a:pPr algn="ctr"/>
            <a:r>
              <a:rPr kumimoji="0" lang="vi-VN" sz="36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Algerian" panose="04020705040A02060702" pitchFamily="82" charset="0"/>
                <a:ea typeface="+mn-ea"/>
                <a:cs typeface="+mn-cs"/>
              </a:rPr>
              <a:t>ĐỀN TRẠNG TRÌNH NGUYỄN BỈNH KHIÊM </a:t>
            </a:r>
          </a:p>
        </p:txBody>
      </p:sp>
      <p:sp>
        <p:nvSpPr>
          <p:cNvPr id="4" name="TextBox 3">
            <a:extLst>
              <a:ext uri="{FF2B5EF4-FFF2-40B4-BE49-F238E27FC236}">
                <a16:creationId xmlns:a16="http://schemas.microsoft.com/office/drawing/2014/main" id="{CDC5354A-6C0D-598D-AA97-40FC68BB3C7F}"/>
              </a:ext>
            </a:extLst>
          </p:cNvPr>
          <p:cNvSpPr txBox="1"/>
          <p:nvPr/>
        </p:nvSpPr>
        <p:spPr>
          <a:xfrm>
            <a:off x="1" y="5120697"/>
            <a:ext cx="12191999" cy="1692771"/>
          </a:xfrm>
          <a:prstGeom prst="rect">
            <a:avLst/>
          </a:prstGeom>
          <a:solidFill>
            <a:schemeClr val="accent6">
              <a:lumMod val="20000"/>
              <a:lumOff val="80000"/>
            </a:schemeClr>
          </a:solidFill>
        </p:spPr>
        <p:txBody>
          <a:bodyPr wrap="square">
            <a:spAutoFit/>
          </a:bodyPr>
          <a:lstStyle/>
          <a:p>
            <a:pPr algn="just"/>
            <a:r>
              <a:rPr lang="vi-VN" sz="2600" b="1" dirty="0">
                <a:solidFill>
                  <a:srgbClr val="7030A0"/>
                </a:solidFill>
                <a:effectLst/>
                <a:latin typeface="Times New Roman" panose="02020603050405020304" pitchFamily="18" charset="0"/>
                <a:ea typeface="Times New Roman" panose="02020603050405020304" pitchFamily="18" charset="0"/>
              </a:rPr>
              <a:t>Gần đây</a:t>
            </a:r>
            <a:r>
              <a:rPr lang="en-US" sz="2600" b="1" dirty="0">
                <a:solidFill>
                  <a:srgbClr val="7030A0"/>
                </a:solidFill>
                <a:effectLst/>
                <a:latin typeface="Times New Roman" panose="02020603050405020304" pitchFamily="18" charset="0"/>
                <a:ea typeface="Times New Roman" panose="02020603050405020304" pitchFamily="18" charset="0"/>
              </a:rPr>
              <a:t>, </a:t>
            </a:r>
            <a:r>
              <a:rPr lang="vi-VN" sz="2600" b="1" dirty="0">
                <a:solidFill>
                  <a:srgbClr val="7030A0"/>
                </a:solidFill>
                <a:effectLst/>
                <a:latin typeface="Times New Roman" panose="02020603050405020304" pitchFamily="18" charset="0"/>
                <a:ea typeface="Times New Roman" panose="02020603050405020304" pitchFamily="18" charset="0"/>
              </a:rPr>
              <a:t>vào</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dịp</a:t>
            </a:r>
            <a:r>
              <a:rPr lang="en-US" sz="2600" b="1" dirty="0">
                <a:solidFill>
                  <a:srgbClr val="7030A0"/>
                </a:solidFill>
                <a:effectLst/>
                <a:latin typeface="Times New Roman" panose="02020603050405020304" pitchFamily="18" charset="0"/>
                <a:ea typeface="Times New Roman" panose="02020603050405020304" pitchFamily="18" charset="0"/>
              </a:rPr>
              <a:t> </a:t>
            </a:r>
            <a:r>
              <a:rPr lang="vi-VN" sz="2600" b="1" dirty="0">
                <a:solidFill>
                  <a:srgbClr val="7030A0"/>
                </a:solidFill>
                <a:latin typeface="Times New Roman" panose="02020603050405020304" pitchFamily="18" charset="0"/>
                <a:ea typeface="Times New Roman" panose="02020603050405020304" pitchFamily="18" charset="0"/>
              </a:rPr>
              <a:t>K</a:t>
            </a:r>
            <a:r>
              <a:rPr lang="en-US" sz="2600" b="1" dirty="0" err="1">
                <a:solidFill>
                  <a:srgbClr val="7030A0"/>
                </a:solidFill>
                <a:effectLst/>
                <a:latin typeface="Times New Roman" panose="02020603050405020304" pitchFamily="18" charset="0"/>
                <a:ea typeface="Times New Roman" panose="02020603050405020304" pitchFamily="18" charset="0"/>
              </a:rPr>
              <a:t>hai</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giảng</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năm</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học</a:t>
            </a:r>
            <a:r>
              <a:rPr lang="en-US" sz="2600" b="1" dirty="0">
                <a:solidFill>
                  <a:srgbClr val="7030A0"/>
                </a:solidFill>
                <a:effectLst/>
                <a:latin typeface="Times New Roman" panose="02020603050405020304" pitchFamily="18" charset="0"/>
                <a:ea typeface="Times New Roman" panose="02020603050405020304" pitchFamily="18" charset="0"/>
              </a:rPr>
              <a:t>, </a:t>
            </a:r>
            <a:r>
              <a:rPr lang="vi-VN" sz="2600" b="1" dirty="0">
                <a:solidFill>
                  <a:srgbClr val="7030A0"/>
                </a:solidFill>
                <a:latin typeface="Times New Roman" panose="02020603050405020304" pitchFamily="18" charset="0"/>
                <a:ea typeface="Times New Roman" panose="02020603050405020304" pitchFamily="18" charset="0"/>
              </a:rPr>
              <a:t>TP</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Hải</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Phòng</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tổ</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chức</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Lễ</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biểu</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dương</a:t>
            </a:r>
            <a:r>
              <a:rPr lang="en-US" sz="2600" b="1" dirty="0">
                <a:solidFill>
                  <a:srgbClr val="7030A0"/>
                </a:solidFill>
                <a:effectLst/>
                <a:latin typeface="Times New Roman" panose="02020603050405020304" pitchFamily="18" charset="0"/>
                <a:ea typeface="Times New Roman" panose="02020603050405020304" pitchFamily="18" charset="0"/>
              </a:rPr>
              <a:t> </a:t>
            </a:r>
            <a:r>
              <a:rPr lang="vi-VN" sz="2600" b="1" dirty="0">
                <a:solidFill>
                  <a:srgbClr val="7030A0"/>
                </a:solidFill>
                <a:effectLst/>
                <a:latin typeface="Times New Roman" panose="02020603050405020304" pitchFamily="18" charset="0"/>
                <a:ea typeface="Times New Roman" panose="02020603050405020304" pitchFamily="18" charset="0"/>
              </a:rPr>
              <a:t>HS-SV </a:t>
            </a:r>
            <a:r>
              <a:rPr lang="en-US" sz="2600" b="1" dirty="0" err="1">
                <a:solidFill>
                  <a:srgbClr val="7030A0"/>
                </a:solidFill>
                <a:effectLst/>
                <a:latin typeface="Times New Roman" panose="02020603050405020304" pitchFamily="18" charset="0"/>
                <a:ea typeface="Times New Roman" panose="02020603050405020304" pitchFamily="18" charset="0"/>
              </a:rPr>
              <a:t>tiêu</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biểu</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xuất</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sắc</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tại</a:t>
            </a:r>
            <a:r>
              <a:rPr lang="vi-VN" sz="2600" b="1" dirty="0">
                <a:solidFill>
                  <a:srgbClr val="7030A0"/>
                </a:solidFill>
                <a:effectLst/>
                <a:latin typeface="Times New Roman" panose="02020603050405020304" pitchFamily="18" charset="0"/>
                <a:ea typeface="Times New Roman" panose="02020603050405020304" pitchFamily="18" charset="0"/>
              </a:rPr>
              <a:t> Quảng trường</a:t>
            </a:r>
            <a:r>
              <a:rPr lang="en-US" sz="2600" b="1" dirty="0">
                <a:solidFill>
                  <a:srgbClr val="7030A0"/>
                </a:solidFill>
                <a:effectLst/>
                <a:latin typeface="Times New Roman" panose="02020603050405020304" pitchFamily="18" charset="0"/>
                <a:ea typeface="Times New Roman" panose="02020603050405020304" pitchFamily="18" charset="0"/>
              </a:rPr>
              <a:t> </a:t>
            </a:r>
            <a:r>
              <a:rPr lang="vi-VN" sz="2600" b="1" dirty="0">
                <a:solidFill>
                  <a:srgbClr val="7030A0"/>
                </a:solidFill>
                <a:effectLst/>
                <a:latin typeface="Times New Roman" panose="02020603050405020304" pitchFamily="18" charset="0"/>
                <a:ea typeface="Times New Roman" panose="02020603050405020304" pitchFamily="18" charset="0"/>
              </a:rPr>
              <a:t>khu DT; nhằm </a:t>
            </a:r>
            <a:r>
              <a:rPr lang="en-US" sz="2600" b="1" dirty="0" err="1">
                <a:solidFill>
                  <a:srgbClr val="7030A0"/>
                </a:solidFill>
                <a:effectLst/>
                <a:latin typeface="Times New Roman" panose="02020603050405020304" pitchFamily="18" charset="0"/>
                <a:ea typeface="Times New Roman" panose="02020603050405020304" pitchFamily="18" charset="0"/>
              </a:rPr>
              <a:t>thể</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hiện</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truyền</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thống</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tôn</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sư</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trọng</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đạo</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giáo</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dục</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tấm</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gương</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sáng</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của</a:t>
            </a:r>
            <a:r>
              <a:rPr lang="en-US" sz="2600" b="1" dirty="0">
                <a:solidFill>
                  <a:srgbClr val="7030A0"/>
                </a:solidFill>
                <a:effectLst/>
                <a:latin typeface="Times New Roman" panose="02020603050405020304" pitchFamily="18" charset="0"/>
                <a:ea typeface="Times New Roman" panose="02020603050405020304" pitchFamily="18" charset="0"/>
              </a:rPr>
              <a:t> </a:t>
            </a:r>
            <a:r>
              <a:rPr lang="vi-VN" sz="2600" b="1" dirty="0">
                <a:solidFill>
                  <a:srgbClr val="7030A0"/>
                </a:solidFill>
                <a:effectLst/>
                <a:latin typeface="Times New Roman" panose="02020603050405020304" pitchFamily="18" charset="0"/>
                <a:ea typeface="Times New Roman" panose="02020603050405020304" pitchFamily="18" charset="0"/>
              </a:rPr>
              <a:t>Trạng Trình</a:t>
            </a:r>
            <a:r>
              <a:rPr lang="en-US" sz="2600" b="1" dirty="0">
                <a:solidFill>
                  <a:srgbClr val="7030A0"/>
                </a:solidFill>
                <a:effectLst/>
                <a:latin typeface="Times New Roman" panose="02020603050405020304" pitchFamily="18" charset="0"/>
                <a:ea typeface="Times New Roman" panose="02020603050405020304" pitchFamily="18" charset="0"/>
              </a:rPr>
              <a:t>, </a:t>
            </a:r>
            <a:r>
              <a:rPr lang="vi-VN" sz="2600" b="1" dirty="0">
                <a:solidFill>
                  <a:srgbClr val="7030A0"/>
                </a:solidFill>
                <a:effectLst/>
                <a:latin typeface="Times New Roman" panose="02020603050405020304" pitchFamily="18" charset="0"/>
                <a:ea typeface="Times New Roman" panose="02020603050405020304" pitchFamily="18" charset="0"/>
              </a:rPr>
              <a:t>đồng thời </a:t>
            </a:r>
            <a:r>
              <a:rPr lang="en-US" sz="2600" b="1" dirty="0" err="1">
                <a:solidFill>
                  <a:srgbClr val="7030A0"/>
                </a:solidFill>
                <a:effectLst/>
                <a:latin typeface="Times New Roman" panose="02020603050405020304" pitchFamily="18" charset="0"/>
                <a:ea typeface="Times New Roman" panose="02020603050405020304" pitchFamily="18" charset="0"/>
              </a:rPr>
              <a:t>tạo</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động</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lực</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cho</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thế</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hệ</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trẻ</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phấn</a:t>
            </a:r>
            <a:r>
              <a:rPr lang="en-US" sz="2600" b="1" dirty="0">
                <a:solidFill>
                  <a:srgbClr val="7030A0"/>
                </a:solidFill>
                <a:effectLst/>
                <a:latin typeface="Times New Roman" panose="02020603050405020304" pitchFamily="18" charset="0"/>
                <a:ea typeface="Times New Roman" panose="02020603050405020304" pitchFamily="18" charset="0"/>
              </a:rPr>
              <a:t> </a:t>
            </a:r>
            <a:r>
              <a:rPr lang="en-US" sz="2600" b="1" dirty="0" err="1">
                <a:solidFill>
                  <a:srgbClr val="7030A0"/>
                </a:solidFill>
                <a:effectLst/>
                <a:latin typeface="Times New Roman" panose="02020603050405020304" pitchFamily="18" charset="0"/>
                <a:ea typeface="Times New Roman" panose="02020603050405020304" pitchFamily="18" charset="0"/>
              </a:rPr>
              <a:t>đấu</a:t>
            </a:r>
            <a:r>
              <a:rPr lang="en-US" sz="2600" b="1" dirty="0">
                <a:solidFill>
                  <a:srgbClr val="7030A0"/>
                </a:solidFill>
                <a:effectLst/>
                <a:latin typeface="Times New Roman" panose="02020603050405020304" pitchFamily="18" charset="0"/>
                <a:ea typeface="Times New Roman" panose="02020603050405020304" pitchFamily="18" charset="0"/>
              </a:rPr>
              <a:t> </a:t>
            </a:r>
            <a:r>
              <a:rPr lang="vi-VN" sz="2600" b="1" dirty="0">
                <a:solidFill>
                  <a:srgbClr val="7030A0"/>
                </a:solidFill>
                <a:effectLst/>
                <a:latin typeface="Times New Roman" panose="02020603050405020304" pitchFamily="18" charset="0"/>
                <a:ea typeface="Times New Roman" panose="02020603050405020304" pitchFamily="18" charset="0"/>
              </a:rPr>
              <a:t>vươn lên.</a:t>
            </a:r>
            <a:endParaRPr lang="en-US" sz="2600" b="1" dirty="0">
              <a:solidFill>
                <a:srgbClr val="7030A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8049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alphaModFix amt="22000"/>
            <a:lum/>
          </a:blip>
          <a:srcRect/>
          <a:stretch>
            <a:fillRect t="-10000" b="-10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6BCA9D-103A-FC4B-CC59-90CFEAB0F452}"/>
              </a:ext>
            </a:extLst>
          </p:cNvPr>
          <p:cNvSpPr txBox="1"/>
          <p:nvPr/>
        </p:nvSpPr>
        <p:spPr>
          <a:xfrm>
            <a:off x="133349" y="148709"/>
            <a:ext cx="11953875"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000" b="1" i="0" u="none" strike="noStrike" kern="1200" cap="none" spc="0" normalizeH="0" baseline="0" noProof="0" dirty="0">
                <a:ln>
                  <a:noFill/>
                </a:ln>
                <a:solidFill>
                  <a:srgbClr val="FF0000"/>
                </a:solidFill>
                <a:effectLst/>
                <a:uLnTx/>
                <a:uFillTx/>
                <a:latin typeface="Algerian" panose="04020705040A02060702" pitchFamily="82" charset="0"/>
                <a:ea typeface="+mn-ea"/>
                <a:cs typeface="+mn-cs"/>
              </a:rPr>
              <a:t>KIẾN TRÚC PHONG KIẾN Ở HẢI PHÒNG - NGHỆ THUẬT TRANG TRÍ</a:t>
            </a:r>
            <a:endParaRPr kumimoji="0" lang="en-US" sz="3000" b="0" i="0" u="none" strike="noStrike" kern="1200" cap="none" spc="0" normalizeH="0" baseline="0" noProof="0" dirty="0">
              <a:ln>
                <a:noFill/>
              </a:ln>
              <a:solidFill>
                <a:srgbClr val="FF0000"/>
              </a:solidFill>
              <a:effectLst/>
              <a:uLnTx/>
              <a:uFillTx/>
              <a:latin typeface="Times New Roman"/>
              <a:ea typeface="+mn-ea"/>
              <a:cs typeface="+mn-cs"/>
            </a:endParaRPr>
          </a:p>
        </p:txBody>
      </p:sp>
      <p:sp>
        <p:nvSpPr>
          <p:cNvPr id="4" name="TextBox 3">
            <a:extLst>
              <a:ext uri="{FF2B5EF4-FFF2-40B4-BE49-F238E27FC236}">
                <a16:creationId xmlns:a16="http://schemas.microsoft.com/office/drawing/2014/main" id="{CF02F6A2-DB41-1F38-7558-53DCF220AB74}"/>
              </a:ext>
            </a:extLst>
          </p:cNvPr>
          <p:cNvSpPr txBox="1"/>
          <p:nvPr/>
        </p:nvSpPr>
        <p:spPr>
          <a:xfrm>
            <a:off x="200023" y="724585"/>
            <a:ext cx="5886452" cy="138499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B050"/>
                </a:solidFill>
                <a:effectLst/>
                <a:uLnTx/>
                <a:uFillTx/>
                <a:latin typeface="Times New Roman"/>
                <a:ea typeface="+mn-ea"/>
                <a:cs typeface="+mn-cs"/>
              </a:rPr>
              <a:t>Trang trí khéo léo và tinh tế, thể hiện tư duy, nhận thức, giá trị truyền thống của con người Hải Phòng.</a:t>
            </a:r>
            <a:endParaRPr kumimoji="0" lang="en-US" sz="2800" b="1" i="0" u="none" strike="noStrike" kern="1200" cap="none" spc="0" normalizeH="0" baseline="0" noProof="0" dirty="0">
              <a:ln>
                <a:noFill/>
              </a:ln>
              <a:solidFill>
                <a:srgbClr val="00B050"/>
              </a:solidFill>
              <a:effectLst/>
              <a:uLnTx/>
              <a:uFillTx/>
              <a:latin typeface="Times New Roman"/>
              <a:ea typeface="+mn-ea"/>
              <a:cs typeface="+mn-cs"/>
            </a:endParaRPr>
          </a:p>
        </p:txBody>
      </p:sp>
      <p:sp>
        <p:nvSpPr>
          <p:cNvPr id="6" name="TextBox 5">
            <a:extLst>
              <a:ext uri="{FF2B5EF4-FFF2-40B4-BE49-F238E27FC236}">
                <a16:creationId xmlns:a16="http://schemas.microsoft.com/office/drawing/2014/main" id="{BF9AA198-2150-8F0F-D58A-E91BF40B018E}"/>
              </a:ext>
            </a:extLst>
          </p:cNvPr>
          <p:cNvSpPr txBox="1"/>
          <p:nvPr/>
        </p:nvSpPr>
        <p:spPr>
          <a:xfrm>
            <a:off x="6353175" y="3907810"/>
            <a:ext cx="5653091" cy="267765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B11F99"/>
                </a:solidFill>
                <a:effectLst/>
                <a:uLnTx/>
                <a:uFillTx/>
                <a:latin typeface="Times New Roman"/>
                <a:ea typeface="+mn-ea"/>
                <a:cs typeface="+mn-cs"/>
              </a:rPr>
              <a:t>Đề</a:t>
            </a:r>
            <a:r>
              <a:rPr kumimoji="0" lang="vi-VN" sz="2800" b="1" i="0" u="none" strike="noStrike" kern="1200" cap="none" spc="0" normalizeH="0" baseline="0" noProof="0" dirty="0">
                <a:ln>
                  <a:noFill/>
                </a:ln>
                <a:solidFill>
                  <a:srgbClr val="B11F99"/>
                </a:solidFill>
                <a:effectLst/>
                <a:uLnTx/>
                <a:uFillTx/>
                <a:latin typeface="Times New Roman"/>
                <a:ea typeface="+mn-ea"/>
                <a:cs typeface="+mn-cs"/>
              </a:rPr>
              <a:t> tài thông thường là Long, Li, Quy, Phụng (Tứ  linh)  hay Tùng, Cúc, Trúc, Mai (Tứ quý); lồng ghép yếu tố văn hóa, hoạt cảnh dân gian, thiên nhiên, ước nguyện vào nghệ thuật chạm khắc trên gỗ, trên đá.</a:t>
            </a:r>
            <a:endParaRPr kumimoji="0" lang="en-US" sz="2800" b="1" i="0" u="none" strike="noStrike" kern="1200" cap="none" spc="0" normalizeH="0" baseline="0" noProof="0" dirty="0">
              <a:ln>
                <a:noFill/>
              </a:ln>
              <a:solidFill>
                <a:srgbClr val="B11F99"/>
              </a:solidFill>
              <a:effectLst/>
              <a:uLnTx/>
              <a:uFillTx/>
              <a:latin typeface="Times New Roman"/>
              <a:ea typeface="+mn-ea"/>
              <a:cs typeface="+mn-cs"/>
            </a:endParaRPr>
          </a:p>
        </p:txBody>
      </p:sp>
      <p:pic>
        <p:nvPicPr>
          <p:cNvPr id="7" name="Picture 6">
            <a:extLst>
              <a:ext uri="{FF2B5EF4-FFF2-40B4-BE49-F238E27FC236}">
                <a16:creationId xmlns:a16="http://schemas.microsoft.com/office/drawing/2014/main" id="{672D514E-F3A3-5BD4-825D-55F09C1DED0F}"/>
              </a:ext>
            </a:extLst>
          </p:cNvPr>
          <p:cNvPicPr>
            <a:picLocks noChangeAspect="1"/>
          </p:cNvPicPr>
          <p:nvPr/>
        </p:nvPicPr>
        <p:blipFill>
          <a:blip r:embed="rId3"/>
          <a:stretch>
            <a:fillRect/>
          </a:stretch>
        </p:blipFill>
        <p:spPr>
          <a:xfrm>
            <a:off x="2601322" y="2140752"/>
            <a:ext cx="3485153" cy="2314567"/>
          </a:xfrm>
          <a:prstGeom prst="roundRect">
            <a:avLst>
              <a:gd name="adj" fmla="val 0"/>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2050" name="Picture 2" descr="large_hinh tuong cn trong dk dd1481348">
            <a:extLst>
              <a:ext uri="{FF2B5EF4-FFF2-40B4-BE49-F238E27FC236}">
                <a16:creationId xmlns:a16="http://schemas.microsoft.com/office/drawing/2014/main" id="{5DFC2FF8-B700-83D7-E78A-E2F6C10782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311" y="2674634"/>
            <a:ext cx="2422436" cy="334129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EB551130-C2EA-068E-4F73-E0CD008352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01322" y="4493839"/>
            <a:ext cx="3570878" cy="2012416"/>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8" name="Picture 7" descr="https://scontent-b-lax.xx.fbcdn.net/hphotos-ash3/76865_467635153348506_628055807_n.jpg">
            <a:extLst>
              <a:ext uri="{FF2B5EF4-FFF2-40B4-BE49-F238E27FC236}">
                <a16:creationId xmlns:a16="http://schemas.microsoft.com/office/drawing/2014/main" id="{B26058EF-5C3A-CD9E-BC67-DFA7B8FCE0FA}"/>
              </a:ext>
            </a:extLst>
          </p:cNvPr>
          <p:cNvPicPr/>
          <p:nvPr/>
        </p:nvPicPr>
        <p:blipFill rotWithShape="1">
          <a:blip r:embed="rId6"/>
          <a:srcRect t="24946" b="13496"/>
          <a:stretch/>
        </p:blipFill>
        <p:spPr bwMode="auto">
          <a:xfrm>
            <a:off x="6238876" y="759625"/>
            <a:ext cx="5767390" cy="292851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29768840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10000" b="-10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794E229-1594-ACEE-AC3A-E46BF2D977E1}"/>
              </a:ext>
            </a:extLst>
          </p:cNvPr>
          <p:cNvSpPr/>
          <p:nvPr/>
        </p:nvSpPr>
        <p:spPr>
          <a:xfrm>
            <a:off x="33728" y="64820"/>
            <a:ext cx="12066832" cy="646331"/>
          </a:xfrm>
          <a:prstGeom prst="rect">
            <a:avLst/>
          </a:prstGeom>
          <a:noFill/>
        </p:spPr>
        <p:txBody>
          <a:bodyPr wrap="square" lIns="91440" tIns="45720" rIns="91440" bIns="45720">
            <a:spAutoFit/>
          </a:bodyPr>
          <a:lstStyle/>
          <a:p>
            <a:pPr algn="ctr"/>
            <a:r>
              <a:rPr lang="en-US" sz="3600" b="1" dirty="0">
                <a:ln w="0"/>
                <a:solidFill>
                  <a:srgbClr val="00B050"/>
                </a:solidFill>
                <a:effectLst>
                  <a:reflection blurRad="6350" stA="53000" endA="300" endPos="35500" dir="5400000" sy="-90000" algn="bl" rotWithShape="0"/>
                </a:effectLst>
                <a:latin typeface="Algerian" panose="04020705040A02060702" pitchFamily="82" charset="0"/>
              </a:rPr>
              <a:t>THÁP TƯỜNG LONG - ĐẠI DANH LAM PHẬT GIÁO THỜI LÝ</a:t>
            </a:r>
          </a:p>
        </p:txBody>
      </p:sp>
      <p:pic>
        <p:nvPicPr>
          <p:cNvPr id="5" name="Picture 3" descr="C:\Users\ASUS\Desktop\215-kp08.jpg">
            <a:extLst>
              <a:ext uri="{FF2B5EF4-FFF2-40B4-BE49-F238E27FC236}">
                <a16:creationId xmlns:a16="http://schemas.microsoft.com/office/drawing/2014/main" id="{F3A689D2-3647-8EDC-DD74-504EE12C7CC0}"/>
              </a:ext>
            </a:extLst>
          </p:cNvPr>
          <p:cNvPicPr>
            <a:picLocks noChangeAspect="1" noChangeArrowheads="1"/>
          </p:cNvPicPr>
          <p:nvPr/>
        </p:nvPicPr>
        <p:blipFill>
          <a:blip r:embed="rId3"/>
          <a:srcRect/>
          <a:stretch>
            <a:fillRect/>
          </a:stretch>
        </p:blipFill>
        <p:spPr bwMode="auto">
          <a:xfrm>
            <a:off x="8988991" y="705204"/>
            <a:ext cx="2665703" cy="3127424"/>
          </a:xfrm>
          <a:prstGeom prst="rect">
            <a:avLst/>
          </a:prstGeom>
          <a:ln>
            <a:noFill/>
          </a:ln>
          <a:effectLst>
            <a:softEdge rad="112500"/>
          </a:effectLst>
        </p:spPr>
      </p:pic>
      <p:sp>
        <p:nvSpPr>
          <p:cNvPr id="6" name="TextBox 5">
            <a:extLst>
              <a:ext uri="{FF2B5EF4-FFF2-40B4-BE49-F238E27FC236}">
                <a16:creationId xmlns:a16="http://schemas.microsoft.com/office/drawing/2014/main" id="{5269C456-889C-A6D5-3E60-E68D33FBF8F7}"/>
              </a:ext>
            </a:extLst>
          </p:cNvPr>
          <p:cNvSpPr txBox="1"/>
          <p:nvPr/>
        </p:nvSpPr>
        <p:spPr>
          <a:xfrm>
            <a:off x="33728" y="865632"/>
            <a:ext cx="7439024" cy="1569660"/>
          </a:xfrm>
          <a:prstGeom prst="rect">
            <a:avLst/>
          </a:prstGeom>
          <a:noFill/>
        </p:spPr>
        <p:txBody>
          <a:bodyPr wrap="square">
            <a:spAutoFit/>
          </a:bodyPr>
          <a:lstStyle/>
          <a:p>
            <a:pPr algn="just"/>
            <a:r>
              <a:rPr lang="vi-VN" sz="3200" b="1" dirty="0">
                <a:latin typeface="Times New Roman" panose="02020603050405020304" pitchFamily="18" charset="0"/>
                <a:cs typeface="Times New Roman" panose="02020603050405020304" pitchFamily="18" charset="0"/>
              </a:rPr>
              <a:t>Tháp Tường Long được xây dựng vào thời vua Lý Thánh Tông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năm</a:t>
            </a:r>
            <a:r>
              <a:rPr lang="en-US" sz="3200" b="1" dirty="0">
                <a:latin typeface="Times New Roman" panose="02020603050405020304" pitchFamily="18" charset="0"/>
                <a:cs typeface="Times New Roman" panose="02020603050405020304" pitchFamily="18" charset="0"/>
              </a:rPr>
              <a:t> 1058 </a:t>
            </a:r>
            <a:r>
              <a:rPr lang="en-US" sz="3200" b="1" dirty="0" err="1">
                <a:latin typeface="Times New Roman" panose="02020603050405020304" pitchFamily="18" charset="0"/>
                <a:cs typeface="Times New Roman" panose="02020603050405020304" pitchFamily="18" charset="0"/>
              </a:rPr>
              <a:t>trên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đỉnh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Mẫu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Sơn</a:t>
            </a:r>
            <a:r>
              <a:rPr lang="en-US" sz="3200" b="1" dirty="0">
                <a:latin typeface="Times New Roman" panose="02020603050405020304" pitchFamily="18" charset="0"/>
                <a:cs typeface="Times New Roman" panose="02020603050405020304" pitchFamily="18" charset="0"/>
              </a:rPr>
              <a:t> </a:t>
            </a:r>
            <a:r>
              <a:rPr lang="vi-VN" sz="3200" b="1" dirty="0">
                <a:latin typeface="Times New Roman" panose="02020603050405020304" pitchFamily="18" charset="0"/>
                <a:cs typeface="Times New Roman" panose="02020603050405020304" pitchFamily="18" charset="0"/>
              </a:rPr>
              <a: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Đồ</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Sơn</a:t>
            </a:r>
            <a:r>
              <a:rPr lang="en-US" sz="3200" b="1" dirty="0">
                <a:latin typeface="Times New Roman" panose="02020603050405020304" pitchFamily="18" charset="0"/>
                <a:cs typeface="Times New Roman" panose="02020603050405020304" pitchFamily="18" charset="0"/>
              </a:rPr>
              <a:t>. </a:t>
            </a:r>
          </a:p>
        </p:txBody>
      </p:sp>
      <p:sp>
        <p:nvSpPr>
          <p:cNvPr id="8" name="TextBox 7">
            <a:extLst>
              <a:ext uri="{FF2B5EF4-FFF2-40B4-BE49-F238E27FC236}">
                <a16:creationId xmlns:a16="http://schemas.microsoft.com/office/drawing/2014/main" id="{A6578174-710C-A77D-882C-CC916A9034BA}"/>
              </a:ext>
            </a:extLst>
          </p:cNvPr>
          <p:cNvSpPr txBox="1"/>
          <p:nvPr/>
        </p:nvSpPr>
        <p:spPr>
          <a:xfrm>
            <a:off x="89997" y="2775608"/>
            <a:ext cx="4989807" cy="4031873"/>
          </a:xfrm>
          <a:prstGeom prst="rect">
            <a:avLst/>
          </a:prstGeom>
          <a:noFill/>
        </p:spPr>
        <p:txBody>
          <a:bodyPr wrap="square">
            <a:spAutoFit/>
          </a:bodyPr>
          <a:lstStyle/>
          <a:p>
            <a:pPr algn="just"/>
            <a:r>
              <a:rPr lang="vi-VN" sz="3200" b="1" dirty="0">
                <a:solidFill>
                  <a:srgbClr val="00B0F0"/>
                </a:solidFill>
                <a:latin typeface="Times New Roman" panose="02020603050405020304" pitchFamily="18" charset="0"/>
                <a:cs typeface="Times New Roman" panose="02020603050405020304" pitchFamily="18" charset="0"/>
              </a:rPr>
              <a:t>Công trình được xây dựng trên núi cao, tổng diện tích 2000m2. Tháp cao tầm 40m, gồm 9 tầng gọi là “Cửu phẩm Liên hoa”. Thời Trần xây thêm chùa tạo thành quần thể Chùa - Tháp uy nghi.</a:t>
            </a:r>
            <a:endParaRPr lang="en-US" sz="3200" b="1" dirty="0">
              <a:solidFill>
                <a:srgbClr val="00B0F0"/>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B5046D6D-432C-A5A1-9822-AC96C39A32EE}"/>
              </a:ext>
            </a:extLst>
          </p:cNvPr>
          <p:cNvPicPr>
            <a:picLocks noChangeAspect="1"/>
          </p:cNvPicPr>
          <p:nvPr/>
        </p:nvPicPr>
        <p:blipFill rotWithShape="1">
          <a:blip r:embed="rId4"/>
          <a:srcRect l="3925" t="25670" r="32344" b="14192"/>
          <a:stretch/>
        </p:blipFill>
        <p:spPr>
          <a:xfrm>
            <a:off x="5079803" y="1981200"/>
            <a:ext cx="3779199" cy="2356173"/>
          </a:xfrm>
          <a:prstGeom prst="ellipse">
            <a:avLst/>
          </a:prstGeom>
          <a:ln>
            <a:noFill/>
          </a:ln>
          <a:effectLst>
            <a:softEdge rad="112500"/>
          </a:effectLst>
        </p:spPr>
      </p:pic>
      <p:pic>
        <p:nvPicPr>
          <p:cNvPr id="15" name="Picture 2" descr="Tin tổng hợp: Khởi công phỏng dựng tháp Tường Long thời Lý">
            <a:extLst>
              <a:ext uri="{FF2B5EF4-FFF2-40B4-BE49-F238E27FC236}">
                <a16:creationId xmlns:a16="http://schemas.microsoft.com/office/drawing/2014/main" id="{62787C86-B79C-DAE1-C96B-2380E8F9DA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1683" y="4140016"/>
            <a:ext cx="3495450" cy="26258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3EA8A735-20C2-EFE4-AAED-305A88BABC71}"/>
              </a:ext>
            </a:extLst>
          </p:cNvPr>
          <p:cNvSpPr txBox="1"/>
          <p:nvPr/>
        </p:nvSpPr>
        <p:spPr>
          <a:xfrm>
            <a:off x="5608419" y="4413353"/>
            <a:ext cx="2587357" cy="830997"/>
          </a:xfrm>
          <a:prstGeom prst="rect">
            <a:avLst/>
          </a:prstGeom>
          <a:noFill/>
        </p:spPr>
        <p:txBody>
          <a:bodyPr wrap="square">
            <a:spAutoFit/>
          </a:bodyPr>
          <a:lstStyle/>
          <a:p>
            <a:pPr algn="ctr"/>
            <a:r>
              <a:rPr lang="vi-VN" sz="2400" b="1" i="1" dirty="0">
                <a:solidFill>
                  <a:srgbClr val="7030A0"/>
                </a:solidFill>
                <a:latin typeface="+mj-lt"/>
              </a:rPr>
              <a:t>Di tích chùa</a:t>
            </a:r>
            <a:r>
              <a:rPr lang="en-US" sz="2400" b="1" i="1" dirty="0">
                <a:solidFill>
                  <a:srgbClr val="7030A0"/>
                </a:solidFill>
                <a:latin typeface="+mj-lt"/>
              </a:rPr>
              <a:t> </a:t>
            </a:r>
            <a:r>
              <a:rPr lang="vi-VN" sz="2400" b="1" i="1" dirty="0">
                <a:solidFill>
                  <a:srgbClr val="7030A0"/>
                </a:solidFill>
                <a:latin typeface="+mj-lt"/>
              </a:rPr>
              <a:t>cũ Tường Long</a:t>
            </a:r>
            <a:endParaRPr lang="en-US" sz="2400" b="1" dirty="0">
              <a:solidFill>
                <a:srgbClr val="7030A0"/>
              </a:solidFill>
              <a:latin typeface="+mj-lt"/>
            </a:endParaRPr>
          </a:p>
        </p:txBody>
      </p:sp>
      <p:sp>
        <p:nvSpPr>
          <p:cNvPr id="2" name="TextBox 1">
            <a:extLst>
              <a:ext uri="{FF2B5EF4-FFF2-40B4-BE49-F238E27FC236}">
                <a16:creationId xmlns:a16="http://schemas.microsoft.com/office/drawing/2014/main" id="{75CD4B2F-8F83-F978-3EF0-A17119F5EB2D}"/>
              </a:ext>
            </a:extLst>
          </p:cNvPr>
          <p:cNvSpPr txBox="1"/>
          <p:nvPr/>
        </p:nvSpPr>
        <p:spPr>
          <a:xfrm>
            <a:off x="8696550" y="3651623"/>
            <a:ext cx="3250583" cy="400110"/>
          </a:xfrm>
          <a:prstGeom prst="rect">
            <a:avLst/>
          </a:prstGeom>
          <a:noFill/>
        </p:spPr>
        <p:txBody>
          <a:bodyPr wrap="square">
            <a:spAutoFit/>
          </a:bodyPr>
          <a:lstStyle/>
          <a:p>
            <a:pPr algn="ctr"/>
            <a:r>
              <a:rPr lang="vi-VN" sz="2000" b="1" i="1">
                <a:solidFill>
                  <a:srgbClr val="7030A0"/>
                </a:solidFill>
                <a:latin typeface="+mj-lt"/>
              </a:rPr>
              <a:t>Hình mô </a:t>
            </a:r>
            <a:r>
              <a:rPr lang="vi-VN" sz="2000" b="1" i="1" dirty="0">
                <a:solidFill>
                  <a:srgbClr val="7030A0"/>
                </a:solidFill>
                <a:latin typeface="+mj-lt"/>
              </a:rPr>
              <a:t>tả Tháp-Chùa xưa</a:t>
            </a:r>
            <a:endParaRPr lang="en-US" sz="2000" b="1" dirty="0">
              <a:solidFill>
                <a:srgbClr val="7030A0"/>
              </a:solidFill>
              <a:latin typeface="+mj-lt"/>
            </a:endParaRPr>
          </a:p>
        </p:txBody>
      </p:sp>
    </p:spTree>
    <p:extLst>
      <p:ext uri="{BB962C8B-B14F-4D97-AF65-F5344CB8AC3E}">
        <p14:creationId xmlns:p14="http://schemas.microsoft.com/office/powerpoint/2010/main" val="1592483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10000" b="-10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794E229-1594-ACEE-AC3A-E46BF2D977E1}"/>
              </a:ext>
            </a:extLst>
          </p:cNvPr>
          <p:cNvSpPr/>
          <p:nvPr/>
        </p:nvSpPr>
        <p:spPr>
          <a:xfrm>
            <a:off x="33728" y="64820"/>
            <a:ext cx="12066832" cy="646331"/>
          </a:xfrm>
          <a:prstGeom prst="rect">
            <a:avLst/>
          </a:prstGeom>
          <a:noFill/>
        </p:spPr>
        <p:txBody>
          <a:bodyPr wrap="square" lIns="91440" tIns="45720" rIns="91440" bIns="45720">
            <a:spAutoFit/>
          </a:bodyPr>
          <a:lstStyle/>
          <a:p>
            <a:pPr algn="ctr"/>
            <a:r>
              <a:rPr lang="en-US" sz="3600" b="1" dirty="0">
                <a:ln w="0"/>
                <a:solidFill>
                  <a:srgbClr val="00B050"/>
                </a:solidFill>
                <a:effectLst>
                  <a:reflection blurRad="6350" stA="53000" endA="300" endPos="35500" dir="5400000" sy="-90000" algn="bl" rotWithShape="0"/>
                </a:effectLst>
                <a:latin typeface="Algerian" panose="04020705040A02060702" pitchFamily="82" charset="0"/>
              </a:rPr>
              <a:t>THÁP TƯỜNG LONG - ĐẠI DANH LAM PHẬT GIÁO THỜI LÝ</a:t>
            </a:r>
          </a:p>
        </p:txBody>
      </p:sp>
      <p:pic>
        <p:nvPicPr>
          <p:cNvPr id="17" name="Picture 2">
            <a:extLst>
              <a:ext uri="{FF2B5EF4-FFF2-40B4-BE49-F238E27FC236}">
                <a16:creationId xmlns:a16="http://schemas.microsoft.com/office/drawing/2014/main" id="{5D78242F-3981-3D7B-315B-99934FC4D9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28" y="1887319"/>
            <a:ext cx="3698775" cy="246893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8" name="Picture 4" descr="P1120725">
            <a:extLst>
              <a:ext uri="{FF2B5EF4-FFF2-40B4-BE49-F238E27FC236}">
                <a16:creationId xmlns:a16="http://schemas.microsoft.com/office/drawing/2014/main" id="{F7F944BC-4E28-F23F-D0D3-3D45ECA9D3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92348" y="1828417"/>
            <a:ext cx="3499652" cy="248225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ACA9A0BF-8C84-FC53-B58F-558BD48925D9}"/>
              </a:ext>
            </a:extLst>
          </p:cNvPr>
          <p:cNvSpPr txBox="1"/>
          <p:nvPr/>
        </p:nvSpPr>
        <p:spPr>
          <a:xfrm>
            <a:off x="137238" y="4438039"/>
            <a:ext cx="2927895" cy="954107"/>
          </a:xfrm>
          <a:prstGeom prst="rect">
            <a:avLst/>
          </a:prstGeom>
          <a:noFill/>
        </p:spPr>
        <p:txBody>
          <a:bodyPr wrap="square">
            <a:spAutoFit/>
          </a:bodyPr>
          <a:lstStyle/>
          <a:p>
            <a:pPr algn="ctr"/>
            <a:r>
              <a:rPr lang="vi-VN" sz="2800" b="1" i="1" dirty="0">
                <a:solidFill>
                  <a:srgbClr val="00B0F0"/>
                </a:solidFill>
                <a:latin typeface="+mj-lt"/>
              </a:rPr>
              <a:t>Di vật bệ đá đặt tượng Phật </a:t>
            </a:r>
            <a:endParaRPr lang="en-US" sz="2800" b="1" dirty="0">
              <a:solidFill>
                <a:srgbClr val="00B0F0"/>
              </a:solidFill>
              <a:latin typeface="+mj-lt"/>
            </a:endParaRPr>
          </a:p>
        </p:txBody>
      </p:sp>
      <p:sp>
        <p:nvSpPr>
          <p:cNvPr id="20" name="TextBox 19">
            <a:extLst>
              <a:ext uri="{FF2B5EF4-FFF2-40B4-BE49-F238E27FC236}">
                <a16:creationId xmlns:a16="http://schemas.microsoft.com/office/drawing/2014/main" id="{18E3CCCF-2DD9-7B46-D5DD-6C7A00D4C317}"/>
              </a:ext>
            </a:extLst>
          </p:cNvPr>
          <p:cNvSpPr txBox="1"/>
          <p:nvPr/>
        </p:nvSpPr>
        <p:spPr>
          <a:xfrm>
            <a:off x="8910320" y="4391948"/>
            <a:ext cx="3073584" cy="1815882"/>
          </a:xfrm>
          <a:prstGeom prst="rect">
            <a:avLst/>
          </a:prstGeom>
          <a:noFill/>
        </p:spPr>
        <p:txBody>
          <a:bodyPr wrap="square">
            <a:spAutoFit/>
          </a:bodyPr>
          <a:lstStyle/>
          <a:p>
            <a:pPr algn="just"/>
            <a:r>
              <a:rPr lang="en-US" sz="2800" b="1" i="1" dirty="0" err="1">
                <a:solidFill>
                  <a:srgbClr val="00B0F0"/>
                </a:solidFill>
                <a:latin typeface="Times New Roman" panose="02020603050405020304" pitchFamily="18" charset="0"/>
                <a:cs typeface="Times New Roman" panose="02020603050405020304" pitchFamily="18" charset="0"/>
              </a:rPr>
              <a:t>Gạch</a:t>
            </a:r>
            <a:r>
              <a:rPr lang="en-US" sz="2800" b="1" i="1" dirty="0">
                <a:solidFill>
                  <a:srgbClr val="00B0F0"/>
                </a:solidFill>
                <a:latin typeface="Times New Roman" panose="02020603050405020304" pitchFamily="18" charset="0"/>
                <a:cs typeface="Times New Roman" panose="02020603050405020304" pitchFamily="18" charset="0"/>
              </a:rPr>
              <a:t> </a:t>
            </a:r>
            <a:r>
              <a:rPr lang="en-US" sz="2800" b="1" i="1" dirty="0" err="1">
                <a:solidFill>
                  <a:srgbClr val="00B0F0"/>
                </a:solidFill>
                <a:latin typeface="Times New Roman" panose="02020603050405020304" pitchFamily="18" charset="0"/>
                <a:cs typeface="Times New Roman" panose="02020603050405020304" pitchFamily="18" charset="0"/>
              </a:rPr>
              <a:t>xây</a:t>
            </a:r>
            <a:r>
              <a:rPr lang="en-US" sz="2800" b="1" i="1" dirty="0">
                <a:solidFill>
                  <a:srgbClr val="00B0F0"/>
                </a:solidFill>
                <a:latin typeface="Times New Roman" panose="02020603050405020304" pitchFamily="18" charset="0"/>
                <a:cs typeface="Times New Roman" panose="02020603050405020304" pitchFamily="18" charset="0"/>
              </a:rPr>
              <a:t> </a:t>
            </a:r>
            <a:r>
              <a:rPr lang="en-US" sz="2800" b="1" i="1" dirty="0" err="1">
                <a:solidFill>
                  <a:srgbClr val="00B0F0"/>
                </a:solidFill>
                <a:latin typeface="Times New Roman" panose="02020603050405020304" pitchFamily="18" charset="0"/>
                <a:cs typeface="Times New Roman" panose="02020603050405020304" pitchFamily="18" charset="0"/>
              </a:rPr>
              <a:t>tháp</a:t>
            </a:r>
            <a:r>
              <a:rPr lang="en-US" sz="2800" b="1" i="1" dirty="0">
                <a:solidFill>
                  <a:srgbClr val="00B0F0"/>
                </a:solidFill>
                <a:latin typeface="Times New Roman" panose="02020603050405020304" pitchFamily="18" charset="0"/>
                <a:cs typeface="Times New Roman" panose="02020603050405020304" pitchFamily="18" charset="0"/>
              </a:rPr>
              <a:t> “Lý </a:t>
            </a:r>
            <a:r>
              <a:rPr lang="en-US" sz="2800" b="1" i="1" dirty="0" err="1">
                <a:solidFill>
                  <a:srgbClr val="00B0F0"/>
                </a:solidFill>
                <a:latin typeface="Times New Roman" panose="02020603050405020304" pitchFamily="18" charset="0"/>
                <a:cs typeface="Times New Roman" panose="02020603050405020304" pitchFamily="18" charset="0"/>
              </a:rPr>
              <a:t>gia</a:t>
            </a:r>
            <a:r>
              <a:rPr lang="en-US" sz="2800" b="1" i="1" dirty="0">
                <a:solidFill>
                  <a:srgbClr val="00B0F0"/>
                </a:solidFill>
                <a:latin typeface="Times New Roman" panose="02020603050405020304" pitchFamily="18" charset="0"/>
                <a:cs typeface="Times New Roman" panose="02020603050405020304" pitchFamily="18" charset="0"/>
              </a:rPr>
              <a:t> </a:t>
            </a:r>
            <a:r>
              <a:rPr lang="en-US" sz="2800" b="1" i="1" dirty="0" err="1">
                <a:solidFill>
                  <a:srgbClr val="00B0F0"/>
                </a:solidFill>
                <a:latin typeface="Times New Roman" panose="02020603050405020304" pitchFamily="18" charset="0"/>
                <a:cs typeface="Times New Roman" panose="02020603050405020304" pitchFamily="18" charset="0"/>
              </a:rPr>
              <a:t>đệ</a:t>
            </a:r>
            <a:r>
              <a:rPr lang="en-US" sz="2800" b="1" i="1" dirty="0">
                <a:solidFill>
                  <a:srgbClr val="00B0F0"/>
                </a:solidFill>
                <a:latin typeface="Times New Roman" panose="02020603050405020304" pitchFamily="18" charset="0"/>
                <a:cs typeface="Times New Roman" panose="02020603050405020304" pitchFamily="18" charset="0"/>
              </a:rPr>
              <a:t> tam </a:t>
            </a:r>
            <a:r>
              <a:rPr lang="en-US" sz="2800" b="1" i="1" dirty="0" err="1">
                <a:solidFill>
                  <a:srgbClr val="00B0F0"/>
                </a:solidFill>
                <a:latin typeface="Times New Roman" panose="02020603050405020304" pitchFamily="18" charset="0"/>
                <a:cs typeface="Times New Roman" panose="02020603050405020304" pitchFamily="18" charset="0"/>
              </a:rPr>
              <a:t>đế</a:t>
            </a:r>
            <a:r>
              <a:rPr lang="en-US" sz="2800" b="1" i="1" dirty="0">
                <a:solidFill>
                  <a:srgbClr val="00B0F0"/>
                </a:solidFill>
                <a:latin typeface="Times New Roman" panose="02020603050405020304" pitchFamily="18" charset="0"/>
                <a:cs typeface="Times New Roman" panose="02020603050405020304" pitchFamily="18" charset="0"/>
              </a:rPr>
              <a:t> Long </a:t>
            </a:r>
            <a:r>
              <a:rPr lang="en-US" sz="2800" b="1" i="1" dirty="0" err="1">
                <a:solidFill>
                  <a:srgbClr val="00B0F0"/>
                </a:solidFill>
                <a:latin typeface="Times New Roman" panose="02020603050405020304" pitchFamily="18" charset="0"/>
                <a:cs typeface="Times New Roman" panose="02020603050405020304" pitchFamily="18" charset="0"/>
              </a:rPr>
              <a:t>Thụy</a:t>
            </a:r>
            <a:r>
              <a:rPr lang="en-US" sz="2800" b="1" i="1" dirty="0">
                <a:solidFill>
                  <a:srgbClr val="00B0F0"/>
                </a:solidFill>
                <a:latin typeface="Times New Roman" panose="02020603050405020304" pitchFamily="18" charset="0"/>
                <a:cs typeface="Times New Roman" panose="02020603050405020304" pitchFamily="18" charset="0"/>
              </a:rPr>
              <a:t> Thái Bình </a:t>
            </a:r>
            <a:r>
              <a:rPr lang="en-US" sz="2800" b="1" i="1" dirty="0" err="1">
                <a:solidFill>
                  <a:srgbClr val="00B0F0"/>
                </a:solidFill>
                <a:latin typeface="Times New Roman" panose="02020603050405020304" pitchFamily="18" charset="0"/>
                <a:cs typeface="Times New Roman" panose="02020603050405020304" pitchFamily="18" charset="0"/>
              </a:rPr>
              <a:t>tứ</a:t>
            </a:r>
            <a:r>
              <a:rPr lang="en-US" sz="2800" b="1" i="1" dirty="0">
                <a:solidFill>
                  <a:srgbClr val="00B0F0"/>
                </a:solidFill>
                <a:latin typeface="Times New Roman" panose="02020603050405020304" pitchFamily="18" charset="0"/>
                <a:cs typeface="Times New Roman" panose="02020603050405020304" pitchFamily="18" charset="0"/>
              </a:rPr>
              <a:t> </a:t>
            </a:r>
            <a:r>
              <a:rPr lang="en-US" sz="2800" b="1" i="1" dirty="0" err="1">
                <a:solidFill>
                  <a:srgbClr val="00B0F0"/>
                </a:solidFill>
                <a:latin typeface="Times New Roman" panose="02020603050405020304" pitchFamily="18" charset="0"/>
                <a:cs typeface="Times New Roman" panose="02020603050405020304" pitchFamily="18" charset="0"/>
              </a:rPr>
              <a:t>niên</a:t>
            </a:r>
            <a:r>
              <a:rPr lang="en-US" sz="2800" b="1" i="1" dirty="0">
                <a:solidFill>
                  <a:srgbClr val="00B0F0"/>
                </a:solidFill>
                <a:latin typeface="Times New Roman" panose="02020603050405020304" pitchFamily="18" charset="0"/>
                <a:cs typeface="Times New Roman" panose="02020603050405020304" pitchFamily="18" charset="0"/>
              </a:rPr>
              <a:t> </a:t>
            </a:r>
            <a:r>
              <a:rPr lang="en-US" sz="2800" b="1" i="1" dirty="0" err="1">
                <a:solidFill>
                  <a:srgbClr val="00B0F0"/>
                </a:solidFill>
                <a:latin typeface="Times New Roman" panose="02020603050405020304" pitchFamily="18" charset="0"/>
                <a:cs typeface="Times New Roman" panose="02020603050405020304" pitchFamily="18" charset="0"/>
              </a:rPr>
              <a:t>tạo</a:t>
            </a:r>
            <a:r>
              <a:rPr lang="en-US" sz="2800" b="1" i="1" dirty="0">
                <a:solidFill>
                  <a:srgbClr val="00B0F0"/>
                </a:solidFill>
                <a:latin typeface="Times New Roman" panose="02020603050405020304" pitchFamily="18" charset="0"/>
                <a:cs typeface="Times New Roman" panose="02020603050405020304" pitchFamily="18" charset="0"/>
              </a:rPr>
              <a:t>”</a:t>
            </a:r>
            <a:endParaRPr lang="en-US" sz="2800" b="1" dirty="0">
              <a:solidFill>
                <a:srgbClr val="00B0F0"/>
              </a:solidFill>
              <a:latin typeface="Times New Roman" panose="02020603050405020304" pitchFamily="18" charset="0"/>
              <a:cs typeface="Times New Roman" panose="02020603050405020304" pitchFamily="18" charset="0"/>
            </a:endParaRPr>
          </a:p>
        </p:txBody>
      </p:sp>
      <p:pic>
        <p:nvPicPr>
          <p:cNvPr id="21" name="Picture 2" descr="Chùa Tháp Tường Long – Di tích lịch sử văn hóa nghìn năm tuổi">
            <a:extLst>
              <a:ext uri="{FF2B5EF4-FFF2-40B4-BE49-F238E27FC236}">
                <a16:creationId xmlns:a16="http://schemas.microsoft.com/office/drawing/2014/main" id="{3C894752-BD7E-2111-C40B-00129F90A8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32503" y="2346207"/>
            <a:ext cx="5024489" cy="376836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A3619064-5601-C0EB-B7D4-F7FB7BC6B818}"/>
              </a:ext>
            </a:extLst>
          </p:cNvPr>
          <p:cNvSpPr txBox="1"/>
          <p:nvPr/>
        </p:nvSpPr>
        <p:spPr>
          <a:xfrm>
            <a:off x="339438" y="743426"/>
            <a:ext cx="11192162" cy="1077218"/>
          </a:xfrm>
          <a:prstGeom prst="rect">
            <a:avLst/>
          </a:prstGeom>
          <a:noFill/>
        </p:spPr>
        <p:txBody>
          <a:bodyPr wrap="square">
            <a:spAutoFit/>
          </a:bodyPr>
          <a:lstStyle/>
          <a:p>
            <a:pPr algn="ctr"/>
            <a:r>
              <a:rPr lang="vi-VN" sz="3200" b="1" i="1" dirty="0">
                <a:solidFill>
                  <a:srgbClr val="FF0000"/>
                </a:solidFill>
                <a:latin typeface="+mj-lt"/>
              </a:rPr>
              <a:t>Các cuộc khai quật khảo cổ học năm 1978, 1998 đã phát hiện nhiều hiện vật quý như:</a:t>
            </a:r>
            <a:endParaRPr lang="en-US" sz="3200" b="1" dirty="0">
              <a:solidFill>
                <a:srgbClr val="FF0000"/>
              </a:solidFill>
              <a:latin typeface="+mj-lt"/>
            </a:endParaRPr>
          </a:p>
        </p:txBody>
      </p:sp>
      <p:sp>
        <p:nvSpPr>
          <p:cNvPr id="2" name="TextBox 1">
            <a:extLst>
              <a:ext uri="{FF2B5EF4-FFF2-40B4-BE49-F238E27FC236}">
                <a16:creationId xmlns:a16="http://schemas.microsoft.com/office/drawing/2014/main" id="{7F3FEB7C-D66C-BC74-8013-BE8EA0C040E0}"/>
              </a:ext>
            </a:extLst>
          </p:cNvPr>
          <p:cNvSpPr txBox="1"/>
          <p:nvPr/>
        </p:nvSpPr>
        <p:spPr>
          <a:xfrm>
            <a:off x="4073282" y="1926233"/>
            <a:ext cx="4438181" cy="400110"/>
          </a:xfrm>
          <a:prstGeom prst="rect">
            <a:avLst/>
          </a:prstGeom>
          <a:noFill/>
        </p:spPr>
        <p:txBody>
          <a:bodyPr wrap="square">
            <a:spAutoFit/>
          </a:bodyPr>
          <a:lstStyle/>
          <a:p>
            <a:pPr algn="ctr"/>
            <a:r>
              <a:rPr lang="vi-VN" sz="2000" b="1" i="1" dirty="0">
                <a:solidFill>
                  <a:srgbClr val="7030A0"/>
                </a:solidFill>
                <a:latin typeface="+mj-lt"/>
              </a:rPr>
              <a:t>Hố khảo cổ ở ở Tháp Tường Long nay</a:t>
            </a:r>
            <a:endParaRPr lang="en-US" sz="2000" b="1" dirty="0">
              <a:solidFill>
                <a:srgbClr val="7030A0"/>
              </a:solidFill>
              <a:latin typeface="+mj-lt"/>
            </a:endParaRPr>
          </a:p>
        </p:txBody>
      </p:sp>
      <p:sp>
        <p:nvSpPr>
          <p:cNvPr id="6" name="TextBox 5">
            <a:extLst>
              <a:ext uri="{FF2B5EF4-FFF2-40B4-BE49-F238E27FC236}">
                <a16:creationId xmlns:a16="http://schemas.microsoft.com/office/drawing/2014/main" id="{66CB9BFD-5381-4F67-C6A3-0C89A3D3D919}"/>
              </a:ext>
            </a:extLst>
          </p:cNvPr>
          <p:cNvSpPr txBox="1"/>
          <p:nvPr/>
        </p:nvSpPr>
        <p:spPr>
          <a:xfrm>
            <a:off x="212376" y="6291532"/>
            <a:ext cx="11888184" cy="523220"/>
          </a:xfrm>
          <a:prstGeom prst="rect">
            <a:avLst/>
          </a:prstGeom>
          <a:noFill/>
        </p:spPr>
        <p:txBody>
          <a:bodyPr wrap="square">
            <a:spAutoFit/>
          </a:bodyPr>
          <a:lstStyle/>
          <a:p>
            <a:pPr algn="just"/>
            <a:r>
              <a:rPr lang="vi-VN" sz="2800" b="1" i="1" dirty="0">
                <a:solidFill>
                  <a:srgbClr val="FF0000"/>
                </a:solidFill>
                <a:latin typeface="+mj-lt"/>
              </a:rPr>
              <a:t>Phế tích Tháp Tường Long được công nhận Di tích LSVH Quốc gia năm 2005</a:t>
            </a:r>
            <a:endParaRPr lang="en-US" sz="2800" dirty="0"/>
          </a:p>
        </p:txBody>
      </p:sp>
    </p:spTree>
    <p:extLst>
      <p:ext uri="{BB962C8B-B14F-4D97-AF65-F5344CB8AC3E}">
        <p14:creationId xmlns:p14="http://schemas.microsoft.com/office/powerpoint/2010/main" val="3937487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10000" b="-10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794E229-1594-ACEE-AC3A-E46BF2D977E1}"/>
              </a:ext>
            </a:extLst>
          </p:cNvPr>
          <p:cNvSpPr/>
          <p:nvPr/>
        </p:nvSpPr>
        <p:spPr>
          <a:xfrm>
            <a:off x="33728" y="64820"/>
            <a:ext cx="12066832" cy="646331"/>
          </a:xfrm>
          <a:prstGeom prst="rect">
            <a:avLst/>
          </a:prstGeom>
          <a:noFill/>
        </p:spPr>
        <p:txBody>
          <a:bodyPr wrap="square" lIns="91440" tIns="45720" rIns="91440" bIns="45720">
            <a:spAutoFit/>
          </a:bodyPr>
          <a:lstStyle/>
          <a:p>
            <a:pPr algn="ctr"/>
            <a:r>
              <a:rPr lang="en-US" sz="3600" b="1" dirty="0">
                <a:ln w="0"/>
                <a:solidFill>
                  <a:srgbClr val="00B050"/>
                </a:solidFill>
                <a:effectLst>
                  <a:reflection blurRad="6350" stA="53000" endA="300" endPos="35500" dir="5400000" sy="-90000" algn="bl" rotWithShape="0"/>
                </a:effectLst>
                <a:latin typeface="Algerian" panose="04020705040A02060702" pitchFamily="82" charset="0"/>
              </a:rPr>
              <a:t>THÁP TƯỜNG LONG - ĐẠI DANH LAM PHẬT GIÁO THỜI LÝ</a:t>
            </a:r>
          </a:p>
        </p:txBody>
      </p:sp>
      <p:pic>
        <p:nvPicPr>
          <p:cNvPr id="3" name="Picture 4" descr="Tham quan tháp Tường Long Hải Phòng">
            <a:extLst>
              <a:ext uri="{FF2B5EF4-FFF2-40B4-BE49-F238E27FC236}">
                <a16:creationId xmlns:a16="http://schemas.microsoft.com/office/drawing/2014/main" id="{9DAA94CF-71A0-CD10-4E69-506ABFF8FC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6440" y="3844750"/>
            <a:ext cx="4093926" cy="29242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extBox 4">
            <a:extLst>
              <a:ext uri="{FF2B5EF4-FFF2-40B4-BE49-F238E27FC236}">
                <a16:creationId xmlns:a16="http://schemas.microsoft.com/office/drawing/2014/main" id="{3D4C1A00-99BB-9F72-F2B7-CEEDA6123B4B}"/>
              </a:ext>
            </a:extLst>
          </p:cNvPr>
          <p:cNvSpPr txBox="1"/>
          <p:nvPr/>
        </p:nvSpPr>
        <p:spPr>
          <a:xfrm>
            <a:off x="6448425" y="750137"/>
            <a:ext cx="5600699" cy="2862322"/>
          </a:xfrm>
          <a:prstGeom prst="rect">
            <a:avLst/>
          </a:prstGeom>
          <a:noFill/>
        </p:spPr>
        <p:txBody>
          <a:bodyPr wrap="square">
            <a:spAutoFit/>
          </a:bodyPr>
          <a:lstStyle/>
          <a:p>
            <a:pPr algn="just"/>
            <a:r>
              <a:rPr lang="vi-VN" sz="3000" b="1" dirty="0">
                <a:solidFill>
                  <a:srgbClr val="00B0F0"/>
                </a:solidFill>
                <a:latin typeface="Times New Roman" panose="02020603050405020304" pitchFamily="18" charset="0"/>
                <a:cs typeface="Times New Roman" panose="02020603050405020304" pitchFamily="18" charset="0"/>
              </a:rPr>
              <a:t>Thời Lý, công trình này được liệt vào hạng Đại danh lam thắng cảnh Phật giáo cùng các di tích khác như chùa Long Đọi Sơn (Duy Tiên - Hà Nam), chùa Một Cột, tháp Báo Thiên (Hà Nội)...</a:t>
            </a:r>
            <a:endParaRPr lang="en-US" sz="3000" dirty="0">
              <a:solidFill>
                <a:srgbClr val="00B0F0"/>
              </a:solidFill>
            </a:endParaRPr>
          </a:p>
        </p:txBody>
      </p:sp>
      <p:sp>
        <p:nvSpPr>
          <p:cNvPr id="6" name="TextBox 5">
            <a:extLst>
              <a:ext uri="{FF2B5EF4-FFF2-40B4-BE49-F238E27FC236}">
                <a16:creationId xmlns:a16="http://schemas.microsoft.com/office/drawing/2014/main" id="{14A0AB82-6748-28C9-F46B-EDB555EA3009}"/>
              </a:ext>
            </a:extLst>
          </p:cNvPr>
          <p:cNvSpPr txBox="1"/>
          <p:nvPr/>
        </p:nvSpPr>
        <p:spPr>
          <a:xfrm>
            <a:off x="117656" y="731087"/>
            <a:ext cx="5444944" cy="3046988"/>
          </a:xfrm>
          <a:prstGeom prst="rect">
            <a:avLst/>
          </a:prstGeom>
          <a:noFill/>
        </p:spPr>
        <p:txBody>
          <a:bodyPr wrap="square">
            <a:spAutoFit/>
          </a:bodyPr>
          <a:lstStyle/>
          <a:p>
            <a:pPr algn="just"/>
            <a:r>
              <a:rPr lang="vi-VN" sz="3200" b="1" dirty="0">
                <a:solidFill>
                  <a:srgbClr val="7030A0"/>
                </a:solidFill>
                <a:latin typeface="Times New Roman" panose="02020603050405020304" pitchFamily="18" charset="0"/>
                <a:cs typeface="Times New Roman" panose="02020603050405020304" pitchFamily="18" charset="0"/>
              </a:rPr>
              <a:t>Tháp Tường Long vừa là tượng đài kỉ niệm của nhà Phật, vừa là trạm quan sát tiền tiêu, vừa là hành cung của vua chúa trong các chuyến kinh kỳ lộ Hải Đông.</a:t>
            </a:r>
            <a:endParaRPr lang="en-SG" sz="3200" b="1" dirty="0">
              <a:solidFill>
                <a:srgbClr val="7030A0"/>
              </a:solidFill>
              <a:latin typeface="Times New Roman" panose="02020603050405020304" pitchFamily="18" charset="0"/>
              <a:cs typeface="Times New Roman" panose="02020603050405020304" pitchFamily="18" charset="0"/>
            </a:endParaRPr>
          </a:p>
        </p:txBody>
      </p:sp>
      <p:pic>
        <p:nvPicPr>
          <p:cNvPr id="1028" name="Picture 4">
            <a:extLst>
              <a:ext uri="{FF2B5EF4-FFF2-40B4-BE49-F238E27FC236}">
                <a16:creationId xmlns:a16="http://schemas.microsoft.com/office/drawing/2014/main" id="{6E3317E4-57F3-FDA3-BFDD-03490BA98B5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142" b="1715"/>
          <a:stretch/>
        </p:blipFill>
        <p:spPr bwMode="auto">
          <a:xfrm>
            <a:off x="8616049" y="3957640"/>
            <a:ext cx="3484511" cy="232068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5B8C19F-B517-077B-70DD-CB1D4C8E0E84}"/>
              </a:ext>
            </a:extLst>
          </p:cNvPr>
          <p:cNvSpPr txBox="1"/>
          <p:nvPr/>
        </p:nvSpPr>
        <p:spPr>
          <a:xfrm>
            <a:off x="4741190" y="6358412"/>
            <a:ext cx="3962399" cy="400110"/>
          </a:xfrm>
          <a:prstGeom prst="rect">
            <a:avLst/>
          </a:prstGeom>
          <a:noFill/>
        </p:spPr>
        <p:txBody>
          <a:bodyPr wrap="square">
            <a:spAutoFit/>
          </a:bodyPr>
          <a:lstStyle/>
          <a:p>
            <a:pPr algn="ctr"/>
            <a:r>
              <a:rPr lang="vi-VN" sz="2000" b="1" dirty="0">
                <a:solidFill>
                  <a:srgbClr val="FF0000"/>
                </a:solidFill>
                <a:latin typeface="Times New Roman" panose="02020603050405020304" pitchFamily="18" charset="0"/>
                <a:cs typeface="Times New Roman" panose="02020603050405020304" pitchFamily="18" charset="0"/>
              </a:rPr>
              <a:t>Chùa Long Đọi Sơn - Hà Nam </a:t>
            </a:r>
            <a:endParaRPr lang="en-US" sz="2000" dirty="0">
              <a:solidFill>
                <a:srgbClr val="FF0000"/>
              </a:solidFill>
            </a:endParaRPr>
          </a:p>
        </p:txBody>
      </p:sp>
      <p:sp>
        <p:nvSpPr>
          <p:cNvPr id="8" name="TextBox 7">
            <a:extLst>
              <a:ext uri="{FF2B5EF4-FFF2-40B4-BE49-F238E27FC236}">
                <a16:creationId xmlns:a16="http://schemas.microsoft.com/office/drawing/2014/main" id="{880F471A-4BFB-F6E1-F294-1EF49D1A5210}"/>
              </a:ext>
            </a:extLst>
          </p:cNvPr>
          <p:cNvSpPr txBox="1"/>
          <p:nvPr/>
        </p:nvSpPr>
        <p:spPr>
          <a:xfrm>
            <a:off x="9600169" y="6393070"/>
            <a:ext cx="2046964" cy="400110"/>
          </a:xfrm>
          <a:prstGeom prst="rect">
            <a:avLst/>
          </a:prstGeom>
          <a:noFill/>
        </p:spPr>
        <p:txBody>
          <a:bodyPr wrap="square">
            <a:spAutoFit/>
          </a:bodyPr>
          <a:lstStyle/>
          <a:p>
            <a:r>
              <a:rPr lang="vi-VN" sz="2000" b="1" dirty="0">
                <a:solidFill>
                  <a:srgbClr val="FF0000"/>
                </a:solidFill>
                <a:latin typeface="Times New Roman" panose="02020603050405020304" pitchFamily="18" charset="0"/>
                <a:cs typeface="Times New Roman" panose="02020603050405020304" pitchFamily="18" charset="0"/>
              </a:rPr>
              <a:t>Chùa Một Cột</a:t>
            </a:r>
            <a:endParaRPr lang="en-US" sz="2000" dirty="0">
              <a:solidFill>
                <a:srgbClr val="FF0000"/>
              </a:solidFill>
            </a:endParaRPr>
          </a:p>
        </p:txBody>
      </p:sp>
      <p:pic>
        <p:nvPicPr>
          <p:cNvPr id="2" name="Picture 2">
            <a:extLst>
              <a:ext uri="{FF2B5EF4-FFF2-40B4-BE49-F238E27FC236}">
                <a16:creationId xmlns:a16="http://schemas.microsoft.com/office/drawing/2014/main" id="{AD092FE7-2F40-256F-DF9B-C17FED63DE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3017" y="3934703"/>
            <a:ext cx="3741596" cy="2366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4257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tháp Tường Long ">
            <a:extLst>
              <a:ext uri="{FF2B5EF4-FFF2-40B4-BE49-F238E27FC236}">
                <a16:creationId xmlns:a16="http://schemas.microsoft.com/office/drawing/2014/main" id="{1D5959FC-0A05-F336-045A-8608D9A34A5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473" b="-1"/>
          <a:stretch/>
        </p:blipFill>
        <p:spPr bwMode="auto">
          <a:xfrm>
            <a:off x="-9038" y="10"/>
            <a:ext cx="7465900" cy="6857990"/>
          </a:xfrm>
          <a:prstGeom prst="rect">
            <a:avLst/>
          </a:prstGeom>
          <a:solidFill>
            <a:srgbClr val="FFFFFF">
              <a:shade val="85000"/>
            </a:srgbClr>
          </a:solidFill>
        </p:spPr>
      </p:pic>
      <p:sp>
        <p:nvSpPr>
          <p:cNvPr id="18" name="Rectangle 1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FBD9EC78-2472-0045-5C4E-A5919B7F5EE8}"/>
              </a:ext>
            </a:extLst>
          </p:cNvPr>
          <p:cNvSpPr txBox="1"/>
          <p:nvPr/>
        </p:nvSpPr>
        <p:spPr>
          <a:xfrm>
            <a:off x="7553325" y="201853"/>
            <a:ext cx="4371974" cy="3588120"/>
          </a:xfrm>
          <a:prstGeom prst="rect">
            <a:avLst/>
          </a:prstGeom>
        </p:spPr>
        <p:txBody>
          <a:bodyPr vert="horz" lIns="91440" tIns="45720" rIns="91440" bIns="45720" rtlCol="0">
            <a:normAutofit fontScale="92500"/>
          </a:bodyPr>
          <a:lstStyle/>
          <a:p>
            <a:pPr indent="-228600" algn="just">
              <a:lnSpc>
                <a:spcPct val="110000"/>
              </a:lnSpc>
              <a:spcAft>
                <a:spcPts val="600"/>
              </a:spcAft>
              <a:buFont typeface="Arial" panose="020B0604020202020204" pitchFamily="34" charset="0"/>
              <a:buChar char="•"/>
            </a:pPr>
            <a:r>
              <a:rPr lang="en-US" sz="3200" b="1" dirty="0" err="1">
                <a:solidFill>
                  <a:srgbClr val="7030A0"/>
                </a:solidFill>
                <a:latin typeface="Times New Roman" panose="02020603050405020304" pitchFamily="18" charset="0"/>
                <a:cs typeface="Times New Roman" panose="02020603050405020304" pitchFamily="18" charset="0"/>
              </a:rPr>
              <a:t>Năm</a:t>
            </a:r>
            <a:r>
              <a:rPr lang="en-US" sz="3200" b="1" dirty="0">
                <a:solidFill>
                  <a:srgbClr val="7030A0"/>
                </a:solidFill>
                <a:latin typeface="Times New Roman" panose="02020603050405020304" pitchFamily="18" charset="0"/>
                <a:cs typeface="Times New Roman" panose="02020603050405020304" pitchFamily="18" charset="0"/>
              </a:rPr>
              <a:t> 2017, </a:t>
            </a:r>
            <a:r>
              <a:rPr lang="en-US" sz="3200" b="1" dirty="0" err="1">
                <a:solidFill>
                  <a:srgbClr val="7030A0"/>
                </a:solidFill>
                <a:latin typeface="Times New Roman" panose="02020603050405020304" pitchFamily="18" charset="0"/>
                <a:cs typeface="Times New Roman" panose="02020603050405020304" pitchFamily="18" charset="0"/>
              </a:rPr>
              <a:t>quần</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thể</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Tháp</a:t>
            </a:r>
            <a:r>
              <a:rPr lang="vi-VN" sz="3200" b="1" dirty="0">
                <a:solidFill>
                  <a:srgbClr val="7030A0"/>
                </a:solidFill>
                <a:latin typeface="Times New Roman" panose="02020603050405020304" pitchFamily="18" charset="0"/>
                <a:cs typeface="Times New Roman" panose="02020603050405020304" pitchFamily="18" charset="0"/>
              </a:rPr>
              <a:t> </a:t>
            </a:r>
            <a:r>
              <a:rPr lang="en-US" sz="3200" b="1" dirty="0">
                <a:solidFill>
                  <a:srgbClr val="7030A0"/>
                </a:solidFill>
                <a:latin typeface="Times New Roman" panose="02020603050405020304" pitchFamily="18" charset="0"/>
                <a:cs typeface="Times New Roman" panose="02020603050405020304" pitchFamily="18" charset="0"/>
              </a:rPr>
              <a:t>-</a:t>
            </a:r>
            <a:r>
              <a:rPr lang="vi-VN" sz="3200" b="1" dirty="0">
                <a:solidFill>
                  <a:srgbClr val="7030A0"/>
                </a:solidFill>
                <a:latin typeface="Times New Roman" panose="02020603050405020304" pitchFamily="18" charset="0"/>
                <a:cs typeface="Times New Roman" panose="02020603050405020304" pitchFamily="18" charset="0"/>
              </a:rPr>
              <a:t> C</a:t>
            </a:r>
            <a:r>
              <a:rPr lang="en-US" sz="3200" b="1" dirty="0" err="1">
                <a:solidFill>
                  <a:srgbClr val="7030A0"/>
                </a:solidFill>
                <a:latin typeface="Times New Roman" panose="02020603050405020304" pitchFamily="18" charset="0"/>
                <a:cs typeface="Times New Roman" panose="02020603050405020304" pitchFamily="18" charset="0"/>
              </a:rPr>
              <a:t>hùa</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Tường</a:t>
            </a:r>
            <a:r>
              <a:rPr lang="en-US" sz="3200" b="1" dirty="0">
                <a:solidFill>
                  <a:srgbClr val="7030A0"/>
                </a:solidFill>
                <a:latin typeface="Times New Roman" panose="02020603050405020304" pitchFamily="18" charset="0"/>
                <a:cs typeface="Times New Roman" panose="02020603050405020304" pitchFamily="18" charset="0"/>
              </a:rPr>
              <a:t> Long </a:t>
            </a:r>
            <a:r>
              <a:rPr lang="en-US" sz="3200" b="1" dirty="0" err="1">
                <a:solidFill>
                  <a:srgbClr val="7030A0"/>
                </a:solidFill>
                <a:latin typeface="Times New Roman" panose="02020603050405020304" pitchFamily="18" charset="0"/>
                <a:cs typeface="Times New Roman" panose="02020603050405020304" pitchFamily="18" charset="0"/>
              </a:rPr>
              <a:t>được</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phỏng</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dựng</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lại</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bên</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cạnh</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phế</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tích</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tháp</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cũ</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Tháp</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cao</a:t>
            </a:r>
            <a:r>
              <a:rPr lang="en-US" sz="3200" b="1" dirty="0">
                <a:solidFill>
                  <a:srgbClr val="7030A0"/>
                </a:solidFill>
                <a:latin typeface="Times New Roman" panose="02020603050405020304" pitchFamily="18" charset="0"/>
                <a:cs typeface="Times New Roman" panose="02020603050405020304" pitchFamily="18" charset="0"/>
              </a:rPr>
              <a:t> 36,09m; </a:t>
            </a:r>
            <a:r>
              <a:rPr lang="en-US" sz="3200" b="1" dirty="0" err="1">
                <a:solidFill>
                  <a:srgbClr val="7030A0"/>
                </a:solidFill>
                <a:latin typeface="Times New Roman" panose="02020603050405020304" pitchFamily="18" charset="0"/>
                <a:cs typeface="Times New Roman" panose="02020603050405020304" pitchFamily="18" charset="0"/>
              </a:rPr>
              <a:t>gồm</a:t>
            </a:r>
            <a:r>
              <a:rPr lang="en-US" sz="3200" b="1" dirty="0">
                <a:solidFill>
                  <a:srgbClr val="7030A0"/>
                </a:solidFill>
                <a:latin typeface="Times New Roman" panose="02020603050405020304" pitchFamily="18" charset="0"/>
                <a:cs typeface="Times New Roman" panose="02020603050405020304" pitchFamily="18" charset="0"/>
              </a:rPr>
              <a:t> 13 </a:t>
            </a:r>
            <a:r>
              <a:rPr lang="en-US" sz="3200" b="1" dirty="0" err="1">
                <a:solidFill>
                  <a:srgbClr val="7030A0"/>
                </a:solidFill>
                <a:latin typeface="Times New Roman" panose="02020603050405020304" pitchFamily="18" charset="0"/>
                <a:cs typeface="Times New Roman" panose="02020603050405020304" pitchFamily="18" charset="0"/>
              </a:rPr>
              <a:t>tầng</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có</a:t>
            </a:r>
            <a:r>
              <a:rPr lang="en-US" sz="3200" b="1" dirty="0">
                <a:solidFill>
                  <a:srgbClr val="7030A0"/>
                </a:solidFill>
                <a:latin typeface="Times New Roman" panose="02020603050405020304" pitchFamily="18" charset="0"/>
                <a:cs typeface="Times New Roman" panose="02020603050405020304" pitchFamily="18" charset="0"/>
              </a:rPr>
              <a:t> 4 </a:t>
            </a:r>
            <a:r>
              <a:rPr lang="en-US" sz="3200" b="1" dirty="0" err="1">
                <a:solidFill>
                  <a:srgbClr val="7030A0"/>
                </a:solidFill>
                <a:latin typeface="Times New Roman" panose="02020603050405020304" pitchFamily="18" charset="0"/>
                <a:cs typeface="Times New Roman" panose="02020603050405020304" pitchFamily="18" charset="0"/>
              </a:rPr>
              <a:t>lối</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lên</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xuống</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đăng</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đối</a:t>
            </a:r>
            <a:r>
              <a:rPr lang="en-US" sz="3200" b="1" dirty="0">
                <a:solidFill>
                  <a:srgbClr val="7030A0"/>
                </a:solidFill>
                <a:latin typeface="Times New Roman" panose="02020603050405020304" pitchFamily="18" charset="0"/>
                <a:cs typeface="Times New Roman" panose="02020603050405020304" pitchFamily="18" charset="0"/>
              </a:rPr>
              <a:t>.</a:t>
            </a:r>
          </a:p>
        </p:txBody>
      </p:sp>
      <p:sp>
        <p:nvSpPr>
          <p:cNvPr id="8" name="Rectangle 7">
            <a:extLst>
              <a:ext uri="{FF2B5EF4-FFF2-40B4-BE49-F238E27FC236}">
                <a16:creationId xmlns:a16="http://schemas.microsoft.com/office/drawing/2014/main" id="{61853F75-911F-D407-1048-48BADB4B78CB}"/>
              </a:ext>
            </a:extLst>
          </p:cNvPr>
          <p:cNvSpPr/>
          <p:nvPr/>
        </p:nvSpPr>
        <p:spPr>
          <a:xfrm>
            <a:off x="436027" y="103982"/>
            <a:ext cx="5262980" cy="584775"/>
          </a:xfrm>
          <a:prstGeom prst="rect">
            <a:avLst/>
          </a:prstGeom>
          <a:noFill/>
        </p:spPr>
        <p:txBody>
          <a:bodyPr wrap="none" lIns="91440" tIns="45720" rIns="91440" bIns="45720">
            <a:spAutoFit/>
          </a:bodyPr>
          <a:lstStyle/>
          <a:p>
            <a:pPr algn="ctr"/>
            <a:r>
              <a:rPr lang="en-US" sz="3200" b="1" dirty="0">
                <a:ln w="0"/>
                <a:solidFill>
                  <a:srgbClr val="FF0000"/>
                </a:solidFill>
                <a:effectLst>
                  <a:reflection blurRad="6350" stA="53000" endA="300" endPos="35500" dir="5400000" sy="-90000" algn="bl" rotWithShape="0"/>
                </a:effectLst>
                <a:latin typeface="Algerian" panose="04020705040A02060702" pitchFamily="82" charset="0"/>
              </a:rPr>
              <a:t>THÁP </a:t>
            </a:r>
            <a:r>
              <a:rPr lang="vi-VN" sz="3200" b="1" dirty="0">
                <a:ln w="0"/>
                <a:solidFill>
                  <a:srgbClr val="FF0000"/>
                </a:solidFill>
                <a:effectLst>
                  <a:reflection blurRad="6350" stA="53000" endA="300" endPos="35500" dir="5400000" sy="-90000" algn="bl" rotWithShape="0"/>
                </a:effectLst>
                <a:latin typeface="Algerian" panose="04020705040A02060702" pitchFamily="82" charset="0"/>
              </a:rPr>
              <a:t>- CHÙA </a:t>
            </a:r>
            <a:r>
              <a:rPr lang="en-US" sz="3200" b="1" dirty="0">
                <a:ln w="0"/>
                <a:solidFill>
                  <a:srgbClr val="FF0000"/>
                </a:solidFill>
                <a:effectLst>
                  <a:reflection blurRad="6350" stA="53000" endA="300" endPos="35500" dir="5400000" sy="-90000" algn="bl" rotWithShape="0"/>
                </a:effectLst>
                <a:latin typeface="Algerian" panose="04020705040A02060702" pitchFamily="82" charset="0"/>
              </a:rPr>
              <a:t>TƯỜNG LONG</a:t>
            </a:r>
          </a:p>
        </p:txBody>
      </p:sp>
      <p:sp>
        <p:nvSpPr>
          <p:cNvPr id="13" name="TextBox 12">
            <a:extLst>
              <a:ext uri="{FF2B5EF4-FFF2-40B4-BE49-F238E27FC236}">
                <a16:creationId xmlns:a16="http://schemas.microsoft.com/office/drawing/2014/main" id="{1FA947AA-18CF-E59B-9C78-A671B26D5BDE}"/>
              </a:ext>
            </a:extLst>
          </p:cNvPr>
          <p:cNvSpPr txBox="1"/>
          <p:nvPr/>
        </p:nvSpPr>
        <p:spPr>
          <a:xfrm>
            <a:off x="7459908" y="4326001"/>
            <a:ext cx="4654367" cy="2062103"/>
          </a:xfrm>
          <a:prstGeom prst="rect">
            <a:avLst/>
          </a:prstGeom>
          <a:noFill/>
        </p:spPr>
        <p:txBody>
          <a:bodyPr wrap="square">
            <a:spAutoFit/>
          </a:bodyPr>
          <a:lstStyle/>
          <a:p>
            <a:pPr algn="just"/>
            <a:r>
              <a:rPr lang="vi-VN" sz="3200" b="1" dirty="0">
                <a:solidFill>
                  <a:srgbClr val="00B0F0"/>
                </a:solidFill>
                <a:latin typeface="Times New Roman" panose="02020603050405020304" pitchFamily="18" charset="0"/>
                <a:cs typeface="Times New Roman" panose="02020603050405020304" pitchFamily="18" charset="0"/>
              </a:rPr>
              <a:t>Tháp - Chùa Tường Long hiện nay là một địa điểm du lịch tâm linh hấp dẫn của Đồ Sơn</a:t>
            </a:r>
            <a:r>
              <a:rPr lang="en-US" sz="3200" b="1" dirty="0">
                <a:solidFill>
                  <a:srgbClr val="00B0F0"/>
                </a:solidFill>
                <a:latin typeface="Times New Roman" panose="02020603050405020304" pitchFamily="18" charset="0"/>
                <a:cs typeface="Times New Roman" panose="02020603050405020304" pitchFamily="18" charset="0"/>
              </a:rPr>
              <a:t>.</a:t>
            </a:r>
            <a:endParaRPr lang="en-SG" sz="3200" b="1" dirty="0">
              <a:solidFill>
                <a:srgbClr val="00B0F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29705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482TGp_summer_light">
  <a:themeElements>
    <a:clrScheme name="482TGp_summer_light 3">
      <a:dk1>
        <a:srgbClr val="000000"/>
      </a:dk1>
      <a:lt1>
        <a:srgbClr val="FFFFFF"/>
      </a:lt1>
      <a:dk2>
        <a:srgbClr val="468869"/>
      </a:dk2>
      <a:lt2>
        <a:srgbClr val="C0C0C0"/>
      </a:lt2>
      <a:accent1>
        <a:srgbClr val="ABB73D"/>
      </a:accent1>
      <a:accent2>
        <a:srgbClr val="16A3E2"/>
      </a:accent2>
      <a:accent3>
        <a:srgbClr val="FFFFFF"/>
      </a:accent3>
      <a:accent4>
        <a:srgbClr val="000000"/>
      </a:accent4>
      <a:accent5>
        <a:srgbClr val="D2D8AF"/>
      </a:accent5>
      <a:accent6>
        <a:srgbClr val="1393CD"/>
      </a:accent6>
      <a:hlink>
        <a:srgbClr val="49938C"/>
      </a:hlink>
      <a:folHlink>
        <a:srgbClr val="90A8B0"/>
      </a:folHlink>
    </a:clrScheme>
    <a:fontScheme name="Custom 4">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chemeClr val="accent1">
                <a:gamma/>
                <a:shade val="76078"/>
                <a:invGamma/>
              </a:schemeClr>
            </a:gs>
            <a:gs pos="100000">
              <a:schemeClr val="accent1"/>
            </a:gs>
          </a:gsLst>
          <a:lin ang="18900000" scaled="1"/>
        </a:gradFill>
        <a:ln w="19050" cap="flat" cmpd="sng" algn="ctr">
          <a:noFill/>
          <a:prstDash val="solid"/>
          <a:round/>
          <a:headEnd type="none" w="med" len="med"/>
          <a:tailEnd type="none" w="med" len="med"/>
        </a:ln>
        <a:effectLst/>
        <a:scene3d>
          <a:camera prst="legacyPerspectiveTopRight"/>
          <a:lightRig rig="legacyNormal2" dir="t"/>
        </a:scene3d>
        <a:sp3d extrusionH="430200" prstMaterial="legacyMetal">
          <a:bevelT w="13500" h="13500" prst="angle"/>
          <a:bevelB w="13500" h="13500" prst="angle"/>
          <a:extrusionClr>
            <a:srgbClr val="7FAF45"/>
          </a:extrusionClr>
        </a:sp3d>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gradFill rotWithShape="1">
          <a:gsLst>
            <a:gs pos="0">
              <a:schemeClr val="accent1">
                <a:gamma/>
                <a:shade val="76078"/>
                <a:invGamma/>
              </a:schemeClr>
            </a:gs>
            <a:gs pos="100000">
              <a:schemeClr val="accent1"/>
            </a:gs>
          </a:gsLst>
          <a:lin ang="18900000" scaled="1"/>
        </a:gradFill>
        <a:ln w="19050" cap="flat" cmpd="sng" algn="ctr">
          <a:noFill/>
          <a:prstDash val="solid"/>
          <a:round/>
          <a:headEnd type="none" w="med" len="med"/>
          <a:tailEnd type="none" w="med" len="med"/>
        </a:ln>
        <a:effectLst/>
        <a:scene3d>
          <a:camera prst="legacyPerspectiveTopRight"/>
          <a:lightRig rig="legacyNormal2" dir="t"/>
        </a:scene3d>
        <a:sp3d extrusionH="430200" prstMaterial="legacyMetal">
          <a:bevelT w="13500" h="13500" prst="angle"/>
          <a:bevelB w="13500" h="13500" prst="angle"/>
          <a:extrusionClr>
            <a:srgbClr val="7FAF45"/>
          </a:extrusionClr>
        </a:sp3d>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482TGp_summer_light 1">
        <a:dk1>
          <a:srgbClr val="000000"/>
        </a:dk1>
        <a:lt1>
          <a:srgbClr val="FFFFFF"/>
        </a:lt1>
        <a:dk2>
          <a:srgbClr val="6F4787"/>
        </a:dk2>
        <a:lt2>
          <a:srgbClr val="C0C0C0"/>
        </a:lt2>
        <a:accent1>
          <a:srgbClr val="4397B1"/>
        </a:accent1>
        <a:accent2>
          <a:srgbClr val="E49514"/>
        </a:accent2>
        <a:accent3>
          <a:srgbClr val="FFFFFF"/>
        </a:accent3>
        <a:accent4>
          <a:srgbClr val="000000"/>
        </a:accent4>
        <a:accent5>
          <a:srgbClr val="B0C9D5"/>
        </a:accent5>
        <a:accent6>
          <a:srgbClr val="CF8711"/>
        </a:accent6>
        <a:hlink>
          <a:srgbClr val="6E9349"/>
        </a:hlink>
        <a:folHlink>
          <a:srgbClr val="90A8B0"/>
        </a:folHlink>
      </a:clrScheme>
      <a:clrMap bg1="lt1" tx1="dk1" bg2="lt2" tx2="dk2" accent1="accent1" accent2="accent2" accent3="accent3" accent4="accent4" accent5="accent5" accent6="accent6" hlink="hlink" folHlink="folHlink"/>
    </a:extraClrScheme>
    <a:extraClrScheme>
      <a:clrScheme name="482TGp_summer_light 2">
        <a:dk1>
          <a:srgbClr val="30311D"/>
        </a:dk1>
        <a:lt1>
          <a:srgbClr val="FFFFFF"/>
        </a:lt1>
        <a:dk2>
          <a:srgbClr val="1C8CA2"/>
        </a:dk2>
        <a:lt2>
          <a:srgbClr val="C0C0C0"/>
        </a:lt2>
        <a:accent1>
          <a:srgbClr val="4860D6"/>
        </a:accent1>
        <a:accent2>
          <a:srgbClr val="7331BB"/>
        </a:accent2>
        <a:accent3>
          <a:srgbClr val="FFFFFF"/>
        </a:accent3>
        <a:accent4>
          <a:srgbClr val="272817"/>
        </a:accent4>
        <a:accent5>
          <a:srgbClr val="B1B6E8"/>
        </a:accent5>
        <a:accent6>
          <a:srgbClr val="682BA9"/>
        </a:accent6>
        <a:hlink>
          <a:srgbClr val="53997E"/>
        </a:hlink>
        <a:folHlink>
          <a:srgbClr val="BA5692"/>
        </a:folHlink>
      </a:clrScheme>
      <a:clrMap bg1="lt1" tx1="dk1" bg2="lt2" tx2="dk2" accent1="accent1" accent2="accent2" accent3="accent3" accent4="accent4" accent5="accent5" accent6="accent6" hlink="hlink" folHlink="folHlink"/>
    </a:extraClrScheme>
    <a:extraClrScheme>
      <a:clrScheme name="482TGp_summer_light 3">
        <a:dk1>
          <a:srgbClr val="000000"/>
        </a:dk1>
        <a:lt1>
          <a:srgbClr val="FFFFFF"/>
        </a:lt1>
        <a:dk2>
          <a:srgbClr val="468869"/>
        </a:dk2>
        <a:lt2>
          <a:srgbClr val="C0C0C0"/>
        </a:lt2>
        <a:accent1>
          <a:srgbClr val="ABB73D"/>
        </a:accent1>
        <a:accent2>
          <a:srgbClr val="16A3E2"/>
        </a:accent2>
        <a:accent3>
          <a:srgbClr val="FFFFFF"/>
        </a:accent3>
        <a:accent4>
          <a:srgbClr val="000000"/>
        </a:accent4>
        <a:accent5>
          <a:srgbClr val="D2D8AF"/>
        </a:accent5>
        <a:accent6>
          <a:srgbClr val="1393CD"/>
        </a:accent6>
        <a:hlink>
          <a:srgbClr val="49938C"/>
        </a:hlink>
        <a:folHlink>
          <a:srgbClr val="90A8B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2188</TotalTime>
  <Words>4137</Words>
  <Application>Microsoft Office PowerPoint</Application>
  <PresentationFormat>Widescreen</PresentationFormat>
  <Paragraphs>228</Paragraphs>
  <Slides>46</Slides>
  <Notes>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46</vt:i4>
      </vt:variant>
    </vt:vector>
  </HeadingPairs>
  <TitlesOfParts>
    <vt:vector size="57" baseType="lpstr">
      <vt:lpstr>Meiryo</vt:lpstr>
      <vt:lpstr>Algerian</vt:lpstr>
      <vt:lpstr>Arial</vt:lpstr>
      <vt:lpstr>Calibri</vt:lpstr>
      <vt:lpstr>Calibri Light</vt:lpstr>
      <vt:lpstr>MyriadPro-Cond</vt:lpstr>
      <vt:lpstr>Times New Roman</vt:lpstr>
      <vt:lpstr>Verdana</vt:lpstr>
      <vt:lpstr>Wingdings</vt:lpstr>
      <vt:lpstr>Office Theme</vt:lpstr>
      <vt:lpstr>2_482TGp_summer_light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Diep Pham Thi Hoang</dc:creator>
  <cp:lastModifiedBy>Administrator</cp:lastModifiedBy>
  <cp:revision>68</cp:revision>
  <dcterms:created xsi:type="dcterms:W3CDTF">2023-04-13T03:35:24Z</dcterms:created>
  <dcterms:modified xsi:type="dcterms:W3CDTF">2023-11-10T09:56:10Z</dcterms:modified>
</cp:coreProperties>
</file>